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omments/modernComment_209_BE2484D5.xml" ContentType="application/vnd.ms-powerpoint.comments+xml"/>
  <Override PartName="/ppt/comments/modernComment_20B_C5DDB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F3_77EC0EBB.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E_6C39299A.xml" ContentType="application/vnd.ms-powerpoint.comments+xml"/>
  <Override PartName="/ppt/notesSlides/notesSlide16.xml" ContentType="application/vnd.openxmlformats-officedocument.presentationml.notesSlide+xml"/>
  <Override PartName="/ppt/comments/modernComment_10D_51E8050F.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0"/>
  </p:notesMasterIdLst>
  <p:sldIdLst>
    <p:sldId id="257" r:id="rId5"/>
    <p:sldId id="496" r:id="rId6"/>
    <p:sldId id="500" r:id="rId7"/>
    <p:sldId id="259" r:id="rId8"/>
    <p:sldId id="529" r:id="rId9"/>
    <p:sldId id="530" r:id="rId10"/>
    <p:sldId id="531" r:id="rId11"/>
    <p:sldId id="532" r:id="rId12"/>
    <p:sldId id="503" r:id="rId13"/>
    <p:sldId id="508" r:id="rId14"/>
    <p:sldId id="521" r:id="rId15"/>
    <p:sldId id="523" r:id="rId16"/>
    <p:sldId id="494" r:id="rId17"/>
    <p:sldId id="499" r:id="rId18"/>
    <p:sldId id="264" r:id="rId19"/>
    <p:sldId id="270" r:id="rId20"/>
    <p:sldId id="269" r:id="rId21"/>
    <p:sldId id="502" r:id="rId22"/>
    <p:sldId id="271" r:id="rId23"/>
    <p:sldId id="457" r:id="rId24"/>
    <p:sldId id="486" r:id="rId25"/>
    <p:sldId id="511" r:id="rId26"/>
    <p:sldId id="515" r:id="rId27"/>
    <p:sldId id="519" r:id="rId28"/>
    <p:sldId id="5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4C0118-5356-70A9-3E35-88B37028A513}" name="Garcia Angulo, Lázaro" initials="LG" userId="S::log3@illinois.edu::70e0e2a2-d7fc-4ed3-99c2-eb09ef17ae81" providerId="AD"/>
  <p188:author id="{B97D7E1B-090A-7E29-BC6B-D8E4EB01C24A}" name="Stone, Emily Rae" initials="SR" userId="S::ers@illinois.edu::668bdc64-24b6-413d-8460-5e60cdb43aa0" providerId="AD"/>
  <p188:author id="{15405E39-52B4-4CBC-6149-83ECAF6CEE47}" name="Malo, Gabriel" initials="MG" userId="S::malo@illinois.edu::f7dc8c24-ca54-407c-a0e8-9f5a6d14193f" providerId="AD"/>
  <p188:author id="{7E31618D-2C26-66E4-3624-45C1246691D0}" name="Chansarkar, Antara" initials="CA" userId="S::antarac2@illinois.edu::5c8e53a1-5d64-44eb-9f88-6f9339518bb6" providerId="AD"/>
  <p188:author id="{16A1CAB3-2DDA-0C92-E66D-170E1FF15DBC}" name="Hagedorn, Olivia M" initials="OH" userId="S::ohagedo2@illinois.edu::cdf59a59-faad-412e-ad0a-23d1c7ff3a03" providerId="AD"/>
  <p188:author id="{4AAE9DC6-D741-6666-E09A-9C3911CA0E4C}" name="Das, Joy Shri" initials="DJS" userId="S::jdas@illinois.edu::5defdc62-1343-4ead-802e-86ec05cf83c6" providerId="AD"/>
  <p188:author id="{425E1EF6-F4B8-8A00-A4BC-C27A0FA91795}" name="Garcia Rojas, Margarita" initials="GM" userId="S::mg48@illinois.edu::1d7248df-1251-49ce-bb7d-4b015ed685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desheim, Erin Fritz" initials="BEF" lastIdx="3" clrIdx="0">
    <p:extLst>
      <p:ext uri="{19B8F6BF-5375-455C-9EA6-DF929625EA0E}">
        <p15:presenceInfo xmlns:p15="http://schemas.microsoft.com/office/powerpoint/2012/main" userId="S::erinfb2@illinois.edu::83796992-dfc6-4bdf-bbd8-9c76026084a8" providerId="AD"/>
      </p:ext>
    </p:extLst>
  </p:cmAuthor>
  <p:cmAuthor id="2" name="Stone, Emily Rae" initials="SR" lastIdx="13" clrIdx="1">
    <p:extLst>
      <p:ext uri="{19B8F6BF-5375-455C-9EA6-DF929625EA0E}">
        <p15:presenceInfo xmlns:p15="http://schemas.microsoft.com/office/powerpoint/2012/main" userId="S::ers@illinois.edu::668bdc64-24b6-413d-8460-5e60cdb43aa0" providerId="AD"/>
      </p:ext>
    </p:extLst>
  </p:cmAuthor>
  <p:cmAuthor id="3" name="Agarwal, Shubhika" initials="AS" lastIdx="10" clrIdx="2">
    <p:extLst>
      <p:ext uri="{19B8F6BF-5375-455C-9EA6-DF929625EA0E}">
        <p15:presenceInfo xmlns:p15="http://schemas.microsoft.com/office/powerpoint/2012/main" userId="S::sa38@illinois.edu::54c75662-34e5-490d-9457-9919c905c258" providerId="AD"/>
      </p:ext>
    </p:extLst>
  </p:cmAuthor>
  <p:cmAuthor id="4" name="Shumway, Katie" initials="SK" lastIdx="3" clrIdx="3">
    <p:extLst>
      <p:ext uri="{19B8F6BF-5375-455C-9EA6-DF929625EA0E}">
        <p15:presenceInfo xmlns:p15="http://schemas.microsoft.com/office/powerpoint/2012/main" userId="S::kshumway@illinois.edu::3a58dfdd-4160-4c0d-bf9a-c727d9e69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7C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46F03-F6A7-9945-BB5B-34C37C712C54}" v="17" dt="2023-11-09T20:45:57.399"/>
    <p1510:client id="{93E8186F-490E-9148-40A0-41658EA135CC}" v="281" dt="2024-01-09T19:41:04.868"/>
    <p1510:client id="{A4B66A9B-5A0B-3EBC-0674-F39A56854B91}" v="349" dt="2023-12-13T16:59:37.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8"/>
    <p:restoredTop sz="81290" autoAdjust="0"/>
  </p:normalViewPr>
  <p:slideViewPr>
    <p:cSldViewPr snapToGrid="0">
      <p:cViewPr varScale="1">
        <p:scale>
          <a:sx n="68" d="100"/>
          <a:sy n="68" d="100"/>
        </p:scale>
        <p:origin x="1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D_51E8050F.xml><?xml version="1.0" encoding="utf-8"?>
<p188:cmLst xmlns:a="http://schemas.openxmlformats.org/drawingml/2006/main" xmlns:r="http://schemas.openxmlformats.org/officeDocument/2006/relationships" xmlns:p188="http://schemas.microsoft.com/office/powerpoint/2018/8/main">
  <p188:cm id="{33A396B0-6B09-456E-ADA3-FCE660C490F9}" authorId="{B97D7E1B-090A-7E29-BC6B-D8E4EB01C24A}" status="resolved" created="2023-09-28T16:06:36.239" complete="100000">
    <ac:txMkLst xmlns:ac="http://schemas.microsoft.com/office/drawing/2013/main/command">
      <pc:docMk xmlns:pc="http://schemas.microsoft.com/office/powerpoint/2013/main/command"/>
      <pc:sldMk xmlns:pc="http://schemas.microsoft.com/office/powerpoint/2013/main/command" cId="1374160143" sldId="269"/>
      <ac:spMk id="3" creationId="{33BE7E51-FAA0-4F40-8E85-088D8013AB63}"/>
      <ac:txMk cp="61">
        <ac:context len="521" hash="2583801210"/>
      </ac:txMk>
    </ac:txMkLst>
    <p188:txBody>
      <a:bodyPr/>
      <a:lstStyle/>
      <a:p>
        <a:r>
          <a:rPr lang="en-US"/>
          <a:t>I think we could take away We CU team members. We are unlikely to be contacting students. Maybe community partners and instructors</a:t>
        </a:r>
      </a:p>
    </p188:txBody>
  </p188:cm>
  <p188:cm id="{68F18587-1792-B749-82B1-B6912F642124}" authorId="{16A1CAB3-2DDA-0C92-E66D-170E1FF15DBC}" status="resolved" created="2023-09-28T20:12:15.476" complete="100000">
    <ac:deMkLst xmlns:ac="http://schemas.microsoft.com/office/drawing/2013/main/command">
      <pc:docMk xmlns:pc="http://schemas.microsoft.com/office/powerpoint/2013/main/command"/>
      <pc:sldMk xmlns:pc="http://schemas.microsoft.com/office/powerpoint/2013/main/command" cId="1374160143" sldId="269"/>
      <ac:spMk id="3" creationId="{33BE7E51-FAA0-4F40-8E85-088D8013AB63}"/>
    </ac:deMkLst>
    <p188:replyLst>
      <p188:reply id="{B01683F2-672D-459E-A52C-B1FC060D09E9}" authorId="{15405E39-52B4-4CBC-6149-83ECAF6CEE47}" created="2023-09-29T18:26:23.290">
        <p188:txBody>
          <a:bodyPr/>
          <a:lstStyle/>
          <a:p>
            <a:r>
              <a:rPr lang="en-US"/>
              <a:t>Changed to professionalization to mirror above text; I think that fits more with what we're talking about here.</a:t>
            </a:r>
          </a:p>
        </p188:txBody>
      </p188:reply>
    </p188:replyLst>
    <p188:txBody>
      <a:bodyPr/>
      <a:lstStyle/>
      <a:p>
        <a:r>
          <a:rPr lang="en-US"/>
          <a:t>Is honor code something we need to define? I am not sure I even know what we mean by this! </a:t>
        </a:r>
      </a:p>
    </p188:txBody>
  </p188:cm>
</p188:cmLst>
</file>

<file path=ppt/comments/modernComment_10E_6C39299A.xml><?xml version="1.0" encoding="utf-8"?>
<p188:cmLst xmlns:a="http://schemas.openxmlformats.org/drawingml/2006/main" xmlns:r="http://schemas.openxmlformats.org/officeDocument/2006/relationships" xmlns:p188="http://schemas.microsoft.com/office/powerpoint/2018/8/main">
  <p188:cm id="{B41D0100-A2F3-4978-A902-0CE853428C33}" authorId="{B97D7E1B-090A-7E29-BC6B-D8E4EB01C24A}" status="resolved" created="2023-09-28T16:05:58.737" complete="100000">
    <ac:txMkLst xmlns:ac="http://schemas.microsoft.com/office/drawing/2013/main/command">
      <pc:docMk xmlns:pc="http://schemas.microsoft.com/office/powerpoint/2013/main/command"/>
      <pc:sldMk xmlns:pc="http://schemas.microsoft.com/office/powerpoint/2013/main/command" cId="1815685530" sldId="270"/>
      <ac:spMk id="4" creationId="{73B1B8A6-41C6-4278-80CC-C02863069EB9}"/>
      <ac:txMk cp="153">
        <ac:context len="245" hash="1380855879"/>
      </ac:txMk>
    </ac:txMkLst>
    <p188:pos x="1121433" y="2961735"/>
    <p188:txBody>
      <a:bodyPr/>
      <a:lstStyle/>
      <a:p>
        <a:r>
          <a:rPr lang="en-US"/>
          <a:t>"how to sew a mask" feels like a pretty out of date example. How about learning a new software, or how to write a grant?</a:t>
        </a:r>
      </a:p>
    </p188:txBody>
  </p188:cm>
</p188:cmLst>
</file>

<file path=ppt/comments/modernComment_1F3_77EC0EBB.xml><?xml version="1.0" encoding="utf-8"?>
<p188:cmLst xmlns:a="http://schemas.openxmlformats.org/drawingml/2006/main" xmlns:r="http://schemas.openxmlformats.org/officeDocument/2006/relationships" xmlns:p188="http://schemas.microsoft.com/office/powerpoint/2018/8/main">
  <p188:cm id="{7227A828-CAA5-3F4B-8BD1-229259F69F2E}" authorId="{16A1CAB3-2DDA-0C92-E66D-170E1FF15DBC}" status="resolved" created="2023-09-28T19:25:30.589" complete="100000">
    <ac:txMkLst xmlns:ac="http://schemas.microsoft.com/office/drawing/2013/main/command">
      <pc:docMk xmlns:pc="http://schemas.microsoft.com/office/powerpoint/2013/main/command"/>
      <pc:sldMk xmlns:pc="http://schemas.microsoft.com/office/powerpoint/2013/main/command" cId="2011958971" sldId="499"/>
      <ac:spMk id="3" creationId="{D0DA31B2-7BE9-5416-41A0-62680B6EF8C3}"/>
      <ac:txMk cp="113" len="50">
        <ac:context len="228" hash="770575716"/>
      </ac:txMk>
    </ac:txMkLst>
    <p188:replyLst>
      <p188:reply id="{B2C13491-1D57-416E-9F6E-18250EA202DB}" authorId="{15405E39-52B4-4CBC-6149-83ECAF6CEE47}" created="2023-09-29T18:17:31.679">
        <p188:txBody>
          <a:bodyPr/>
          <a:lstStyle/>
          <a:p>
            <a:r>
              <a:rPr lang="en-US"/>
              <a:t>changed</a:t>
            </a:r>
          </a:p>
        </p188:txBody>
      </p188:reply>
    </p188:replyLst>
    <p188:txBody>
      <a:bodyPr/>
      <a:lstStyle/>
      <a:p>
        <a:r>
          <a:rPr lang="en-US"/>
          <a:t>This is an ideal, but I am not sure it’s always going to be the case</a:t>
        </a:r>
      </a:p>
    </p188:txBody>
  </p188:cm>
</p188:cmLst>
</file>

<file path=ppt/comments/modernComment_209_BE2484D5.xml><?xml version="1.0" encoding="utf-8"?>
<p188:cmLst xmlns:a="http://schemas.openxmlformats.org/drawingml/2006/main" xmlns:r="http://schemas.openxmlformats.org/officeDocument/2006/relationships" xmlns:p188="http://schemas.microsoft.com/office/powerpoint/2018/8/main">
  <p188:cm id="{61AC934B-96F9-44FF-9BEE-46BDD2B39982}" authorId="{4AAE9DC6-D741-6666-E09A-9C3911CA0E4C}" status="resolved" created="2023-06-13T22:07:18.033" complete="100000">
    <pc:sldMkLst xmlns:pc="http://schemas.microsoft.com/office/powerpoint/2013/main/command">
      <pc:docMk/>
      <pc:sldMk cId="1069793397" sldId="264"/>
    </pc:sldMkLst>
    <p188:txBody>
      <a:bodyPr/>
      <a:lstStyle/>
      <a:p>
        <a:r>
          <a:rPr lang="en-US"/>
          <a:t>I think for all of these, examples are always helpful. </a:t>
        </a:r>
      </a:p>
    </p188:txBody>
  </p188:cm>
  <p188:cm id="{5E008C9D-85A6-924E-9D25-EC57121400B4}" authorId="{16A1CAB3-2DDA-0C92-E66D-170E1FF15DBC}" status="resolved" created="2023-09-28T20:04:27.139" complete="100000">
    <pc:sldMkLst xmlns:pc="http://schemas.microsoft.com/office/powerpoint/2013/main/command">
      <pc:docMk/>
      <pc:sldMk cId="3190064341" sldId="521"/>
    </pc:sldMkLst>
    <p188:txBody>
      <a:bodyPr/>
      <a:lstStyle/>
      <a:p>
        <a:r>
          <a:rPr lang="en-US"/>
          <a:t>See my comment on the next slide re. This section header</a:t>
        </a:r>
      </a:p>
    </p188:txBody>
  </p188:cm>
</p188:cmLst>
</file>

<file path=ppt/comments/modernComment_20B_C5DDB5.xml><?xml version="1.0" encoding="utf-8"?>
<p188:cmLst xmlns:a="http://schemas.openxmlformats.org/drawingml/2006/main" xmlns:r="http://schemas.openxmlformats.org/officeDocument/2006/relationships" xmlns:p188="http://schemas.microsoft.com/office/powerpoint/2018/8/main">
  <p188:cm id="{0B39AFEE-6B9D-B645-9740-2F5CB033AEF3}" authorId="{16A1CAB3-2DDA-0C92-E66D-170E1FF15DBC}" status="resolved" created="2023-09-28T20:05:22.245" complete="100000">
    <pc:sldMkLst xmlns:pc="http://schemas.microsoft.com/office/powerpoint/2013/main/command">
      <pc:docMk/>
      <pc:sldMk cId="12967349" sldId="523"/>
    </pc:sldMkLst>
    <p188:txBody>
      <a:bodyPr/>
      <a:lstStyle/>
      <a:p>
        <a:r>
          <a:rPr lang="en-US"/>
          <a:t>Quote from Laura G.</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20135-8BD4-46CA-9636-4B86F12C2CC6}" type="doc">
      <dgm:prSet loTypeId="urn:microsoft.com/office/officeart/2005/8/layout/process3" loCatId="process" qsTypeId="urn:microsoft.com/office/officeart/2005/8/quickstyle/simple3" qsCatId="simple" csTypeId="urn:microsoft.com/office/officeart/2005/8/colors/accent0_2" csCatId="mainScheme" phldr="1"/>
      <dgm:spPr/>
      <dgm:t>
        <a:bodyPr/>
        <a:lstStyle/>
        <a:p>
          <a:endParaRPr lang="en-US"/>
        </a:p>
      </dgm:t>
    </dgm:pt>
    <dgm:pt modelId="{772C7F07-A1D5-4CCC-8907-6AC2A2671ECF}">
      <dgm:prSet phldrT="[Text]" phldr="0"/>
      <dgm:spPr/>
      <dgm:t>
        <a:bodyPr/>
        <a:lstStyle/>
        <a:p>
          <a:pPr rtl="0"/>
          <a:r>
            <a:rPr lang="en-US" b="1">
              <a:latin typeface="Calibri"/>
              <a:cs typeface="Calibri"/>
            </a:rPr>
            <a:t>Get to Know Your Organization</a:t>
          </a:r>
        </a:p>
      </dgm:t>
    </dgm:pt>
    <dgm:pt modelId="{DCB50BA0-87A7-476D-A356-2D5E74AE073F}" type="parTrans" cxnId="{FAB50FDC-B5C9-4921-A568-E052904EF3F6}">
      <dgm:prSet/>
      <dgm:spPr/>
      <dgm:t>
        <a:bodyPr/>
        <a:lstStyle/>
        <a:p>
          <a:endParaRPr lang="en-US"/>
        </a:p>
      </dgm:t>
    </dgm:pt>
    <dgm:pt modelId="{90DDB800-F32B-4285-A20E-6FDB50622D1A}" type="sibTrans" cxnId="{FAB50FDC-B5C9-4921-A568-E052904EF3F6}">
      <dgm:prSet/>
      <dgm:spPr/>
      <dgm:t>
        <a:bodyPr/>
        <a:lstStyle/>
        <a:p>
          <a:endParaRPr lang="en-US"/>
        </a:p>
      </dgm:t>
    </dgm:pt>
    <dgm:pt modelId="{524E0DD7-162F-4ACD-83B7-7B584303BB7D}">
      <dgm:prSet phldrT="[Text]" phldr="0" custT="1"/>
      <dgm:spPr>
        <a:solidFill>
          <a:schemeClr val="tx1">
            <a:lumMod val="25000"/>
            <a:lumOff val="75000"/>
            <a:alpha val="90000"/>
          </a:schemeClr>
        </a:solidFill>
        <a:ln>
          <a:solidFill>
            <a:schemeClr val="tx1">
              <a:lumMod val="25000"/>
              <a:lumOff val="75000"/>
            </a:schemeClr>
          </a:solidFill>
        </a:ln>
      </dgm:spPr>
      <dgm:t>
        <a:bodyPr/>
        <a:lstStyle/>
        <a:p>
          <a:pPr rtl="0"/>
          <a:r>
            <a:rPr lang="en-US" sz="1800" b="0">
              <a:solidFill>
                <a:srgbClr val="002060"/>
              </a:solidFill>
              <a:latin typeface="Calibri"/>
              <a:cs typeface="Calibri"/>
            </a:rPr>
            <a:t>Who?</a:t>
          </a:r>
        </a:p>
      </dgm:t>
    </dgm:pt>
    <dgm:pt modelId="{46BB46AC-0B62-4B55-8494-A5580851D990}" type="parTrans" cxnId="{19D7E9EE-D5B7-41E5-936D-2EE5BD16AD6C}">
      <dgm:prSet/>
      <dgm:spPr/>
      <dgm:t>
        <a:bodyPr/>
        <a:lstStyle/>
        <a:p>
          <a:endParaRPr lang="en-US"/>
        </a:p>
      </dgm:t>
    </dgm:pt>
    <dgm:pt modelId="{89651402-772B-45F4-8838-6C567B7AD0B8}" type="sibTrans" cxnId="{19D7E9EE-D5B7-41E5-936D-2EE5BD16AD6C}">
      <dgm:prSet/>
      <dgm:spPr/>
      <dgm:t>
        <a:bodyPr/>
        <a:lstStyle/>
        <a:p>
          <a:endParaRPr lang="en-US"/>
        </a:p>
      </dgm:t>
    </dgm:pt>
    <dgm:pt modelId="{0C97611A-CEED-49FA-A79E-F3A7E733F30E}">
      <dgm:prSet phldrT="[Text]" phldr="0" custT="1"/>
      <dgm:spPr>
        <a:solidFill>
          <a:schemeClr val="tx1">
            <a:lumMod val="25000"/>
            <a:lumOff val="75000"/>
            <a:alpha val="90000"/>
          </a:schemeClr>
        </a:solidFill>
        <a:ln>
          <a:solidFill>
            <a:schemeClr val="tx1">
              <a:lumMod val="25000"/>
              <a:lumOff val="75000"/>
            </a:schemeClr>
          </a:solidFill>
        </a:ln>
      </dgm:spPr>
      <dgm:t>
        <a:bodyPr/>
        <a:lstStyle/>
        <a:p>
          <a:r>
            <a:rPr lang="en-US" sz="1800" b="0" dirty="0">
              <a:solidFill>
                <a:srgbClr val="002060"/>
              </a:solidFill>
              <a:latin typeface="Calibri"/>
              <a:cs typeface="Calibri"/>
            </a:rPr>
            <a:t>Why?</a:t>
          </a:r>
        </a:p>
      </dgm:t>
    </dgm:pt>
    <dgm:pt modelId="{B71E16B7-EA09-4E10-B6A3-4AE41346CB53}" type="parTrans" cxnId="{1ABDE734-718F-4852-8D9B-A01B2DC0E370}">
      <dgm:prSet/>
      <dgm:spPr/>
      <dgm:t>
        <a:bodyPr/>
        <a:lstStyle/>
        <a:p>
          <a:endParaRPr lang="en-US"/>
        </a:p>
      </dgm:t>
    </dgm:pt>
    <dgm:pt modelId="{2FC51AB2-DAD1-462D-9AFE-E6BD7BE05F9D}" type="sibTrans" cxnId="{1ABDE734-718F-4852-8D9B-A01B2DC0E370}">
      <dgm:prSet/>
      <dgm:spPr/>
      <dgm:t>
        <a:bodyPr/>
        <a:lstStyle/>
        <a:p>
          <a:endParaRPr lang="en-US"/>
        </a:p>
      </dgm:t>
    </dgm:pt>
    <dgm:pt modelId="{51B2184C-DFE8-448D-A7AD-116D0FA15F82}">
      <dgm:prSet phldrT="[Text]" phldr="0"/>
      <dgm:spPr/>
      <dgm:t>
        <a:bodyPr/>
        <a:lstStyle/>
        <a:p>
          <a:pPr rtl="0"/>
          <a:r>
            <a:rPr lang="en-US" b="1">
              <a:latin typeface="Calibri"/>
              <a:cs typeface="Calibri"/>
            </a:rPr>
            <a:t>Revisit Yourself</a:t>
          </a:r>
        </a:p>
      </dgm:t>
    </dgm:pt>
    <dgm:pt modelId="{20CE6517-1321-4590-BFA8-067E048F8906}" type="parTrans" cxnId="{C13176C0-AD0D-460A-A1F0-3DF4077E07EB}">
      <dgm:prSet/>
      <dgm:spPr/>
      <dgm:t>
        <a:bodyPr/>
        <a:lstStyle/>
        <a:p>
          <a:endParaRPr lang="en-US"/>
        </a:p>
      </dgm:t>
    </dgm:pt>
    <dgm:pt modelId="{E2E7659A-9363-4A38-8907-25D83A63C936}" type="sibTrans" cxnId="{C13176C0-AD0D-460A-A1F0-3DF4077E07EB}">
      <dgm:prSet/>
      <dgm:spPr/>
      <dgm:t>
        <a:bodyPr/>
        <a:lstStyle/>
        <a:p>
          <a:endParaRPr lang="en-US"/>
        </a:p>
      </dgm:t>
    </dgm:pt>
    <dgm:pt modelId="{E45E1789-C723-47C4-8E87-5938761262A4}">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Why do you want to engage in service?</a:t>
          </a:r>
        </a:p>
      </dgm:t>
    </dgm:pt>
    <dgm:pt modelId="{F1435F3E-7AFA-41EB-A17D-0B2A166B639D}" type="parTrans" cxnId="{C91068B0-2BBC-4824-8673-A400BC334211}">
      <dgm:prSet/>
      <dgm:spPr/>
      <dgm:t>
        <a:bodyPr/>
        <a:lstStyle/>
        <a:p>
          <a:endParaRPr lang="en-US"/>
        </a:p>
      </dgm:t>
    </dgm:pt>
    <dgm:pt modelId="{BE596D28-6824-47A9-9A51-090006636E7B}" type="sibTrans" cxnId="{C91068B0-2BBC-4824-8673-A400BC334211}">
      <dgm:prSet/>
      <dgm:spPr/>
      <dgm:t>
        <a:bodyPr/>
        <a:lstStyle/>
        <a:p>
          <a:endParaRPr lang="en-US"/>
        </a:p>
      </dgm:t>
    </dgm:pt>
    <dgm:pt modelId="{9DDD8654-20A0-4BD6-A823-FB5C36A6DB5B}">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What injustices, inequities, or community needs do you hope to address?</a:t>
          </a:r>
        </a:p>
      </dgm:t>
    </dgm:pt>
    <dgm:pt modelId="{C721B9EF-5D08-4709-8F00-3B1F10D904A0}" type="parTrans" cxnId="{5728AC6E-8BE0-4221-A41C-6FABA11B09DE}">
      <dgm:prSet/>
      <dgm:spPr/>
      <dgm:t>
        <a:bodyPr/>
        <a:lstStyle/>
        <a:p>
          <a:endParaRPr lang="en-US"/>
        </a:p>
      </dgm:t>
    </dgm:pt>
    <dgm:pt modelId="{9A5FE3D4-CF80-45D2-9DD4-8D0C308544D5}" type="sibTrans" cxnId="{5728AC6E-8BE0-4221-A41C-6FABA11B09DE}">
      <dgm:prSet/>
      <dgm:spPr/>
      <dgm:t>
        <a:bodyPr/>
        <a:lstStyle/>
        <a:p>
          <a:endParaRPr lang="en-US"/>
        </a:p>
      </dgm:t>
    </dgm:pt>
    <dgm:pt modelId="{D4F683A6-BE61-4DD6-B251-BEB98EE47B95}">
      <dgm:prSet phldrT="[Text]" phldr="0"/>
      <dgm:spPr/>
      <dgm:t>
        <a:bodyPr/>
        <a:lstStyle/>
        <a:p>
          <a:pPr rtl="0"/>
          <a:r>
            <a:rPr lang="en-US" b="1">
              <a:latin typeface="Calibri"/>
              <a:cs typeface="Calibri"/>
            </a:rPr>
            <a:t>Set Goals</a:t>
          </a:r>
        </a:p>
      </dgm:t>
    </dgm:pt>
    <dgm:pt modelId="{FF67B850-6642-44E1-9EEF-64BE21006C66}" type="parTrans" cxnId="{76DDF464-675A-461B-ABC6-2A8ABFF0577F}">
      <dgm:prSet/>
      <dgm:spPr/>
      <dgm:t>
        <a:bodyPr/>
        <a:lstStyle/>
        <a:p>
          <a:endParaRPr lang="en-US"/>
        </a:p>
      </dgm:t>
    </dgm:pt>
    <dgm:pt modelId="{F00EA561-FDCA-4B55-A4D3-841365411A73}" type="sibTrans" cxnId="{76DDF464-675A-461B-ABC6-2A8ABFF0577F}">
      <dgm:prSet/>
      <dgm:spPr/>
      <dgm:t>
        <a:bodyPr/>
        <a:lstStyle/>
        <a:p>
          <a:endParaRPr lang="en-US"/>
        </a:p>
      </dgm:t>
    </dgm:pt>
    <dgm:pt modelId="{B086CB1A-D607-4371-8BB0-DAA698CE975D}">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In what areas would you like to grow?</a:t>
          </a:r>
        </a:p>
      </dgm:t>
    </dgm:pt>
    <dgm:pt modelId="{EEA20D08-D01C-4475-B0D0-0D39F2FE617D}" type="parTrans" cxnId="{FBCF7284-8CC6-4E66-AFF7-C31335A75DB2}">
      <dgm:prSet/>
      <dgm:spPr/>
      <dgm:t>
        <a:bodyPr/>
        <a:lstStyle/>
        <a:p>
          <a:endParaRPr lang="en-US"/>
        </a:p>
      </dgm:t>
    </dgm:pt>
    <dgm:pt modelId="{13E18F7B-14E6-41F2-A570-7203486E9213}" type="sibTrans" cxnId="{FBCF7284-8CC6-4E66-AFF7-C31335A75DB2}">
      <dgm:prSet/>
      <dgm:spPr/>
      <dgm:t>
        <a:bodyPr/>
        <a:lstStyle/>
        <a:p>
          <a:endParaRPr lang="en-US"/>
        </a:p>
      </dgm:t>
    </dgm:pt>
    <dgm:pt modelId="{62BCEC70-E2C8-4D42-B475-8948759D7EF1}">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How can you continue supporting the community outside of service work?</a:t>
          </a:r>
        </a:p>
      </dgm:t>
    </dgm:pt>
    <dgm:pt modelId="{119E0C94-0839-45E6-A563-E08BE0BD34A5}" type="parTrans" cxnId="{478E3058-99F9-4EFC-A0F2-0277D1566E4F}">
      <dgm:prSet/>
      <dgm:spPr/>
      <dgm:t>
        <a:bodyPr/>
        <a:lstStyle/>
        <a:p>
          <a:endParaRPr lang="en-US"/>
        </a:p>
      </dgm:t>
    </dgm:pt>
    <dgm:pt modelId="{4024C5FE-042C-484D-B496-4DDA0AFAABF4}" type="sibTrans" cxnId="{478E3058-99F9-4EFC-A0F2-0277D1566E4F}">
      <dgm:prSet/>
      <dgm:spPr/>
      <dgm:t>
        <a:bodyPr/>
        <a:lstStyle/>
        <a:p>
          <a:endParaRPr lang="en-US"/>
        </a:p>
      </dgm:t>
    </dgm:pt>
    <dgm:pt modelId="{032290AA-A138-4648-9B98-BC6E56433731}">
      <dgm:prSet phldr="0" custT="1"/>
      <dgm:spPr>
        <a:solidFill>
          <a:schemeClr val="tx1">
            <a:lumMod val="25000"/>
            <a:lumOff val="75000"/>
            <a:alpha val="90000"/>
          </a:schemeClr>
        </a:solidFill>
        <a:ln>
          <a:solidFill>
            <a:schemeClr val="tx1">
              <a:lumMod val="25000"/>
              <a:lumOff val="75000"/>
            </a:schemeClr>
          </a:solidFill>
        </a:ln>
      </dgm:spPr>
      <dgm:t>
        <a:bodyPr/>
        <a:lstStyle/>
        <a:p>
          <a:r>
            <a:rPr lang="en-US" sz="1800" b="0">
              <a:solidFill>
                <a:srgbClr val="002060"/>
              </a:solidFill>
              <a:latin typeface="Calibri"/>
              <a:cs typeface="Calibri"/>
            </a:rPr>
            <a:t>What?</a:t>
          </a:r>
        </a:p>
      </dgm:t>
    </dgm:pt>
    <dgm:pt modelId="{5AE32C1D-CFBA-4471-A984-784D1AE0430F}" type="parTrans" cxnId="{6420D44D-9B00-4C3B-A7A8-AC14F7813925}">
      <dgm:prSet/>
      <dgm:spPr/>
      <dgm:t>
        <a:bodyPr/>
        <a:lstStyle/>
        <a:p>
          <a:endParaRPr lang="en-US"/>
        </a:p>
      </dgm:t>
    </dgm:pt>
    <dgm:pt modelId="{361C95C9-5144-4B26-8426-86DCDD21FDEB}" type="sibTrans" cxnId="{6420D44D-9B00-4C3B-A7A8-AC14F7813925}">
      <dgm:prSet/>
      <dgm:spPr/>
      <dgm:t>
        <a:bodyPr/>
        <a:lstStyle/>
        <a:p>
          <a:endParaRPr lang="en-US"/>
        </a:p>
      </dgm:t>
    </dgm:pt>
    <dgm:pt modelId="{DA6948A4-8719-4812-94E2-0F048C62DE94}" type="pres">
      <dgm:prSet presAssocID="{65D20135-8BD4-46CA-9636-4B86F12C2CC6}" presName="linearFlow" presStyleCnt="0">
        <dgm:presLayoutVars>
          <dgm:dir/>
          <dgm:animLvl val="lvl"/>
          <dgm:resizeHandles val="exact"/>
        </dgm:presLayoutVars>
      </dgm:prSet>
      <dgm:spPr/>
    </dgm:pt>
    <dgm:pt modelId="{40F7E796-27B7-45CE-B260-A7B496E160E9}" type="pres">
      <dgm:prSet presAssocID="{772C7F07-A1D5-4CCC-8907-6AC2A2671ECF}" presName="composite" presStyleCnt="0"/>
      <dgm:spPr/>
    </dgm:pt>
    <dgm:pt modelId="{0FDB80DB-99DE-4834-8BBF-B3A931A56F69}" type="pres">
      <dgm:prSet presAssocID="{772C7F07-A1D5-4CCC-8907-6AC2A2671ECF}" presName="parTx" presStyleLbl="node1" presStyleIdx="0" presStyleCnt="3">
        <dgm:presLayoutVars>
          <dgm:chMax val="0"/>
          <dgm:chPref val="0"/>
          <dgm:bulletEnabled val="1"/>
        </dgm:presLayoutVars>
      </dgm:prSet>
      <dgm:spPr/>
    </dgm:pt>
    <dgm:pt modelId="{16B1A930-2EB4-44B6-A6AC-D3306BC61D08}" type="pres">
      <dgm:prSet presAssocID="{772C7F07-A1D5-4CCC-8907-6AC2A2671ECF}" presName="parSh" presStyleLbl="node1" presStyleIdx="0" presStyleCnt="3"/>
      <dgm:spPr/>
    </dgm:pt>
    <dgm:pt modelId="{6595F0AE-DC5E-4845-9034-AF2F3C099D1E}" type="pres">
      <dgm:prSet presAssocID="{772C7F07-A1D5-4CCC-8907-6AC2A2671ECF}" presName="desTx" presStyleLbl="fgAcc1" presStyleIdx="0" presStyleCnt="3">
        <dgm:presLayoutVars>
          <dgm:bulletEnabled val="1"/>
        </dgm:presLayoutVars>
      </dgm:prSet>
      <dgm:spPr/>
    </dgm:pt>
    <dgm:pt modelId="{E2993010-4752-40F8-A12B-59ED71F505DD}" type="pres">
      <dgm:prSet presAssocID="{90DDB800-F32B-4285-A20E-6FDB50622D1A}" presName="sibTrans" presStyleLbl="sibTrans2D1" presStyleIdx="0" presStyleCnt="2"/>
      <dgm:spPr/>
    </dgm:pt>
    <dgm:pt modelId="{00301318-0522-4473-BD03-E3D517326B52}" type="pres">
      <dgm:prSet presAssocID="{90DDB800-F32B-4285-A20E-6FDB50622D1A}" presName="connTx" presStyleLbl="sibTrans2D1" presStyleIdx="0" presStyleCnt="2"/>
      <dgm:spPr/>
    </dgm:pt>
    <dgm:pt modelId="{1462022B-1F12-4B16-8B1B-1F19C70F40DF}" type="pres">
      <dgm:prSet presAssocID="{51B2184C-DFE8-448D-A7AD-116D0FA15F82}" presName="composite" presStyleCnt="0"/>
      <dgm:spPr/>
    </dgm:pt>
    <dgm:pt modelId="{A4DA5692-5C1D-45AB-A6D0-2CFA622E2FA9}" type="pres">
      <dgm:prSet presAssocID="{51B2184C-DFE8-448D-A7AD-116D0FA15F82}" presName="parTx" presStyleLbl="node1" presStyleIdx="0" presStyleCnt="3">
        <dgm:presLayoutVars>
          <dgm:chMax val="0"/>
          <dgm:chPref val="0"/>
          <dgm:bulletEnabled val="1"/>
        </dgm:presLayoutVars>
      </dgm:prSet>
      <dgm:spPr/>
    </dgm:pt>
    <dgm:pt modelId="{B7D96C02-1765-4194-B141-ED343341FF8D}" type="pres">
      <dgm:prSet presAssocID="{51B2184C-DFE8-448D-A7AD-116D0FA15F82}" presName="parSh" presStyleLbl="node1" presStyleIdx="1" presStyleCnt="3"/>
      <dgm:spPr/>
    </dgm:pt>
    <dgm:pt modelId="{75CC1489-426C-4E5E-914F-0A0A95BDE72A}" type="pres">
      <dgm:prSet presAssocID="{51B2184C-DFE8-448D-A7AD-116D0FA15F82}" presName="desTx" presStyleLbl="fgAcc1" presStyleIdx="1" presStyleCnt="3">
        <dgm:presLayoutVars>
          <dgm:bulletEnabled val="1"/>
        </dgm:presLayoutVars>
      </dgm:prSet>
      <dgm:spPr/>
    </dgm:pt>
    <dgm:pt modelId="{AB8F7923-10B2-4965-B3CB-D19094275642}" type="pres">
      <dgm:prSet presAssocID="{E2E7659A-9363-4A38-8907-25D83A63C936}" presName="sibTrans" presStyleLbl="sibTrans2D1" presStyleIdx="1" presStyleCnt="2"/>
      <dgm:spPr/>
    </dgm:pt>
    <dgm:pt modelId="{2FA499CE-CBD2-4777-847C-AE88A8A48B41}" type="pres">
      <dgm:prSet presAssocID="{E2E7659A-9363-4A38-8907-25D83A63C936}" presName="connTx" presStyleLbl="sibTrans2D1" presStyleIdx="1" presStyleCnt="2"/>
      <dgm:spPr/>
    </dgm:pt>
    <dgm:pt modelId="{0B8371C0-BE85-4091-9FC9-09A4E5812888}" type="pres">
      <dgm:prSet presAssocID="{D4F683A6-BE61-4DD6-B251-BEB98EE47B95}" presName="composite" presStyleCnt="0"/>
      <dgm:spPr/>
    </dgm:pt>
    <dgm:pt modelId="{D74A2169-A499-4287-97D7-B624886622C2}" type="pres">
      <dgm:prSet presAssocID="{D4F683A6-BE61-4DD6-B251-BEB98EE47B95}" presName="parTx" presStyleLbl="node1" presStyleIdx="1" presStyleCnt="3">
        <dgm:presLayoutVars>
          <dgm:chMax val="0"/>
          <dgm:chPref val="0"/>
          <dgm:bulletEnabled val="1"/>
        </dgm:presLayoutVars>
      </dgm:prSet>
      <dgm:spPr/>
    </dgm:pt>
    <dgm:pt modelId="{BF4A7095-6DCB-4FF9-9256-0BCBF7E5F95C}" type="pres">
      <dgm:prSet presAssocID="{D4F683A6-BE61-4DD6-B251-BEB98EE47B95}" presName="parSh" presStyleLbl="node1" presStyleIdx="2" presStyleCnt="3"/>
      <dgm:spPr/>
    </dgm:pt>
    <dgm:pt modelId="{DB730C2F-BE4A-40D0-B324-05346FB642EB}" type="pres">
      <dgm:prSet presAssocID="{D4F683A6-BE61-4DD6-B251-BEB98EE47B95}" presName="desTx" presStyleLbl="fgAcc1" presStyleIdx="2" presStyleCnt="3">
        <dgm:presLayoutVars>
          <dgm:bulletEnabled val="1"/>
        </dgm:presLayoutVars>
      </dgm:prSet>
      <dgm:spPr/>
    </dgm:pt>
  </dgm:ptLst>
  <dgm:cxnLst>
    <dgm:cxn modelId="{49D7D004-BA1B-4005-9D88-C8F00C36CEBE}" type="presOf" srcId="{90DDB800-F32B-4285-A20E-6FDB50622D1A}" destId="{E2993010-4752-40F8-A12B-59ED71F505DD}" srcOrd="0" destOrd="0" presId="urn:microsoft.com/office/officeart/2005/8/layout/process3"/>
    <dgm:cxn modelId="{F98E1F10-8D19-42C1-B3A7-B0157596BC43}" type="presOf" srcId="{62BCEC70-E2C8-4D42-B475-8948759D7EF1}" destId="{DB730C2F-BE4A-40D0-B324-05346FB642EB}" srcOrd="0" destOrd="1" presId="urn:microsoft.com/office/officeart/2005/8/layout/process3"/>
    <dgm:cxn modelId="{EDC4A019-6E0E-4036-B1E0-D95C26085EB6}" type="presOf" srcId="{90DDB800-F32B-4285-A20E-6FDB50622D1A}" destId="{00301318-0522-4473-BD03-E3D517326B52}" srcOrd="1" destOrd="0" presId="urn:microsoft.com/office/officeart/2005/8/layout/process3"/>
    <dgm:cxn modelId="{1ABDE734-718F-4852-8D9B-A01B2DC0E370}" srcId="{772C7F07-A1D5-4CCC-8907-6AC2A2671ECF}" destId="{0C97611A-CEED-49FA-A79E-F3A7E733F30E}" srcOrd="2" destOrd="0" parTransId="{B71E16B7-EA09-4E10-B6A3-4AE41346CB53}" sibTransId="{2FC51AB2-DAD1-462D-9AFE-E6BD7BE05F9D}"/>
    <dgm:cxn modelId="{94DD3A36-943D-45D0-9963-17D8530A6418}" type="presOf" srcId="{032290AA-A138-4648-9B98-BC6E56433731}" destId="{6595F0AE-DC5E-4845-9034-AF2F3C099D1E}" srcOrd="0" destOrd="1" presId="urn:microsoft.com/office/officeart/2005/8/layout/process3"/>
    <dgm:cxn modelId="{76DDF464-675A-461B-ABC6-2A8ABFF0577F}" srcId="{65D20135-8BD4-46CA-9636-4B86F12C2CC6}" destId="{D4F683A6-BE61-4DD6-B251-BEB98EE47B95}" srcOrd="2" destOrd="0" parTransId="{FF67B850-6642-44E1-9EEF-64BE21006C66}" sibTransId="{F00EA561-FDCA-4B55-A4D3-841365411A73}"/>
    <dgm:cxn modelId="{6420D44D-9B00-4C3B-A7A8-AC14F7813925}" srcId="{772C7F07-A1D5-4CCC-8907-6AC2A2671ECF}" destId="{032290AA-A138-4648-9B98-BC6E56433731}" srcOrd="1" destOrd="0" parTransId="{5AE32C1D-CFBA-4471-A984-784D1AE0430F}" sibTransId="{361C95C9-5144-4B26-8426-86DCDD21FDEB}"/>
    <dgm:cxn modelId="{5728AC6E-8BE0-4221-A41C-6FABA11B09DE}" srcId="{51B2184C-DFE8-448D-A7AD-116D0FA15F82}" destId="{9DDD8654-20A0-4BD6-A823-FB5C36A6DB5B}" srcOrd="1" destOrd="0" parTransId="{C721B9EF-5D08-4709-8F00-3B1F10D904A0}" sibTransId="{9A5FE3D4-CF80-45D2-9DD4-8D0C308544D5}"/>
    <dgm:cxn modelId="{8AB9D670-BF02-4470-8511-3ECAE16E3ED1}" type="presOf" srcId="{51B2184C-DFE8-448D-A7AD-116D0FA15F82}" destId="{B7D96C02-1765-4194-B141-ED343341FF8D}" srcOrd="1" destOrd="0" presId="urn:microsoft.com/office/officeart/2005/8/layout/process3"/>
    <dgm:cxn modelId="{478E3058-99F9-4EFC-A0F2-0277D1566E4F}" srcId="{D4F683A6-BE61-4DD6-B251-BEB98EE47B95}" destId="{62BCEC70-E2C8-4D42-B475-8948759D7EF1}" srcOrd="1" destOrd="0" parTransId="{119E0C94-0839-45E6-A563-E08BE0BD34A5}" sibTransId="{4024C5FE-042C-484D-B496-4DDA0AFAABF4}"/>
    <dgm:cxn modelId="{1BC1B680-91B1-46AB-930A-429A4A9C5DD6}" type="presOf" srcId="{E45E1789-C723-47C4-8E87-5938761262A4}" destId="{75CC1489-426C-4E5E-914F-0A0A95BDE72A}" srcOrd="0" destOrd="0" presId="urn:microsoft.com/office/officeart/2005/8/layout/process3"/>
    <dgm:cxn modelId="{92AE3783-880A-48ED-97B0-AD2F090EBF92}" type="presOf" srcId="{D4F683A6-BE61-4DD6-B251-BEB98EE47B95}" destId="{BF4A7095-6DCB-4FF9-9256-0BCBF7E5F95C}" srcOrd="1" destOrd="0" presId="urn:microsoft.com/office/officeart/2005/8/layout/process3"/>
    <dgm:cxn modelId="{FBCF7284-8CC6-4E66-AFF7-C31335A75DB2}" srcId="{D4F683A6-BE61-4DD6-B251-BEB98EE47B95}" destId="{B086CB1A-D607-4371-8BB0-DAA698CE975D}" srcOrd="0" destOrd="0" parTransId="{EEA20D08-D01C-4475-B0D0-0D39F2FE617D}" sibTransId="{13E18F7B-14E6-41F2-A570-7203486E9213}"/>
    <dgm:cxn modelId="{2509A085-2DC2-47DE-AEB9-38C404032506}" type="presOf" srcId="{772C7F07-A1D5-4CCC-8907-6AC2A2671ECF}" destId="{16B1A930-2EB4-44B6-A6AC-D3306BC61D08}" srcOrd="1" destOrd="0" presId="urn:microsoft.com/office/officeart/2005/8/layout/process3"/>
    <dgm:cxn modelId="{1C677F9C-08FA-499B-993D-17A236BCD9D5}" type="presOf" srcId="{E2E7659A-9363-4A38-8907-25D83A63C936}" destId="{AB8F7923-10B2-4965-B3CB-D19094275642}" srcOrd="0" destOrd="0" presId="urn:microsoft.com/office/officeart/2005/8/layout/process3"/>
    <dgm:cxn modelId="{730B5F9E-049A-42E4-AFF9-19175BA7EA79}" type="presOf" srcId="{524E0DD7-162F-4ACD-83B7-7B584303BB7D}" destId="{6595F0AE-DC5E-4845-9034-AF2F3C099D1E}" srcOrd="0" destOrd="0" presId="urn:microsoft.com/office/officeart/2005/8/layout/process3"/>
    <dgm:cxn modelId="{5A2CCAA0-2446-485F-B86C-697AA8FFF24D}" type="presOf" srcId="{0C97611A-CEED-49FA-A79E-F3A7E733F30E}" destId="{6595F0AE-DC5E-4845-9034-AF2F3C099D1E}" srcOrd="0" destOrd="2" presId="urn:microsoft.com/office/officeart/2005/8/layout/process3"/>
    <dgm:cxn modelId="{C91068B0-2BBC-4824-8673-A400BC334211}" srcId="{51B2184C-DFE8-448D-A7AD-116D0FA15F82}" destId="{E45E1789-C723-47C4-8E87-5938761262A4}" srcOrd="0" destOrd="0" parTransId="{F1435F3E-7AFA-41EB-A17D-0B2A166B639D}" sibTransId="{BE596D28-6824-47A9-9A51-090006636E7B}"/>
    <dgm:cxn modelId="{1A7D7EB0-ACE7-4458-98F1-9F768DE59FBC}" type="presOf" srcId="{9DDD8654-20A0-4BD6-A823-FB5C36A6DB5B}" destId="{75CC1489-426C-4E5E-914F-0A0A95BDE72A}" srcOrd="0" destOrd="1" presId="urn:microsoft.com/office/officeart/2005/8/layout/process3"/>
    <dgm:cxn modelId="{3F3A74BB-13AD-468C-B1C3-9B8B7F69B2E6}" type="presOf" srcId="{772C7F07-A1D5-4CCC-8907-6AC2A2671ECF}" destId="{0FDB80DB-99DE-4834-8BBF-B3A931A56F69}" srcOrd="0" destOrd="0" presId="urn:microsoft.com/office/officeart/2005/8/layout/process3"/>
    <dgm:cxn modelId="{C13176C0-AD0D-460A-A1F0-3DF4077E07EB}" srcId="{65D20135-8BD4-46CA-9636-4B86F12C2CC6}" destId="{51B2184C-DFE8-448D-A7AD-116D0FA15F82}" srcOrd="1" destOrd="0" parTransId="{20CE6517-1321-4590-BFA8-067E048F8906}" sibTransId="{E2E7659A-9363-4A38-8907-25D83A63C936}"/>
    <dgm:cxn modelId="{9A3B00D0-7AB7-4BE1-9E40-F35A7AD0D2B5}" type="presOf" srcId="{51B2184C-DFE8-448D-A7AD-116D0FA15F82}" destId="{A4DA5692-5C1D-45AB-A6D0-2CFA622E2FA9}" srcOrd="0" destOrd="0" presId="urn:microsoft.com/office/officeart/2005/8/layout/process3"/>
    <dgm:cxn modelId="{9F9AC5D9-29DC-4937-9632-860820EB93E6}" type="presOf" srcId="{E2E7659A-9363-4A38-8907-25D83A63C936}" destId="{2FA499CE-CBD2-4777-847C-AE88A8A48B41}" srcOrd="1" destOrd="0" presId="urn:microsoft.com/office/officeart/2005/8/layout/process3"/>
    <dgm:cxn modelId="{FAB50FDC-B5C9-4921-A568-E052904EF3F6}" srcId="{65D20135-8BD4-46CA-9636-4B86F12C2CC6}" destId="{772C7F07-A1D5-4CCC-8907-6AC2A2671ECF}" srcOrd="0" destOrd="0" parTransId="{DCB50BA0-87A7-476D-A356-2D5E74AE073F}" sibTransId="{90DDB800-F32B-4285-A20E-6FDB50622D1A}"/>
    <dgm:cxn modelId="{ECFC22E0-F69E-49CA-96E3-DF797CCB141A}" type="presOf" srcId="{65D20135-8BD4-46CA-9636-4B86F12C2CC6}" destId="{DA6948A4-8719-4812-94E2-0F048C62DE94}" srcOrd="0" destOrd="0" presId="urn:microsoft.com/office/officeart/2005/8/layout/process3"/>
    <dgm:cxn modelId="{19D7E9EE-D5B7-41E5-936D-2EE5BD16AD6C}" srcId="{772C7F07-A1D5-4CCC-8907-6AC2A2671ECF}" destId="{524E0DD7-162F-4ACD-83B7-7B584303BB7D}" srcOrd="0" destOrd="0" parTransId="{46BB46AC-0B62-4B55-8494-A5580851D990}" sibTransId="{89651402-772B-45F4-8838-6C567B7AD0B8}"/>
    <dgm:cxn modelId="{8744F2EE-2B20-459A-A240-955E76F33FF1}" type="presOf" srcId="{B086CB1A-D607-4371-8BB0-DAA698CE975D}" destId="{DB730C2F-BE4A-40D0-B324-05346FB642EB}" srcOrd="0" destOrd="0" presId="urn:microsoft.com/office/officeart/2005/8/layout/process3"/>
    <dgm:cxn modelId="{3FEE07F8-A048-4A24-8B68-B3191F3D83F8}" type="presOf" srcId="{D4F683A6-BE61-4DD6-B251-BEB98EE47B95}" destId="{D74A2169-A499-4287-97D7-B624886622C2}" srcOrd="0" destOrd="0" presId="urn:microsoft.com/office/officeart/2005/8/layout/process3"/>
    <dgm:cxn modelId="{E2903CAD-CA4F-4312-9E2B-05B21D5F1A8B}" type="presParOf" srcId="{DA6948A4-8719-4812-94E2-0F048C62DE94}" destId="{40F7E796-27B7-45CE-B260-A7B496E160E9}" srcOrd="0" destOrd="0" presId="urn:microsoft.com/office/officeart/2005/8/layout/process3"/>
    <dgm:cxn modelId="{C57BE8FF-2C0D-4EBA-95F4-E8B0923A7D32}" type="presParOf" srcId="{40F7E796-27B7-45CE-B260-A7B496E160E9}" destId="{0FDB80DB-99DE-4834-8BBF-B3A931A56F69}" srcOrd="0" destOrd="0" presId="urn:microsoft.com/office/officeart/2005/8/layout/process3"/>
    <dgm:cxn modelId="{4B997152-A05F-48FC-A51F-8D03401AA6E8}" type="presParOf" srcId="{40F7E796-27B7-45CE-B260-A7B496E160E9}" destId="{16B1A930-2EB4-44B6-A6AC-D3306BC61D08}" srcOrd="1" destOrd="0" presId="urn:microsoft.com/office/officeart/2005/8/layout/process3"/>
    <dgm:cxn modelId="{C8BB3B15-DFBA-4F55-95C3-A212F9B29BD3}" type="presParOf" srcId="{40F7E796-27B7-45CE-B260-A7B496E160E9}" destId="{6595F0AE-DC5E-4845-9034-AF2F3C099D1E}" srcOrd="2" destOrd="0" presId="urn:microsoft.com/office/officeart/2005/8/layout/process3"/>
    <dgm:cxn modelId="{4B374DA1-25EE-483D-B318-486A5B6FE26C}" type="presParOf" srcId="{DA6948A4-8719-4812-94E2-0F048C62DE94}" destId="{E2993010-4752-40F8-A12B-59ED71F505DD}" srcOrd="1" destOrd="0" presId="urn:microsoft.com/office/officeart/2005/8/layout/process3"/>
    <dgm:cxn modelId="{99702FD6-6B21-43FF-87A8-C8710CE7CCAD}" type="presParOf" srcId="{E2993010-4752-40F8-A12B-59ED71F505DD}" destId="{00301318-0522-4473-BD03-E3D517326B52}" srcOrd="0" destOrd="0" presId="urn:microsoft.com/office/officeart/2005/8/layout/process3"/>
    <dgm:cxn modelId="{8CD612F2-BEF2-45E1-B486-A124D91225AB}" type="presParOf" srcId="{DA6948A4-8719-4812-94E2-0F048C62DE94}" destId="{1462022B-1F12-4B16-8B1B-1F19C70F40DF}" srcOrd="2" destOrd="0" presId="urn:microsoft.com/office/officeart/2005/8/layout/process3"/>
    <dgm:cxn modelId="{6302E1C7-1337-45D3-99BA-77EE98F46936}" type="presParOf" srcId="{1462022B-1F12-4B16-8B1B-1F19C70F40DF}" destId="{A4DA5692-5C1D-45AB-A6D0-2CFA622E2FA9}" srcOrd="0" destOrd="0" presId="urn:microsoft.com/office/officeart/2005/8/layout/process3"/>
    <dgm:cxn modelId="{938BD949-E388-4421-ABA9-DA3BD00FB68E}" type="presParOf" srcId="{1462022B-1F12-4B16-8B1B-1F19C70F40DF}" destId="{B7D96C02-1765-4194-B141-ED343341FF8D}" srcOrd="1" destOrd="0" presId="urn:microsoft.com/office/officeart/2005/8/layout/process3"/>
    <dgm:cxn modelId="{90032004-FBD8-45DD-AD46-BD8E07232A34}" type="presParOf" srcId="{1462022B-1F12-4B16-8B1B-1F19C70F40DF}" destId="{75CC1489-426C-4E5E-914F-0A0A95BDE72A}" srcOrd="2" destOrd="0" presId="urn:microsoft.com/office/officeart/2005/8/layout/process3"/>
    <dgm:cxn modelId="{C8100CCC-D86E-4AFA-83A6-2A30EA603774}" type="presParOf" srcId="{DA6948A4-8719-4812-94E2-0F048C62DE94}" destId="{AB8F7923-10B2-4965-B3CB-D19094275642}" srcOrd="3" destOrd="0" presId="urn:microsoft.com/office/officeart/2005/8/layout/process3"/>
    <dgm:cxn modelId="{B1597738-3F4D-46DC-AEFA-756C1A5B18C1}" type="presParOf" srcId="{AB8F7923-10B2-4965-B3CB-D19094275642}" destId="{2FA499CE-CBD2-4777-847C-AE88A8A48B41}" srcOrd="0" destOrd="0" presId="urn:microsoft.com/office/officeart/2005/8/layout/process3"/>
    <dgm:cxn modelId="{CE9D09F4-3BD6-4F1A-A873-15E65F6139B0}" type="presParOf" srcId="{DA6948A4-8719-4812-94E2-0F048C62DE94}" destId="{0B8371C0-BE85-4091-9FC9-09A4E5812888}" srcOrd="4" destOrd="0" presId="urn:microsoft.com/office/officeart/2005/8/layout/process3"/>
    <dgm:cxn modelId="{E288B437-E027-451E-A49E-8E134C669DAA}" type="presParOf" srcId="{0B8371C0-BE85-4091-9FC9-09A4E5812888}" destId="{D74A2169-A499-4287-97D7-B624886622C2}" srcOrd="0" destOrd="0" presId="urn:microsoft.com/office/officeart/2005/8/layout/process3"/>
    <dgm:cxn modelId="{D22D56AD-5B19-4325-8E81-E918B0D0A081}" type="presParOf" srcId="{0B8371C0-BE85-4091-9FC9-09A4E5812888}" destId="{BF4A7095-6DCB-4FF9-9256-0BCBF7E5F95C}" srcOrd="1" destOrd="0" presId="urn:microsoft.com/office/officeart/2005/8/layout/process3"/>
    <dgm:cxn modelId="{C6424239-0621-458D-90F7-83BFBA28C6F4}" type="presParOf" srcId="{0B8371C0-BE85-4091-9FC9-09A4E5812888}" destId="{DB730C2F-BE4A-40D0-B324-05346FB642E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20135-8BD4-46CA-9636-4B86F12C2CC6}" type="doc">
      <dgm:prSet loTypeId="urn:microsoft.com/office/officeart/2005/8/layout/process3" loCatId="process" qsTypeId="urn:microsoft.com/office/officeart/2005/8/quickstyle/simple3" qsCatId="simple" csTypeId="urn:microsoft.com/office/officeart/2005/8/colors/accent0_2" csCatId="mainScheme" phldr="1"/>
      <dgm:spPr/>
      <dgm:t>
        <a:bodyPr/>
        <a:lstStyle/>
        <a:p>
          <a:endParaRPr lang="en-US"/>
        </a:p>
      </dgm:t>
    </dgm:pt>
    <dgm:pt modelId="{772C7F07-A1D5-4CCC-8907-6AC2A2671ECF}">
      <dgm:prSet phldrT="[Text]" phldr="0"/>
      <dgm:spPr/>
      <dgm:t>
        <a:bodyPr/>
        <a:lstStyle/>
        <a:p>
          <a:pPr rtl="0"/>
          <a:r>
            <a:rPr lang="en-US" b="1" dirty="0">
              <a:latin typeface="Calibri"/>
              <a:cs typeface="Calibri"/>
            </a:rPr>
            <a:t>What?</a:t>
          </a:r>
        </a:p>
      </dgm:t>
    </dgm:pt>
    <dgm:pt modelId="{DCB50BA0-87A7-476D-A356-2D5E74AE073F}" type="parTrans" cxnId="{FAB50FDC-B5C9-4921-A568-E052904EF3F6}">
      <dgm:prSet/>
      <dgm:spPr/>
      <dgm:t>
        <a:bodyPr/>
        <a:lstStyle/>
        <a:p>
          <a:endParaRPr lang="en-US"/>
        </a:p>
      </dgm:t>
    </dgm:pt>
    <dgm:pt modelId="{90DDB800-F32B-4285-A20E-6FDB50622D1A}" type="sibTrans" cxnId="{FAB50FDC-B5C9-4921-A568-E052904EF3F6}">
      <dgm:prSet/>
      <dgm:spPr/>
      <dgm:t>
        <a:bodyPr/>
        <a:lstStyle/>
        <a:p>
          <a:endParaRPr lang="en-US"/>
        </a:p>
      </dgm:t>
    </dgm:pt>
    <dgm:pt modelId="{524E0DD7-162F-4ACD-83B7-7B584303BB7D}">
      <dgm:prSet phldrT="[Text]" phldr="0" custT="1"/>
      <dgm:spPr>
        <a:solidFill>
          <a:schemeClr val="tx1">
            <a:lumMod val="25000"/>
            <a:lumOff val="75000"/>
            <a:alpha val="90000"/>
          </a:schemeClr>
        </a:solidFill>
        <a:ln>
          <a:solidFill>
            <a:schemeClr val="tx1">
              <a:lumMod val="25000"/>
              <a:lumOff val="75000"/>
            </a:schemeClr>
          </a:solidFill>
        </a:ln>
      </dgm:spPr>
      <dgm:t>
        <a:bodyPr/>
        <a:lstStyle/>
        <a:p>
          <a:pPr rtl="0"/>
          <a:r>
            <a:rPr lang="en-US" sz="2100" b="0" dirty="0">
              <a:solidFill>
                <a:srgbClr val="002060"/>
              </a:solidFill>
              <a:latin typeface="Calibri"/>
              <a:cs typeface="Calibri"/>
            </a:rPr>
            <a:t>What drew you to this project?</a:t>
          </a:r>
        </a:p>
      </dgm:t>
    </dgm:pt>
    <dgm:pt modelId="{46BB46AC-0B62-4B55-8494-A5580851D990}" type="parTrans" cxnId="{19D7E9EE-D5B7-41E5-936D-2EE5BD16AD6C}">
      <dgm:prSet/>
      <dgm:spPr/>
      <dgm:t>
        <a:bodyPr/>
        <a:lstStyle/>
        <a:p>
          <a:endParaRPr lang="en-US"/>
        </a:p>
      </dgm:t>
    </dgm:pt>
    <dgm:pt modelId="{89651402-772B-45F4-8838-6C567B7AD0B8}" type="sibTrans" cxnId="{19D7E9EE-D5B7-41E5-936D-2EE5BD16AD6C}">
      <dgm:prSet/>
      <dgm:spPr/>
      <dgm:t>
        <a:bodyPr/>
        <a:lstStyle/>
        <a:p>
          <a:endParaRPr lang="en-US"/>
        </a:p>
      </dgm:t>
    </dgm:pt>
    <dgm:pt modelId="{51B2184C-DFE8-448D-A7AD-116D0FA15F82}">
      <dgm:prSet phldrT="[Text]" phldr="0"/>
      <dgm:spPr/>
      <dgm:t>
        <a:bodyPr/>
        <a:lstStyle/>
        <a:p>
          <a:pPr rtl="0"/>
          <a:r>
            <a:rPr lang="en-US" b="1" dirty="0">
              <a:latin typeface="Calibri"/>
              <a:cs typeface="Calibri"/>
            </a:rPr>
            <a:t>So What?</a:t>
          </a:r>
        </a:p>
      </dgm:t>
    </dgm:pt>
    <dgm:pt modelId="{20CE6517-1321-4590-BFA8-067E048F8906}" type="parTrans" cxnId="{C13176C0-AD0D-460A-A1F0-3DF4077E07EB}">
      <dgm:prSet/>
      <dgm:spPr/>
      <dgm:t>
        <a:bodyPr/>
        <a:lstStyle/>
        <a:p>
          <a:endParaRPr lang="en-US"/>
        </a:p>
      </dgm:t>
    </dgm:pt>
    <dgm:pt modelId="{E2E7659A-9363-4A38-8907-25D83A63C936}" type="sibTrans" cxnId="{C13176C0-AD0D-460A-A1F0-3DF4077E07EB}">
      <dgm:prSet/>
      <dgm:spPr/>
      <dgm:t>
        <a:bodyPr/>
        <a:lstStyle/>
        <a:p>
          <a:endParaRPr lang="en-US"/>
        </a:p>
      </dgm:t>
    </dgm:pt>
    <dgm:pt modelId="{E45E1789-C723-47C4-8E87-5938761262A4}">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What is your role in this service project?</a:t>
          </a:r>
        </a:p>
      </dgm:t>
    </dgm:pt>
    <dgm:pt modelId="{F1435F3E-7AFA-41EB-A17D-0B2A166B639D}" type="parTrans" cxnId="{C91068B0-2BBC-4824-8673-A400BC334211}">
      <dgm:prSet/>
      <dgm:spPr/>
      <dgm:t>
        <a:bodyPr/>
        <a:lstStyle/>
        <a:p>
          <a:endParaRPr lang="en-US"/>
        </a:p>
      </dgm:t>
    </dgm:pt>
    <dgm:pt modelId="{BE596D28-6824-47A9-9A51-090006636E7B}" type="sibTrans" cxnId="{C91068B0-2BBC-4824-8673-A400BC334211}">
      <dgm:prSet/>
      <dgm:spPr/>
      <dgm:t>
        <a:bodyPr/>
        <a:lstStyle/>
        <a:p>
          <a:endParaRPr lang="en-US"/>
        </a:p>
      </dgm:t>
    </dgm:pt>
    <dgm:pt modelId="{9DDD8654-20A0-4BD6-A823-FB5C36A6DB5B}">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What questions do you have about the organization’s processes?</a:t>
          </a:r>
        </a:p>
      </dgm:t>
    </dgm:pt>
    <dgm:pt modelId="{C721B9EF-5D08-4709-8F00-3B1F10D904A0}" type="parTrans" cxnId="{5728AC6E-8BE0-4221-A41C-6FABA11B09DE}">
      <dgm:prSet/>
      <dgm:spPr/>
      <dgm:t>
        <a:bodyPr/>
        <a:lstStyle/>
        <a:p>
          <a:endParaRPr lang="en-US"/>
        </a:p>
      </dgm:t>
    </dgm:pt>
    <dgm:pt modelId="{9A5FE3D4-CF80-45D2-9DD4-8D0C308544D5}" type="sibTrans" cxnId="{5728AC6E-8BE0-4221-A41C-6FABA11B09DE}">
      <dgm:prSet/>
      <dgm:spPr/>
      <dgm:t>
        <a:bodyPr/>
        <a:lstStyle/>
        <a:p>
          <a:endParaRPr lang="en-US"/>
        </a:p>
      </dgm:t>
    </dgm:pt>
    <dgm:pt modelId="{D4F683A6-BE61-4DD6-B251-BEB98EE47B95}">
      <dgm:prSet phldrT="[Text]" phldr="0"/>
      <dgm:spPr/>
      <dgm:t>
        <a:bodyPr/>
        <a:lstStyle/>
        <a:p>
          <a:pPr rtl="0"/>
          <a:r>
            <a:rPr lang="en-US" b="1">
              <a:latin typeface="Calibri"/>
              <a:cs typeface="Calibri"/>
            </a:rPr>
            <a:t>Now What?</a:t>
          </a:r>
        </a:p>
      </dgm:t>
    </dgm:pt>
    <dgm:pt modelId="{FF67B850-6642-44E1-9EEF-64BE21006C66}" type="parTrans" cxnId="{76DDF464-675A-461B-ABC6-2A8ABFF0577F}">
      <dgm:prSet/>
      <dgm:spPr/>
      <dgm:t>
        <a:bodyPr/>
        <a:lstStyle/>
        <a:p>
          <a:endParaRPr lang="en-US"/>
        </a:p>
      </dgm:t>
    </dgm:pt>
    <dgm:pt modelId="{F00EA561-FDCA-4B55-A4D3-841365411A73}" type="sibTrans" cxnId="{76DDF464-675A-461B-ABC6-2A8ABFF0577F}">
      <dgm:prSet/>
      <dgm:spPr/>
      <dgm:t>
        <a:bodyPr/>
        <a:lstStyle/>
        <a:p>
          <a:endParaRPr lang="en-US"/>
        </a:p>
      </dgm:t>
    </dgm:pt>
    <dgm:pt modelId="{B086CB1A-D607-4371-8BB0-DAA698CE975D}">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What structural challenges exist? </a:t>
          </a:r>
        </a:p>
      </dgm:t>
    </dgm:pt>
    <dgm:pt modelId="{EEA20D08-D01C-4475-B0D0-0D39F2FE617D}" type="parTrans" cxnId="{FBCF7284-8CC6-4E66-AFF7-C31335A75DB2}">
      <dgm:prSet/>
      <dgm:spPr/>
      <dgm:t>
        <a:bodyPr/>
        <a:lstStyle/>
        <a:p>
          <a:endParaRPr lang="en-US"/>
        </a:p>
      </dgm:t>
    </dgm:pt>
    <dgm:pt modelId="{13E18F7B-14E6-41F2-A570-7203486E9213}" type="sibTrans" cxnId="{FBCF7284-8CC6-4E66-AFF7-C31335A75DB2}">
      <dgm:prSet/>
      <dgm:spPr/>
      <dgm:t>
        <a:bodyPr/>
        <a:lstStyle/>
        <a:p>
          <a:endParaRPr lang="en-US"/>
        </a:p>
      </dgm:t>
    </dgm:pt>
    <dgm:pt modelId="{62BCEC70-E2C8-4D42-B475-8948759D7EF1}">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What are the long-term goals of the service project?</a:t>
          </a:r>
        </a:p>
      </dgm:t>
    </dgm:pt>
    <dgm:pt modelId="{119E0C94-0839-45E6-A563-E08BE0BD34A5}" type="parTrans" cxnId="{478E3058-99F9-4EFC-A0F2-0277D1566E4F}">
      <dgm:prSet/>
      <dgm:spPr/>
      <dgm:t>
        <a:bodyPr/>
        <a:lstStyle/>
        <a:p>
          <a:endParaRPr lang="en-US"/>
        </a:p>
      </dgm:t>
    </dgm:pt>
    <dgm:pt modelId="{4024C5FE-042C-484D-B496-4DDA0AFAABF4}" type="sibTrans" cxnId="{478E3058-99F9-4EFC-A0F2-0277D1566E4F}">
      <dgm:prSet/>
      <dgm:spPr/>
      <dgm:t>
        <a:bodyPr/>
        <a:lstStyle/>
        <a:p>
          <a:endParaRPr lang="en-US"/>
        </a:p>
      </dgm:t>
    </dgm:pt>
    <dgm:pt modelId="{626FA557-8D47-4B34-B28D-E638E8CFA452}">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dirty="0">
              <a:solidFill>
                <a:srgbClr val="002060"/>
              </a:solidFill>
              <a:latin typeface="Calibri"/>
              <a:cs typeface="Calibri"/>
            </a:rPr>
            <a:t>What is the purpose of your tasks?</a:t>
          </a:r>
        </a:p>
      </dgm:t>
    </dgm:pt>
    <dgm:pt modelId="{9F6ED797-2632-4770-BCCA-A23CC31E9463}" type="parTrans" cxnId="{FAC16DBD-B426-4DC3-9E45-F51DA81C5DF8}">
      <dgm:prSet/>
      <dgm:spPr/>
      <dgm:t>
        <a:bodyPr/>
        <a:lstStyle/>
        <a:p>
          <a:endParaRPr lang="en-US"/>
        </a:p>
      </dgm:t>
    </dgm:pt>
    <dgm:pt modelId="{A9A08D53-108A-42E6-B733-F5E4108E597C}" type="sibTrans" cxnId="{FAC16DBD-B426-4DC3-9E45-F51DA81C5DF8}">
      <dgm:prSet/>
      <dgm:spPr/>
      <dgm:t>
        <a:bodyPr/>
        <a:lstStyle/>
        <a:p>
          <a:endParaRPr lang="en-US"/>
        </a:p>
      </dgm:t>
    </dgm:pt>
    <dgm:pt modelId="{D7C7C46A-E6FF-4B6E-8A56-5F4E1D14D4EB}">
      <dgm:prSet phldrT="[Text]" phldr="0"/>
      <dgm:spPr>
        <a:solidFill>
          <a:schemeClr val="tx1">
            <a:lumMod val="25000"/>
            <a:lumOff val="75000"/>
            <a:alpha val="90000"/>
          </a:schemeClr>
        </a:solidFill>
        <a:ln>
          <a:solidFill>
            <a:schemeClr val="tx1">
              <a:lumMod val="25000"/>
              <a:lumOff val="75000"/>
            </a:schemeClr>
          </a:solidFill>
        </a:ln>
      </dgm:spPr>
      <dgm:t>
        <a:bodyPr/>
        <a:lstStyle/>
        <a:p>
          <a:pPr rtl="0"/>
          <a:r>
            <a:rPr lang="en-US" b="0">
              <a:solidFill>
                <a:srgbClr val="002060"/>
              </a:solidFill>
              <a:latin typeface="Calibri"/>
              <a:cs typeface="Calibri"/>
            </a:rPr>
            <a:t>How can they be addressed?</a:t>
          </a:r>
        </a:p>
      </dgm:t>
    </dgm:pt>
    <dgm:pt modelId="{BB0C9022-75C0-429D-8171-8607B84A69DD}" type="parTrans" cxnId="{5DF86C9E-0AD4-4C1F-871E-1E339DA8D166}">
      <dgm:prSet/>
      <dgm:spPr/>
      <dgm:t>
        <a:bodyPr/>
        <a:lstStyle/>
        <a:p>
          <a:endParaRPr lang="en-US"/>
        </a:p>
      </dgm:t>
    </dgm:pt>
    <dgm:pt modelId="{A691B520-AFB6-472E-9C39-83D9ABBE929E}" type="sibTrans" cxnId="{5DF86C9E-0AD4-4C1F-871E-1E339DA8D166}">
      <dgm:prSet/>
      <dgm:spPr/>
      <dgm:t>
        <a:bodyPr/>
        <a:lstStyle/>
        <a:p>
          <a:endParaRPr lang="en-US"/>
        </a:p>
      </dgm:t>
    </dgm:pt>
    <dgm:pt modelId="{032290AA-A138-4648-9B98-BC6E56433731}">
      <dgm:prSet phldr="0" custT="1"/>
      <dgm:spPr>
        <a:solidFill>
          <a:schemeClr val="tx1">
            <a:lumMod val="25000"/>
            <a:lumOff val="75000"/>
            <a:alpha val="90000"/>
          </a:schemeClr>
        </a:solidFill>
        <a:ln>
          <a:solidFill>
            <a:schemeClr val="tx1">
              <a:lumMod val="25000"/>
              <a:lumOff val="75000"/>
            </a:schemeClr>
          </a:solidFill>
        </a:ln>
      </dgm:spPr>
      <dgm:t>
        <a:bodyPr/>
        <a:lstStyle/>
        <a:p>
          <a:r>
            <a:rPr lang="en-US" sz="2100" b="0" dirty="0">
              <a:solidFill>
                <a:srgbClr val="002060"/>
              </a:solidFill>
              <a:latin typeface="Calibri"/>
              <a:cs typeface="Calibri"/>
            </a:rPr>
            <a:t>What stands out to you about this project?</a:t>
          </a:r>
        </a:p>
      </dgm:t>
    </dgm:pt>
    <dgm:pt modelId="{5AE32C1D-CFBA-4471-A984-784D1AE0430F}" type="parTrans" cxnId="{BE66CB02-F362-4201-9BFD-D543FBC530EA}">
      <dgm:prSet/>
      <dgm:spPr/>
      <dgm:t>
        <a:bodyPr/>
        <a:lstStyle/>
        <a:p>
          <a:endParaRPr lang="en-US"/>
        </a:p>
      </dgm:t>
    </dgm:pt>
    <dgm:pt modelId="{361C95C9-5144-4B26-8426-86DCDD21FDEB}" type="sibTrans" cxnId="{BE66CB02-F362-4201-9BFD-D543FBC530EA}">
      <dgm:prSet/>
      <dgm:spPr/>
      <dgm:t>
        <a:bodyPr/>
        <a:lstStyle/>
        <a:p>
          <a:endParaRPr lang="en-US"/>
        </a:p>
      </dgm:t>
    </dgm:pt>
    <dgm:pt modelId="{0C97611A-CEED-49FA-A79E-F3A7E733F30E}">
      <dgm:prSet phldrT="[Text]" phldr="0" custT="1"/>
      <dgm:spPr>
        <a:solidFill>
          <a:schemeClr val="tx1">
            <a:lumMod val="25000"/>
            <a:lumOff val="75000"/>
            <a:alpha val="90000"/>
          </a:schemeClr>
        </a:solidFill>
        <a:ln>
          <a:solidFill>
            <a:schemeClr val="tx1">
              <a:lumMod val="25000"/>
              <a:lumOff val="75000"/>
            </a:schemeClr>
          </a:solidFill>
        </a:ln>
      </dgm:spPr>
      <dgm:t>
        <a:bodyPr/>
        <a:lstStyle/>
        <a:p>
          <a:r>
            <a:rPr lang="en-US" sz="2100" b="0" dirty="0">
              <a:solidFill>
                <a:srgbClr val="002060"/>
              </a:solidFill>
              <a:latin typeface="Calibri"/>
              <a:cs typeface="Calibri"/>
            </a:rPr>
            <a:t>What does this project make you think about?</a:t>
          </a:r>
        </a:p>
      </dgm:t>
    </dgm:pt>
    <dgm:pt modelId="{B71E16B7-EA09-4E10-B6A3-4AE41346CB53}" type="parTrans" cxnId="{7F4FA257-DD78-4D91-9972-7908D84608C0}">
      <dgm:prSet/>
      <dgm:spPr/>
      <dgm:t>
        <a:bodyPr/>
        <a:lstStyle/>
        <a:p>
          <a:endParaRPr lang="en-US"/>
        </a:p>
      </dgm:t>
    </dgm:pt>
    <dgm:pt modelId="{2FC51AB2-DAD1-462D-9AFE-E6BD7BE05F9D}" type="sibTrans" cxnId="{7F4FA257-DD78-4D91-9972-7908D84608C0}">
      <dgm:prSet/>
      <dgm:spPr/>
      <dgm:t>
        <a:bodyPr/>
        <a:lstStyle/>
        <a:p>
          <a:endParaRPr lang="en-US"/>
        </a:p>
      </dgm:t>
    </dgm:pt>
    <dgm:pt modelId="{DA6948A4-8719-4812-94E2-0F048C62DE94}" type="pres">
      <dgm:prSet presAssocID="{65D20135-8BD4-46CA-9636-4B86F12C2CC6}" presName="linearFlow" presStyleCnt="0">
        <dgm:presLayoutVars>
          <dgm:dir/>
          <dgm:animLvl val="lvl"/>
          <dgm:resizeHandles val="exact"/>
        </dgm:presLayoutVars>
      </dgm:prSet>
      <dgm:spPr/>
    </dgm:pt>
    <dgm:pt modelId="{40F7E796-27B7-45CE-B260-A7B496E160E9}" type="pres">
      <dgm:prSet presAssocID="{772C7F07-A1D5-4CCC-8907-6AC2A2671ECF}" presName="composite" presStyleCnt="0"/>
      <dgm:spPr/>
    </dgm:pt>
    <dgm:pt modelId="{0FDB80DB-99DE-4834-8BBF-B3A931A56F69}" type="pres">
      <dgm:prSet presAssocID="{772C7F07-A1D5-4CCC-8907-6AC2A2671ECF}" presName="parTx" presStyleLbl="node1" presStyleIdx="0" presStyleCnt="3">
        <dgm:presLayoutVars>
          <dgm:chMax val="0"/>
          <dgm:chPref val="0"/>
          <dgm:bulletEnabled val="1"/>
        </dgm:presLayoutVars>
      </dgm:prSet>
      <dgm:spPr/>
    </dgm:pt>
    <dgm:pt modelId="{16B1A930-2EB4-44B6-A6AC-D3306BC61D08}" type="pres">
      <dgm:prSet presAssocID="{772C7F07-A1D5-4CCC-8907-6AC2A2671ECF}" presName="parSh" presStyleLbl="node1" presStyleIdx="0" presStyleCnt="3"/>
      <dgm:spPr/>
    </dgm:pt>
    <dgm:pt modelId="{6595F0AE-DC5E-4845-9034-AF2F3C099D1E}" type="pres">
      <dgm:prSet presAssocID="{772C7F07-A1D5-4CCC-8907-6AC2A2671ECF}" presName="desTx" presStyleLbl="fgAcc1" presStyleIdx="0" presStyleCnt="3">
        <dgm:presLayoutVars>
          <dgm:bulletEnabled val="1"/>
        </dgm:presLayoutVars>
      </dgm:prSet>
      <dgm:spPr/>
    </dgm:pt>
    <dgm:pt modelId="{E2993010-4752-40F8-A12B-59ED71F505DD}" type="pres">
      <dgm:prSet presAssocID="{90DDB800-F32B-4285-A20E-6FDB50622D1A}" presName="sibTrans" presStyleLbl="sibTrans2D1" presStyleIdx="0" presStyleCnt="2"/>
      <dgm:spPr/>
    </dgm:pt>
    <dgm:pt modelId="{00301318-0522-4473-BD03-E3D517326B52}" type="pres">
      <dgm:prSet presAssocID="{90DDB800-F32B-4285-A20E-6FDB50622D1A}" presName="connTx" presStyleLbl="sibTrans2D1" presStyleIdx="0" presStyleCnt="2"/>
      <dgm:spPr/>
    </dgm:pt>
    <dgm:pt modelId="{1462022B-1F12-4B16-8B1B-1F19C70F40DF}" type="pres">
      <dgm:prSet presAssocID="{51B2184C-DFE8-448D-A7AD-116D0FA15F82}" presName="composite" presStyleCnt="0"/>
      <dgm:spPr/>
    </dgm:pt>
    <dgm:pt modelId="{A4DA5692-5C1D-45AB-A6D0-2CFA622E2FA9}" type="pres">
      <dgm:prSet presAssocID="{51B2184C-DFE8-448D-A7AD-116D0FA15F82}" presName="parTx" presStyleLbl="node1" presStyleIdx="0" presStyleCnt="3">
        <dgm:presLayoutVars>
          <dgm:chMax val="0"/>
          <dgm:chPref val="0"/>
          <dgm:bulletEnabled val="1"/>
        </dgm:presLayoutVars>
      </dgm:prSet>
      <dgm:spPr/>
    </dgm:pt>
    <dgm:pt modelId="{B7D96C02-1765-4194-B141-ED343341FF8D}" type="pres">
      <dgm:prSet presAssocID="{51B2184C-DFE8-448D-A7AD-116D0FA15F82}" presName="parSh" presStyleLbl="node1" presStyleIdx="1" presStyleCnt="3"/>
      <dgm:spPr/>
    </dgm:pt>
    <dgm:pt modelId="{75CC1489-426C-4E5E-914F-0A0A95BDE72A}" type="pres">
      <dgm:prSet presAssocID="{51B2184C-DFE8-448D-A7AD-116D0FA15F82}" presName="desTx" presStyleLbl="fgAcc1" presStyleIdx="1" presStyleCnt="3">
        <dgm:presLayoutVars>
          <dgm:bulletEnabled val="1"/>
        </dgm:presLayoutVars>
      </dgm:prSet>
      <dgm:spPr/>
    </dgm:pt>
    <dgm:pt modelId="{AB8F7923-10B2-4965-B3CB-D19094275642}" type="pres">
      <dgm:prSet presAssocID="{E2E7659A-9363-4A38-8907-25D83A63C936}" presName="sibTrans" presStyleLbl="sibTrans2D1" presStyleIdx="1" presStyleCnt="2"/>
      <dgm:spPr/>
    </dgm:pt>
    <dgm:pt modelId="{2FA499CE-CBD2-4777-847C-AE88A8A48B41}" type="pres">
      <dgm:prSet presAssocID="{E2E7659A-9363-4A38-8907-25D83A63C936}" presName="connTx" presStyleLbl="sibTrans2D1" presStyleIdx="1" presStyleCnt="2"/>
      <dgm:spPr/>
    </dgm:pt>
    <dgm:pt modelId="{0B8371C0-BE85-4091-9FC9-09A4E5812888}" type="pres">
      <dgm:prSet presAssocID="{D4F683A6-BE61-4DD6-B251-BEB98EE47B95}" presName="composite" presStyleCnt="0"/>
      <dgm:spPr/>
    </dgm:pt>
    <dgm:pt modelId="{D74A2169-A499-4287-97D7-B624886622C2}" type="pres">
      <dgm:prSet presAssocID="{D4F683A6-BE61-4DD6-B251-BEB98EE47B95}" presName="parTx" presStyleLbl="node1" presStyleIdx="1" presStyleCnt="3">
        <dgm:presLayoutVars>
          <dgm:chMax val="0"/>
          <dgm:chPref val="0"/>
          <dgm:bulletEnabled val="1"/>
        </dgm:presLayoutVars>
      </dgm:prSet>
      <dgm:spPr/>
    </dgm:pt>
    <dgm:pt modelId="{BF4A7095-6DCB-4FF9-9256-0BCBF7E5F95C}" type="pres">
      <dgm:prSet presAssocID="{D4F683A6-BE61-4DD6-B251-BEB98EE47B95}" presName="parSh" presStyleLbl="node1" presStyleIdx="2" presStyleCnt="3"/>
      <dgm:spPr/>
    </dgm:pt>
    <dgm:pt modelId="{DB730C2F-BE4A-40D0-B324-05346FB642EB}" type="pres">
      <dgm:prSet presAssocID="{D4F683A6-BE61-4DD6-B251-BEB98EE47B95}" presName="desTx" presStyleLbl="fgAcc1" presStyleIdx="2" presStyleCnt="3">
        <dgm:presLayoutVars>
          <dgm:bulletEnabled val="1"/>
        </dgm:presLayoutVars>
      </dgm:prSet>
      <dgm:spPr/>
    </dgm:pt>
  </dgm:ptLst>
  <dgm:cxnLst>
    <dgm:cxn modelId="{BE66CB02-F362-4201-9BFD-D543FBC530EA}" srcId="{772C7F07-A1D5-4CCC-8907-6AC2A2671ECF}" destId="{032290AA-A138-4648-9B98-BC6E56433731}" srcOrd="1" destOrd="0" parTransId="{5AE32C1D-CFBA-4471-A984-784D1AE0430F}" sibTransId="{361C95C9-5144-4B26-8426-86DCDD21FDEB}"/>
    <dgm:cxn modelId="{440A1009-8E8F-48AA-86D5-4BE1E31421CC}" type="presOf" srcId="{62BCEC70-E2C8-4D42-B475-8948759D7EF1}" destId="{DB730C2F-BE4A-40D0-B324-05346FB642EB}" srcOrd="0" destOrd="2" presId="urn:microsoft.com/office/officeart/2005/8/layout/process3"/>
    <dgm:cxn modelId="{05A87F0B-B772-4889-B4DA-3CAD8D72FA75}" type="presOf" srcId="{772C7F07-A1D5-4CCC-8907-6AC2A2671ECF}" destId="{16B1A930-2EB4-44B6-A6AC-D3306BC61D08}" srcOrd="1" destOrd="0" presId="urn:microsoft.com/office/officeart/2005/8/layout/process3"/>
    <dgm:cxn modelId="{86788C26-B41E-4A61-82D5-C47A804E255B}" type="presOf" srcId="{626FA557-8D47-4B34-B28D-E638E8CFA452}" destId="{75CC1489-426C-4E5E-914F-0A0A95BDE72A}" srcOrd="0" destOrd="2" presId="urn:microsoft.com/office/officeart/2005/8/layout/process3"/>
    <dgm:cxn modelId="{5E2DFF2D-7063-40FA-A635-087BE675FCD0}" type="presOf" srcId="{90DDB800-F32B-4285-A20E-6FDB50622D1A}" destId="{E2993010-4752-40F8-A12B-59ED71F505DD}" srcOrd="0" destOrd="0" presId="urn:microsoft.com/office/officeart/2005/8/layout/process3"/>
    <dgm:cxn modelId="{FB8E2663-AC04-40ED-A44D-32BEB96A3EBF}" type="presOf" srcId="{D7C7C46A-E6FF-4B6E-8A56-5F4E1D14D4EB}" destId="{DB730C2F-BE4A-40D0-B324-05346FB642EB}" srcOrd="0" destOrd="1" presId="urn:microsoft.com/office/officeart/2005/8/layout/process3"/>
    <dgm:cxn modelId="{EB1CA363-5CAF-40EC-A241-CE6FF345ADD5}" type="presOf" srcId="{524E0DD7-162F-4ACD-83B7-7B584303BB7D}" destId="{6595F0AE-DC5E-4845-9034-AF2F3C099D1E}" srcOrd="0" destOrd="0" presId="urn:microsoft.com/office/officeart/2005/8/layout/process3"/>
    <dgm:cxn modelId="{76DDF464-675A-461B-ABC6-2A8ABFF0577F}" srcId="{65D20135-8BD4-46CA-9636-4B86F12C2CC6}" destId="{D4F683A6-BE61-4DD6-B251-BEB98EE47B95}" srcOrd="2" destOrd="0" parTransId="{FF67B850-6642-44E1-9EEF-64BE21006C66}" sibTransId="{F00EA561-FDCA-4B55-A4D3-841365411A73}"/>
    <dgm:cxn modelId="{FA1E7568-CD28-41C9-BD2F-1E74A94D431F}" type="presOf" srcId="{772C7F07-A1D5-4CCC-8907-6AC2A2671ECF}" destId="{0FDB80DB-99DE-4834-8BBF-B3A931A56F69}" srcOrd="0" destOrd="0" presId="urn:microsoft.com/office/officeart/2005/8/layout/process3"/>
    <dgm:cxn modelId="{9C75F949-9321-49B0-928D-417A9DC5A1E3}" type="presOf" srcId="{E2E7659A-9363-4A38-8907-25D83A63C936}" destId="{AB8F7923-10B2-4965-B3CB-D19094275642}" srcOrd="0" destOrd="0" presId="urn:microsoft.com/office/officeart/2005/8/layout/process3"/>
    <dgm:cxn modelId="{5728AC6E-8BE0-4221-A41C-6FABA11B09DE}" srcId="{51B2184C-DFE8-448D-A7AD-116D0FA15F82}" destId="{9DDD8654-20A0-4BD6-A823-FB5C36A6DB5B}" srcOrd="1" destOrd="0" parTransId="{C721B9EF-5D08-4709-8F00-3B1F10D904A0}" sibTransId="{9A5FE3D4-CF80-45D2-9DD4-8D0C308544D5}"/>
    <dgm:cxn modelId="{88764B55-0234-456E-B738-6E5478B6B06D}" type="presOf" srcId="{E2E7659A-9363-4A38-8907-25D83A63C936}" destId="{2FA499CE-CBD2-4777-847C-AE88A8A48B41}" srcOrd="1" destOrd="0" presId="urn:microsoft.com/office/officeart/2005/8/layout/process3"/>
    <dgm:cxn modelId="{7F4FA257-DD78-4D91-9972-7908D84608C0}" srcId="{772C7F07-A1D5-4CCC-8907-6AC2A2671ECF}" destId="{0C97611A-CEED-49FA-A79E-F3A7E733F30E}" srcOrd="2" destOrd="0" parTransId="{B71E16B7-EA09-4E10-B6A3-4AE41346CB53}" sibTransId="{2FC51AB2-DAD1-462D-9AFE-E6BD7BE05F9D}"/>
    <dgm:cxn modelId="{FDA0F477-B4DE-4C41-B8DC-8DCAC3BA462D}" type="presOf" srcId="{D4F683A6-BE61-4DD6-B251-BEB98EE47B95}" destId="{D74A2169-A499-4287-97D7-B624886622C2}" srcOrd="0" destOrd="0" presId="urn:microsoft.com/office/officeart/2005/8/layout/process3"/>
    <dgm:cxn modelId="{478E3058-99F9-4EFC-A0F2-0277D1566E4F}" srcId="{D4F683A6-BE61-4DD6-B251-BEB98EE47B95}" destId="{62BCEC70-E2C8-4D42-B475-8948759D7EF1}" srcOrd="2" destOrd="0" parTransId="{119E0C94-0839-45E6-A563-E08BE0BD34A5}" sibTransId="{4024C5FE-042C-484D-B496-4DDA0AFAABF4}"/>
    <dgm:cxn modelId="{FBCF7284-8CC6-4E66-AFF7-C31335A75DB2}" srcId="{D4F683A6-BE61-4DD6-B251-BEB98EE47B95}" destId="{B086CB1A-D607-4371-8BB0-DAA698CE975D}" srcOrd="0" destOrd="0" parTransId="{EEA20D08-D01C-4475-B0D0-0D39F2FE617D}" sibTransId="{13E18F7B-14E6-41F2-A570-7203486E9213}"/>
    <dgm:cxn modelId="{6728BC97-42D6-47D4-8FBF-0437661E2910}" type="presOf" srcId="{D4F683A6-BE61-4DD6-B251-BEB98EE47B95}" destId="{BF4A7095-6DCB-4FF9-9256-0BCBF7E5F95C}" srcOrd="1" destOrd="0" presId="urn:microsoft.com/office/officeart/2005/8/layout/process3"/>
    <dgm:cxn modelId="{334D729B-43B0-48FC-AB6F-7037EF2F3B51}" type="presOf" srcId="{B086CB1A-D607-4371-8BB0-DAA698CE975D}" destId="{DB730C2F-BE4A-40D0-B324-05346FB642EB}" srcOrd="0" destOrd="0" presId="urn:microsoft.com/office/officeart/2005/8/layout/process3"/>
    <dgm:cxn modelId="{5DF86C9E-0AD4-4C1F-871E-1E339DA8D166}" srcId="{D4F683A6-BE61-4DD6-B251-BEB98EE47B95}" destId="{D7C7C46A-E6FF-4B6E-8A56-5F4E1D14D4EB}" srcOrd="1" destOrd="0" parTransId="{BB0C9022-75C0-429D-8171-8607B84A69DD}" sibTransId="{A691B520-AFB6-472E-9C39-83D9ABBE929E}"/>
    <dgm:cxn modelId="{187EDBA2-8C1C-4E34-A2C6-34B9C1C55F42}" type="presOf" srcId="{65D20135-8BD4-46CA-9636-4B86F12C2CC6}" destId="{DA6948A4-8719-4812-94E2-0F048C62DE94}" srcOrd="0" destOrd="0" presId="urn:microsoft.com/office/officeart/2005/8/layout/process3"/>
    <dgm:cxn modelId="{C91068B0-2BBC-4824-8673-A400BC334211}" srcId="{51B2184C-DFE8-448D-A7AD-116D0FA15F82}" destId="{E45E1789-C723-47C4-8E87-5938761262A4}" srcOrd="0" destOrd="0" parTransId="{F1435F3E-7AFA-41EB-A17D-0B2A166B639D}" sibTransId="{BE596D28-6824-47A9-9A51-090006636E7B}"/>
    <dgm:cxn modelId="{B49EF1B3-E0C5-49A5-B1BF-9C570D617158}" type="presOf" srcId="{90DDB800-F32B-4285-A20E-6FDB50622D1A}" destId="{00301318-0522-4473-BD03-E3D517326B52}" srcOrd="1" destOrd="0" presId="urn:microsoft.com/office/officeart/2005/8/layout/process3"/>
    <dgm:cxn modelId="{FAC16DBD-B426-4DC3-9E45-F51DA81C5DF8}" srcId="{51B2184C-DFE8-448D-A7AD-116D0FA15F82}" destId="{626FA557-8D47-4B34-B28D-E638E8CFA452}" srcOrd="2" destOrd="0" parTransId="{9F6ED797-2632-4770-BCCA-A23CC31E9463}" sibTransId="{A9A08D53-108A-42E6-B733-F5E4108E597C}"/>
    <dgm:cxn modelId="{C13176C0-AD0D-460A-A1F0-3DF4077E07EB}" srcId="{65D20135-8BD4-46CA-9636-4B86F12C2CC6}" destId="{51B2184C-DFE8-448D-A7AD-116D0FA15F82}" srcOrd="1" destOrd="0" parTransId="{20CE6517-1321-4590-BFA8-067E048F8906}" sibTransId="{E2E7659A-9363-4A38-8907-25D83A63C936}"/>
    <dgm:cxn modelId="{1AD2C5CA-FDEB-454E-95F1-1066E21466C1}" type="presOf" srcId="{51B2184C-DFE8-448D-A7AD-116D0FA15F82}" destId="{A4DA5692-5C1D-45AB-A6D0-2CFA622E2FA9}" srcOrd="0" destOrd="0" presId="urn:microsoft.com/office/officeart/2005/8/layout/process3"/>
    <dgm:cxn modelId="{78C00DD1-28F3-4634-8F91-839A36B843F9}" type="presOf" srcId="{032290AA-A138-4648-9B98-BC6E56433731}" destId="{6595F0AE-DC5E-4845-9034-AF2F3C099D1E}" srcOrd="0" destOrd="1" presId="urn:microsoft.com/office/officeart/2005/8/layout/process3"/>
    <dgm:cxn modelId="{FAB50FDC-B5C9-4921-A568-E052904EF3F6}" srcId="{65D20135-8BD4-46CA-9636-4B86F12C2CC6}" destId="{772C7F07-A1D5-4CCC-8907-6AC2A2671ECF}" srcOrd="0" destOrd="0" parTransId="{DCB50BA0-87A7-476D-A356-2D5E74AE073F}" sibTransId="{90DDB800-F32B-4285-A20E-6FDB50622D1A}"/>
    <dgm:cxn modelId="{AE7FBEE0-0C37-4BAC-BE33-05BEADD4ACFD}" type="presOf" srcId="{E45E1789-C723-47C4-8E87-5938761262A4}" destId="{75CC1489-426C-4E5E-914F-0A0A95BDE72A}" srcOrd="0" destOrd="0" presId="urn:microsoft.com/office/officeart/2005/8/layout/process3"/>
    <dgm:cxn modelId="{127953E1-4D9A-4A28-BA49-071C39E3DC2A}" type="presOf" srcId="{0C97611A-CEED-49FA-A79E-F3A7E733F30E}" destId="{6595F0AE-DC5E-4845-9034-AF2F3C099D1E}" srcOrd="0" destOrd="2" presId="urn:microsoft.com/office/officeart/2005/8/layout/process3"/>
    <dgm:cxn modelId="{0DE30DE3-58C2-48BE-87CB-103289FAB2D7}" type="presOf" srcId="{51B2184C-DFE8-448D-A7AD-116D0FA15F82}" destId="{B7D96C02-1765-4194-B141-ED343341FF8D}" srcOrd="1" destOrd="0" presId="urn:microsoft.com/office/officeart/2005/8/layout/process3"/>
    <dgm:cxn modelId="{19D7E9EE-D5B7-41E5-936D-2EE5BD16AD6C}" srcId="{772C7F07-A1D5-4CCC-8907-6AC2A2671ECF}" destId="{524E0DD7-162F-4ACD-83B7-7B584303BB7D}" srcOrd="0" destOrd="0" parTransId="{46BB46AC-0B62-4B55-8494-A5580851D990}" sibTransId="{89651402-772B-45F4-8838-6C567B7AD0B8}"/>
    <dgm:cxn modelId="{D3C68AF9-181F-49C8-AB92-BBA0D7BAF1F5}" type="presOf" srcId="{9DDD8654-20A0-4BD6-A823-FB5C36A6DB5B}" destId="{75CC1489-426C-4E5E-914F-0A0A95BDE72A}" srcOrd="0" destOrd="1" presId="urn:microsoft.com/office/officeart/2005/8/layout/process3"/>
    <dgm:cxn modelId="{532414CB-16D1-4F96-AA70-A74024E6CFED}" type="presParOf" srcId="{DA6948A4-8719-4812-94E2-0F048C62DE94}" destId="{40F7E796-27B7-45CE-B260-A7B496E160E9}" srcOrd="0" destOrd="0" presId="urn:microsoft.com/office/officeart/2005/8/layout/process3"/>
    <dgm:cxn modelId="{980F6808-1051-4D9B-B366-1CC7DDA0AA89}" type="presParOf" srcId="{40F7E796-27B7-45CE-B260-A7B496E160E9}" destId="{0FDB80DB-99DE-4834-8BBF-B3A931A56F69}" srcOrd="0" destOrd="0" presId="urn:microsoft.com/office/officeart/2005/8/layout/process3"/>
    <dgm:cxn modelId="{933E43B2-2AFD-44FE-A6DB-9D84AA8C2708}" type="presParOf" srcId="{40F7E796-27B7-45CE-B260-A7B496E160E9}" destId="{16B1A930-2EB4-44B6-A6AC-D3306BC61D08}" srcOrd="1" destOrd="0" presId="urn:microsoft.com/office/officeart/2005/8/layout/process3"/>
    <dgm:cxn modelId="{F644C5A3-7AE9-4013-84E9-D5EAC4792245}" type="presParOf" srcId="{40F7E796-27B7-45CE-B260-A7B496E160E9}" destId="{6595F0AE-DC5E-4845-9034-AF2F3C099D1E}" srcOrd="2" destOrd="0" presId="urn:microsoft.com/office/officeart/2005/8/layout/process3"/>
    <dgm:cxn modelId="{F14AB440-661A-4B0F-BEC9-35577FEE955A}" type="presParOf" srcId="{DA6948A4-8719-4812-94E2-0F048C62DE94}" destId="{E2993010-4752-40F8-A12B-59ED71F505DD}" srcOrd="1" destOrd="0" presId="urn:microsoft.com/office/officeart/2005/8/layout/process3"/>
    <dgm:cxn modelId="{A97CE792-C357-4CBE-BEB4-C4DB2DE48D5C}" type="presParOf" srcId="{E2993010-4752-40F8-A12B-59ED71F505DD}" destId="{00301318-0522-4473-BD03-E3D517326B52}" srcOrd="0" destOrd="0" presId="urn:microsoft.com/office/officeart/2005/8/layout/process3"/>
    <dgm:cxn modelId="{4DB7D8FD-C953-4C1E-AD70-14554524A0E5}" type="presParOf" srcId="{DA6948A4-8719-4812-94E2-0F048C62DE94}" destId="{1462022B-1F12-4B16-8B1B-1F19C70F40DF}" srcOrd="2" destOrd="0" presId="urn:microsoft.com/office/officeart/2005/8/layout/process3"/>
    <dgm:cxn modelId="{34BFD83A-EBCB-43F5-B775-7D6A0C6F0C7C}" type="presParOf" srcId="{1462022B-1F12-4B16-8B1B-1F19C70F40DF}" destId="{A4DA5692-5C1D-45AB-A6D0-2CFA622E2FA9}" srcOrd="0" destOrd="0" presId="urn:microsoft.com/office/officeart/2005/8/layout/process3"/>
    <dgm:cxn modelId="{0780C83F-535B-4947-9BC3-9E7280FD7668}" type="presParOf" srcId="{1462022B-1F12-4B16-8B1B-1F19C70F40DF}" destId="{B7D96C02-1765-4194-B141-ED343341FF8D}" srcOrd="1" destOrd="0" presId="urn:microsoft.com/office/officeart/2005/8/layout/process3"/>
    <dgm:cxn modelId="{15BDA984-0015-452C-98AC-3798BEAA3611}" type="presParOf" srcId="{1462022B-1F12-4B16-8B1B-1F19C70F40DF}" destId="{75CC1489-426C-4E5E-914F-0A0A95BDE72A}" srcOrd="2" destOrd="0" presId="urn:microsoft.com/office/officeart/2005/8/layout/process3"/>
    <dgm:cxn modelId="{5073ACB7-0A1E-4B95-9C82-D2AAF4E1DB37}" type="presParOf" srcId="{DA6948A4-8719-4812-94E2-0F048C62DE94}" destId="{AB8F7923-10B2-4965-B3CB-D19094275642}" srcOrd="3" destOrd="0" presId="urn:microsoft.com/office/officeart/2005/8/layout/process3"/>
    <dgm:cxn modelId="{F46C9775-8F9E-45E3-94BA-8D2ECD800BD6}" type="presParOf" srcId="{AB8F7923-10B2-4965-B3CB-D19094275642}" destId="{2FA499CE-CBD2-4777-847C-AE88A8A48B41}" srcOrd="0" destOrd="0" presId="urn:microsoft.com/office/officeart/2005/8/layout/process3"/>
    <dgm:cxn modelId="{F54A62CB-DF5B-4BD3-9D1E-5DD764246E65}" type="presParOf" srcId="{DA6948A4-8719-4812-94E2-0F048C62DE94}" destId="{0B8371C0-BE85-4091-9FC9-09A4E5812888}" srcOrd="4" destOrd="0" presId="urn:microsoft.com/office/officeart/2005/8/layout/process3"/>
    <dgm:cxn modelId="{A363F089-08E1-486F-BB8B-49F59FCFA68E}" type="presParOf" srcId="{0B8371C0-BE85-4091-9FC9-09A4E5812888}" destId="{D74A2169-A499-4287-97D7-B624886622C2}" srcOrd="0" destOrd="0" presId="urn:microsoft.com/office/officeart/2005/8/layout/process3"/>
    <dgm:cxn modelId="{4DEF0158-17A3-432C-B793-E40462CCA9FF}" type="presParOf" srcId="{0B8371C0-BE85-4091-9FC9-09A4E5812888}" destId="{BF4A7095-6DCB-4FF9-9256-0BCBF7E5F95C}" srcOrd="1" destOrd="0" presId="urn:microsoft.com/office/officeart/2005/8/layout/process3"/>
    <dgm:cxn modelId="{1B5BC518-1888-4B0B-9F84-595E2E564944}" type="presParOf" srcId="{0B8371C0-BE85-4091-9FC9-09A4E5812888}" destId="{DB730C2F-BE4A-40D0-B324-05346FB642E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8F5EC-F307-4E36-B68F-864394819D0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0A602DB1-348B-46CF-8D04-842279A11C1A}">
      <dgm:prSet/>
      <dgm:spPr>
        <a:solidFill>
          <a:schemeClr val="accent2">
            <a:lumMod val="75000"/>
          </a:schemeClr>
        </a:solidFill>
      </dgm:spPr>
      <dgm:t>
        <a:bodyPr/>
        <a:lstStyle/>
        <a:p>
          <a:r>
            <a:rPr lang="en-US" dirty="0"/>
            <a:t>You are expected to respond to emails and other communications from your community organization </a:t>
          </a:r>
          <a:r>
            <a:rPr lang="en-US" b="1" dirty="0"/>
            <a:t>promptly</a:t>
          </a:r>
          <a:r>
            <a:rPr lang="en-US" dirty="0"/>
            <a:t> and </a:t>
          </a:r>
          <a:r>
            <a:rPr lang="en-US" b="1" dirty="0"/>
            <a:t>professionally. </a:t>
          </a:r>
          <a:endParaRPr lang="en-US" dirty="0"/>
        </a:p>
      </dgm:t>
    </dgm:pt>
    <dgm:pt modelId="{ED9ABE09-9FD0-4504-8932-5B5D899C7C97}" type="parTrans" cxnId="{37E1AFFB-999B-4394-AE7E-3C29DCBB4EE5}">
      <dgm:prSet/>
      <dgm:spPr/>
      <dgm:t>
        <a:bodyPr/>
        <a:lstStyle/>
        <a:p>
          <a:endParaRPr lang="en-US"/>
        </a:p>
      </dgm:t>
    </dgm:pt>
    <dgm:pt modelId="{58555FE7-09AF-4B81-9726-42EF545A1914}" type="sibTrans" cxnId="{37E1AFFB-999B-4394-AE7E-3C29DCBB4EE5}">
      <dgm:prSet/>
      <dgm:spPr/>
      <dgm:t>
        <a:bodyPr/>
        <a:lstStyle/>
        <a:p>
          <a:endParaRPr lang="en-US"/>
        </a:p>
      </dgm:t>
    </dgm:pt>
    <dgm:pt modelId="{BAF397A0-91D1-4AB0-8A87-2D4818E74CB4}">
      <dgm:prSet/>
      <dgm:spPr>
        <a:solidFill>
          <a:schemeClr val="accent6">
            <a:lumMod val="75000"/>
          </a:schemeClr>
        </a:solidFill>
      </dgm:spPr>
      <dgm:t>
        <a:bodyPr/>
        <a:lstStyle/>
        <a:p>
          <a:r>
            <a:rPr lang="en-US" dirty="0"/>
            <a:t>Take the time to write and proofread your emails. If their meetings take place online, Zoom etiquette must be followed. Tasks should be completed timely. </a:t>
          </a:r>
        </a:p>
      </dgm:t>
    </dgm:pt>
    <dgm:pt modelId="{4EF8889D-AEF9-4A19-906A-FB7C6A28F634}" type="parTrans" cxnId="{763B3280-9F68-4875-A173-7F913A2D6466}">
      <dgm:prSet/>
      <dgm:spPr/>
      <dgm:t>
        <a:bodyPr/>
        <a:lstStyle/>
        <a:p>
          <a:endParaRPr lang="en-US"/>
        </a:p>
      </dgm:t>
    </dgm:pt>
    <dgm:pt modelId="{BFD85C11-6C59-4802-A746-EDB413855B56}" type="sibTrans" cxnId="{763B3280-9F68-4875-A173-7F913A2D6466}">
      <dgm:prSet/>
      <dgm:spPr/>
      <dgm:t>
        <a:bodyPr/>
        <a:lstStyle/>
        <a:p>
          <a:endParaRPr lang="en-US"/>
        </a:p>
      </dgm:t>
    </dgm:pt>
    <dgm:pt modelId="{DB0E212A-1522-4BDD-85E9-C3F8CB57CDA5}">
      <dgm:prSet/>
      <dgm:spPr>
        <a:solidFill>
          <a:schemeClr val="tx1">
            <a:lumMod val="75000"/>
            <a:lumOff val="25000"/>
          </a:schemeClr>
        </a:solidFill>
      </dgm:spPr>
      <dgm:t>
        <a:bodyPr/>
        <a:lstStyle/>
        <a:p>
          <a:r>
            <a:rPr lang="en-US" dirty="0"/>
            <a:t>Sometimes, community partners are overwhelmed, and they may not respond immediately. If you have trouble contacting your community partner or can’t seem to get the conversation started, reach out to your instructor. </a:t>
          </a:r>
        </a:p>
      </dgm:t>
    </dgm:pt>
    <dgm:pt modelId="{101E2A4A-C34C-4845-96C4-96581DA76516}" type="parTrans" cxnId="{4E583C01-9A0B-4C5E-9C88-7AF5DA97D0FC}">
      <dgm:prSet/>
      <dgm:spPr/>
      <dgm:t>
        <a:bodyPr/>
        <a:lstStyle/>
        <a:p>
          <a:endParaRPr lang="en-US"/>
        </a:p>
      </dgm:t>
    </dgm:pt>
    <dgm:pt modelId="{61063ACB-AD1E-4842-A5F5-D11836D20ADC}" type="sibTrans" cxnId="{4E583C01-9A0B-4C5E-9C88-7AF5DA97D0FC}">
      <dgm:prSet/>
      <dgm:spPr/>
      <dgm:t>
        <a:bodyPr/>
        <a:lstStyle/>
        <a:p>
          <a:endParaRPr lang="en-US"/>
        </a:p>
      </dgm:t>
    </dgm:pt>
    <dgm:pt modelId="{CA8FFBED-7F31-4D57-97D9-2950227FF017}" type="pres">
      <dgm:prSet presAssocID="{1888F5EC-F307-4E36-B68F-864394819D0C}" presName="outerComposite" presStyleCnt="0">
        <dgm:presLayoutVars>
          <dgm:chMax val="5"/>
          <dgm:dir/>
          <dgm:resizeHandles val="exact"/>
        </dgm:presLayoutVars>
      </dgm:prSet>
      <dgm:spPr/>
    </dgm:pt>
    <dgm:pt modelId="{8987A9AD-1BF1-4D7F-AFCB-54F8EC40152D}" type="pres">
      <dgm:prSet presAssocID="{1888F5EC-F307-4E36-B68F-864394819D0C}" presName="dummyMaxCanvas" presStyleCnt="0">
        <dgm:presLayoutVars/>
      </dgm:prSet>
      <dgm:spPr/>
    </dgm:pt>
    <dgm:pt modelId="{BF2BF862-F868-431D-8C6E-7A8A9636DA6F}" type="pres">
      <dgm:prSet presAssocID="{1888F5EC-F307-4E36-B68F-864394819D0C}" presName="ThreeNodes_1" presStyleLbl="node1" presStyleIdx="0" presStyleCnt="3">
        <dgm:presLayoutVars>
          <dgm:bulletEnabled val="1"/>
        </dgm:presLayoutVars>
      </dgm:prSet>
      <dgm:spPr/>
    </dgm:pt>
    <dgm:pt modelId="{5858DAE5-F6B1-4F02-AA4A-2182880318AC}" type="pres">
      <dgm:prSet presAssocID="{1888F5EC-F307-4E36-B68F-864394819D0C}" presName="ThreeNodes_2" presStyleLbl="node1" presStyleIdx="1" presStyleCnt="3">
        <dgm:presLayoutVars>
          <dgm:bulletEnabled val="1"/>
        </dgm:presLayoutVars>
      </dgm:prSet>
      <dgm:spPr/>
    </dgm:pt>
    <dgm:pt modelId="{2A2B20E3-F250-42FE-83FE-1A7B26CA04B7}" type="pres">
      <dgm:prSet presAssocID="{1888F5EC-F307-4E36-B68F-864394819D0C}" presName="ThreeNodes_3" presStyleLbl="node1" presStyleIdx="2" presStyleCnt="3">
        <dgm:presLayoutVars>
          <dgm:bulletEnabled val="1"/>
        </dgm:presLayoutVars>
      </dgm:prSet>
      <dgm:spPr/>
    </dgm:pt>
    <dgm:pt modelId="{B90C51E0-2566-4952-BC83-135C0445501F}" type="pres">
      <dgm:prSet presAssocID="{1888F5EC-F307-4E36-B68F-864394819D0C}" presName="ThreeConn_1-2" presStyleLbl="fgAccFollowNode1" presStyleIdx="0" presStyleCnt="2">
        <dgm:presLayoutVars>
          <dgm:bulletEnabled val="1"/>
        </dgm:presLayoutVars>
      </dgm:prSet>
      <dgm:spPr/>
    </dgm:pt>
    <dgm:pt modelId="{F1D81B44-FF7B-4B24-9CD8-E4689AEB5E5B}" type="pres">
      <dgm:prSet presAssocID="{1888F5EC-F307-4E36-B68F-864394819D0C}" presName="ThreeConn_2-3" presStyleLbl="fgAccFollowNode1" presStyleIdx="1" presStyleCnt="2">
        <dgm:presLayoutVars>
          <dgm:bulletEnabled val="1"/>
        </dgm:presLayoutVars>
      </dgm:prSet>
      <dgm:spPr/>
    </dgm:pt>
    <dgm:pt modelId="{5C946A77-5242-4A5E-93F2-8C5E28BA79EB}" type="pres">
      <dgm:prSet presAssocID="{1888F5EC-F307-4E36-B68F-864394819D0C}" presName="ThreeNodes_1_text" presStyleLbl="node1" presStyleIdx="2" presStyleCnt="3">
        <dgm:presLayoutVars>
          <dgm:bulletEnabled val="1"/>
        </dgm:presLayoutVars>
      </dgm:prSet>
      <dgm:spPr/>
    </dgm:pt>
    <dgm:pt modelId="{46CC62E6-C750-4CCE-9D60-44F31E803264}" type="pres">
      <dgm:prSet presAssocID="{1888F5EC-F307-4E36-B68F-864394819D0C}" presName="ThreeNodes_2_text" presStyleLbl="node1" presStyleIdx="2" presStyleCnt="3">
        <dgm:presLayoutVars>
          <dgm:bulletEnabled val="1"/>
        </dgm:presLayoutVars>
      </dgm:prSet>
      <dgm:spPr/>
    </dgm:pt>
    <dgm:pt modelId="{DACE352E-22EB-42CB-A5A1-0EEEC3BE6E99}" type="pres">
      <dgm:prSet presAssocID="{1888F5EC-F307-4E36-B68F-864394819D0C}" presName="ThreeNodes_3_text" presStyleLbl="node1" presStyleIdx="2" presStyleCnt="3">
        <dgm:presLayoutVars>
          <dgm:bulletEnabled val="1"/>
        </dgm:presLayoutVars>
      </dgm:prSet>
      <dgm:spPr/>
    </dgm:pt>
  </dgm:ptLst>
  <dgm:cxnLst>
    <dgm:cxn modelId="{4E583C01-9A0B-4C5E-9C88-7AF5DA97D0FC}" srcId="{1888F5EC-F307-4E36-B68F-864394819D0C}" destId="{DB0E212A-1522-4BDD-85E9-C3F8CB57CDA5}" srcOrd="2" destOrd="0" parTransId="{101E2A4A-C34C-4845-96C4-96581DA76516}" sibTransId="{61063ACB-AD1E-4842-A5F5-D11836D20ADC}"/>
    <dgm:cxn modelId="{AF3E9062-E501-4031-AF6E-F8931C02C781}" type="presOf" srcId="{1888F5EC-F307-4E36-B68F-864394819D0C}" destId="{CA8FFBED-7F31-4D57-97D9-2950227FF017}" srcOrd="0" destOrd="0" presId="urn:microsoft.com/office/officeart/2005/8/layout/vProcess5"/>
    <dgm:cxn modelId="{9BAB7469-8E3F-4B7E-8D83-65D44042B65A}" type="presOf" srcId="{BAF397A0-91D1-4AB0-8A87-2D4818E74CB4}" destId="{5858DAE5-F6B1-4F02-AA4A-2182880318AC}" srcOrd="0" destOrd="0" presId="urn:microsoft.com/office/officeart/2005/8/layout/vProcess5"/>
    <dgm:cxn modelId="{79F2B075-FB6B-4564-8E6A-816A3EC215B4}" type="presOf" srcId="{DB0E212A-1522-4BDD-85E9-C3F8CB57CDA5}" destId="{DACE352E-22EB-42CB-A5A1-0EEEC3BE6E99}" srcOrd="1" destOrd="0" presId="urn:microsoft.com/office/officeart/2005/8/layout/vProcess5"/>
    <dgm:cxn modelId="{763B3280-9F68-4875-A173-7F913A2D6466}" srcId="{1888F5EC-F307-4E36-B68F-864394819D0C}" destId="{BAF397A0-91D1-4AB0-8A87-2D4818E74CB4}" srcOrd="1" destOrd="0" parTransId="{4EF8889D-AEF9-4A19-906A-FB7C6A28F634}" sibTransId="{BFD85C11-6C59-4802-A746-EDB413855B56}"/>
    <dgm:cxn modelId="{FD04249C-C221-4707-BB50-9F52B0932EEB}" type="presOf" srcId="{DB0E212A-1522-4BDD-85E9-C3F8CB57CDA5}" destId="{2A2B20E3-F250-42FE-83FE-1A7B26CA04B7}" srcOrd="0" destOrd="0" presId="urn:microsoft.com/office/officeart/2005/8/layout/vProcess5"/>
    <dgm:cxn modelId="{250E2CAE-514A-4ECB-9208-77D8C14D50EB}" type="presOf" srcId="{0A602DB1-348B-46CF-8D04-842279A11C1A}" destId="{BF2BF862-F868-431D-8C6E-7A8A9636DA6F}" srcOrd="0" destOrd="0" presId="urn:microsoft.com/office/officeart/2005/8/layout/vProcess5"/>
    <dgm:cxn modelId="{953F3EB4-C494-42FE-BACC-81EB92AAB8F8}" type="presOf" srcId="{BAF397A0-91D1-4AB0-8A87-2D4818E74CB4}" destId="{46CC62E6-C750-4CCE-9D60-44F31E803264}" srcOrd="1" destOrd="0" presId="urn:microsoft.com/office/officeart/2005/8/layout/vProcess5"/>
    <dgm:cxn modelId="{FE5484B4-EC40-4896-9111-1B6E8EFA31D2}" type="presOf" srcId="{BFD85C11-6C59-4802-A746-EDB413855B56}" destId="{F1D81B44-FF7B-4B24-9CD8-E4689AEB5E5B}" srcOrd="0" destOrd="0" presId="urn:microsoft.com/office/officeart/2005/8/layout/vProcess5"/>
    <dgm:cxn modelId="{44DDBAD5-D230-491D-AAA4-214206FB9CCA}" type="presOf" srcId="{58555FE7-09AF-4B81-9726-42EF545A1914}" destId="{B90C51E0-2566-4952-BC83-135C0445501F}" srcOrd="0" destOrd="0" presId="urn:microsoft.com/office/officeart/2005/8/layout/vProcess5"/>
    <dgm:cxn modelId="{187486F0-9FC6-4750-96C7-6763395BB69A}" type="presOf" srcId="{0A602DB1-348B-46CF-8D04-842279A11C1A}" destId="{5C946A77-5242-4A5E-93F2-8C5E28BA79EB}" srcOrd="1" destOrd="0" presId="urn:microsoft.com/office/officeart/2005/8/layout/vProcess5"/>
    <dgm:cxn modelId="{37E1AFFB-999B-4394-AE7E-3C29DCBB4EE5}" srcId="{1888F5EC-F307-4E36-B68F-864394819D0C}" destId="{0A602DB1-348B-46CF-8D04-842279A11C1A}" srcOrd="0" destOrd="0" parTransId="{ED9ABE09-9FD0-4504-8932-5B5D899C7C97}" sibTransId="{58555FE7-09AF-4B81-9726-42EF545A1914}"/>
    <dgm:cxn modelId="{1D5DC40E-DB3A-4FD9-8669-2A5E6A8D7EA8}" type="presParOf" srcId="{CA8FFBED-7F31-4D57-97D9-2950227FF017}" destId="{8987A9AD-1BF1-4D7F-AFCB-54F8EC40152D}" srcOrd="0" destOrd="0" presId="urn:microsoft.com/office/officeart/2005/8/layout/vProcess5"/>
    <dgm:cxn modelId="{A92E5D0D-5E50-4FB1-876D-AB63347D2A64}" type="presParOf" srcId="{CA8FFBED-7F31-4D57-97D9-2950227FF017}" destId="{BF2BF862-F868-431D-8C6E-7A8A9636DA6F}" srcOrd="1" destOrd="0" presId="urn:microsoft.com/office/officeart/2005/8/layout/vProcess5"/>
    <dgm:cxn modelId="{EBDAD556-139B-4BD4-BDB2-621C5D93B695}" type="presParOf" srcId="{CA8FFBED-7F31-4D57-97D9-2950227FF017}" destId="{5858DAE5-F6B1-4F02-AA4A-2182880318AC}" srcOrd="2" destOrd="0" presId="urn:microsoft.com/office/officeart/2005/8/layout/vProcess5"/>
    <dgm:cxn modelId="{2DE2DC7B-6CAC-4461-AAC0-E0C36D5F269F}" type="presParOf" srcId="{CA8FFBED-7F31-4D57-97D9-2950227FF017}" destId="{2A2B20E3-F250-42FE-83FE-1A7B26CA04B7}" srcOrd="3" destOrd="0" presId="urn:microsoft.com/office/officeart/2005/8/layout/vProcess5"/>
    <dgm:cxn modelId="{2FEC9EA6-19AB-4103-974F-6C839FD3518E}" type="presParOf" srcId="{CA8FFBED-7F31-4D57-97D9-2950227FF017}" destId="{B90C51E0-2566-4952-BC83-135C0445501F}" srcOrd="4" destOrd="0" presId="urn:microsoft.com/office/officeart/2005/8/layout/vProcess5"/>
    <dgm:cxn modelId="{4AB4FDA0-8B73-4CC0-B6F6-1E644F17BDC9}" type="presParOf" srcId="{CA8FFBED-7F31-4D57-97D9-2950227FF017}" destId="{F1D81B44-FF7B-4B24-9CD8-E4689AEB5E5B}" srcOrd="5" destOrd="0" presId="urn:microsoft.com/office/officeart/2005/8/layout/vProcess5"/>
    <dgm:cxn modelId="{A0868C9E-D51B-4D1B-9D7D-06FD79CF6069}" type="presParOf" srcId="{CA8FFBED-7F31-4D57-97D9-2950227FF017}" destId="{5C946A77-5242-4A5E-93F2-8C5E28BA79EB}" srcOrd="6" destOrd="0" presId="urn:microsoft.com/office/officeart/2005/8/layout/vProcess5"/>
    <dgm:cxn modelId="{7505C4BD-6CF4-4DF9-B631-B65691F9F898}" type="presParOf" srcId="{CA8FFBED-7F31-4D57-97D9-2950227FF017}" destId="{46CC62E6-C750-4CCE-9D60-44F31E803264}" srcOrd="7" destOrd="0" presId="urn:microsoft.com/office/officeart/2005/8/layout/vProcess5"/>
    <dgm:cxn modelId="{04C7D659-2B95-4D68-A824-03B3F3F2C0C7}" type="presParOf" srcId="{CA8FFBED-7F31-4D57-97D9-2950227FF017}" destId="{DACE352E-22EB-42CB-A5A1-0EEEC3BE6E9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A930-2EB4-44B6-A6AC-D3306BC61D08}">
      <dsp:nvSpPr>
        <dsp:cNvPr id="0" name=""/>
        <dsp:cNvSpPr/>
      </dsp:nvSpPr>
      <dsp:spPr>
        <a:xfrm>
          <a:off x="5609" y="241385"/>
          <a:ext cx="2550345" cy="129466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b="1" kern="1200">
              <a:latin typeface="Calibri"/>
              <a:cs typeface="Calibri"/>
            </a:rPr>
            <a:t>Get to Know Your Organization</a:t>
          </a:r>
        </a:p>
      </dsp:txBody>
      <dsp:txXfrm>
        <a:off x="5609" y="241385"/>
        <a:ext cx="2550345" cy="863107"/>
      </dsp:txXfrm>
    </dsp:sp>
    <dsp:sp modelId="{6595F0AE-DC5E-4845-9034-AF2F3C099D1E}">
      <dsp:nvSpPr>
        <dsp:cNvPr id="0" name=""/>
        <dsp:cNvSpPr/>
      </dsp:nvSpPr>
      <dsp:spPr>
        <a:xfrm>
          <a:off x="527968" y="1104492"/>
          <a:ext cx="2550345" cy="3326399"/>
        </a:xfrm>
        <a:prstGeom prst="roundRect">
          <a:avLst>
            <a:gd name="adj" fmla="val 10000"/>
          </a:avLst>
        </a:prstGeom>
        <a:solidFill>
          <a:schemeClr val="tx1">
            <a:lumMod val="25000"/>
            <a:lumOff val="75000"/>
            <a:alpha val="90000"/>
          </a:schemeClr>
        </a:solidFill>
        <a:ln w="9525" cap="flat" cmpd="sng" algn="ctr">
          <a:solidFill>
            <a:schemeClr val="tx1">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kern="1200">
              <a:solidFill>
                <a:srgbClr val="002060"/>
              </a:solidFill>
              <a:latin typeface="Calibri"/>
              <a:cs typeface="Calibri"/>
            </a:rPr>
            <a:t>Who?</a:t>
          </a:r>
        </a:p>
        <a:p>
          <a:pPr marL="171450" lvl="1" indent="-171450" algn="l" defTabSz="800100">
            <a:lnSpc>
              <a:spcPct val="90000"/>
            </a:lnSpc>
            <a:spcBef>
              <a:spcPct val="0"/>
            </a:spcBef>
            <a:spcAft>
              <a:spcPct val="15000"/>
            </a:spcAft>
            <a:buChar char="•"/>
          </a:pPr>
          <a:r>
            <a:rPr lang="en-US" sz="1800" b="0" kern="1200">
              <a:solidFill>
                <a:srgbClr val="002060"/>
              </a:solidFill>
              <a:latin typeface="Calibri"/>
              <a:cs typeface="Calibri"/>
            </a:rPr>
            <a:t>What?</a:t>
          </a:r>
        </a:p>
        <a:p>
          <a:pPr marL="171450" lvl="1" indent="-171450" algn="l" defTabSz="800100">
            <a:lnSpc>
              <a:spcPct val="90000"/>
            </a:lnSpc>
            <a:spcBef>
              <a:spcPct val="0"/>
            </a:spcBef>
            <a:spcAft>
              <a:spcPct val="15000"/>
            </a:spcAft>
            <a:buChar char="•"/>
          </a:pPr>
          <a:r>
            <a:rPr lang="en-US" sz="1800" b="0" kern="1200" dirty="0">
              <a:solidFill>
                <a:srgbClr val="002060"/>
              </a:solidFill>
              <a:latin typeface="Calibri"/>
              <a:cs typeface="Calibri"/>
            </a:rPr>
            <a:t>Why?</a:t>
          </a:r>
        </a:p>
      </dsp:txBody>
      <dsp:txXfrm>
        <a:off x="602665" y="1179189"/>
        <a:ext cx="2400951" cy="3177005"/>
      </dsp:txXfrm>
    </dsp:sp>
    <dsp:sp modelId="{E2993010-4752-40F8-A12B-59ED71F505DD}">
      <dsp:nvSpPr>
        <dsp:cNvPr id="0" name=""/>
        <dsp:cNvSpPr/>
      </dsp:nvSpPr>
      <dsp:spPr>
        <a:xfrm>
          <a:off x="2942577" y="355457"/>
          <a:ext cx="819641" cy="634962"/>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942577" y="482449"/>
        <a:ext cx="629152" cy="380978"/>
      </dsp:txXfrm>
    </dsp:sp>
    <dsp:sp modelId="{B7D96C02-1765-4194-B141-ED343341FF8D}">
      <dsp:nvSpPr>
        <dsp:cNvPr id="0" name=""/>
        <dsp:cNvSpPr/>
      </dsp:nvSpPr>
      <dsp:spPr>
        <a:xfrm>
          <a:off x="4102447" y="241385"/>
          <a:ext cx="2550345" cy="129466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b="1" kern="1200">
              <a:latin typeface="Calibri"/>
              <a:cs typeface="Calibri"/>
            </a:rPr>
            <a:t>Revisit Yourself</a:t>
          </a:r>
        </a:p>
      </dsp:txBody>
      <dsp:txXfrm>
        <a:off x="4102447" y="241385"/>
        <a:ext cx="2550345" cy="863107"/>
      </dsp:txXfrm>
    </dsp:sp>
    <dsp:sp modelId="{75CC1489-426C-4E5E-914F-0A0A95BDE72A}">
      <dsp:nvSpPr>
        <dsp:cNvPr id="0" name=""/>
        <dsp:cNvSpPr/>
      </dsp:nvSpPr>
      <dsp:spPr>
        <a:xfrm>
          <a:off x="4624807" y="1104492"/>
          <a:ext cx="2550345" cy="3326399"/>
        </a:xfrm>
        <a:prstGeom prst="roundRect">
          <a:avLst>
            <a:gd name="adj" fmla="val 10000"/>
          </a:avLst>
        </a:prstGeom>
        <a:solidFill>
          <a:schemeClr val="tx1">
            <a:lumMod val="25000"/>
            <a:lumOff val="75000"/>
            <a:alpha val="90000"/>
          </a:schemeClr>
        </a:solidFill>
        <a:ln w="9525" cap="flat" cmpd="sng" algn="ctr">
          <a:solidFill>
            <a:schemeClr val="tx1">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kern="1200">
              <a:solidFill>
                <a:srgbClr val="002060"/>
              </a:solidFill>
              <a:latin typeface="Calibri"/>
              <a:cs typeface="Calibri"/>
            </a:rPr>
            <a:t>Why do you want to engage in service?</a:t>
          </a:r>
        </a:p>
        <a:p>
          <a:pPr marL="228600" lvl="1" indent="-228600" algn="l" defTabSz="977900" rtl="0">
            <a:lnSpc>
              <a:spcPct val="90000"/>
            </a:lnSpc>
            <a:spcBef>
              <a:spcPct val="0"/>
            </a:spcBef>
            <a:spcAft>
              <a:spcPct val="15000"/>
            </a:spcAft>
            <a:buChar char="•"/>
          </a:pPr>
          <a:r>
            <a:rPr lang="en-US" sz="2200" b="0" kern="1200">
              <a:solidFill>
                <a:srgbClr val="002060"/>
              </a:solidFill>
              <a:latin typeface="Calibri"/>
              <a:cs typeface="Calibri"/>
            </a:rPr>
            <a:t>What injustices, inequities, or community needs do you hope to address?</a:t>
          </a:r>
        </a:p>
      </dsp:txBody>
      <dsp:txXfrm>
        <a:off x="4699504" y="1179189"/>
        <a:ext cx="2400951" cy="3177005"/>
      </dsp:txXfrm>
    </dsp:sp>
    <dsp:sp modelId="{AB8F7923-10B2-4965-B3CB-D19094275642}">
      <dsp:nvSpPr>
        <dsp:cNvPr id="0" name=""/>
        <dsp:cNvSpPr/>
      </dsp:nvSpPr>
      <dsp:spPr>
        <a:xfrm>
          <a:off x="7039415" y="355457"/>
          <a:ext cx="819641" cy="634962"/>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039415" y="482449"/>
        <a:ext cx="629152" cy="380978"/>
      </dsp:txXfrm>
    </dsp:sp>
    <dsp:sp modelId="{BF4A7095-6DCB-4FF9-9256-0BCBF7E5F95C}">
      <dsp:nvSpPr>
        <dsp:cNvPr id="0" name=""/>
        <dsp:cNvSpPr/>
      </dsp:nvSpPr>
      <dsp:spPr>
        <a:xfrm>
          <a:off x="8199285" y="241385"/>
          <a:ext cx="2550345" cy="129466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b="1" kern="1200">
              <a:latin typeface="Calibri"/>
              <a:cs typeface="Calibri"/>
            </a:rPr>
            <a:t>Set Goals</a:t>
          </a:r>
        </a:p>
      </dsp:txBody>
      <dsp:txXfrm>
        <a:off x="8199285" y="241385"/>
        <a:ext cx="2550345" cy="863107"/>
      </dsp:txXfrm>
    </dsp:sp>
    <dsp:sp modelId="{DB730C2F-BE4A-40D0-B324-05346FB642EB}">
      <dsp:nvSpPr>
        <dsp:cNvPr id="0" name=""/>
        <dsp:cNvSpPr/>
      </dsp:nvSpPr>
      <dsp:spPr>
        <a:xfrm>
          <a:off x="8721645" y="1104492"/>
          <a:ext cx="2550345" cy="3326399"/>
        </a:xfrm>
        <a:prstGeom prst="roundRect">
          <a:avLst>
            <a:gd name="adj" fmla="val 10000"/>
          </a:avLst>
        </a:prstGeom>
        <a:solidFill>
          <a:schemeClr val="tx1">
            <a:lumMod val="25000"/>
            <a:lumOff val="75000"/>
            <a:alpha val="90000"/>
          </a:schemeClr>
        </a:solidFill>
        <a:ln w="9525" cap="flat" cmpd="sng" algn="ctr">
          <a:solidFill>
            <a:schemeClr val="tx1">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kern="1200">
              <a:solidFill>
                <a:srgbClr val="002060"/>
              </a:solidFill>
              <a:latin typeface="Calibri"/>
              <a:cs typeface="Calibri"/>
            </a:rPr>
            <a:t>In what areas would you like to grow?</a:t>
          </a:r>
        </a:p>
        <a:p>
          <a:pPr marL="228600" lvl="1" indent="-228600" algn="l" defTabSz="977900" rtl="0">
            <a:lnSpc>
              <a:spcPct val="90000"/>
            </a:lnSpc>
            <a:spcBef>
              <a:spcPct val="0"/>
            </a:spcBef>
            <a:spcAft>
              <a:spcPct val="15000"/>
            </a:spcAft>
            <a:buChar char="•"/>
          </a:pPr>
          <a:r>
            <a:rPr lang="en-US" sz="2200" b="0" kern="1200">
              <a:solidFill>
                <a:srgbClr val="002060"/>
              </a:solidFill>
              <a:latin typeface="Calibri"/>
              <a:cs typeface="Calibri"/>
            </a:rPr>
            <a:t>How can you continue supporting the community outside of service work?</a:t>
          </a:r>
        </a:p>
      </dsp:txBody>
      <dsp:txXfrm>
        <a:off x="8796342" y="1179189"/>
        <a:ext cx="2400951" cy="3177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A930-2EB4-44B6-A6AC-D3306BC61D08}">
      <dsp:nvSpPr>
        <dsp:cNvPr id="0" name=""/>
        <dsp:cNvSpPr/>
      </dsp:nvSpPr>
      <dsp:spPr>
        <a:xfrm>
          <a:off x="5615" y="58185"/>
          <a:ext cx="2553217" cy="8640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Calibri"/>
              <a:cs typeface="Calibri"/>
            </a:rPr>
            <a:t>What?</a:t>
          </a:r>
        </a:p>
      </dsp:txBody>
      <dsp:txXfrm>
        <a:off x="5615" y="58185"/>
        <a:ext cx="2553217" cy="576000"/>
      </dsp:txXfrm>
    </dsp:sp>
    <dsp:sp modelId="{6595F0AE-DC5E-4845-9034-AF2F3C099D1E}">
      <dsp:nvSpPr>
        <dsp:cNvPr id="0" name=""/>
        <dsp:cNvSpPr/>
      </dsp:nvSpPr>
      <dsp:spPr>
        <a:xfrm>
          <a:off x="528563" y="634185"/>
          <a:ext cx="2553217" cy="3597750"/>
        </a:xfrm>
        <a:prstGeom prst="roundRect">
          <a:avLst>
            <a:gd name="adj" fmla="val 10000"/>
          </a:avLst>
        </a:prstGeom>
        <a:solidFill>
          <a:schemeClr val="tx1">
            <a:lumMod val="25000"/>
            <a:lumOff val="75000"/>
            <a:alpha val="90000"/>
          </a:schemeClr>
        </a:solidFill>
        <a:ln w="9525" cap="flat" cmpd="sng" algn="ctr">
          <a:solidFill>
            <a:schemeClr val="tx1">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rtl="0">
            <a:lnSpc>
              <a:spcPct val="90000"/>
            </a:lnSpc>
            <a:spcBef>
              <a:spcPct val="0"/>
            </a:spcBef>
            <a:spcAft>
              <a:spcPct val="15000"/>
            </a:spcAft>
            <a:buChar char="•"/>
          </a:pPr>
          <a:r>
            <a:rPr lang="en-US" sz="2100" b="0" kern="1200" dirty="0">
              <a:solidFill>
                <a:srgbClr val="002060"/>
              </a:solidFill>
              <a:latin typeface="Calibri"/>
              <a:cs typeface="Calibri"/>
            </a:rPr>
            <a:t>What drew you to this project?</a:t>
          </a:r>
        </a:p>
        <a:p>
          <a:pPr marL="228600" lvl="1" indent="-228600" algn="l" defTabSz="933450">
            <a:lnSpc>
              <a:spcPct val="90000"/>
            </a:lnSpc>
            <a:spcBef>
              <a:spcPct val="0"/>
            </a:spcBef>
            <a:spcAft>
              <a:spcPct val="15000"/>
            </a:spcAft>
            <a:buChar char="•"/>
          </a:pPr>
          <a:r>
            <a:rPr lang="en-US" sz="2100" b="0" kern="1200" dirty="0">
              <a:solidFill>
                <a:srgbClr val="002060"/>
              </a:solidFill>
              <a:latin typeface="Calibri"/>
              <a:cs typeface="Calibri"/>
            </a:rPr>
            <a:t>What stands out to you about this project?</a:t>
          </a:r>
        </a:p>
        <a:p>
          <a:pPr marL="228600" lvl="1" indent="-228600" algn="l" defTabSz="933450">
            <a:lnSpc>
              <a:spcPct val="90000"/>
            </a:lnSpc>
            <a:spcBef>
              <a:spcPct val="0"/>
            </a:spcBef>
            <a:spcAft>
              <a:spcPct val="15000"/>
            </a:spcAft>
            <a:buChar char="•"/>
          </a:pPr>
          <a:r>
            <a:rPr lang="en-US" sz="2100" b="0" kern="1200" dirty="0">
              <a:solidFill>
                <a:srgbClr val="002060"/>
              </a:solidFill>
              <a:latin typeface="Calibri"/>
              <a:cs typeface="Calibri"/>
            </a:rPr>
            <a:t>What does this project make you think about?</a:t>
          </a:r>
        </a:p>
      </dsp:txBody>
      <dsp:txXfrm>
        <a:off x="603344" y="708966"/>
        <a:ext cx="2403655" cy="3448188"/>
      </dsp:txXfrm>
    </dsp:sp>
    <dsp:sp modelId="{E2993010-4752-40F8-A12B-59ED71F505DD}">
      <dsp:nvSpPr>
        <dsp:cNvPr id="0" name=""/>
        <dsp:cNvSpPr/>
      </dsp:nvSpPr>
      <dsp:spPr>
        <a:xfrm>
          <a:off x="2945891" y="28347"/>
          <a:ext cx="820564" cy="635677"/>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945891" y="155482"/>
        <a:ext cx="629861" cy="381407"/>
      </dsp:txXfrm>
    </dsp:sp>
    <dsp:sp modelId="{B7D96C02-1765-4194-B141-ED343341FF8D}">
      <dsp:nvSpPr>
        <dsp:cNvPr id="0" name=""/>
        <dsp:cNvSpPr/>
      </dsp:nvSpPr>
      <dsp:spPr>
        <a:xfrm>
          <a:off x="4107067" y="58185"/>
          <a:ext cx="2553217" cy="8640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Calibri"/>
              <a:cs typeface="Calibri"/>
            </a:rPr>
            <a:t>So What?</a:t>
          </a:r>
        </a:p>
      </dsp:txBody>
      <dsp:txXfrm>
        <a:off x="4107067" y="58185"/>
        <a:ext cx="2553217" cy="576000"/>
      </dsp:txXfrm>
    </dsp:sp>
    <dsp:sp modelId="{75CC1489-426C-4E5E-914F-0A0A95BDE72A}">
      <dsp:nvSpPr>
        <dsp:cNvPr id="0" name=""/>
        <dsp:cNvSpPr/>
      </dsp:nvSpPr>
      <dsp:spPr>
        <a:xfrm>
          <a:off x="4630015" y="634185"/>
          <a:ext cx="2553217" cy="3597750"/>
        </a:xfrm>
        <a:prstGeom prst="roundRect">
          <a:avLst>
            <a:gd name="adj" fmla="val 10000"/>
          </a:avLst>
        </a:prstGeom>
        <a:solidFill>
          <a:schemeClr val="tx1">
            <a:lumMod val="25000"/>
            <a:lumOff val="75000"/>
            <a:alpha val="90000"/>
          </a:schemeClr>
        </a:solidFill>
        <a:ln w="9525" cap="flat" cmpd="sng" algn="ctr">
          <a:solidFill>
            <a:schemeClr val="tx1">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kern="1200">
              <a:solidFill>
                <a:srgbClr val="002060"/>
              </a:solidFill>
              <a:latin typeface="Calibri"/>
              <a:cs typeface="Calibri"/>
            </a:rPr>
            <a:t>What is your role in this service project?</a:t>
          </a:r>
        </a:p>
        <a:p>
          <a:pPr marL="228600" lvl="1" indent="-228600" algn="l" defTabSz="889000" rtl="0">
            <a:lnSpc>
              <a:spcPct val="90000"/>
            </a:lnSpc>
            <a:spcBef>
              <a:spcPct val="0"/>
            </a:spcBef>
            <a:spcAft>
              <a:spcPct val="15000"/>
            </a:spcAft>
            <a:buChar char="•"/>
          </a:pPr>
          <a:r>
            <a:rPr lang="en-US" sz="2000" b="0" kern="1200">
              <a:solidFill>
                <a:srgbClr val="002060"/>
              </a:solidFill>
              <a:latin typeface="Calibri"/>
              <a:cs typeface="Calibri"/>
            </a:rPr>
            <a:t>What questions do you have about the organization’s processes?</a:t>
          </a:r>
        </a:p>
        <a:p>
          <a:pPr marL="228600" lvl="1" indent="-228600" algn="l" defTabSz="889000" rtl="0">
            <a:lnSpc>
              <a:spcPct val="90000"/>
            </a:lnSpc>
            <a:spcBef>
              <a:spcPct val="0"/>
            </a:spcBef>
            <a:spcAft>
              <a:spcPct val="15000"/>
            </a:spcAft>
            <a:buChar char="•"/>
          </a:pPr>
          <a:r>
            <a:rPr lang="en-US" sz="2000" b="0" kern="1200" dirty="0">
              <a:solidFill>
                <a:srgbClr val="002060"/>
              </a:solidFill>
              <a:latin typeface="Calibri"/>
              <a:cs typeface="Calibri"/>
            </a:rPr>
            <a:t>What is the purpose of your tasks?</a:t>
          </a:r>
        </a:p>
      </dsp:txBody>
      <dsp:txXfrm>
        <a:off x="4704796" y="708966"/>
        <a:ext cx="2403655" cy="3448188"/>
      </dsp:txXfrm>
    </dsp:sp>
    <dsp:sp modelId="{AB8F7923-10B2-4965-B3CB-D19094275642}">
      <dsp:nvSpPr>
        <dsp:cNvPr id="0" name=""/>
        <dsp:cNvSpPr/>
      </dsp:nvSpPr>
      <dsp:spPr>
        <a:xfrm>
          <a:off x="7047343" y="28347"/>
          <a:ext cx="820564" cy="635677"/>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047343" y="155482"/>
        <a:ext cx="629861" cy="381407"/>
      </dsp:txXfrm>
    </dsp:sp>
    <dsp:sp modelId="{BF4A7095-6DCB-4FF9-9256-0BCBF7E5F95C}">
      <dsp:nvSpPr>
        <dsp:cNvPr id="0" name=""/>
        <dsp:cNvSpPr/>
      </dsp:nvSpPr>
      <dsp:spPr>
        <a:xfrm>
          <a:off x="8208518" y="58185"/>
          <a:ext cx="2553217" cy="8640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marL="0" lvl="0" indent="0" algn="l" defTabSz="889000" rtl="0">
            <a:lnSpc>
              <a:spcPct val="90000"/>
            </a:lnSpc>
            <a:spcBef>
              <a:spcPct val="0"/>
            </a:spcBef>
            <a:spcAft>
              <a:spcPct val="35000"/>
            </a:spcAft>
            <a:buNone/>
          </a:pPr>
          <a:r>
            <a:rPr lang="en-US" sz="2000" b="1" kern="1200">
              <a:latin typeface="Calibri"/>
              <a:cs typeface="Calibri"/>
            </a:rPr>
            <a:t>Now What?</a:t>
          </a:r>
        </a:p>
      </dsp:txBody>
      <dsp:txXfrm>
        <a:off x="8208518" y="58185"/>
        <a:ext cx="2553217" cy="576000"/>
      </dsp:txXfrm>
    </dsp:sp>
    <dsp:sp modelId="{DB730C2F-BE4A-40D0-B324-05346FB642EB}">
      <dsp:nvSpPr>
        <dsp:cNvPr id="0" name=""/>
        <dsp:cNvSpPr/>
      </dsp:nvSpPr>
      <dsp:spPr>
        <a:xfrm>
          <a:off x="8731467" y="634185"/>
          <a:ext cx="2553217" cy="3597750"/>
        </a:xfrm>
        <a:prstGeom prst="roundRect">
          <a:avLst>
            <a:gd name="adj" fmla="val 10000"/>
          </a:avLst>
        </a:prstGeom>
        <a:solidFill>
          <a:schemeClr val="tx1">
            <a:lumMod val="25000"/>
            <a:lumOff val="75000"/>
            <a:alpha val="90000"/>
          </a:schemeClr>
        </a:solidFill>
        <a:ln w="9525" cap="flat" cmpd="sng" algn="ctr">
          <a:solidFill>
            <a:schemeClr val="tx1">
              <a:lumMod val="25000"/>
              <a:lumOff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kern="1200">
              <a:solidFill>
                <a:srgbClr val="002060"/>
              </a:solidFill>
              <a:latin typeface="Calibri"/>
              <a:cs typeface="Calibri"/>
            </a:rPr>
            <a:t>What structural challenges exist? </a:t>
          </a:r>
        </a:p>
        <a:p>
          <a:pPr marL="228600" lvl="1" indent="-228600" algn="l" defTabSz="889000" rtl="0">
            <a:lnSpc>
              <a:spcPct val="90000"/>
            </a:lnSpc>
            <a:spcBef>
              <a:spcPct val="0"/>
            </a:spcBef>
            <a:spcAft>
              <a:spcPct val="15000"/>
            </a:spcAft>
            <a:buChar char="•"/>
          </a:pPr>
          <a:r>
            <a:rPr lang="en-US" sz="2000" b="0" kern="1200">
              <a:solidFill>
                <a:srgbClr val="002060"/>
              </a:solidFill>
              <a:latin typeface="Calibri"/>
              <a:cs typeface="Calibri"/>
            </a:rPr>
            <a:t>How can they be addressed?</a:t>
          </a:r>
        </a:p>
        <a:p>
          <a:pPr marL="228600" lvl="1" indent="-228600" algn="l" defTabSz="889000" rtl="0">
            <a:lnSpc>
              <a:spcPct val="90000"/>
            </a:lnSpc>
            <a:spcBef>
              <a:spcPct val="0"/>
            </a:spcBef>
            <a:spcAft>
              <a:spcPct val="15000"/>
            </a:spcAft>
            <a:buChar char="•"/>
          </a:pPr>
          <a:r>
            <a:rPr lang="en-US" sz="2000" b="0" kern="1200">
              <a:solidFill>
                <a:srgbClr val="002060"/>
              </a:solidFill>
              <a:latin typeface="Calibri"/>
              <a:cs typeface="Calibri"/>
            </a:rPr>
            <a:t>What are the long-term goals of the service project?</a:t>
          </a:r>
        </a:p>
      </dsp:txBody>
      <dsp:txXfrm>
        <a:off x="8806248" y="708966"/>
        <a:ext cx="2403655" cy="344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F862-F868-431D-8C6E-7A8A9636DA6F}">
      <dsp:nvSpPr>
        <dsp:cNvPr id="0" name=""/>
        <dsp:cNvSpPr/>
      </dsp:nvSpPr>
      <dsp:spPr>
        <a:xfrm>
          <a:off x="0" y="0"/>
          <a:ext cx="8938260" cy="1305763"/>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You are expected to respond to emails and other communications from your community organization </a:t>
          </a:r>
          <a:r>
            <a:rPr lang="en-US" sz="2000" b="1" kern="1200" dirty="0"/>
            <a:t>promptly</a:t>
          </a:r>
          <a:r>
            <a:rPr lang="en-US" sz="2000" kern="1200" dirty="0"/>
            <a:t> and </a:t>
          </a:r>
          <a:r>
            <a:rPr lang="en-US" sz="2000" b="1" kern="1200" dirty="0"/>
            <a:t>professionally. </a:t>
          </a:r>
          <a:endParaRPr lang="en-US" sz="2000" kern="1200" dirty="0"/>
        </a:p>
      </dsp:txBody>
      <dsp:txXfrm>
        <a:off x="38244" y="38244"/>
        <a:ext cx="7529240" cy="1229275"/>
      </dsp:txXfrm>
    </dsp:sp>
    <dsp:sp modelId="{5858DAE5-F6B1-4F02-AA4A-2182880318AC}">
      <dsp:nvSpPr>
        <dsp:cNvPr id="0" name=""/>
        <dsp:cNvSpPr/>
      </dsp:nvSpPr>
      <dsp:spPr>
        <a:xfrm>
          <a:off x="788669" y="1523390"/>
          <a:ext cx="8938260" cy="1305763"/>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Take the time to write and proofread your emails. If their meetings take place online, Zoom etiquette must be followed. Tasks should be completed timely. </a:t>
          </a:r>
        </a:p>
      </dsp:txBody>
      <dsp:txXfrm>
        <a:off x="826913" y="1561634"/>
        <a:ext cx="7224355" cy="1229275"/>
      </dsp:txXfrm>
    </dsp:sp>
    <dsp:sp modelId="{2A2B20E3-F250-42FE-83FE-1A7B26CA04B7}">
      <dsp:nvSpPr>
        <dsp:cNvPr id="0" name=""/>
        <dsp:cNvSpPr/>
      </dsp:nvSpPr>
      <dsp:spPr>
        <a:xfrm>
          <a:off x="1577339" y="3046780"/>
          <a:ext cx="8938260" cy="1305763"/>
        </a:xfrm>
        <a:prstGeom prst="roundRect">
          <a:avLst>
            <a:gd name="adj" fmla="val 10000"/>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Sometimes, community partners are overwhelmed, and they may not respond immediately. If you have trouble contacting your community partner or can’t seem to get the conversation started, reach out to your instructor. </a:t>
          </a:r>
        </a:p>
      </dsp:txBody>
      <dsp:txXfrm>
        <a:off x="1615583" y="3085024"/>
        <a:ext cx="7224355" cy="1229275"/>
      </dsp:txXfrm>
    </dsp:sp>
    <dsp:sp modelId="{B90C51E0-2566-4952-BC83-135C0445501F}">
      <dsp:nvSpPr>
        <dsp:cNvPr id="0" name=""/>
        <dsp:cNvSpPr/>
      </dsp:nvSpPr>
      <dsp:spPr>
        <a:xfrm>
          <a:off x="8089513" y="990203"/>
          <a:ext cx="848746" cy="84874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481" y="990203"/>
        <a:ext cx="466810" cy="638681"/>
      </dsp:txXfrm>
    </dsp:sp>
    <dsp:sp modelId="{F1D81B44-FF7B-4B24-9CD8-E4689AEB5E5B}">
      <dsp:nvSpPr>
        <dsp:cNvPr id="0" name=""/>
        <dsp:cNvSpPr/>
      </dsp:nvSpPr>
      <dsp:spPr>
        <a:xfrm>
          <a:off x="8878183" y="2504889"/>
          <a:ext cx="848746" cy="84874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151" y="2504889"/>
        <a:ext cx="466810" cy="638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32529-0E96-4881-AB53-F5721F07D233}" type="datetimeFigureOut">
              <a:rPr lang="en-US"/>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BE38A-C744-42B8-8444-AD8EA860C30C}" type="slidenum">
              <a:rPr lang="en-US"/>
              <a:t>‹Nº›</a:t>
            </a:fld>
            <a:endParaRPr lang="en-US"/>
          </a:p>
        </p:txBody>
      </p:sp>
    </p:spTree>
    <p:extLst>
      <p:ext uri="{BB962C8B-B14F-4D97-AF65-F5344CB8AC3E}">
        <p14:creationId xmlns:p14="http://schemas.microsoft.com/office/powerpoint/2010/main" val="37600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16A00-059D-4AEB-AABD-CEDB07572A32}" type="slidenum">
              <a:rPr lang="en-US" smtClean="0"/>
              <a:t>1</a:t>
            </a:fld>
            <a:endParaRPr lang="en-US"/>
          </a:p>
        </p:txBody>
      </p:sp>
    </p:spTree>
    <p:extLst>
      <p:ext uri="{BB962C8B-B14F-4D97-AF65-F5344CB8AC3E}">
        <p14:creationId xmlns:p14="http://schemas.microsoft.com/office/powerpoint/2010/main" val="399461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E2BE38A-C744-42B8-8444-AD8EA860C30C}" type="slidenum">
              <a:rPr lang="en-US"/>
              <a:t>10</a:t>
            </a:fld>
            <a:endParaRPr lang="en-US"/>
          </a:p>
        </p:txBody>
      </p:sp>
    </p:spTree>
    <p:extLst>
      <p:ext uri="{BB962C8B-B14F-4D97-AF65-F5344CB8AC3E}">
        <p14:creationId xmlns:p14="http://schemas.microsoft.com/office/powerpoint/2010/main" val="242246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Communication is a key part of how you can begin to cultivate a mutually beneficial partnership with your community organization. </a:t>
            </a:r>
          </a:p>
        </p:txBody>
      </p:sp>
      <p:sp>
        <p:nvSpPr>
          <p:cNvPr id="4" name="Slide Number Placeholder 3"/>
          <p:cNvSpPr>
            <a:spLocks noGrp="1"/>
          </p:cNvSpPr>
          <p:nvPr>
            <p:ph type="sldNum" sz="quarter" idx="5"/>
          </p:nvPr>
        </p:nvSpPr>
        <p:spPr/>
        <p:txBody>
          <a:bodyPr/>
          <a:lstStyle/>
          <a:p>
            <a:fld id="{6E2BE38A-C744-42B8-8444-AD8EA860C30C}" type="slidenum">
              <a:rPr lang="en-US" smtClean="0"/>
              <a:t>11</a:t>
            </a:fld>
            <a:endParaRPr lang="en-US"/>
          </a:p>
        </p:txBody>
      </p:sp>
    </p:spTree>
    <p:extLst>
      <p:ext uri="{BB962C8B-B14F-4D97-AF65-F5344CB8AC3E}">
        <p14:creationId xmlns:p14="http://schemas.microsoft.com/office/powerpoint/2010/main" val="351771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i="1" u="sng" dirty="0"/>
          </a:p>
        </p:txBody>
      </p:sp>
      <p:sp>
        <p:nvSpPr>
          <p:cNvPr id="4" name="Slide Number Placeholder 3"/>
          <p:cNvSpPr>
            <a:spLocks noGrp="1"/>
          </p:cNvSpPr>
          <p:nvPr>
            <p:ph type="sldNum" sz="quarter" idx="5"/>
          </p:nvPr>
        </p:nvSpPr>
        <p:spPr/>
        <p:txBody>
          <a:bodyPr/>
          <a:lstStyle/>
          <a:p>
            <a:fld id="{6E2BE38A-C744-42B8-8444-AD8EA860C30C}" type="slidenum">
              <a:rPr lang="en-US"/>
              <a:t>13</a:t>
            </a:fld>
            <a:endParaRPr lang="en-US"/>
          </a:p>
        </p:txBody>
      </p:sp>
    </p:spTree>
    <p:extLst>
      <p:ext uri="{BB962C8B-B14F-4D97-AF65-F5344CB8AC3E}">
        <p14:creationId xmlns:p14="http://schemas.microsoft.com/office/powerpoint/2010/main" val="239325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i="1" u="sng" dirty="0"/>
          </a:p>
        </p:txBody>
      </p:sp>
      <p:sp>
        <p:nvSpPr>
          <p:cNvPr id="4" name="Slide Number Placeholder 3"/>
          <p:cNvSpPr>
            <a:spLocks noGrp="1"/>
          </p:cNvSpPr>
          <p:nvPr>
            <p:ph type="sldNum" sz="quarter" idx="5"/>
          </p:nvPr>
        </p:nvSpPr>
        <p:spPr/>
        <p:txBody>
          <a:bodyPr/>
          <a:lstStyle/>
          <a:p>
            <a:fld id="{6E2BE38A-C744-42B8-8444-AD8EA860C30C}" type="slidenum">
              <a:rPr lang="en-US"/>
              <a:t>14</a:t>
            </a:fld>
            <a:endParaRPr lang="en-US"/>
          </a:p>
        </p:txBody>
      </p:sp>
    </p:spTree>
    <p:extLst>
      <p:ext uri="{BB962C8B-B14F-4D97-AF65-F5344CB8AC3E}">
        <p14:creationId xmlns:p14="http://schemas.microsoft.com/office/powerpoint/2010/main" val="341573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2BE38A-C744-42B8-8444-AD8EA860C30C}" type="slidenum">
              <a:rPr lang="en-US" smtClean="0"/>
              <a:t>15</a:t>
            </a:fld>
            <a:endParaRPr lang="en-US"/>
          </a:p>
        </p:txBody>
      </p:sp>
    </p:spTree>
    <p:extLst>
      <p:ext uri="{BB962C8B-B14F-4D97-AF65-F5344CB8AC3E}">
        <p14:creationId xmlns:p14="http://schemas.microsoft.com/office/powerpoint/2010/main" val="391330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6E2BE38A-C744-42B8-8444-AD8EA860C30C}" type="slidenum">
              <a:rPr lang="en-US"/>
              <a:t>16</a:t>
            </a:fld>
            <a:endParaRPr lang="en-US"/>
          </a:p>
        </p:txBody>
      </p:sp>
    </p:spTree>
    <p:extLst>
      <p:ext uri="{BB962C8B-B14F-4D97-AF65-F5344CB8AC3E}">
        <p14:creationId xmlns:p14="http://schemas.microsoft.com/office/powerpoint/2010/main" val="3849682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cs typeface="+mn-lt"/>
              </a:rPr>
            </a:br>
            <a:endParaRPr lang="en-US" dirty="0"/>
          </a:p>
          <a:p>
            <a:r>
              <a:rPr lang="en-US" dirty="0"/>
              <a:t> </a:t>
            </a:r>
            <a:endParaRPr lang="en-US" dirty="0">
              <a:ea typeface="Calibri" panose="020F0502020204030204"/>
              <a:cs typeface="Calibri" panose="020F0502020204030204"/>
            </a:endParaRPr>
          </a:p>
          <a:p>
            <a:endParaRPr lang="en-US" dirty="0"/>
          </a:p>
          <a:p>
            <a:br>
              <a:rPr lang="en-US" u="sng" dirty="0">
                <a:cs typeface="+mn-lt"/>
              </a:rPr>
            </a:br>
            <a:endParaRPr lang="en-US" u="sng"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E2BE38A-C744-42B8-8444-AD8EA860C30C}" type="slidenum">
              <a:rPr lang="en-US" smtClean="0"/>
              <a:t>17</a:t>
            </a:fld>
            <a:endParaRPr lang="en-US"/>
          </a:p>
        </p:txBody>
      </p:sp>
    </p:spTree>
    <p:extLst>
      <p:ext uri="{BB962C8B-B14F-4D97-AF65-F5344CB8AC3E}">
        <p14:creationId xmlns:p14="http://schemas.microsoft.com/office/powerpoint/2010/main" val="307363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2B337-209A-402E-AB92-DB41215AFFD5}" type="slidenum">
              <a:rPr lang="en-US" smtClean="0"/>
              <a:t>18</a:t>
            </a:fld>
            <a:endParaRPr lang="en-US"/>
          </a:p>
        </p:txBody>
      </p:sp>
    </p:spTree>
    <p:extLst>
      <p:ext uri="{BB962C8B-B14F-4D97-AF65-F5344CB8AC3E}">
        <p14:creationId xmlns:p14="http://schemas.microsoft.com/office/powerpoint/2010/main" val="371527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BE38A-C744-42B8-8444-AD8EA860C30C}" type="slidenum">
              <a:rPr lang="en-US" smtClean="0"/>
              <a:t>19</a:t>
            </a:fld>
            <a:endParaRPr lang="en-US"/>
          </a:p>
        </p:txBody>
      </p:sp>
    </p:spTree>
    <p:extLst>
      <p:ext uri="{BB962C8B-B14F-4D97-AF65-F5344CB8AC3E}">
        <p14:creationId xmlns:p14="http://schemas.microsoft.com/office/powerpoint/2010/main" val="133853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BE38A-C744-42B8-8444-AD8EA860C30C}" type="slidenum">
              <a:rPr lang="en-US" smtClean="0"/>
              <a:t>20</a:t>
            </a:fld>
            <a:endParaRPr lang="en-US"/>
          </a:p>
        </p:txBody>
      </p:sp>
    </p:spTree>
    <p:extLst>
      <p:ext uri="{BB962C8B-B14F-4D97-AF65-F5344CB8AC3E}">
        <p14:creationId xmlns:p14="http://schemas.microsoft.com/office/powerpoint/2010/main" val="350503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2BE38A-C744-42B8-8444-AD8EA860C30C}" type="slidenum">
              <a:rPr lang="en-US" smtClean="0"/>
              <a:t>2</a:t>
            </a:fld>
            <a:endParaRPr lang="en-US"/>
          </a:p>
        </p:txBody>
      </p:sp>
    </p:spTree>
    <p:extLst>
      <p:ext uri="{BB962C8B-B14F-4D97-AF65-F5344CB8AC3E}">
        <p14:creationId xmlns:p14="http://schemas.microsoft.com/office/powerpoint/2010/main" val="454286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BE38A-C744-42B8-8444-AD8EA860C30C}" type="slidenum">
              <a:rPr lang="en-US" smtClean="0"/>
              <a:t>21</a:t>
            </a:fld>
            <a:endParaRPr lang="en-US"/>
          </a:p>
        </p:txBody>
      </p:sp>
    </p:spTree>
    <p:extLst>
      <p:ext uri="{BB962C8B-B14F-4D97-AF65-F5344CB8AC3E}">
        <p14:creationId xmlns:p14="http://schemas.microsoft.com/office/powerpoint/2010/main" val="140676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2BE38A-C744-42B8-8444-AD8EA860C30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16455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2BE38A-C744-42B8-8444-AD8EA860C30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67770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2BE38A-C744-42B8-8444-AD8EA860C30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43782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E2BE38A-C744-42B8-8444-AD8EA860C30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0619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BE38A-C744-42B8-8444-AD8EA860C30C}" type="slidenum">
              <a:rPr lang="en-US" smtClean="0"/>
              <a:t>3</a:t>
            </a:fld>
            <a:endParaRPr lang="en-US"/>
          </a:p>
        </p:txBody>
      </p:sp>
    </p:spTree>
    <p:extLst>
      <p:ext uri="{BB962C8B-B14F-4D97-AF65-F5344CB8AC3E}">
        <p14:creationId xmlns:p14="http://schemas.microsoft.com/office/powerpoint/2010/main" val="427799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cs typeface="Calibri"/>
            </a:endParaRPr>
          </a:p>
          <a:p>
            <a:endParaRPr lang="en-US" dirty="0">
              <a:highlight>
                <a:srgbClr val="FFFF00"/>
              </a:highlight>
            </a:endParaRPr>
          </a:p>
          <a:p>
            <a:endParaRPr lang="en" dirty="0">
              <a:highlight>
                <a:srgbClr val="FFFF00"/>
              </a:highlight>
              <a:cs typeface="Calibri"/>
            </a:endParaRPr>
          </a:p>
          <a:p>
            <a:endParaRPr lang="en-US" sz="1200" b="0" i="0" kern="1200" dirty="0">
              <a:solidFill>
                <a:schemeClr val="tx1"/>
              </a:solidFill>
              <a:effectLst/>
              <a:highlight>
                <a:srgbClr val="FFFF00"/>
              </a:highlight>
              <a:latin typeface="+mn-lt"/>
              <a:ea typeface="Calibri"/>
              <a:cs typeface="Calibri"/>
            </a:endParaRPr>
          </a:p>
        </p:txBody>
      </p:sp>
      <p:sp>
        <p:nvSpPr>
          <p:cNvPr id="4" name="Slide Number Placeholder 3"/>
          <p:cNvSpPr>
            <a:spLocks noGrp="1"/>
          </p:cNvSpPr>
          <p:nvPr>
            <p:ph type="sldNum" sz="quarter" idx="5"/>
          </p:nvPr>
        </p:nvSpPr>
        <p:spPr/>
        <p:txBody>
          <a:bodyPr/>
          <a:lstStyle/>
          <a:p>
            <a:fld id="{6E2BE38A-C744-42B8-8444-AD8EA860C30C}" type="slidenum">
              <a:rPr lang="en-US"/>
              <a:t>4</a:t>
            </a:fld>
            <a:endParaRPr lang="en-US"/>
          </a:p>
        </p:txBody>
      </p:sp>
    </p:spTree>
    <p:extLst>
      <p:ext uri="{BB962C8B-B14F-4D97-AF65-F5344CB8AC3E}">
        <p14:creationId xmlns:p14="http://schemas.microsoft.com/office/powerpoint/2010/main" val="426852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72B1-4B92-19A6-D69F-7C36A36C35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F5D418E-A957-40E1-9879-7F48F326617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A9B6EA4-0E74-C96B-8525-89DFBA01854C}"/>
              </a:ext>
            </a:extLst>
          </p:cNvPr>
          <p:cNvSpPr>
            <a:spLocks noGrp="1"/>
          </p:cNvSpPr>
          <p:nvPr>
            <p:ph type="body" idx="1"/>
          </p:nvPr>
        </p:nvSpPr>
        <p:spPr/>
        <p:txBody>
          <a:bodyPr/>
          <a:lstStyle/>
          <a:p>
            <a:br>
              <a:rPr lang="en-US" dirty="0"/>
            </a:br>
            <a:endParaRPr lang="en-US" dirty="0"/>
          </a:p>
          <a:p>
            <a:endParaRPr lang="en-US" dirty="0">
              <a:cs typeface="Calibri"/>
            </a:endParaRPr>
          </a:p>
        </p:txBody>
      </p:sp>
      <p:sp>
        <p:nvSpPr>
          <p:cNvPr id="4" name="Marcador de número de diapositiva 3">
            <a:extLst>
              <a:ext uri="{FF2B5EF4-FFF2-40B4-BE49-F238E27FC236}">
                <a16:creationId xmlns:a16="http://schemas.microsoft.com/office/drawing/2014/main" id="{4F858AD6-34C0-A541-51D6-97D942EB535A}"/>
              </a:ext>
            </a:extLst>
          </p:cNvPr>
          <p:cNvSpPr>
            <a:spLocks noGrp="1"/>
          </p:cNvSpPr>
          <p:nvPr>
            <p:ph type="sldNum" sz="quarter" idx="5"/>
          </p:nvPr>
        </p:nvSpPr>
        <p:spPr/>
        <p:txBody>
          <a:bodyPr/>
          <a:lstStyle/>
          <a:p>
            <a:fld id="{ACDA7C31-D4D6-414F-9D45-DA64C4B632D8}" type="slidenum">
              <a:rPr lang="en-US" smtClean="0"/>
              <a:t>5</a:t>
            </a:fld>
            <a:endParaRPr lang="en-US"/>
          </a:p>
        </p:txBody>
      </p:sp>
    </p:spTree>
    <p:extLst>
      <p:ext uri="{BB962C8B-B14F-4D97-AF65-F5344CB8AC3E}">
        <p14:creationId xmlns:p14="http://schemas.microsoft.com/office/powerpoint/2010/main" val="409364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F2F4-2A0F-A496-7B97-D1E06EDE41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391A06D-E2DB-F0FA-6DE3-CD3B8216EAF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58E2D78-6B1A-DA54-0996-E087D39F69C6}"/>
              </a:ext>
            </a:extLst>
          </p:cNvPr>
          <p:cNvSpPr>
            <a:spLocks noGrp="1"/>
          </p:cNvSpPr>
          <p:nvPr>
            <p:ph type="body" idx="1"/>
          </p:nvPr>
        </p:nvSpPr>
        <p:spPr/>
        <p:txBody>
          <a:bodyPr/>
          <a:lstStyle/>
          <a:p>
            <a:br>
              <a:rPr lang="en-US" dirty="0"/>
            </a:br>
            <a:endParaRPr lang="en-US" dirty="0"/>
          </a:p>
          <a:p>
            <a:endParaRPr lang="en-US" dirty="0">
              <a:cs typeface="Calibri"/>
            </a:endParaRPr>
          </a:p>
        </p:txBody>
      </p:sp>
      <p:sp>
        <p:nvSpPr>
          <p:cNvPr id="4" name="Marcador de número de diapositiva 3">
            <a:extLst>
              <a:ext uri="{FF2B5EF4-FFF2-40B4-BE49-F238E27FC236}">
                <a16:creationId xmlns:a16="http://schemas.microsoft.com/office/drawing/2014/main" id="{0D12D01C-92F4-D283-246D-FBB55F1FDC4C}"/>
              </a:ext>
            </a:extLst>
          </p:cNvPr>
          <p:cNvSpPr>
            <a:spLocks noGrp="1"/>
          </p:cNvSpPr>
          <p:nvPr>
            <p:ph type="sldNum" sz="quarter" idx="5"/>
          </p:nvPr>
        </p:nvSpPr>
        <p:spPr/>
        <p:txBody>
          <a:bodyPr/>
          <a:lstStyle/>
          <a:p>
            <a:fld id="{ACDA7C31-D4D6-414F-9D45-DA64C4B632D8}" type="slidenum">
              <a:rPr lang="en-US" smtClean="0"/>
              <a:t>6</a:t>
            </a:fld>
            <a:endParaRPr lang="en-US"/>
          </a:p>
        </p:txBody>
      </p:sp>
    </p:spTree>
    <p:extLst>
      <p:ext uri="{BB962C8B-B14F-4D97-AF65-F5344CB8AC3E}">
        <p14:creationId xmlns:p14="http://schemas.microsoft.com/office/powerpoint/2010/main" val="212828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41C4D-87AE-AAE6-DCB3-6D3898B6CB2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DCEAF0-EF16-5AE8-BCF0-00F154C8AF0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D5DA860-52DD-674A-E044-136B28A8A10B}"/>
              </a:ext>
            </a:extLst>
          </p:cNvPr>
          <p:cNvSpPr>
            <a:spLocks noGrp="1"/>
          </p:cNvSpPr>
          <p:nvPr>
            <p:ph type="body" idx="1"/>
          </p:nvPr>
        </p:nvSpPr>
        <p:spPr/>
        <p:txBody>
          <a:bodyPr/>
          <a:lstStyle/>
          <a:p>
            <a:br>
              <a:rPr lang="en-US" dirty="0"/>
            </a:br>
            <a:endParaRPr lang="en-US" dirty="0"/>
          </a:p>
          <a:p>
            <a:endParaRPr lang="en-US" dirty="0">
              <a:cs typeface="Calibri"/>
            </a:endParaRPr>
          </a:p>
        </p:txBody>
      </p:sp>
      <p:sp>
        <p:nvSpPr>
          <p:cNvPr id="4" name="Marcador de número de diapositiva 3">
            <a:extLst>
              <a:ext uri="{FF2B5EF4-FFF2-40B4-BE49-F238E27FC236}">
                <a16:creationId xmlns:a16="http://schemas.microsoft.com/office/drawing/2014/main" id="{83ABB6EB-770E-4B81-F5F1-D5F22B29930D}"/>
              </a:ext>
            </a:extLst>
          </p:cNvPr>
          <p:cNvSpPr>
            <a:spLocks noGrp="1"/>
          </p:cNvSpPr>
          <p:nvPr>
            <p:ph type="sldNum" sz="quarter" idx="5"/>
          </p:nvPr>
        </p:nvSpPr>
        <p:spPr/>
        <p:txBody>
          <a:bodyPr/>
          <a:lstStyle/>
          <a:p>
            <a:fld id="{ACDA7C31-D4D6-414F-9D45-DA64C4B632D8}" type="slidenum">
              <a:rPr lang="en-US" smtClean="0"/>
              <a:t>7</a:t>
            </a:fld>
            <a:endParaRPr lang="en-US"/>
          </a:p>
        </p:txBody>
      </p:sp>
    </p:spTree>
    <p:extLst>
      <p:ext uri="{BB962C8B-B14F-4D97-AF65-F5344CB8AC3E}">
        <p14:creationId xmlns:p14="http://schemas.microsoft.com/office/powerpoint/2010/main" val="65697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A079-731B-5149-454E-31AA04B2498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C16DC24-DC8F-18D3-7B96-D761629D9D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7762D2E-AAD9-362A-73AA-4251B8F9ACDE}"/>
              </a:ext>
            </a:extLst>
          </p:cNvPr>
          <p:cNvSpPr>
            <a:spLocks noGrp="1"/>
          </p:cNvSpPr>
          <p:nvPr>
            <p:ph type="body" idx="1"/>
          </p:nvPr>
        </p:nvSpPr>
        <p:spPr/>
        <p:txBody>
          <a:bodyPr/>
          <a:lstStyle/>
          <a:p>
            <a:br>
              <a:rPr lang="en-US" dirty="0"/>
            </a:br>
            <a:endParaRPr lang="en-US" dirty="0"/>
          </a:p>
          <a:p>
            <a:endParaRPr lang="en-US" dirty="0">
              <a:cs typeface="Calibri"/>
            </a:endParaRPr>
          </a:p>
        </p:txBody>
      </p:sp>
      <p:sp>
        <p:nvSpPr>
          <p:cNvPr id="4" name="Marcador de número de diapositiva 3">
            <a:extLst>
              <a:ext uri="{FF2B5EF4-FFF2-40B4-BE49-F238E27FC236}">
                <a16:creationId xmlns:a16="http://schemas.microsoft.com/office/drawing/2014/main" id="{7860A82D-ADDF-7548-FD14-6C5C9DFED8A6}"/>
              </a:ext>
            </a:extLst>
          </p:cNvPr>
          <p:cNvSpPr>
            <a:spLocks noGrp="1"/>
          </p:cNvSpPr>
          <p:nvPr>
            <p:ph type="sldNum" sz="quarter" idx="5"/>
          </p:nvPr>
        </p:nvSpPr>
        <p:spPr/>
        <p:txBody>
          <a:bodyPr/>
          <a:lstStyle/>
          <a:p>
            <a:fld id="{ACDA7C31-D4D6-414F-9D45-DA64C4B632D8}" type="slidenum">
              <a:rPr lang="en-US" smtClean="0"/>
              <a:t>8</a:t>
            </a:fld>
            <a:endParaRPr lang="en-US"/>
          </a:p>
        </p:txBody>
      </p:sp>
    </p:spTree>
    <p:extLst>
      <p:ext uri="{BB962C8B-B14F-4D97-AF65-F5344CB8AC3E}">
        <p14:creationId xmlns:p14="http://schemas.microsoft.com/office/powerpoint/2010/main" val="135900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E2BE38A-C744-42B8-8444-AD8EA860C30C}" type="slidenum">
              <a:rPr lang="en-US"/>
              <a:t>9</a:t>
            </a:fld>
            <a:endParaRPr lang="en-US"/>
          </a:p>
        </p:txBody>
      </p:sp>
    </p:spTree>
    <p:extLst>
      <p:ext uri="{BB962C8B-B14F-4D97-AF65-F5344CB8AC3E}">
        <p14:creationId xmlns:p14="http://schemas.microsoft.com/office/powerpoint/2010/main" val="1254294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341" y="5965187"/>
            <a:ext cx="2370617" cy="411480"/>
          </a:xfrm>
          <a:prstGeom prst="rect">
            <a:avLst/>
          </a:prstGeom>
        </p:spPr>
      </p:pic>
    </p:spTree>
    <p:extLst>
      <p:ext uri="{BB962C8B-B14F-4D97-AF65-F5344CB8AC3E}">
        <p14:creationId xmlns:p14="http://schemas.microsoft.com/office/powerpoint/2010/main" val="30551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194" b="10711"/>
          <a:stretch/>
        </p:blipFill>
        <p:spPr>
          <a:xfrm>
            <a:off x="0" y="0"/>
            <a:ext cx="12192000" cy="6858000"/>
          </a:xfrm>
          <a:prstGeom prst="rect">
            <a:avLst/>
          </a:prstGeom>
        </p:spPr>
      </p:pic>
    </p:spTree>
    <p:extLst>
      <p:ext uri="{BB962C8B-B14F-4D97-AF65-F5344CB8AC3E}">
        <p14:creationId xmlns:p14="http://schemas.microsoft.com/office/powerpoint/2010/main" val="9191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9779000" y="6311271"/>
            <a:ext cx="2031998" cy="254027"/>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lgn="l">
              <a:defRPr>
                <a:solidFill>
                  <a:srgbClr val="13294B"/>
                </a:solidFill>
              </a:defRPr>
            </a:lvl1pPr>
          </a:lstStyle>
          <a:p>
            <a:r>
              <a:rPr lang="en-US"/>
              <a:t>.</a:t>
            </a:r>
          </a:p>
        </p:txBody>
      </p:sp>
      <p:sp>
        <p:nvSpPr>
          <p:cNvPr id="10" name="Text Placeholder 9"/>
          <p:cNvSpPr>
            <a:spLocks noGrp="1"/>
          </p:cNvSpPr>
          <p:nvPr>
            <p:ph type="body" sz="quarter" idx="11"/>
          </p:nvPr>
        </p:nvSpPr>
        <p:spPr>
          <a:xfrm>
            <a:off x="766829" y="1412452"/>
            <a:ext cx="5532437" cy="4552120"/>
          </a:xfrm>
          <a:prstGeom prst="rect">
            <a:avLst/>
          </a:prstGeom>
        </p:spPr>
        <p:txBody>
          <a:bodyPr/>
          <a:lstStyle>
            <a:lvl1pPr>
              <a:defRPr sz="2400">
                <a:latin typeface="Helvetica" panose="020B0604020202020204" pitchFamily="34" charset="0"/>
                <a:cs typeface="Helvetica" panose="020B0604020202020204" pitchFamily="34" charset="0"/>
              </a:defRPr>
            </a:lvl1pPr>
            <a:lvl2pPr>
              <a:defRPr sz="2400">
                <a:latin typeface="Helvetica" panose="020B0604020202020204" pitchFamily="34" charset="0"/>
                <a:cs typeface="Helvetica" panose="020B0604020202020204" pitchFamily="34" charset="0"/>
              </a:defRPr>
            </a:lvl2pPr>
            <a:lvl3pPr>
              <a:defRPr sz="2400">
                <a:latin typeface="Helvetica" panose="020B0604020202020204" pitchFamily="34" charset="0"/>
                <a:cs typeface="Helvetica" panose="020B0604020202020204" pitchFamily="34" charset="0"/>
              </a:defRPr>
            </a:lvl3pPr>
            <a:lvl4pPr>
              <a:defRPr sz="2400">
                <a:latin typeface="Helvetica" panose="020B0604020202020204" pitchFamily="34" charset="0"/>
                <a:cs typeface="Helvetica" panose="020B0604020202020204" pitchFamily="34" charset="0"/>
              </a:defRPr>
            </a:lvl4pPr>
            <a:lvl5pPr>
              <a:defRPr sz="2400">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2" hasCustomPrompt="1"/>
          </p:nvPr>
        </p:nvSpPr>
        <p:spPr>
          <a:xfrm>
            <a:off x="539292" y="323781"/>
            <a:ext cx="7094690" cy="719767"/>
          </a:xfrm>
          <a:prstGeom prst="rect">
            <a:avLst/>
          </a:prstGeom>
        </p:spPr>
        <p:txBody>
          <a:bodyPr/>
          <a:lstStyle>
            <a:lvl1pPr marL="0" indent="0">
              <a:buFontTx/>
              <a:buNone/>
              <a:defRPr sz="4000">
                <a:solidFill>
                  <a:srgbClr val="E84A27"/>
                </a:solidFill>
                <a:latin typeface="Helvetica" panose="020B0604020202020204" pitchFamily="34" charset="0"/>
                <a:cs typeface="Helvetica" panose="020B0604020202020204" pitchFamily="34" charset="0"/>
              </a:defRPr>
            </a:lvl1pPr>
            <a:lvl2pPr marL="457200" indent="0">
              <a:buFontTx/>
              <a:buNone/>
              <a:defRPr sz="4000">
                <a:solidFill>
                  <a:srgbClr val="E84A27"/>
                </a:solidFill>
                <a:latin typeface="Helvetica" panose="020B0604020202020204" pitchFamily="34" charset="0"/>
                <a:cs typeface="Helvetica" panose="020B0604020202020204" pitchFamily="34" charset="0"/>
              </a:defRPr>
            </a:lvl2pPr>
            <a:lvl3pPr marL="914400" indent="0">
              <a:buFontTx/>
              <a:buNone/>
              <a:defRPr sz="4000">
                <a:solidFill>
                  <a:srgbClr val="E84A27"/>
                </a:solidFill>
                <a:latin typeface="Helvetica" panose="020B0604020202020204" pitchFamily="34" charset="0"/>
                <a:cs typeface="Helvetica" panose="020B0604020202020204" pitchFamily="34" charset="0"/>
              </a:defRPr>
            </a:lvl3pPr>
            <a:lvl4pPr marL="1371600" indent="0">
              <a:buFontTx/>
              <a:buNone/>
              <a:defRPr sz="4000">
                <a:solidFill>
                  <a:srgbClr val="E84A27"/>
                </a:solidFill>
                <a:latin typeface="Helvetica" panose="020B0604020202020204" pitchFamily="34" charset="0"/>
                <a:cs typeface="Helvetica" panose="020B0604020202020204" pitchFamily="34" charset="0"/>
              </a:defRPr>
            </a:lvl4pPr>
            <a:lvl5pPr marL="1828800" indent="0">
              <a:buFontTx/>
              <a:buNone/>
              <a:defRPr sz="4000">
                <a:solidFill>
                  <a:srgbClr val="E84A27"/>
                </a:solidFill>
                <a:latin typeface="Helvetica" panose="020B0604020202020204" pitchFamily="34" charset="0"/>
                <a:cs typeface="Helvetica" panose="020B0604020202020204" pitchFamily="34" charset="0"/>
              </a:defRPr>
            </a:lvl5pPr>
          </a:lstStyle>
          <a:p>
            <a:pPr lvl="0"/>
            <a:r>
              <a:rPr lang="en-US"/>
              <a:t>Edit content title</a:t>
            </a:r>
          </a:p>
        </p:txBody>
      </p:sp>
    </p:spTree>
    <p:extLst>
      <p:ext uri="{BB962C8B-B14F-4D97-AF65-F5344CB8AC3E}">
        <p14:creationId xmlns:p14="http://schemas.microsoft.com/office/powerpoint/2010/main" val="56910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9779000" y="6311271"/>
            <a:ext cx="2031998" cy="254027"/>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lgn="l">
              <a:defRPr>
                <a:solidFill>
                  <a:srgbClr val="13294B"/>
                </a:solidFill>
              </a:defRPr>
            </a:lvl1pPr>
          </a:lstStyle>
          <a:p>
            <a:r>
              <a:rPr lang="en-US"/>
              <a:t>.</a:t>
            </a:r>
          </a:p>
        </p:txBody>
      </p:sp>
      <p:sp>
        <p:nvSpPr>
          <p:cNvPr id="10" name="Text Placeholder 9"/>
          <p:cNvSpPr>
            <a:spLocks noGrp="1"/>
          </p:cNvSpPr>
          <p:nvPr>
            <p:ph type="body" sz="quarter" idx="11"/>
          </p:nvPr>
        </p:nvSpPr>
        <p:spPr>
          <a:xfrm>
            <a:off x="766829" y="1412452"/>
            <a:ext cx="5532437" cy="4552120"/>
          </a:xfrm>
          <a:prstGeom prst="rect">
            <a:avLst/>
          </a:prstGeom>
        </p:spPr>
        <p:txBody>
          <a:bodyPr/>
          <a:lstStyle>
            <a:lvl1pPr>
              <a:defRPr sz="2400">
                <a:latin typeface="Helvetica" panose="020B0604020202020204" pitchFamily="34" charset="0"/>
                <a:cs typeface="Helvetica" panose="020B0604020202020204" pitchFamily="34" charset="0"/>
              </a:defRPr>
            </a:lvl1pPr>
            <a:lvl2pPr>
              <a:defRPr sz="2400">
                <a:latin typeface="Helvetica" panose="020B0604020202020204" pitchFamily="34" charset="0"/>
                <a:cs typeface="Helvetica" panose="020B0604020202020204" pitchFamily="34" charset="0"/>
              </a:defRPr>
            </a:lvl2pPr>
            <a:lvl3pPr>
              <a:defRPr sz="2400">
                <a:latin typeface="Helvetica" panose="020B0604020202020204" pitchFamily="34" charset="0"/>
                <a:cs typeface="Helvetica" panose="020B0604020202020204" pitchFamily="34" charset="0"/>
              </a:defRPr>
            </a:lvl3pPr>
            <a:lvl4pPr>
              <a:defRPr sz="2400">
                <a:latin typeface="Helvetica" panose="020B0604020202020204" pitchFamily="34" charset="0"/>
                <a:cs typeface="Helvetica" panose="020B0604020202020204" pitchFamily="34" charset="0"/>
              </a:defRPr>
            </a:lvl4pPr>
            <a:lvl5pPr>
              <a:defRPr sz="2400">
                <a:latin typeface="Helvetica" panose="020B0604020202020204" pitchFamily="34" charset="0"/>
                <a:cs typeface="Helvetica"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2" hasCustomPrompt="1"/>
          </p:nvPr>
        </p:nvSpPr>
        <p:spPr>
          <a:xfrm>
            <a:off x="539292" y="323781"/>
            <a:ext cx="7094690" cy="719767"/>
          </a:xfrm>
          <a:prstGeom prst="rect">
            <a:avLst/>
          </a:prstGeom>
        </p:spPr>
        <p:txBody>
          <a:bodyPr/>
          <a:lstStyle>
            <a:lvl1pPr marL="0" indent="0">
              <a:buFontTx/>
              <a:buNone/>
              <a:defRPr sz="4000">
                <a:solidFill>
                  <a:srgbClr val="E84A27"/>
                </a:solidFill>
                <a:latin typeface="Helvetica" panose="020B0604020202020204" pitchFamily="34" charset="0"/>
                <a:cs typeface="Helvetica" panose="020B0604020202020204" pitchFamily="34" charset="0"/>
              </a:defRPr>
            </a:lvl1pPr>
            <a:lvl2pPr marL="457200" indent="0">
              <a:buFontTx/>
              <a:buNone/>
              <a:defRPr sz="4000">
                <a:solidFill>
                  <a:srgbClr val="E84A27"/>
                </a:solidFill>
                <a:latin typeface="Helvetica" panose="020B0604020202020204" pitchFamily="34" charset="0"/>
                <a:cs typeface="Helvetica" panose="020B0604020202020204" pitchFamily="34" charset="0"/>
              </a:defRPr>
            </a:lvl2pPr>
            <a:lvl3pPr marL="914400" indent="0">
              <a:buFontTx/>
              <a:buNone/>
              <a:defRPr sz="4000">
                <a:solidFill>
                  <a:srgbClr val="E84A27"/>
                </a:solidFill>
                <a:latin typeface="Helvetica" panose="020B0604020202020204" pitchFamily="34" charset="0"/>
                <a:cs typeface="Helvetica" panose="020B0604020202020204" pitchFamily="34" charset="0"/>
              </a:defRPr>
            </a:lvl3pPr>
            <a:lvl4pPr marL="1371600" indent="0">
              <a:buFontTx/>
              <a:buNone/>
              <a:defRPr sz="4000">
                <a:solidFill>
                  <a:srgbClr val="E84A27"/>
                </a:solidFill>
                <a:latin typeface="Helvetica" panose="020B0604020202020204" pitchFamily="34" charset="0"/>
                <a:cs typeface="Helvetica" panose="020B0604020202020204" pitchFamily="34" charset="0"/>
              </a:defRPr>
            </a:lvl4pPr>
            <a:lvl5pPr marL="1828800" indent="0">
              <a:buFontTx/>
              <a:buNone/>
              <a:defRPr sz="4000">
                <a:solidFill>
                  <a:srgbClr val="E84A27"/>
                </a:solidFill>
                <a:latin typeface="Helvetica" panose="020B0604020202020204" pitchFamily="34" charset="0"/>
                <a:cs typeface="Helvetica" panose="020B0604020202020204" pitchFamily="34" charset="0"/>
              </a:defRPr>
            </a:lvl5pPr>
          </a:lstStyle>
          <a:p>
            <a:pPr lvl="0"/>
            <a:r>
              <a:rPr lang="en-US"/>
              <a:t>Edit content title</a:t>
            </a:r>
          </a:p>
        </p:txBody>
      </p:sp>
    </p:spTree>
    <p:extLst>
      <p:ext uri="{BB962C8B-B14F-4D97-AF65-F5344CB8AC3E}">
        <p14:creationId xmlns:p14="http://schemas.microsoft.com/office/powerpoint/2010/main" val="569104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291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9" r:id="rId3"/>
    <p:sldLayoutId id="2147483670" r:id="rId4"/>
    <p:sldLayoutId id="2147483674" r:id="rId5"/>
    <p:sldLayoutId id="214748367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09_BE2484D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20B_C5DDB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F3_77EC0EBB.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E_6C39299A.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0D_51E8050F.xml"/><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body of water&#10;&#10;Description automatically generated">
            <a:extLst>
              <a:ext uri="{FF2B5EF4-FFF2-40B4-BE49-F238E27FC236}">
                <a16:creationId xmlns:a16="http://schemas.microsoft.com/office/drawing/2014/main" id="{41CCC9B6-8BE7-4F91-8210-8B5C5A01CD4F}"/>
              </a:ext>
            </a:extLst>
          </p:cNvPr>
          <p:cNvPicPr>
            <a:picLocks noChangeAspect="1"/>
          </p:cNvPicPr>
          <p:nvPr/>
        </p:nvPicPr>
        <p:blipFill rotWithShape="1">
          <a:blip r:embed="rId3"/>
          <a:srcRect l="10396" r="7617"/>
          <a:stretch/>
        </p:blipFill>
        <p:spPr>
          <a:xfrm>
            <a:off x="-526" y="0"/>
            <a:ext cx="12192000" cy="68580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D1B24F8-6CCF-4B11-858D-52A5F89344A9}"/>
              </a:ext>
            </a:extLst>
          </p:cNvPr>
          <p:cNvPicPr>
            <a:picLocks noChangeAspect="1"/>
          </p:cNvPicPr>
          <p:nvPr/>
        </p:nvPicPr>
        <p:blipFill>
          <a:blip r:embed="rId4"/>
          <a:stretch>
            <a:fillRect/>
          </a:stretch>
        </p:blipFill>
        <p:spPr>
          <a:xfrm>
            <a:off x="9291967" y="2183573"/>
            <a:ext cx="2207599" cy="2207599"/>
          </a:xfrm>
          <a:prstGeom prst="rect">
            <a:avLst/>
          </a:prstGeom>
        </p:spPr>
      </p:pic>
      <p:sp>
        <p:nvSpPr>
          <p:cNvPr id="4" name="Text Placeholder 3">
            <a:extLst>
              <a:ext uri="{FF2B5EF4-FFF2-40B4-BE49-F238E27FC236}">
                <a16:creationId xmlns:a16="http://schemas.microsoft.com/office/drawing/2014/main" id="{1F9AB3C7-923B-4E9A-B121-A5F854E7965E}"/>
              </a:ext>
            </a:extLst>
          </p:cNvPr>
          <p:cNvSpPr>
            <a:spLocks noGrp="1"/>
          </p:cNvSpPr>
          <p:nvPr>
            <p:ph type="body" sz="quarter" idx="12"/>
          </p:nvPr>
        </p:nvSpPr>
        <p:spPr>
          <a:xfrm>
            <a:off x="448159" y="940603"/>
            <a:ext cx="9631102" cy="1052173"/>
          </a:xfrm>
        </p:spPr>
        <p:txBody>
          <a:bodyPr/>
          <a:lstStyle/>
          <a:p>
            <a:r>
              <a:rPr lang="en-US" sz="4800" b="1" dirty="0">
                <a:solidFill>
                  <a:srgbClr val="172B5D"/>
                </a:solidFill>
              </a:rPr>
              <a:t>Introduction to Service-Learning</a:t>
            </a:r>
          </a:p>
        </p:txBody>
      </p:sp>
      <p:pic>
        <p:nvPicPr>
          <p:cNvPr id="15" name="Picture 14" descr="A picture containing drawing, plate&#10;&#10;Description automatically generated">
            <a:extLst>
              <a:ext uri="{FF2B5EF4-FFF2-40B4-BE49-F238E27FC236}">
                <a16:creationId xmlns:a16="http://schemas.microsoft.com/office/drawing/2014/main" id="{8BA50041-BDDE-47B1-995B-E83425B45A52}"/>
              </a:ext>
            </a:extLst>
          </p:cNvPr>
          <p:cNvPicPr>
            <a:picLocks noChangeAspect="1"/>
          </p:cNvPicPr>
          <p:nvPr/>
        </p:nvPicPr>
        <p:blipFill>
          <a:blip r:embed="rId5"/>
          <a:stretch>
            <a:fillRect/>
          </a:stretch>
        </p:blipFill>
        <p:spPr>
          <a:xfrm>
            <a:off x="9328758" y="5923174"/>
            <a:ext cx="2486259" cy="645833"/>
          </a:xfrm>
          <a:prstGeom prst="rect">
            <a:avLst/>
          </a:prstGeom>
        </p:spPr>
      </p:pic>
      <p:pic>
        <p:nvPicPr>
          <p:cNvPr id="5" name="Imagen 4">
            <a:extLst>
              <a:ext uri="{FF2B5EF4-FFF2-40B4-BE49-F238E27FC236}">
                <a16:creationId xmlns:a16="http://schemas.microsoft.com/office/drawing/2014/main" id="{1CEFB6D1-FD9A-D34A-E90E-CB87649D7D55}"/>
              </a:ext>
            </a:extLst>
          </p:cNvPr>
          <p:cNvPicPr>
            <a:picLocks noChangeAspect="1"/>
          </p:cNvPicPr>
          <p:nvPr/>
        </p:nvPicPr>
        <p:blipFill>
          <a:blip r:embed="rId6"/>
          <a:stretch>
            <a:fillRect/>
          </a:stretch>
        </p:blipFill>
        <p:spPr>
          <a:xfrm>
            <a:off x="218421" y="1992776"/>
            <a:ext cx="5877053" cy="3798137"/>
          </a:xfrm>
          <a:prstGeom prst="rect">
            <a:avLst/>
          </a:prstGeom>
        </p:spPr>
      </p:pic>
    </p:spTree>
    <p:extLst>
      <p:ext uri="{BB962C8B-B14F-4D97-AF65-F5344CB8AC3E}">
        <p14:creationId xmlns:p14="http://schemas.microsoft.com/office/powerpoint/2010/main" val="35870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4E0886-84D3-78EF-89A1-9B6483D5B780}"/>
              </a:ext>
            </a:extLst>
          </p:cNvPr>
          <p:cNvSpPr txBox="1"/>
          <p:nvPr/>
        </p:nvSpPr>
        <p:spPr>
          <a:xfrm>
            <a:off x="178881" y="0"/>
            <a:ext cx="112903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A6300"/>
                </a:solidFill>
                <a:latin typeface="Helvetica"/>
              </a:rPr>
              <a:t>Critical Reflection: the “What?, So What?, Now What?” Method </a:t>
            </a:r>
            <a:endParaRPr lang="en-US" sz="3600" b="1" dirty="0">
              <a:solidFill>
                <a:srgbClr val="FA6300"/>
              </a:solidFill>
              <a:latin typeface="Helvetica"/>
              <a:cs typeface="Helvetica"/>
            </a:endParaRPr>
          </a:p>
        </p:txBody>
      </p:sp>
      <p:graphicFrame>
        <p:nvGraphicFramePr>
          <p:cNvPr id="7" name="Diagram 7">
            <a:extLst>
              <a:ext uri="{FF2B5EF4-FFF2-40B4-BE49-F238E27FC236}">
                <a16:creationId xmlns:a16="http://schemas.microsoft.com/office/drawing/2014/main" id="{C742B8AA-3612-B277-AA9C-6B7BC5BFD767}"/>
              </a:ext>
            </a:extLst>
          </p:cNvPr>
          <p:cNvGraphicFramePr/>
          <p:nvPr>
            <p:extLst>
              <p:ext uri="{D42A27DB-BD31-4B8C-83A1-F6EECF244321}">
                <p14:modId xmlns:p14="http://schemas.microsoft.com/office/powerpoint/2010/main" val="1786723302"/>
              </p:ext>
            </p:extLst>
          </p:nvPr>
        </p:nvGraphicFramePr>
        <p:xfrm>
          <a:off x="469900" y="1170878"/>
          <a:ext cx="11290300" cy="4290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38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F1A4B-C377-4302-8263-A87DE5982700}"/>
              </a:ext>
            </a:extLst>
          </p:cNvPr>
          <p:cNvSpPr txBox="1"/>
          <p:nvPr/>
        </p:nvSpPr>
        <p:spPr>
          <a:xfrm>
            <a:off x="1877961" y="2367171"/>
            <a:ext cx="8436078" cy="2123658"/>
          </a:xfrm>
          <a:prstGeom prst="rect">
            <a:avLst/>
          </a:prstGeom>
          <a:noFill/>
        </p:spPr>
        <p:txBody>
          <a:bodyPr wrap="square" lIns="91440" tIns="45720" rIns="91440" bIns="45720" rtlCol="0" anchor="t">
            <a:spAutoFit/>
          </a:bodyPr>
          <a:lstStyle/>
          <a:p>
            <a:pPr algn="ctr"/>
            <a:r>
              <a:rPr lang="en-US" sz="6600" dirty="0">
                <a:solidFill>
                  <a:schemeClr val="bg1"/>
                </a:solidFill>
                <a:latin typeface="Helvetica"/>
                <a:cs typeface="Helvetica"/>
              </a:rPr>
              <a:t>Roles and Responsibilities</a:t>
            </a:r>
          </a:p>
        </p:txBody>
      </p:sp>
    </p:spTree>
    <p:extLst>
      <p:ext uri="{BB962C8B-B14F-4D97-AF65-F5344CB8AC3E}">
        <p14:creationId xmlns:p14="http://schemas.microsoft.com/office/powerpoint/2010/main" val="319006434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41E0D-84C0-49C5-EEAB-9C0E18FC1705}"/>
              </a:ext>
            </a:extLst>
          </p:cNvPr>
          <p:cNvSpPr/>
          <p:nvPr/>
        </p:nvSpPr>
        <p:spPr>
          <a:xfrm>
            <a:off x="7734300" y="0"/>
            <a:ext cx="4457700" cy="5664200"/>
          </a:xfrm>
          <a:prstGeom prst="rect">
            <a:avLst/>
          </a:prstGeom>
          <a:solidFill>
            <a:schemeClr val="accent1">
              <a:lumMod val="25000"/>
              <a:lumOff val="75000"/>
            </a:schemeClr>
          </a:solidFill>
          <a:ln>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7567" r="7567"/>
          <a:stretch/>
        </p:blipFill>
        <p:spPr>
          <a:xfrm>
            <a:off x="7975600" y="723900"/>
            <a:ext cx="3977998" cy="4218660"/>
          </a:xfrm>
          <a:prstGeom prst="snip2DiagRect">
            <a:avLst/>
          </a:prstGeom>
          <a:solidFill>
            <a:srgbClr val="FFFFFF">
              <a:shade val="85000"/>
            </a:srgbClr>
          </a:solidFill>
          <a:ln w="88900" cap="sq">
            <a:solidFill>
              <a:schemeClr val="tx2"/>
            </a:solidFill>
            <a:miter lim="800000"/>
          </a:ln>
          <a:effectLst/>
        </p:spPr>
      </p:pic>
      <p:sp>
        <p:nvSpPr>
          <p:cNvPr id="5" name="CuadroTexto 4">
            <a:extLst>
              <a:ext uri="{FF2B5EF4-FFF2-40B4-BE49-F238E27FC236}">
                <a16:creationId xmlns:a16="http://schemas.microsoft.com/office/drawing/2014/main" id="{ECB47D62-C4A7-DC0B-979C-79CC8BE65EB6}"/>
              </a:ext>
            </a:extLst>
          </p:cNvPr>
          <p:cNvSpPr txBox="1"/>
          <p:nvPr/>
        </p:nvSpPr>
        <p:spPr>
          <a:xfrm>
            <a:off x="238402" y="493554"/>
            <a:ext cx="7099376" cy="517064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Service projects are based on the principle of reciprocity, with the explicit understanding of mutual benefit between all parties.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Students, instructors, and community partners play an important role in facilitating a collaborative process, one that enables participants to combine their knowledge, skills, and resources to accomplish more together than they could on their own.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To achieve that goal, students should be aware of what is expected of them, and what they can expect from their community partner. </a:t>
            </a:r>
            <a:endParaRPr lang="es-E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96734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6581D24C-17D7-2FD5-6B44-694160812F2F}"/>
              </a:ext>
            </a:extLst>
          </p:cNvPr>
          <p:cNvSpPr/>
          <p:nvPr/>
        </p:nvSpPr>
        <p:spPr>
          <a:xfrm>
            <a:off x="558276" y="1193800"/>
            <a:ext cx="5512321" cy="850900"/>
          </a:xfrm>
          <a:prstGeom prst="round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a:solidFill>
                  <a:schemeClr val="tx1"/>
                </a:solidFill>
              </a:rPr>
              <a:t> </a:t>
            </a:r>
            <a:r>
              <a:rPr lang="en-US" sz="2800" b="1" u="sng">
                <a:solidFill>
                  <a:schemeClr val="tx1"/>
                </a:solidFill>
              </a:rPr>
              <a:t>Students:</a:t>
            </a:r>
          </a:p>
        </p:txBody>
      </p:sp>
      <p:sp>
        <p:nvSpPr>
          <p:cNvPr id="7" name="Rounded Rectangle 6">
            <a:extLst>
              <a:ext uri="{FF2B5EF4-FFF2-40B4-BE49-F238E27FC236}">
                <a16:creationId xmlns:a16="http://schemas.microsoft.com/office/drawing/2014/main" id="{FFFD728A-8548-591D-45E4-258E93BAC91C}"/>
              </a:ext>
            </a:extLst>
          </p:cNvPr>
          <p:cNvSpPr/>
          <p:nvPr/>
        </p:nvSpPr>
        <p:spPr>
          <a:xfrm>
            <a:off x="6070598" y="1193800"/>
            <a:ext cx="5512321" cy="850900"/>
          </a:xfrm>
          <a:prstGeom prst="roundRect">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r"/>
            <a:r>
              <a:rPr lang="en-US" sz="2800" b="1" u="sng">
                <a:solidFill>
                  <a:schemeClr val="tx1"/>
                </a:solidFill>
              </a:rPr>
              <a:t>Community Partner:</a:t>
            </a:r>
          </a:p>
        </p:txBody>
      </p:sp>
      <p:sp>
        <p:nvSpPr>
          <p:cNvPr id="5" name="Rectangle 4">
            <a:extLst>
              <a:ext uri="{FF2B5EF4-FFF2-40B4-BE49-F238E27FC236}">
                <a16:creationId xmlns:a16="http://schemas.microsoft.com/office/drawing/2014/main" id="{482947B1-8C8E-2F11-1E88-E80CE3929D4F}"/>
              </a:ext>
            </a:extLst>
          </p:cNvPr>
          <p:cNvSpPr/>
          <p:nvPr/>
        </p:nvSpPr>
        <p:spPr>
          <a:xfrm>
            <a:off x="558278" y="1801727"/>
            <a:ext cx="11024641" cy="3570374"/>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D1D967-6B38-1185-DDF5-C3C737D1B7D8}"/>
              </a:ext>
            </a:extLst>
          </p:cNvPr>
          <p:cNvSpPr txBox="1"/>
          <p:nvPr/>
        </p:nvSpPr>
        <p:spPr>
          <a:xfrm>
            <a:off x="558279" y="407395"/>
            <a:ext cx="65115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A6300"/>
                </a:solidFill>
                <a:latin typeface="Helvetica"/>
              </a:rPr>
              <a:t>Roles and Responsibilities </a:t>
            </a:r>
            <a:endParaRPr lang="en-US" sz="3600" b="1">
              <a:solidFill>
                <a:srgbClr val="FA6300"/>
              </a:solidFill>
              <a:latin typeface="Helvetica"/>
              <a:cs typeface="Helvetica"/>
            </a:endParaRPr>
          </a:p>
        </p:txBody>
      </p:sp>
      <p:sp>
        <p:nvSpPr>
          <p:cNvPr id="3" name="TextBox 2">
            <a:extLst>
              <a:ext uri="{FF2B5EF4-FFF2-40B4-BE49-F238E27FC236}">
                <a16:creationId xmlns:a16="http://schemas.microsoft.com/office/drawing/2014/main" id="{D0DA31B2-7BE9-5416-41A0-62680B6EF8C3}"/>
              </a:ext>
            </a:extLst>
          </p:cNvPr>
          <p:cNvSpPr txBox="1"/>
          <p:nvPr/>
        </p:nvSpPr>
        <p:spPr>
          <a:xfrm>
            <a:off x="889000" y="1801727"/>
            <a:ext cx="1046889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150000"/>
              </a:lnSpc>
              <a:buFont typeface="Arial" panose="020B0604020202020204" pitchFamily="34" charset="0"/>
              <a:buChar char="•"/>
            </a:pPr>
            <a:r>
              <a:rPr lang="en-US" sz="2800">
                <a:latin typeface="Calibri"/>
                <a:ea typeface="+mn-lt"/>
                <a:cs typeface="+mn-lt"/>
              </a:rPr>
              <a:t>Display high levels of professionalism and initiative when engaging with community partners</a:t>
            </a:r>
          </a:p>
          <a:p>
            <a:pPr marL="342900" indent="-342900" algn="just">
              <a:lnSpc>
                <a:spcPct val="150000"/>
              </a:lnSpc>
              <a:buFont typeface="Arial" panose="020B0604020202020204" pitchFamily="34" charset="0"/>
              <a:buChar char="•"/>
            </a:pPr>
            <a:r>
              <a:rPr lang="en-US" sz="2800">
                <a:latin typeface="Calibri"/>
                <a:ea typeface="+mn-lt"/>
                <a:cs typeface="+mn-lt"/>
              </a:rPr>
              <a:t>Become familiar with organization and communities they service</a:t>
            </a:r>
          </a:p>
          <a:p>
            <a:pPr marL="342900" indent="-342900" algn="just">
              <a:lnSpc>
                <a:spcPct val="150000"/>
              </a:lnSpc>
              <a:buFont typeface="Arial" panose="020B0604020202020204" pitchFamily="34" charset="0"/>
              <a:buChar char="•"/>
            </a:pPr>
            <a:r>
              <a:rPr lang="en-US" sz="2800">
                <a:latin typeface="Calibri"/>
                <a:ea typeface="+mn-lt"/>
                <a:cs typeface="+mn-lt"/>
              </a:rPr>
              <a:t>Have a clear understanding of the project parameters &amp; deliverables </a:t>
            </a:r>
          </a:p>
          <a:p>
            <a:pPr marL="342900" indent="-342900" algn="just">
              <a:lnSpc>
                <a:spcPct val="150000"/>
              </a:lnSpc>
              <a:buFont typeface="Arial" panose="020B0604020202020204" pitchFamily="34" charset="0"/>
              <a:buChar char="•"/>
            </a:pPr>
            <a:r>
              <a:rPr lang="en-US" sz="2800">
                <a:latin typeface="Calibri"/>
                <a:ea typeface="+mn-lt"/>
                <a:cs typeface="+mn-lt"/>
              </a:rPr>
              <a:t>Fulfill their commitment to the community partner</a:t>
            </a:r>
            <a:endParaRPr lang="en-US" sz="2800"/>
          </a:p>
        </p:txBody>
      </p:sp>
    </p:spTree>
    <p:extLst>
      <p:ext uri="{BB962C8B-B14F-4D97-AF65-F5344CB8AC3E}">
        <p14:creationId xmlns:p14="http://schemas.microsoft.com/office/powerpoint/2010/main" val="41796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EFB21CA-ECC6-7A1F-8159-58F7EF1572DE}"/>
              </a:ext>
            </a:extLst>
          </p:cNvPr>
          <p:cNvSpPr/>
          <p:nvPr/>
        </p:nvSpPr>
        <p:spPr>
          <a:xfrm>
            <a:off x="558278" y="1193800"/>
            <a:ext cx="5512319" cy="850900"/>
          </a:xfrm>
          <a:prstGeom prst="roundRect">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b="1">
                <a:solidFill>
                  <a:schemeClr val="tx1"/>
                </a:solidFill>
              </a:rPr>
              <a:t> </a:t>
            </a:r>
            <a:r>
              <a:rPr lang="en-US" sz="2800" b="1" u="sng">
                <a:solidFill>
                  <a:schemeClr val="tx1"/>
                </a:solidFill>
              </a:rPr>
              <a:t>Students:</a:t>
            </a:r>
          </a:p>
        </p:txBody>
      </p:sp>
      <p:sp>
        <p:nvSpPr>
          <p:cNvPr id="9" name="Rounded Rectangle 8">
            <a:extLst>
              <a:ext uri="{FF2B5EF4-FFF2-40B4-BE49-F238E27FC236}">
                <a16:creationId xmlns:a16="http://schemas.microsoft.com/office/drawing/2014/main" id="{D68AB8DF-8543-CDF1-448C-8C744CEC88E2}"/>
              </a:ext>
            </a:extLst>
          </p:cNvPr>
          <p:cNvSpPr/>
          <p:nvPr/>
        </p:nvSpPr>
        <p:spPr>
          <a:xfrm>
            <a:off x="6070598" y="1193800"/>
            <a:ext cx="5512319" cy="850900"/>
          </a:xfrm>
          <a:prstGeom prst="round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r"/>
            <a:r>
              <a:rPr lang="en-US" sz="2800" b="1" u="sng">
                <a:solidFill>
                  <a:schemeClr val="tx1"/>
                </a:solidFill>
              </a:rPr>
              <a:t>Community Partner:</a:t>
            </a:r>
          </a:p>
        </p:txBody>
      </p:sp>
      <p:sp>
        <p:nvSpPr>
          <p:cNvPr id="10" name="Rectangle 9">
            <a:extLst>
              <a:ext uri="{FF2B5EF4-FFF2-40B4-BE49-F238E27FC236}">
                <a16:creationId xmlns:a16="http://schemas.microsoft.com/office/drawing/2014/main" id="{EE773742-EAF6-BAB4-27AF-C433D3551523}"/>
              </a:ext>
            </a:extLst>
          </p:cNvPr>
          <p:cNvSpPr/>
          <p:nvPr/>
        </p:nvSpPr>
        <p:spPr>
          <a:xfrm>
            <a:off x="558278" y="1801727"/>
            <a:ext cx="11024639" cy="3570374"/>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A31E300-1260-76BC-D9DC-39ED119CBC28}"/>
              </a:ext>
            </a:extLst>
          </p:cNvPr>
          <p:cNvSpPr txBox="1"/>
          <p:nvPr/>
        </p:nvSpPr>
        <p:spPr>
          <a:xfrm>
            <a:off x="858624" y="2123578"/>
            <a:ext cx="10468890"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panose="020B0604020202020204" pitchFamily="34" charset="0"/>
              <a:buChar char="•"/>
            </a:pPr>
            <a:r>
              <a:rPr lang="en-US" sz="2800" dirty="0">
                <a:latin typeface="Calibri"/>
                <a:cs typeface="Calibri"/>
              </a:rPr>
              <a:t>Lay out project goals and expectations</a:t>
            </a:r>
          </a:p>
          <a:p>
            <a:pPr marL="457200" indent="-457200">
              <a:lnSpc>
                <a:spcPct val="150000"/>
              </a:lnSpc>
              <a:buFont typeface="Arial" panose="020B0604020202020204" pitchFamily="34" charset="0"/>
              <a:buChar char="•"/>
            </a:pPr>
            <a:r>
              <a:rPr lang="en-US" sz="2800" dirty="0">
                <a:latin typeface="Calibri"/>
                <a:cs typeface="Calibri"/>
              </a:rPr>
              <a:t>Answer questions about the project and offer feedback</a:t>
            </a:r>
          </a:p>
          <a:p>
            <a:pPr marL="457200" indent="-457200">
              <a:lnSpc>
                <a:spcPct val="150000"/>
              </a:lnSpc>
              <a:buFont typeface="Arial" panose="020B0604020202020204" pitchFamily="34" charset="0"/>
              <a:buChar char="•"/>
            </a:pPr>
            <a:r>
              <a:rPr lang="en-US" sz="2800" dirty="0">
                <a:latin typeface="Calibri"/>
                <a:cs typeface="Calibri"/>
              </a:rPr>
              <a:t>Establish a route for communicating with students </a:t>
            </a:r>
          </a:p>
          <a:p>
            <a:pPr marL="457200" indent="-457200">
              <a:lnSpc>
                <a:spcPct val="150000"/>
              </a:lnSpc>
              <a:buFont typeface="Arial" panose="020B0604020202020204" pitchFamily="34" charset="0"/>
              <a:buChar char="•"/>
            </a:pPr>
            <a:r>
              <a:rPr lang="en-US" sz="2800" dirty="0">
                <a:latin typeface="Calibri"/>
                <a:cs typeface="Calibri"/>
              </a:rPr>
              <a:t>Create a plan for the project to continue after students finish</a:t>
            </a:r>
          </a:p>
        </p:txBody>
      </p:sp>
      <p:sp>
        <p:nvSpPr>
          <p:cNvPr id="3" name="TextBox 2">
            <a:extLst>
              <a:ext uri="{FF2B5EF4-FFF2-40B4-BE49-F238E27FC236}">
                <a16:creationId xmlns:a16="http://schemas.microsoft.com/office/drawing/2014/main" id="{662F2904-70A9-0C0E-3FF8-074A7F458E48}"/>
              </a:ext>
            </a:extLst>
          </p:cNvPr>
          <p:cNvSpPr txBox="1"/>
          <p:nvPr/>
        </p:nvSpPr>
        <p:spPr>
          <a:xfrm>
            <a:off x="558279" y="407395"/>
            <a:ext cx="65115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A6300"/>
                </a:solidFill>
                <a:latin typeface="Helvetica"/>
              </a:rPr>
              <a:t>Roles and Responsibilities </a:t>
            </a:r>
            <a:endParaRPr lang="en-US" sz="3600" b="1">
              <a:solidFill>
                <a:srgbClr val="FA6300"/>
              </a:solidFill>
              <a:latin typeface="Helvetica"/>
              <a:cs typeface="Helvetica"/>
            </a:endParaRPr>
          </a:p>
        </p:txBody>
      </p:sp>
    </p:spTree>
    <p:extLst>
      <p:ext uri="{BB962C8B-B14F-4D97-AF65-F5344CB8AC3E}">
        <p14:creationId xmlns:p14="http://schemas.microsoft.com/office/powerpoint/2010/main" val="201195897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F1A4B-C377-4302-8263-A87DE5982700}"/>
              </a:ext>
            </a:extLst>
          </p:cNvPr>
          <p:cNvSpPr txBox="1"/>
          <p:nvPr/>
        </p:nvSpPr>
        <p:spPr>
          <a:xfrm>
            <a:off x="1877961" y="1859339"/>
            <a:ext cx="8436078" cy="3139321"/>
          </a:xfrm>
          <a:prstGeom prst="rect">
            <a:avLst/>
          </a:prstGeom>
          <a:noFill/>
        </p:spPr>
        <p:txBody>
          <a:bodyPr wrap="square" lIns="91440" tIns="45720" rIns="91440" bIns="45720" rtlCol="0" anchor="t">
            <a:spAutoFit/>
          </a:bodyPr>
          <a:lstStyle/>
          <a:p>
            <a:pPr algn="ctr"/>
            <a:r>
              <a:rPr lang="en-US" sz="6600">
                <a:solidFill>
                  <a:schemeClr val="bg1"/>
                </a:solidFill>
                <a:latin typeface="Helvetica"/>
                <a:cs typeface="Helvetica"/>
              </a:rPr>
              <a:t>Communicating with Your Community Partner</a:t>
            </a:r>
          </a:p>
        </p:txBody>
      </p:sp>
    </p:spTree>
    <p:extLst>
      <p:ext uri="{BB962C8B-B14F-4D97-AF65-F5344CB8AC3E}">
        <p14:creationId xmlns:p14="http://schemas.microsoft.com/office/powerpoint/2010/main" val="106979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D92-2A4E-478F-827B-7AF5F0DF6A66}"/>
              </a:ext>
            </a:extLst>
          </p:cNvPr>
          <p:cNvSpPr txBox="1"/>
          <p:nvPr/>
        </p:nvSpPr>
        <p:spPr>
          <a:xfrm>
            <a:off x="558731" y="437718"/>
            <a:ext cx="6435306" cy="769441"/>
          </a:xfrm>
          <a:prstGeom prst="rect">
            <a:avLst/>
          </a:prstGeom>
          <a:noFill/>
        </p:spPr>
        <p:txBody>
          <a:bodyPr wrap="square" lIns="91440" tIns="45720" rIns="91440" bIns="45720" rtlCol="0" anchor="t">
            <a:spAutoFit/>
          </a:bodyPr>
          <a:lstStyle/>
          <a:p>
            <a:r>
              <a:rPr lang="en-US" sz="3600" b="1" dirty="0">
                <a:solidFill>
                  <a:schemeClr val="tx2"/>
                </a:solidFill>
                <a:latin typeface="Helvetica"/>
                <a:cs typeface="Helvetica"/>
              </a:rPr>
              <a:t>Be Present</a:t>
            </a:r>
            <a:r>
              <a:rPr lang="en-US" sz="4400" b="1" dirty="0">
                <a:solidFill>
                  <a:schemeClr val="tx2"/>
                </a:solidFill>
                <a:latin typeface="Helvetica"/>
                <a:cs typeface="Helvetica"/>
              </a:rPr>
              <a:t> </a:t>
            </a:r>
            <a:endParaRPr lang="en-US" b="1" dirty="0">
              <a:solidFill>
                <a:schemeClr val="tx2"/>
              </a:solidFill>
            </a:endParaRPr>
          </a:p>
        </p:txBody>
      </p:sp>
      <p:sp>
        <p:nvSpPr>
          <p:cNvPr id="4" name="TextBox 3">
            <a:extLst>
              <a:ext uri="{FF2B5EF4-FFF2-40B4-BE49-F238E27FC236}">
                <a16:creationId xmlns:a16="http://schemas.microsoft.com/office/drawing/2014/main" id="{73B1B8A6-41C6-4278-80CC-C02863069EB9}"/>
              </a:ext>
            </a:extLst>
          </p:cNvPr>
          <p:cNvSpPr txBox="1"/>
          <p:nvPr/>
        </p:nvSpPr>
        <p:spPr>
          <a:xfrm>
            <a:off x="914400" y="1443841"/>
            <a:ext cx="7883912" cy="3970318"/>
          </a:xfrm>
          <a:prstGeom prst="rect">
            <a:avLst/>
          </a:prstGeom>
          <a:noFill/>
        </p:spPr>
        <p:txBody>
          <a:bodyPr wrap="square" lIns="91440" tIns="45720" rIns="91440" bIns="45720" rtlCol="0" anchor="t">
            <a:spAutoFit/>
          </a:bodyPr>
          <a:lstStyle/>
          <a:p>
            <a:r>
              <a:rPr lang="en-US" sz="2800" b="1" dirty="0">
                <a:latin typeface="Calibri"/>
                <a:cs typeface="Helvetica"/>
              </a:rPr>
              <a:t>Meetings</a:t>
            </a:r>
            <a:endParaRPr lang="en-US" sz="2800" dirty="0">
              <a:latin typeface="Calibri"/>
              <a:cs typeface="Helvetica"/>
            </a:endParaRPr>
          </a:p>
          <a:p>
            <a:pPr marL="342900" indent="-342900">
              <a:buFont typeface="Arial" panose="020B0604020202020204" pitchFamily="34" charset="0"/>
              <a:buChar char="•"/>
            </a:pPr>
            <a:r>
              <a:rPr lang="en-US" sz="2800" dirty="0">
                <a:latin typeface="Calibri"/>
                <a:cs typeface="Helvetica"/>
              </a:rPr>
              <a:t>Attend meetings requested by your community partner. Make sure to be on time, take notes, and ask questions. </a:t>
            </a:r>
            <a:endParaRPr lang="en-US" sz="2800" dirty="0">
              <a:latin typeface="Calibri"/>
              <a:ea typeface="Calibri"/>
              <a:cs typeface="Helvetica"/>
            </a:endParaRPr>
          </a:p>
          <a:p>
            <a:endParaRPr lang="en-US" sz="2800" dirty="0">
              <a:latin typeface="Calibri"/>
              <a:cs typeface="Helvetica"/>
            </a:endParaRPr>
          </a:p>
          <a:p>
            <a:r>
              <a:rPr lang="en-US" sz="2800" b="1" dirty="0">
                <a:latin typeface="Calibri"/>
                <a:cs typeface="Helvetica"/>
              </a:rPr>
              <a:t>Trainings</a:t>
            </a:r>
            <a:endParaRPr lang="en-US" sz="2800" dirty="0">
              <a:latin typeface="Calibri"/>
              <a:cs typeface="Helvetica"/>
            </a:endParaRPr>
          </a:p>
          <a:p>
            <a:pPr marL="342900" indent="-342900">
              <a:buFont typeface="Arial" panose="020B0604020202020204" pitchFamily="34" charset="0"/>
              <a:buChar char="•"/>
            </a:pPr>
            <a:r>
              <a:rPr lang="en-US" sz="2800" dirty="0">
                <a:latin typeface="Calibri"/>
                <a:cs typeface="Helvetica"/>
              </a:rPr>
              <a:t>Consider what trainings </a:t>
            </a:r>
            <a:r>
              <a:rPr lang="en-US" sz="2800" i="1" dirty="0">
                <a:latin typeface="Calibri"/>
                <a:cs typeface="Helvetica"/>
              </a:rPr>
              <a:t>you need</a:t>
            </a:r>
            <a:r>
              <a:rPr lang="en-US" sz="2800" dirty="0">
                <a:latin typeface="Calibri"/>
                <a:cs typeface="Helvetica"/>
              </a:rPr>
              <a:t> to meet your goals—for instance, learning a new software or how to write a grant.</a:t>
            </a:r>
          </a:p>
        </p:txBody>
      </p:sp>
      <p:pic>
        <p:nvPicPr>
          <p:cNvPr id="5" name="Picture 5" descr="Icon&#10;&#10;Description automatically generated">
            <a:extLst>
              <a:ext uri="{FF2B5EF4-FFF2-40B4-BE49-F238E27FC236}">
                <a16:creationId xmlns:a16="http://schemas.microsoft.com/office/drawing/2014/main" id="{8C0C0D8D-61BE-8341-6407-577B67622E0B}"/>
              </a:ext>
            </a:extLst>
          </p:cNvPr>
          <p:cNvPicPr>
            <a:picLocks noChangeAspect="1"/>
          </p:cNvPicPr>
          <p:nvPr/>
        </p:nvPicPr>
        <p:blipFill>
          <a:blip r:embed="rId4"/>
          <a:stretch>
            <a:fillRect/>
          </a:stretch>
        </p:blipFill>
        <p:spPr>
          <a:xfrm>
            <a:off x="8798312" y="1917848"/>
            <a:ext cx="2743200" cy="2743200"/>
          </a:xfrm>
          <a:prstGeom prst="rect">
            <a:avLst/>
          </a:prstGeom>
        </p:spPr>
      </p:pic>
    </p:spTree>
    <p:extLst>
      <p:ext uri="{BB962C8B-B14F-4D97-AF65-F5344CB8AC3E}">
        <p14:creationId xmlns:p14="http://schemas.microsoft.com/office/powerpoint/2010/main" val="181568553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D92-2A4E-478F-827B-7AF5F0DF6A66}"/>
              </a:ext>
            </a:extLst>
          </p:cNvPr>
          <p:cNvSpPr txBox="1"/>
          <p:nvPr/>
        </p:nvSpPr>
        <p:spPr>
          <a:xfrm>
            <a:off x="457426" y="139982"/>
            <a:ext cx="10515600" cy="1325880"/>
          </a:xfrm>
          <a:prstGeom prst="rect">
            <a:avLst/>
          </a:prstGeom>
        </p:spPr>
        <p:txBody>
          <a:bodyPr lIns="91440" tIns="45720" rIns="91440" bIns="45720" rtlCol="0" anchor="ctr">
            <a:normAutofit/>
          </a:bodyPr>
          <a:lstStyle/>
          <a:p>
            <a:pPr defTabSz="457200">
              <a:spcBef>
                <a:spcPct val="0"/>
              </a:spcBef>
              <a:spcAft>
                <a:spcPts val="600"/>
              </a:spcAft>
            </a:pPr>
            <a:r>
              <a:rPr lang="en-US" sz="3600" b="1" kern="1200" dirty="0">
                <a:solidFill>
                  <a:schemeClr val="tx2"/>
                </a:solidFill>
                <a:latin typeface="Helvetica" panose="020B0604020202020204" pitchFamily="34" charset="0"/>
                <a:cs typeface="Helvetica" panose="020B0604020202020204" pitchFamily="34" charset="0"/>
              </a:rPr>
              <a:t>Be Responsive</a:t>
            </a:r>
            <a:endParaRPr lang="en-US" sz="3600" kern="1200" dirty="0">
              <a:solidFill>
                <a:schemeClr val="tx2"/>
              </a:solidFill>
              <a:latin typeface="Helvetica" panose="020B0604020202020204" pitchFamily="34" charset="0"/>
              <a:cs typeface="Helvetica" panose="020B0604020202020204" pitchFamily="34" charset="0"/>
            </a:endParaRPr>
          </a:p>
        </p:txBody>
      </p:sp>
      <p:graphicFrame>
        <p:nvGraphicFramePr>
          <p:cNvPr id="5" name="TextBox 2">
            <a:extLst>
              <a:ext uri="{FF2B5EF4-FFF2-40B4-BE49-F238E27FC236}">
                <a16:creationId xmlns:a16="http://schemas.microsoft.com/office/drawing/2014/main" id="{7A293355-8A4E-707C-6E03-388BA55F2DEC}"/>
              </a:ext>
            </a:extLst>
          </p:cNvPr>
          <p:cNvGraphicFramePr/>
          <p:nvPr>
            <p:extLst>
              <p:ext uri="{D42A27DB-BD31-4B8C-83A1-F6EECF244321}">
                <p14:modId xmlns:p14="http://schemas.microsoft.com/office/powerpoint/2010/main" val="547874787"/>
              </p:ext>
            </p:extLst>
          </p:nvPr>
        </p:nvGraphicFramePr>
        <p:xfrm>
          <a:off x="838200" y="1252728"/>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416014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write a professional email | Examples | Spark Blog"/>
          <p:cNvPicPr>
            <a:picLocks noChangeAspect="1" noChangeArrowheads="1"/>
          </p:cNvPicPr>
          <p:nvPr/>
        </p:nvPicPr>
        <p:blipFill rotWithShape="1">
          <a:blip r:embed="rId3">
            <a:extLst>
              <a:ext uri="{28A0092B-C50C-407E-A947-70E740481C1C}">
                <a14:useLocalDpi xmlns:a14="http://schemas.microsoft.com/office/drawing/2010/main" val="0"/>
              </a:ext>
            </a:extLst>
          </a:blip>
          <a:srcRect l="5558" t="4847" r="6058" b="9221"/>
          <a:stretch/>
        </p:blipFill>
        <p:spPr bwMode="auto">
          <a:xfrm>
            <a:off x="3248608" y="1471553"/>
            <a:ext cx="5694785" cy="436053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D6404B1-6746-554F-8A47-C6828485FBF5}"/>
              </a:ext>
            </a:extLst>
          </p:cNvPr>
          <p:cNvSpPr>
            <a:spLocks noGrp="1"/>
          </p:cNvSpPr>
          <p:nvPr>
            <p:ph type="body" sz="quarter" idx="12"/>
          </p:nvPr>
        </p:nvSpPr>
        <p:spPr>
          <a:xfrm>
            <a:off x="560079" y="416104"/>
            <a:ext cx="7094690" cy="719767"/>
          </a:xfrm>
        </p:spPr>
        <p:txBody>
          <a:bodyPr lIns="91440" tIns="45720" rIns="91440" bIns="45720" anchor="t"/>
          <a:lstStyle/>
          <a:p>
            <a:r>
              <a:rPr lang="en-US" b="1">
                <a:solidFill>
                  <a:schemeClr val="tx2"/>
                </a:solidFill>
                <a:latin typeface="Helvetica"/>
                <a:cs typeface="Helvetica"/>
              </a:rPr>
              <a:t>Responsive: Email Etiquette</a:t>
            </a:r>
          </a:p>
          <a:p>
            <a:endParaRPr lang="en-US"/>
          </a:p>
        </p:txBody>
      </p:sp>
      <p:grpSp>
        <p:nvGrpSpPr>
          <p:cNvPr id="21" name="Group 20"/>
          <p:cNvGrpSpPr/>
          <p:nvPr/>
        </p:nvGrpSpPr>
        <p:grpSpPr>
          <a:xfrm>
            <a:off x="129081" y="1201023"/>
            <a:ext cx="3265407" cy="954106"/>
            <a:chOff x="135569" y="1201023"/>
            <a:chExt cx="3265407" cy="954106"/>
          </a:xfrm>
        </p:grpSpPr>
        <p:grpSp>
          <p:nvGrpSpPr>
            <p:cNvPr id="20" name="Group 19"/>
            <p:cNvGrpSpPr/>
            <p:nvPr/>
          </p:nvGrpSpPr>
          <p:grpSpPr>
            <a:xfrm rot="1812937">
              <a:off x="2750248" y="1625976"/>
              <a:ext cx="650728" cy="137160"/>
              <a:chOff x="2735040" y="1748161"/>
              <a:chExt cx="650728" cy="137160"/>
            </a:xfrm>
          </p:grpSpPr>
          <p:cxnSp>
            <p:nvCxnSpPr>
              <p:cNvPr id="12" name="Straight Connector 11"/>
              <p:cNvCxnSpPr/>
              <p:nvPr/>
            </p:nvCxnSpPr>
            <p:spPr>
              <a:xfrm flipH="1">
                <a:off x="2735040" y="1816741"/>
                <a:ext cx="582148"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248608" y="1748161"/>
                <a:ext cx="137160" cy="137160"/>
              </a:xfrm>
              <a:prstGeom prst="ellipse">
                <a:avLst/>
              </a:prstGeom>
              <a:solidFill>
                <a:schemeClr val="accent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grpSp>
          <p:nvGrpSpPr>
            <p:cNvPr id="18" name="Group 17"/>
            <p:cNvGrpSpPr/>
            <p:nvPr/>
          </p:nvGrpSpPr>
          <p:grpSpPr>
            <a:xfrm>
              <a:off x="135569" y="1201023"/>
              <a:ext cx="2676004" cy="954106"/>
              <a:chOff x="332941" y="1816741"/>
              <a:chExt cx="2676004" cy="954106"/>
            </a:xfrm>
          </p:grpSpPr>
          <p:sp>
            <p:nvSpPr>
              <p:cNvPr id="10" name="Rectangle 9"/>
              <p:cNvSpPr/>
              <p:nvPr/>
            </p:nvSpPr>
            <p:spPr>
              <a:xfrm>
                <a:off x="332941" y="1816741"/>
                <a:ext cx="2658883" cy="954106"/>
              </a:xfrm>
              <a:prstGeom prst="rect">
                <a:avLst/>
              </a:prstGeom>
              <a:solidFill>
                <a:schemeClr val="accent1">
                  <a:lumMod val="25000"/>
                  <a:lumOff val="75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11" name="TextBox 10"/>
              <p:cNvSpPr txBox="1"/>
              <p:nvPr/>
            </p:nvSpPr>
            <p:spPr>
              <a:xfrm>
                <a:off x="350062" y="1972292"/>
                <a:ext cx="2658883" cy="646331"/>
              </a:xfrm>
              <a:prstGeom prst="rect">
                <a:avLst/>
              </a:prstGeom>
              <a:noFill/>
            </p:spPr>
            <p:txBody>
              <a:bodyPr wrap="square" lIns="91440" tIns="45720" rIns="91440" bIns="45720" rtlCol="0" anchor="ctr">
                <a:spAutoFit/>
              </a:bodyPr>
              <a:lstStyle/>
              <a:p>
                <a:pPr algn="ctr"/>
                <a:r>
                  <a:rPr lang="en-US">
                    <a:latin typeface="Calibri"/>
                    <a:cs typeface="Helvetica"/>
                  </a:rPr>
                  <a:t>Use a professional email address (Illinois)</a:t>
                </a:r>
              </a:p>
            </p:txBody>
          </p:sp>
        </p:grpSp>
      </p:grpSp>
      <p:grpSp>
        <p:nvGrpSpPr>
          <p:cNvPr id="30" name="Group 29"/>
          <p:cNvGrpSpPr/>
          <p:nvPr/>
        </p:nvGrpSpPr>
        <p:grpSpPr>
          <a:xfrm>
            <a:off x="129081" y="2333015"/>
            <a:ext cx="3231291" cy="954106"/>
            <a:chOff x="135569" y="2411072"/>
            <a:chExt cx="3231291" cy="954106"/>
          </a:xfrm>
        </p:grpSpPr>
        <p:grpSp>
          <p:nvGrpSpPr>
            <p:cNvPr id="24" name="Group 23"/>
            <p:cNvGrpSpPr/>
            <p:nvPr/>
          </p:nvGrpSpPr>
          <p:grpSpPr>
            <a:xfrm>
              <a:off x="2716132" y="2819544"/>
              <a:ext cx="650728" cy="137160"/>
              <a:chOff x="2735040" y="1748161"/>
              <a:chExt cx="650728" cy="137160"/>
            </a:xfrm>
          </p:grpSpPr>
          <p:cxnSp>
            <p:nvCxnSpPr>
              <p:cNvPr id="28" name="Straight Connector 27"/>
              <p:cNvCxnSpPr/>
              <p:nvPr/>
            </p:nvCxnSpPr>
            <p:spPr>
              <a:xfrm flipH="1">
                <a:off x="2735040" y="1816741"/>
                <a:ext cx="582148"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3248608" y="1748161"/>
                <a:ext cx="137160" cy="137160"/>
              </a:xfrm>
              <a:prstGeom prst="ellipse">
                <a:avLst/>
              </a:prstGeom>
              <a:solidFill>
                <a:schemeClr val="accent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grpSp>
          <p:nvGrpSpPr>
            <p:cNvPr id="25" name="Group 24"/>
            <p:cNvGrpSpPr/>
            <p:nvPr/>
          </p:nvGrpSpPr>
          <p:grpSpPr>
            <a:xfrm>
              <a:off x="135569" y="2411072"/>
              <a:ext cx="2665280" cy="954106"/>
              <a:chOff x="332941" y="1816741"/>
              <a:chExt cx="2665280" cy="954106"/>
            </a:xfrm>
          </p:grpSpPr>
          <p:sp>
            <p:nvSpPr>
              <p:cNvPr id="26" name="Rectangle 25"/>
              <p:cNvSpPr/>
              <p:nvPr/>
            </p:nvSpPr>
            <p:spPr>
              <a:xfrm>
                <a:off x="332941" y="1816741"/>
                <a:ext cx="2658883" cy="954106"/>
              </a:xfrm>
              <a:prstGeom prst="rect">
                <a:avLst/>
              </a:prstGeom>
              <a:solidFill>
                <a:schemeClr val="accent1">
                  <a:lumMod val="25000"/>
                  <a:lumOff val="75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7" name="TextBox 26"/>
              <p:cNvSpPr txBox="1"/>
              <p:nvPr/>
            </p:nvSpPr>
            <p:spPr>
              <a:xfrm>
                <a:off x="339338" y="1832128"/>
                <a:ext cx="2658883" cy="923330"/>
              </a:xfrm>
              <a:prstGeom prst="rect">
                <a:avLst/>
              </a:prstGeom>
              <a:noFill/>
            </p:spPr>
            <p:txBody>
              <a:bodyPr wrap="square" lIns="91440" tIns="45720" rIns="91440" bIns="45720" rtlCol="0" anchor="t">
                <a:spAutoFit/>
              </a:bodyPr>
              <a:lstStyle/>
              <a:p>
                <a:pPr algn="ctr"/>
                <a:r>
                  <a:rPr lang="en-US">
                    <a:latin typeface="Calibri"/>
                    <a:cs typeface="Helvetica"/>
                  </a:rPr>
                  <a:t>Open with a formal greeting “Hello” or “Dear” </a:t>
                </a:r>
                <a:endParaRPr lang="en-US" sz="1600">
                  <a:latin typeface="Calibri"/>
                  <a:cs typeface="Calibri"/>
                </a:endParaRPr>
              </a:p>
            </p:txBody>
          </p:sp>
        </p:grpSp>
      </p:grpSp>
      <p:grpSp>
        <p:nvGrpSpPr>
          <p:cNvPr id="58" name="Group 57"/>
          <p:cNvGrpSpPr/>
          <p:nvPr/>
        </p:nvGrpSpPr>
        <p:grpSpPr>
          <a:xfrm>
            <a:off x="129081" y="3699904"/>
            <a:ext cx="3282528" cy="973258"/>
            <a:chOff x="129081" y="3699904"/>
            <a:chExt cx="3282528" cy="973258"/>
          </a:xfrm>
        </p:grpSpPr>
        <p:grpSp>
          <p:nvGrpSpPr>
            <p:cNvPr id="52" name="Group 51"/>
            <p:cNvGrpSpPr/>
            <p:nvPr/>
          </p:nvGrpSpPr>
          <p:grpSpPr>
            <a:xfrm rot="1812937">
              <a:off x="2760881" y="4536002"/>
              <a:ext cx="650728" cy="137160"/>
              <a:chOff x="2735040" y="1748161"/>
              <a:chExt cx="650728" cy="137160"/>
            </a:xfrm>
          </p:grpSpPr>
          <p:cxnSp>
            <p:nvCxnSpPr>
              <p:cNvPr id="56" name="Straight Connector 55"/>
              <p:cNvCxnSpPr/>
              <p:nvPr/>
            </p:nvCxnSpPr>
            <p:spPr>
              <a:xfrm flipH="1">
                <a:off x="2735040" y="1816741"/>
                <a:ext cx="582148"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3248608" y="1748161"/>
                <a:ext cx="137160" cy="137160"/>
              </a:xfrm>
              <a:prstGeom prst="ellipse">
                <a:avLst/>
              </a:prstGeom>
              <a:solidFill>
                <a:schemeClr val="accent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grpSp>
          <p:nvGrpSpPr>
            <p:cNvPr id="53" name="Group 52"/>
            <p:cNvGrpSpPr/>
            <p:nvPr/>
          </p:nvGrpSpPr>
          <p:grpSpPr>
            <a:xfrm>
              <a:off x="129081" y="3699904"/>
              <a:ext cx="2658883" cy="738663"/>
              <a:chOff x="332941" y="1816741"/>
              <a:chExt cx="2658883" cy="954106"/>
            </a:xfrm>
          </p:grpSpPr>
          <p:sp>
            <p:nvSpPr>
              <p:cNvPr id="54" name="Rectangle 53"/>
              <p:cNvSpPr/>
              <p:nvPr/>
            </p:nvSpPr>
            <p:spPr>
              <a:xfrm>
                <a:off x="332941" y="1816741"/>
                <a:ext cx="2658883" cy="954106"/>
              </a:xfrm>
              <a:prstGeom prst="rect">
                <a:avLst/>
              </a:prstGeom>
              <a:solidFill>
                <a:schemeClr val="accent1">
                  <a:lumMod val="25000"/>
                  <a:lumOff val="75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55" name="TextBox 54"/>
              <p:cNvSpPr txBox="1"/>
              <p:nvPr/>
            </p:nvSpPr>
            <p:spPr>
              <a:xfrm>
                <a:off x="350062" y="2075144"/>
                <a:ext cx="2637436" cy="477054"/>
              </a:xfrm>
              <a:prstGeom prst="rect">
                <a:avLst/>
              </a:prstGeom>
              <a:noFill/>
            </p:spPr>
            <p:txBody>
              <a:bodyPr wrap="square" lIns="91440" tIns="45720" rIns="91440" bIns="45720" rtlCol="0" anchor="t">
                <a:spAutoFit/>
              </a:bodyPr>
              <a:lstStyle/>
              <a:p>
                <a:pPr algn="ctr"/>
                <a:r>
                  <a:rPr lang="en-US">
                    <a:latin typeface="Calibri"/>
                    <a:cs typeface="Helvetica"/>
                  </a:rPr>
                  <a:t>Sign off with a thank you </a:t>
                </a:r>
                <a:endParaRPr lang="en-US">
                  <a:latin typeface="Calibri"/>
                  <a:cs typeface="Calibri"/>
                </a:endParaRPr>
              </a:p>
            </p:txBody>
          </p:sp>
        </p:grpSp>
      </p:grpSp>
      <p:grpSp>
        <p:nvGrpSpPr>
          <p:cNvPr id="70" name="Group 69"/>
          <p:cNvGrpSpPr/>
          <p:nvPr/>
        </p:nvGrpSpPr>
        <p:grpSpPr>
          <a:xfrm>
            <a:off x="109364" y="4928899"/>
            <a:ext cx="3175238" cy="769143"/>
            <a:chOff x="211549" y="4958268"/>
            <a:chExt cx="3175238" cy="769143"/>
          </a:xfrm>
        </p:grpSpPr>
        <p:grpSp>
          <p:nvGrpSpPr>
            <p:cNvPr id="67" name="Group 66"/>
            <p:cNvGrpSpPr/>
            <p:nvPr/>
          </p:nvGrpSpPr>
          <p:grpSpPr>
            <a:xfrm>
              <a:off x="2626242" y="4958268"/>
              <a:ext cx="760545" cy="574274"/>
              <a:chOff x="2626242" y="4958268"/>
              <a:chExt cx="760545" cy="574274"/>
            </a:xfrm>
          </p:grpSpPr>
          <p:cxnSp>
            <p:nvCxnSpPr>
              <p:cNvPr id="65" name="Straight Connector 64"/>
              <p:cNvCxnSpPr/>
              <p:nvPr/>
            </p:nvCxnSpPr>
            <p:spPr>
              <a:xfrm flipH="1">
                <a:off x="2626242" y="5026848"/>
                <a:ext cx="691966" cy="505694"/>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6" name="Oval 65"/>
              <p:cNvSpPr/>
              <p:nvPr/>
            </p:nvSpPr>
            <p:spPr>
              <a:xfrm rot="19462258">
                <a:off x="3249627" y="4958268"/>
                <a:ext cx="137160" cy="137160"/>
              </a:xfrm>
              <a:prstGeom prst="ellipse">
                <a:avLst/>
              </a:prstGeom>
              <a:solidFill>
                <a:schemeClr val="accent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grpSp>
          <p:nvGrpSpPr>
            <p:cNvPr id="69" name="Group 68"/>
            <p:cNvGrpSpPr/>
            <p:nvPr/>
          </p:nvGrpSpPr>
          <p:grpSpPr>
            <a:xfrm>
              <a:off x="211549" y="4988748"/>
              <a:ext cx="2678600" cy="738663"/>
              <a:chOff x="211549" y="4988748"/>
              <a:chExt cx="2678600" cy="738663"/>
            </a:xfrm>
          </p:grpSpPr>
          <p:sp>
            <p:nvSpPr>
              <p:cNvPr id="63" name="Rectangle 62"/>
              <p:cNvSpPr/>
              <p:nvPr/>
            </p:nvSpPr>
            <p:spPr>
              <a:xfrm>
                <a:off x="231266" y="4988748"/>
                <a:ext cx="2658883" cy="738663"/>
              </a:xfrm>
              <a:prstGeom prst="rect">
                <a:avLst/>
              </a:prstGeom>
              <a:solidFill>
                <a:schemeClr val="accent1">
                  <a:lumMod val="25000"/>
                  <a:lumOff val="75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64" name="TextBox 63"/>
              <p:cNvSpPr txBox="1"/>
              <p:nvPr/>
            </p:nvSpPr>
            <p:spPr>
              <a:xfrm>
                <a:off x="211549" y="5173413"/>
                <a:ext cx="2658883" cy="369332"/>
              </a:xfrm>
              <a:prstGeom prst="rect">
                <a:avLst/>
              </a:prstGeom>
              <a:noFill/>
            </p:spPr>
            <p:txBody>
              <a:bodyPr wrap="square" lIns="91440" tIns="45720" rIns="91440" bIns="45720" rtlCol="0" anchor="t">
                <a:spAutoFit/>
              </a:bodyPr>
              <a:lstStyle/>
              <a:p>
                <a:pPr algn="ctr"/>
                <a:r>
                  <a:rPr lang="en-US">
                    <a:latin typeface="Calibri"/>
                    <a:cs typeface="Calibri"/>
                  </a:rPr>
                  <a:t>Use an email signature</a:t>
                </a:r>
              </a:p>
            </p:txBody>
          </p:sp>
        </p:grpSp>
      </p:grpSp>
      <p:sp>
        <p:nvSpPr>
          <p:cNvPr id="73" name="TextBox 72"/>
          <p:cNvSpPr txBox="1"/>
          <p:nvPr/>
        </p:nvSpPr>
        <p:spPr>
          <a:xfrm>
            <a:off x="3235909" y="6111158"/>
            <a:ext cx="5720182" cy="523220"/>
          </a:xfrm>
          <a:prstGeom prst="rect">
            <a:avLst/>
          </a:prstGeom>
          <a:noFill/>
        </p:spPr>
        <p:txBody>
          <a:bodyPr wrap="square" rtlCol="0">
            <a:spAutoFit/>
          </a:bodyPr>
          <a:lstStyle/>
          <a:p>
            <a:pPr algn="ctr"/>
            <a:r>
              <a:rPr lang="en-US" sz="2800" b="1">
                <a:solidFill>
                  <a:schemeClr val="tx2"/>
                </a:solidFill>
                <a:latin typeface="Helvetica" panose="020B0604020202020204" pitchFamily="34" charset="0"/>
                <a:cs typeface="Helvetica" panose="020B0604020202020204" pitchFamily="34" charset="0"/>
              </a:rPr>
              <a:t>Remember: Emails are forever</a:t>
            </a:r>
          </a:p>
        </p:txBody>
      </p:sp>
      <p:grpSp>
        <p:nvGrpSpPr>
          <p:cNvPr id="39" name="Group 38"/>
          <p:cNvGrpSpPr/>
          <p:nvPr/>
        </p:nvGrpSpPr>
        <p:grpSpPr>
          <a:xfrm>
            <a:off x="8477520" y="1441801"/>
            <a:ext cx="3253033" cy="954106"/>
            <a:chOff x="8729442" y="1501063"/>
            <a:chExt cx="3253033" cy="954106"/>
          </a:xfrm>
        </p:grpSpPr>
        <p:grpSp>
          <p:nvGrpSpPr>
            <p:cNvPr id="33" name="Group 32"/>
            <p:cNvGrpSpPr/>
            <p:nvPr/>
          </p:nvGrpSpPr>
          <p:grpSpPr>
            <a:xfrm rot="10800000">
              <a:off x="8729442" y="2003644"/>
              <a:ext cx="594150" cy="323165"/>
              <a:chOff x="2791618" y="1748161"/>
              <a:chExt cx="594150" cy="323165"/>
            </a:xfrm>
          </p:grpSpPr>
          <p:cxnSp>
            <p:nvCxnSpPr>
              <p:cNvPr id="37" name="Straight Connector 36"/>
              <p:cNvCxnSpPr>
                <a:cxnSpLocks/>
                <a:stCxn id="38" idx="7"/>
                <a:endCxn id="36" idx="1"/>
              </p:cNvCxnSpPr>
              <p:nvPr/>
            </p:nvCxnSpPr>
            <p:spPr>
              <a:xfrm rot="10800000" flipV="1">
                <a:off x="2791618" y="1768248"/>
                <a:ext cx="574063" cy="303078"/>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3248608" y="1748161"/>
                <a:ext cx="137160" cy="137160"/>
              </a:xfrm>
              <a:prstGeom prst="ellipse">
                <a:avLst/>
              </a:prstGeom>
              <a:solidFill>
                <a:schemeClr val="accent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grpSp>
          <p:nvGrpSpPr>
            <p:cNvPr id="31" name="Group 30"/>
            <p:cNvGrpSpPr/>
            <p:nvPr/>
          </p:nvGrpSpPr>
          <p:grpSpPr>
            <a:xfrm>
              <a:off x="9323592" y="1501063"/>
              <a:ext cx="2658883" cy="954106"/>
              <a:chOff x="9323592" y="1501063"/>
              <a:chExt cx="2658883" cy="954106"/>
            </a:xfrm>
          </p:grpSpPr>
          <p:sp>
            <p:nvSpPr>
              <p:cNvPr id="35" name="Rectangle 34"/>
              <p:cNvSpPr/>
              <p:nvPr/>
            </p:nvSpPr>
            <p:spPr>
              <a:xfrm rot="10800000">
                <a:off x="9323592" y="1501063"/>
                <a:ext cx="2658883" cy="954106"/>
              </a:xfrm>
              <a:prstGeom prst="rect">
                <a:avLst/>
              </a:prstGeom>
              <a:solidFill>
                <a:schemeClr val="accent1">
                  <a:lumMod val="25000"/>
                  <a:lumOff val="75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6" name="TextBox 35"/>
              <p:cNvSpPr txBox="1"/>
              <p:nvPr/>
            </p:nvSpPr>
            <p:spPr>
              <a:xfrm>
                <a:off x="9323592" y="1680478"/>
                <a:ext cx="2658883" cy="646331"/>
              </a:xfrm>
              <a:prstGeom prst="rect">
                <a:avLst/>
              </a:prstGeom>
              <a:noFill/>
            </p:spPr>
            <p:txBody>
              <a:bodyPr wrap="square" lIns="91440" tIns="45720" rIns="91440" bIns="45720" rtlCol="0" anchor="t">
                <a:spAutoFit/>
              </a:bodyPr>
              <a:lstStyle/>
              <a:p>
                <a:pPr algn="ctr"/>
                <a:r>
                  <a:rPr lang="en-US">
                    <a:latin typeface="Calibri"/>
                    <a:cs typeface="Calibri"/>
                  </a:rPr>
                  <a:t>Lead with a clear subject line</a:t>
                </a:r>
              </a:p>
            </p:txBody>
          </p:sp>
        </p:grpSp>
      </p:grpSp>
      <p:grpSp>
        <p:nvGrpSpPr>
          <p:cNvPr id="49" name="Group 48"/>
          <p:cNvGrpSpPr/>
          <p:nvPr/>
        </p:nvGrpSpPr>
        <p:grpSpPr>
          <a:xfrm>
            <a:off x="7875344" y="2626189"/>
            <a:ext cx="3855210" cy="954106"/>
            <a:chOff x="8106774" y="3029802"/>
            <a:chExt cx="3855210" cy="954106"/>
          </a:xfrm>
        </p:grpSpPr>
        <p:grpSp>
          <p:nvGrpSpPr>
            <p:cNvPr id="48" name="Group 47"/>
            <p:cNvGrpSpPr/>
            <p:nvPr/>
          </p:nvGrpSpPr>
          <p:grpSpPr>
            <a:xfrm>
              <a:off x="8106774" y="3830030"/>
              <a:ext cx="1196327" cy="137160"/>
              <a:chOff x="8106774" y="3793834"/>
              <a:chExt cx="1196327" cy="137160"/>
            </a:xfrm>
          </p:grpSpPr>
          <p:cxnSp>
            <p:nvCxnSpPr>
              <p:cNvPr id="46" name="Straight Connector 45"/>
              <p:cNvCxnSpPr>
                <a:cxnSpLocks/>
              </p:cNvCxnSpPr>
              <p:nvPr/>
            </p:nvCxnSpPr>
            <p:spPr>
              <a:xfrm flipV="1">
                <a:off x="8188069" y="3793834"/>
                <a:ext cx="1115032" cy="85309"/>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p:nvSpPr>
            <p:spPr>
              <a:xfrm rot="10800000">
                <a:off x="8106774" y="3793834"/>
                <a:ext cx="137160" cy="137160"/>
              </a:xfrm>
              <a:prstGeom prst="ellipse">
                <a:avLst/>
              </a:prstGeom>
              <a:solidFill>
                <a:schemeClr val="accent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grpSp>
          <p:nvGrpSpPr>
            <p:cNvPr id="43" name="Group 42"/>
            <p:cNvGrpSpPr/>
            <p:nvPr/>
          </p:nvGrpSpPr>
          <p:grpSpPr>
            <a:xfrm>
              <a:off x="9303099" y="3029802"/>
              <a:ext cx="2658885" cy="954106"/>
              <a:chOff x="9303099" y="1600013"/>
              <a:chExt cx="2658885" cy="954106"/>
            </a:xfrm>
          </p:grpSpPr>
          <p:sp>
            <p:nvSpPr>
              <p:cNvPr id="44" name="Rectangle 43"/>
              <p:cNvSpPr/>
              <p:nvPr/>
            </p:nvSpPr>
            <p:spPr>
              <a:xfrm rot="10800000">
                <a:off x="9303100" y="1600013"/>
                <a:ext cx="2658884" cy="954106"/>
              </a:xfrm>
              <a:prstGeom prst="rect">
                <a:avLst/>
              </a:prstGeom>
              <a:solidFill>
                <a:schemeClr val="accent1">
                  <a:lumMod val="25000"/>
                  <a:lumOff val="75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45" name="TextBox 44"/>
              <p:cNvSpPr txBox="1"/>
              <p:nvPr/>
            </p:nvSpPr>
            <p:spPr>
              <a:xfrm>
                <a:off x="9303099" y="1761620"/>
                <a:ext cx="2658883" cy="646331"/>
              </a:xfrm>
              <a:prstGeom prst="rect">
                <a:avLst/>
              </a:prstGeom>
              <a:noFill/>
            </p:spPr>
            <p:txBody>
              <a:bodyPr wrap="square" lIns="91440" tIns="45720" rIns="91440" bIns="45720" rtlCol="0" anchor="t">
                <a:spAutoFit/>
              </a:bodyPr>
              <a:lstStyle/>
              <a:p>
                <a:pPr algn="ctr"/>
                <a:r>
                  <a:rPr lang="en-US">
                    <a:latin typeface="Calibri"/>
                    <a:cs typeface="Calibri"/>
                  </a:rPr>
                  <a:t>Be clear, polite, and succinct </a:t>
                </a:r>
              </a:p>
            </p:txBody>
          </p:sp>
        </p:grpSp>
      </p:grpSp>
      <p:grpSp>
        <p:nvGrpSpPr>
          <p:cNvPr id="89" name="Group 88"/>
          <p:cNvGrpSpPr/>
          <p:nvPr/>
        </p:nvGrpSpPr>
        <p:grpSpPr>
          <a:xfrm>
            <a:off x="4096274" y="3741903"/>
            <a:ext cx="7634278" cy="2110670"/>
            <a:chOff x="4096274" y="3780003"/>
            <a:chExt cx="7634278" cy="2110670"/>
          </a:xfrm>
        </p:grpSpPr>
        <p:grpSp>
          <p:nvGrpSpPr>
            <p:cNvPr id="85" name="Group 84"/>
            <p:cNvGrpSpPr/>
            <p:nvPr/>
          </p:nvGrpSpPr>
          <p:grpSpPr>
            <a:xfrm>
              <a:off x="4096274" y="4742164"/>
              <a:ext cx="5236054" cy="1029139"/>
              <a:chOff x="4096274" y="4742164"/>
              <a:chExt cx="5236054" cy="1029139"/>
            </a:xfrm>
          </p:grpSpPr>
          <p:cxnSp>
            <p:nvCxnSpPr>
              <p:cNvPr id="81" name="Straight Connector 80"/>
              <p:cNvCxnSpPr>
                <a:cxnSpLocks/>
                <a:stCxn id="82" idx="3"/>
              </p:cNvCxnSpPr>
              <p:nvPr/>
            </p:nvCxnSpPr>
            <p:spPr>
              <a:xfrm flipV="1">
                <a:off x="4213347" y="4742164"/>
                <a:ext cx="5118981" cy="91206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rot="10800000">
                <a:off x="4096274" y="5634143"/>
                <a:ext cx="137160" cy="137160"/>
              </a:xfrm>
              <a:prstGeom prst="ellipse">
                <a:avLst/>
              </a:prstGeom>
              <a:solidFill>
                <a:schemeClr val="accent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grpSp>
          <p:nvGrpSpPr>
            <p:cNvPr id="88" name="Group 87"/>
            <p:cNvGrpSpPr/>
            <p:nvPr/>
          </p:nvGrpSpPr>
          <p:grpSpPr>
            <a:xfrm>
              <a:off x="9071669" y="3780003"/>
              <a:ext cx="2658883" cy="2110670"/>
              <a:chOff x="9071669" y="3780003"/>
              <a:chExt cx="2658883" cy="2110670"/>
            </a:xfrm>
          </p:grpSpPr>
          <p:sp>
            <p:nvSpPr>
              <p:cNvPr id="79" name="Rectangle 78"/>
              <p:cNvSpPr/>
              <p:nvPr/>
            </p:nvSpPr>
            <p:spPr>
              <a:xfrm rot="10800000">
                <a:off x="9071669" y="3780003"/>
                <a:ext cx="2658883" cy="2110670"/>
              </a:xfrm>
              <a:prstGeom prst="rect">
                <a:avLst/>
              </a:prstGeom>
              <a:solidFill>
                <a:schemeClr val="accent1">
                  <a:lumMod val="25000"/>
                  <a:lumOff val="75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80" name="TextBox 79"/>
              <p:cNvSpPr txBox="1"/>
              <p:nvPr/>
            </p:nvSpPr>
            <p:spPr>
              <a:xfrm>
                <a:off x="9071669" y="3813957"/>
                <a:ext cx="2658883" cy="2062103"/>
              </a:xfrm>
              <a:prstGeom prst="rect">
                <a:avLst/>
              </a:prstGeom>
              <a:noFill/>
            </p:spPr>
            <p:txBody>
              <a:bodyPr wrap="square" lIns="91440" tIns="45720" rIns="91440" bIns="45720" rtlCol="0" anchor="t">
                <a:spAutoFit/>
              </a:bodyPr>
              <a:lstStyle/>
              <a:p>
                <a:r>
                  <a:rPr lang="en-US" sz="1600">
                    <a:latin typeface="Calibri"/>
                    <a:cs typeface="Calibri"/>
                  </a:rPr>
                  <a:t>Review before sending. Check to make sure your email meets the following criteria:</a:t>
                </a:r>
              </a:p>
              <a:p>
                <a:pPr marL="292100" indent="-177800">
                  <a:buFont typeface="Arial" panose="020B0604020202020204" pitchFamily="34" charset="0"/>
                  <a:buChar char="•"/>
                </a:pPr>
                <a:r>
                  <a:rPr lang="en-US" sz="1600">
                    <a:latin typeface="Calibri"/>
                    <a:cs typeface="Calibri"/>
                  </a:rPr>
                  <a:t>It is written in complete sentences</a:t>
                </a:r>
                <a:endParaRPr lang="en-US" sz="1600">
                  <a:latin typeface="Calibri"/>
                  <a:ea typeface="Calibri"/>
                  <a:cs typeface="Calibri"/>
                </a:endParaRPr>
              </a:p>
              <a:p>
                <a:pPr marL="292100" indent="-177800">
                  <a:buFont typeface="Arial" panose="020B0604020202020204" pitchFamily="34" charset="0"/>
                  <a:buChar char="•"/>
                </a:pPr>
                <a:r>
                  <a:rPr lang="en-US" sz="1600">
                    <a:latin typeface="Calibri"/>
                    <a:cs typeface="Calibri"/>
                  </a:rPr>
                  <a:t>No spelling errors</a:t>
                </a:r>
                <a:endParaRPr lang="en-US" sz="1600">
                  <a:latin typeface="Calibri"/>
                  <a:ea typeface="Calibri"/>
                  <a:cs typeface="Calibri"/>
                </a:endParaRPr>
              </a:p>
              <a:p>
                <a:pPr marL="292100" indent="-177800">
                  <a:buFont typeface="Arial" panose="020B0604020202020204" pitchFamily="34" charset="0"/>
                  <a:buChar char="•"/>
                </a:pPr>
                <a:r>
                  <a:rPr lang="en-US" sz="1600">
                    <a:latin typeface="Calibri"/>
                    <a:cs typeface="Calibri"/>
                  </a:rPr>
                  <a:t>No part is written in all caps</a:t>
                </a:r>
                <a:endParaRPr lang="en-US" sz="1600">
                  <a:latin typeface="Calibri"/>
                  <a:ea typeface="Calibri"/>
                  <a:cs typeface="Calibri"/>
                </a:endParaRPr>
              </a:p>
            </p:txBody>
          </p:sp>
        </p:grpSp>
      </p:grpSp>
      <p:pic>
        <p:nvPicPr>
          <p:cNvPr id="60" name="Picture 59" descr="A picture containing drawing&#10;&#10;Description automatically generated">
            <a:extLst>
              <a:ext uri="{FF2B5EF4-FFF2-40B4-BE49-F238E27FC236}">
                <a16:creationId xmlns:a16="http://schemas.microsoft.com/office/drawing/2014/main" id="{79A85606-4A2B-664E-AB76-598825B3EED0}"/>
              </a:ext>
            </a:extLst>
          </p:cNvPr>
          <p:cNvPicPr>
            <a:picLocks noChangeAspect="1"/>
          </p:cNvPicPr>
          <p:nvPr/>
        </p:nvPicPr>
        <p:blipFill>
          <a:blip r:embed="rId4"/>
          <a:stretch>
            <a:fillRect/>
          </a:stretch>
        </p:blipFill>
        <p:spPr>
          <a:xfrm>
            <a:off x="11090047" y="5984128"/>
            <a:ext cx="822842" cy="822842"/>
          </a:xfrm>
          <a:prstGeom prst="rect">
            <a:avLst/>
          </a:prstGeom>
        </p:spPr>
      </p:pic>
    </p:spTree>
    <p:extLst>
      <p:ext uri="{BB962C8B-B14F-4D97-AF65-F5344CB8AC3E}">
        <p14:creationId xmlns:p14="http://schemas.microsoft.com/office/powerpoint/2010/main" val="30110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D92-2A4E-478F-827B-7AF5F0DF6A66}"/>
              </a:ext>
            </a:extLst>
          </p:cNvPr>
          <p:cNvSpPr txBox="1"/>
          <p:nvPr/>
        </p:nvSpPr>
        <p:spPr>
          <a:xfrm>
            <a:off x="558893" y="413418"/>
            <a:ext cx="6435306" cy="646331"/>
          </a:xfrm>
          <a:prstGeom prst="rect">
            <a:avLst/>
          </a:prstGeom>
          <a:noFill/>
        </p:spPr>
        <p:txBody>
          <a:bodyPr wrap="square" lIns="91440" tIns="45720" rIns="91440" bIns="45720" rtlCol="0" anchor="t">
            <a:spAutoFit/>
          </a:bodyPr>
          <a:lstStyle/>
          <a:p>
            <a:pPr algn="ctr"/>
            <a:r>
              <a:rPr lang="en-US" sz="3600" b="1">
                <a:solidFill>
                  <a:schemeClr val="tx2"/>
                </a:solidFill>
                <a:latin typeface="Helvetica"/>
                <a:cs typeface="Helvetica"/>
              </a:rPr>
              <a:t>Be Resourceful &amp; Inquisitive</a:t>
            </a:r>
            <a:endParaRPr lang="en-US"/>
          </a:p>
        </p:txBody>
      </p:sp>
      <p:sp>
        <p:nvSpPr>
          <p:cNvPr id="3" name="Rounded Rectangle 2">
            <a:extLst>
              <a:ext uri="{FF2B5EF4-FFF2-40B4-BE49-F238E27FC236}">
                <a16:creationId xmlns:a16="http://schemas.microsoft.com/office/drawing/2014/main" id="{468A95D4-6685-6317-8131-FC68D70A5FE0}"/>
              </a:ext>
            </a:extLst>
          </p:cNvPr>
          <p:cNvSpPr/>
          <p:nvPr/>
        </p:nvSpPr>
        <p:spPr>
          <a:xfrm>
            <a:off x="289931" y="1253588"/>
            <a:ext cx="8549269" cy="972932"/>
          </a:xfrm>
          <a:prstGeom prst="roundRect">
            <a:avLst/>
          </a:prstGeom>
          <a:solidFill>
            <a:schemeClr val="tx1">
              <a:lumMod val="25000"/>
              <a:lumOff val="75000"/>
            </a:schemeClr>
          </a:solidFill>
          <a:ln>
            <a:solidFill>
              <a:schemeClr val="tx1">
                <a:lumMod val="25000"/>
                <a:lumOff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a:t>The best collaborations occur when students are resourceful and willing to learn new skills if they need to! </a:t>
            </a:r>
          </a:p>
        </p:txBody>
      </p:sp>
      <p:sp>
        <p:nvSpPr>
          <p:cNvPr id="5" name="Rounded Rectangle 4">
            <a:extLst>
              <a:ext uri="{FF2B5EF4-FFF2-40B4-BE49-F238E27FC236}">
                <a16:creationId xmlns:a16="http://schemas.microsoft.com/office/drawing/2014/main" id="{B9319B1D-ABFF-F75C-F2E2-0B7832A9DA5D}"/>
              </a:ext>
            </a:extLst>
          </p:cNvPr>
          <p:cNvSpPr/>
          <p:nvPr/>
        </p:nvSpPr>
        <p:spPr>
          <a:xfrm>
            <a:off x="1320800" y="2367452"/>
            <a:ext cx="8839200" cy="972932"/>
          </a:xfrm>
          <a:prstGeom prst="roundRect">
            <a:avLst/>
          </a:prstGeom>
          <a:solidFill>
            <a:schemeClr val="tx1">
              <a:lumMod val="25000"/>
              <a:lumOff val="75000"/>
            </a:schemeClr>
          </a:solidFill>
          <a:ln>
            <a:solidFill>
              <a:schemeClr val="tx1">
                <a:lumMod val="25000"/>
                <a:lumOff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a:t>If you don’t know how to use a particular software or tool, find training on it. Example: LinkedIn Learning (UIUC Resource)</a:t>
            </a:r>
          </a:p>
        </p:txBody>
      </p:sp>
      <p:sp>
        <p:nvSpPr>
          <p:cNvPr id="7" name="Rounded Rectangle 6">
            <a:extLst>
              <a:ext uri="{FF2B5EF4-FFF2-40B4-BE49-F238E27FC236}">
                <a16:creationId xmlns:a16="http://schemas.microsoft.com/office/drawing/2014/main" id="{B574C6FD-4DC6-40F5-F8B3-92A007415A75}"/>
              </a:ext>
            </a:extLst>
          </p:cNvPr>
          <p:cNvSpPr/>
          <p:nvPr/>
        </p:nvSpPr>
        <p:spPr>
          <a:xfrm>
            <a:off x="2731911" y="3481316"/>
            <a:ext cx="8387645" cy="979175"/>
          </a:xfrm>
          <a:prstGeom prst="roundRect">
            <a:avLst/>
          </a:prstGeom>
          <a:solidFill>
            <a:schemeClr val="tx1">
              <a:lumMod val="25000"/>
              <a:lumOff val="75000"/>
            </a:schemeClr>
          </a:solidFill>
          <a:ln>
            <a:solidFill>
              <a:schemeClr val="tx1">
                <a:lumMod val="25000"/>
                <a:lumOff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a:t>Search out opportunities for funding and support</a:t>
            </a:r>
          </a:p>
        </p:txBody>
      </p:sp>
      <p:sp>
        <p:nvSpPr>
          <p:cNvPr id="8" name="Rounded Rectangle 7">
            <a:extLst>
              <a:ext uri="{FF2B5EF4-FFF2-40B4-BE49-F238E27FC236}">
                <a16:creationId xmlns:a16="http://schemas.microsoft.com/office/drawing/2014/main" id="{169AFD98-0BBB-FB31-55F5-D76CCD25D5B0}"/>
              </a:ext>
            </a:extLst>
          </p:cNvPr>
          <p:cNvSpPr/>
          <p:nvPr/>
        </p:nvSpPr>
        <p:spPr>
          <a:xfrm>
            <a:off x="5305778" y="4580633"/>
            <a:ext cx="6555401" cy="979175"/>
          </a:xfrm>
          <a:prstGeom prst="roundRect">
            <a:avLst/>
          </a:prstGeom>
          <a:solidFill>
            <a:schemeClr val="tx1">
              <a:lumMod val="25000"/>
              <a:lumOff val="75000"/>
            </a:schemeClr>
          </a:solidFill>
          <a:ln>
            <a:solidFill>
              <a:schemeClr val="tx1">
                <a:lumMod val="25000"/>
                <a:lumOff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a:t>Be inquisitive. Ask questions!</a:t>
            </a:r>
          </a:p>
        </p:txBody>
      </p:sp>
    </p:spTree>
    <p:extLst>
      <p:ext uri="{BB962C8B-B14F-4D97-AF65-F5344CB8AC3E}">
        <p14:creationId xmlns:p14="http://schemas.microsoft.com/office/powerpoint/2010/main" val="225352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F1A4B-C377-4302-8263-A87DE5982700}"/>
              </a:ext>
            </a:extLst>
          </p:cNvPr>
          <p:cNvSpPr txBox="1"/>
          <p:nvPr/>
        </p:nvSpPr>
        <p:spPr>
          <a:xfrm>
            <a:off x="1877961" y="2875002"/>
            <a:ext cx="8436078" cy="1107996"/>
          </a:xfrm>
          <a:prstGeom prst="rect">
            <a:avLst/>
          </a:prstGeom>
          <a:noFill/>
        </p:spPr>
        <p:txBody>
          <a:bodyPr wrap="square" lIns="91440" tIns="45720" rIns="91440" bIns="45720" rtlCol="0" anchor="t">
            <a:spAutoFit/>
          </a:bodyPr>
          <a:lstStyle/>
          <a:p>
            <a:pPr algn="ctr"/>
            <a:r>
              <a:rPr lang="en-US" sz="6600">
                <a:solidFill>
                  <a:schemeClr val="bg1"/>
                </a:solidFill>
                <a:latin typeface="Helvetica"/>
                <a:cs typeface="Helvetica"/>
              </a:rPr>
              <a:t>Workshop Goals</a:t>
            </a:r>
          </a:p>
        </p:txBody>
      </p:sp>
    </p:spTree>
    <p:extLst>
      <p:ext uri="{BB962C8B-B14F-4D97-AF65-F5344CB8AC3E}">
        <p14:creationId xmlns:p14="http://schemas.microsoft.com/office/powerpoint/2010/main" val="420439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895AB9-4644-5344-8F0D-6B0DCA945E0C}"/>
              </a:ext>
            </a:extLst>
          </p:cNvPr>
          <p:cNvSpPr txBox="1"/>
          <p:nvPr/>
        </p:nvSpPr>
        <p:spPr>
          <a:xfrm>
            <a:off x="555026" y="423770"/>
            <a:ext cx="7536684" cy="646331"/>
          </a:xfrm>
          <a:prstGeom prst="rect">
            <a:avLst/>
          </a:prstGeom>
          <a:noFill/>
        </p:spPr>
        <p:txBody>
          <a:bodyPr wrap="square" lIns="91440" tIns="45720" rIns="91440" bIns="45720" rtlCol="0" anchor="t">
            <a:spAutoFit/>
          </a:bodyPr>
          <a:lstStyle/>
          <a:p>
            <a:pPr algn="ctr"/>
            <a:r>
              <a:rPr lang="en-US" sz="3600" b="1">
                <a:solidFill>
                  <a:schemeClr val="tx2"/>
                </a:solidFill>
                <a:latin typeface="Helvetica"/>
                <a:cs typeface="Helvetica"/>
              </a:rPr>
              <a:t>Be Confidential and Respectful </a:t>
            </a:r>
            <a:endParaRPr lang="en-US"/>
          </a:p>
        </p:txBody>
      </p:sp>
      <p:sp>
        <p:nvSpPr>
          <p:cNvPr id="4" name="TextBox 3">
            <a:extLst>
              <a:ext uri="{FF2B5EF4-FFF2-40B4-BE49-F238E27FC236}">
                <a16:creationId xmlns:a16="http://schemas.microsoft.com/office/drawing/2014/main" id="{EDBD2775-157A-E84F-8ADE-FCD2A3416D7A}"/>
              </a:ext>
            </a:extLst>
          </p:cNvPr>
          <p:cNvSpPr txBox="1"/>
          <p:nvPr/>
        </p:nvSpPr>
        <p:spPr>
          <a:xfrm>
            <a:off x="543874" y="1497903"/>
            <a:ext cx="3838556" cy="4062651"/>
          </a:xfrm>
          <a:prstGeom prst="rect">
            <a:avLst/>
          </a:prstGeom>
          <a:noFill/>
        </p:spPr>
        <p:txBody>
          <a:bodyPr wrap="square" lIns="91440" tIns="45720" rIns="91440" bIns="45720" rtlCol="0" anchor="t">
            <a:spAutoFit/>
          </a:bodyPr>
          <a:lstStyle/>
          <a:p>
            <a:r>
              <a:rPr lang="en-US" sz="2800" b="1" dirty="0">
                <a:latin typeface="Calibri"/>
                <a:cs typeface="Helvetica"/>
              </a:rPr>
              <a:t>Confidentiality</a:t>
            </a:r>
          </a:p>
          <a:p>
            <a:endParaRPr lang="en-US" sz="1400" b="1" dirty="0">
              <a:latin typeface="Calibri"/>
              <a:cs typeface="Helvetica"/>
            </a:endParaRPr>
          </a:p>
          <a:p>
            <a:pPr marL="342900" indent="-342900">
              <a:buFont typeface="Arial"/>
              <a:buChar char="•"/>
            </a:pPr>
            <a:r>
              <a:rPr lang="en-US" sz="2400" dirty="0">
                <a:latin typeface="Calibri"/>
                <a:cs typeface="Helvetica"/>
              </a:rPr>
              <a:t>Respect the confidentiality of your organization</a:t>
            </a:r>
          </a:p>
          <a:p>
            <a:pPr marL="342900" indent="-342900">
              <a:buFont typeface="Arial"/>
              <a:buChar char="•"/>
            </a:pPr>
            <a:r>
              <a:rPr lang="en-US" sz="2400" dirty="0">
                <a:latin typeface="Calibri"/>
                <a:cs typeface="Helvetica"/>
              </a:rPr>
              <a:t>Do not share stories of individuals</a:t>
            </a:r>
          </a:p>
          <a:p>
            <a:pPr marL="342900" indent="-342900">
              <a:buFont typeface="Arial"/>
              <a:buChar char="•"/>
            </a:pPr>
            <a:r>
              <a:rPr lang="en-US" sz="2400" dirty="0">
                <a:latin typeface="Calibri"/>
                <a:cs typeface="Helvetica"/>
              </a:rPr>
              <a:t>Never share recordings or photos without written permission from community partner </a:t>
            </a:r>
          </a:p>
          <a:p>
            <a:pPr marL="342900" indent="-342900">
              <a:buFont typeface="Arial"/>
              <a:buChar char="•"/>
            </a:pPr>
            <a:endParaRPr lang="en-US" sz="2400" dirty="0">
              <a:latin typeface="Calibri"/>
              <a:cs typeface="Helvetica"/>
            </a:endParaRPr>
          </a:p>
        </p:txBody>
      </p:sp>
      <p:pic>
        <p:nvPicPr>
          <p:cNvPr id="6" name="Picture 6" descr="Icon&#10;&#10;Description automatically generated">
            <a:extLst>
              <a:ext uri="{FF2B5EF4-FFF2-40B4-BE49-F238E27FC236}">
                <a16:creationId xmlns:a16="http://schemas.microsoft.com/office/drawing/2014/main" id="{018DD574-B1EA-BB3B-3C36-1673040D9A4C}"/>
              </a:ext>
            </a:extLst>
          </p:cNvPr>
          <p:cNvPicPr>
            <a:picLocks noChangeAspect="1"/>
          </p:cNvPicPr>
          <p:nvPr/>
        </p:nvPicPr>
        <p:blipFill>
          <a:blip r:embed="rId3"/>
          <a:stretch>
            <a:fillRect/>
          </a:stretch>
        </p:blipFill>
        <p:spPr>
          <a:xfrm>
            <a:off x="4624039" y="1717643"/>
            <a:ext cx="2743200" cy="2743200"/>
          </a:xfrm>
          <a:prstGeom prst="rect">
            <a:avLst/>
          </a:prstGeom>
        </p:spPr>
      </p:pic>
      <p:sp>
        <p:nvSpPr>
          <p:cNvPr id="5" name="TextBox 4">
            <a:extLst>
              <a:ext uri="{FF2B5EF4-FFF2-40B4-BE49-F238E27FC236}">
                <a16:creationId xmlns:a16="http://schemas.microsoft.com/office/drawing/2014/main" id="{DEA43CAD-C901-6BFC-0F2A-7BFA9B283C57}"/>
              </a:ext>
            </a:extLst>
          </p:cNvPr>
          <p:cNvSpPr txBox="1"/>
          <p:nvPr/>
        </p:nvSpPr>
        <p:spPr>
          <a:xfrm>
            <a:off x="7809572" y="1321522"/>
            <a:ext cx="3994673" cy="3508653"/>
          </a:xfrm>
          <a:prstGeom prst="rect">
            <a:avLst/>
          </a:prstGeom>
          <a:noFill/>
        </p:spPr>
        <p:txBody>
          <a:bodyPr wrap="square">
            <a:spAutoFit/>
          </a:bodyPr>
          <a:lstStyle/>
          <a:p>
            <a:r>
              <a:rPr lang="en-US" sz="2800" b="1" dirty="0">
                <a:latin typeface="Calibri"/>
                <a:cs typeface="Helvetica"/>
              </a:rPr>
              <a:t>If you see something that concerns you…</a:t>
            </a:r>
          </a:p>
          <a:p>
            <a:endParaRPr lang="en-US" sz="2800" b="1" dirty="0">
              <a:latin typeface="Calibri"/>
              <a:cs typeface="Helvetica"/>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Report it to your community partner immediately.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800" b="1" dirty="0">
              <a:latin typeface="Calibri"/>
              <a:cs typeface="Helvetica"/>
            </a:endParaRPr>
          </a:p>
          <a:p>
            <a:endParaRPr lang="en-US" sz="1400" dirty="0">
              <a:latin typeface="Calibri"/>
              <a:cs typeface="Calibri"/>
            </a:endParaRPr>
          </a:p>
        </p:txBody>
      </p:sp>
    </p:spTree>
    <p:extLst>
      <p:ext uri="{BB962C8B-B14F-4D97-AF65-F5344CB8AC3E}">
        <p14:creationId xmlns:p14="http://schemas.microsoft.com/office/powerpoint/2010/main" val="141730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D92-2A4E-478F-827B-7AF5F0DF6A66}"/>
              </a:ext>
            </a:extLst>
          </p:cNvPr>
          <p:cNvSpPr txBox="1"/>
          <p:nvPr/>
        </p:nvSpPr>
        <p:spPr>
          <a:xfrm>
            <a:off x="555233" y="425200"/>
            <a:ext cx="8804649" cy="646331"/>
          </a:xfrm>
          <a:prstGeom prst="rect">
            <a:avLst/>
          </a:prstGeom>
          <a:noFill/>
        </p:spPr>
        <p:txBody>
          <a:bodyPr wrap="square" lIns="91440" tIns="45720" rIns="91440" bIns="45720" rtlCol="0" anchor="t">
            <a:spAutoFit/>
          </a:bodyPr>
          <a:lstStyle/>
          <a:p>
            <a:r>
              <a:rPr lang="en-US" sz="3600" b="1">
                <a:solidFill>
                  <a:schemeClr val="tx2"/>
                </a:solidFill>
                <a:latin typeface="Helvetica"/>
                <a:cs typeface="Helvetica"/>
              </a:rPr>
              <a:t>Avoid Causing Harm</a:t>
            </a:r>
            <a:endParaRPr lang="en-US" sz="3600" b="1">
              <a:solidFill>
                <a:schemeClr val="tx2"/>
              </a:solidFill>
            </a:endParaRPr>
          </a:p>
        </p:txBody>
      </p:sp>
      <p:sp>
        <p:nvSpPr>
          <p:cNvPr id="4" name="TextBox 3">
            <a:extLst>
              <a:ext uri="{FF2B5EF4-FFF2-40B4-BE49-F238E27FC236}">
                <a16:creationId xmlns:a16="http://schemas.microsoft.com/office/drawing/2014/main" id="{0517172D-9C2F-4A72-8149-FC64A7D3D250}"/>
              </a:ext>
            </a:extLst>
          </p:cNvPr>
          <p:cNvSpPr txBox="1"/>
          <p:nvPr/>
        </p:nvSpPr>
        <p:spPr>
          <a:xfrm>
            <a:off x="555233" y="1146216"/>
            <a:ext cx="6403128" cy="3785652"/>
          </a:xfrm>
          <a:prstGeom prst="rect">
            <a:avLst/>
          </a:prstGeom>
          <a:noFill/>
        </p:spPr>
        <p:txBody>
          <a:bodyPr wrap="square" lIns="91440" tIns="45720" rIns="91440" bIns="45720" rtlCol="0" anchor="t">
            <a:spAutoFit/>
          </a:bodyPr>
          <a:lstStyle/>
          <a:p>
            <a:pPr marL="457200" indent="-457200">
              <a:buFont typeface="Arial"/>
              <a:buChar char="•"/>
            </a:pPr>
            <a:endParaRPr lang="en-US" sz="2400">
              <a:latin typeface="Helvetica"/>
              <a:cs typeface="Helvetica"/>
            </a:endParaRPr>
          </a:p>
          <a:p>
            <a:pPr marL="457200" indent="-457200">
              <a:buFont typeface="Arial"/>
              <a:buChar char="•"/>
            </a:pPr>
            <a:r>
              <a:rPr lang="en-US" sz="2400">
                <a:latin typeface="Calibri"/>
                <a:ea typeface="Calibri"/>
                <a:cs typeface="Calibri"/>
              </a:rPr>
              <a:t>Recognize power dynamics and imbalances and develop equitable partnerships. </a:t>
            </a:r>
          </a:p>
          <a:p>
            <a:endParaRPr lang="en-US" sz="2400">
              <a:latin typeface="Calibri"/>
              <a:ea typeface="Calibri"/>
              <a:cs typeface="Helvetica"/>
            </a:endParaRPr>
          </a:p>
          <a:p>
            <a:pPr marL="457200" indent="-457200">
              <a:buFont typeface="Arial"/>
              <a:buChar char="•"/>
            </a:pPr>
            <a:r>
              <a:rPr lang="en-US" sz="2400">
                <a:latin typeface="Calibri"/>
                <a:cs typeface="Helvetica"/>
              </a:rPr>
              <a:t>Listen to and apply the expertise of community members by engaging in true collaboration.</a:t>
            </a:r>
            <a:endParaRPr lang="en-US" sz="2400">
              <a:latin typeface="Calibri"/>
              <a:ea typeface="Calibri"/>
              <a:cs typeface="Helvetica"/>
            </a:endParaRPr>
          </a:p>
          <a:p>
            <a:pPr marL="457200" indent="-457200">
              <a:buFont typeface="Arial"/>
              <a:buChar char="•"/>
            </a:pPr>
            <a:endParaRPr lang="en-US" sz="2400">
              <a:latin typeface="Calibri"/>
              <a:cs typeface="Helvetica"/>
            </a:endParaRPr>
          </a:p>
          <a:p>
            <a:pPr marL="457200" indent="-457200">
              <a:buFont typeface="Arial"/>
              <a:buChar char="•"/>
            </a:pPr>
            <a:r>
              <a:rPr lang="en-US" sz="2400">
                <a:latin typeface="Calibri"/>
                <a:cs typeface="Helvetica"/>
              </a:rPr>
              <a:t>Use language that conveys respect when talking with and about community members.</a:t>
            </a:r>
            <a:endParaRPr lang="en-US" sz="2400">
              <a:latin typeface="Calibri"/>
              <a:ea typeface="Calibri"/>
              <a:cs typeface="Helvetica"/>
            </a:endParaRPr>
          </a:p>
        </p:txBody>
      </p:sp>
      <p:pic>
        <p:nvPicPr>
          <p:cNvPr id="7" name="Picture 7" descr="Graphical user interface, icon&#10;&#10;Description automatically generated">
            <a:extLst>
              <a:ext uri="{FF2B5EF4-FFF2-40B4-BE49-F238E27FC236}">
                <a16:creationId xmlns:a16="http://schemas.microsoft.com/office/drawing/2014/main" id="{4AD0284E-B9C8-3B8E-1D91-697288B59A0C}"/>
              </a:ext>
            </a:extLst>
          </p:cNvPr>
          <p:cNvPicPr>
            <a:picLocks noChangeAspect="1"/>
          </p:cNvPicPr>
          <p:nvPr/>
        </p:nvPicPr>
        <p:blipFill>
          <a:blip r:embed="rId3"/>
          <a:stretch>
            <a:fillRect/>
          </a:stretch>
        </p:blipFill>
        <p:spPr>
          <a:xfrm>
            <a:off x="6958361" y="1684504"/>
            <a:ext cx="4818466" cy="2709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242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F1A4B-C377-4302-8263-A87DE5982700}"/>
              </a:ext>
            </a:extLst>
          </p:cNvPr>
          <p:cNvSpPr txBox="1"/>
          <p:nvPr/>
        </p:nvSpPr>
        <p:spPr>
          <a:xfrm>
            <a:off x="1406692" y="2367171"/>
            <a:ext cx="9378616" cy="1107996"/>
          </a:xfrm>
          <a:prstGeom prst="rect">
            <a:avLst/>
          </a:prstGeom>
          <a:noFill/>
        </p:spPr>
        <p:txBody>
          <a:bodyPr wrap="square" lIns="91440" tIns="45720" rIns="91440" bIns="45720" rtlCol="0" anchor="t">
            <a:spAutoFit/>
          </a:bodyPr>
          <a:lstStyle/>
          <a:p>
            <a:pPr algn="ctr"/>
            <a:r>
              <a:rPr lang="en-US" sz="6600" dirty="0">
                <a:solidFill>
                  <a:srgbClr val="FFFFFF"/>
                </a:solidFill>
                <a:latin typeface="Helvetica"/>
                <a:cs typeface="Helvetica"/>
              </a:rPr>
              <a:t>After Service</a:t>
            </a:r>
          </a:p>
        </p:txBody>
      </p:sp>
    </p:spTree>
    <p:extLst>
      <p:ext uri="{BB962C8B-B14F-4D97-AF65-F5344CB8AC3E}">
        <p14:creationId xmlns:p14="http://schemas.microsoft.com/office/powerpoint/2010/main" val="237940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D92-2A4E-478F-827B-7AF5F0DF6A66}"/>
              </a:ext>
            </a:extLst>
          </p:cNvPr>
          <p:cNvSpPr txBox="1"/>
          <p:nvPr/>
        </p:nvSpPr>
        <p:spPr>
          <a:xfrm>
            <a:off x="558895" y="422894"/>
            <a:ext cx="6435306" cy="646331"/>
          </a:xfrm>
          <a:prstGeom prst="rect">
            <a:avLst/>
          </a:prstGeom>
          <a:noFill/>
        </p:spPr>
        <p:txBody>
          <a:bodyPr wrap="square" lIns="91440" tIns="45720" rIns="91440" bIns="45720" rtlCol="0" anchor="t">
            <a:spAutoFit/>
          </a:bodyPr>
          <a:lstStyle/>
          <a:p>
            <a:r>
              <a:rPr lang="en-US" sz="3600" b="1" dirty="0">
                <a:solidFill>
                  <a:srgbClr val="FA6300"/>
                </a:solidFill>
                <a:latin typeface="Helvetica"/>
                <a:cs typeface="Helvetica"/>
              </a:rPr>
              <a:t>Marketing &amp; Sharing Service</a:t>
            </a:r>
            <a:endParaRPr lang="en-US" sz="3600" b="1" dirty="0">
              <a:solidFill>
                <a:srgbClr val="FA6300"/>
              </a:solidFill>
            </a:endParaRPr>
          </a:p>
        </p:txBody>
      </p:sp>
      <p:sp>
        <p:nvSpPr>
          <p:cNvPr id="4" name="TextBox 3">
            <a:extLst>
              <a:ext uri="{FF2B5EF4-FFF2-40B4-BE49-F238E27FC236}">
                <a16:creationId xmlns:a16="http://schemas.microsoft.com/office/drawing/2014/main" id="{0517172D-9C2F-4A72-8149-FC64A7D3D250}"/>
              </a:ext>
            </a:extLst>
          </p:cNvPr>
          <p:cNvSpPr txBox="1"/>
          <p:nvPr/>
        </p:nvSpPr>
        <p:spPr>
          <a:xfrm>
            <a:off x="558895" y="1351508"/>
            <a:ext cx="11395212" cy="4770537"/>
          </a:xfrm>
          <a:prstGeom prst="rect">
            <a:avLst/>
          </a:prstGeom>
          <a:noFill/>
        </p:spPr>
        <p:txBody>
          <a:bodyPr wrap="square" lIns="91440" tIns="45720" rIns="91440" bIns="45720" rtlCol="0" anchor="t">
            <a:spAutoFit/>
          </a:bodyPr>
          <a:lstStyle/>
          <a:p>
            <a:pPr marL="457200" indent="-457200">
              <a:buFont typeface="Arial"/>
              <a:buChar char="•"/>
            </a:pPr>
            <a:r>
              <a:rPr lang="en-US" sz="2800" dirty="0">
                <a:solidFill>
                  <a:srgbClr val="131F33"/>
                </a:solidFill>
                <a:latin typeface="Calibri"/>
                <a:ea typeface="+mn-lt"/>
                <a:cs typeface="+mn-lt"/>
              </a:rPr>
              <a:t>Consider the skills you learned.</a:t>
            </a:r>
          </a:p>
          <a:p>
            <a:pPr marL="914400" lvl="1" indent="-457200">
              <a:buFont typeface="Arial"/>
              <a:buChar char="•"/>
            </a:pPr>
            <a:r>
              <a:rPr lang="en-US" sz="2800" dirty="0">
                <a:solidFill>
                  <a:srgbClr val="131F33"/>
                </a:solidFill>
                <a:latin typeface="Calibri"/>
                <a:ea typeface="+mn-lt"/>
                <a:cs typeface="+mn-lt"/>
              </a:rPr>
              <a:t>Learning new tools/programs/competencies.</a:t>
            </a:r>
          </a:p>
          <a:p>
            <a:pPr marL="914400" lvl="1" indent="-457200">
              <a:buFont typeface="Arial"/>
              <a:buChar char="•"/>
            </a:pPr>
            <a:r>
              <a:rPr lang="en-US" sz="2800" dirty="0">
                <a:solidFill>
                  <a:srgbClr val="131F33"/>
                </a:solidFill>
                <a:latin typeface="Calibri"/>
                <a:ea typeface="+mn-lt"/>
                <a:cs typeface="+mn-lt"/>
              </a:rPr>
              <a:t>Experience working with people.</a:t>
            </a:r>
          </a:p>
          <a:p>
            <a:pPr marL="914400" lvl="1" indent="-457200">
              <a:buFont typeface="Arial"/>
              <a:buChar char="•"/>
            </a:pPr>
            <a:r>
              <a:rPr lang="en-US" sz="2800" dirty="0">
                <a:solidFill>
                  <a:srgbClr val="131F33"/>
                </a:solidFill>
                <a:latin typeface="Calibri"/>
                <a:ea typeface="+mn-lt"/>
                <a:cs typeface="+mn-lt"/>
              </a:rPr>
              <a:t>Experience in communication.</a:t>
            </a:r>
          </a:p>
          <a:p>
            <a:pPr marL="914400" lvl="1" indent="-457200">
              <a:buFont typeface="Arial"/>
              <a:buChar char="•"/>
            </a:pPr>
            <a:endParaRPr lang="en-US" sz="2800" dirty="0">
              <a:solidFill>
                <a:srgbClr val="131F33"/>
              </a:solidFill>
              <a:latin typeface="Calibri"/>
              <a:ea typeface="+mn-lt"/>
              <a:cs typeface="+mn-lt"/>
            </a:endParaRPr>
          </a:p>
          <a:p>
            <a:pPr marL="457200" indent="-457200">
              <a:buFont typeface="Arial"/>
              <a:buChar char="•"/>
            </a:pPr>
            <a:r>
              <a:rPr lang="en-US" sz="2800" dirty="0">
                <a:solidFill>
                  <a:srgbClr val="131F33"/>
                </a:solidFill>
                <a:latin typeface="Calibri"/>
                <a:ea typeface="+mn-lt"/>
                <a:cs typeface="+mn-lt"/>
              </a:rPr>
              <a:t>Consider how you might describe your work succinctly, as one would on a resume or in another personally representative context.</a:t>
            </a:r>
          </a:p>
          <a:p>
            <a:pPr marL="457200" indent="-457200">
              <a:buFont typeface="Arial"/>
              <a:buChar char="•"/>
            </a:pPr>
            <a:endParaRPr lang="en-US" sz="2800" dirty="0">
              <a:solidFill>
                <a:srgbClr val="131F33"/>
              </a:solidFill>
              <a:latin typeface="Calibri"/>
              <a:ea typeface="+mn-lt"/>
              <a:cs typeface="+mn-lt"/>
            </a:endParaRPr>
          </a:p>
          <a:p>
            <a:pPr marL="457200" indent="-457200">
              <a:buFont typeface="Arial"/>
              <a:buChar char="•"/>
            </a:pPr>
            <a:r>
              <a:rPr lang="en-US" sz="2800" dirty="0">
                <a:solidFill>
                  <a:srgbClr val="131F33"/>
                </a:solidFill>
                <a:latin typeface="Calibri"/>
                <a:ea typeface="+mn-lt"/>
                <a:cs typeface="+mn-lt"/>
              </a:rPr>
              <a:t>Remember to be </a:t>
            </a:r>
            <a:r>
              <a:rPr lang="en-US" sz="2800" b="1" dirty="0">
                <a:solidFill>
                  <a:srgbClr val="131F33"/>
                </a:solidFill>
                <a:latin typeface="Calibri"/>
                <a:ea typeface="+mn-lt"/>
                <a:cs typeface="+mn-lt"/>
              </a:rPr>
              <a:t>respectful</a:t>
            </a:r>
            <a:r>
              <a:rPr lang="en-US" sz="2800" dirty="0">
                <a:solidFill>
                  <a:srgbClr val="131F33"/>
                </a:solidFill>
                <a:latin typeface="Calibri"/>
                <a:ea typeface="+mn-lt"/>
                <a:cs typeface="+mn-lt"/>
              </a:rPr>
              <a:t> in how you represent your service.</a:t>
            </a:r>
          </a:p>
          <a:p>
            <a:pPr lvl="1"/>
            <a:endParaRPr lang="en-US" sz="2800" dirty="0">
              <a:solidFill>
                <a:srgbClr val="131F33"/>
              </a:solidFill>
              <a:latin typeface="Calibri"/>
              <a:cs typeface="Helvetica"/>
            </a:endParaRPr>
          </a:p>
          <a:p>
            <a:endParaRPr lang="en-US" sz="2400" b="1" dirty="0">
              <a:solidFill>
                <a:srgbClr val="131F33"/>
              </a:solidFill>
              <a:latin typeface="Calibri"/>
              <a:ea typeface="+mn-lt"/>
              <a:cs typeface="+mn-lt"/>
            </a:endParaRPr>
          </a:p>
        </p:txBody>
      </p:sp>
    </p:spTree>
    <p:extLst>
      <p:ext uri="{BB962C8B-B14F-4D97-AF65-F5344CB8AC3E}">
        <p14:creationId xmlns:p14="http://schemas.microsoft.com/office/powerpoint/2010/main" val="95303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5D92-2A4E-478F-827B-7AF5F0DF6A66}"/>
              </a:ext>
            </a:extLst>
          </p:cNvPr>
          <p:cNvSpPr txBox="1"/>
          <p:nvPr/>
        </p:nvSpPr>
        <p:spPr>
          <a:xfrm>
            <a:off x="565847" y="422710"/>
            <a:ext cx="9483306" cy="646331"/>
          </a:xfrm>
          <a:prstGeom prst="rect">
            <a:avLst/>
          </a:prstGeom>
          <a:noFill/>
        </p:spPr>
        <p:txBody>
          <a:bodyPr wrap="square" lIns="91440" tIns="45720" rIns="91440" bIns="45720" rtlCol="0" anchor="t">
            <a:spAutoFit/>
          </a:bodyPr>
          <a:lstStyle/>
          <a:p>
            <a:r>
              <a:rPr lang="en-US" sz="3600" b="1" dirty="0">
                <a:solidFill>
                  <a:srgbClr val="FA6300"/>
                </a:solidFill>
                <a:latin typeface="Helvetica"/>
                <a:cs typeface="Helvetica"/>
              </a:rPr>
              <a:t>Building Upon Your Service Experience</a:t>
            </a:r>
            <a:endParaRPr lang="en-US" sz="3600" b="1" dirty="0">
              <a:solidFill>
                <a:srgbClr val="FA6300"/>
              </a:solidFill>
            </a:endParaRPr>
          </a:p>
        </p:txBody>
      </p:sp>
      <p:sp>
        <p:nvSpPr>
          <p:cNvPr id="4" name="TextBox 3">
            <a:extLst>
              <a:ext uri="{FF2B5EF4-FFF2-40B4-BE49-F238E27FC236}">
                <a16:creationId xmlns:a16="http://schemas.microsoft.com/office/drawing/2014/main" id="{0517172D-9C2F-4A72-8149-FC64A7D3D250}"/>
              </a:ext>
            </a:extLst>
          </p:cNvPr>
          <p:cNvSpPr txBox="1"/>
          <p:nvPr/>
        </p:nvSpPr>
        <p:spPr>
          <a:xfrm>
            <a:off x="528096" y="1356588"/>
            <a:ext cx="11135808" cy="3539430"/>
          </a:xfrm>
          <a:prstGeom prst="rect">
            <a:avLst/>
          </a:prstGeom>
          <a:noFill/>
        </p:spPr>
        <p:txBody>
          <a:bodyPr wrap="square" lIns="91440" tIns="45720" rIns="91440" bIns="45720" rtlCol="0" anchor="t">
            <a:spAutoFit/>
          </a:bodyPr>
          <a:lstStyle/>
          <a:p>
            <a:pPr marL="457200" indent="-457200">
              <a:buFont typeface="Arial"/>
              <a:buChar char="•"/>
            </a:pPr>
            <a:r>
              <a:rPr lang="en-US" sz="2800" dirty="0">
                <a:solidFill>
                  <a:srgbClr val="131F33"/>
                </a:solidFill>
                <a:latin typeface="Calibri"/>
                <a:ea typeface="+mn-lt"/>
                <a:cs typeface="+mn-lt"/>
              </a:rPr>
              <a:t>Take time to reflect on your service.</a:t>
            </a:r>
          </a:p>
          <a:p>
            <a:pPr marL="914400" lvl="1" indent="-457200">
              <a:buFont typeface="Arial"/>
              <a:buChar char="•"/>
            </a:pPr>
            <a:r>
              <a:rPr lang="en-US" sz="2800" dirty="0">
                <a:solidFill>
                  <a:srgbClr val="131F33"/>
                </a:solidFill>
                <a:latin typeface="Calibri"/>
                <a:ea typeface="+mn-lt"/>
                <a:cs typeface="+mn-lt"/>
              </a:rPr>
              <a:t>What structural issues or goals still need to be addressed or met?</a:t>
            </a:r>
          </a:p>
          <a:p>
            <a:pPr marL="914400" lvl="1" indent="-457200">
              <a:buFont typeface="Arial"/>
              <a:buChar char="•"/>
            </a:pPr>
            <a:r>
              <a:rPr lang="en-US" sz="2800" dirty="0">
                <a:solidFill>
                  <a:srgbClr val="131F33"/>
                </a:solidFill>
                <a:latin typeface="Calibri"/>
                <a:ea typeface="+mn-lt"/>
                <a:cs typeface="+mn-lt"/>
              </a:rPr>
              <a:t>How can you continue to serve the community outside of service work?</a:t>
            </a:r>
            <a:endParaRPr lang="en-US" dirty="0"/>
          </a:p>
          <a:p>
            <a:pPr marL="914400" lvl="1" indent="-457200">
              <a:buFont typeface="Arial"/>
              <a:buChar char="•"/>
            </a:pPr>
            <a:r>
              <a:rPr lang="en-US" sz="2800" dirty="0">
                <a:solidFill>
                  <a:srgbClr val="131F33"/>
                </a:solidFill>
                <a:latin typeface="Calibri"/>
                <a:ea typeface="+mn-lt"/>
                <a:cs typeface="+mn-lt"/>
              </a:rPr>
              <a:t>What skills or knowledges do you still need?</a:t>
            </a:r>
            <a:br>
              <a:rPr lang="en-US" sz="2800" dirty="0">
                <a:solidFill>
                  <a:srgbClr val="131F33"/>
                </a:solidFill>
                <a:latin typeface="Calibri"/>
                <a:ea typeface="+mn-lt"/>
                <a:cs typeface="+mn-lt"/>
              </a:rPr>
            </a:br>
            <a:endParaRPr lang="en-US" sz="2800" dirty="0">
              <a:solidFill>
                <a:srgbClr val="131F33"/>
              </a:solidFill>
              <a:latin typeface="Calibri"/>
              <a:ea typeface="+mn-lt"/>
              <a:cs typeface="+mn-lt"/>
            </a:endParaRPr>
          </a:p>
          <a:p>
            <a:pPr marL="457200" indent="-457200">
              <a:buFont typeface="Arial"/>
              <a:buChar char="•"/>
            </a:pPr>
            <a:r>
              <a:rPr lang="en-US" sz="2800" dirty="0">
                <a:solidFill>
                  <a:srgbClr val="131F33"/>
                </a:solidFill>
                <a:latin typeface="Calibri"/>
                <a:ea typeface="+mn-lt"/>
                <a:cs typeface="Calibri"/>
              </a:rPr>
              <a:t>Remember: The skills you have learned can </a:t>
            </a:r>
            <a:r>
              <a:rPr lang="en-US" sz="2800" b="1" dirty="0">
                <a:solidFill>
                  <a:srgbClr val="131F33"/>
                </a:solidFill>
                <a:latin typeface="Calibri"/>
                <a:ea typeface="+mn-lt"/>
                <a:cs typeface="Calibri"/>
              </a:rPr>
              <a:t>translate</a:t>
            </a:r>
            <a:r>
              <a:rPr lang="en-US" sz="2800" dirty="0">
                <a:solidFill>
                  <a:srgbClr val="131F33"/>
                </a:solidFill>
                <a:latin typeface="Calibri"/>
                <a:ea typeface="+mn-lt"/>
                <a:cs typeface="Calibri"/>
              </a:rPr>
              <a:t> across different circumstances and projects!</a:t>
            </a:r>
            <a:endParaRPr lang="en-US" sz="2800" dirty="0">
              <a:solidFill>
                <a:srgbClr val="131F33"/>
              </a:solidFill>
              <a:latin typeface="Calibri"/>
              <a:ea typeface="+mn-lt"/>
              <a:cs typeface="+mn-lt"/>
            </a:endParaRPr>
          </a:p>
        </p:txBody>
      </p:sp>
    </p:spTree>
    <p:extLst>
      <p:ext uri="{BB962C8B-B14F-4D97-AF65-F5344CB8AC3E}">
        <p14:creationId xmlns:p14="http://schemas.microsoft.com/office/powerpoint/2010/main" val="1388204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F1A4B-C377-4302-8263-A87DE5982700}"/>
              </a:ext>
            </a:extLst>
          </p:cNvPr>
          <p:cNvSpPr txBox="1"/>
          <p:nvPr/>
        </p:nvSpPr>
        <p:spPr>
          <a:xfrm>
            <a:off x="1406692" y="2367171"/>
            <a:ext cx="9378616" cy="1107996"/>
          </a:xfrm>
          <a:prstGeom prst="rect">
            <a:avLst/>
          </a:prstGeom>
          <a:noFill/>
        </p:spPr>
        <p:txBody>
          <a:bodyPr wrap="square" lIns="91440" tIns="45720" rIns="91440" bIns="45720" rtlCol="0" anchor="t">
            <a:spAutoFit/>
          </a:bodyPr>
          <a:lstStyle/>
          <a:p>
            <a:pPr algn="ctr"/>
            <a:r>
              <a:rPr lang="en-US" sz="6600" dirty="0">
                <a:solidFill>
                  <a:srgbClr val="FFFFFF"/>
                </a:solidFill>
                <a:latin typeface="Helvetica"/>
                <a:cs typeface="Helvetica"/>
              </a:rPr>
              <a:t>Questions?</a:t>
            </a:r>
          </a:p>
        </p:txBody>
      </p:sp>
    </p:spTree>
    <p:extLst>
      <p:ext uri="{BB962C8B-B14F-4D97-AF65-F5344CB8AC3E}">
        <p14:creationId xmlns:p14="http://schemas.microsoft.com/office/powerpoint/2010/main" val="409515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9E1C5455-7626-FC66-2E53-462AF25F18CE}"/>
              </a:ext>
            </a:extLst>
          </p:cNvPr>
          <p:cNvSpPr/>
          <p:nvPr/>
        </p:nvSpPr>
        <p:spPr>
          <a:xfrm>
            <a:off x="2009078" y="1193491"/>
            <a:ext cx="8173843" cy="4204009"/>
          </a:xfrm>
          <a:prstGeom prst="roundRect">
            <a:avLst/>
          </a:prstGeom>
          <a:solidFill>
            <a:schemeClr val="tx2">
              <a:lumMod val="60000"/>
              <a:lumOff val="40000"/>
            </a:schemeClr>
          </a:solidFill>
          <a:ln w="381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D04D97C9-6BAE-C902-9536-88A589D3E3E7}"/>
              </a:ext>
            </a:extLst>
          </p:cNvPr>
          <p:cNvSpPr/>
          <p:nvPr/>
        </p:nvSpPr>
        <p:spPr>
          <a:xfrm>
            <a:off x="2689299" y="4391001"/>
            <a:ext cx="6788301" cy="748860"/>
          </a:xfrm>
          <a:prstGeom prst="roundRect">
            <a:avLst/>
          </a:prstGeom>
          <a:solidFill>
            <a:schemeClr val="tx2">
              <a:lumMod val="40000"/>
              <a:lumOff val="60000"/>
            </a:schemeClr>
          </a:solidFill>
          <a:ln>
            <a:solidFill>
              <a:schemeClr val="tx2">
                <a:lumMod val="40000"/>
                <a:lumOff val="6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8B9D817-41C7-12DA-8F0D-838D4DD70549}"/>
              </a:ext>
            </a:extLst>
          </p:cNvPr>
          <p:cNvSpPr/>
          <p:nvPr/>
        </p:nvSpPr>
        <p:spPr>
          <a:xfrm>
            <a:off x="2689300" y="3405925"/>
            <a:ext cx="6788301" cy="748860"/>
          </a:xfrm>
          <a:prstGeom prst="roundRect">
            <a:avLst/>
          </a:prstGeom>
          <a:solidFill>
            <a:schemeClr val="tx2">
              <a:lumMod val="40000"/>
              <a:lumOff val="60000"/>
            </a:schemeClr>
          </a:solidFill>
          <a:ln>
            <a:solidFill>
              <a:schemeClr val="tx2">
                <a:lumMod val="40000"/>
                <a:lumOff val="6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B81FF202-0C72-3C5D-E268-BA36915DA545}"/>
              </a:ext>
            </a:extLst>
          </p:cNvPr>
          <p:cNvSpPr/>
          <p:nvPr/>
        </p:nvSpPr>
        <p:spPr>
          <a:xfrm>
            <a:off x="2701848" y="2427197"/>
            <a:ext cx="6788301" cy="748860"/>
          </a:xfrm>
          <a:prstGeom prst="roundRect">
            <a:avLst/>
          </a:prstGeom>
          <a:solidFill>
            <a:schemeClr val="tx2">
              <a:lumMod val="40000"/>
              <a:lumOff val="60000"/>
            </a:schemeClr>
          </a:solidFill>
          <a:ln>
            <a:solidFill>
              <a:schemeClr val="tx2">
                <a:lumMod val="40000"/>
                <a:lumOff val="6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010F027-8146-DE50-8599-357C5C62E865}"/>
              </a:ext>
            </a:extLst>
          </p:cNvPr>
          <p:cNvSpPr/>
          <p:nvPr/>
        </p:nvSpPr>
        <p:spPr>
          <a:xfrm>
            <a:off x="2689302" y="1439814"/>
            <a:ext cx="6788301" cy="748860"/>
          </a:xfrm>
          <a:prstGeom prst="roundRect">
            <a:avLst/>
          </a:prstGeom>
          <a:solidFill>
            <a:schemeClr val="tx2">
              <a:lumMod val="40000"/>
              <a:lumOff val="60000"/>
            </a:schemeClr>
          </a:solidFill>
          <a:ln>
            <a:solidFill>
              <a:schemeClr val="tx2">
                <a:lumMod val="40000"/>
                <a:lumOff val="6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BA221D3-F780-203D-EDE9-1FFEB9EA2D0D}"/>
              </a:ext>
            </a:extLst>
          </p:cNvPr>
          <p:cNvSpPr txBox="1"/>
          <p:nvPr/>
        </p:nvSpPr>
        <p:spPr>
          <a:xfrm>
            <a:off x="407716" y="459988"/>
            <a:ext cx="303173" cy="31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72F48C33-DE0C-3078-C434-C5CFD2DAB1D3}"/>
              </a:ext>
            </a:extLst>
          </p:cNvPr>
          <p:cNvSpPr txBox="1"/>
          <p:nvPr/>
        </p:nvSpPr>
        <p:spPr>
          <a:xfrm>
            <a:off x="559302" y="423998"/>
            <a:ext cx="5243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tx2"/>
                </a:solidFill>
                <a:latin typeface="Helvetica"/>
                <a:ea typeface="+mn-lt"/>
                <a:cs typeface="+mn-lt"/>
              </a:rPr>
              <a:t>Presentation Outline</a:t>
            </a:r>
            <a:endParaRPr lang="en-US" sz="3600" b="1">
              <a:latin typeface="Helvetica"/>
              <a:ea typeface="+mn-lt"/>
              <a:cs typeface="+mn-lt"/>
            </a:endParaRPr>
          </a:p>
        </p:txBody>
      </p:sp>
      <p:sp>
        <p:nvSpPr>
          <p:cNvPr id="6" name="TextBox 5">
            <a:extLst>
              <a:ext uri="{FF2B5EF4-FFF2-40B4-BE49-F238E27FC236}">
                <a16:creationId xmlns:a16="http://schemas.microsoft.com/office/drawing/2014/main" id="{A9FAA218-8C33-E367-6D92-403AC4FEE3D8}"/>
              </a:ext>
            </a:extLst>
          </p:cNvPr>
          <p:cNvSpPr txBox="1"/>
          <p:nvPr/>
        </p:nvSpPr>
        <p:spPr>
          <a:xfrm>
            <a:off x="4634719" y="1581840"/>
            <a:ext cx="2897458" cy="492443"/>
          </a:xfrm>
          <a:prstGeom prst="rect">
            <a:avLst/>
          </a:prstGeom>
          <a:noFill/>
        </p:spPr>
        <p:txBody>
          <a:bodyPr wrap="square">
            <a:spAutoFit/>
          </a:bodyPr>
          <a:lstStyle/>
          <a:p>
            <a:pPr algn="ctr">
              <a:spcBef>
                <a:spcPct val="20000"/>
              </a:spcBef>
            </a:pPr>
            <a:r>
              <a:rPr lang="en-US" sz="2600">
                <a:latin typeface="Calibri"/>
                <a:cs typeface="Helvetica"/>
              </a:rPr>
              <a:t>What is Service?</a:t>
            </a:r>
            <a:endParaRPr lang="en-US" sz="2600">
              <a:latin typeface="Calibri"/>
              <a:ea typeface="Calibri"/>
              <a:cs typeface="Helvetica"/>
            </a:endParaRPr>
          </a:p>
        </p:txBody>
      </p:sp>
      <p:sp>
        <p:nvSpPr>
          <p:cNvPr id="8" name="TextBox 7">
            <a:extLst>
              <a:ext uri="{FF2B5EF4-FFF2-40B4-BE49-F238E27FC236}">
                <a16:creationId xmlns:a16="http://schemas.microsoft.com/office/drawing/2014/main" id="{375BCBF3-1631-EC1C-6839-AB95FDF7E1A6}"/>
              </a:ext>
            </a:extLst>
          </p:cNvPr>
          <p:cNvSpPr txBox="1"/>
          <p:nvPr/>
        </p:nvSpPr>
        <p:spPr>
          <a:xfrm>
            <a:off x="2689300" y="2555405"/>
            <a:ext cx="6788300" cy="492443"/>
          </a:xfrm>
          <a:prstGeom prst="rect">
            <a:avLst/>
          </a:prstGeom>
          <a:noFill/>
        </p:spPr>
        <p:txBody>
          <a:bodyPr wrap="square">
            <a:spAutoFit/>
          </a:bodyPr>
          <a:lstStyle/>
          <a:p>
            <a:pPr algn="ctr">
              <a:spcBef>
                <a:spcPct val="20000"/>
              </a:spcBef>
            </a:pPr>
            <a:r>
              <a:rPr lang="en-US" sz="2600">
                <a:latin typeface="Calibri"/>
                <a:ea typeface="Calibri"/>
                <a:cs typeface="Helvetica"/>
              </a:rPr>
              <a:t>Roles &amp; Responsibilities</a:t>
            </a:r>
            <a:endParaRPr lang="en-US" sz="2600">
              <a:latin typeface="Calibri"/>
              <a:cs typeface="Helvetica"/>
            </a:endParaRPr>
          </a:p>
        </p:txBody>
      </p:sp>
      <p:sp>
        <p:nvSpPr>
          <p:cNvPr id="10" name="TextBox 9">
            <a:extLst>
              <a:ext uri="{FF2B5EF4-FFF2-40B4-BE49-F238E27FC236}">
                <a16:creationId xmlns:a16="http://schemas.microsoft.com/office/drawing/2014/main" id="{28C7A981-50A0-747B-CD75-FCACA578F6D1}"/>
              </a:ext>
            </a:extLst>
          </p:cNvPr>
          <p:cNvSpPr txBox="1"/>
          <p:nvPr/>
        </p:nvSpPr>
        <p:spPr>
          <a:xfrm>
            <a:off x="2689299" y="3537307"/>
            <a:ext cx="6800850" cy="492443"/>
          </a:xfrm>
          <a:prstGeom prst="rect">
            <a:avLst/>
          </a:prstGeom>
          <a:noFill/>
        </p:spPr>
        <p:txBody>
          <a:bodyPr wrap="square" lIns="91440" tIns="45720" rIns="91440" bIns="45720" anchor="t">
            <a:spAutoFit/>
          </a:bodyPr>
          <a:lstStyle/>
          <a:p>
            <a:pPr algn="ctr">
              <a:spcBef>
                <a:spcPct val="20000"/>
              </a:spcBef>
            </a:pPr>
            <a:r>
              <a:rPr lang="en-US" sz="2600" dirty="0">
                <a:latin typeface="Calibri"/>
                <a:cs typeface="Helvetica"/>
              </a:rPr>
              <a:t>Communicating with a Community Partner</a:t>
            </a:r>
          </a:p>
        </p:txBody>
      </p:sp>
      <p:sp>
        <p:nvSpPr>
          <p:cNvPr id="12" name="TextBox 11">
            <a:extLst>
              <a:ext uri="{FF2B5EF4-FFF2-40B4-BE49-F238E27FC236}">
                <a16:creationId xmlns:a16="http://schemas.microsoft.com/office/drawing/2014/main" id="{E71A4633-2B8F-8C6C-221E-F99A6A9A764D}"/>
              </a:ext>
            </a:extLst>
          </p:cNvPr>
          <p:cNvSpPr txBox="1"/>
          <p:nvPr/>
        </p:nvSpPr>
        <p:spPr>
          <a:xfrm>
            <a:off x="3183847" y="4519209"/>
            <a:ext cx="6099716" cy="492443"/>
          </a:xfrm>
          <a:prstGeom prst="rect">
            <a:avLst/>
          </a:prstGeom>
          <a:noFill/>
        </p:spPr>
        <p:txBody>
          <a:bodyPr wrap="square">
            <a:spAutoFit/>
          </a:bodyPr>
          <a:lstStyle/>
          <a:p>
            <a:pPr algn="ctr">
              <a:spcBef>
                <a:spcPct val="20000"/>
              </a:spcBef>
            </a:pPr>
            <a:r>
              <a:rPr lang="en-US" sz="2600" dirty="0">
                <a:latin typeface="Calibri"/>
                <a:cs typeface="Helvetica"/>
              </a:rPr>
              <a:t>After Service</a:t>
            </a:r>
            <a:endParaRPr lang="en-US" sz="2600" dirty="0">
              <a:latin typeface="Calibri"/>
              <a:ea typeface="Calibri"/>
              <a:cs typeface="Helvetica"/>
            </a:endParaRPr>
          </a:p>
        </p:txBody>
      </p:sp>
    </p:spTree>
    <p:extLst>
      <p:ext uri="{BB962C8B-B14F-4D97-AF65-F5344CB8AC3E}">
        <p14:creationId xmlns:p14="http://schemas.microsoft.com/office/powerpoint/2010/main" val="419837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EF8E12-9D92-40B2-ABB2-92BA10DBF75D}"/>
              </a:ext>
            </a:extLst>
          </p:cNvPr>
          <p:cNvSpPr txBox="1"/>
          <p:nvPr/>
        </p:nvSpPr>
        <p:spPr>
          <a:xfrm>
            <a:off x="554098" y="413878"/>
            <a:ext cx="7472096" cy="646331"/>
          </a:xfrm>
          <a:prstGeom prst="rect">
            <a:avLst/>
          </a:prstGeom>
          <a:noFill/>
        </p:spPr>
        <p:txBody>
          <a:bodyPr wrap="square" lIns="91440" tIns="45720" rIns="91440" bIns="45720" rtlCol="0" anchor="t">
            <a:spAutoFit/>
          </a:bodyPr>
          <a:lstStyle/>
          <a:p>
            <a:r>
              <a:rPr lang="en-US" sz="3600" b="1">
                <a:solidFill>
                  <a:schemeClr val="tx2"/>
                </a:solidFill>
                <a:latin typeface="Helvetica"/>
                <a:cs typeface="Helvetica"/>
              </a:rPr>
              <a:t>What makes good service?</a:t>
            </a:r>
          </a:p>
        </p:txBody>
      </p:sp>
      <p:pic>
        <p:nvPicPr>
          <p:cNvPr id="1028" name="Picture 4" descr="Globe world map. Planet earth flat vector illustration. Doodle map with  continents and oceans. 21856516 Vector Art at Vecteezy">
            <a:extLst>
              <a:ext uri="{FF2B5EF4-FFF2-40B4-BE49-F238E27FC236}">
                <a16:creationId xmlns:a16="http://schemas.microsoft.com/office/drawing/2014/main" id="{DC9C133E-FF5D-2956-9B1B-E73899CE03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91" t="12698" r="12245" b="11565"/>
          <a:stretch/>
        </p:blipFill>
        <p:spPr bwMode="auto">
          <a:xfrm>
            <a:off x="4461692" y="1697970"/>
            <a:ext cx="3268615" cy="325885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A136F16F-8CEF-9B15-A9C8-378BB68EFFF1}"/>
              </a:ext>
            </a:extLst>
          </p:cNvPr>
          <p:cNvSpPr/>
          <p:nvPr/>
        </p:nvSpPr>
        <p:spPr>
          <a:xfrm>
            <a:off x="799864" y="1365873"/>
            <a:ext cx="3268615" cy="1707527"/>
          </a:xfrm>
          <a:prstGeom prst="round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a:latin typeface="Calibri" panose="020F0502020204030204" pitchFamily="34" charset="0"/>
                <a:cs typeface="Calibri" panose="020F0502020204030204" pitchFamily="34" charset="0"/>
              </a:rPr>
              <a:t>Reciprocity: benefits the community partner AND students</a:t>
            </a:r>
          </a:p>
        </p:txBody>
      </p:sp>
      <p:sp>
        <p:nvSpPr>
          <p:cNvPr id="5" name="Rounded Rectangle 4">
            <a:extLst>
              <a:ext uri="{FF2B5EF4-FFF2-40B4-BE49-F238E27FC236}">
                <a16:creationId xmlns:a16="http://schemas.microsoft.com/office/drawing/2014/main" id="{E54D09BF-7FB5-0EF9-0AFE-E28CEB29B1CB}"/>
              </a:ext>
            </a:extLst>
          </p:cNvPr>
          <p:cNvSpPr/>
          <p:nvPr/>
        </p:nvSpPr>
        <p:spPr>
          <a:xfrm>
            <a:off x="799864" y="3467101"/>
            <a:ext cx="3268615" cy="1707527"/>
          </a:xfrm>
          <a:prstGeom prst="round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Personal and critical reflection</a:t>
            </a:r>
          </a:p>
        </p:txBody>
      </p:sp>
      <p:sp>
        <p:nvSpPr>
          <p:cNvPr id="6" name="Rounded Rectangle 5">
            <a:extLst>
              <a:ext uri="{FF2B5EF4-FFF2-40B4-BE49-F238E27FC236}">
                <a16:creationId xmlns:a16="http://schemas.microsoft.com/office/drawing/2014/main" id="{48A8DEBA-205E-A6A8-1D13-0C5BF0090219}"/>
              </a:ext>
            </a:extLst>
          </p:cNvPr>
          <p:cNvSpPr/>
          <p:nvPr/>
        </p:nvSpPr>
        <p:spPr>
          <a:xfrm>
            <a:off x="8123519" y="1365872"/>
            <a:ext cx="3309185" cy="1707527"/>
          </a:xfrm>
          <a:prstGeom prst="round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Addresses root causes</a:t>
            </a:r>
          </a:p>
        </p:txBody>
      </p:sp>
      <p:sp>
        <p:nvSpPr>
          <p:cNvPr id="7" name="Rounded Rectangle 6">
            <a:extLst>
              <a:ext uri="{FF2B5EF4-FFF2-40B4-BE49-F238E27FC236}">
                <a16:creationId xmlns:a16="http://schemas.microsoft.com/office/drawing/2014/main" id="{66AE0DD0-3517-EE55-12E6-EB4FF1C847B3}"/>
              </a:ext>
            </a:extLst>
          </p:cNvPr>
          <p:cNvSpPr/>
          <p:nvPr/>
        </p:nvSpPr>
        <p:spPr>
          <a:xfrm>
            <a:off x="8123520" y="3467101"/>
            <a:ext cx="3309185" cy="1707527"/>
          </a:xfrm>
          <a:prstGeom prst="round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Centers community partners’ priorities</a:t>
            </a:r>
          </a:p>
        </p:txBody>
      </p:sp>
    </p:spTree>
    <p:extLst>
      <p:ext uri="{BB962C8B-B14F-4D97-AF65-F5344CB8AC3E}">
        <p14:creationId xmlns:p14="http://schemas.microsoft.com/office/powerpoint/2010/main" val="84038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812D-1648-994E-877B-7F57C4E0E1B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5434995-12DE-58CD-85E7-653B350E7E14}"/>
              </a:ext>
            </a:extLst>
          </p:cNvPr>
          <p:cNvSpPr txBox="1">
            <a:spLocks/>
          </p:cNvSpPr>
          <p:nvPr/>
        </p:nvSpPr>
        <p:spPr>
          <a:xfrm>
            <a:off x="266747" y="518260"/>
            <a:ext cx="11563433" cy="8247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84A27"/>
                </a:solidFill>
                <a:latin typeface="Fjalla One" panose="02000506040000020004" pitchFamily="2" charset="0"/>
              </a:rPr>
              <a:t>What makes good and ethical service?</a:t>
            </a:r>
          </a:p>
        </p:txBody>
      </p:sp>
      <p:sp>
        <p:nvSpPr>
          <p:cNvPr id="3" name="CuadroTexto 2">
            <a:extLst>
              <a:ext uri="{FF2B5EF4-FFF2-40B4-BE49-F238E27FC236}">
                <a16:creationId xmlns:a16="http://schemas.microsoft.com/office/drawing/2014/main" id="{E3154403-A649-FF67-CAAB-A842B7AB24BE}"/>
              </a:ext>
            </a:extLst>
          </p:cNvPr>
          <p:cNvSpPr txBox="1"/>
          <p:nvPr/>
        </p:nvSpPr>
        <p:spPr>
          <a:xfrm>
            <a:off x="266748" y="1497568"/>
            <a:ext cx="9544050" cy="369332"/>
          </a:xfrm>
          <a:prstGeom prst="rect">
            <a:avLst/>
          </a:prstGeom>
          <a:noFill/>
        </p:spPr>
        <p:txBody>
          <a:bodyPr wrap="square" rtlCol="0">
            <a:spAutoFit/>
          </a:bodyPr>
          <a:lstStyle/>
          <a:p>
            <a:r>
              <a:rPr lang="en-US"/>
              <a:t> </a:t>
            </a:r>
          </a:p>
        </p:txBody>
      </p:sp>
      <p:sp>
        <p:nvSpPr>
          <p:cNvPr id="9" name="CuadroTexto 8">
            <a:extLst>
              <a:ext uri="{FF2B5EF4-FFF2-40B4-BE49-F238E27FC236}">
                <a16:creationId xmlns:a16="http://schemas.microsoft.com/office/drawing/2014/main" id="{A6BD3D84-22D6-5C42-7463-D182B02547D7}"/>
              </a:ext>
            </a:extLst>
          </p:cNvPr>
          <p:cNvSpPr txBox="1"/>
          <p:nvPr/>
        </p:nvSpPr>
        <p:spPr>
          <a:xfrm>
            <a:off x="266747" y="1343025"/>
            <a:ext cx="11563433" cy="363606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lIns="91440" tIns="45720" rIns="91440" bIns="45720" rtlCol="0" anchor="t">
            <a:spAutoFit/>
          </a:bodyPr>
          <a:lstStyle/>
          <a:p>
            <a:pPr>
              <a:lnSpc>
                <a:spcPct val="150000"/>
              </a:lnSpc>
            </a:pPr>
            <a:r>
              <a:rPr lang="en-US" sz="3600" b="1" dirty="0">
                <a:latin typeface="Calibri" panose="020F0502020204030204" pitchFamily="34" charset="0"/>
                <a:cs typeface="Calibri" panose="020F0502020204030204" pitchFamily="34" charset="0"/>
              </a:rPr>
              <a:t>1. It’s reciprocal</a:t>
            </a:r>
          </a:p>
          <a:p>
            <a:pPr>
              <a:lnSpc>
                <a:spcPct val="150000"/>
              </a:lnSpc>
            </a:pPr>
            <a:r>
              <a:rPr lang="en-US" sz="2400" dirty="0">
                <a:latin typeface="Calibri" panose="020F0502020204030204" pitchFamily="34" charset="0"/>
                <a:cs typeface="Calibri" panose="020F0502020204030204" pitchFamily="34" charset="0"/>
              </a:rPr>
              <a:t>Volunteering primarily benefits the recipients. Service, on the other hand, benefits both the recipient and the student. Although students benefit through their own personal development, it is important to work towards maintaining a reciprocal relationship. A reciprocal relationship is centered on the student’s engagement within the community as one that recognizes, respects, and values their knowledge, perspective and resources.</a:t>
            </a:r>
            <a:endParaRPr lang="en-US" sz="2400" b="1" dirty="0">
              <a:latin typeface="Calibri" panose="020F0502020204030204" pitchFamily="34" charset="0"/>
              <a:cs typeface="Calibri" panose="020F0502020204030204" pitchFamily="34" charset="0"/>
            </a:endParaRPr>
          </a:p>
        </p:txBody>
      </p:sp>
      <p:pic>
        <p:nvPicPr>
          <p:cNvPr id="10" name="Picture 2" descr="A picture containing drawing&#10;&#10;Description automatically generated">
            <a:extLst>
              <a:ext uri="{FF2B5EF4-FFF2-40B4-BE49-F238E27FC236}">
                <a16:creationId xmlns:a16="http://schemas.microsoft.com/office/drawing/2014/main" id="{70AA3D4C-6133-7ACC-B942-FBB173E76098}"/>
              </a:ext>
            </a:extLst>
          </p:cNvPr>
          <p:cNvPicPr>
            <a:picLocks noChangeAspect="1"/>
          </p:cNvPicPr>
          <p:nvPr/>
        </p:nvPicPr>
        <p:blipFill>
          <a:blip r:embed="rId3"/>
          <a:stretch>
            <a:fillRect/>
          </a:stretch>
        </p:blipFill>
        <p:spPr>
          <a:xfrm>
            <a:off x="10498667" y="5076548"/>
            <a:ext cx="1331513" cy="1331513"/>
          </a:xfrm>
          <a:prstGeom prst="rect">
            <a:avLst/>
          </a:prstGeom>
        </p:spPr>
      </p:pic>
    </p:spTree>
    <p:extLst>
      <p:ext uri="{BB962C8B-B14F-4D97-AF65-F5344CB8AC3E}">
        <p14:creationId xmlns:p14="http://schemas.microsoft.com/office/powerpoint/2010/main" val="24894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7F171-A5F3-FCC2-CA12-AD4099F019F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206B989-B260-9E68-7D3A-215054A3582D}"/>
              </a:ext>
            </a:extLst>
          </p:cNvPr>
          <p:cNvSpPr txBox="1">
            <a:spLocks/>
          </p:cNvSpPr>
          <p:nvPr/>
        </p:nvSpPr>
        <p:spPr>
          <a:xfrm>
            <a:off x="266747" y="518260"/>
            <a:ext cx="11563433" cy="8247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84A27"/>
                </a:solidFill>
                <a:latin typeface="Fjalla One" panose="02000506040000020004" pitchFamily="2" charset="0"/>
              </a:rPr>
              <a:t>What makes good and ethical service?</a:t>
            </a:r>
          </a:p>
        </p:txBody>
      </p:sp>
      <p:sp>
        <p:nvSpPr>
          <p:cNvPr id="3" name="CuadroTexto 2">
            <a:extLst>
              <a:ext uri="{FF2B5EF4-FFF2-40B4-BE49-F238E27FC236}">
                <a16:creationId xmlns:a16="http://schemas.microsoft.com/office/drawing/2014/main" id="{E4B29D80-D022-884B-FE73-03BDF66C81AC}"/>
              </a:ext>
            </a:extLst>
          </p:cNvPr>
          <p:cNvSpPr txBox="1"/>
          <p:nvPr/>
        </p:nvSpPr>
        <p:spPr>
          <a:xfrm>
            <a:off x="266748" y="1497568"/>
            <a:ext cx="9544050" cy="369332"/>
          </a:xfrm>
          <a:prstGeom prst="rect">
            <a:avLst/>
          </a:prstGeom>
          <a:noFill/>
        </p:spPr>
        <p:txBody>
          <a:bodyPr wrap="square" rtlCol="0">
            <a:spAutoFit/>
          </a:bodyPr>
          <a:lstStyle/>
          <a:p>
            <a:r>
              <a:rPr lang="en-US"/>
              <a:t> </a:t>
            </a:r>
          </a:p>
        </p:txBody>
      </p:sp>
      <p:sp>
        <p:nvSpPr>
          <p:cNvPr id="9" name="CuadroTexto 8">
            <a:extLst>
              <a:ext uri="{FF2B5EF4-FFF2-40B4-BE49-F238E27FC236}">
                <a16:creationId xmlns:a16="http://schemas.microsoft.com/office/drawing/2014/main" id="{A658848C-9C82-55BD-ADC9-317599156704}"/>
              </a:ext>
            </a:extLst>
          </p:cNvPr>
          <p:cNvSpPr txBox="1"/>
          <p:nvPr/>
        </p:nvSpPr>
        <p:spPr>
          <a:xfrm>
            <a:off x="266747" y="1143540"/>
            <a:ext cx="11392992" cy="4308872"/>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square" lIns="91440" tIns="45720" rIns="91440" bIns="45720" rtlCol="0" anchor="t">
            <a:spAutoFit/>
          </a:bodyPr>
          <a:lstStyle/>
          <a:p>
            <a:pPr>
              <a:lnSpc>
                <a:spcPct val="150000"/>
              </a:lnSpc>
            </a:pPr>
            <a:r>
              <a:rPr lang="en-US" sz="3600" b="1" dirty="0">
                <a:latin typeface="Calibri" panose="020F0502020204030204" pitchFamily="34" charset="0"/>
                <a:cs typeface="Calibri" panose="020F0502020204030204" pitchFamily="34" charset="0"/>
              </a:rPr>
              <a:t>2. It Centers Community Partner Priorities</a:t>
            </a:r>
          </a:p>
          <a:p>
            <a:pPr marL="342900" indent="-342900">
              <a:lnSpc>
                <a:spcPct val="150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Community partners know what is happening in the community. They assess the community's needs, and students help to address them. </a:t>
            </a:r>
          </a:p>
          <a:p>
            <a:pPr marL="342900" indent="-342900">
              <a:lnSpc>
                <a:spcPct val="150000"/>
              </a:lnSpc>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342900" indent="-342900">
              <a:lnSpc>
                <a:spcPct val="150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It is crucial that you follow the policies and procedures of your organization, always behaving as a professional representative of the university.</a:t>
            </a:r>
          </a:p>
          <a:p>
            <a:endParaRPr lang="en-US" sz="4000" b="1" dirty="0">
              <a:latin typeface="+mj-lt"/>
              <a:cs typeface="Calibri Light"/>
            </a:endParaRPr>
          </a:p>
        </p:txBody>
      </p:sp>
      <p:pic>
        <p:nvPicPr>
          <p:cNvPr id="10" name="Picture 2" descr="A picture containing drawing&#10;&#10;Description automatically generated">
            <a:extLst>
              <a:ext uri="{FF2B5EF4-FFF2-40B4-BE49-F238E27FC236}">
                <a16:creationId xmlns:a16="http://schemas.microsoft.com/office/drawing/2014/main" id="{855C8B1D-7AE8-27D0-2B7F-F3E5205AD4AB}"/>
              </a:ext>
            </a:extLst>
          </p:cNvPr>
          <p:cNvPicPr>
            <a:picLocks noChangeAspect="1"/>
          </p:cNvPicPr>
          <p:nvPr/>
        </p:nvPicPr>
        <p:blipFill>
          <a:blip r:embed="rId3"/>
          <a:stretch>
            <a:fillRect/>
          </a:stretch>
        </p:blipFill>
        <p:spPr>
          <a:xfrm>
            <a:off x="10247106" y="4885377"/>
            <a:ext cx="1583075" cy="1583075"/>
          </a:xfrm>
          <a:prstGeom prst="rect">
            <a:avLst/>
          </a:prstGeom>
        </p:spPr>
      </p:pic>
    </p:spTree>
    <p:extLst>
      <p:ext uri="{BB962C8B-B14F-4D97-AF65-F5344CB8AC3E}">
        <p14:creationId xmlns:p14="http://schemas.microsoft.com/office/powerpoint/2010/main" val="428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D506F-3D43-5429-7715-30EAD17EDA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5109DE-D3C5-8A73-D041-FAE741D2F8B6}"/>
              </a:ext>
            </a:extLst>
          </p:cNvPr>
          <p:cNvSpPr txBox="1">
            <a:spLocks/>
          </p:cNvSpPr>
          <p:nvPr/>
        </p:nvSpPr>
        <p:spPr>
          <a:xfrm>
            <a:off x="266747" y="518260"/>
            <a:ext cx="11563433" cy="8247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84A27"/>
                </a:solidFill>
                <a:latin typeface="Fjalla One" panose="02000506040000020004" pitchFamily="2" charset="0"/>
              </a:rPr>
              <a:t>What makes good and ethical service?</a:t>
            </a:r>
          </a:p>
        </p:txBody>
      </p:sp>
      <p:sp>
        <p:nvSpPr>
          <p:cNvPr id="3" name="CuadroTexto 2">
            <a:extLst>
              <a:ext uri="{FF2B5EF4-FFF2-40B4-BE49-F238E27FC236}">
                <a16:creationId xmlns:a16="http://schemas.microsoft.com/office/drawing/2014/main" id="{8E07C549-2CA7-FE6E-0A3F-97B8DE9664D9}"/>
              </a:ext>
            </a:extLst>
          </p:cNvPr>
          <p:cNvSpPr txBox="1"/>
          <p:nvPr/>
        </p:nvSpPr>
        <p:spPr>
          <a:xfrm>
            <a:off x="266748" y="1497568"/>
            <a:ext cx="9544050" cy="369332"/>
          </a:xfrm>
          <a:prstGeom prst="rect">
            <a:avLst/>
          </a:prstGeom>
          <a:noFill/>
        </p:spPr>
        <p:txBody>
          <a:bodyPr wrap="square" rtlCol="0">
            <a:spAutoFit/>
          </a:bodyPr>
          <a:lstStyle/>
          <a:p>
            <a:r>
              <a:rPr lang="en-US"/>
              <a:t> </a:t>
            </a:r>
          </a:p>
        </p:txBody>
      </p:sp>
      <p:sp>
        <p:nvSpPr>
          <p:cNvPr id="9" name="CuadroTexto 8">
            <a:extLst>
              <a:ext uri="{FF2B5EF4-FFF2-40B4-BE49-F238E27FC236}">
                <a16:creationId xmlns:a16="http://schemas.microsoft.com/office/drawing/2014/main" id="{E48F0C8E-561B-4D19-0B98-27E01794D4B1}"/>
              </a:ext>
            </a:extLst>
          </p:cNvPr>
          <p:cNvSpPr txBox="1"/>
          <p:nvPr/>
        </p:nvSpPr>
        <p:spPr>
          <a:xfrm>
            <a:off x="361819" y="1497568"/>
            <a:ext cx="11317624" cy="363606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square" lIns="91440" tIns="45720" rIns="91440" bIns="45720" rtlCol="0" anchor="t">
            <a:spAutoFit/>
          </a:bodyPr>
          <a:lstStyle/>
          <a:p>
            <a:pPr>
              <a:lnSpc>
                <a:spcPct val="150000"/>
              </a:lnSpc>
            </a:pPr>
            <a:r>
              <a:rPr lang="en-US" sz="3600" b="1" dirty="0">
                <a:latin typeface="Calibri" panose="020F0502020204030204" pitchFamily="34" charset="0"/>
                <a:cs typeface="Calibri" panose="020F0502020204030204" pitchFamily="34" charset="0"/>
              </a:rPr>
              <a:t>3. It Addresses the Root Causes</a:t>
            </a:r>
          </a:p>
          <a:p>
            <a:pPr marL="342900" indent="-342900">
              <a:lnSpc>
                <a:spcPct val="150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 It is crucial to reflect upon and engage with the root causes of need in our community. There is a reason that our service is needed, and often, it’s injustice that is driving that need. </a:t>
            </a:r>
          </a:p>
          <a:p>
            <a:pPr marL="342900" indent="-342900">
              <a:lnSpc>
                <a:spcPct val="150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Critical reflection makes visible the root causes that lead to the need for organizations to exist in the first place.</a:t>
            </a:r>
          </a:p>
        </p:txBody>
      </p:sp>
      <p:pic>
        <p:nvPicPr>
          <p:cNvPr id="10" name="Picture 2" descr="A picture containing drawing&#10;&#10;Description automatically generated">
            <a:extLst>
              <a:ext uri="{FF2B5EF4-FFF2-40B4-BE49-F238E27FC236}">
                <a16:creationId xmlns:a16="http://schemas.microsoft.com/office/drawing/2014/main" id="{DF109007-50F8-3809-4ECD-18CDF048FC01}"/>
              </a:ext>
            </a:extLst>
          </p:cNvPr>
          <p:cNvPicPr>
            <a:picLocks noChangeAspect="1"/>
          </p:cNvPicPr>
          <p:nvPr/>
        </p:nvPicPr>
        <p:blipFill>
          <a:blip r:embed="rId3"/>
          <a:stretch>
            <a:fillRect/>
          </a:stretch>
        </p:blipFill>
        <p:spPr>
          <a:xfrm>
            <a:off x="10247106" y="4885377"/>
            <a:ext cx="1583075" cy="1583075"/>
          </a:xfrm>
          <a:prstGeom prst="rect">
            <a:avLst/>
          </a:prstGeom>
        </p:spPr>
      </p:pic>
    </p:spTree>
    <p:extLst>
      <p:ext uri="{BB962C8B-B14F-4D97-AF65-F5344CB8AC3E}">
        <p14:creationId xmlns:p14="http://schemas.microsoft.com/office/powerpoint/2010/main" val="397795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7D988-E240-88C0-7CFB-11C551DAE07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08F802C-F88E-7129-0A09-44104CB11E40}"/>
              </a:ext>
            </a:extLst>
          </p:cNvPr>
          <p:cNvSpPr txBox="1">
            <a:spLocks/>
          </p:cNvSpPr>
          <p:nvPr/>
        </p:nvSpPr>
        <p:spPr>
          <a:xfrm>
            <a:off x="266747" y="518260"/>
            <a:ext cx="11563433" cy="8247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84A27"/>
                </a:solidFill>
                <a:latin typeface="Fjalla One" panose="02000506040000020004" pitchFamily="2" charset="0"/>
              </a:rPr>
              <a:t>What makes good and ethical service?</a:t>
            </a:r>
          </a:p>
        </p:txBody>
      </p:sp>
      <p:sp>
        <p:nvSpPr>
          <p:cNvPr id="3" name="CuadroTexto 2">
            <a:extLst>
              <a:ext uri="{FF2B5EF4-FFF2-40B4-BE49-F238E27FC236}">
                <a16:creationId xmlns:a16="http://schemas.microsoft.com/office/drawing/2014/main" id="{D7B82D2A-65C5-60EE-C380-F94EBF05F935}"/>
              </a:ext>
            </a:extLst>
          </p:cNvPr>
          <p:cNvSpPr txBox="1"/>
          <p:nvPr/>
        </p:nvSpPr>
        <p:spPr>
          <a:xfrm>
            <a:off x="266748" y="1497568"/>
            <a:ext cx="9544050" cy="369332"/>
          </a:xfrm>
          <a:prstGeom prst="rect">
            <a:avLst/>
          </a:prstGeom>
          <a:noFill/>
        </p:spPr>
        <p:txBody>
          <a:bodyPr wrap="square" rtlCol="0">
            <a:spAutoFit/>
          </a:bodyPr>
          <a:lstStyle/>
          <a:p>
            <a:r>
              <a:rPr lang="en-US"/>
              <a:t> </a:t>
            </a:r>
          </a:p>
        </p:txBody>
      </p:sp>
      <p:sp>
        <p:nvSpPr>
          <p:cNvPr id="9" name="CuadroTexto 8">
            <a:extLst>
              <a:ext uri="{FF2B5EF4-FFF2-40B4-BE49-F238E27FC236}">
                <a16:creationId xmlns:a16="http://schemas.microsoft.com/office/drawing/2014/main" id="{C2BBEC43-569A-8FDA-D525-8FB2D0B3614D}"/>
              </a:ext>
            </a:extLst>
          </p:cNvPr>
          <p:cNvSpPr txBox="1"/>
          <p:nvPr/>
        </p:nvSpPr>
        <p:spPr>
          <a:xfrm>
            <a:off x="361819" y="1497568"/>
            <a:ext cx="11317624" cy="363606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square" lIns="91440" tIns="45720" rIns="91440" bIns="45720" rtlCol="0" anchor="t">
            <a:spAutoFit/>
          </a:bodyPr>
          <a:lstStyle/>
          <a:p>
            <a:pPr>
              <a:lnSpc>
                <a:spcPct val="150000"/>
              </a:lnSpc>
            </a:pPr>
            <a:r>
              <a:rPr lang="en-US" sz="3600" b="1" dirty="0">
                <a:latin typeface="Calibri" panose="020F0502020204030204" pitchFamily="34" charset="0"/>
                <a:cs typeface="Calibri" panose="020F0502020204030204" pitchFamily="34" charset="0"/>
              </a:rPr>
              <a:t>3. It includes personal and critical reflection</a:t>
            </a:r>
          </a:p>
          <a:p>
            <a:pPr marL="342900" indent="-342900">
              <a:lnSpc>
                <a:spcPct val="150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 It is crucial to reflect upon and engage with the root causes of need in our community. There is a reason that our service is needed, and often, it’s injustice that is driving that need. </a:t>
            </a:r>
          </a:p>
          <a:p>
            <a:pPr marL="342900" indent="-342900">
              <a:lnSpc>
                <a:spcPct val="150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Critical reflection makes visible the root causes that lead to the need for organizations to exist in the first place.</a:t>
            </a:r>
          </a:p>
        </p:txBody>
      </p:sp>
      <p:pic>
        <p:nvPicPr>
          <p:cNvPr id="10" name="Picture 2" descr="A picture containing drawing&#10;&#10;Description automatically generated">
            <a:extLst>
              <a:ext uri="{FF2B5EF4-FFF2-40B4-BE49-F238E27FC236}">
                <a16:creationId xmlns:a16="http://schemas.microsoft.com/office/drawing/2014/main" id="{BCB7382E-E1C2-5620-DF01-8C3408D08E9D}"/>
              </a:ext>
            </a:extLst>
          </p:cNvPr>
          <p:cNvPicPr>
            <a:picLocks noChangeAspect="1"/>
          </p:cNvPicPr>
          <p:nvPr/>
        </p:nvPicPr>
        <p:blipFill>
          <a:blip r:embed="rId3"/>
          <a:stretch>
            <a:fillRect/>
          </a:stretch>
        </p:blipFill>
        <p:spPr>
          <a:xfrm>
            <a:off x="10247106" y="4885377"/>
            <a:ext cx="1583075" cy="1583075"/>
          </a:xfrm>
          <a:prstGeom prst="rect">
            <a:avLst/>
          </a:prstGeom>
        </p:spPr>
      </p:pic>
    </p:spTree>
    <p:extLst>
      <p:ext uri="{BB962C8B-B14F-4D97-AF65-F5344CB8AC3E}">
        <p14:creationId xmlns:p14="http://schemas.microsoft.com/office/powerpoint/2010/main" val="25191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4E0886-84D3-78EF-89A1-9B6483D5B780}"/>
              </a:ext>
            </a:extLst>
          </p:cNvPr>
          <p:cNvSpPr txBox="1"/>
          <p:nvPr/>
        </p:nvSpPr>
        <p:spPr>
          <a:xfrm>
            <a:off x="562566" y="419003"/>
            <a:ext cx="93916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A6300"/>
                </a:solidFill>
                <a:latin typeface="Helvetica"/>
              </a:rPr>
              <a:t>Personal Reflection in Service-Learning</a:t>
            </a:r>
            <a:endParaRPr lang="en-US" sz="3600" b="1" dirty="0">
              <a:solidFill>
                <a:srgbClr val="FA6300"/>
              </a:solidFill>
              <a:latin typeface="Helvetica"/>
              <a:cs typeface="Helvetica"/>
            </a:endParaRPr>
          </a:p>
        </p:txBody>
      </p:sp>
      <p:graphicFrame>
        <p:nvGraphicFramePr>
          <p:cNvPr id="7" name="Diagram 7">
            <a:extLst>
              <a:ext uri="{FF2B5EF4-FFF2-40B4-BE49-F238E27FC236}">
                <a16:creationId xmlns:a16="http://schemas.microsoft.com/office/drawing/2014/main" id="{C742B8AA-3612-B277-AA9C-6B7BC5BFD767}"/>
              </a:ext>
            </a:extLst>
          </p:cNvPr>
          <p:cNvGraphicFramePr/>
          <p:nvPr/>
        </p:nvGraphicFramePr>
        <p:xfrm>
          <a:off x="457200" y="953823"/>
          <a:ext cx="11277600" cy="4672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0903507"/>
      </p:ext>
    </p:extLst>
  </p:cSld>
  <p:clrMapOvr>
    <a:masterClrMapping/>
  </p:clrMapOvr>
</p:sld>
</file>

<file path=ppt/theme/theme1.xml><?xml version="1.0" encoding="utf-8"?>
<a:theme xmlns:a="http://schemas.openxmlformats.org/drawingml/2006/main" name="ThemeILtemplates">
  <a:themeElements>
    <a:clrScheme name="Custom 3">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ILtemplates" id="{6EC0D3B8-D00B-9A47-9A8C-D7EB10692958}" vid="{653600DB-8A06-0545-A332-28A5B2E837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c79838-583a-4776-9cba-df5c87f71460" xsi:nil="true"/>
    <lcf76f155ced4ddcb4097134ff3c332f xmlns="5169e15e-5b30-4d99-ab0b-0b6506df95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8F8F883B018349A95E5AE0CF6905B3" ma:contentTypeVersion="19" ma:contentTypeDescription="Create a new document." ma:contentTypeScope="" ma:versionID="7ee9667bc42400d472c56d6a174af3e2">
  <xsd:schema xmlns:xsd="http://www.w3.org/2001/XMLSchema" xmlns:xs="http://www.w3.org/2001/XMLSchema" xmlns:p="http://schemas.microsoft.com/office/2006/metadata/properties" xmlns:ns2="5169e15e-5b30-4d99-ab0b-0b6506df957f" xmlns:ns3="c9c79838-583a-4776-9cba-df5c87f71460" targetNamespace="http://schemas.microsoft.com/office/2006/metadata/properties" ma:root="true" ma:fieldsID="71af5c34c175a53f5752572e9f814744" ns2:_="" ns3:_="">
    <xsd:import namespace="5169e15e-5b30-4d99-ab0b-0b6506df957f"/>
    <xsd:import namespace="c9c79838-583a-4776-9cba-df5c87f714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9e15e-5b30-4d99-ab0b-0b6506df9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76e6ad8-52fe-412f-a0b9-03ea580b62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c79838-583a-4776-9cba-df5c87f714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191bae-4290-4de6-9006-67ab96f952a3}" ma:internalName="TaxCatchAll" ma:showField="CatchAllData" ma:web="c9c79838-583a-4776-9cba-df5c87f714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E026E-8A8F-4C7F-9B91-158571B83B92}">
  <ds:schemaRefs>
    <ds:schemaRef ds:uri="http://schemas.microsoft.com/sharepoint/v3/contenttype/forms"/>
  </ds:schemaRefs>
</ds:datastoreItem>
</file>

<file path=customXml/itemProps2.xml><?xml version="1.0" encoding="utf-8"?>
<ds:datastoreItem xmlns:ds="http://schemas.openxmlformats.org/officeDocument/2006/customXml" ds:itemID="{4E122F59-EFAB-4599-B618-64F12BD6D5A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c9c79838-583a-4776-9cba-df5c87f71460"/>
    <ds:schemaRef ds:uri="5169e15e-5b30-4d99-ab0b-0b6506df957f"/>
    <ds:schemaRef ds:uri="http://www.w3.org/XML/1998/namespace"/>
  </ds:schemaRefs>
</ds:datastoreItem>
</file>

<file path=customXml/itemProps3.xml><?xml version="1.0" encoding="utf-8"?>
<ds:datastoreItem xmlns:ds="http://schemas.openxmlformats.org/officeDocument/2006/customXml" ds:itemID="{9546B407-5CEE-443A-BF78-848622999C99}"/>
</file>

<file path=docProps/app.xml><?xml version="1.0" encoding="utf-8"?>
<Properties xmlns="http://schemas.openxmlformats.org/officeDocument/2006/extended-properties" xmlns:vt="http://schemas.openxmlformats.org/officeDocument/2006/docPropsVTypes">
  <TotalTime>10459</TotalTime>
  <Words>1231</Words>
  <Application>Microsoft Office PowerPoint</Application>
  <PresentationFormat>Panorámica</PresentationFormat>
  <Paragraphs>171</Paragraphs>
  <Slides>25</Slides>
  <Notes>24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Fjalla One</vt:lpstr>
      <vt:lpstr>Helvetica</vt:lpstr>
      <vt:lpstr>Wingdings</vt:lpstr>
      <vt:lpstr>ThemeILtemplates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Budesheim, Erin Fritz</dc:creator>
  <cp:lastModifiedBy>Garcia Angulo, Lázaro</cp:lastModifiedBy>
  <cp:revision>110</cp:revision>
  <dcterms:created xsi:type="dcterms:W3CDTF">2020-08-21T15:33:43Z</dcterms:created>
  <dcterms:modified xsi:type="dcterms:W3CDTF">2026-04-14T17:31:00Z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0x010100288F8F883B018349A95E5AE0CF6905B3</vt:lpwstr>
  </property>
  <property fmtid="{D5CDD505-2E9C-101B-9397-08002B2CF9AE}" pid="3" name="MediaServiceImageTags">
    <vt:lpwstr/>
  </property>
</Properties>
</file>