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62" r:id="rId2"/>
  </p:sldMasterIdLst>
  <p:sldIdLst>
    <p:sldId id="256" r:id="rId3"/>
    <p:sldId id="257" r:id="rId4"/>
    <p:sldId id="272" r:id="rId5"/>
    <p:sldId id="267" r:id="rId6"/>
    <p:sldId id="268" r:id="rId7"/>
    <p:sldId id="269" r:id="rId8"/>
    <p:sldId id="273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E84A27"/>
    <a:srgbClr val="13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4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78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8C9-5AB0-E44B-8DF9-DE4C6E3084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5926" y="1527843"/>
            <a:ext cx="4459357" cy="207419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Here: Tell Your Illinois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4A833-C2A4-DC4D-8897-8E911F31C8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5926" y="3602038"/>
            <a:ext cx="4483767" cy="59297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FEEF9A-4882-C044-B873-876DF29B3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41" y="5965187"/>
            <a:ext cx="2370617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B9A5-D248-B640-A77C-44E19C76C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624" y="92368"/>
            <a:ext cx="11004176" cy="1325563"/>
          </a:xfrm>
        </p:spPr>
        <p:txBody>
          <a:bodyPr/>
          <a:lstStyle/>
          <a:p>
            <a:r>
              <a:rPr lang="en-US" dirty="0"/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A065-67D5-8A4E-9B65-ED8E130D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1825625"/>
            <a:ext cx="11004176" cy="3633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828D92-64A6-7A44-ABBF-4D96A030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10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684831-484F-E04E-A91C-77E82AA5A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5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B9A5-D248-B640-A77C-44E19C76C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622" y="358402"/>
            <a:ext cx="9507070" cy="1342650"/>
          </a:xfrm>
        </p:spPr>
        <p:txBody>
          <a:bodyPr/>
          <a:lstStyle/>
          <a:p>
            <a:r>
              <a:rPr lang="en-US" dirty="0"/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A065-67D5-8A4E-9B65-ED8E130D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2" y="1825625"/>
            <a:ext cx="9507070" cy="4044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22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470F-A0E3-2E4F-9B40-8F18D332A8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8400" y="1905001"/>
            <a:ext cx="5435600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Here: Tell Your Illinois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EEC80-B330-EA4C-A80D-90C1AF89C5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8400" y="4295458"/>
            <a:ext cx="5435600" cy="58134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89FB6-90B1-7D4C-911D-FC6799C38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-1661" b="-17467"/>
          <a:stretch/>
        </p:blipFill>
        <p:spPr>
          <a:xfrm>
            <a:off x="370840" y="6255076"/>
            <a:ext cx="2484120" cy="3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374E-88C5-0744-879C-474438FE2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920" y="365126"/>
            <a:ext cx="11399520" cy="1325563"/>
          </a:xfrm>
        </p:spPr>
        <p:txBody>
          <a:bodyPr/>
          <a:lstStyle/>
          <a:p>
            <a:r>
              <a:rPr lang="en-US" dirty="0"/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2A83B-2652-6243-8E31-423CD7EE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825626"/>
            <a:ext cx="11399520" cy="3874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7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374E-88C5-0744-879C-474438FE2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920" y="365126"/>
            <a:ext cx="9601200" cy="1325563"/>
          </a:xfrm>
        </p:spPr>
        <p:txBody>
          <a:bodyPr/>
          <a:lstStyle/>
          <a:p>
            <a:r>
              <a:rPr lang="en-US" dirty="0"/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2A83B-2652-6243-8E31-423CD7EE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825625"/>
            <a:ext cx="9601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64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B8274-2D13-7A4E-9003-8F023278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83287-DCD2-E84B-8888-E4D7CF623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D203D-0FEC-C840-8CEA-271525CF5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84831-484F-E04E-A91C-77E82AA5A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294B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16A704-2C19-3F43-B646-59B8A19D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075A7-AA11-084B-83B0-CE5EB2DE5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0FFBC-71B9-454B-B580-C7E3503D2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02DA5-AEDB-204D-B91E-B8B42640E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4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294B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vlorenz@Illinois.edu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lorenz.web.engr.illinois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2B7993-8917-5044-832B-16C8E0D18B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6840D-95DB-4149-B058-C41766D6FA43}"/>
              </a:ext>
            </a:extLst>
          </p:cNvPr>
          <p:cNvSpPr txBox="1"/>
          <p:nvPr/>
        </p:nvSpPr>
        <p:spPr>
          <a:xfrm>
            <a:off x="187541" y="4899047"/>
            <a:ext cx="359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Create </a:t>
            </a:r>
            <a:r>
              <a:rPr lang="en-US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sym typeface="Wingdings" pitchFamily="2" charset="2"/>
              </a:rPr>
              <a:t>Light from Matter</a:t>
            </a:r>
            <a:endParaRPr lang="en-US" sz="24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44592-2D0C-C64B-9B62-B7E39F8BEBB0}"/>
              </a:ext>
            </a:extLst>
          </p:cNvPr>
          <p:cNvSpPr txBox="1"/>
          <p:nvPr/>
        </p:nvSpPr>
        <p:spPr>
          <a:xfrm>
            <a:off x="4974812" y="4899047"/>
            <a:ext cx="439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Study Light-Matter Interaction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9BA11-11F9-3B4B-AD16-64F865DC3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Lorenz Lab</a:t>
            </a:r>
            <a:br>
              <a:rPr lang="en-US" dirty="0"/>
            </a:br>
            <a:r>
              <a:rPr lang="en-US" dirty="0"/>
              <a:t>at UIUC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9926E-64BE-E243-9841-4446C41FDF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Virginia (Gina) Lorenz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FB4-F0B7-D04F-B085-E3CFCBD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for quantum 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46F468-1146-1C47-AE1C-6AFCACFE5A1E}"/>
              </a:ext>
            </a:extLst>
          </p:cNvPr>
          <p:cNvSpPr/>
          <p:nvPr/>
        </p:nvSpPr>
        <p:spPr>
          <a:xfrm>
            <a:off x="623847" y="1100877"/>
            <a:ext cx="2766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New quantum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D6E3E-2552-5348-A6E6-11C0113E9B2E}"/>
              </a:ext>
            </a:extLst>
          </p:cNvPr>
          <p:cNvSpPr txBox="1"/>
          <p:nvPr/>
        </p:nvSpPr>
        <p:spPr>
          <a:xfrm>
            <a:off x="934524" y="1603522"/>
            <a:ext cx="6090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3-photon frequency-entangled W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States optimized for linear optical quantum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New hybrid entangled states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37991B-B9FF-5340-8090-1D11EFEFE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027" y="2604792"/>
            <a:ext cx="9747411" cy="28702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E94C6A-C6B4-864D-A664-35AE4FF88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87" y="4721078"/>
            <a:ext cx="3810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2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FB4-F0B7-D04F-B085-E3CFCBD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for quantum applications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10CB38-F65D-DA4C-BC2C-FDA068FA61CA}"/>
              </a:ext>
            </a:extLst>
          </p:cNvPr>
          <p:cNvSpPr txBox="1"/>
          <p:nvPr/>
        </p:nvSpPr>
        <p:spPr>
          <a:xfrm>
            <a:off x="979080" y="1756525"/>
            <a:ext cx="4971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Two-pump photon-pair source with high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Defects in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SiN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waveguides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as efficient integrated photon-pair sources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6EC188-8BD1-E842-9C58-F0E223533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070" y="1088129"/>
            <a:ext cx="4179922" cy="30604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D5AC40-9102-F348-9A60-F263EE8A5FD5}"/>
              </a:ext>
            </a:extLst>
          </p:cNvPr>
          <p:cNvSpPr/>
          <p:nvPr/>
        </p:nvSpPr>
        <p:spPr>
          <a:xfrm>
            <a:off x="668403" y="1294861"/>
            <a:ext cx="3848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Novel methods and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B76ABA-D226-5D42-9986-03DFACBC46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123727"/>
            <a:ext cx="3349083" cy="2443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37915F-ED87-EA4A-A8B7-1D8AF32D8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606" y="3051326"/>
            <a:ext cx="3349084" cy="25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FB4-F0B7-D04F-B085-E3CFCBD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for quantum applications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11FE7-17B2-1C49-BB0B-C7A11EA42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30" y="2731033"/>
            <a:ext cx="4087413" cy="26218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98FFACB-5CD0-F74E-84DE-74932319061C}"/>
              </a:ext>
            </a:extLst>
          </p:cNvPr>
          <p:cNvSpPr/>
          <p:nvPr/>
        </p:nvSpPr>
        <p:spPr>
          <a:xfrm>
            <a:off x="838200" y="1316851"/>
            <a:ext cx="3145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Source Characterization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39E7C-2537-A245-8A74-E21C8C906E8F}"/>
              </a:ext>
            </a:extLst>
          </p:cNvPr>
          <p:cNvSpPr txBox="1"/>
          <p:nvPr/>
        </p:nvSpPr>
        <p:spPr>
          <a:xfrm>
            <a:off x="838200" y="1792047"/>
            <a:ext cx="526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Efficient, high-speed stimulated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Multiple degrees of freedom simultaneously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EF918A-5374-7644-BE07-362861DA9362}"/>
              </a:ext>
            </a:extLst>
          </p:cNvPr>
          <p:cNvSpPr/>
          <p:nvPr/>
        </p:nvSpPr>
        <p:spPr>
          <a:xfrm>
            <a:off x="6498112" y="4172112"/>
            <a:ext cx="4855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Engineering photonic quantum states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51C19-F762-4E45-888F-531E95E03407}"/>
              </a:ext>
            </a:extLst>
          </p:cNvPr>
          <p:cNvSpPr txBox="1"/>
          <p:nvPr/>
        </p:nvSpPr>
        <p:spPr>
          <a:xfrm>
            <a:off x="6808789" y="4662689"/>
            <a:ext cx="2157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Spectral-temporal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Spatial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Polarization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38B278-C93F-D143-BDCE-1C9659330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317" y="1237338"/>
            <a:ext cx="3913032" cy="293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FB4-F0B7-D04F-B085-E3CFCBD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Memories</a:t>
            </a:r>
          </a:p>
        </p:txBody>
      </p:sp>
      <p:pic>
        <p:nvPicPr>
          <p:cNvPr id="9" name="Picture 8" descr="setup.jpg">
            <a:extLst>
              <a:ext uri="{FF2B5EF4-FFF2-40B4-BE49-F238E27FC236}">
                <a16:creationId xmlns:a16="http://schemas.microsoft.com/office/drawing/2014/main" id="{2DED4E8C-39E5-6F4D-B075-DE2F1416FB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085" y="2931678"/>
            <a:ext cx="2458260" cy="1860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70C77A-E48E-A542-9100-01091F349DF2}"/>
              </a:ext>
            </a:extLst>
          </p:cNvPr>
          <p:cNvSpPr txBox="1"/>
          <p:nvPr/>
        </p:nvSpPr>
        <p:spPr>
          <a:xfrm>
            <a:off x="534782" y="1964057"/>
            <a:ext cx="538929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/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Atomic barium vapor</a:t>
            </a:r>
          </a:p>
          <a:p>
            <a:pPr marL="342900" indent="-228600">
              <a:buFont typeface="Arial"/>
              <a:buChar char="•"/>
            </a:pPr>
            <a:endParaRPr lang="en-US" dirty="0">
              <a:solidFill>
                <a:srgbClr val="0D0D0D"/>
              </a:solidFill>
              <a:latin typeface="Calibri" panose="020F0502020204030204"/>
            </a:endParaRP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Ultra-broadband</a:t>
            </a:r>
          </a:p>
          <a:p>
            <a:pPr marL="800100" lvl="1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High bit-rate</a:t>
            </a:r>
          </a:p>
          <a:p>
            <a:pPr marL="800100" lvl="1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Customizable modes for interfacing with </a:t>
            </a:r>
            <a:r>
              <a:rPr lang="en-US" dirty="0" err="1">
                <a:solidFill>
                  <a:srgbClr val="0D0D0D"/>
                </a:solidFill>
                <a:latin typeface="Calibri" panose="020F0502020204030204"/>
              </a:rPr>
              <a:t>qbits</a:t>
            </a:r>
            <a:endParaRPr lang="en-US" dirty="0">
              <a:solidFill>
                <a:srgbClr val="0D0D0D"/>
              </a:solidFill>
              <a:latin typeface="Calibri" panose="020F0502020204030204"/>
            </a:endParaRPr>
          </a:p>
          <a:p>
            <a:pPr marL="800100" lvl="1" indent="-228600">
              <a:buFont typeface="Arial"/>
              <a:buChar char="•"/>
            </a:pPr>
            <a:endParaRPr lang="en-US" dirty="0">
              <a:solidFill>
                <a:srgbClr val="0D0D0D"/>
              </a:solidFill>
              <a:latin typeface="Calibri" panose="020F0502020204030204"/>
            </a:endParaRP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Minimal noise</a:t>
            </a:r>
          </a:p>
          <a:p>
            <a:pPr marL="342900" indent="-228600">
              <a:buFont typeface="Arial"/>
              <a:buChar char="•"/>
            </a:pPr>
            <a:endParaRPr lang="en-US" dirty="0">
              <a:solidFill>
                <a:srgbClr val="0D0D0D"/>
              </a:solidFill>
              <a:latin typeface="Calibri" panose="020F0502020204030204"/>
            </a:endParaRP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Telecom storage for long-distance links</a:t>
            </a:r>
          </a:p>
          <a:p>
            <a:pPr marL="342900" indent="-228600">
              <a:buFont typeface="Arial"/>
              <a:buChar char="•"/>
            </a:pPr>
            <a:endParaRPr lang="en-US" dirty="0">
              <a:solidFill>
                <a:srgbClr val="0D0D0D"/>
              </a:solidFill>
              <a:latin typeface="Calibri" panose="020F0502020204030204"/>
            </a:endParaRP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Long lifetime for cold atom system (currently warm)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D4A92-2016-E441-8A3D-77B16752FB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365" y="1417931"/>
            <a:ext cx="6413500" cy="1666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F35982-C24B-8341-980F-AF150F18CDA1}"/>
              </a:ext>
            </a:extLst>
          </p:cNvPr>
          <p:cNvSpPr/>
          <p:nvPr/>
        </p:nvSpPr>
        <p:spPr>
          <a:xfrm>
            <a:off x="476401" y="1271174"/>
            <a:ext cx="550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for long-distance quantum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676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FB4-F0B7-D04F-B085-E3CFCBD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Sensing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B07D1-2211-8E47-A43F-1F3932E21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590" y="1159727"/>
            <a:ext cx="6571785" cy="429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172808-7B6B-CD42-B293-796AECBD14F9}"/>
              </a:ext>
            </a:extLst>
          </p:cNvPr>
          <p:cNvSpPr txBox="1"/>
          <p:nvPr/>
        </p:nvSpPr>
        <p:spPr>
          <a:xfrm>
            <a:off x="349625" y="2256323"/>
            <a:ext cx="4400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What is the ultimate limit on information we can gain from imaging?</a:t>
            </a: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Quantum Fisher information calculations + proof-of-principle experiments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485673-83F8-F146-81B1-16AEEE8612F8}"/>
              </a:ext>
            </a:extLst>
          </p:cNvPr>
          <p:cNvSpPr/>
          <p:nvPr/>
        </p:nvSpPr>
        <p:spPr>
          <a:xfrm>
            <a:off x="349624" y="1794659"/>
            <a:ext cx="2625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Quantum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telescopy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704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BB94-7B6E-BA4F-BCA0-5DF22018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D77E9-902F-9D44-8163-086000A4A4E6}"/>
              </a:ext>
            </a:extLst>
          </p:cNvPr>
          <p:cNvSpPr txBox="1"/>
          <p:nvPr/>
        </p:nvSpPr>
        <p:spPr>
          <a:xfrm>
            <a:off x="665680" y="3959018"/>
            <a:ext cx="543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How can we use entanglement to reveal hidden dynamics?</a:t>
            </a: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Ultrafast nonlinear spectroscopy using entangled photons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693632-7B0A-7B42-8930-56C625985292}"/>
              </a:ext>
            </a:extLst>
          </p:cNvPr>
          <p:cNvSpPr/>
          <p:nvPr/>
        </p:nvSpPr>
        <p:spPr>
          <a:xfrm>
            <a:off x="845815" y="3468029"/>
            <a:ext cx="4122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Entangled photon spectroscopy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B7F42F-EB42-5F4F-8C1D-C927EF142813}"/>
              </a:ext>
            </a:extLst>
          </p:cNvPr>
          <p:cNvGrpSpPr/>
          <p:nvPr/>
        </p:nvGrpSpPr>
        <p:grpSpPr>
          <a:xfrm>
            <a:off x="6331000" y="1172065"/>
            <a:ext cx="4307764" cy="2323256"/>
            <a:chOff x="6173849" y="4368160"/>
            <a:chExt cx="3320845" cy="17909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803BC5-C3F9-C64F-B31C-9912232E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"/>
            <a:stretch/>
          </p:blipFill>
          <p:spPr>
            <a:xfrm>
              <a:off x="6173849" y="4368160"/>
              <a:ext cx="3320845" cy="17909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19ED34-4169-7344-9F38-47EFCA418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05" t="55767" r="72504" b="29974"/>
            <a:stretch/>
          </p:blipFill>
          <p:spPr>
            <a:xfrm>
              <a:off x="6568514" y="5519351"/>
              <a:ext cx="345990" cy="25537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E45271-6B3D-414C-94FE-BB9486AB16FA}"/>
              </a:ext>
            </a:extLst>
          </p:cNvPr>
          <p:cNvSpPr txBox="1"/>
          <p:nvPr/>
        </p:nvSpPr>
        <p:spPr>
          <a:xfrm>
            <a:off x="625152" y="2267700"/>
            <a:ext cx="543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Methods to probe ultrafast dynamics at low light levels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49FFDA-F9F0-244C-9CD6-5F76141BF6CF}"/>
              </a:ext>
            </a:extLst>
          </p:cNvPr>
          <p:cNvSpPr/>
          <p:nvPr/>
        </p:nvSpPr>
        <p:spPr>
          <a:xfrm>
            <a:off x="805287" y="1776711"/>
            <a:ext cx="4456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Single-photon level spectroscopy</a:t>
            </a:r>
          </a:p>
        </p:txBody>
      </p:sp>
    </p:spTree>
    <p:extLst>
      <p:ext uri="{BB962C8B-B14F-4D97-AF65-F5344CB8AC3E}">
        <p14:creationId xmlns:p14="http://schemas.microsoft.com/office/powerpoint/2010/main" val="101005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FB4-F0B7-D04F-B085-E3CFCBD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Magnetometry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1573E9-6811-7F43-B334-47D9F8A96A89}"/>
              </a:ext>
            </a:extLst>
          </p:cNvPr>
          <p:cNvPicPr/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877" y="1158040"/>
            <a:ext cx="6042618" cy="4470490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348D7CA0-FC24-7B4F-BB37-26D1A8FB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24" y="3429000"/>
            <a:ext cx="3531703" cy="642128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AEB0EF-E74C-9540-963E-C632FA7C2E93}"/>
              </a:ext>
            </a:extLst>
          </p:cNvPr>
          <p:cNvSpPr/>
          <p:nvPr/>
        </p:nvSpPr>
        <p:spPr>
          <a:xfrm>
            <a:off x="297681" y="1229470"/>
            <a:ext cx="7006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Controlling magnetization with current and light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052D3B-BEA8-EE45-B93E-1AA780EF27A9}"/>
              </a:ext>
            </a:extLst>
          </p:cNvPr>
          <p:cNvSpPr txBox="1"/>
          <p:nvPr/>
        </p:nvSpPr>
        <p:spPr>
          <a:xfrm>
            <a:off x="297681" y="1737781"/>
            <a:ext cx="5911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Development of magneto-optical techniques to probe spin dynamics</a:t>
            </a: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Discovery of new spin-orbit torques for current-induced magnetization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CCF0A-F8AC-6246-83A4-285A6612A525}"/>
              </a:ext>
            </a:extLst>
          </p:cNvPr>
          <p:cNvSpPr txBox="1"/>
          <p:nvPr/>
        </p:nvSpPr>
        <p:spPr>
          <a:xfrm>
            <a:off x="297681" y="4201429"/>
            <a:ext cx="5670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Weekly multi-group meetings</a:t>
            </a: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Interdisciplinary, focused on common goals</a:t>
            </a:r>
          </a:p>
          <a:p>
            <a:pPr marL="342900" indent="-228600">
              <a:buFont typeface="Arial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/>
              </a:rPr>
              <a:t>Heavy use of Materials Research Lab facilities for sample preparation, characterization, and experiments</a:t>
            </a:r>
          </a:p>
        </p:txBody>
      </p:sp>
    </p:spTree>
    <p:extLst>
      <p:ext uri="{BB962C8B-B14F-4D97-AF65-F5344CB8AC3E}">
        <p14:creationId xmlns:p14="http://schemas.microsoft.com/office/powerpoint/2010/main" val="7788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FB4-F0B7-D04F-B085-E3CFCBD9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Lorenz Lab at UIUC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E8AA31-5CFD-9B4C-9EAC-77D98A85DB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20799"/>
            <a:ext cx="5134886" cy="4107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481255-03A1-2045-A390-A6AA1F319208}"/>
              </a:ext>
            </a:extLst>
          </p:cNvPr>
          <p:cNvSpPr/>
          <p:nvPr/>
        </p:nvSpPr>
        <p:spPr>
          <a:xfrm>
            <a:off x="6811618" y="1843566"/>
            <a:ext cx="51348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Looking for ~2 graduate students to join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All topics open but especially quantum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Email me with questions!</a:t>
            </a:r>
            <a:b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</a:b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hlinkClick r:id="rId3"/>
              </a:rPr>
              <a:t>vlorenz@Illinois.edu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Group website: 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hlinkClick r:id="rId4"/>
              </a:rPr>
              <a:t>http://vlorenz.web.engr.illinois.edu</a:t>
            </a:r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</a:p>
          <a:p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31688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ma_blue_wide_2019" id="{2C92BE92-E332-774D-83F0-23EB9106A5A1}" vid="{F7B6555E-F2AE-B248-A5BE-DACC2550A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C2370623-F07B-5941-BA6D-5B6FAB215DDE}" vid="{BCBEA864-F141-684D-B783-F15F797B650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253</TotalTime>
  <Words>271</Words>
  <Application>Microsoft Macintosh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Georgia</vt:lpstr>
      <vt:lpstr>Custom Design</vt:lpstr>
      <vt:lpstr>1_Custom Design</vt:lpstr>
      <vt:lpstr>Lorenz Lab at UIUC</vt:lpstr>
      <vt:lpstr>Light for quantum applications</vt:lpstr>
      <vt:lpstr>Light for quantum applications</vt:lpstr>
      <vt:lpstr>Light for quantum applications</vt:lpstr>
      <vt:lpstr>Quantum Memories</vt:lpstr>
      <vt:lpstr>Quantum Sensing</vt:lpstr>
      <vt:lpstr>Quantum Sensing</vt:lpstr>
      <vt:lpstr>Optical Magnetometry</vt:lpstr>
      <vt:lpstr>Lorenz Lab at UIUC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Lorenz Lab at UIUC</dc:title>
  <dc:creator>Lorenz, Virginia</dc:creator>
  <cp:lastModifiedBy>Kelly Foster</cp:lastModifiedBy>
  <cp:revision>9</cp:revision>
  <dcterms:created xsi:type="dcterms:W3CDTF">2020-03-23T22:45:00Z</dcterms:created>
  <dcterms:modified xsi:type="dcterms:W3CDTF">2020-05-21T16:22:32Z</dcterms:modified>
</cp:coreProperties>
</file>