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Proxima Nova"/>
      <p:regular r:id="rId25"/>
      <p:bold r:id="rId26"/>
      <p:italic r:id="rId27"/>
      <p:boldItalic r:id="rId28"/>
    </p:embeddedFont>
    <p:embeddedFont>
      <p:font typeface="Alfa Slab One"/>
      <p:regular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30" roundtripDataSignature="AMtx7miAq5uJ8Nuzs1pQFxCAz99flSLr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roximaNova-bold.fntdata"/><Relationship Id="rId25" Type="http://schemas.openxmlformats.org/officeDocument/2006/relationships/font" Target="fonts/ProximaNova-regular.fntdata"/><Relationship Id="rId28" Type="http://schemas.openxmlformats.org/officeDocument/2006/relationships/font" Target="fonts/ProximaNova-boldItalic.fntdata"/><Relationship Id="rId27" Type="http://schemas.openxmlformats.org/officeDocument/2006/relationships/font" Target="fonts/ProximaNov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AlfaSlabOn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" name="Google Shape;5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" name="Google Shape;6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" name="Google Shape;8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3709c77c6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3709c77c6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5" name="Google Shape;13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" name="Google Shape;14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" name="Google Shape;159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3" name="Google Shape;17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5" name="Google Shape;19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0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0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0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" name="Google Shape;1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2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2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2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5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25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6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7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" name="Google Shape;38;p27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27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27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27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8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9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29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b="0" i="0" sz="3000" u="none" cap="none" strike="noStrike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queue.illinois.edu/q/queue/726" TargetMode="External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7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21.png"/><Relationship Id="rId5" Type="http://schemas.openxmlformats.org/officeDocument/2006/relationships/image" Target="../media/image2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/>
              <a:t>PHYS 212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"/>
              <a:t>Review 1</a:t>
            </a:r>
            <a:endParaRPr/>
          </a:p>
        </p:txBody>
      </p:sp>
      <p:sp>
        <p:nvSpPr>
          <p:cNvPr id="57" name="Google Shape;57;p1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Exam 1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Queue</a:t>
            </a:r>
            <a:endParaRPr/>
          </a:p>
        </p:txBody>
      </p:sp>
      <p:pic>
        <p:nvPicPr>
          <p:cNvPr id="58" name="Google Shape;58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02225" y="2365900"/>
            <a:ext cx="2318100" cy="2333350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"/>
          <p:cNvSpPr txBox="1"/>
          <p:nvPr/>
        </p:nvSpPr>
        <p:spPr>
          <a:xfrm>
            <a:off x="6472775" y="4589400"/>
            <a:ext cx="257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" sz="1900" u="none" cap="none" strike="noStrike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Queue sign in</a:t>
            </a:r>
            <a:endParaRPr b="0" i="0" sz="1900" u="none" cap="none" strike="noStrike">
              <a:solidFill>
                <a:srgbClr val="666666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Exam 1 Overview</a:t>
            </a:r>
            <a:endParaRPr/>
          </a:p>
        </p:txBody>
      </p:sp>
      <p:sp>
        <p:nvSpPr>
          <p:cNvPr id="65" name="Google Shape;65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/>
              <a:t>1) Coulomb’s Law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2) Electric Field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3) Electric Flux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4) Gauss’s Law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5) Electric Potential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b="1" lang="en"/>
              <a:t>6) Capacitance</a:t>
            </a:r>
            <a:endParaRPr b="1"/>
          </a:p>
        </p:txBody>
      </p:sp>
      <p:pic>
        <p:nvPicPr>
          <p:cNvPr id="66" name="Google Shape;6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2775" y="1017725"/>
            <a:ext cx="3130675" cy="355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Coulomb’s Law</a:t>
            </a:r>
            <a:endParaRPr/>
          </a:p>
        </p:txBody>
      </p:sp>
      <p:sp>
        <p:nvSpPr>
          <p:cNvPr id="72" name="Google Shape;72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Electrostatic force between 2 charges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Newton’s Third Law: F</a:t>
            </a:r>
            <a:r>
              <a:rPr b="1" baseline="-25000" lang="en"/>
              <a:t>1</a:t>
            </a:r>
            <a:r>
              <a:rPr b="1" lang="en"/>
              <a:t> = - F</a:t>
            </a:r>
            <a:r>
              <a:rPr b="1" baseline="-25000" lang="en"/>
              <a:t>2</a:t>
            </a:r>
            <a:endParaRPr b="1" baseline="-250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73" name="Google Shape;7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51466" y="1017725"/>
            <a:ext cx="4584433" cy="372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3"/>
          <p:cNvPicPr preferRelativeResize="0"/>
          <p:nvPr/>
        </p:nvPicPr>
        <p:blipFill rotWithShape="1">
          <a:blip r:embed="rId4">
            <a:alphaModFix/>
          </a:blip>
          <a:srcRect b="0" l="14921" r="13685" t="9828"/>
          <a:stretch/>
        </p:blipFill>
        <p:spPr>
          <a:xfrm>
            <a:off x="1050525" y="2200125"/>
            <a:ext cx="2001901" cy="254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Superposition</a:t>
            </a:r>
            <a:endParaRPr/>
          </a:p>
        </p:txBody>
      </p:sp>
      <p:sp>
        <p:nvSpPr>
          <p:cNvPr id="80" name="Google Shape;8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The total electric force on a charge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is the </a:t>
            </a:r>
            <a:r>
              <a:rPr b="1" lang="en"/>
              <a:t>sum of all the forces</a:t>
            </a:r>
            <a:r>
              <a:rPr lang="en"/>
              <a:t> exerted 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/>
              <a:t>by “n” charges on that one charge</a:t>
            </a:r>
            <a:endParaRPr/>
          </a:p>
        </p:txBody>
      </p:sp>
      <p:pic>
        <p:nvPicPr>
          <p:cNvPr id="81" name="Google Shape;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4134" y="2697799"/>
            <a:ext cx="4277864" cy="187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71918" y="1017725"/>
            <a:ext cx="4160382" cy="3416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Electric Fields</a:t>
            </a:r>
            <a:endParaRPr/>
          </a:p>
        </p:txBody>
      </p:sp>
      <p:sp>
        <p:nvSpPr>
          <p:cNvPr id="88" name="Google Shape;88;p5"/>
          <p:cNvSpPr txBox="1"/>
          <p:nvPr>
            <p:ph idx="1" type="body"/>
          </p:nvPr>
        </p:nvSpPr>
        <p:spPr>
          <a:xfrm>
            <a:off x="311700" y="11425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3 main sources of electric fields: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Point Charges, Infinite Lines of Charge, and Infinite Sheets of Charge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89" name="Google Shape;89;p5"/>
          <p:cNvPicPr preferRelativeResize="0"/>
          <p:nvPr/>
        </p:nvPicPr>
        <p:blipFill rotWithShape="1">
          <a:blip r:embed="rId3">
            <a:alphaModFix/>
          </a:blip>
          <a:srcRect b="9745" l="0" r="0" t="40428"/>
          <a:stretch/>
        </p:blipFill>
        <p:spPr>
          <a:xfrm>
            <a:off x="591288" y="2239750"/>
            <a:ext cx="7961424" cy="2903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Point Charge</a:t>
            </a:r>
            <a:endParaRPr/>
          </a:p>
        </p:txBody>
      </p:sp>
      <p:sp>
        <p:nvSpPr>
          <p:cNvPr id="95" name="Google Shape;95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/>
              <a:t>3D symmetry - </a:t>
            </a:r>
            <a:r>
              <a:rPr b="1" lang="en"/>
              <a:t>magnitude depends on r</a:t>
            </a:r>
            <a:r>
              <a:rPr b="1" baseline="30000" lang="en" sz="1900"/>
              <a:t>2</a:t>
            </a:r>
            <a:endParaRPr b="1"/>
          </a:p>
        </p:txBody>
      </p:sp>
      <p:pic>
        <p:nvPicPr>
          <p:cNvPr id="96" name="Google Shape;9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0800" y="1639525"/>
            <a:ext cx="4475025" cy="3304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6"/>
          <p:cNvPicPr preferRelativeResize="0"/>
          <p:nvPr/>
        </p:nvPicPr>
        <p:blipFill rotWithShape="1">
          <a:blip r:embed="rId4">
            <a:alphaModFix/>
          </a:blip>
          <a:srcRect b="0" l="0" r="0" t="28566"/>
          <a:stretch/>
        </p:blipFill>
        <p:spPr>
          <a:xfrm>
            <a:off x="5202950" y="1843325"/>
            <a:ext cx="3629351" cy="31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6"/>
          <p:cNvPicPr preferRelativeResize="0"/>
          <p:nvPr/>
        </p:nvPicPr>
        <p:blipFill rotWithShape="1">
          <a:blip r:embed="rId4">
            <a:alphaModFix/>
          </a:blip>
          <a:srcRect b="73319" l="23652" r="32383" t="6968"/>
          <a:stretch/>
        </p:blipFill>
        <p:spPr>
          <a:xfrm>
            <a:off x="5959704" y="573850"/>
            <a:ext cx="2115849" cy="120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3709c77c65_0_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Important Sphere Geometries</a:t>
            </a:r>
            <a:endParaRPr/>
          </a:p>
        </p:txBody>
      </p:sp>
      <p:pic>
        <p:nvPicPr>
          <p:cNvPr id="104" name="Google Shape;104;g33709c77c65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1475" y="1434050"/>
            <a:ext cx="5220000" cy="2936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Infinite Line of Charge</a:t>
            </a:r>
            <a:endParaRPr/>
          </a:p>
        </p:txBody>
      </p:sp>
      <p:sp>
        <p:nvSpPr>
          <p:cNvPr id="110" name="Google Shape;110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2D symmetry - </a:t>
            </a:r>
            <a:r>
              <a:rPr b="1" lang="en"/>
              <a:t>magnitude depends on r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charge density - </a:t>
            </a:r>
            <a:r>
              <a:rPr b="1" lang="en"/>
              <a:t>𝜆 = Q/L</a:t>
            </a:r>
            <a:r>
              <a:rPr lang="en"/>
              <a:t> (units: C/m)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Integral Setup Questions: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Bounds are the </a:t>
            </a:r>
            <a:r>
              <a:rPr b="1" lang="en"/>
              <a:t>length</a:t>
            </a:r>
            <a:r>
              <a:rPr lang="en"/>
              <a:t> of the line of charge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Inside the integral is of form </a:t>
            </a:r>
            <a:r>
              <a:rPr b="1" lang="en"/>
              <a:t>k(q/r</a:t>
            </a:r>
            <a:r>
              <a:rPr b="1" baseline="30000" lang="en"/>
              <a:t>2</a:t>
            </a:r>
            <a:r>
              <a:rPr b="1" lang="en"/>
              <a:t>)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dQ = 𝜆dx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11" name="Google Shape;111;p7"/>
          <p:cNvPicPr preferRelativeResize="0"/>
          <p:nvPr/>
        </p:nvPicPr>
        <p:blipFill rotWithShape="1">
          <a:blip r:embed="rId3">
            <a:alphaModFix/>
          </a:blip>
          <a:srcRect b="69196" l="43516" r="1371" t="7417"/>
          <a:stretch/>
        </p:blipFill>
        <p:spPr>
          <a:xfrm>
            <a:off x="6083550" y="618875"/>
            <a:ext cx="2338426" cy="123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7"/>
          <p:cNvPicPr preferRelativeResize="0"/>
          <p:nvPr/>
        </p:nvPicPr>
        <p:blipFill rotWithShape="1">
          <a:blip r:embed="rId4">
            <a:alphaModFix/>
          </a:blip>
          <a:srcRect b="73292" l="38796" r="17904" t="2114"/>
          <a:stretch/>
        </p:blipFill>
        <p:spPr>
          <a:xfrm>
            <a:off x="522750" y="3996175"/>
            <a:ext cx="1058501" cy="572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7"/>
          <p:cNvPicPr preferRelativeResize="0"/>
          <p:nvPr/>
        </p:nvPicPr>
        <p:blipFill rotWithShape="1">
          <a:blip r:embed="rId5">
            <a:alphaModFix/>
          </a:blip>
          <a:srcRect b="72770" l="39223" r="3118" t="0"/>
          <a:stretch/>
        </p:blipFill>
        <p:spPr>
          <a:xfrm>
            <a:off x="1764275" y="3967738"/>
            <a:ext cx="1409574" cy="6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7"/>
          <p:cNvPicPr preferRelativeResize="0"/>
          <p:nvPr/>
        </p:nvPicPr>
        <p:blipFill rotWithShape="1">
          <a:blip r:embed="rId5">
            <a:alphaModFix/>
          </a:blip>
          <a:srcRect b="47311" l="48070" r="0" t="25459"/>
          <a:stretch/>
        </p:blipFill>
        <p:spPr>
          <a:xfrm>
            <a:off x="3216850" y="3967737"/>
            <a:ext cx="1269549" cy="629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7"/>
          <p:cNvPicPr preferRelativeResize="0"/>
          <p:nvPr/>
        </p:nvPicPr>
        <p:blipFill rotWithShape="1">
          <a:blip r:embed="rId3">
            <a:alphaModFix/>
          </a:blip>
          <a:srcRect b="0" l="0" r="0" t="31233"/>
          <a:stretch/>
        </p:blipFill>
        <p:spPr>
          <a:xfrm>
            <a:off x="5361525" y="1857675"/>
            <a:ext cx="3782475" cy="3285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Infinite Sheet of Charge</a:t>
            </a:r>
            <a:endParaRPr/>
          </a:p>
        </p:txBody>
      </p:sp>
      <p:sp>
        <p:nvSpPr>
          <p:cNvPr id="121" name="Google Shape;121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1D symmetry - </a:t>
            </a:r>
            <a:r>
              <a:rPr b="1" lang="en"/>
              <a:t>magnitude has no dependance on r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/>
              <a:t>charge density - </a:t>
            </a:r>
            <a:r>
              <a:rPr b="1" lang="en"/>
              <a:t>σ = Q/A</a:t>
            </a:r>
            <a:r>
              <a:rPr lang="en"/>
              <a:t> (units: C/m</a:t>
            </a:r>
            <a:r>
              <a:rPr baseline="30000" lang="en"/>
              <a:t>2</a:t>
            </a:r>
            <a:r>
              <a:rPr lang="en"/>
              <a:t>)</a:t>
            </a:r>
            <a:endParaRPr/>
          </a:p>
        </p:txBody>
      </p:sp>
      <p:pic>
        <p:nvPicPr>
          <p:cNvPr id="122" name="Google Shape;122;p8"/>
          <p:cNvPicPr preferRelativeResize="0"/>
          <p:nvPr/>
        </p:nvPicPr>
        <p:blipFill rotWithShape="1">
          <a:blip r:embed="rId3">
            <a:alphaModFix/>
          </a:blip>
          <a:srcRect b="22091" l="5763" r="6115" t="6413"/>
          <a:stretch/>
        </p:blipFill>
        <p:spPr>
          <a:xfrm>
            <a:off x="3207850" y="2190200"/>
            <a:ext cx="5936151" cy="295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8"/>
          <p:cNvPicPr preferRelativeResize="0"/>
          <p:nvPr/>
        </p:nvPicPr>
        <p:blipFill rotWithShape="1">
          <a:blip r:embed="rId3">
            <a:alphaModFix/>
          </a:blip>
          <a:srcRect b="2286" l="33083" r="33596" t="77056"/>
          <a:stretch/>
        </p:blipFill>
        <p:spPr>
          <a:xfrm>
            <a:off x="6126725" y="813699"/>
            <a:ext cx="2556900" cy="124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8"/>
          <p:cNvPicPr preferRelativeResize="0"/>
          <p:nvPr/>
        </p:nvPicPr>
        <p:blipFill rotWithShape="1">
          <a:blip r:embed="rId4">
            <a:alphaModFix/>
          </a:blip>
          <a:srcRect b="9745" l="67883" r="0" t="41277"/>
          <a:stretch/>
        </p:blipFill>
        <p:spPr>
          <a:xfrm>
            <a:off x="410808" y="2289300"/>
            <a:ext cx="2556899" cy="285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Electric Field Lines and Flux</a:t>
            </a:r>
            <a:endParaRPr/>
          </a:p>
        </p:txBody>
      </p:sp>
      <p:sp>
        <p:nvSpPr>
          <p:cNvPr id="130" name="Google Shape;130;p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/>
              <a:t>Density of field lines indicates electric field strength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More dense lines =&gt; stronger electric field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Less dense lines =&gt; weaker electric field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# of field lines is proportional to charge’s magnitude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Flux is the number of field lines that pass through a surface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Positive flux points outwards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Negative flux points inwards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Pay close attention</a:t>
            </a:r>
            <a:r>
              <a:rPr lang="en"/>
              <a:t> to Φ</a:t>
            </a:r>
            <a:r>
              <a:rPr baseline="-25000" lang="en"/>
              <a:t>net</a:t>
            </a:r>
            <a:r>
              <a:rPr lang="en"/>
              <a:t> vs Φ</a:t>
            </a:r>
            <a:r>
              <a:rPr baseline="-25000" lang="en"/>
              <a:t>left</a:t>
            </a:r>
            <a:r>
              <a:rPr lang="en"/>
              <a:t> or Φ</a:t>
            </a:r>
            <a:r>
              <a:rPr baseline="-25000" lang="en"/>
              <a:t>right</a:t>
            </a:r>
            <a:r>
              <a:rPr lang="en"/>
              <a:t> </a:t>
            </a:r>
            <a:endParaRPr/>
          </a:p>
        </p:txBody>
      </p:sp>
      <p:pic>
        <p:nvPicPr>
          <p:cNvPr id="131" name="Google Shape;13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37075" y="0"/>
            <a:ext cx="2506927" cy="2417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95650" y="2417725"/>
            <a:ext cx="2548351" cy="272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Gauss’s Law</a:t>
            </a:r>
            <a:endParaRPr/>
          </a:p>
        </p:txBody>
      </p:sp>
      <p:sp>
        <p:nvSpPr>
          <p:cNvPr id="138" name="Google Shape;138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3 shapes have enough symmetry for easy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integration, so that we can get </a:t>
            </a:r>
            <a:r>
              <a:rPr b="1" lang="en"/>
              <a:t>E · A = Q</a:t>
            </a:r>
            <a:r>
              <a:rPr b="1" baseline="-25000" lang="en" sz="1700"/>
              <a:t>enc</a:t>
            </a:r>
            <a:endParaRPr b="1" baseline="-25000" sz="1700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Sphere (Point Charge)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Cylinder (Infinite Line of Charge)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Plane (Infinite Sheet of Charge)</a:t>
            </a:r>
            <a:endParaRPr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Generally, a cylinder will be used but any symmetrical object would suffice (cube, sphere, etc.)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b="1" lang="en"/>
              <a:t>Gauss’s Law says the number of field lines out of a surface is directly related to the charge(s) enclosed</a:t>
            </a:r>
            <a:endParaRPr b="1"/>
          </a:p>
        </p:txBody>
      </p:sp>
      <p:pic>
        <p:nvPicPr>
          <p:cNvPr id="139" name="Google Shape;139;p10"/>
          <p:cNvPicPr preferRelativeResize="0"/>
          <p:nvPr/>
        </p:nvPicPr>
        <p:blipFill rotWithShape="1">
          <a:blip r:embed="rId3">
            <a:alphaModFix/>
          </a:blip>
          <a:srcRect b="0" l="25991" r="0" t="29936"/>
          <a:stretch/>
        </p:blipFill>
        <p:spPr>
          <a:xfrm>
            <a:off x="4737150" y="1221850"/>
            <a:ext cx="4286728" cy="22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0"/>
          <p:cNvPicPr preferRelativeResize="0"/>
          <p:nvPr/>
        </p:nvPicPr>
        <p:blipFill rotWithShape="1">
          <a:blip r:embed="rId3">
            <a:alphaModFix/>
          </a:blip>
          <a:srcRect b="69517" l="0" r="47050" t="6345"/>
          <a:stretch/>
        </p:blipFill>
        <p:spPr>
          <a:xfrm>
            <a:off x="4796625" y="158375"/>
            <a:ext cx="4035675" cy="99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Gauss’s Law cont.</a:t>
            </a:r>
            <a:endParaRPr/>
          </a:p>
        </p:txBody>
      </p:sp>
      <p:sp>
        <p:nvSpPr>
          <p:cNvPr id="146" name="Google Shape;146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 is the surface area of the </a:t>
            </a:r>
            <a:r>
              <a:rPr b="1" lang="en"/>
              <a:t>chosen Gaussian surface </a:t>
            </a:r>
            <a:r>
              <a:rPr lang="en"/>
              <a:t>(sphere, cylinder, cube, etc.)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Charge denstitions (𝜆, σ, ⲣ) come from the </a:t>
            </a:r>
            <a:r>
              <a:rPr b="1" lang="en"/>
              <a:t>given physical object </a:t>
            </a:r>
            <a:r>
              <a:rPr lang="en"/>
              <a:t>we are working with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We can use charge densities to find q</a:t>
            </a:r>
            <a:r>
              <a:rPr baseline="-25000" lang="en"/>
              <a:t>enc</a:t>
            </a:r>
            <a:endParaRPr baseline="-25000"/>
          </a:p>
          <a:p>
            <a: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</a:pPr>
            <a:r>
              <a:rPr b="1" lang="en" sz="1800"/>
              <a:t>𝜆 = q</a:t>
            </a:r>
            <a:r>
              <a:rPr b="1" baseline="-25000" lang="en" sz="1800"/>
              <a:t>enc</a:t>
            </a:r>
            <a:r>
              <a:rPr b="1" lang="en" sz="1800"/>
              <a:t> / L</a:t>
            </a:r>
            <a:r>
              <a:rPr lang="en" sz="1800"/>
              <a:t> (L is length - m)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○"/>
            </a:pPr>
            <a:r>
              <a:rPr b="1" lang="en" sz="1800"/>
              <a:t>σ = q</a:t>
            </a:r>
            <a:r>
              <a:rPr b="1" baseline="-25000" lang="en" sz="1800"/>
              <a:t>enc</a:t>
            </a:r>
            <a:r>
              <a:rPr b="1" lang="en" sz="1800"/>
              <a:t> / A</a:t>
            </a:r>
            <a:r>
              <a:rPr lang="en" sz="1800"/>
              <a:t> (A is area - m</a:t>
            </a:r>
            <a:r>
              <a:rPr baseline="30000" lang="en" sz="1800"/>
              <a:t>2</a:t>
            </a:r>
            <a:r>
              <a:rPr lang="en" sz="1800"/>
              <a:t>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Char char="○"/>
            </a:pPr>
            <a:r>
              <a:rPr b="1" lang="en" sz="1800"/>
              <a:t>ⲣ = q</a:t>
            </a:r>
            <a:r>
              <a:rPr b="1" baseline="-25000" lang="en" sz="1800"/>
              <a:t>enc</a:t>
            </a:r>
            <a:r>
              <a:rPr b="1" lang="en" sz="1800"/>
              <a:t> / V</a:t>
            </a:r>
            <a:r>
              <a:rPr lang="en" sz="1800"/>
              <a:t> (V is volume - m</a:t>
            </a:r>
            <a:r>
              <a:rPr baseline="30000" lang="en" sz="1800"/>
              <a:t>3</a:t>
            </a:r>
            <a:r>
              <a:rPr lang="en" sz="1800"/>
              <a:t>)</a:t>
            </a:r>
            <a:endParaRPr sz="1800"/>
          </a:p>
        </p:txBody>
      </p:sp>
      <p:pic>
        <p:nvPicPr>
          <p:cNvPr id="147" name="Google Shape;147;p11"/>
          <p:cNvPicPr preferRelativeResize="0"/>
          <p:nvPr/>
        </p:nvPicPr>
        <p:blipFill rotWithShape="1">
          <a:blip r:embed="rId3">
            <a:alphaModFix/>
          </a:blip>
          <a:srcRect b="72621" l="1652" r="48108" t="9148"/>
          <a:stretch/>
        </p:blipFill>
        <p:spPr>
          <a:xfrm>
            <a:off x="4571988" y="3496587"/>
            <a:ext cx="3946473" cy="1072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Conductors</a:t>
            </a:r>
            <a:endParaRPr/>
          </a:p>
        </p:txBody>
      </p:sp>
      <p:sp>
        <p:nvSpPr>
          <p:cNvPr id="153" name="Google Shape;153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Electric field inside a conductor is </a:t>
            </a:r>
            <a:r>
              <a:rPr b="1" lang="en"/>
              <a:t>ALWAYS 0,</a:t>
            </a:r>
            <a:r>
              <a:rPr lang="en"/>
              <a:t> since all the charge goes the surface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For charges inside a conducting shell: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Q</a:t>
            </a:r>
            <a:r>
              <a:rPr b="1" baseline="-25000" lang="en"/>
              <a:t>inner</a:t>
            </a:r>
            <a:r>
              <a:rPr b="1" lang="en"/>
              <a:t> = opposite value of the center charge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Q</a:t>
            </a:r>
            <a:r>
              <a:rPr b="1" baseline="-25000" lang="en"/>
              <a:t>outer</a:t>
            </a:r>
            <a:r>
              <a:rPr b="1" lang="en"/>
              <a:t> = value of the charge on the surface + value of the center charge</a:t>
            </a:r>
            <a:endParaRPr b="1"/>
          </a:p>
        </p:txBody>
      </p:sp>
      <p:pic>
        <p:nvPicPr>
          <p:cNvPr id="154" name="Google Shape;154;p12"/>
          <p:cNvPicPr preferRelativeResize="0"/>
          <p:nvPr/>
        </p:nvPicPr>
        <p:blipFill rotWithShape="1">
          <a:blip r:embed="rId3">
            <a:alphaModFix/>
          </a:blip>
          <a:srcRect b="84093" l="47930" r="27235" t="4406"/>
          <a:stretch/>
        </p:blipFill>
        <p:spPr>
          <a:xfrm>
            <a:off x="1536100" y="3052375"/>
            <a:ext cx="2787373" cy="89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2"/>
          <p:cNvPicPr preferRelativeResize="0"/>
          <p:nvPr/>
        </p:nvPicPr>
        <p:blipFill rotWithShape="1">
          <a:blip r:embed="rId3">
            <a:alphaModFix/>
          </a:blip>
          <a:srcRect b="10258" l="0" r="52162" t="1221"/>
          <a:stretch/>
        </p:blipFill>
        <p:spPr>
          <a:xfrm>
            <a:off x="5014700" y="2949925"/>
            <a:ext cx="2249649" cy="202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2"/>
          <p:cNvPicPr preferRelativeResize="0"/>
          <p:nvPr/>
        </p:nvPicPr>
        <p:blipFill rotWithShape="1">
          <a:blip r:embed="rId3">
            <a:alphaModFix/>
          </a:blip>
          <a:srcRect b="28886" l="49077" r="22609" t="59614"/>
          <a:stretch/>
        </p:blipFill>
        <p:spPr>
          <a:xfrm>
            <a:off x="1394300" y="3944325"/>
            <a:ext cx="3177693" cy="891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Insulators</a:t>
            </a:r>
            <a:endParaRPr/>
          </a:p>
        </p:txBody>
      </p:sp>
      <p:sp>
        <p:nvSpPr>
          <p:cNvPr id="162" name="Google Shape;16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Charge is </a:t>
            </a:r>
            <a:r>
              <a:rPr b="1" lang="en"/>
              <a:t>uniformly (equally) distributed</a:t>
            </a:r>
            <a:r>
              <a:rPr lang="en"/>
              <a:t> throughout the entire insulator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The net charge inside an insulator behaves differently than outside the insulator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Outside - behaves like a point charge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Inside - behaves linearly 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Memorize second equation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Saves you time from deriving it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/>
          </a:p>
          <a:p>
            <a:pPr indent="0" lvl="0" marL="4572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63" name="Google Shape;163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70500" y="2110925"/>
            <a:ext cx="4773498" cy="3032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Electric Potential Energy (Units: J)</a:t>
            </a:r>
            <a:endParaRPr/>
          </a:p>
        </p:txBody>
      </p:sp>
      <p:sp>
        <p:nvSpPr>
          <p:cNvPr id="169" name="Google Shape;169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/>
              <a:t>Solving Systems of Particle Problems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U</a:t>
            </a:r>
            <a:r>
              <a:rPr baseline="-25000" lang="en"/>
              <a:t>1</a:t>
            </a:r>
            <a:r>
              <a:rPr lang="en"/>
              <a:t> = 0 , for whatever particle you chose first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U</a:t>
            </a:r>
            <a:r>
              <a:rPr baseline="-25000" lang="en"/>
              <a:t>2</a:t>
            </a:r>
            <a:r>
              <a:rPr lang="en"/>
              <a:t> = kq</a:t>
            </a:r>
            <a:r>
              <a:rPr baseline="-25000" lang="en"/>
              <a:t>2</a:t>
            </a:r>
            <a:r>
              <a:rPr lang="en"/>
              <a:t>q</a:t>
            </a:r>
            <a:r>
              <a:rPr baseline="-25000" lang="en"/>
              <a:t>1</a:t>
            </a:r>
            <a:r>
              <a:rPr lang="en"/>
              <a:t> / (d</a:t>
            </a:r>
            <a:r>
              <a:rPr baseline="-25000" lang="en"/>
              <a:t>21</a:t>
            </a:r>
            <a:r>
              <a:rPr lang="en"/>
              <a:t>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U</a:t>
            </a:r>
            <a:r>
              <a:rPr baseline="-25000" lang="en"/>
              <a:t>3</a:t>
            </a:r>
            <a:r>
              <a:rPr lang="en"/>
              <a:t> = kq</a:t>
            </a:r>
            <a:r>
              <a:rPr baseline="-25000" lang="en"/>
              <a:t>3</a:t>
            </a:r>
            <a:r>
              <a:rPr lang="en"/>
              <a:t>q</a:t>
            </a:r>
            <a:r>
              <a:rPr baseline="-25000" lang="en"/>
              <a:t>1</a:t>
            </a:r>
            <a:r>
              <a:rPr lang="en"/>
              <a:t> / (d</a:t>
            </a:r>
            <a:r>
              <a:rPr baseline="-25000" lang="en"/>
              <a:t>31</a:t>
            </a:r>
            <a:r>
              <a:rPr lang="en"/>
              <a:t>) + kq</a:t>
            </a:r>
            <a:r>
              <a:rPr baseline="-25000" lang="en"/>
              <a:t>3</a:t>
            </a:r>
            <a:r>
              <a:rPr lang="en"/>
              <a:t>q</a:t>
            </a:r>
            <a:r>
              <a:rPr baseline="-25000" lang="en"/>
              <a:t>2</a:t>
            </a:r>
            <a:r>
              <a:rPr lang="en"/>
              <a:t> / (d</a:t>
            </a:r>
            <a:r>
              <a:rPr baseline="-25000" lang="en"/>
              <a:t>32</a:t>
            </a:r>
            <a:r>
              <a:rPr lang="en"/>
              <a:t>)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Repeat process for all additional charge pairs and sum them up (U</a:t>
            </a:r>
            <a:r>
              <a:rPr baseline="-25000" lang="en"/>
              <a:t>1</a:t>
            </a:r>
            <a:r>
              <a:rPr lang="en"/>
              <a:t> + U</a:t>
            </a:r>
            <a:r>
              <a:rPr baseline="-25000" lang="en"/>
              <a:t>2</a:t>
            </a:r>
            <a:r>
              <a:rPr lang="en"/>
              <a:t> + U</a:t>
            </a:r>
            <a:r>
              <a:rPr baseline="-25000" lang="en"/>
              <a:t>3</a:t>
            </a:r>
            <a:r>
              <a:rPr lang="en"/>
              <a:t> +... U</a:t>
            </a:r>
            <a:r>
              <a:rPr baseline="-25000" lang="en"/>
              <a:t>n</a:t>
            </a:r>
            <a:r>
              <a:rPr lang="en"/>
              <a:t>) to get U</a:t>
            </a:r>
            <a:r>
              <a:rPr baseline="-25000" lang="en"/>
              <a:t>sys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lang="en"/>
              <a:t>Remember that W = - U 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70" name="Google Shape;170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87275" y="3408193"/>
            <a:ext cx="3697975" cy="1328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Electric Potential (Voltage - Units: V=J/C)</a:t>
            </a:r>
            <a:endParaRPr/>
          </a:p>
        </p:txBody>
      </p:sp>
      <p:sp>
        <p:nvSpPr>
          <p:cNvPr id="176" name="Google Shape;17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/>
              <a:t>Energy required to move a positive test charge through a constant electric field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V</a:t>
            </a:r>
            <a:r>
              <a:rPr b="1" baseline="-25000" lang="en"/>
              <a:t>point charge</a:t>
            </a:r>
            <a:r>
              <a:rPr b="1" lang="en"/>
              <a:t> = U / q (where little q is the test charge)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Equipotential Lines: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Perpendicular to electric field lines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Electric field lines always point from higher to lower electric potential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More dense lines  =&gt; Stronger electric potential</a:t>
            </a:r>
            <a:endParaRPr b="1"/>
          </a:p>
          <a:p>
            <a:pPr indent="-342900" lvl="0" marL="457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b="1" lang="en"/>
              <a:t>Equal electric potential along on the same equipotential lines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77" name="Google Shape;177;p15"/>
          <p:cNvPicPr preferRelativeResize="0"/>
          <p:nvPr/>
        </p:nvPicPr>
        <p:blipFill rotWithShape="1">
          <a:blip r:embed="rId3">
            <a:alphaModFix/>
          </a:blip>
          <a:srcRect b="55918" l="0" r="0" t="0"/>
          <a:stretch/>
        </p:blipFill>
        <p:spPr>
          <a:xfrm>
            <a:off x="5985875" y="1602199"/>
            <a:ext cx="2975300" cy="1585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Capacitance (Units: Farads - F)</a:t>
            </a:r>
            <a:endParaRPr/>
          </a:p>
        </p:txBody>
      </p:sp>
      <p:sp>
        <p:nvSpPr>
          <p:cNvPr id="183" name="Google Shape;18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Capacitance primarily depends on the </a:t>
            </a:r>
            <a:r>
              <a:rPr b="1" lang="en"/>
              <a:t>geometry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Units - Farads (F)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Energy of a capacitor: U = 0.5CV</a:t>
            </a:r>
            <a:r>
              <a:rPr b="1" baseline="30000" lang="en"/>
              <a:t>2</a:t>
            </a:r>
            <a:endParaRPr b="1" baseline="300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Dielectric - adding a dielectric to a capacitor increases its capacitance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84" name="Google Shape;184;p16"/>
          <p:cNvPicPr preferRelativeResize="0"/>
          <p:nvPr/>
        </p:nvPicPr>
        <p:blipFill rotWithShape="1">
          <a:blip r:embed="rId3">
            <a:alphaModFix/>
          </a:blip>
          <a:srcRect b="3768" l="0" r="0" t="4730"/>
          <a:stretch/>
        </p:blipFill>
        <p:spPr>
          <a:xfrm>
            <a:off x="498450" y="3151500"/>
            <a:ext cx="3789450" cy="195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92725" y="3277850"/>
            <a:ext cx="4252000" cy="186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6"/>
          <p:cNvPicPr preferRelativeResize="0"/>
          <p:nvPr/>
        </p:nvPicPr>
        <p:blipFill rotWithShape="1">
          <a:blip r:embed="rId5">
            <a:alphaModFix/>
          </a:blip>
          <a:srcRect b="11623" l="8279" r="3264" t="14097"/>
          <a:stretch/>
        </p:blipFill>
        <p:spPr>
          <a:xfrm>
            <a:off x="5837225" y="1228900"/>
            <a:ext cx="2685725" cy="138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Capacitors in Series/Parallel</a:t>
            </a:r>
            <a:endParaRPr/>
          </a:p>
        </p:txBody>
      </p:sp>
      <p:sp>
        <p:nvSpPr>
          <p:cNvPr id="192" name="Google Shape;192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"/>
              <a:t>Series - 1/C</a:t>
            </a:r>
            <a:r>
              <a:rPr b="1" baseline="-25000" lang="en"/>
              <a:t>1</a:t>
            </a:r>
            <a:r>
              <a:rPr b="1" lang="en"/>
              <a:t> + 1/C</a:t>
            </a:r>
            <a:r>
              <a:rPr b="1" baseline="-25000" lang="en"/>
              <a:t>2</a:t>
            </a:r>
            <a:r>
              <a:rPr b="1" lang="en"/>
              <a:t> + 1/C</a:t>
            </a:r>
            <a:r>
              <a:rPr b="1" baseline="-25000" lang="en"/>
              <a:t>3</a:t>
            </a:r>
            <a:r>
              <a:rPr b="1" lang="en"/>
              <a:t> + … 1/C</a:t>
            </a:r>
            <a:r>
              <a:rPr b="1" baseline="-25000" lang="en"/>
              <a:t>n </a:t>
            </a:r>
            <a:r>
              <a:rPr b="1" lang="en"/>
              <a:t>= 1/C</a:t>
            </a:r>
            <a:r>
              <a:rPr b="1" baseline="-25000" lang="en"/>
              <a:t>total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*Shortcut (Product over Sum)</a:t>
            </a:r>
            <a:r>
              <a:rPr lang="en"/>
              <a:t>: only works with </a:t>
            </a:r>
            <a:r>
              <a:rPr b="1" lang="en"/>
              <a:t>2 capacitors at a time</a:t>
            </a:r>
            <a:r>
              <a:rPr lang="en"/>
              <a:t>, repeat process for all capacitors until C</a:t>
            </a:r>
            <a:r>
              <a:rPr baseline="-25000" lang="en"/>
              <a:t>total</a:t>
            </a:r>
            <a:endParaRPr baseline="-250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en"/>
              <a:t>(C</a:t>
            </a:r>
            <a:r>
              <a:rPr baseline="-25000" lang="en"/>
              <a:t>1</a:t>
            </a:r>
            <a:r>
              <a:rPr lang="en"/>
              <a:t> x C</a:t>
            </a:r>
            <a:r>
              <a:rPr baseline="-25000" lang="en"/>
              <a:t>2</a:t>
            </a:r>
            <a:r>
              <a:rPr lang="en"/>
              <a:t>) / (C</a:t>
            </a:r>
            <a:r>
              <a:rPr baseline="-25000" lang="en"/>
              <a:t>1</a:t>
            </a:r>
            <a:r>
              <a:rPr lang="en"/>
              <a:t> + C</a:t>
            </a:r>
            <a:r>
              <a:rPr baseline="-25000" lang="en"/>
              <a:t>2</a:t>
            </a:r>
            <a:r>
              <a:rPr lang="en"/>
              <a:t>)  = C</a:t>
            </a:r>
            <a:r>
              <a:rPr baseline="-25000" lang="en"/>
              <a:t>1,2</a:t>
            </a:r>
            <a:r>
              <a:rPr lang="en"/>
              <a:t>  ==&gt; </a:t>
            </a:r>
            <a:r>
              <a:rPr b="1" lang="en"/>
              <a:t>Multiply C</a:t>
            </a:r>
            <a:r>
              <a:rPr b="1" baseline="-25000" lang="en"/>
              <a:t>1</a:t>
            </a:r>
            <a:r>
              <a:rPr b="1" lang="en"/>
              <a:t> and C</a:t>
            </a:r>
            <a:r>
              <a:rPr b="1" baseline="-25000" lang="en"/>
              <a:t>2</a:t>
            </a:r>
            <a:r>
              <a:rPr b="1" lang="en"/>
              <a:t> (product) and divide by their sum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b="1" lang="en"/>
              <a:t>Parallel - just add them up</a:t>
            </a:r>
            <a:endParaRPr b="1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en"/>
              <a:t>C</a:t>
            </a:r>
            <a:r>
              <a:rPr baseline="-25000" lang="en"/>
              <a:t>1</a:t>
            </a:r>
            <a:r>
              <a:rPr lang="en"/>
              <a:t> + C</a:t>
            </a:r>
            <a:r>
              <a:rPr baseline="-25000" lang="en"/>
              <a:t>2</a:t>
            </a:r>
            <a:r>
              <a:rPr lang="en"/>
              <a:t> + C</a:t>
            </a:r>
            <a:r>
              <a:rPr baseline="-25000" lang="en"/>
              <a:t>3</a:t>
            </a:r>
            <a:r>
              <a:rPr lang="en"/>
              <a:t> + … C</a:t>
            </a:r>
            <a:r>
              <a:rPr baseline="-25000" lang="en"/>
              <a:t>n</a:t>
            </a:r>
            <a:r>
              <a:rPr lang="en"/>
              <a:t> = C</a:t>
            </a:r>
            <a:r>
              <a:rPr baseline="-25000" lang="en"/>
              <a:t>total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Don’t forget to sign in to the queue</a:t>
            </a:r>
            <a:endParaRPr/>
          </a:p>
        </p:txBody>
      </p:sp>
      <p:pic>
        <p:nvPicPr>
          <p:cNvPr id="198" name="Google Shape;19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41387" y="1307025"/>
            <a:ext cx="3661225" cy="350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