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453" r:id="rId2"/>
    <p:sldId id="455" r:id="rId3"/>
    <p:sldId id="451" r:id="rId4"/>
    <p:sldId id="275" r:id="rId5"/>
    <p:sldId id="438" r:id="rId6"/>
    <p:sldId id="430" r:id="rId7"/>
    <p:sldId id="437" r:id="rId8"/>
    <p:sldId id="439" r:id="rId9"/>
    <p:sldId id="441" r:id="rId10"/>
    <p:sldId id="440" r:id="rId11"/>
    <p:sldId id="442" r:id="rId12"/>
    <p:sldId id="443" r:id="rId13"/>
    <p:sldId id="450" r:id="rId14"/>
    <p:sldId id="454" r:id="rId15"/>
    <p:sldId id="456" r:id="rId1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
          <p15:clr>
            <a:srgbClr val="A4A3A4"/>
          </p15:clr>
        </p15:guide>
        <p15:guide id="2" orient="horz" pos="338">
          <p15:clr>
            <a:srgbClr val="A4A3A4"/>
          </p15:clr>
        </p15:guide>
        <p15:guide id="3" orient="horz" pos="2160">
          <p15:clr>
            <a:srgbClr val="A4A3A4"/>
          </p15:clr>
        </p15:guide>
        <p15:guide id="4" orient="horz" pos="3992">
          <p15:clr>
            <a:srgbClr val="A4A3A4"/>
          </p15:clr>
        </p15:guide>
        <p15:guide id="5" orient="horz" pos="4105">
          <p15:clr>
            <a:srgbClr val="A4A3A4"/>
          </p15:clr>
        </p15:guide>
        <p15:guide id="6" orient="horz" pos="1006">
          <p15:clr>
            <a:srgbClr val="A4A3A4"/>
          </p15:clr>
        </p15:guide>
        <p15:guide id="7" orient="horz" pos="1250">
          <p15:clr>
            <a:srgbClr val="A4A3A4"/>
          </p15:clr>
        </p15:guide>
        <p15:guide id="8" pos="3144">
          <p15:clr>
            <a:srgbClr val="A4A3A4"/>
          </p15:clr>
        </p15:guide>
        <p15:guide id="9" pos="341">
          <p15:clr>
            <a:srgbClr val="A4A3A4"/>
          </p15:clr>
        </p15:guide>
        <p15:guide id="10" pos="1746">
          <p15:clr>
            <a:srgbClr val="A4A3A4"/>
          </p15:clr>
        </p15:guide>
        <p15:guide id="11" pos="3620">
          <p15:clr>
            <a:srgbClr val="A4A3A4"/>
          </p15:clr>
        </p15:guide>
        <p15:guide id="12" pos="3839">
          <p15:clr>
            <a:srgbClr val="A4A3A4"/>
          </p15:clr>
        </p15:guide>
        <p15:guide id="13" pos="5950">
          <p15:clr>
            <a:srgbClr val="A4A3A4"/>
          </p15:clr>
        </p15:guide>
        <p15:guide id="14" pos="7349">
          <p15:clr>
            <a:srgbClr val="A4A3A4"/>
          </p15:clr>
        </p15:guide>
        <p15:guide id="15" pos="4057">
          <p15:clr>
            <a:srgbClr val="A4A3A4"/>
          </p15:clr>
        </p15:guide>
        <p15:guide id="16" pos="4551">
          <p15:clr>
            <a:srgbClr val="A4A3A4"/>
          </p15:clr>
        </p15:guide>
        <p15:guide id="17" pos="6917">
          <p15:clr>
            <a:srgbClr val="A4A3A4"/>
          </p15:clr>
        </p15:guide>
        <p15:guide id="18" pos="6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BEF"/>
    <a:srgbClr val="92D050"/>
    <a:srgbClr val="FFEEE7"/>
    <a:srgbClr val="D9D9D9"/>
    <a:srgbClr val="000000"/>
    <a:srgbClr val="D2D2D2"/>
    <a:srgbClr val="9D9D9D"/>
    <a:srgbClr val="7F7F7F"/>
    <a:srgbClr val="FFFFFF"/>
    <a:srgbClr val="8246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324" autoAdjust="0"/>
  </p:normalViewPr>
  <p:slideViewPr>
    <p:cSldViewPr snapToGrid="0" showGuides="1">
      <p:cViewPr varScale="1">
        <p:scale>
          <a:sx n="106" d="100"/>
          <a:sy n="106" d="100"/>
        </p:scale>
        <p:origin x="678" y="114"/>
      </p:cViewPr>
      <p:guideLst>
        <p:guide orient="horz" pos="219"/>
        <p:guide orient="horz" pos="338"/>
        <p:guide orient="horz" pos="2160"/>
        <p:guide orient="horz" pos="3992"/>
        <p:guide orient="horz" pos="4105"/>
        <p:guide orient="horz" pos="1006"/>
        <p:guide orient="horz" pos="1250"/>
        <p:guide pos="3144"/>
        <p:guide pos="341"/>
        <p:guide pos="1746"/>
        <p:guide pos="3620"/>
        <p:guide pos="3839"/>
        <p:guide pos="5950"/>
        <p:guide pos="7349"/>
        <p:guide pos="4057"/>
        <p:guide pos="4551"/>
        <p:guide pos="6917"/>
        <p:guide pos="613"/>
      </p:guideLst>
    </p:cSldViewPr>
  </p:slid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44E6-187A-4493-A8C8-BF7B10B3F86D}" type="datetimeFigureOut">
              <a:rPr lang="en-US" smtClean="0"/>
              <a:t>6/26/2025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076D2-C4D6-4F47-BE0A-B8682F3AE1D4}" type="slidenum">
              <a:rPr lang="en-US" smtClean="0"/>
              <a:t>‹#›</a:t>
            </a:fld>
            <a:endParaRPr lang="en-US" dirty="0"/>
          </a:p>
        </p:txBody>
      </p:sp>
    </p:spTree>
    <p:extLst>
      <p:ext uri="{BB962C8B-B14F-4D97-AF65-F5344CB8AC3E}">
        <p14:creationId xmlns:p14="http://schemas.microsoft.com/office/powerpoint/2010/main" val="1339702762"/>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2CD22-0A84-5F45-F182-EAF49F1D8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46612-3BB9-B426-46BC-1877442A2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B3461-4D84-86E3-E4CA-E1117BECBA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81E7C2-8130-94DF-66D5-8AAD9B7B7315}"/>
              </a:ext>
            </a:extLst>
          </p:cNvPr>
          <p:cNvSpPr>
            <a:spLocks noGrp="1"/>
          </p:cNvSpPr>
          <p:nvPr>
            <p:ph type="sldNum" sz="quarter" idx="5"/>
          </p:nvPr>
        </p:nvSpPr>
        <p:spPr/>
        <p:txBody>
          <a:bodyPr/>
          <a:lstStyle/>
          <a:p>
            <a:fld id="{58E076D2-C4D6-4F47-BE0A-B8682F3AE1D4}" type="slidenum">
              <a:rPr lang="en-US" smtClean="0"/>
              <a:t>1</a:t>
            </a:fld>
            <a:endParaRPr lang="en-US" dirty="0"/>
          </a:p>
        </p:txBody>
      </p:sp>
    </p:spTree>
    <p:extLst>
      <p:ext uri="{BB962C8B-B14F-4D97-AF65-F5344CB8AC3E}">
        <p14:creationId xmlns:p14="http://schemas.microsoft.com/office/powerpoint/2010/main" val="221222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52833-EF18-0662-8FB3-F7EE21F6D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D47BC-977C-8E92-E2EE-5518708F2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5A3C0-E1A0-669B-05A6-8A5FB33E0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78777B-C877-7149-FF5A-EDD059FCCC7E}"/>
              </a:ext>
            </a:extLst>
          </p:cNvPr>
          <p:cNvSpPr>
            <a:spLocks noGrp="1"/>
          </p:cNvSpPr>
          <p:nvPr>
            <p:ph type="sldNum" sz="quarter" idx="5"/>
          </p:nvPr>
        </p:nvSpPr>
        <p:spPr/>
        <p:txBody>
          <a:bodyPr/>
          <a:lstStyle/>
          <a:p>
            <a:fld id="{58E076D2-C4D6-4F47-BE0A-B8682F3AE1D4}" type="slidenum">
              <a:rPr lang="en-US" smtClean="0"/>
              <a:t>11</a:t>
            </a:fld>
            <a:endParaRPr lang="en-US" dirty="0"/>
          </a:p>
        </p:txBody>
      </p:sp>
    </p:spTree>
    <p:extLst>
      <p:ext uri="{BB962C8B-B14F-4D97-AF65-F5344CB8AC3E}">
        <p14:creationId xmlns:p14="http://schemas.microsoft.com/office/powerpoint/2010/main" val="2236413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BBD3-5FE7-39FA-5124-D833A5A48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BB39F-4F2A-BEA3-932E-02D08516E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A925E-DB7E-8AB3-7E56-4B1509ACEB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CAE8E7-A9C1-2205-4296-5E93F4DB43CC}"/>
              </a:ext>
            </a:extLst>
          </p:cNvPr>
          <p:cNvSpPr>
            <a:spLocks noGrp="1"/>
          </p:cNvSpPr>
          <p:nvPr>
            <p:ph type="sldNum" sz="quarter" idx="5"/>
          </p:nvPr>
        </p:nvSpPr>
        <p:spPr/>
        <p:txBody>
          <a:bodyPr/>
          <a:lstStyle/>
          <a:p>
            <a:fld id="{58E076D2-C4D6-4F47-BE0A-B8682F3AE1D4}" type="slidenum">
              <a:rPr lang="en-US" smtClean="0"/>
              <a:t>12</a:t>
            </a:fld>
            <a:endParaRPr lang="en-US" dirty="0"/>
          </a:p>
        </p:txBody>
      </p:sp>
    </p:spTree>
    <p:extLst>
      <p:ext uri="{BB962C8B-B14F-4D97-AF65-F5344CB8AC3E}">
        <p14:creationId xmlns:p14="http://schemas.microsoft.com/office/powerpoint/2010/main" val="2925490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1D488-3162-1673-DD8C-A91D112B9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18B3F-45FD-CD99-C1DA-DF4934AC8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6666E-1690-2F29-16A7-CB8FDA317E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DC0FD7-6DAA-B94F-D721-E51BBAA908A0}"/>
              </a:ext>
            </a:extLst>
          </p:cNvPr>
          <p:cNvSpPr>
            <a:spLocks noGrp="1"/>
          </p:cNvSpPr>
          <p:nvPr>
            <p:ph type="sldNum" sz="quarter" idx="5"/>
          </p:nvPr>
        </p:nvSpPr>
        <p:spPr/>
        <p:txBody>
          <a:bodyPr/>
          <a:lstStyle/>
          <a:p>
            <a:fld id="{58E076D2-C4D6-4F47-BE0A-B8682F3AE1D4}" type="slidenum">
              <a:rPr lang="en-US" smtClean="0"/>
              <a:t>13</a:t>
            </a:fld>
            <a:endParaRPr lang="en-US" dirty="0"/>
          </a:p>
        </p:txBody>
      </p:sp>
    </p:spTree>
    <p:extLst>
      <p:ext uri="{BB962C8B-B14F-4D97-AF65-F5344CB8AC3E}">
        <p14:creationId xmlns:p14="http://schemas.microsoft.com/office/powerpoint/2010/main" val="437376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C2F7A-25FA-8139-870D-0D1F99E11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A5A02-D9DC-5CB5-1BEE-801E7AB6D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BCBFB-925C-FF55-2D26-E214F43F12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12574F-75B4-0FB4-778A-2E37EA1020B4}"/>
              </a:ext>
            </a:extLst>
          </p:cNvPr>
          <p:cNvSpPr>
            <a:spLocks noGrp="1"/>
          </p:cNvSpPr>
          <p:nvPr>
            <p:ph type="sldNum" sz="quarter" idx="5"/>
          </p:nvPr>
        </p:nvSpPr>
        <p:spPr/>
        <p:txBody>
          <a:bodyPr/>
          <a:lstStyle/>
          <a:p>
            <a:fld id="{58E076D2-C4D6-4F47-BE0A-B8682F3AE1D4}" type="slidenum">
              <a:rPr lang="en-US" smtClean="0"/>
              <a:t>14</a:t>
            </a:fld>
            <a:endParaRPr lang="en-US" dirty="0"/>
          </a:p>
        </p:txBody>
      </p:sp>
    </p:spTree>
    <p:extLst>
      <p:ext uri="{BB962C8B-B14F-4D97-AF65-F5344CB8AC3E}">
        <p14:creationId xmlns:p14="http://schemas.microsoft.com/office/powerpoint/2010/main" val="314398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72B8B-1E75-489F-64AA-5E1EA23A1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26CE2-8373-DA79-91B0-7D8E675D2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E1000-37DF-BB27-CE3D-AD96BFD52A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649425-58F2-9EEC-9F82-A0740A279310}"/>
              </a:ext>
            </a:extLst>
          </p:cNvPr>
          <p:cNvSpPr>
            <a:spLocks noGrp="1"/>
          </p:cNvSpPr>
          <p:nvPr>
            <p:ph type="sldNum" sz="quarter" idx="5"/>
          </p:nvPr>
        </p:nvSpPr>
        <p:spPr/>
        <p:txBody>
          <a:bodyPr/>
          <a:lstStyle/>
          <a:p>
            <a:fld id="{58E076D2-C4D6-4F47-BE0A-B8682F3AE1D4}" type="slidenum">
              <a:rPr lang="en-US" smtClean="0"/>
              <a:t>15</a:t>
            </a:fld>
            <a:endParaRPr lang="en-US" dirty="0"/>
          </a:p>
        </p:txBody>
      </p:sp>
    </p:spTree>
    <p:extLst>
      <p:ext uri="{BB962C8B-B14F-4D97-AF65-F5344CB8AC3E}">
        <p14:creationId xmlns:p14="http://schemas.microsoft.com/office/powerpoint/2010/main" val="124317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1ABF-6790-D0D3-3219-2B641ECFC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9D90E-E821-E93F-AB8A-AC6D8FB9F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4B05D-675B-9492-1653-F6ED0978AD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7E2139-92A8-B35B-DCD4-600680ACE46A}"/>
              </a:ext>
            </a:extLst>
          </p:cNvPr>
          <p:cNvSpPr>
            <a:spLocks noGrp="1"/>
          </p:cNvSpPr>
          <p:nvPr>
            <p:ph type="sldNum" sz="quarter" idx="5"/>
          </p:nvPr>
        </p:nvSpPr>
        <p:spPr/>
        <p:txBody>
          <a:bodyPr/>
          <a:lstStyle/>
          <a:p>
            <a:fld id="{58E076D2-C4D6-4F47-BE0A-B8682F3AE1D4}" type="slidenum">
              <a:rPr lang="en-US" smtClean="0"/>
              <a:t>3</a:t>
            </a:fld>
            <a:endParaRPr lang="en-US" dirty="0"/>
          </a:p>
        </p:txBody>
      </p:sp>
    </p:spTree>
    <p:extLst>
      <p:ext uri="{BB962C8B-B14F-4D97-AF65-F5344CB8AC3E}">
        <p14:creationId xmlns:p14="http://schemas.microsoft.com/office/powerpoint/2010/main" val="232277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Model Input</a:t>
            </a:r>
            <a:r>
              <a:rPr lang="en-US" dirty="0"/>
              <a:t>: You provide a prompt or input text to the LLM.</a:t>
            </a:r>
            <a:endParaRPr lang="en-US" b="1" dirty="0"/>
          </a:p>
          <a:p>
            <a:r>
              <a:rPr lang="en-US" b="1" dirty="0"/>
              <a:t>Tokenization</a:t>
            </a:r>
            <a:r>
              <a:rPr lang="en-US" dirty="0"/>
              <a:t>: The input text is broken down into tokens (words, </a:t>
            </a:r>
            <a:r>
              <a:rPr lang="en-US" dirty="0" err="1"/>
              <a:t>subwords</a:t>
            </a:r>
            <a:r>
              <a:rPr lang="en-US" dirty="0"/>
              <a:t>, or characters).</a:t>
            </a:r>
          </a:p>
          <a:p>
            <a:r>
              <a:rPr lang="en-US" b="1" dirty="0"/>
              <a:t>Contextual Processing</a:t>
            </a:r>
            <a:r>
              <a:rPr lang="en-US" dirty="0"/>
              <a:t>: The model processes these tokens through its layers, using the learned parameters from its training phase. It uses contextual information to understand the input.</a:t>
            </a:r>
          </a:p>
          <a:p>
            <a:r>
              <a:rPr lang="en-US" b="1" dirty="0"/>
              <a:t>Output Generation</a:t>
            </a:r>
            <a:r>
              <a:rPr lang="en-US" dirty="0"/>
              <a:t>: Based on the input and its internal representations, the model generates an output, which could be a continuation of the text, an answer to a question, or any other relevant response.</a:t>
            </a:r>
          </a:p>
          <a:p>
            <a:r>
              <a:rPr lang="en-US" b="1" dirty="0"/>
              <a:t>Detokenization</a:t>
            </a:r>
            <a:r>
              <a:rPr lang="en-US" dirty="0"/>
              <a:t>: The output tokens are converted back into human-readable text.</a:t>
            </a:r>
          </a:p>
        </p:txBody>
      </p:sp>
      <p:sp>
        <p:nvSpPr>
          <p:cNvPr id="4" name="Slide Number Placeholder 3"/>
          <p:cNvSpPr>
            <a:spLocks noGrp="1"/>
          </p:cNvSpPr>
          <p:nvPr>
            <p:ph type="sldNum" sz="quarter" idx="5"/>
          </p:nvPr>
        </p:nvSpPr>
        <p:spPr/>
        <p:txBody>
          <a:bodyPr/>
          <a:lstStyle/>
          <a:p>
            <a:fld id="{58E076D2-C4D6-4F47-BE0A-B8682F3AE1D4}" type="slidenum">
              <a:rPr lang="en-US" smtClean="0"/>
              <a:t>4</a:t>
            </a:fld>
            <a:endParaRPr lang="en-US" dirty="0"/>
          </a:p>
        </p:txBody>
      </p:sp>
    </p:spTree>
    <p:extLst>
      <p:ext uri="{BB962C8B-B14F-4D97-AF65-F5344CB8AC3E}">
        <p14:creationId xmlns:p14="http://schemas.microsoft.com/office/powerpoint/2010/main" val="5287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623D3-D68B-8C51-1076-A57FAACFC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95AF1-6B59-B240-D7A2-35AE55B59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CA004-B0AD-4237-F0C4-AFA923162C31}"/>
              </a:ext>
            </a:extLst>
          </p:cNvPr>
          <p:cNvSpPr>
            <a:spLocks noGrp="1"/>
          </p:cNvSpPr>
          <p:nvPr>
            <p:ph type="body" idx="1"/>
          </p:nvPr>
        </p:nvSpPr>
        <p:spPr/>
        <p:txBody>
          <a:bodyPr/>
          <a:lstStyle/>
          <a:p>
            <a:r>
              <a:rPr lang="en-US" b="1" dirty="0"/>
              <a:t>Be Clear and Specific</a:t>
            </a:r>
            <a:r>
              <a:rPr lang="en-US" dirty="0"/>
              <a:t>: Ambiguous prompts can lead to unclear or irrelevant responses.</a:t>
            </a:r>
          </a:p>
          <a:p>
            <a:r>
              <a:rPr lang="en-US" b="1" dirty="0"/>
              <a:t>Provide Sufficient Context</a:t>
            </a:r>
            <a:r>
              <a:rPr lang="en-US" dirty="0"/>
              <a:t>: Include enough background information to help the model understand the context.</a:t>
            </a:r>
          </a:p>
          <a:p>
            <a:r>
              <a:rPr lang="en-US" b="1" dirty="0"/>
              <a:t>Use Proper Formatting</a:t>
            </a:r>
            <a:r>
              <a:rPr lang="en-US" dirty="0"/>
              <a:t>: Depending on the desired output, structure the prompt in a way that guides the model (e.g., asking a direct question for a factual response).</a:t>
            </a:r>
          </a:p>
          <a:p>
            <a:r>
              <a:rPr lang="en-US" b="1" dirty="0"/>
              <a:t>Iterate and Refine</a:t>
            </a:r>
            <a:r>
              <a:rPr lang="en-US" dirty="0"/>
              <a:t>: If the initial response is not satisfactory, refine the prompt and try again</a:t>
            </a:r>
          </a:p>
        </p:txBody>
      </p:sp>
      <p:sp>
        <p:nvSpPr>
          <p:cNvPr id="4" name="Slide Number Placeholder 3">
            <a:extLst>
              <a:ext uri="{FF2B5EF4-FFF2-40B4-BE49-F238E27FC236}">
                <a16:creationId xmlns:a16="http://schemas.microsoft.com/office/drawing/2014/main" id="{37E8646E-F807-9743-B5CA-A2AB96FC7F4A}"/>
              </a:ext>
            </a:extLst>
          </p:cNvPr>
          <p:cNvSpPr>
            <a:spLocks noGrp="1"/>
          </p:cNvSpPr>
          <p:nvPr>
            <p:ph type="sldNum" sz="quarter" idx="5"/>
          </p:nvPr>
        </p:nvSpPr>
        <p:spPr/>
        <p:txBody>
          <a:bodyPr/>
          <a:lstStyle/>
          <a:p>
            <a:fld id="{58E076D2-C4D6-4F47-BE0A-B8682F3AE1D4}" type="slidenum">
              <a:rPr lang="en-US" smtClean="0"/>
              <a:t>5</a:t>
            </a:fld>
            <a:endParaRPr lang="en-US" dirty="0"/>
          </a:p>
        </p:txBody>
      </p:sp>
    </p:spTree>
    <p:extLst>
      <p:ext uri="{BB962C8B-B14F-4D97-AF65-F5344CB8AC3E}">
        <p14:creationId xmlns:p14="http://schemas.microsoft.com/office/powerpoint/2010/main" val="333024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6</a:t>
            </a:fld>
            <a:endParaRPr lang="en-US" dirty="0"/>
          </a:p>
        </p:txBody>
      </p:sp>
    </p:spTree>
    <p:extLst>
      <p:ext uri="{BB962C8B-B14F-4D97-AF65-F5344CB8AC3E}">
        <p14:creationId xmlns:p14="http://schemas.microsoft.com/office/powerpoint/2010/main" val="188171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8078-EB8E-AC8C-843B-585DB8D82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D6748-F3EC-9C8E-7640-38B280C58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164E9-FC19-D913-47DD-C94C44BBC6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86DD5C-49BD-D4AC-3A34-F7AEFC510936}"/>
              </a:ext>
            </a:extLst>
          </p:cNvPr>
          <p:cNvSpPr>
            <a:spLocks noGrp="1"/>
          </p:cNvSpPr>
          <p:nvPr>
            <p:ph type="sldNum" sz="quarter" idx="5"/>
          </p:nvPr>
        </p:nvSpPr>
        <p:spPr/>
        <p:txBody>
          <a:bodyPr/>
          <a:lstStyle/>
          <a:p>
            <a:fld id="{58E076D2-C4D6-4F47-BE0A-B8682F3AE1D4}" type="slidenum">
              <a:rPr lang="en-US" smtClean="0"/>
              <a:t>7</a:t>
            </a:fld>
            <a:endParaRPr lang="en-US" dirty="0"/>
          </a:p>
        </p:txBody>
      </p:sp>
    </p:spTree>
    <p:extLst>
      <p:ext uri="{BB962C8B-B14F-4D97-AF65-F5344CB8AC3E}">
        <p14:creationId xmlns:p14="http://schemas.microsoft.com/office/powerpoint/2010/main" val="1950815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F176E-11F3-F651-2F82-BABF0099D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B1755-1927-A70D-B206-E475059A1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E4551-5D4B-2FA1-1E27-6D072211A0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1E80CC-1E67-A31D-EBDF-15C8B29E48A4}"/>
              </a:ext>
            </a:extLst>
          </p:cNvPr>
          <p:cNvSpPr>
            <a:spLocks noGrp="1"/>
          </p:cNvSpPr>
          <p:nvPr>
            <p:ph type="sldNum" sz="quarter" idx="5"/>
          </p:nvPr>
        </p:nvSpPr>
        <p:spPr/>
        <p:txBody>
          <a:bodyPr/>
          <a:lstStyle/>
          <a:p>
            <a:fld id="{58E076D2-C4D6-4F47-BE0A-B8682F3AE1D4}" type="slidenum">
              <a:rPr lang="en-US" smtClean="0"/>
              <a:t>8</a:t>
            </a:fld>
            <a:endParaRPr lang="en-US" dirty="0"/>
          </a:p>
        </p:txBody>
      </p:sp>
    </p:spTree>
    <p:extLst>
      <p:ext uri="{BB962C8B-B14F-4D97-AF65-F5344CB8AC3E}">
        <p14:creationId xmlns:p14="http://schemas.microsoft.com/office/powerpoint/2010/main" val="390097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A10F4-CEF9-78D5-28D5-42116BDE02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D0B66-3BDD-71E7-6EDF-9AE231DF9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52D349-05A4-D3BD-5621-AEF93EE5AC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7608DB-4075-8928-E943-69AB4D96673A}"/>
              </a:ext>
            </a:extLst>
          </p:cNvPr>
          <p:cNvSpPr>
            <a:spLocks noGrp="1"/>
          </p:cNvSpPr>
          <p:nvPr>
            <p:ph type="sldNum" sz="quarter" idx="5"/>
          </p:nvPr>
        </p:nvSpPr>
        <p:spPr/>
        <p:txBody>
          <a:bodyPr/>
          <a:lstStyle/>
          <a:p>
            <a:fld id="{58E076D2-C4D6-4F47-BE0A-B8682F3AE1D4}" type="slidenum">
              <a:rPr lang="en-US" smtClean="0"/>
              <a:t>9</a:t>
            </a:fld>
            <a:endParaRPr lang="en-US" dirty="0"/>
          </a:p>
        </p:txBody>
      </p:sp>
    </p:spTree>
    <p:extLst>
      <p:ext uri="{BB962C8B-B14F-4D97-AF65-F5344CB8AC3E}">
        <p14:creationId xmlns:p14="http://schemas.microsoft.com/office/powerpoint/2010/main" val="228613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CCB91-8FB2-5233-BD8F-420B4128D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84727-0A68-AE22-42DC-E66B03502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8C8DA-D028-A0ED-5D27-9A74650A81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5D1915-4EE8-EF77-0B6A-4387E58CB4A4}"/>
              </a:ext>
            </a:extLst>
          </p:cNvPr>
          <p:cNvSpPr>
            <a:spLocks noGrp="1"/>
          </p:cNvSpPr>
          <p:nvPr>
            <p:ph type="sldNum" sz="quarter" idx="5"/>
          </p:nvPr>
        </p:nvSpPr>
        <p:spPr/>
        <p:txBody>
          <a:bodyPr/>
          <a:lstStyle/>
          <a:p>
            <a:fld id="{58E076D2-C4D6-4F47-BE0A-B8682F3AE1D4}" type="slidenum">
              <a:rPr lang="en-US" smtClean="0"/>
              <a:t>10</a:t>
            </a:fld>
            <a:endParaRPr lang="en-US" dirty="0"/>
          </a:p>
        </p:txBody>
      </p:sp>
    </p:spTree>
    <p:extLst>
      <p:ext uri="{BB962C8B-B14F-4D97-AF65-F5344CB8AC3E}">
        <p14:creationId xmlns:p14="http://schemas.microsoft.com/office/powerpoint/2010/main" val="139926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138" y="4257675"/>
            <a:ext cx="9998921" cy="685800"/>
          </a:xfrm>
        </p:spPr>
        <p:txBody>
          <a:bodyPr lIns="0" tIns="45720" rIns="0">
            <a:noAutofit/>
          </a:bodyPr>
          <a:lstStyle>
            <a:lvl1pPr marL="0" indent="0" algn="l">
              <a:lnSpc>
                <a:spcPct val="80000"/>
              </a:lnSpc>
              <a:spcBef>
                <a:spcPts val="0"/>
              </a:spcBef>
              <a:buNone/>
              <a:defRPr sz="2400" b="0" cap="all" baseline="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p:cNvSpPr>
            <a:spLocks noChangeAspect="1" noEditPoints="1"/>
          </p:cNvSpPr>
          <p:nvPr userDrawn="1"/>
        </p:nvSpPr>
        <p:spPr bwMode="auto">
          <a:xfrm>
            <a:off x="541338" y="536575"/>
            <a:ext cx="838146" cy="9144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3388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Tex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973138" y="1984375"/>
            <a:ext cx="4773612" cy="39867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Content Placeholder 7"/>
          <p:cNvSpPr>
            <a:spLocks noGrp="1"/>
          </p:cNvSpPr>
          <p:nvPr>
            <p:ph sz="quarter" idx="12"/>
          </p:nvPr>
        </p:nvSpPr>
        <p:spPr>
          <a:xfrm>
            <a:off x="6094413" y="0"/>
            <a:ext cx="6094411" cy="6858000"/>
          </a:xfrm>
        </p:spPr>
        <p:txBody>
          <a:bodyPr/>
          <a:lstStyle>
            <a:lvl1pPr marL="0" indent="0">
              <a:buFont typeface="Arial" panose="020B0604020202020204" pitchFamily="34" charset="0"/>
              <a:buNone/>
              <a:defRPr/>
            </a:lvl1pPr>
          </a:lstStyle>
          <a:p>
            <a:pPr lvl="0"/>
            <a:r>
              <a:rPr lang="en-US"/>
              <a:t>Click to edit Master text styles</a:t>
            </a:r>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010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_Tex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0" y="0"/>
            <a:ext cx="6094413" cy="6858000"/>
          </a:xfrm>
        </p:spPr>
        <p:txBody>
          <a:bodyPr/>
          <a:lstStyle>
            <a:lvl1pPr marL="0" indent="0">
              <a:buFont typeface="Arial" panose="020B0604020202020204" pitchFamily="34" charset="0"/>
              <a:buNone/>
              <a:defRPr/>
            </a:lvl1pPr>
          </a:lstStyle>
          <a:p>
            <a:pPr lvl="0"/>
            <a:r>
              <a:rPr lang="en-US"/>
              <a:t>Click to edit Master text styles</a:t>
            </a:r>
          </a:p>
        </p:txBody>
      </p:sp>
      <p:sp>
        <p:nvSpPr>
          <p:cNvPr id="2" name="Title 1"/>
          <p:cNvSpPr>
            <a:spLocks noGrp="1"/>
          </p:cNvSpPr>
          <p:nvPr>
            <p:ph type="title" hasCustomPrompt="1"/>
          </p:nvPr>
        </p:nvSpPr>
        <p:spPr>
          <a:xfrm>
            <a:off x="6440488" y="536575"/>
            <a:ext cx="5226050" cy="587375"/>
          </a:xfrm>
        </p:spPr>
        <p:txBody>
          <a:bodyPr/>
          <a:lstStyle>
            <a:lvl1pPr>
              <a:defRPr>
                <a:solidFill>
                  <a:schemeClr val="tx1"/>
                </a:solidFill>
              </a:defRPr>
            </a:lvl1pPr>
          </a:lstStyle>
          <a:p>
            <a:r>
              <a:rPr lang="en-US" dirty="0"/>
              <a:t>CLICK TO EDIT MASTER TITLE</a:t>
            </a:r>
          </a:p>
        </p:txBody>
      </p:sp>
      <p:sp>
        <p:nvSpPr>
          <p:cNvPr id="3" name="Content Placeholder 2"/>
          <p:cNvSpPr>
            <a:spLocks noGrp="1"/>
          </p:cNvSpPr>
          <p:nvPr>
            <p:ph idx="1"/>
          </p:nvPr>
        </p:nvSpPr>
        <p:spPr>
          <a:xfrm>
            <a:off x="6440488" y="1984375"/>
            <a:ext cx="5226050" cy="3986784"/>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644048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704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6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4991100" y="0"/>
            <a:ext cx="7197725"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3665538"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3665538" cy="1060450"/>
          </a:xfrm>
        </p:spPr>
        <p:txBody>
          <a:body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5424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0/60 Imag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3525" y="536575"/>
            <a:ext cx="6323012"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5343525" y="1984375"/>
            <a:ext cx="6323012"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5343525"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p:cNvSpPr>
            <a:spLocks noGrp="1"/>
          </p:cNvSpPr>
          <p:nvPr>
            <p:ph type="pic" sz="quarter" idx="12"/>
          </p:nvPr>
        </p:nvSpPr>
        <p:spPr>
          <a:xfrm>
            <a:off x="0" y="0"/>
            <a:ext cx="4991100" cy="68580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83870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0/4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7224713" y="0"/>
            <a:ext cx="4964112"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5894388"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5894388" cy="587375"/>
          </a:xfrm>
        </p:spPr>
        <p:txBody>
          <a:body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186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0/40 Image_Text">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6877050"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7224712" y="536575"/>
            <a:ext cx="4441825" cy="587375"/>
          </a:xfrm>
        </p:spPr>
        <p:txBody>
          <a:bodyPr/>
          <a:lstStyle>
            <a:lvl1pPr>
              <a:defRPr>
                <a:solidFill>
                  <a:schemeClr val="tx1"/>
                </a:solidFill>
              </a:defRPr>
            </a:lvl1pPr>
          </a:lstStyle>
          <a:p>
            <a:r>
              <a:rPr lang="en-US" dirty="0"/>
              <a:t>CLICK TO EDIT MASTER TITLE</a:t>
            </a:r>
          </a:p>
        </p:txBody>
      </p:sp>
      <p:sp>
        <p:nvSpPr>
          <p:cNvPr id="3" name="Content Placeholder 2"/>
          <p:cNvSpPr>
            <a:spLocks noGrp="1"/>
          </p:cNvSpPr>
          <p:nvPr>
            <p:ph idx="1"/>
          </p:nvPr>
        </p:nvSpPr>
        <p:spPr>
          <a:xfrm>
            <a:off x="7224712" y="1984375"/>
            <a:ext cx="4441825"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7224713"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999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3086100"/>
            <a:ext cx="9998921" cy="685800"/>
          </a:xfrm>
        </p:spPr>
        <p:txBody>
          <a:bodyPr anchor="t" anchorCtr="0"/>
          <a:lstStyle>
            <a:lvl1pPr algn="l">
              <a:defRPr sz="40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5787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6" y="2696210"/>
            <a:ext cx="8191499" cy="1397000"/>
          </a:xfrm>
        </p:spPr>
        <p:txBody>
          <a:bodyPr tIns="0" anchor="t" anchorCtr="0"/>
          <a:lstStyle>
            <a:lvl1pPr algn="l">
              <a:defRPr sz="4000" b="1" cap="all" baseline="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2505671"/>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258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ith number_5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094413" y="0"/>
            <a:ext cx="6094412"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4930775"/>
            <a:ext cx="47736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4203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with number_40/6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991100" y="0"/>
            <a:ext cx="7197725"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4930775"/>
            <a:ext cx="36560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224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with full bleed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009" y="4257675"/>
            <a:ext cx="9999050" cy="685800"/>
          </a:xfrm>
        </p:spPr>
        <p:txBody>
          <a:bodyPr lIns="0" tIns="45720" rIns="0">
            <a:noAutofit/>
          </a:bodyPr>
          <a:lstStyle>
            <a:lvl1pPr marL="0" indent="0" algn="l">
              <a:lnSpc>
                <a:spcPct val="80000"/>
              </a:lnSpc>
              <a:spcBef>
                <a:spcPts val="0"/>
              </a:spcBef>
              <a:buNone/>
              <a:defRPr sz="2400" b="0" cap="all" baseline="0">
                <a:solidFill>
                  <a:schemeClr val="tx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8" name="Freeform 6"/>
          <p:cNvSpPr>
            <a:spLocks noChangeAspect="1" noEditPoints="1"/>
          </p:cNvSpPr>
          <p:nvPr userDrawn="1"/>
        </p:nvSpPr>
        <p:spPr bwMode="auto">
          <a:xfrm>
            <a:off x="541338" y="536575"/>
            <a:ext cx="838146" cy="9144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15308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low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1447800"/>
          </a:xfrm>
        </p:spPr>
        <p:txBody>
          <a:bodyPr/>
          <a:lstStyle>
            <a:lvl1pPr>
              <a:defRPr baseline="0"/>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14000"/>
              </a:lnSpc>
              <a:buNone/>
              <a:defRPr sz="24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Picture Placeholder 10"/>
          <p:cNvSpPr>
            <a:spLocks noGrp="1"/>
          </p:cNvSpPr>
          <p:nvPr>
            <p:ph type="pic" sz="quarter" idx="12"/>
          </p:nvPr>
        </p:nvSpPr>
        <p:spPr>
          <a:xfrm>
            <a:off x="0" y="2286000"/>
            <a:ext cx="12188825" cy="4572000"/>
          </a:xfrm>
        </p:spPr>
        <p:txBody>
          <a:bodyPr/>
          <a:lstStyle>
            <a:lvl1pPr marL="0" indent="0" algn="ctr">
              <a:buNone/>
              <a:defRPr/>
            </a:lvl1pPr>
          </a:lstStyle>
          <a:p>
            <a:r>
              <a:rPr lang="en-US"/>
              <a:t>Click icon to add picture</a:t>
            </a:r>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0473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lower image_blue line">
    <p:spTree>
      <p:nvGrpSpPr>
        <p:cNvPr id="1" name=""/>
        <p:cNvGrpSpPr/>
        <p:nvPr/>
      </p:nvGrpSpPr>
      <p:grpSpPr>
        <a:xfrm>
          <a:off x="0" y="0"/>
          <a:ext cx="0" cy="0"/>
          <a:chOff x="0" y="0"/>
          <a:chExt cx="0" cy="0"/>
        </a:xfrm>
      </p:grpSpPr>
      <p:sp>
        <p:nvSpPr>
          <p:cNvPr id="9" name="Rectangle 8"/>
          <p:cNvSpPr/>
          <p:nvPr userDrawn="1"/>
        </p:nvSpPr>
        <p:spPr>
          <a:xfrm>
            <a:off x="0" y="2286000"/>
            <a:ext cx="12188825" cy="4572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88825"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536575"/>
            <a:ext cx="4773612" cy="587375"/>
          </a:xfrm>
        </p:spPr>
        <p:txBody>
          <a:bodyPr/>
          <a:lstStyle>
            <a:lvl1pPr>
              <a:defRPr baseline="0">
                <a:solidFill>
                  <a:schemeClr val="tx1"/>
                </a:solidFill>
              </a:defRPr>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13000"/>
              </a:lnSpc>
              <a:buNone/>
              <a:defRPr sz="2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6/26/2025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Content Placeholder 9"/>
          <p:cNvSpPr>
            <a:spLocks noGrp="1"/>
          </p:cNvSpPr>
          <p:nvPr>
            <p:ph sz="quarter" idx="12"/>
          </p:nvPr>
        </p:nvSpPr>
        <p:spPr>
          <a:xfrm>
            <a:off x="973138" y="2838450"/>
            <a:ext cx="10693400" cy="3498850"/>
          </a:xfrm>
        </p:spPr>
        <p:txBody>
          <a:bodyPr/>
          <a:lstStyle>
            <a:lvl1pP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©2022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4097068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icon layout_blu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ext Placeholder 7"/>
          <p:cNvSpPr>
            <a:spLocks noGrp="1"/>
          </p:cNvSpPr>
          <p:nvPr>
            <p:ph type="body" sz="quarter" idx="12"/>
          </p:nvPr>
        </p:nvSpPr>
        <p:spPr>
          <a:xfrm>
            <a:off x="973138" y="1984375"/>
            <a:ext cx="9999662" cy="790575"/>
          </a:xfrm>
        </p:spPr>
        <p:txBody>
          <a:bodyPr/>
          <a:lstStyle>
            <a:lvl1pPr marL="0" indent="0">
              <a:spcBef>
                <a:spcPts val="6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30" name="Text Placeholder 9"/>
          <p:cNvSpPr>
            <a:spLocks noGrp="1"/>
          </p:cNvSpPr>
          <p:nvPr>
            <p:ph type="body" sz="quarter" idx="13"/>
          </p:nvPr>
        </p:nvSpPr>
        <p:spPr>
          <a:xfrm>
            <a:off x="973138"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1" name="Text Placeholder 14"/>
          <p:cNvSpPr>
            <a:spLocks noGrp="1"/>
          </p:cNvSpPr>
          <p:nvPr>
            <p:ph type="body" sz="quarter" idx="17"/>
          </p:nvPr>
        </p:nvSpPr>
        <p:spPr>
          <a:xfrm>
            <a:off x="973138"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2" name="Text Placeholder 14"/>
          <p:cNvSpPr>
            <a:spLocks noGrp="1"/>
          </p:cNvSpPr>
          <p:nvPr>
            <p:ph type="body" sz="quarter" idx="18"/>
          </p:nvPr>
        </p:nvSpPr>
        <p:spPr>
          <a:xfrm>
            <a:off x="3547005"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3" name="Text Placeholder 14"/>
          <p:cNvSpPr>
            <a:spLocks noGrp="1"/>
          </p:cNvSpPr>
          <p:nvPr>
            <p:ph type="body" sz="quarter" idx="19"/>
          </p:nvPr>
        </p:nvSpPr>
        <p:spPr>
          <a:xfrm>
            <a:off x="6120872"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4" name="Text Placeholder 14"/>
          <p:cNvSpPr>
            <a:spLocks noGrp="1"/>
          </p:cNvSpPr>
          <p:nvPr>
            <p:ph type="body" sz="quarter" idx="20"/>
          </p:nvPr>
        </p:nvSpPr>
        <p:spPr>
          <a:xfrm>
            <a:off x="8694738"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5" name="Text Placeholder 9"/>
          <p:cNvSpPr>
            <a:spLocks noGrp="1"/>
          </p:cNvSpPr>
          <p:nvPr>
            <p:ph type="body" sz="quarter" idx="21"/>
          </p:nvPr>
        </p:nvSpPr>
        <p:spPr>
          <a:xfrm>
            <a:off x="3547005"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9"/>
          <p:cNvSpPr>
            <a:spLocks noGrp="1"/>
          </p:cNvSpPr>
          <p:nvPr>
            <p:ph type="body" sz="quarter" idx="22"/>
          </p:nvPr>
        </p:nvSpPr>
        <p:spPr>
          <a:xfrm>
            <a:off x="6120872"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7" name="Text Placeholder 9"/>
          <p:cNvSpPr>
            <a:spLocks noGrp="1"/>
          </p:cNvSpPr>
          <p:nvPr>
            <p:ph type="body" sz="quarter" idx="23"/>
          </p:nvPr>
        </p:nvSpPr>
        <p:spPr>
          <a:xfrm>
            <a:off x="8694738"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64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gray border-3 Icons">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6089777"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3371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1077914"/>
            <a:ext cx="10007600" cy="519111"/>
          </a:xfrm>
        </p:spPr>
        <p:txBody>
          <a:bodyPr/>
          <a:lstStyle/>
          <a:p>
            <a:r>
              <a:rPr lang="en-US" dirty="0"/>
              <a:t>CLICK TO EDIT TITLE STYLE</a:t>
            </a:r>
          </a:p>
        </p:txBody>
      </p:sp>
      <p:sp>
        <p:nvSpPr>
          <p:cNvPr id="3" name="Content Placeholder 2"/>
          <p:cNvSpPr>
            <a:spLocks noGrp="1"/>
          </p:cNvSpPr>
          <p:nvPr>
            <p:ph idx="1"/>
          </p:nvPr>
        </p:nvSpPr>
        <p:spPr>
          <a:xfrm>
            <a:off x="973138" y="2136775"/>
            <a:ext cx="4660900" cy="367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6/26/2025</a:t>
            </a:fld>
            <a:endParaRPr lang="en-US" dirty="0"/>
          </a:p>
        </p:txBody>
      </p:sp>
      <p:sp>
        <p:nvSpPr>
          <p:cNvPr id="11" name="Text Placeholder 9"/>
          <p:cNvSpPr>
            <a:spLocks noGrp="1"/>
          </p:cNvSpPr>
          <p:nvPr>
            <p:ph type="body" sz="quarter" idx="13"/>
          </p:nvPr>
        </p:nvSpPr>
        <p:spPr>
          <a:xfrm>
            <a:off x="7724458" y="2413495"/>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4"/>
          <p:cNvSpPr>
            <a:spLocks noGrp="1"/>
          </p:cNvSpPr>
          <p:nvPr>
            <p:ph type="body" sz="quarter" idx="17" hasCustomPrompt="1"/>
          </p:nvPr>
        </p:nvSpPr>
        <p:spPr>
          <a:xfrm>
            <a:off x="7724458" y="2132013"/>
            <a:ext cx="3243814"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 text</a:t>
            </a:r>
          </a:p>
        </p:txBody>
      </p:sp>
      <p:sp>
        <p:nvSpPr>
          <p:cNvPr id="13" name="Text Placeholder 9"/>
          <p:cNvSpPr>
            <a:spLocks noGrp="1"/>
          </p:cNvSpPr>
          <p:nvPr>
            <p:ph type="body" sz="quarter" idx="18"/>
          </p:nvPr>
        </p:nvSpPr>
        <p:spPr>
          <a:xfrm>
            <a:off x="7724458" y="3729533"/>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4"/>
          <p:cNvSpPr>
            <a:spLocks noGrp="1"/>
          </p:cNvSpPr>
          <p:nvPr>
            <p:ph type="body" sz="quarter" idx="19" hasCustomPrompt="1"/>
          </p:nvPr>
        </p:nvSpPr>
        <p:spPr>
          <a:xfrm>
            <a:off x="7724458" y="3452019"/>
            <a:ext cx="324612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 text</a:t>
            </a:r>
          </a:p>
        </p:txBody>
      </p:sp>
      <p:sp>
        <p:nvSpPr>
          <p:cNvPr id="15" name="Text Placeholder 9"/>
          <p:cNvSpPr>
            <a:spLocks noGrp="1"/>
          </p:cNvSpPr>
          <p:nvPr>
            <p:ph type="body" sz="quarter" idx="20"/>
          </p:nvPr>
        </p:nvSpPr>
        <p:spPr>
          <a:xfrm>
            <a:off x="7724458" y="5051920"/>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4"/>
          <p:cNvSpPr>
            <a:spLocks noGrp="1"/>
          </p:cNvSpPr>
          <p:nvPr>
            <p:ph type="body" sz="quarter" idx="21" hasCustomPrompt="1"/>
          </p:nvPr>
        </p:nvSpPr>
        <p:spPr>
          <a:xfrm>
            <a:off x="7724458" y="4772025"/>
            <a:ext cx="324612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 text</a:t>
            </a:r>
          </a:p>
        </p:txBody>
      </p:sp>
      <p:sp>
        <p:nvSpPr>
          <p:cNvPr id="26"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7" name="Rectangle 16"/>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a:t>
            </a:r>
            <a:fld id="{70C20920-D522-47E7-A593-4D1EC6534F20}" type="datetimeyyyy">
              <a:rPr lang="en-US" sz="700" smtClean="0">
                <a:solidFill>
                  <a:schemeClr val="bg2"/>
                </a:solidFill>
              </a:rPr>
              <a:t>2025</a:t>
            </a:fld>
            <a:r>
              <a:rPr lang="en-US" sz="700" dirty="0">
                <a:solidFill>
                  <a:schemeClr val="bg2"/>
                </a:solidFill>
              </a:rPr>
              <a:t> Mayo Foundation for Medical Education and Research  |  slide-</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3855401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9998921" cy="587375"/>
          </a:xfrm>
        </p:spPr>
        <p:txBody>
          <a:bodyPr/>
          <a:lstStyle/>
          <a:p>
            <a:r>
              <a:rPr lang="en-US" dirty="0"/>
              <a:t>CLICK TO EDIT TITLE STYLE</a:t>
            </a:r>
          </a:p>
        </p:txBody>
      </p:sp>
      <p:sp>
        <p:nvSpPr>
          <p:cNvPr id="3" name="Content Placeholder 2"/>
          <p:cNvSpPr>
            <a:spLocks noGrp="1"/>
          </p:cNvSpPr>
          <p:nvPr>
            <p:ph sz="half" idx="1"/>
          </p:nvPr>
        </p:nvSpPr>
        <p:spPr>
          <a:xfrm>
            <a:off x="973138" y="1984374"/>
            <a:ext cx="4769327"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40488" y="1984374"/>
            <a:ext cx="4773612"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6004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with individual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sz="half" idx="1"/>
          </p:nvPr>
        </p:nvSpPr>
        <p:spPr>
          <a:xfrm>
            <a:off x="973138" y="2954338"/>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Text Placeholder 2"/>
          <p:cNvSpPr>
            <a:spLocks noGrp="1"/>
          </p:cNvSpPr>
          <p:nvPr>
            <p:ph type="body" idx="12"/>
          </p:nvPr>
        </p:nvSpPr>
        <p:spPr>
          <a:xfrm>
            <a:off x="973138" y="2643188"/>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7" name="Content Placeholder 2"/>
          <p:cNvSpPr>
            <a:spLocks noGrp="1"/>
          </p:cNvSpPr>
          <p:nvPr>
            <p:ph sz="half" idx="17"/>
          </p:nvPr>
        </p:nvSpPr>
        <p:spPr>
          <a:xfrm>
            <a:off x="973138" y="1597025"/>
            <a:ext cx="9993312" cy="488949"/>
          </a:xfrm>
        </p:spPr>
        <p:txBody>
          <a:bodyPr tIns="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3" name="Content Placeholder 2"/>
          <p:cNvSpPr>
            <a:spLocks noGrp="1"/>
          </p:cNvSpPr>
          <p:nvPr>
            <p:ph sz="half" idx="18"/>
          </p:nvPr>
        </p:nvSpPr>
        <p:spPr>
          <a:xfrm>
            <a:off x="6440489" y="2954338"/>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4" name="Text Placeholder 2"/>
          <p:cNvSpPr>
            <a:spLocks noGrp="1"/>
          </p:cNvSpPr>
          <p:nvPr>
            <p:ph type="body" idx="19"/>
          </p:nvPr>
        </p:nvSpPr>
        <p:spPr>
          <a:xfrm>
            <a:off x="6440489" y="2643188"/>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25" name="Content Placeholder 2"/>
          <p:cNvSpPr>
            <a:spLocks noGrp="1"/>
          </p:cNvSpPr>
          <p:nvPr>
            <p:ph sz="half" idx="20"/>
          </p:nvPr>
        </p:nvSpPr>
        <p:spPr>
          <a:xfrm>
            <a:off x="6440489" y="4334383"/>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6" name="Text Placeholder 2"/>
          <p:cNvSpPr>
            <a:spLocks noGrp="1"/>
          </p:cNvSpPr>
          <p:nvPr>
            <p:ph type="body" idx="21"/>
          </p:nvPr>
        </p:nvSpPr>
        <p:spPr>
          <a:xfrm>
            <a:off x="6440489" y="4032660"/>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27" name="Content Placeholder 2"/>
          <p:cNvSpPr>
            <a:spLocks noGrp="1"/>
          </p:cNvSpPr>
          <p:nvPr>
            <p:ph sz="half" idx="22"/>
          </p:nvPr>
        </p:nvSpPr>
        <p:spPr>
          <a:xfrm>
            <a:off x="6440489" y="5708650"/>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8" name="Text Placeholder 2"/>
          <p:cNvSpPr>
            <a:spLocks noGrp="1"/>
          </p:cNvSpPr>
          <p:nvPr>
            <p:ph type="body" idx="23"/>
          </p:nvPr>
        </p:nvSpPr>
        <p:spPr>
          <a:xfrm>
            <a:off x="6440489" y="5397500"/>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33" name="Content Placeholder 2"/>
          <p:cNvSpPr>
            <a:spLocks noGrp="1"/>
          </p:cNvSpPr>
          <p:nvPr>
            <p:ph sz="half" idx="24"/>
          </p:nvPr>
        </p:nvSpPr>
        <p:spPr>
          <a:xfrm>
            <a:off x="973138" y="4334383"/>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34" name="Text Placeholder 2"/>
          <p:cNvSpPr>
            <a:spLocks noGrp="1"/>
          </p:cNvSpPr>
          <p:nvPr>
            <p:ph type="body" idx="25"/>
          </p:nvPr>
        </p:nvSpPr>
        <p:spPr>
          <a:xfrm>
            <a:off x="973138" y="4032660"/>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37" name="Content Placeholder 2"/>
          <p:cNvSpPr>
            <a:spLocks noGrp="1"/>
          </p:cNvSpPr>
          <p:nvPr>
            <p:ph sz="half" idx="26"/>
          </p:nvPr>
        </p:nvSpPr>
        <p:spPr>
          <a:xfrm>
            <a:off x="973138" y="5708650"/>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38" name="Text Placeholder 2"/>
          <p:cNvSpPr>
            <a:spLocks noGrp="1"/>
          </p:cNvSpPr>
          <p:nvPr>
            <p:ph type="body" idx="27"/>
          </p:nvPr>
        </p:nvSpPr>
        <p:spPr>
          <a:xfrm>
            <a:off x="973138" y="5397500"/>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9" name="Rectangle 1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7369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968731" y="1984375"/>
            <a:ext cx="4773168"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4" name="Content Placeholder 3"/>
          <p:cNvSpPr>
            <a:spLocks noGrp="1"/>
          </p:cNvSpPr>
          <p:nvPr>
            <p:ph sz="half" idx="2"/>
          </p:nvPr>
        </p:nvSpPr>
        <p:spPr>
          <a:xfrm>
            <a:off x="968731" y="2276474"/>
            <a:ext cx="4773168" cy="3705225"/>
          </a:xfrm>
        </p:spPr>
        <p:txBody>
          <a:bodyPr tIns="91440"/>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0488" y="1984375"/>
            <a:ext cx="4773168"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0488" y="2276474"/>
            <a:ext cx="4773168" cy="3705225"/>
          </a:xfrm>
        </p:spPr>
        <p:txBody>
          <a:bodyPr tIns="91440"/>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043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0/40 Title and Content_blue line">
    <p:spTree>
      <p:nvGrpSpPr>
        <p:cNvPr id="1" name=""/>
        <p:cNvGrpSpPr/>
        <p:nvPr/>
      </p:nvGrpSpPr>
      <p:grpSpPr>
        <a:xfrm>
          <a:off x="0" y="0"/>
          <a:ext cx="0" cy="0"/>
          <a:chOff x="0" y="0"/>
          <a:chExt cx="0" cy="0"/>
        </a:xfrm>
      </p:grpSpPr>
      <p:sp>
        <p:nvSpPr>
          <p:cNvPr id="6" name="Rectangle 5"/>
          <p:cNvSpPr/>
          <p:nvPr userDrawn="1"/>
        </p:nvSpPr>
        <p:spPr>
          <a:xfrm>
            <a:off x="7224713" y="0"/>
            <a:ext cx="4964112"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536575"/>
            <a:ext cx="5467349" cy="587375"/>
          </a:xfrm>
        </p:spPr>
        <p:txBody>
          <a:bodyPr/>
          <a:lstStyle>
            <a:lvl1pPr>
              <a:defRPr/>
            </a:lvl1pPr>
          </a:lstStyle>
          <a:p>
            <a:r>
              <a:rPr lang="en-US" dirty="0"/>
              <a:t>CLICK TO EDIT MASTER TITLE</a:t>
            </a:r>
          </a:p>
        </p:txBody>
      </p:sp>
      <p:sp>
        <p:nvSpPr>
          <p:cNvPr id="3" name="Content Placeholder 2"/>
          <p:cNvSpPr>
            <a:spLocks noGrp="1"/>
          </p:cNvSpPr>
          <p:nvPr>
            <p:ph idx="1"/>
          </p:nvPr>
        </p:nvSpPr>
        <p:spPr>
          <a:xfrm>
            <a:off x="973139" y="1984375"/>
            <a:ext cx="5467350"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8" name="Content Placeholder 2"/>
          <p:cNvSpPr>
            <a:spLocks noGrp="1"/>
          </p:cNvSpPr>
          <p:nvPr>
            <p:ph idx="12"/>
          </p:nvPr>
        </p:nvSpPr>
        <p:spPr>
          <a:xfrm>
            <a:off x="7753350" y="1984375"/>
            <a:ext cx="3913188" cy="3986784"/>
          </a:xfrm>
        </p:spPr>
        <p:txBody>
          <a:bodyPr/>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DE0E1CB7-DA98-4AE3-9B7A-4E54193F9C18}" type="datetimeyyyy">
              <a:rPr lang="en-US" sz="700" smtClean="0">
                <a:solidFill>
                  <a:schemeClr val="tx1">
                    <a:lumMod val="50000"/>
                    <a:lumOff val="50000"/>
                  </a:schemeClr>
                </a:solidFill>
              </a:rPr>
              <a:t>2025</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798424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0/60 Title and Two Content Comparison_blue line">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2366169"/>
            <a:ext cx="3074987" cy="2125663"/>
          </a:xfrm>
        </p:spPr>
        <p:txBody>
          <a:bodyPr tIns="0" bIns="0" anchor="ctr" anchorCtr="0"/>
          <a:lstStyle>
            <a:lvl1pPr>
              <a:defRPr sz="3200" baseline="0"/>
            </a:lvl1pPr>
          </a:lstStyle>
          <a:p>
            <a:r>
              <a:rPr lang="en-US" dirty="0"/>
              <a:t>CLICK TO EDIT MASTER TITLE</a:t>
            </a:r>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2" name="Text Placeholder 2"/>
          <p:cNvSpPr>
            <a:spLocks noGrp="1"/>
          </p:cNvSpPr>
          <p:nvPr>
            <p:ph type="body" idx="1"/>
          </p:nvPr>
        </p:nvSpPr>
        <p:spPr>
          <a:xfrm>
            <a:off x="4991100"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3" name="Content Placeholder 3"/>
          <p:cNvSpPr>
            <a:spLocks noGrp="1"/>
          </p:cNvSpPr>
          <p:nvPr>
            <p:ph sz="half" idx="2"/>
          </p:nvPr>
        </p:nvSpPr>
        <p:spPr>
          <a:xfrm>
            <a:off x="4991100" y="1597025"/>
            <a:ext cx="3144837" cy="3986784"/>
          </a:xfrm>
        </p:spPr>
        <p:txBody>
          <a:bodyPr tIns="91440"/>
          <a:lstStyle>
            <a:lvl1pPr>
              <a:defRPr sz="2400">
                <a:solidFill>
                  <a:schemeClr val="tx1"/>
                </a:solidFill>
              </a:defRPr>
            </a:lvl1pPr>
            <a:lvl2pPr>
              <a:buClrTx/>
              <a:defRPr sz="2400">
                <a:solidFill>
                  <a:schemeClr val="tx1"/>
                </a:solidFill>
              </a:defRPr>
            </a:lvl2pPr>
            <a:lvl3pPr>
              <a:buClrTx/>
              <a:defRPr sz="2400">
                <a:solidFill>
                  <a:schemeClr val="tx1"/>
                </a:solidFill>
              </a:defRPr>
            </a:lvl3pPr>
            <a:lvl4pPr>
              <a:buClrTx/>
              <a:defRPr sz="2400">
                <a:solidFill>
                  <a:schemeClr val="tx1"/>
                </a:solidFill>
              </a:defRPr>
            </a:lvl4pPr>
            <a:lvl5pPr>
              <a:buClrTx/>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idx="12"/>
          </p:nvPr>
        </p:nvSpPr>
        <p:spPr>
          <a:xfrm>
            <a:off x="8524876"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5" name="Content Placeholder 3"/>
          <p:cNvSpPr>
            <a:spLocks noGrp="1"/>
          </p:cNvSpPr>
          <p:nvPr>
            <p:ph sz="half" idx="13"/>
          </p:nvPr>
        </p:nvSpPr>
        <p:spPr>
          <a:xfrm>
            <a:off x="8524876" y="1597025"/>
            <a:ext cx="3144837" cy="3986784"/>
          </a:xfrm>
        </p:spPr>
        <p:txBody>
          <a:bodyPr vert="horz" lIns="0" tIns="91440" rIns="0" bIns="45724" rtlCol="0">
            <a:noAutofit/>
          </a:bodyPr>
          <a:lstStyle>
            <a:lvl1pPr>
              <a:defRPr lang="en-US" dirty="0" smtClean="0">
                <a:solidFill>
                  <a:schemeClr val="tx1"/>
                </a:solidFill>
              </a:defRPr>
            </a:lvl1pPr>
            <a:lvl2pPr>
              <a:buClrTx/>
              <a:defRPr lang="en-US" dirty="0" smtClean="0">
                <a:solidFill>
                  <a:schemeClr val="tx1"/>
                </a:solidFill>
              </a:defRPr>
            </a:lvl2pPr>
            <a:lvl3pPr>
              <a:buClrTx/>
              <a:defRPr lang="en-US" dirty="0" smtClean="0">
                <a:solidFill>
                  <a:schemeClr val="tx1"/>
                </a:solidFill>
              </a:defRPr>
            </a:lvl3pPr>
            <a:lvl4pPr>
              <a:buClrTx/>
              <a:defRPr lang="en-US" dirty="0" smtClean="0">
                <a:solidFill>
                  <a:schemeClr val="tx1"/>
                </a:solidFill>
              </a:defRPr>
            </a:lvl4pPr>
            <a:lvl5pPr>
              <a:buClrTx/>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Freeform 15"/>
          <p:cNvSpPr/>
          <p:nvPr userDrawn="1"/>
        </p:nvSpPr>
        <p:spPr>
          <a:xfrm>
            <a:off x="4981575" y="1455737"/>
            <a:ext cx="6667500" cy="0"/>
          </a:xfrm>
          <a:custGeom>
            <a:avLst/>
            <a:gdLst>
              <a:gd name="connsiteX0" fmla="*/ 0 w 6667500"/>
              <a:gd name="connsiteY0" fmla="*/ 0 h 0"/>
              <a:gd name="connsiteX1" fmla="*/ 6667500 w 6667500"/>
              <a:gd name="connsiteY1" fmla="*/ 0 h 0"/>
            </a:gdLst>
            <a:ahLst/>
            <a:cxnLst>
              <a:cxn ang="0">
                <a:pos x="connsiteX0" y="connsiteY0"/>
              </a:cxn>
              <a:cxn ang="0">
                <a:pos x="connsiteX1" y="connsiteY1"/>
              </a:cxn>
            </a:cxnLst>
            <a:rect l="l" t="t" r="r" b="b"/>
            <a:pathLst>
              <a:path w="6667500">
                <a:moveTo>
                  <a:pt x="0" y="0"/>
                </a:moveTo>
                <a:lnTo>
                  <a:pt x="666750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C4E928E9-032F-4C67-90C8-3230976C52E1}" type="datetimeyyyy">
              <a:rPr lang="en-US" sz="700" smtClean="0">
                <a:solidFill>
                  <a:schemeClr val="tx1">
                    <a:lumMod val="50000"/>
                    <a:lumOff val="50000"/>
                  </a:schemeClr>
                </a:solidFill>
              </a:rPr>
              <a:t>2025</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361036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049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60/40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6" y="2854325"/>
            <a:ext cx="5879592"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008" y="4257675"/>
            <a:ext cx="5879592" cy="685800"/>
          </a:xfrm>
        </p:spPr>
        <p:txBody>
          <a:bodyPr lIns="0" tIns="45720" rIns="0">
            <a:noAutofit/>
          </a:bodyPr>
          <a:lstStyle>
            <a:lvl1pPr marL="0" indent="0" algn="l">
              <a:lnSpc>
                <a:spcPct val="80000"/>
              </a:lnSpc>
              <a:spcBef>
                <a:spcPts val="0"/>
              </a:spcBef>
              <a:buNone/>
              <a:defRPr sz="2400" b="0" cap="all" baseline="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8" name="Freeform 6"/>
          <p:cNvSpPr>
            <a:spLocks noChangeAspect="1" noEditPoints="1"/>
          </p:cNvSpPr>
          <p:nvPr userDrawn="1"/>
        </p:nvSpPr>
        <p:spPr bwMode="auto">
          <a:xfrm>
            <a:off x="541338" y="536575"/>
            <a:ext cx="838146" cy="9144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Picture Placeholder 6"/>
          <p:cNvSpPr>
            <a:spLocks noGrp="1"/>
          </p:cNvSpPr>
          <p:nvPr>
            <p:ph type="pic" sz="quarter" idx="12"/>
          </p:nvPr>
        </p:nvSpPr>
        <p:spPr>
          <a:xfrm>
            <a:off x="7224713" y="0"/>
            <a:ext cx="4964112" cy="6858000"/>
          </a:xfrm>
          <a:ln>
            <a:noFill/>
          </a:ln>
        </p:spPr>
        <p:txBody>
          <a:bodyPr/>
          <a:lstStyle>
            <a:lvl1pPr marL="0" indent="0">
              <a:buNone/>
              <a:defRPr/>
            </a:lvl1pPr>
          </a:lstStyle>
          <a:p>
            <a:r>
              <a:rPr lang="en-US"/>
              <a:t>Click icon to add picture</a:t>
            </a:r>
          </a:p>
        </p:txBody>
      </p:sp>
      <p:sp>
        <p:nvSpPr>
          <p:cNvPr id="10" name="Rectangle 9"/>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247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_no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6557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17252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Mayo En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4" y="2733676"/>
            <a:ext cx="4452939" cy="1371600"/>
          </a:xfrm>
        </p:spPr>
        <p:txBody>
          <a:bodyPr anchor="ctr" anchorCtr="0"/>
          <a:lstStyle>
            <a:lvl1pPr algn="l">
              <a:defRPr sz="4000" baseline="0"/>
            </a:lvl1pPr>
          </a:lstStyle>
          <a:p>
            <a:r>
              <a:rPr lang="en-US" dirty="0"/>
              <a:t>CLICK TO EDIT MASTER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0360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808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24052" y="536576"/>
            <a:ext cx="2742486" cy="5435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973138" y="536576"/>
            <a:ext cx="7592510" cy="543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194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3" name="Content Placeholder 2"/>
          <p:cNvSpPr>
            <a:spLocks noGrp="1"/>
          </p:cNvSpPr>
          <p:nvPr>
            <p:ph idx="1"/>
          </p:nvPr>
        </p:nvSpPr>
        <p:spPr>
          <a:xfrm>
            <a:off x="973138" y="1590674"/>
            <a:ext cx="9998921" cy="43891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815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rategy and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Text Placeholder 9"/>
          <p:cNvSpPr>
            <a:spLocks noGrp="1"/>
          </p:cNvSpPr>
          <p:nvPr>
            <p:ph type="body" sz="quarter" idx="13"/>
          </p:nvPr>
        </p:nvSpPr>
        <p:spPr>
          <a:xfrm>
            <a:off x="973138" y="5100217"/>
            <a:ext cx="2286000" cy="1244022"/>
          </a:xfrm>
        </p:spPr>
        <p:txBody>
          <a:bodyPr tIns="91440" bIns="45720"/>
          <a:lstStyle>
            <a:lvl1pPr marL="171450" indent="-171450">
              <a:spcBef>
                <a:spcPts val="6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14"/>
          <p:cNvSpPr>
            <a:spLocks noGrp="1"/>
          </p:cNvSpPr>
          <p:nvPr>
            <p:ph type="body" sz="quarter" idx="17"/>
          </p:nvPr>
        </p:nvSpPr>
        <p:spPr>
          <a:xfrm>
            <a:off x="973138" y="4817742"/>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0" name="Content Placeholder 2"/>
          <p:cNvSpPr>
            <a:spLocks noGrp="1"/>
          </p:cNvSpPr>
          <p:nvPr>
            <p:ph idx="24"/>
          </p:nvPr>
        </p:nvSpPr>
        <p:spPr>
          <a:xfrm>
            <a:off x="973138" y="1866900"/>
            <a:ext cx="9998921" cy="552450"/>
          </a:xfrm>
        </p:spPr>
        <p:txBody>
          <a:bodyPr tIns="91440"/>
          <a:lstStyle>
            <a:lvl1pPr marL="0" indent="0">
              <a:spcBef>
                <a:spcPts val="0"/>
              </a:spcBef>
              <a:buNone/>
              <a:defRPr sz="2000"/>
            </a:lvl1pPr>
            <a:lvl2pPr>
              <a:defRPr sz="2000"/>
            </a:lvl2pPr>
            <a:lvl4pPr marL="1371600" indent="0">
              <a:buNone/>
              <a:defRPr/>
            </a:lvl4pPr>
          </a:lstStyle>
          <a:p>
            <a:pPr lvl="0"/>
            <a:r>
              <a:rPr lang="en-US"/>
              <a:t>Click to edit Master text styles</a:t>
            </a:r>
          </a:p>
          <a:p>
            <a:pPr lvl="1"/>
            <a:r>
              <a:rPr lang="en-US"/>
              <a:t>Second level</a:t>
            </a:r>
          </a:p>
        </p:txBody>
      </p:sp>
      <p:sp>
        <p:nvSpPr>
          <p:cNvPr id="31" name="Text Placeholder 14"/>
          <p:cNvSpPr>
            <a:spLocks noGrp="1"/>
          </p:cNvSpPr>
          <p:nvPr>
            <p:ph type="body" sz="quarter" idx="25"/>
          </p:nvPr>
        </p:nvSpPr>
        <p:spPr>
          <a:xfrm>
            <a:off x="973244" y="1597025"/>
            <a:ext cx="10001397"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2" name="Content Placeholder 2"/>
          <p:cNvSpPr>
            <a:spLocks noGrp="1"/>
          </p:cNvSpPr>
          <p:nvPr>
            <p:ph idx="26"/>
          </p:nvPr>
        </p:nvSpPr>
        <p:spPr>
          <a:xfrm>
            <a:off x="973138" y="3265997"/>
            <a:ext cx="9998921" cy="923925"/>
          </a:xfrm>
        </p:spPr>
        <p:txBody>
          <a:bodyPr tIns="91440"/>
          <a:lstStyle>
            <a:lvl1pPr marL="171450" indent="-171450">
              <a:spcBef>
                <a:spcPts val="600"/>
              </a:spcBef>
              <a:buFont typeface="Arial" panose="020B0604020202020204" pitchFamily="34" charset="0"/>
              <a:buChar char="•"/>
              <a:defRPr sz="2000"/>
            </a:lvl1pPr>
            <a:lvl2pPr>
              <a:spcBef>
                <a:spcPts val="600"/>
              </a:spcBef>
              <a:defRPr sz="2000"/>
            </a:lvl2pPr>
            <a:lvl3pPr>
              <a:spcBef>
                <a:spcPts val="600"/>
              </a:spcBef>
              <a:defRPr sz="20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33" name="Text Placeholder 14"/>
          <p:cNvSpPr>
            <a:spLocks noGrp="1"/>
          </p:cNvSpPr>
          <p:nvPr>
            <p:ph type="body" sz="quarter" idx="27"/>
          </p:nvPr>
        </p:nvSpPr>
        <p:spPr>
          <a:xfrm>
            <a:off x="973244" y="2993244"/>
            <a:ext cx="10001397"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18" name="Rectangle 1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9">
            <a:extLst>
              <a:ext uri="{FF2B5EF4-FFF2-40B4-BE49-F238E27FC236}">
                <a16:creationId xmlns:a16="http://schemas.microsoft.com/office/drawing/2014/main" id="{FCC8D01A-387E-4280-BAC9-38B7E85D8FA3}"/>
              </a:ext>
            </a:extLst>
          </p:cNvPr>
          <p:cNvSpPr>
            <a:spLocks noGrp="1"/>
          </p:cNvSpPr>
          <p:nvPr>
            <p:ph type="body" sz="quarter" idx="31"/>
          </p:nvPr>
        </p:nvSpPr>
        <p:spPr>
          <a:xfrm>
            <a:off x="3546656" y="5100217"/>
            <a:ext cx="2286000" cy="1244022"/>
          </a:xfrm>
        </p:spPr>
        <p:txBody>
          <a:bodyPr tIns="91440" bIns="45720"/>
          <a:lstStyle>
            <a:lvl1pPr marL="171450" indent="-171450">
              <a:spcBef>
                <a:spcPts val="6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14">
            <a:extLst>
              <a:ext uri="{FF2B5EF4-FFF2-40B4-BE49-F238E27FC236}">
                <a16:creationId xmlns:a16="http://schemas.microsoft.com/office/drawing/2014/main" id="{F7757D34-B5B7-47AD-AE62-7CA370616FC6}"/>
              </a:ext>
            </a:extLst>
          </p:cNvPr>
          <p:cNvSpPr>
            <a:spLocks noGrp="1"/>
          </p:cNvSpPr>
          <p:nvPr>
            <p:ph type="body" sz="quarter" idx="32"/>
          </p:nvPr>
        </p:nvSpPr>
        <p:spPr>
          <a:xfrm>
            <a:off x="3546656" y="4817742"/>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41" name="Text Placeholder 9">
            <a:extLst>
              <a:ext uri="{FF2B5EF4-FFF2-40B4-BE49-F238E27FC236}">
                <a16:creationId xmlns:a16="http://schemas.microsoft.com/office/drawing/2014/main" id="{88BF64C8-02FA-4776-8DE9-948D42CD3845}"/>
              </a:ext>
            </a:extLst>
          </p:cNvPr>
          <p:cNvSpPr>
            <a:spLocks noGrp="1"/>
          </p:cNvSpPr>
          <p:nvPr>
            <p:ph type="body" sz="quarter" idx="33"/>
          </p:nvPr>
        </p:nvSpPr>
        <p:spPr>
          <a:xfrm>
            <a:off x="6120173" y="5100217"/>
            <a:ext cx="2286000" cy="1244022"/>
          </a:xfrm>
        </p:spPr>
        <p:txBody>
          <a:bodyPr tIns="91440" bIns="45720"/>
          <a:lstStyle>
            <a:lvl1pPr marL="171450" indent="-171450">
              <a:spcBef>
                <a:spcPts val="6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14">
            <a:extLst>
              <a:ext uri="{FF2B5EF4-FFF2-40B4-BE49-F238E27FC236}">
                <a16:creationId xmlns:a16="http://schemas.microsoft.com/office/drawing/2014/main" id="{4F53157F-C018-4A4C-82A0-9761BBAC5B28}"/>
              </a:ext>
            </a:extLst>
          </p:cNvPr>
          <p:cNvSpPr>
            <a:spLocks noGrp="1"/>
          </p:cNvSpPr>
          <p:nvPr>
            <p:ph type="body" sz="quarter" idx="34"/>
          </p:nvPr>
        </p:nvSpPr>
        <p:spPr>
          <a:xfrm>
            <a:off x="6120173" y="4817742"/>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43" name="Text Placeholder 9">
            <a:extLst>
              <a:ext uri="{FF2B5EF4-FFF2-40B4-BE49-F238E27FC236}">
                <a16:creationId xmlns:a16="http://schemas.microsoft.com/office/drawing/2014/main" id="{BE2011B3-D7FA-47F6-B7B0-F9FE6EA46C14}"/>
              </a:ext>
            </a:extLst>
          </p:cNvPr>
          <p:cNvSpPr>
            <a:spLocks noGrp="1"/>
          </p:cNvSpPr>
          <p:nvPr>
            <p:ph type="body" sz="quarter" idx="35"/>
          </p:nvPr>
        </p:nvSpPr>
        <p:spPr>
          <a:xfrm>
            <a:off x="8684264" y="5100217"/>
            <a:ext cx="2286000" cy="1244022"/>
          </a:xfrm>
        </p:spPr>
        <p:txBody>
          <a:bodyPr tIns="91440" bIns="45720"/>
          <a:lstStyle>
            <a:lvl1pPr marL="171450" indent="-171450">
              <a:spcBef>
                <a:spcPts val="6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14">
            <a:extLst>
              <a:ext uri="{FF2B5EF4-FFF2-40B4-BE49-F238E27FC236}">
                <a16:creationId xmlns:a16="http://schemas.microsoft.com/office/drawing/2014/main" id="{DBAA90D9-8B22-4EB3-AB4B-DA12D85F0CC1}"/>
              </a:ext>
            </a:extLst>
          </p:cNvPr>
          <p:cNvSpPr>
            <a:spLocks noGrp="1"/>
          </p:cNvSpPr>
          <p:nvPr>
            <p:ph type="body" sz="quarter" idx="36"/>
          </p:nvPr>
        </p:nvSpPr>
        <p:spPr>
          <a:xfrm>
            <a:off x="8684264" y="4817742"/>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Tree>
    <p:extLst>
      <p:ext uri="{BB962C8B-B14F-4D97-AF65-F5344CB8AC3E}">
        <p14:creationId xmlns:p14="http://schemas.microsoft.com/office/powerpoint/2010/main" val="172969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 black_gray_bulleted text">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2366169"/>
            <a:ext cx="3065462" cy="2125663"/>
          </a:xfrm>
        </p:spPr>
        <p:txBody>
          <a:bodyPr tIns="0" bIns="0" anchor="ctr" anchorCtr="0"/>
          <a:lstStyle>
            <a:lvl1pPr>
              <a:defRPr baseline="0">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3465F197-B1B8-4584-8B75-5D45B647D250}" type="datetimeFigureOut">
              <a:rPr lang="en-US" smtClean="0"/>
              <a:t>6/26/2025</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5" name="Content Placeholder 3"/>
          <p:cNvSpPr>
            <a:spLocks noGrp="1"/>
          </p:cNvSpPr>
          <p:nvPr>
            <p:ph sz="half" idx="13"/>
          </p:nvPr>
        </p:nvSpPr>
        <p:spPr>
          <a:xfrm>
            <a:off x="4991100" y="1597026"/>
            <a:ext cx="6678613" cy="3663950"/>
          </a:xfrm>
        </p:spPr>
        <p:txBody>
          <a:bodyPr vert="horz" lIns="0" tIns="0" rIns="0" bIns="0" rtlCol="0" anchor="ctr" anchorCtr="0">
            <a:noAutofit/>
          </a:bodyPr>
          <a:lstStyle>
            <a:lvl1pPr marL="174625" indent="-174625">
              <a:lnSpc>
                <a:spcPct val="125000"/>
              </a:lnSpc>
              <a:buFont typeface="Arial" panose="020B0604020202020204" pitchFamily="34" charset="0"/>
              <a:buChar char="•"/>
              <a:defRPr lang="en-US" sz="2400" dirty="0" smtClean="0">
                <a:solidFill>
                  <a:schemeClr val="tx1"/>
                </a:solidFill>
              </a:defRPr>
            </a:lvl1pPr>
            <a:lvl2pPr marL="457200" indent="0">
              <a:buClr>
                <a:schemeClr val="tx1"/>
              </a:buClr>
              <a:buNone/>
              <a:defRPr lang="en-US" sz="2200" dirty="0" smtClean="0"/>
            </a:lvl2pPr>
            <a:lvl3pPr marL="914400" indent="0">
              <a:buClr>
                <a:schemeClr val="tx1"/>
              </a:buClr>
              <a:buNone/>
              <a:defRPr lang="en-US" sz="2200" dirty="0" smtClean="0"/>
            </a:lvl3pPr>
            <a:lvl4pPr marL="1371600" indent="0">
              <a:buClr>
                <a:schemeClr val="tx1"/>
              </a:buClr>
              <a:buNone/>
              <a:defRPr lang="en-US" sz="2200" dirty="0" smtClean="0"/>
            </a:lvl4pPr>
            <a:lvl5pPr marL="1828800" indent="0">
              <a:buClr>
                <a:schemeClr val="tx1"/>
              </a:buClr>
              <a:buNone/>
              <a:defRPr lang="en-US" sz="2200" dirty="0"/>
            </a:lvl5pPr>
          </a:lstStyle>
          <a:p>
            <a:pPr lvl="0"/>
            <a:r>
              <a:rPr lang="en-US"/>
              <a:t>Click to edit Master text styles</a:t>
            </a:r>
          </a:p>
        </p:txBody>
      </p:sp>
      <p:sp>
        <p:nvSpPr>
          <p:cNvPr id="10" name="TextBox 9"/>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9239F233-A28B-4E90-BD26-B7AF41444B49}" type="datetimeyyyy">
              <a:rPr lang="en-US" sz="700" smtClean="0">
                <a:solidFill>
                  <a:schemeClr val="tx1">
                    <a:lumMod val="50000"/>
                    <a:lumOff val="50000"/>
                  </a:schemeClr>
                </a:solidFill>
              </a:rPr>
              <a:t>2025</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96034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_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991100" y="0"/>
            <a:ext cx="7197725"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2366169"/>
            <a:ext cx="3656012" cy="2125663"/>
          </a:xfrm>
        </p:spPr>
        <p:txBody>
          <a:bodyPr tIns="0" bIns="0" anchor="ctr" anchorCtr="0"/>
          <a:lstStyle>
            <a:lvl1pPr>
              <a:defRPr sz="3200" baseline="0">
                <a:solidFill>
                  <a:schemeClr val="tx1"/>
                </a:solidFill>
              </a:defRPr>
            </a:lvl1pPr>
          </a:lstStyle>
          <a:p>
            <a:r>
              <a:rPr lang="en-US" dirty="0"/>
              <a:t>CLICK TO EDIT MASTER TITLE</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6/26/2025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Text Placeholder 9"/>
          <p:cNvSpPr>
            <a:spLocks noGrp="1"/>
          </p:cNvSpPr>
          <p:nvPr>
            <p:ph type="body" sz="quarter" idx="13"/>
          </p:nvPr>
        </p:nvSpPr>
        <p:spPr>
          <a:xfrm>
            <a:off x="973138" y="4838700"/>
            <a:ext cx="3665537" cy="12763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823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ck_blue border">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089777"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4133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1077914"/>
            <a:ext cx="10007600" cy="587375"/>
          </a:xfrm>
        </p:spPr>
        <p:txBody>
          <a:bodyPr/>
          <a:lstStyle>
            <a:lvl1pPr>
              <a:defRPr baseline="0">
                <a:solidFill>
                  <a:schemeClr val="tx1"/>
                </a:solidFill>
              </a:defRPr>
            </a:lvl1pPr>
          </a:lstStyle>
          <a:p>
            <a:r>
              <a:rPr lang="en-US" dirty="0"/>
              <a:t>CLICK TO EDIT TITLE STYLE</a:t>
            </a:r>
          </a:p>
        </p:txBody>
      </p:sp>
      <p:sp>
        <p:nvSpPr>
          <p:cNvPr id="3" name="Content Placeholder 2"/>
          <p:cNvSpPr>
            <a:spLocks noGrp="1"/>
          </p:cNvSpPr>
          <p:nvPr>
            <p:ph idx="1"/>
          </p:nvPr>
        </p:nvSpPr>
        <p:spPr>
          <a:xfrm>
            <a:off x="973139" y="2132013"/>
            <a:ext cx="10007600" cy="3668712"/>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6/26/2025</a:t>
            </a:fld>
            <a:endParaRPr lang="en-US" dirty="0"/>
          </a:p>
        </p:txBody>
      </p:sp>
      <p:sp>
        <p:nvSpPr>
          <p:cNvPr id="12"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4" name="Rectangle 13"/>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a:t>
            </a:r>
            <a:fld id="{5665BA5B-A450-414B-8296-19DEE898EEB7}" type="datetimeyyyy">
              <a:rPr lang="en-US" sz="700" smtClean="0">
                <a:solidFill>
                  <a:schemeClr val="bg2"/>
                </a:solidFill>
              </a:rPr>
              <a:t>2025</a:t>
            </a:fld>
            <a:r>
              <a:rPr lang="en-US" sz="700" dirty="0">
                <a:solidFill>
                  <a:schemeClr val="bg2"/>
                </a:solidFill>
              </a:rPr>
              <a:t> Mayo Foundation for Medical Education and Research  |  slide-</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240725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ue_black border">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6089777" y="0"/>
            <a:ext cx="60990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Rectangle 9"/>
          <p:cNvSpPr/>
          <p:nvPr userDrawn="1"/>
        </p:nvSpPr>
        <p:spPr>
          <a:xfrm>
            <a:off x="54133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973139" y="1077914"/>
            <a:ext cx="10007600" cy="587375"/>
          </a:xfrm>
        </p:spPr>
        <p:txBody>
          <a:bodyPr/>
          <a:lstStyle>
            <a:lvl1pPr>
              <a:defRPr>
                <a:solidFill>
                  <a:schemeClr val="tx1"/>
                </a:solidFill>
              </a:defRPr>
            </a:lvl1pPr>
          </a:lstStyle>
          <a:p>
            <a:r>
              <a:rPr lang="en-US" dirty="0"/>
              <a:t>CLICK TO EDIT TITLE STYLE</a:t>
            </a:r>
          </a:p>
        </p:txBody>
      </p:sp>
      <p:sp>
        <p:nvSpPr>
          <p:cNvPr id="3" name="Content Placeholder 2"/>
          <p:cNvSpPr>
            <a:spLocks noGrp="1"/>
          </p:cNvSpPr>
          <p:nvPr>
            <p:ph idx="1"/>
          </p:nvPr>
        </p:nvSpPr>
        <p:spPr>
          <a:xfrm>
            <a:off x="973139" y="2132013"/>
            <a:ext cx="10007600" cy="3668712"/>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6/26/2025</a:t>
            </a:fld>
            <a:endParaRPr lang="en-US" dirty="0"/>
          </a:p>
        </p:txBody>
      </p:sp>
      <p:sp>
        <p:nvSpPr>
          <p:cNvPr id="12"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4" name="Rectangle 13"/>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a:t>
            </a:r>
            <a:fld id="{4D873124-2EC5-4302-A6D6-9F1719C893B3}" type="datetimeyyyy">
              <a:rPr lang="en-US" sz="700" smtClean="0">
                <a:solidFill>
                  <a:schemeClr val="bg2"/>
                </a:solidFill>
              </a:rPr>
              <a:t>2025</a:t>
            </a:fld>
            <a:r>
              <a:rPr lang="en-US" sz="700" dirty="0">
                <a:solidFill>
                  <a:schemeClr val="bg2"/>
                </a:solidFill>
              </a:rPr>
              <a:t> Mayo Foundation for Medical Education and Research  |  slide-</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3177729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138" y="536575"/>
            <a:ext cx="9998921" cy="587375"/>
          </a:xfrm>
          <a:prstGeom prst="rect">
            <a:avLst/>
          </a:prstGeom>
        </p:spPr>
        <p:txBody>
          <a:bodyPr vert="horz" lIns="0" tIns="45724" rIns="0" bIns="45724" rtlCol="0" anchor="t" anchorCtr="0">
            <a:noAutofit/>
          </a:bodyPr>
          <a:lstStyle/>
          <a:p>
            <a:r>
              <a:rPr lang="en-US" dirty="0"/>
              <a:t>CLICK TO EDIT TITLE STYLE</a:t>
            </a:r>
          </a:p>
        </p:txBody>
      </p:sp>
      <p:sp>
        <p:nvSpPr>
          <p:cNvPr id="3" name="Text Placeholder 2"/>
          <p:cNvSpPr>
            <a:spLocks noGrp="1"/>
          </p:cNvSpPr>
          <p:nvPr>
            <p:ph type="body" idx="1"/>
          </p:nvPr>
        </p:nvSpPr>
        <p:spPr>
          <a:xfrm>
            <a:off x="973138" y="1597025"/>
            <a:ext cx="9998921" cy="4389120"/>
          </a:xfrm>
          <a:prstGeom prst="rect">
            <a:avLst/>
          </a:prstGeom>
        </p:spPr>
        <p:txBody>
          <a:bodyPr vert="horz" lIns="0" tIns="0" rIns="0" bIns="4572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11230" y="6528816"/>
            <a:ext cx="877595" cy="109728"/>
          </a:xfrm>
          <a:prstGeom prst="rect">
            <a:avLst/>
          </a:prstGeom>
        </p:spPr>
        <p:txBody>
          <a:bodyPr vert="horz" lIns="91448" tIns="0" rIns="91448" bIns="0" rtlCol="0" anchor="ctr"/>
          <a:lstStyle>
            <a:lvl1pPr algn="r">
              <a:defRPr sz="700">
                <a:solidFill>
                  <a:schemeClr val="tx1">
                    <a:lumMod val="50000"/>
                    <a:lumOff val="50000"/>
                  </a:schemeClr>
                </a:solidFill>
              </a:defRPr>
            </a:lvl1pPr>
          </a:lstStyle>
          <a:p>
            <a:fld id="{3465F197-B1B8-4584-8B75-5D45B647D250}" type="datetimeFigureOut">
              <a:rPr lang="en-US" smtClean="0"/>
              <a:pPr/>
              <a:t>6/26/2025</a:t>
            </a:fld>
            <a:endParaRPr lang="en-US" dirty="0"/>
          </a:p>
        </p:txBody>
      </p:sp>
      <p:sp>
        <p:nvSpPr>
          <p:cNvPr id="5" name="Footer Placeholder 4"/>
          <p:cNvSpPr>
            <a:spLocks noGrp="1"/>
          </p:cNvSpPr>
          <p:nvPr>
            <p:ph type="ftr" sz="quarter" idx="3"/>
          </p:nvPr>
        </p:nvSpPr>
        <p:spPr>
          <a:xfrm>
            <a:off x="2234618" y="6135688"/>
            <a:ext cx="9431920" cy="365760"/>
          </a:xfrm>
          <a:prstGeom prst="rect">
            <a:avLst/>
          </a:prstGeom>
        </p:spPr>
        <p:txBody>
          <a:bodyPr vert="horz" lIns="0" tIns="45724" rIns="0" bIns="0" rtlCol="0" anchor="b" anchorCtr="0"/>
          <a:lstStyle>
            <a:lvl1pPr algn="r">
              <a:lnSpc>
                <a:spcPct val="90000"/>
              </a:lnSpc>
              <a:defRPr sz="1200">
                <a:solidFill>
                  <a:schemeClr val="tx1">
                    <a:lumMod val="50000"/>
                    <a:lumOff val="50000"/>
                  </a:schemeClr>
                </a:solidFill>
              </a:defRPr>
            </a:lvl1pPr>
          </a:lstStyle>
          <a:p>
            <a:endParaRPr lang="en-US" dirty="0"/>
          </a:p>
        </p:txBody>
      </p:sp>
      <p:sp>
        <p:nvSpPr>
          <p:cNvPr id="7" name="TextBox 6"/>
          <p:cNvSpPr txBox="1"/>
          <p:nvPr/>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D558B60A-1145-4F0A-8AF7-E7E89EA3B390}" type="datetimeyyyy">
              <a:rPr lang="en-US" sz="700" smtClean="0">
                <a:solidFill>
                  <a:schemeClr val="tx1">
                    <a:lumMod val="50000"/>
                    <a:lumOff val="50000"/>
                  </a:schemeClr>
                </a:solidFill>
              </a:rPr>
              <a:t>2025</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279081648"/>
      </p:ext>
    </p:extLst>
  </p:cSld>
  <p:clrMap bg1="dk1" tx1="lt1" bg2="dk2" tx2="lt2" accent1="accent1" accent2="accent2" accent3="accent3" accent4="accent4" accent5="accent5" accent6="accent6" hlink="hlink" folHlink="folHlink"/>
  <p:sldLayoutIdLst>
    <p:sldLayoutId id="2147483678" r:id="rId1"/>
    <p:sldLayoutId id="2147483695" r:id="rId2"/>
    <p:sldLayoutId id="2147483712" r:id="rId3"/>
    <p:sldLayoutId id="2147483662" r:id="rId4"/>
    <p:sldLayoutId id="2147483699" r:id="rId5"/>
    <p:sldLayoutId id="2147483714" r:id="rId6"/>
    <p:sldLayoutId id="2147483698" r:id="rId7"/>
    <p:sldLayoutId id="2147483681" r:id="rId8"/>
    <p:sldLayoutId id="2147483682" r:id="rId9"/>
    <p:sldLayoutId id="2147483684" r:id="rId10"/>
    <p:sldLayoutId id="2147483683" r:id="rId11"/>
    <p:sldLayoutId id="2147483704" r:id="rId12"/>
    <p:sldLayoutId id="2147483709" r:id="rId13"/>
    <p:sldLayoutId id="2147483705" r:id="rId14"/>
    <p:sldLayoutId id="2147483708" r:id="rId15"/>
    <p:sldLayoutId id="2147483685" r:id="rId16"/>
    <p:sldLayoutId id="2147483675" r:id="rId17"/>
    <p:sldLayoutId id="2147483686" r:id="rId18"/>
    <p:sldLayoutId id="2147483710" r:id="rId19"/>
    <p:sldLayoutId id="2147483687" r:id="rId20"/>
    <p:sldLayoutId id="2147483688" r:id="rId21"/>
    <p:sldLayoutId id="2147483692" r:id="rId22"/>
    <p:sldLayoutId id="2147483694" r:id="rId23"/>
    <p:sldLayoutId id="2147483664" r:id="rId24"/>
    <p:sldLayoutId id="2147483700" r:id="rId25"/>
    <p:sldLayoutId id="2147483665" r:id="rId26"/>
    <p:sldLayoutId id="2147483696" r:id="rId27"/>
    <p:sldLayoutId id="2147483697" r:id="rId28"/>
    <p:sldLayoutId id="2147483666" r:id="rId29"/>
    <p:sldLayoutId id="2147483701" r:id="rId30"/>
    <p:sldLayoutId id="2147483667" r:id="rId31"/>
    <p:sldLayoutId id="2147483670" r:id="rId32"/>
    <p:sldLayoutId id="2147483671" r:id="rId33"/>
    <p:sldLayoutId id="2147483672" r:id="rId34"/>
  </p:sldLayoutIdLst>
  <p:txStyles>
    <p:titleStyle>
      <a:lvl1pPr algn="l" defTabSz="914484" rtl="0" eaLnBrk="1" latinLnBrk="0" hangingPunct="1">
        <a:lnSpc>
          <a:spcPct val="90000"/>
        </a:lnSpc>
        <a:spcBef>
          <a:spcPct val="0"/>
        </a:spcBef>
        <a:buNone/>
        <a:defRPr sz="3200" b="1" kern="1200" cap="all" baseline="0">
          <a:solidFill>
            <a:schemeClr val="tx1"/>
          </a:solidFill>
          <a:latin typeface="+mj-lt"/>
          <a:ea typeface="+mj-ea"/>
          <a:cs typeface="+mj-cs"/>
        </a:defRPr>
      </a:lvl1pPr>
    </p:titleStyle>
    <p:body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84" rtl="0" eaLnBrk="1" latinLnBrk="0" hangingPunct="1">
        <a:defRPr sz="1900" kern="1200">
          <a:solidFill>
            <a:schemeClr val="tx1"/>
          </a:solidFill>
          <a:latin typeface="+mn-lt"/>
          <a:ea typeface="+mn-ea"/>
          <a:cs typeface="+mn-cs"/>
        </a:defRPr>
      </a:lvl1pPr>
      <a:lvl2pPr marL="457241" algn="l" defTabSz="914484" rtl="0" eaLnBrk="1" latinLnBrk="0" hangingPunct="1">
        <a:defRPr sz="1900" kern="1200">
          <a:solidFill>
            <a:schemeClr val="tx1"/>
          </a:solidFill>
          <a:latin typeface="+mn-lt"/>
          <a:ea typeface="+mn-ea"/>
          <a:cs typeface="+mn-cs"/>
        </a:defRPr>
      </a:lvl2pPr>
      <a:lvl3pPr marL="914484" algn="l" defTabSz="914484" rtl="0" eaLnBrk="1" latinLnBrk="0" hangingPunct="1">
        <a:defRPr sz="1900" kern="1200">
          <a:solidFill>
            <a:schemeClr val="tx1"/>
          </a:solidFill>
          <a:latin typeface="+mn-lt"/>
          <a:ea typeface="+mn-ea"/>
          <a:cs typeface="+mn-cs"/>
        </a:defRPr>
      </a:lvl3pPr>
      <a:lvl4pPr marL="1371725" algn="l" defTabSz="914484" rtl="0" eaLnBrk="1" latinLnBrk="0" hangingPunct="1">
        <a:defRPr sz="1900" kern="1200">
          <a:solidFill>
            <a:schemeClr val="tx1"/>
          </a:solidFill>
          <a:latin typeface="+mn-lt"/>
          <a:ea typeface="+mn-ea"/>
          <a:cs typeface="+mn-cs"/>
        </a:defRPr>
      </a:lvl4pPr>
      <a:lvl5pPr marL="1828968" algn="l" defTabSz="914484" rtl="0" eaLnBrk="1" latinLnBrk="0" hangingPunct="1">
        <a:defRPr sz="1900" kern="1200">
          <a:solidFill>
            <a:schemeClr val="tx1"/>
          </a:solidFill>
          <a:latin typeface="+mn-lt"/>
          <a:ea typeface="+mn-ea"/>
          <a:cs typeface="+mn-cs"/>
        </a:defRPr>
      </a:lvl5pPr>
      <a:lvl6pPr marL="2286209" algn="l" defTabSz="914484" rtl="0" eaLnBrk="1" latinLnBrk="0" hangingPunct="1">
        <a:defRPr sz="1900" kern="1200">
          <a:solidFill>
            <a:schemeClr val="tx1"/>
          </a:solidFill>
          <a:latin typeface="+mn-lt"/>
          <a:ea typeface="+mn-ea"/>
          <a:cs typeface="+mn-cs"/>
        </a:defRPr>
      </a:lvl6pPr>
      <a:lvl7pPr marL="2743452" algn="l" defTabSz="914484" rtl="0" eaLnBrk="1" latinLnBrk="0" hangingPunct="1">
        <a:defRPr sz="1900" kern="1200">
          <a:solidFill>
            <a:schemeClr val="tx1"/>
          </a:solidFill>
          <a:latin typeface="+mn-lt"/>
          <a:ea typeface="+mn-ea"/>
          <a:cs typeface="+mn-cs"/>
        </a:defRPr>
      </a:lvl7pPr>
      <a:lvl8pPr marL="3200693" algn="l" defTabSz="914484" rtl="0" eaLnBrk="1" latinLnBrk="0" hangingPunct="1">
        <a:defRPr sz="1900" kern="1200">
          <a:solidFill>
            <a:schemeClr val="tx1"/>
          </a:solidFill>
          <a:latin typeface="+mn-lt"/>
          <a:ea typeface="+mn-ea"/>
          <a:cs typeface="+mn-cs"/>
        </a:defRPr>
      </a:lvl8pPr>
      <a:lvl9pPr marL="3657936" algn="l" defTabSz="91448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clinicalllms.fly.dev/" TargetMode="External"/><Relationship Id="rId2" Type="http://schemas.openxmlformats.org/officeDocument/2006/relationships/hyperlink" Target="https://clinicalllms-slide-deck.vercel.app/" TargetMode="External"/><Relationship Id="rId1" Type="http://schemas.openxmlformats.org/officeDocument/2006/relationships/slideLayout" Target="../slideLayouts/slideLayout4.xml"/><Relationship Id="rId5" Type="http://schemas.openxmlformats.org/officeDocument/2006/relationships/hyperlink" Target="https://drive.google.com/uc?id=1BQdnWk_xA4zNWM9R00SRjH-jSNW56QRv" TargetMode="External"/><Relationship Id="rId4" Type="http://schemas.openxmlformats.org/officeDocument/2006/relationships/hyperlink" Target="https://colab.research.google.com/drive/1CdLqjODUZC5LVSJRvPsXW7jmIy7YF165?usp=shar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779F0-95C2-CAB4-0AD7-A568B99F60BC}"/>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24479DF5-1750-2E35-DA4F-A148B292113F}"/>
              </a:ext>
            </a:extLst>
          </p:cNvPr>
          <p:cNvSpPr txBox="1">
            <a:spLocks/>
          </p:cNvSpPr>
          <p:nvPr/>
        </p:nvSpPr>
        <p:spPr>
          <a:xfrm>
            <a:off x="959668" y="1206867"/>
            <a:ext cx="10701195" cy="1472959"/>
          </a:xfrm>
          <a:prstGeom prst="rect">
            <a:avLst/>
          </a:prstGeom>
        </p:spPr>
        <p:txBody>
          <a:bodyPr vert="horz" lIns="0" tIns="45720" rIns="0" bIns="45724" rtlCol="0" anchor="t"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a:solidFill>
                  <a:schemeClr val="accent4">
                    <a:lumMod val="75000"/>
                  </a:schemeClr>
                </a:solidFill>
                <a:latin typeface="+mj-lt"/>
                <a:cs typeface="Times New Roman" panose="02020603050405020304" pitchFamily="18" charset="0"/>
              </a:rPr>
              <a:t>Lab: </a:t>
            </a:r>
            <a:r>
              <a:rPr lang="en-US" sz="5000" b="0">
                <a:solidFill>
                  <a:schemeClr val="accent4">
                    <a:lumMod val="75000"/>
                  </a:schemeClr>
                </a:solidFill>
                <a:latin typeface="+mj-lt"/>
                <a:cs typeface="Times New Roman" panose="02020603050405020304" pitchFamily="18" charset="0"/>
              </a:rPr>
              <a:t>Clinical </a:t>
            </a:r>
            <a:r>
              <a:rPr lang="en-US" sz="5000" b="0" dirty="0">
                <a:solidFill>
                  <a:schemeClr val="accent4">
                    <a:lumMod val="75000"/>
                  </a:schemeClr>
                </a:solidFill>
                <a:latin typeface="+mj-lt"/>
                <a:cs typeface="Times New Roman" panose="02020603050405020304" pitchFamily="18" charset="0"/>
              </a:rPr>
              <a:t>inference with </a:t>
            </a:r>
            <a:r>
              <a:rPr lang="en-US" sz="5000" b="0">
                <a:solidFill>
                  <a:schemeClr val="accent4">
                    <a:lumMod val="75000"/>
                  </a:schemeClr>
                </a:solidFill>
                <a:latin typeface="+mj-lt"/>
                <a:cs typeface="Times New Roman" panose="02020603050405020304" pitchFamily="18" charset="0"/>
              </a:rPr>
              <a:t>language model: Activity</a:t>
            </a:r>
            <a:endParaRPr lang="en-US" sz="6000" b="0" dirty="0">
              <a:solidFill>
                <a:schemeClr val="tx1"/>
              </a:solidFill>
              <a:latin typeface="+mj-lt"/>
              <a:cs typeface="Times New Roman" panose="02020603050405020304" pitchFamily="18" charset="0"/>
            </a:endParaRPr>
          </a:p>
          <a:p>
            <a:endParaRPr lang="en-US" sz="6000" b="0" dirty="0">
              <a:solidFill>
                <a:schemeClr val="tx1"/>
              </a:solidFill>
              <a:latin typeface="+mj-lt"/>
              <a:cs typeface="Times New Roman" panose="02020603050405020304" pitchFamily="18" charset="0"/>
            </a:endParaRPr>
          </a:p>
          <a:p>
            <a:endParaRPr lang="en-US" sz="6000" b="0" dirty="0">
              <a:solidFill>
                <a:schemeClr val="tx1"/>
              </a:solidFill>
              <a:latin typeface="+mj-lt"/>
              <a:cs typeface="Times New Roman" panose="02020603050405020304" pitchFamily="18" charset="0"/>
            </a:endParaRPr>
          </a:p>
        </p:txBody>
      </p:sp>
      <p:sp>
        <p:nvSpPr>
          <p:cNvPr id="2" name="Subtitle 2">
            <a:extLst>
              <a:ext uri="{FF2B5EF4-FFF2-40B4-BE49-F238E27FC236}">
                <a16:creationId xmlns:a16="http://schemas.microsoft.com/office/drawing/2014/main" id="{6AB354D4-70A4-1A01-3484-809B729A2A5E}"/>
              </a:ext>
            </a:extLst>
          </p:cNvPr>
          <p:cNvSpPr txBox="1">
            <a:spLocks/>
          </p:cNvSpPr>
          <p:nvPr/>
        </p:nvSpPr>
        <p:spPr>
          <a:xfrm>
            <a:off x="959668" y="3441695"/>
            <a:ext cx="10701195" cy="2560753"/>
          </a:xfrm>
          <a:prstGeom prst="rect">
            <a:avLst/>
          </a:prstGeom>
        </p:spPr>
        <p:txBody>
          <a:bodyPr vert="horz" lIns="0" tIns="45720" rIns="0" bIns="45724" rtlCol="0" anchor="t"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u="sng">
                <a:solidFill>
                  <a:schemeClr val="accent2">
                    <a:lumMod val="75000"/>
                  </a:schemeClr>
                </a:solidFill>
                <a:latin typeface="+mj-lt"/>
                <a:cs typeface="Times New Roman" panose="02020603050405020304" pitchFamily="18" charset="0"/>
              </a:rPr>
              <a:t>BEACON | Riaz Lab</a:t>
            </a:r>
            <a:endParaRPr lang="en-US" sz="4000" b="0" u="sng" dirty="0">
              <a:solidFill>
                <a:schemeClr val="accent2">
                  <a:lumMod val="75000"/>
                </a:schemeClr>
              </a:solidFill>
              <a:latin typeface="+mj-lt"/>
              <a:cs typeface="Times New Roman" panose="02020603050405020304" pitchFamily="18" charset="0"/>
            </a:endParaRPr>
          </a:p>
          <a:p>
            <a:endParaRPr lang="en-US" sz="4000" b="0" dirty="0">
              <a:solidFill>
                <a:schemeClr val="accent2">
                  <a:lumMod val="75000"/>
                </a:schemeClr>
              </a:solidFill>
              <a:latin typeface="+mj-lt"/>
              <a:cs typeface="Times New Roman" panose="02020603050405020304" pitchFamily="18" charset="0"/>
            </a:endParaRPr>
          </a:p>
          <a:p>
            <a:pPr marL="457200" indent="-457200">
              <a:buFont typeface="Arial" panose="020B0604020202020204" pitchFamily="34" charset="0"/>
              <a:buChar char="•"/>
            </a:pPr>
            <a:r>
              <a:rPr lang="en-US" sz="3000" b="0">
                <a:solidFill>
                  <a:schemeClr val="accent2">
                    <a:lumMod val="75000"/>
                  </a:schemeClr>
                </a:solidFill>
                <a:latin typeface="+mj-lt"/>
                <a:cs typeface="Times New Roman" panose="02020603050405020304" pitchFamily="18" charset="0"/>
              </a:rPr>
              <a:t>Samarth Rawal</a:t>
            </a:r>
          </a:p>
          <a:p>
            <a:pPr marL="457200" indent="-457200">
              <a:buFont typeface="Arial" panose="020B0604020202020204" pitchFamily="34" charset="0"/>
              <a:buChar char="•"/>
            </a:pPr>
            <a:r>
              <a:rPr lang="en-US" sz="3000" b="0">
                <a:solidFill>
                  <a:schemeClr val="accent2">
                    <a:lumMod val="75000"/>
                  </a:schemeClr>
                </a:solidFill>
                <a:latin typeface="+mj-lt"/>
                <a:cs typeface="Times New Roman" panose="02020603050405020304" pitchFamily="18" charset="0"/>
              </a:rPr>
              <a:t>Umair Ayub</a:t>
            </a:r>
          </a:p>
          <a:p>
            <a:pPr marL="457200" indent="-457200">
              <a:buFont typeface="Arial" panose="020B0604020202020204" pitchFamily="34" charset="0"/>
              <a:buChar char="•"/>
            </a:pPr>
            <a:r>
              <a:rPr lang="en-US" sz="3000" b="0">
                <a:solidFill>
                  <a:schemeClr val="accent2">
                    <a:lumMod val="75000"/>
                  </a:schemeClr>
                </a:solidFill>
                <a:latin typeface="+mj-lt"/>
                <a:cs typeface="Times New Roman" panose="02020603050405020304" pitchFamily="18" charset="0"/>
              </a:rPr>
              <a:t>Syed Arsalan Ahmed Naqvi</a:t>
            </a:r>
          </a:p>
          <a:p>
            <a:pPr marL="457200" indent="-457200">
              <a:buFont typeface="Arial" panose="020B0604020202020204" pitchFamily="34" charset="0"/>
              <a:buChar char="•"/>
            </a:pPr>
            <a:r>
              <a:rPr lang="en-US" sz="3000" b="0">
                <a:solidFill>
                  <a:schemeClr val="accent2">
                    <a:lumMod val="75000"/>
                  </a:schemeClr>
                </a:solidFill>
                <a:latin typeface="+mj-lt"/>
                <a:cs typeface="Times New Roman" panose="02020603050405020304" pitchFamily="18" charset="0"/>
              </a:rPr>
              <a:t>Irbaz Bin Riaz</a:t>
            </a:r>
            <a:endParaRPr lang="en-US" sz="3000" b="0" dirty="0">
              <a:solidFill>
                <a:schemeClr val="accent2">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3437399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95A81-51C8-5C97-04C4-0044CF737F6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0683A5F-B953-88CD-862D-CE4C30509585}"/>
              </a:ext>
            </a:extLst>
          </p:cNvPr>
          <p:cNvPicPr>
            <a:picLocks noChangeAspect="1"/>
          </p:cNvPicPr>
          <p:nvPr/>
        </p:nvPicPr>
        <p:blipFill>
          <a:blip r:embed="rId3"/>
          <a:stretch>
            <a:fillRect/>
          </a:stretch>
        </p:blipFill>
        <p:spPr>
          <a:xfrm>
            <a:off x="0" y="399458"/>
            <a:ext cx="12188825" cy="6059083"/>
          </a:xfrm>
          <a:prstGeom prst="rect">
            <a:avLst/>
          </a:prstGeom>
        </p:spPr>
      </p:pic>
    </p:spTree>
    <p:extLst>
      <p:ext uri="{BB962C8B-B14F-4D97-AF65-F5344CB8AC3E}">
        <p14:creationId xmlns:p14="http://schemas.microsoft.com/office/powerpoint/2010/main" val="332623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1F8D6-58D8-E329-69DD-E644C5CA824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819149D-E197-3317-B806-CF819D9C2DA3}"/>
              </a:ext>
            </a:extLst>
          </p:cNvPr>
          <p:cNvPicPr>
            <a:picLocks noChangeAspect="1"/>
          </p:cNvPicPr>
          <p:nvPr/>
        </p:nvPicPr>
        <p:blipFill>
          <a:blip r:embed="rId3"/>
          <a:stretch>
            <a:fillRect/>
          </a:stretch>
        </p:blipFill>
        <p:spPr>
          <a:xfrm>
            <a:off x="0" y="404134"/>
            <a:ext cx="12188825" cy="6049732"/>
          </a:xfrm>
          <a:prstGeom prst="rect">
            <a:avLst/>
          </a:prstGeom>
        </p:spPr>
      </p:pic>
    </p:spTree>
    <p:extLst>
      <p:ext uri="{BB962C8B-B14F-4D97-AF65-F5344CB8AC3E}">
        <p14:creationId xmlns:p14="http://schemas.microsoft.com/office/powerpoint/2010/main" val="193314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75934-F9A8-9ED1-833D-D5CE65AD302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F7F0EF-C439-5D53-564C-3555482ED2F1}"/>
              </a:ext>
            </a:extLst>
          </p:cNvPr>
          <p:cNvPicPr>
            <a:picLocks noChangeAspect="1"/>
          </p:cNvPicPr>
          <p:nvPr/>
        </p:nvPicPr>
        <p:blipFill>
          <a:blip r:embed="rId3"/>
          <a:stretch>
            <a:fillRect/>
          </a:stretch>
        </p:blipFill>
        <p:spPr>
          <a:xfrm>
            <a:off x="739302" y="204768"/>
            <a:ext cx="11016507" cy="6448463"/>
          </a:xfrm>
          <a:prstGeom prst="rect">
            <a:avLst/>
          </a:prstGeom>
        </p:spPr>
      </p:pic>
    </p:spTree>
    <p:extLst>
      <p:ext uri="{BB962C8B-B14F-4D97-AF65-F5344CB8AC3E}">
        <p14:creationId xmlns:p14="http://schemas.microsoft.com/office/powerpoint/2010/main" val="10719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B0CC5-ECCD-2D0C-8C6F-3D7C37766D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F4CAB97-213B-1914-FFB7-AC0A5F5E92AF}"/>
              </a:ext>
            </a:extLst>
          </p:cNvPr>
          <p:cNvSpPr txBox="1">
            <a:spLocks/>
          </p:cNvSpPr>
          <p:nvPr/>
        </p:nvSpPr>
        <p:spPr>
          <a:xfrm>
            <a:off x="982192" y="260758"/>
            <a:ext cx="10001503" cy="513311"/>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a:solidFill>
                  <a:schemeClr val="tx1"/>
                </a:solidFill>
                <a:latin typeface="+mj-lt"/>
                <a:cs typeface="Times New Roman" panose="02020603050405020304" pitchFamily="18" charset="0"/>
              </a:rPr>
              <a:t>LLMs are few-shot learners</a:t>
            </a:r>
            <a:endParaRPr lang="en-US" sz="4000" dirty="0">
              <a:solidFill>
                <a:schemeClr val="tx1"/>
              </a:solidFill>
              <a:latin typeface="+mj-lt"/>
              <a:cs typeface="Times New Roman" panose="02020603050405020304" pitchFamily="18" charset="0"/>
            </a:endParaRPr>
          </a:p>
        </p:txBody>
      </p:sp>
      <p:sp>
        <p:nvSpPr>
          <p:cNvPr id="7" name="TextBox 6">
            <a:extLst>
              <a:ext uri="{FF2B5EF4-FFF2-40B4-BE49-F238E27FC236}">
                <a16:creationId xmlns:a16="http://schemas.microsoft.com/office/drawing/2014/main" id="{5CD3214C-93B6-80DD-8081-633441F6896C}"/>
              </a:ext>
            </a:extLst>
          </p:cNvPr>
          <p:cNvSpPr txBox="1"/>
          <p:nvPr/>
        </p:nvSpPr>
        <p:spPr>
          <a:xfrm>
            <a:off x="7862046" y="6425190"/>
            <a:ext cx="4326777" cy="230832"/>
          </a:xfrm>
          <a:prstGeom prst="rect">
            <a:avLst/>
          </a:prstGeom>
          <a:noFill/>
        </p:spPr>
        <p:txBody>
          <a:bodyPr wrap="square" rtlCol="0">
            <a:spAutoFit/>
          </a:bodyPr>
          <a:lstStyle/>
          <a:p>
            <a:r>
              <a:rPr lang="en-US" sz="900" i="1" dirty="0">
                <a:solidFill>
                  <a:schemeClr val="bg1">
                    <a:lumMod val="65000"/>
                  </a:schemeClr>
                </a:solidFill>
              </a:rPr>
              <a:t>Modified from MIT 6.S191 (Google): Large Language Models by Peter Grabowski</a:t>
            </a:r>
          </a:p>
        </p:txBody>
      </p:sp>
      <p:grpSp>
        <p:nvGrpSpPr>
          <p:cNvPr id="8" name="Group 7">
            <a:extLst>
              <a:ext uri="{FF2B5EF4-FFF2-40B4-BE49-F238E27FC236}">
                <a16:creationId xmlns:a16="http://schemas.microsoft.com/office/drawing/2014/main" id="{27352511-8CAD-AF0D-C053-158AE809DF20}"/>
              </a:ext>
            </a:extLst>
          </p:cNvPr>
          <p:cNvGrpSpPr/>
          <p:nvPr/>
        </p:nvGrpSpPr>
        <p:grpSpPr>
          <a:xfrm>
            <a:off x="302705" y="843054"/>
            <a:ext cx="4132730" cy="1859570"/>
            <a:chOff x="302705" y="843054"/>
            <a:chExt cx="4132730" cy="1859570"/>
          </a:xfrm>
        </p:grpSpPr>
        <p:sp>
          <p:nvSpPr>
            <p:cNvPr id="10" name="Rectangle: Rounded Corners 9">
              <a:extLst>
                <a:ext uri="{FF2B5EF4-FFF2-40B4-BE49-F238E27FC236}">
                  <a16:creationId xmlns:a16="http://schemas.microsoft.com/office/drawing/2014/main" id="{5774219D-A2C7-D54B-7EBF-A510CC2F4D9F}"/>
                </a:ext>
              </a:extLst>
            </p:cNvPr>
            <p:cNvSpPr/>
            <p:nvPr/>
          </p:nvSpPr>
          <p:spPr>
            <a:xfrm>
              <a:off x="885412" y="843054"/>
              <a:ext cx="2967317" cy="34065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Zero-shot</a:t>
              </a:r>
            </a:p>
          </p:txBody>
        </p:sp>
        <p:sp>
          <p:nvSpPr>
            <p:cNvPr id="11" name="Rectangle: Rounded Corners 10">
              <a:extLst>
                <a:ext uri="{FF2B5EF4-FFF2-40B4-BE49-F238E27FC236}">
                  <a16:creationId xmlns:a16="http://schemas.microsoft.com/office/drawing/2014/main" id="{7F057FAF-4A5C-68F2-83C7-93442788E63B}"/>
                </a:ext>
              </a:extLst>
            </p:cNvPr>
            <p:cNvSpPr/>
            <p:nvPr/>
          </p:nvSpPr>
          <p:spPr>
            <a:xfrm>
              <a:off x="302705" y="1218947"/>
              <a:ext cx="4132730" cy="1483677"/>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The model predicts the answer given only a natural language description of the task. No gradient updates are performed.</a:t>
              </a:r>
            </a:p>
          </p:txBody>
        </p:sp>
        <p:sp>
          <p:nvSpPr>
            <p:cNvPr id="12" name="Rectangle 11">
              <a:extLst>
                <a:ext uri="{FF2B5EF4-FFF2-40B4-BE49-F238E27FC236}">
                  <a16:creationId xmlns:a16="http://schemas.microsoft.com/office/drawing/2014/main" id="{C1B21FC8-C647-2EE4-5489-9F7D0CFE8F90}"/>
                </a:ext>
              </a:extLst>
            </p:cNvPr>
            <p:cNvSpPr/>
            <p:nvPr/>
          </p:nvSpPr>
          <p:spPr>
            <a:xfrm>
              <a:off x="588496" y="2108703"/>
              <a:ext cx="3630706" cy="441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Translate English to French:</a:t>
              </a:r>
            </a:p>
            <a:p>
              <a:r>
                <a:rPr lang="en-US" sz="1200" dirty="0"/>
                <a:t>cheese =&gt;</a:t>
              </a:r>
            </a:p>
          </p:txBody>
        </p:sp>
      </p:grpSp>
      <p:grpSp>
        <p:nvGrpSpPr>
          <p:cNvPr id="13" name="Group 12">
            <a:extLst>
              <a:ext uri="{FF2B5EF4-FFF2-40B4-BE49-F238E27FC236}">
                <a16:creationId xmlns:a16="http://schemas.microsoft.com/office/drawing/2014/main" id="{64D07E10-FB00-0298-82B0-8350D58C1B36}"/>
              </a:ext>
            </a:extLst>
          </p:cNvPr>
          <p:cNvGrpSpPr/>
          <p:nvPr/>
        </p:nvGrpSpPr>
        <p:grpSpPr>
          <a:xfrm>
            <a:off x="302705" y="2814666"/>
            <a:ext cx="4132730" cy="1864657"/>
            <a:chOff x="302705" y="2814666"/>
            <a:chExt cx="4132730" cy="1864657"/>
          </a:xfrm>
        </p:grpSpPr>
        <p:sp>
          <p:nvSpPr>
            <p:cNvPr id="15" name="Rectangle: Rounded Corners 14">
              <a:extLst>
                <a:ext uri="{FF2B5EF4-FFF2-40B4-BE49-F238E27FC236}">
                  <a16:creationId xmlns:a16="http://schemas.microsoft.com/office/drawing/2014/main" id="{CED4159D-D285-6D2B-81E3-5036B34C38EC}"/>
                </a:ext>
              </a:extLst>
            </p:cNvPr>
            <p:cNvSpPr/>
            <p:nvPr/>
          </p:nvSpPr>
          <p:spPr>
            <a:xfrm>
              <a:off x="885412" y="2814666"/>
              <a:ext cx="2967317" cy="340658"/>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One-shot</a:t>
              </a:r>
            </a:p>
          </p:txBody>
        </p:sp>
        <p:sp>
          <p:nvSpPr>
            <p:cNvPr id="18" name="Rectangle: Rounded Corners 17">
              <a:extLst>
                <a:ext uri="{FF2B5EF4-FFF2-40B4-BE49-F238E27FC236}">
                  <a16:creationId xmlns:a16="http://schemas.microsoft.com/office/drawing/2014/main" id="{55936104-E257-E8A9-41E5-6DE79B39E4AD}"/>
                </a:ext>
              </a:extLst>
            </p:cNvPr>
            <p:cNvSpPr/>
            <p:nvPr/>
          </p:nvSpPr>
          <p:spPr>
            <a:xfrm>
              <a:off x="302705" y="3195646"/>
              <a:ext cx="4132730" cy="1483677"/>
            </a:xfrm>
            <a:prstGeom prst="roundRect">
              <a:avLst/>
            </a:prstGeom>
            <a:solidFill>
              <a:srgbClr val="DAEFC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In addition to the task description, the model sees a single example of the task. No gradient updates are performed.</a:t>
              </a:r>
            </a:p>
          </p:txBody>
        </p:sp>
        <p:sp>
          <p:nvSpPr>
            <p:cNvPr id="19" name="Rectangle 18">
              <a:extLst>
                <a:ext uri="{FF2B5EF4-FFF2-40B4-BE49-F238E27FC236}">
                  <a16:creationId xmlns:a16="http://schemas.microsoft.com/office/drawing/2014/main" id="{B8C148EF-0A5C-985E-C05E-959D4D2253A6}"/>
                </a:ext>
              </a:extLst>
            </p:cNvPr>
            <p:cNvSpPr/>
            <p:nvPr/>
          </p:nvSpPr>
          <p:spPr>
            <a:xfrm>
              <a:off x="588496" y="3912860"/>
              <a:ext cx="3630706" cy="6140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Translate English to French:</a:t>
              </a:r>
            </a:p>
            <a:p>
              <a:r>
                <a:rPr lang="en-US" sz="1200" dirty="0"/>
                <a:t>sea otter =&gt; </a:t>
              </a:r>
              <a:r>
                <a:rPr lang="en-US" sz="1200" dirty="0" err="1"/>
                <a:t>loutre</a:t>
              </a:r>
              <a:r>
                <a:rPr lang="en-US" sz="1200" dirty="0"/>
                <a:t> de </a:t>
              </a:r>
              <a:r>
                <a:rPr lang="en-US" sz="1200" dirty="0" err="1"/>
                <a:t>mer</a:t>
              </a:r>
              <a:endParaRPr lang="en-US" sz="1200" dirty="0"/>
            </a:p>
            <a:p>
              <a:r>
                <a:rPr lang="en-US" sz="1200" dirty="0"/>
                <a:t>cheese =&gt;</a:t>
              </a:r>
            </a:p>
          </p:txBody>
        </p:sp>
      </p:grpSp>
      <p:grpSp>
        <p:nvGrpSpPr>
          <p:cNvPr id="20" name="Group 19">
            <a:extLst>
              <a:ext uri="{FF2B5EF4-FFF2-40B4-BE49-F238E27FC236}">
                <a16:creationId xmlns:a16="http://schemas.microsoft.com/office/drawing/2014/main" id="{669C68D8-B5FF-116F-4493-428A0638E027}"/>
              </a:ext>
            </a:extLst>
          </p:cNvPr>
          <p:cNvGrpSpPr/>
          <p:nvPr/>
        </p:nvGrpSpPr>
        <p:grpSpPr>
          <a:xfrm>
            <a:off x="302705" y="4791365"/>
            <a:ext cx="4132730" cy="1864657"/>
            <a:chOff x="302705" y="4791365"/>
            <a:chExt cx="4132730" cy="1864657"/>
          </a:xfrm>
        </p:grpSpPr>
        <p:sp>
          <p:nvSpPr>
            <p:cNvPr id="21" name="Rectangle: Rounded Corners 20">
              <a:extLst>
                <a:ext uri="{FF2B5EF4-FFF2-40B4-BE49-F238E27FC236}">
                  <a16:creationId xmlns:a16="http://schemas.microsoft.com/office/drawing/2014/main" id="{515F450F-FA6F-8789-9EFA-5DDA8E17876F}"/>
                </a:ext>
              </a:extLst>
            </p:cNvPr>
            <p:cNvSpPr/>
            <p:nvPr/>
          </p:nvSpPr>
          <p:spPr>
            <a:xfrm>
              <a:off x="885412" y="4791365"/>
              <a:ext cx="2967317" cy="340658"/>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Few-shot</a:t>
              </a:r>
            </a:p>
          </p:txBody>
        </p:sp>
        <p:sp>
          <p:nvSpPr>
            <p:cNvPr id="22" name="Rectangle: Rounded Corners 21">
              <a:extLst>
                <a:ext uri="{FF2B5EF4-FFF2-40B4-BE49-F238E27FC236}">
                  <a16:creationId xmlns:a16="http://schemas.microsoft.com/office/drawing/2014/main" id="{412E7934-8F86-2D76-F4B7-D3D28EFB569E}"/>
                </a:ext>
              </a:extLst>
            </p:cNvPr>
            <p:cNvSpPr/>
            <p:nvPr/>
          </p:nvSpPr>
          <p:spPr>
            <a:xfrm>
              <a:off x="302705" y="5172345"/>
              <a:ext cx="4132730" cy="1483677"/>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t>In addition to the task description, the model sees a few examples of the task. No gradient updates are performed.</a:t>
              </a:r>
              <a:endParaRPr lang="en-US" sz="1600" dirty="0">
                <a:solidFill>
                  <a:schemeClr val="tx1"/>
                </a:solidFill>
              </a:endParaRPr>
            </a:p>
          </p:txBody>
        </p:sp>
        <p:sp>
          <p:nvSpPr>
            <p:cNvPr id="23" name="Rectangle 22">
              <a:extLst>
                <a:ext uri="{FF2B5EF4-FFF2-40B4-BE49-F238E27FC236}">
                  <a16:creationId xmlns:a16="http://schemas.microsoft.com/office/drawing/2014/main" id="{AA5045EB-74C8-6B51-3B35-B72BD450C21F}"/>
                </a:ext>
              </a:extLst>
            </p:cNvPr>
            <p:cNvSpPr/>
            <p:nvPr/>
          </p:nvSpPr>
          <p:spPr>
            <a:xfrm>
              <a:off x="588496" y="5849236"/>
              <a:ext cx="3630706" cy="7393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t>Translate English to French:</a:t>
              </a:r>
            </a:p>
            <a:p>
              <a:r>
                <a:rPr lang="en-US" sz="1000" dirty="0"/>
                <a:t>sea otter =&gt; </a:t>
              </a:r>
              <a:r>
                <a:rPr lang="en-US" sz="1000" dirty="0" err="1"/>
                <a:t>loutre</a:t>
              </a:r>
              <a:r>
                <a:rPr lang="en-US" sz="1000" dirty="0"/>
                <a:t> de </a:t>
              </a:r>
              <a:r>
                <a:rPr lang="en-US" sz="1000" dirty="0" err="1"/>
                <a:t>mer</a:t>
              </a:r>
              <a:r>
                <a:rPr lang="en-US" sz="1000" dirty="0"/>
                <a:t>; peppermint =&gt; menthe </a:t>
              </a:r>
              <a:r>
                <a:rPr lang="en-US" sz="1000" dirty="0" err="1"/>
                <a:t>poivrée</a:t>
              </a:r>
              <a:r>
                <a:rPr lang="en-US" sz="1000" dirty="0"/>
                <a:t>; plush giraffe =&gt; </a:t>
              </a:r>
              <a:r>
                <a:rPr lang="en-US" sz="1000" dirty="0" err="1"/>
                <a:t>girafe</a:t>
              </a:r>
              <a:r>
                <a:rPr lang="en-US" sz="1000" dirty="0"/>
                <a:t> </a:t>
              </a:r>
              <a:r>
                <a:rPr lang="en-US" sz="1000" dirty="0" err="1"/>
                <a:t>peluche</a:t>
              </a:r>
              <a:endParaRPr lang="en-US" sz="1000" dirty="0"/>
            </a:p>
            <a:p>
              <a:r>
                <a:rPr lang="en-US" sz="1000" dirty="0"/>
                <a:t>cheese =&gt;</a:t>
              </a:r>
            </a:p>
          </p:txBody>
        </p:sp>
      </p:grpSp>
      <p:pic>
        <p:nvPicPr>
          <p:cNvPr id="27" name="Picture 26">
            <a:extLst>
              <a:ext uri="{FF2B5EF4-FFF2-40B4-BE49-F238E27FC236}">
                <a16:creationId xmlns:a16="http://schemas.microsoft.com/office/drawing/2014/main" id="{9476294A-732A-E68E-D05F-EE257041604D}"/>
              </a:ext>
            </a:extLst>
          </p:cNvPr>
          <p:cNvPicPr>
            <a:picLocks noChangeAspect="1"/>
          </p:cNvPicPr>
          <p:nvPr/>
        </p:nvPicPr>
        <p:blipFill>
          <a:blip r:embed="rId3"/>
          <a:stretch>
            <a:fillRect/>
          </a:stretch>
        </p:blipFill>
        <p:spPr>
          <a:xfrm>
            <a:off x="4901389" y="1650663"/>
            <a:ext cx="6908281" cy="3701266"/>
          </a:xfrm>
          <a:prstGeom prst="rect">
            <a:avLst/>
          </a:prstGeom>
        </p:spPr>
      </p:pic>
    </p:spTree>
    <p:extLst>
      <p:ext uri="{BB962C8B-B14F-4D97-AF65-F5344CB8AC3E}">
        <p14:creationId xmlns:p14="http://schemas.microsoft.com/office/powerpoint/2010/main" val="33698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D16A1-C0F4-4872-E6CF-52A3C7DBBF99}"/>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54CDF8-3606-2AFF-5593-A66E2C7B68DF}"/>
              </a:ext>
            </a:extLst>
          </p:cNvPr>
          <p:cNvSpPr/>
          <p:nvPr/>
        </p:nvSpPr>
        <p:spPr>
          <a:xfrm>
            <a:off x="568170" y="1402672"/>
            <a:ext cx="2077375" cy="513311"/>
          </a:xfrm>
          <a:prstGeom prst="round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j-lt"/>
                <a:cs typeface="Times New Roman" panose="02020603050405020304" pitchFamily="18" charset="0"/>
              </a:rPr>
              <a:t>Zero-shot prompt</a:t>
            </a:r>
          </a:p>
        </p:txBody>
      </p:sp>
      <p:sp>
        <p:nvSpPr>
          <p:cNvPr id="4" name="Rectangle: Rounded Corners 3">
            <a:extLst>
              <a:ext uri="{FF2B5EF4-FFF2-40B4-BE49-F238E27FC236}">
                <a16:creationId xmlns:a16="http://schemas.microsoft.com/office/drawing/2014/main" id="{DCAB463D-C748-F429-C13C-A93854E25FEE}"/>
              </a:ext>
            </a:extLst>
          </p:cNvPr>
          <p:cNvSpPr/>
          <p:nvPr/>
        </p:nvSpPr>
        <p:spPr>
          <a:xfrm>
            <a:off x="568170" y="2034466"/>
            <a:ext cx="2077375" cy="859654"/>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mj-lt"/>
                <a:cs typeface="Times New Roman" panose="02020603050405020304" pitchFamily="18" charset="0"/>
              </a:rPr>
              <a:t>Not </a:t>
            </a:r>
            <a:r>
              <a:rPr lang="en-US" sz="1600" dirty="0">
                <a:solidFill>
                  <a:schemeClr val="tx1"/>
                </a:solidFill>
                <a:latin typeface="+mj-lt"/>
                <a:cs typeface="Times New Roman" panose="02020603050405020304" pitchFamily="18" charset="0"/>
              </a:rPr>
              <a:t>providing any specific examples in the prompt.</a:t>
            </a:r>
          </a:p>
        </p:txBody>
      </p:sp>
      <p:sp>
        <p:nvSpPr>
          <p:cNvPr id="5" name="Rectangle: Rounded Corners 4">
            <a:extLst>
              <a:ext uri="{FF2B5EF4-FFF2-40B4-BE49-F238E27FC236}">
                <a16:creationId xmlns:a16="http://schemas.microsoft.com/office/drawing/2014/main" id="{89814AC1-AA5C-118A-64CD-1887ABB9B4A6}"/>
              </a:ext>
            </a:extLst>
          </p:cNvPr>
          <p:cNvSpPr/>
          <p:nvPr/>
        </p:nvSpPr>
        <p:spPr>
          <a:xfrm>
            <a:off x="3259583" y="1402672"/>
            <a:ext cx="2077375" cy="513311"/>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j-lt"/>
                <a:cs typeface="Times New Roman" panose="02020603050405020304" pitchFamily="18" charset="0"/>
              </a:rPr>
              <a:t>Few-shot prompt</a:t>
            </a:r>
          </a:p>
        </p:txBody>
      </p:sp>
      <p:sp>
        <p:nvSpPr>
          <p:cNvPr id="6" name="Rectangle: Rounded Corners 5">
            <a:extLst>
              <a:ext uri="{FF2B5EF4-FFF2-40B4-BE49-F238E27FC236}">
                <a16:creationId xmlns:a16="http://schemas.microsoft.com/office/drawing/2014/main" id="{CF42B895-E00C-C14B-0E2B-C38A7B18DCC9}"/>
              </a:ext>
            </a:extLst>
          </p:cNvPr>
          <p:cNvSpPr/>
          <p:nvPr/>
        </p:nvSpPr>
        <p:spPr>
          <a:xfrm>
            <a:off x="3259583" y="2034466"/>
            <a:ext cx="2077375" cy="859654"/>
          </a:xfrm>
          <a:prstGeom prst="roundRect">
            <a:avLst/>
          </a:prstGeom>
          <a:solidFill>
            <a:srgbClr val="FFEEE7"/>
          </a:solidFill>
          <a:ln>
            <a:solidFill>
              <a:srgbClr val="FFEE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mj-lt"/>
                <a:cs typeface="Times New Roman" panose="02020603050405020304" pitchFamily="18" charset="0"/>
              </a:rPr>
              <a:t>Providing </a:t>
            </a:r>
            <a:r>
              <a:rPr lang="en-US" sz="1600" dirty="0">
                <a:solidFill>
                  <a:schemeClr val="tx1"/>
                </a:solidFill>
                <a:latin typeface="+mj-lt"/>
                <a:cs typeface="Times New Roman" panose="02020603050405020304" pitchFamily="18" charset="0"/>
              </a:rPr>
              <a:t>specific examples in the prompt.</a:t>
            </a:r>
          </a:p>
        </p:txBody>
      </p:sp>
      <p:pic>
        <p:nvPicPr>
          <p:cNvPr id="9" name="Picture 8">
            <a:extLst>
              <a:ext uri="{FF2B5EF4-FFF2-40B4-BE49-F238E27FC236}">
                <a16:creationId xmlns:a16="http://schemas.microsoft.com/office/drawing/2014/main" id="{ACF4AEB1-63DC-A4B2-E00A-DB26745A5B59}"/>
              </a:ext>
            </a:extLst>
          </p:cNvPr>
          <p:cNvPicPr>
            <a:picLocks noChangeAspect="1"/>
          </p:cNvPicPr>
          <p:nvPr/>
        </p:nvPicPr>
        <p:blipFill>
          <a:blip r:embed="rId3"/>
          <a:stretch>
            <a:fillRect/>
          </a:stretch>
        </p:blipFill>
        <p:spPr>
          <a:xfrm>
            <a:off x="266357" y="3012603"/>
            <a:ext cx="2680999" cy="1665929"/>
          </a:xfrm>
          <a:prstGeom prst="rect">
            <a:avLst/>
          </a:prstGeom>
        </p:spPr>
      </p:pic>
      <p:pic>
        <p:nvPicPr>
          <p:cNvPr id="14" name="Picture 13">
            <a:extLst>
              <a:ext uri="{FF2B5EF4-FFF2-40B4-BE49-F238E27FC236}">
                <a16:creationId xmlns:a16="http://schemas.microsoft.com/office/drawing/2014/main" id="{5273A6D5-E7CB-19DE-5A4E-9A418E6FA01A}"/>
              </a:ext>
            </a:extLst>
          </p:cNvPr>
          <p:cNvPicPr>
            <a:picLocks noChangeAspect="1"/>
          </p:cNvPicPr>
          <p:nvPr/>
        </p:nvPicPr>
        <p:blipFill>
          <a:blip r:embed="rId4"/>
          <a:stretch>
            <a:fillRect/>
          </a:stretch>
        </p:blipFill>
        <p:spPr>
          <a:xfrm>
            <a:off x="3259583" y="3012603"/>
            <a:ext cx="2056003" cy="2821509"/>
          </a:xfrm>
          <a:prstGeom prst="rect">
            <a:avLst/>
          </a:prstGeom>
        </p:spPr>
      </p:pic>
      <p:cxnSp>
        <p:nvCxnSpPr>
          <p:cNvPr id="16" name="Straight Connector 15">
            <a:extLst>
              <a:ext uri="{FF2B5EF4-FFF2-40B4-BE49-F238E27FC236}">
                <a16:creationId xmlns:a16="http://schemas.microsoft.com/office/drawing/2014/main" id="{48B53E37-4BA7-B5A6-6A82-AA1C4A18C8BB}"/>
              </a:ext>
            </a:extLst>
          </p:cNvPr>
          <p:cNvCxnSpPr/>
          <p:nvPr/>
        </p:nvCxnSpPr>
        <p:spPr>
          <a:xfrm>
            <a:off x="5712672" y="1296140"/>
            <a:ext cx="0" cy="479394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DAC2278C-DD35-5C3B-7A5D-54FC512783B3}"/>
              </a:ext>
            </a:extLst>
          </p:cNvPr>
          <p:cNvSpPr/>
          <p:nvPr/>
        </p:nvSpPr>
        <p:spPr>
          <a:xfrm>
            <a:off x="6252809" y="1402672"/>
            <a:ext cx="2077375" cy="513311"/>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j-lt"/>
                <a:cs typeface="Times New Roman" panose="02020603050405020304" pitchFamily="18" charset="0"/>
              </a:rPr>
              <a:t>Chain of thought</a:t>
            </a:r>
          </a:p>
        </p:txBody>
      </p:sp>
      <p:sp>
        <p:nvSpPr>
          <p:cNvPr id="24" name="Oval 23">
            <a:extLst>
              <a:ext uri="{FF2B5EF4-FFF2-40B4-BE49-F238E27FC236}">
                <a16:creationId xmlns:a16="http://schemas.microsoft.com/office/drawing/2014/main" id="{B431515C-7155-68ED-107D-0BBC0514CD33}"/>
              </a:ext>
            </a:extLst>
          </p:cNvPr>
          <p:cNvSpPr/>
          <p:nvPr/>
        </p:nvSpPr>
        <p:spPr>
          <a:xfrm>
            <a:off x="6782545" y="2112885"/>
            <a:ext cx="958780" cy="513311"/>
          </a:xfrm>
          <a:prstGeom prst="ellipse">
            <a:avLst/>
          </a:prstGeom>
          <a:solidFill>
            <a:schemeClr val="accent5">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cs typeface="Times New Roman" panose="02020603050405020304" pitchFamily="18" charset="0"/>
              </a:rPr>
              <a:t>Input</a:t>
            </a:r>
          </a:p>
        </p:txBody>
      </p:sp>
      <p:sp>
        <p:nvSpPr>
          <p:cNvPr id="25" name="Rectangle: Rounded Corners 24">
            <a:extLst>
              <a:ext uri="{FF2B5EF4-FFF2-40B4-BE49-F238E27FC236}">
                <a16:creationId xmlns:a16="http://schemas.microsoft.com/office/drawing/2014/main" id="{4BB477F6-21A7-5381-4097-76250EAECE20}"/>
              </a:ext>
            </a:extLst>
          </p:cNvPr>
          <p:cNvSpPr/>
          <p:nvPr/>
        </p:nvSpPr>
        <p:spPr>
          <a:xfrm>
            <a:off x="6613864" y="5063349"/>
            <a:ext cx="1305018" cy="513311"/>
          </a:xfrm>
          <a:prstGeom prst="roundRect">
            <a:avLst/>
          </a:prstGeom>
          <a:solidFill>
            <a:srgbClr val="F5FBEF"/>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cs typeface="Times New Roman" panose="02020603050405020304" pitchFamily="18" charset="0"/>
              </a:rPr>
              <a:t>Output</a:t>
            </a:r>
          </a:p>
        </p:txBody>
      </p:sp>
      <p:sp>
        <p:nvSpPr>
          <p:cNvPr id="26" name="Rectangle 25">
            <a:extLst>
              <a:ext uri="{FF2B5EF4-FFF2-40B4-BE49-F238E27FC236}">
                <a16:creationId xmlns:a16="http://schemas.microsoft.com/office/drawing/2014/main" id="{0EB23101-9D80-8ACF-7711-663EE6D9944B}"/>
              </a:ext>
            </a:extLst>
          </p:cNvPr>
          <p:cNvSpPr/>
          <p:nvPr/>
        </p:nvSpPr>
        <p:spPr>
          <a:xfrm>
            <a:off x="6702642" y="3184127"/>
            <a:ext cx="1127461" cy="417251"/>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cs typeface="Times New Roman" panose="02020603050405020304" pitchFamily="18" charset="0"/>
              </a:rPr>
              <a:t>Step 1</a:t>
            </a:r>
          </a:p>
        </p:txBody>
      </p:sp>
      <p:sp>
        <p:nvSpPr>
          <p:cNvPr id="28" name="Rectangle 27">
            <a:extLst>
              <a:ext uri="{FF2B5EF4-FFF2-40B4-BE49-F238E27FC236}">
                <a16:creationId xmlns:a16="http://schemas.microsoft.com/office/drawing/2014/main" id="{BBD6628F-242F-724F-0C1C-A205228E8692}"/>
              </a:ext>
            </a:extLst>
          </p:cNvPr>
          <p:cNvSpPr/>
          <p:nvPr/>
        </p:nvSpPr>
        <p:spPr>
          <a:xfrm>
            <a:off x="6702642" y="3915112"/>
            <a:ext cx="1127461" cy="417251"/>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cs typeface="Times New Roman" panose="02020603050405020304" pitchFamily="18" charset="0"/>
              </a:rPr>
              <a:t>Step n</a:t>
            </a:r>
          </a:p>
        </p:txBody>
      </p:sp>
      <p:cxnSp>
        <p:nvCxnSpPr>
          <p:cNvPr id="31" name="Straight Arrow Connector 30">
            <a:extLst>
              <a:ext uri="{FF2B5EF4-FFF2-40B4-BE49-F238E27FC236}">
                <a16:creationId xmlns:a16="http://schemas.microsoft.com/office/drawing/2014/main" id="{9FA0A58A-B8D5-37CE-180E-3D803F0E1EB0}"/>
              </a:ext>
            </a:extLst>
          </p:cNvPr>
          <p:cNvCxnSpPr>
            <a:cxnSpLocks/>
            <a:stCxn id="24" idx="4"/>
            <a:endCxn id="26" idx="0"/>
          </p:cNvCxnSpPr>
          <p:nvPr/>
        </p:nvCxnSpPr>
        <p:spPr>
          <a:xfrm>
            <a:off x="7261935" y="2626196"/>
            <a:ext cx="4438" cy="557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E775DE3-6630-94C6-A56C-C90CBA064AAF}"/>
              </a:ext>
            </a:extLst>
          </p:cNvPr>
          <p:cNvCxnSpPr>
            <a:cxnSpLocks/>
            <a:stCxn id="28" idx="2"/>
          </p:cNvCxnSpPr>
          <p:nvPr/>
        </p:nvCxnSpPr>
        <p:spPr>
          <a:xfrm>
            <a:off x="7266373" y="4332363"/>
            <a:ext cx="0" cy="7309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153CDF-DC08-183D-9229-FEEFE5EE7E70}"/>
              </a:ext>
            </a:extLst>
          </p:cNvPr>
          <p:cNvCxnSpPr>
            <a:stCxn id="26" idx="2"/>
            <a:endCxn id="28" idx="0"/>
          </p:cNvCxnSpPr>
          <p:nvPr/>
        </p:nvCxnSpPr>
        <p:spPr>
          <a:xfrm>
            <a:off x="7266373" y="3601378"/>
            <a:ext cx="0" cy="31373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6A45A8BF-F030-F1E4-6DE6-2351879D2CB1}"/>
              </a:ext>
            </a:extLst>
          </p:cNvPr>
          <p:cNvSpPr/>
          <p:nvPr/>
        </p:nvSpPr>
        <p:spPr>
          <a:xfrm>
            <a:off x="8908851" y="1402672"/>
            <a:ext cx="2077375" cy="513311"/>
          </a:xfrm>
          <a:prstGeom prst="roundRect">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j-lt"/>
                <a:cs typeface="Times New Roman" panose="02020603050405020304" pitchFamily="18" charset="0"/>
              </a:rPr>
              <a:t>Self consistency</a:t>
            </a:r>
          </a:p>
        </p:txBody>
      </p:sp>
      <p:sp>
        <p:nvSpPr>
          <p:cNvPr id="46" name="Oval 45">
            <a:extLst>
              <a:ext uri="{FF2B5EF4-FFF2-40B4-BE49-F238E27FC236}">
                <a16:creationId xmlns:a16="http://schemas.microsoft.com/office/drawing/2014/main" id="{0030CFFD-1B32-481B-1F7F-576F075800BC}"/>
              </a:ext>
            </a:extLst>
          </p:cNvPr>
          <p:cNvSpPr/>
          <p:nvPr/>
        </p:nvSpPr>
        <p:spPr>
          <a:xfrm>
            <a:off x="9468147" y="2112884"/>
            <a:ext cx="958781" cy="513311"/>
          </a:xfrm>
          <a:prstGeom prst="ellipse">
            <a:avLst/>
          </a:prstGeom>
          <a:solidFill>
            <a:schemeClr val="accent5">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cs typeface="Times New Roman" panose="02020603050405020304" pitchFamily="18" charset="0"/>
              </a:rPr>
              <a:t>Input</a:t>
            </a:r>
          </a:p>
        </p:txBody>
      </p:sp>
      <p:sp>
        <p:nvSpPr>
          <p:cNvPr id="47" name="Rectangle: Rounded Corners 46">
            <a:extLst>
              <a:ext uri="{FF2B5EF4-FFF2-40B4-BE49-F238E27FC236}">
                <a16:creationId xmlns:a16="http://schemas.microsoft.com/office/drawing/2014/main" id="{BA26645F-8B62-B026-32D0-5B39CD8E88C2}"/>
              </a:ext>
            </a:extLst>
          </p:cNvPr>
          <p:cNvSpPr/>
          <p:nvPr/>
        </p:nvSpPr>
        <p:spPr>
          <a:xfrm>
            <a:off x="8163557" y="5063345"/>
            <a:ext cx="1209751" cy="513311"/>
          </a:xfrm>
          <a:prstGeom prst="roundRect">
            <a:avLst/>
          </a:prstGeom>
          <a:solidFill>
            <a:srgbClr val="F5FBEF"/>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cs typeface="Times New Roman" panose="02020603050405020304" pitchFamily="18" charset="0"/>
              </a:rPr>
              <a:t>Output 1</a:t>
            </a:r>
          </a:p>
        </p:txBody>
      </p:sp>
      <p:cxnSp>
        <p:nvCxnSpPr>
          <p:cNvPr id="54" name="Connector: Elbow 53">
            <a:extLst>
              <a:ext uri="{FF2B5EF4-FFF2-40B4-BE49-F238E27FC236}">
                <a16:creationId xmlns:a16="http://schemas.microsoft.com/office/drawing/2014/main" id="{31AECDB6-EF13-E100-13AF-FBB7FAC567F3}"/>
              </a:ext>
            </a:extLst>
          </p:cNvPr>
          <p:cNvCxnSpPr>
            <a:cxnSpLocks/>
            <a:stCxn id="46" idx="4"/>
          </p:cNvCxnSpPr>
          <p:nvPr/>
        </p:nvCxnSpPr>
        <p:spPr>
          <a:xfrm rot="5400000">
            <a:off x="8163226" y="3279035"/>
            <a:ext cx="2437152" cy="1131473"/>
          </a:xfrm>
          <a:prstGeom prst="bentConnector3">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9E2438B1-8B56-1B80-A05A-9A7BE74712E2}"/>
              </a:ext>
            </a:extLst>
          </p:cNvPr>
          <p:cNvCxnSpPr>
            <a:cxnSpLocks/>
            <a:stCxn id="46" idx="4"/>
            <a:endCxn id="73" idx="0"/>
          </p:cNvCxnSpPr>
          <p:nvPr/>
        </p:nvCxnSpPr>
        <p:spPr>
          <a:xfrm rot="16200000" flipH="1">
            <a:off x="8810890" y="3762843"/>
            <a:ext cx="2437150" cy="163854"/>
          </a:xfrm>
          <a:prstGeom prst="bentConnector3">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56732780-4629-967F-10EE-D5837CFC9438}"/>
              </a:ext>
            </a:extLst>
          </p:cNvPr>
          <p:cNvCxnSpPr>
            <a:cxnSpLocks/>
            <a:stCxn id="46" idx="4"/>
          </p:cNvCxnSpPr>
          <p:nvPr/>
        </p:nvCxnSpPr>
        <p:spPr>
          <a:xfrm rot="16200000" flipH="1">
            <a:off x="9479993" y="3093739"/>
            <a:ext cx="2437149" cy="1502059"/>
          </a:xfrm>
          <a:prstGeom prst="bentConnector3">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20DA034F-158D-F84D-E825-A8CAFC6A06F0}"/>
              </a:ext>
            </a:extLst>
          </p:cNvPr>
          <p:cNvSpPr/>
          <p:nvPr/>
        </p:nvSpPr>
        <p:spPr>
          <a:xfrm>
            <a:off x="10844721" y="5063344"/>
            <a:ext cx="1209752" cy="513311"/>
          </a:xfrm>
          <a:prstGeom prst="roundRect">
            <a:avLst/>
          </a:prstGeom>
          <a:solidFill>
            <a:srgbClr val="F5FBEF"/>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cs typeface="Times New Roman" panose="02020603050405020304" pitchFamily="18" charset="0"/>
              </a:rPr>
              <a:t>Output 3</a:t>
            </a:r>
          </a:p>
        </p:txBody>
      </p:sp>
      <p:sp>
        <p:nvSpPr>
          <p:cNvPr id="73" name="Rectangle: Rounded Corners 72">
            <a:extLst>
              <a:ext uri="{FF2B5EF4-FFF2-40B4-BE49-F238E27FC236}">
                <a16:creationId xmlns:a16="http://schemas.microsoft.com/office/drawing/2014/main" id="{C7E9A067-AA7F-27D9-0415-A45CFEC33E4E}"/>
              </a:ext>
            </a:extLst>
          </p:cNvPr>
          <p:cNvSpPr/>
          <p:nvPr/>
        </p:nvSpPr>
        <p:spPr>
          <a:xfrm>
            <a:off x="9506516" y="5063345"/>
            <a:ext cx="1209752" cy="513311"/>
          </a:xfrm>
          <a:prstGeom prst="roundRect">
            <a:avLst/>
          </a:prstGeom>
          <a:solidFill>
            <a:schemeClr val="accent6">
              <a:lumMod val="20000"/>
              <a:lumOff val="8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cs typeface="Times New Roman" panose="02020603050405020304" pitchFamily="18" charset="0"/>
              </a:rPr>
              <a:t>Output 2</a:t>
            </a:r>
          </a:p>
        </p:txBody>
      </p:sp>
    </p:spTree>
    <p:extLst>
      <p:ext uri="{BB962C8B-B14F-4D97-AF65-F5344CB8AC3E}">
        <p14:creationId xmlns:p14="http://schemas.microsoft.com/office/powerpoint/2010/main" val="15851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par>
                                <p:cTn id="69" presetID="10"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500"/>
                                        <p:tgtEl>
                                          <p:spTgt spid="6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7" grpId="0" animBg="1"/>
      <p:bldP spid="24" grpId="0" animBg="1"/>
      <p:bldP spid="25" grpId="0" animBg="1"/>
      <p:bldP spid="26" grpId="0" animBg="1"/>
      <p:bldP spid="28" grpId="0" animBg="1"/>
      <p:bldP spid="45" grpId="0" animBg="1"/>
      <p:bldP spid="46" grpId="0" animBg="1"/>
      <p:bldP spid="47" grpId="0" animBg="1"/>
      <p:bldP spid="70"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DC1EB-897F-86E9-F9F3-F83C2F53738A}"/>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A1CCF2BA-20B9-5E08-F8EA-AD790D9E5C4B}"/>
              </a:ext>
            </a:extLst>
          </p:cNvPr>
          <p:cNvSpPr/>
          <p:nvPr/>
        </p:nvSpPr>
        <p:spPr>
          <a:xfrm>
            <a:off x="570574" y="1187767"/>
            <a:ext cx="2546647" cy="1538243"/>
          </a:xfrm>
          <a:prstGeom prst="ellipse">
            <a:avLst/>
          </a:pr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Did my patient receive germline testing for prostate cancer?</a:t>
            </a:r>
          </a:p>
        </p:txBody>
      </p:sp>
      <p:sp>
        <p:nvSpPr>
          <p:cNvPr id="7" name="TextBox 6">
            <a:extLst>
              <a:ext uri="{FF2B5EF4-FFF2-40B4-BE49-F238E27FC236}">
                <a16:creationId xmlns:a16="http://schemas.microsoft.com/office/drawing/2014/main" id="{A4365435-8AB8-2C76-9B52-0BB1AF217CEA}"/>
              </a:ext>
            </a:extLst>
          </p:cNvPr>
          <p:cNvSpPr txBox="1"/>
          <p:nvPr/>
        </p:nvSpPr>
        <p:spPr>
          <a:xfrm>
            <a:off x="1379666" y="818435"/>
            <a:ext cx="928459" cy="369332"/>
          </a:xfrm>
          <a:prstGeom prst="rect">
            <a:avLst/>
          </a:prstGeom>
          <a:noFill/>
        </p:spPr>
        <p:txBody>
          <a:bodyPr wrap="none" rtlCol="0">
            <a:spAutoFit/>
          </a:bodyPr>
          <a:lstStyle/>
          <a:p>
            <a:r>
              <a:rPr lang="en-US" sz="1800" dirty="0"/>
              <a:t>Prompt</a:t>
            </a:r>
          </a:p>
        </p:txBody>
      </p:sp>
      <p:sp>
        <p:nvSpPr>
          <p:cNvPr id="8" name="Rectangle: Rounded Corners 7">
            <a:extLst>
              <a:ext uri="{FF2B5EF4-FFF2-40B4-BE49-F238E27FC236}">
                <a16:creationId xmlns:a16="http://schemas.microsoft.com/office/drawing/2014/main" id="{DAC3D420-6265-D2E3-FE65-2BEA9CD64AFF}"/>
              </a:ext>
            </a:extLst>
          </p:cNvPr>
          <p:cNvSpPr/>
          <p:nvPr/>
        </p:nvSpPr>
        <p:spPr>
          <a:xfrm>
            <a:off x="4915287" y="3210851"/>
            <a:ext cx="2333003" cy="436298"/>
          </a:xfrm>
          <a:prstGeom prst="round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LLM</a:t>
            </a:r>
          </a:p>
        </p:txBody>
      </p:sp>
      <p:sp>
        <p:nvSpPr>
          <p:cNvPr id="10" name="Oval 9">
            <a:extLst>
              <a:ext uri="{FF2B5EF4-FFF2-40B4-BE49-F238E27FC236}">
                <a16:creationId xmlns:a16="http://schemas.microsoft.com/office/drawing/2014/main" id="{086F862B-D6D8-AE0A-262E-F371062D6C85}"/>
              </a:ext>
            </a:extLst>
          </p:cNvPr>
          <p:cNvSpPr/>
          <p:nvPr/>
        </p:nvSpPr>
        <p:spPr>
          <a:xfrm>
            <a:off x="8365794" y="4562217"/>
            <a:ext cx="2546647" cy="1538243"/>
          </a:xfrm>
          <a:prstGeom prst="ellipse">
            <a:avLst/>
          </a:prstGeom>
          <a:solidFill>
            <a:srgbClr val="92D050"/>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Yes, your patient underwent germline testing. The results were positive for </a:t>
            </a:r>
            <a:r>
              <a:rPr lang="en-US" sz="1400" i="1" dirty="0"/>
              <a:t>BRCA2</a:t>
            </a:r>
            <a:r>
              <a:rPr lang="en-US" sz="1400" dirty="0"/>
              <a:t> mutation.</a:t>
            </a:r>
          </a:p>
        </p:txBody>
      </p:sp>
      <p:pic>
        <p:nvPicPr>
          <p:cNvPr id="11" name="Picture 10">
            <a:extLst>
              <a:ext uri="{FF2B5EF4-FFF2-40B4-BE49-F238E27FC236}">
                <a16:creationId xmlns:a16="http://schemas.microsoft.com/office/drawing/2014/main" id="{F33D586A-0855-7B69-560A-64E46E3C231E}"/>
              </a:ext>
            </a:extLst>
          </p:cNvPr>
          <p:cNvPicPr>
            <a:picLocks noChangeAspect="1"/>
          </p:cNvPicPr>
          <p:nvPr/>
        </p:nvPicPr>
        <p:blipFill>
          <a:blip r:embed="rId3"/>
          <a:stretch>
            <a:fillRect/>
          </a:stretch>
        </p:blipFill>
        <p:spPr>
          <a:xfrm>
            <a:off x="992183" y="3568399"/>
            <a:ext cx="1703424" cy="1538243"/>
          </a:xfrm>
          <a:prstGeom prst="rect">
            <a:avLst/>
          </a:prstGeom>
        </p:spPr>
      </p:pic>
      <p:sp>
        <p:nvSpPr>
          <p:cNvPr id="12" name="Oval 11">
            <a:extLst>
              <a:ext uri="{FF2B5EF4-FFF2-40B4-BE49-F238E27FC236}">
                <a16:creationId xmlns:a16="http://schemas.microsoft.com/office/drawing/2014/main" id="{799DE2AD-F34D-2B44-EE37-5B83DE3FD00E}"/>
              </a:ext>
            </a:extLst>
          </p:cNvPr>
          <p:cNvSpPr/>
          <p:nvPr/>
        </p:nvSpPr>
        <p:spPr>
          <a:xfrm>
            <a:off x="8365794" y="1187767"/>
            <a:ext cx="2546647" cy="1538243"/>
          </a:xfrm>
          <a:prstGeom prst="ellipse">
            <a:avLst/>
          </a:prstGeom>
          <a:solidFill>
            <a:srgbClr val="FFC1C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Yes, your patient has </a:t>
            </a:r>
            <a:r>
              <a:rPr lang="en-US" sz="1400" i="1" dirty="0"/>
              <a:t>ATM</a:t>
            </a:r>
            <a:r>
              <a:rPr lang="en-US" sz="1400" dirty="0"/>
              <a:t> mutation and requires chemotherapy</a:t>
            </a:r>
          </a:p>
        </p:txBody>
      </p:sp>
      <p:sp>
        <p:nvSpPr>
          <p:cNvPr id="13" name="TextBox 12">
            <a:extLst>
              <a:ext uri="{FF2B5EF4-FFF2-40B4-BE49-F238E27FC236}">
                <a16:creationId xmlns:a16="http://schemas.microsoft.com/office/drawing/2014/main" id="{789A43D1-F0D4-93ED-9CB0-489533C24956}"/>
              </a:ext>
            </a:extLst>
          </p:cNvPr>
          <p:cNvSpPr txBox="1"/>
          <p:nvPr/>
        </p:nvSpPr>
        <p:spPr>
          <a:xfrm>
            <a:off x="7821151" y="849213"/>
            <a:ext cx="3635932" cy="338554"/>
          </a:xfrm>
          <a:prstGeom prst="rect">
            <a:avLst/>
          </a:prstGeom>
          <a:noFill/>
        </p:spPr>
        <p:txBody>
          <a:bodyPr wrap="none" rtlCol="0">
            <a:spAutoFit/>
          </a:bodyPr>
          <a:lstStyle/>
          <a:p>
            <a:r>
              <a:rPr lang="en-US" sz="1600" dirty="0"/>
              <a:t>Hallucinated Response (without RAG)</a:t>
            </a:r>
          </a:p>
        </p:txBody>
      </p:sp>
      <p:pic>
        <p:nvPicPr>
          <p:cNvPr id="15" name="Picture 14">
            <a:extLst>
              <a:ext uri="{FF2B5EF4-FFF2-40B4-BE49-F238E27FC236}">
                <a16:creationId xmlns:a16="http://schemas.microsoft.com/office/drawing/2014/main" id="{E48B6160-57C9-10B8-8405-E5DD7CA31AFD}"/>
              </a:ext>
            </a:extLst>
          </p:cNvPr>
          <p:cNvPicPr>
            <a:picLocks noChangeAspect="1"/>
          </p:cNvPicPr>
          <p:nvPr/>
        </p:nvPicPr>
        <p:blipFill>
          <a:blip r:embed="rId4"/>
          <a:stretch>
            <a:fillRect/>
          </a:stretch>
        </p:blipFill>
        <p:spPr>
          <a:xfrm>
            <a:off x="1295836" y="5331339"/>
            <a:ext cx="1096117" cy="1365501"/>
          </a:xfrm>
          <a:prstGeom prst="rect">
            <a:avLst/>
          </a:prstGeom>
        </p:spPr>
      </p:pic>
      <p:cxnSp>
        <p:nvCxnSpPr>
          <p:cNvPr id="18" name="Connector: Elbow 17">
            <a:extLst>
              <a:ext uri="{FF2B5EF4-FFF2-40B4-BE49-F238E27FC236}">
                <a16:creationId xmlns:a16="http://schemas.microsoft.com/office/drawing/2014/main" id="{33DFFA71-C141-8263-0430-D11A47ABAC4B}"/>
              </a:ext>
            </a:extLst>
          </p:cNvPr>
          <p:cNvCxnSpPr>
            <a:cxnSpLocks/>
            <a:stCxn id="3" idx="6"/>
            <a:endCxn id="8" idx="1"/>
          </p:cNvCxnSpPr>
          <p:nvPr/>
        </p:nvCxnSpPr>
        <p:spPr>
          <a:xfrm>
            <a:off x="3117221" y="1956889"/>
            <a:ext cx="1798066" cy="1472111"/>
          </a:xfrm>
          <a:prstGeom prst="bentConnector3">
            <a:avLst>
              <a:gd name="adj1" fmla="val 50000"/>
            </a:avLst>
          </a:prstGeom>
          <a:ln w="3810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A4E6B775-567C-5E19-184B-8010A704A072}"/>
              </a:ext>
            </a:extLst>
          </p:cNvPr>
          <p:cNvCxnSpPr>
            <a:cxnSpLocks/>
            <a:stCxn id="8" idx="3"/>
            <a:endCxn id="12" idx="2"/>
          </p:cNvCxnSpPr>
          <p:nvPr/>
        </p:nvCxnSpPr>
        <p:spPr>
          <a:xfrm flipV="1">
            <a:off x="7248290" y="1956889"/>
            <a:ext cx="1117504" cy="1472111"/>
          </a:xfrm>
          <a:prstGeom prst="bentConnector3">
            <a:avLst>
              <a:gd name="adj1" fmla="val 50000"/>
            </a:avLst>
          </a:prstGeom>
          <a:ln w="3810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C38AED1-E73F-3075-2833-C8A922E7DD5B}"/>
              </a:ext>
            </a:extLst>
          </p:cNvPr>
          <p:cNvCxnSpPr>
            <a:cxnSpLocks/>
            <a:stCxn id="3" idx="4"/>
            <a:endCxn id="11" idx="0"/>
          </p:cNvCxnSpPr>
          <p:nvPr/>
        </p:nvCxnSpPr>
        <p:spPr>
          <a:xfrm flipH="1">
            <a:off x="1843895" y="2726010"/>
            <a:ext cx="3" cy="842389"/>
          </a:xfrm>
          <a:prstGeom prst="straightConnector1">
            <a:avLst/>
          </a:prstGeom>
          <a:ln>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F8C175-252A-BC93-3BBF-22CA8FB04A3E}"/>
              </a:ext>
            </a:extLst>
          </p:cNvPr>
          <p:cNvCxnSpPr>
            <a:cxnSpLocks/>
            <a:stCxn id="11" idx="2"/>
            <a:endCxn id="15" idx="0"/>
          </p:cNvCxnSpPr>
          <p:nvPr/>
        </p:nvCxnSpPr>
        <p:spPr>
          <a:xfrm>
            <a:off x="1843895" y="5106642"/>
            <a:ext cx="0" cy="224697"/>
          </a:xfrm>
          <a:prstGeom prst="straightConnector1">
            <a:avLst/>
          </a:prstGeom>
          <a:ln>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92F1AF9A-81BE-3D98-5D54-88D61E53203E}"/>
              </a:ext>
            </a:extLst>
          </p:cNvPr>
          <p:cNvSpPr/>
          <p:nvPr/>
        </p:nvSpPr>
        <p:spPr>
          <a:xfrm>
            <a:off x="4915287" y="4965245"/>
            <a:ext cx="2333003" cy="43629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Augmented prompt</a:t>
            </a:r>
          </a:p>
        </p:txBody>
      </p:sp>
      <p:cxnSp>
        <p:nvCxnSpPr>
          <p:cNvPr id="23" name="Connector: Elbow 22">
            <a:extLst>
              <a:ext uri="{FF2B5EF4-FFF2-40B4-BE49-F238E27FC236}">
                <a16:creationId xmlns:a16="http://schemas.microsoft.com/office/drawing/2014/main" id="{781DED6C-A51B-218C-CF12-5FA71B9AD968}"/>
              </a:ext>
            </a:extLst>
          </p:cNvPr>
          <p:cNvCxnSpPr>
            <a:stCxn id="3" idx="6"/>
            <a:endCxn id="22" idx="1"/>
          </p:cNvCxnSpPr>
          <p:nvPr/>
        </p:nvCxnSpPr>
        <p:spPr>
          <a:xfrm>
            <a:off x="3117221" y="1956889"/>
            <a:ext cx="1798066" cy="3226505"/>
          </a:xfrm>
          <a:prstGeom prst="bentConnector3">
            <a:avLst/>
          </a:prstGeom>
          <a:ln>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681F9489-BC77-5E35-9632-D86D21555EDA}"/>
              </a:ext>
            </a:extLst>
          </p:cNvPr>
          <p:cNvCxnSpPr>
            <a:cxnSpLocks/>
            <a:stCxn id="15" idx="3"/>
            <a:endCxn id="22" idx="1"/>
          </p:cNvCxnSpPr>
          <p:nvPr/>
        </p:nvCxnSpPr>
        <p:spPr>
          <a:xfrm flipV="1">
            <a:off x="2391953" y="5183394"/>
            <a:ext cx="2523334" cy="830696"/>
          </a:xfrm>
          <a:prstGeom prst="bentConnector3">
            <a:avLst>
              <a:gd name="adj1" fmla="val 64589"/>
            </a:avLst>
          </a:prstGeom>
          <a:ln>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6008804-4F90-395B-C7ED-64232483A75D}"/>
              </a:ext>
            </a:extLst>
          </p:cNvPr>
          <p:cNvCxnSpPr>
            <a:stCxn id="22" idx="0"/>
            <a:endCxn id="8" idx="2"/>
          </p:cNvCxnSpPr>
          <p:nvPr/>
        </p:nvCxnSpPr>
        <p:spPr>
          <a:xfrm flipV="1">
            <a:off x="6081789" y="3647149"/>
            <a:ext cx="0" cy="1318096"/>
          </a:xfrm>
          <a:prstGeom prst="straightConnector1">
            <a:avLst/>
          </a:prstGeom>
          <a:ln w="3810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120AFECF-8CB1-82DF-1333-B83A9F4A10ED}"/>
              </a:ext>
            </a:extLst>
          </p:cNvPr>
          <p:cNvCxnSpPr>
            <a:cxnSpLocks/>
            <a:stCxn id="8" idx="3"/>
            <a:endCxn id="10" idx="2"/>
          </p:cNvCxnSpPr>
          <p:nvPr/>
        </p:nvCxnSpPr>
        <p:spPr>
          <a:xfrm>
            <a:off x="7248290" y="3429000"/>
            <a:ext cx="1117504" cy="1902339"/>
          </a:xfrm>
          <a:prstGeom prst="bentConnector3">
            <a:avLst>
              <a:gd name="adj1" fmla="val 50000"/>
            </a:avLst>
          </a:prstGeom>
          <a:ln w="3810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05672A7-E190-7073-FBF5-D7B8810B8293}"/>
              </a:ext>
            </a:extLst>
          </p:cNvPr>
          <p:cNvSpPr txBox="1"/>
          <p:nvPr/>
        </p:nvSpPr>
        <p:spPr>
          <a:xfrm>
            <a:off x="8189842" y="4223663"/>
            <a:ext cx="2898550" cy="338554"/>
          </a:xfrm>
          <a:prstGeom prst="rect">
            <a:avLst/>
          </a:prstGeom>
          <a:noFill/>
        </p:spPr>
        <p:txBody>
          <a:bodyPr wrap="none" rtlCol="0">
            <a:spAutoFit/>
          </a:bodyPr>
          <a:lstStyle/>
          <a:p>
            <a:r>
              <a:rPr lang="en-US" sz="1600" dirty="0"/>
              <a:t>Correct Response (with RAG)</a:t>
            </a:r>
          </a:p>
        </p:txBody>
      </p:sp>
      <p:sp>
        <p:nvSpPr>
          <p:cNvPr id="34" name="Subtitle 2">
            <a:extLst>
              <a:ext uri="{FF2B5EF4-FFF2-40B4-BE49-F238E27FC236}">
                <a16:creationId xmlns:a16="http://schemas.microsoft.com/office/drawing/2014/main" id="{6CB484A0-CEB6-8EA3-094B-E18FD8D743BE}"/>
              </a:ext>
            </a:extLst>
          </p:cNvPr>
          <p:cNvSpPr txBox="1">
            <a:spLocks/>
          </p:cNvSpPr>
          <p:nvPr/>
        </p:nvSpPr>
        <p:spPr>
          <a:xfrm>
            <a:off x="982192" y="260758"/>
            <a:ext cx="10001503" cy="513311"/>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a:solidFill>
                  <a:schemeClr val="tx1"/>
                </a:solidFill>
                <a:latin typeface="+mj-lt"/>
                <a:cs typeface="Times New Roman" panose="02020603050405020304" pitchFamily="18" charset="0"/>
              </a:rPr>
              <a:t>Retrieval augmented generation</a:t>
            </a:r>
            <a:endParaRPr lang="en-US" sz="4000"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64595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0" grpId="0" animBg="1"/>
      <p:bldP spid="12" grpId="0" animBg="1"/>
      <p:bldP spid="13" grpId="0"/>
      <p:bldP spid="2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83F3B7E-0E1A-D828-98EB-228149A7D1DA}"/>
              </a:ext>
            </a:extLst>
          </p:cNvPr>
          <p:cNvGraphicFramePr>
            <a:graphicFrameLocks noGrp="1"/>
          </p:cNvGraphicFramePr>
          <p:nvPr>
            <p:extLst>
              <p:ext uri="{D42A27DB-BD31-4B8C-83A1-F6EECF244321}">
                <p14:modId xmlns:p14="http://schemas.microsoft.com/office/powerpoint/2010/main" val="3596663175"/>
              </p:ext>
            </p:extLst>
          </p:nvPr>
        </p:nvGraphicFramePr>
        <p:xfrm>
          <a:off x="479832" y="1678507"/>
          <a:ext cx="11443582" cy="4389438"/>
        </p:xfrm>
        <a:graphic>
          <a:graphicData uri="http://schemas.openxmlformats.org/drawingml/2006/table">
            <a:tbl>
              <a:tblPr>
                <a:tableStyleId>{5C22544A-7EE6-4342-B048-85BDC9FD1C3A}</a:tableStyleId>
              </a:tblPr>
              <a:tblGrid>
                <a:gridCol w="2817891">
                  <a:extLst>
                    <a:ext uri="{9D8B030D-6E8A-4147-A177-3AD203B41FA5}">
                      <a16:colId xmlns:a16="http://schemas.microsoft.com/office/drawing/2014/main" val="312425800"/>
                    </a:ext>
                  </a:extLst>
                </a:gridCol>
                <a:gridCol w="1911385">
                  <a:extLst>
                    <a:ext uri="{9D8B030D-6E8A-4147-A177-3AD203B41FA5}">
                      <a16:colId xmlns:a16="http://schemas.microsoft.com/office/drawing/2014/main" val="4095194313"/>
                    </a:ext>
                  </a:extLst>
                </a:gridCol>
                <a:gridCol w="2817891">
                  <a:extLst>
                    <a:ext uri="{9D8B030D-6E8A-4147-A177-3AD203B41FA5}">
                      <a16:colId xmlns:a16="http://schemas.microsoft.com/office/drawing/2014/main" val="1934546132"/>
                    </a:ext>
                  </a:extLst>
                </a:gridCol>
                <a:gridCol w="3896415">
                  <a:extLst>
                    <a:ext uri="{9D8B030D-6E8A-4147-A177-3AD203B41FA5}">
                      <a16:colId xmlns:a16="http://schemas.microsoft.com/office/drawing/2014/main" val="3778360948"/>
                    </a:ext>
                  </a:extLst>
                </a:gridCol>
              </a:tblGrid>
              <a:tr h="285028">
                <a:tc>
                  <a:txBody>
                    <a:bodyPr/>
                    <a:lstStyle/>
                    <a:p>
                      <a:r>
                        <a:rPr lang="en-US" sz="1400" b="1"/>
                        <a:t>Time</a:t>
                      </a:r>
                      <a:endParaRPr lang="en-US" sz="1400"/>
                    </a:p>
                  </a:txBody>
                  <a:tcPr marL="68407" marR="68407" marT="34203" marB="34203" anchor="ctr">
                    <a:solidFill>
                      <a:schemeClr val="accent2"/>
                    </a:solidFill>
                  </a:tcPr>
                </a:tc>
                <a:tc>
                  <a:txBody>
                    <a:bodyPr/>
                    <a:lstStyle/>
                    <a:p>
                      <a:r>
                        <a:rPr lang="en-US" sz="1400" b="1"/>
                        <a:t>Speaker(s)</a:t>
                      </a:r>
                      <a:endParaRPr lang="en-US" sz="1400"/>
                    </a:p>
                  </a:txBody>
                  <a:tcPr marL="68407" marR="68407" marT="34203" marB="34203" anchor="ctr">
                    <a:solidFill>
                      <a:schemeClr val="accent2"/>
                    </a:solidFill>
                  </a:tcPr>
                </a:tc>
                <a:tc>
                  <a:txBody>
                    <a:bodyPr/>
                    <a:lstStyle/>
                    <a:p>
                      <a:r>
                        <a:rPr lang="en-US" sz="1400" b="1"/>
                        <a:t>Session Title</a:t>
                      </a:r>
                      <a:endParaRPr lang="en-US" sz="1400"/>
                    </a:p>
                  </a:txBody>
                  <a:tcPr marL="68407" marR="68407" marT="34203" marB="34203" anchor="ctr">
                    <a:solidFill>
                      <a:schemeClr val="accent2"/>
                    </a:solidFill>
                  </a:tcPr>
                </a:tc>
                <a:tc>
                  <a:txBody>
                    <a:bodyPr/>
                    <a:lstStyle/>
                    <a:p>
                      <a:r>
                        <a:rPr lang="en-US" sz="1400" b="1"/>
                        <a:t>Details / Links</a:t>
                      </a:r>
                      <a:endParaRPr lang="en-US" sz="1400"/>
                    </a:p>
                  </a:txBody>
                  <a:tcPr marL="68407" marR="68407" marT="34203" marB="34203" anchor="ctr">
                    <a:solidFill>
                      <a:schemeClr val="accent2"/>
                    </a:solidFill>
                  </a:tcPr>
                </a:tc>
                <a:extLst>
                  <a:ext uri="{0D108BD9-81ED-4DB2-BD59-A6C34878D82A}">
                    <a16:rowId xmlns:a16="http://schemas.microsoft.com/office/drawing/2014/main" val="3279339615"/>
                  </a:ext>
                </a:extLst>
              </a:tr>
              <a:tr h="1151515">
                <a:tc>
                  <a:txBody>
                    <a:bodyPr/>
                    <a:lstStyle/>
                    <a:p>
                      <a:r>
                        <a:rPr lang="en-US" sz="1400" b="1">
                          <a:solidFill>
                            <a:schemeClr val="accent2">
                              <a:lumMod val="75000"/>
                            </a:schemeClr>
                          </a:solidFill>
                        </a:rPr>
                        <a:t>3:00 – 3:15 PM Central</a:t>
                      </a:r>
                      <a:endParaRPr lang="en-US" sz="1400">
                        <a:solidFill>
                          <a:schemeClr val="accent2">
                            <a:lumMod val="75000"/>
                          </a:schemeClr>
                        </a:solidFill>
                      </a:endParaRPr>
                    </a:p>
                  </a:txBody>
                  <a:tcPr marL="68407" marR="68407" marT="34203" marB="34203" anchor="ctr"/>
                </a:tc>
                <a:tc>
                  <a:txBody>
                    <a:bodyPr/>
                    <a:lstStyle/>
                    <a:p>
                      <a:r>
                        <a:rPr lang="en-US" sz="1400">
                          <a:solidFill>
                            <a:schemeClr val="accent2">
                              <a:lumMod val="75000"/>
                            </a:schemeClr>
                          </a:solidFill>
                        </a:rPr>
                        <a:t>Arsalan</a:t>
                      </a:r>
                    </a:p>
                  </a:txBody>
                  <a:tcPr marL="68407" marR="68407" marT="34203" marB="34203" anchor="ctr"/>
                </a:tc>
                <a:tc>
                  <a:txBody>
                    <a:bodyPr/>
                    <a:lstStyle/>
                    <a:p>
                      <a:r>
                        <a:rPr lang="en-US" sz="1400" b="1">
                          <a:solidFill>
                            <a:schemeClr val="accent2">
                              <a:lumMod val="75000"/>
                            </a:schemeClr>
                          </a:solidFill>
                        </a:rPr>
                        <a:t>Introduction to Lab: Clinical Inference with LLMs</a:t>
                      </a:r>
                      <a:endParaRPr lang="en-US" sz="1400">
                        <a:solidFill>
                          <a:schemeClr val="accent2">
                            <a:lumMod val="75000"/>
                          </a:schemeClr>
                        </a:solidFill>
                      </a:endParaRPr>
                    </a:p>
                  </a:txBody>
                  <a:tcPr marL="68407" marR="68407" marT="34203" marB="34203" anchor="ctr"/>
                </a:tc>
                <a:tc>
                  <a:txBody>
                    <a:bodyPr/>
                    <a:lstStyle/>
                    <a:p>
                      <a:r>
                        <a:rPr lang="en-US" sz="1400">
                          <a:solidFill>
                            <a:schemeClr val="accent2">
                              <a:lumMod val="75000"/>
                            </a:schemeClr>
                          </a:solidFill>
                        </a:rPr>
                        <a:t>Overview of LLMs basics</a:t>
                      </a:r>
                    </a:p>
                  </a:txBody>
                  <a:tcPr marL="68407" marR="68407" marT="34203" marB="34203" anchor="ctr"/>
                </a:tc>
                <a:extLst>
                  <a:ext uri="{0D108BD9-81ED-4DB2-BD59-A6C34878D82A}">
                    <a16:rowId xmlns:a16="http://schemas.microsoft.com/office/drawing/2014/main" val="3651774330"/>
                  </a:ext>
                </a:extLst>
              </a:tr>
              <a:tr h="1801380">
                <a:tc>
                  <a:txBody>
                    <a:bodyPr/>
                    <a:lstStyle/>
                    <a:p>
                      <a:r>
                        <a:rPr lang="en-US" sz="1400" b="1">
                          <a:solidFill>
                            <a:schemeClr val="accent2">
                              <a:lumMod val="75000"/>
                            </a:schemeClr>
                          </a:solidFill>
                        </a:rPr>
                        <a:t>3:15 – 3:40 PM Central</a:t>
                      </a:r>
                      <a:endParaRPr lang="en-US" sz="1400">
                        <a:solidFill>
                          <a:schemeClr val="accent2">
                            <a:lumMod val="75000"/>
                          </a:schemeClr>
                        </a:solidFill>
                      </a:endParaRPr>
                    </a:p>
                  </a:txBody>
                  <a:tcPr marL="68407" marR="68407" marT="34203" marB="34203" anchor="ctr"/>
                </a:tc>
                <a:tc>
                  <a:txBody>
                    <a:bodyPr/>
                    <a:lstStyle/>
                    <a:p>
                      <a:r>
                        <a:rPr lang="en-US" sz="1400">
                          <a:solidFill>
                            <a:schemeClr val="accent2">
                              <a:lumMod val="75000"/>
                            </a:schemeClr>
                          </a:solidFill>
                        </a:rPr>
                        <a:t>Sam</a:t>
                      </a:r>
                    </a:p>
                  </a:txBody>
                  <a:tcPr marL="68407" marR="68407" marT="34203" marB="34203" anchor="ctr"/>
                </a:tc>
                <a:tc>
                  <a:txBody>
                    <a:bodyPr/>
                    <a:lstStyle/>
                    <a:p>
                      <a:r>
                        <a:rPr lang="en-US" sz="1400" b="1">
                          <a:solidFill>
                            <a:schemeClr val="accent2">
                              <a:lumMod val="75000"/>
                            </a:schemeClr>
                          </a:solidFill>
                        </a:rPr>
                        <a:t>Prompt Engineering Primer</a:t>
                      </a:r>
                      <a:endParaRPr lang="en-US" sz="1400">
                        <a:solidFill>
                          <a:schemeClr val="accent2">
                            <a:lumMod val="75000"/>
                          </a:schemeClr>
                        </a:solidFill>
                      </a:endParaRPr>
                    </a:p>
                  </a:txBody>
                  <a:tcPr marL="68407" marR="68407" marT="34203" marB="34203" anchor="ctr"/>
                </a:tc>
                <a:tc>
                  <a:txBody>
                    <a:bodyPr/>
                    <a:lstStyle/>
                    <a:p>
                      <a:pPr marL="285750" indent="-285750">
                        <a:buFontTx/>
                        <a:buChar char="-"/>
                      </a:pPr>
                      <a:r>
                        <a:rPr lang="en-US" sz="1400">
                          <a:solidFill>
                            <a:schemeClr val="accent2">
                              <a:lumMod val="75000"/>
                            </a:schemeClr>
                          </a:solidFill>
                        </a:rPr>
                        <a:t>10 min walkthrough of prompt engineering concepts</a:t>
                      </a:r>
                    </a:p>
                    <a:p>
                      <a:pPr marL="285750" indent="-285750">
                        <a:buFontTx/>
                        <a:buChar char="-"/>
                      </a:pPr>
                      <a:r>
                        <a:rPr lang="en-US" sz="1400">
                          <a:solidFill>
                            <a:schemeClr val="accent2">
                              <a:lumMod val="75000"/>
                            </a:schemeClr>
                          </a:solidFill>
                        </a:rPr>
                        <a:t>10–15 min interactive session with example prompts</a:t>
                      </a:r>
                    </a:p>
                    <a:p>
                      <a:pPr marL="285750" indent="-285750">
                        <a:buFontTx/>
                        <a:buChar char="-"/>
                      </a:pPr>
                      <a:r>
                        <a:rPr lang="en-US" sz="1400">
                          <a:solidFill>
                            <a:schemeClr val="accent2">
                              <a:lumMod val="75000"/>
                            </a:schemeClr>
                          </a:solidFill>
                        </a:rPr>
                        <a:t>🔗 </a:t>
                      </a:r>
                      <a:r>
                        <a:rPr lang="en-US" sz="1400">
                          <a:solidFill>
                            <a:schemeClr val="accent2">
                              <a:lumMod val="75000"/>
                            </a:schemeClr>
                          </a:solidFill>
                          <a:hlinkClick r:id="rId2">
                            <a:extLst>
                              <a:ext uri="{A12FA001-AC4F-418D-AE19-62706E023703}">
                                <ahyp:hlinkClr xmlns:ahyp="http://schemas.microsoft.com/office/drawing/2018/hyperlinkcolor" val="tx"/>
                              </a:ext>
                            </a:extLst>
                          </a:hlinkClick>
                        </a:rPr>
                        <a:t>Slides</a:t>
                      </a:r>
                      <a:r>
                        <a:rPr lang="en-US" sz="1400">
                          <a:solidFill>
                            <a:schemeClr val="accent2">
                              <a:lumMod val="75000"/>
                            </a:schemeClr>
                          </a:solidFill>
                        </a:rPr>
                        <a:t>🔗 </a:t>
                      </a:r>
                      <a:r>
                        <a:rPr lang="en-US" sz="1400">
                          <a:solidFill>
                            <a:schemeClr val="accent2">
                              <a:lumMod val="75000"/>
                            </a:schemeClr>
                          </a:solidFill>
                          <a:hlinkClick r:id="rId3">
                            <a:extLst>
                              <a:ext uri="{A12FA001-AC4F-418D-AE19-62706E023703}">
                                <ahyp:hlinkClr xmlns:ahyp="http://schemas.microsoft.com/office/drawing/2018/hyperlinkcolor" val="tx"/>
                              </a:ext>
                            </a:extLst>
                          </a:hlinkClick>
                        </a:rPr>
                        <a:t>Interface</a:t>
                      </a:r>
                      <a:endParaRPr lang="en-US" sz="1400">
                        <a:solidFill>
                          <a:schemeClr val="accent2">
                            <a:lumMod val="75000"/>
                          </a:schemeClr>
                        </a:solidFill>
                      </a:endParaRPr>
                    </a:p>
                  </a:txBody>
                  <a:tcPr marL="68407" marR="68407" marT="34203" marB="34203" anchor="ctr"/>
                </a:tc>
                <a:extLst>
                  <a:ext uri="{0D108BD9-81ED-4DB2-BD59-A6C34878D82A}">
                    <a16:rowId xmlns:a16="http://schemas.microsoft.com/office/drawing/2014/main" val="13048923"/>
                  </a:ext>
                </a:extLst>
              </a:tr>
              <a:tr h="1151515">
                <a:tc>
                  <a:txBody>
                    <a:bodyPr/>
                    <a:lstStyle/>
                    <a:p>
                      <a:r>
                        <a:rPr lang="en-US" sz="1400" b="1">
                          <a:solidFill>
                            <a:schemeClr val="accent2">
                              <a:lumMod val="75000"/>
                            </a:schemeClr>
                          </a:solidFill>
                        </a:rPr>
                        <a:t>3:40 – 4:30 PM Central</a:t>
                      </a:r>
                      <a:endParaRPr lang="en-US" sz="1400">
                        <a:solidFill>
                          <a:schemeClr val="accent2">
                            <a:lumMod val="75000"/>
                          </a:schemeClr>
                        </a:solidFill>
                      </a:endParaRPr>
                    </a:p>
                  </a:txBody>
                  <a:tcPr marL="68407" marR="68407" marT="34203" marB="34203" anchor="ctr"/>
                </a:tc>
                <a:tc>
                  <a:txBody>
                    <a:bodyPr/>
                    <a:lstStyle/>
                    <a:p>
                      <a:r>
                        <a:rPr lang="en-US" sz="1400">
                          <a:solidFill>
                            <a:schemeClr val="accent2">
                              <a:lumMod val="75000"/>
                            </a:schemeClr>
                          </a:solidFill>
                        </a:rPr>
                        <a:t>Umair / Arsalan / Sam</a:t>
                      </a:r>
                    </a:p>
                  </a:txBody>
                  <a:tcPr marL="68407" marR="68407" marT="34203" marB="34203" anchor="ctr"/>
                </a:tc>
                <a:tc>
                  <a:txBody>
                    <a:bodyPr/>
                    <a:lstStyle/>
                    <a:p>
                      <a:r>
                        <a:rPr lang="en-US" sz="1400" b="1">
                          <a:solidFill>
                            <a:schemeClr val="accent2">
                              <a:lumMod val="75000"/>
                            </a:schemeClr>
                          </a:solidFill>
                        </a:rPr>
                        <a:t>Colab Lab: Clinical Inferences with LLMs</a:t>
                      </a:r>
                      <a:endParaRPr lang="en-US" sz="1400">
                        <a:solidFill>
                          <a:schemeClr val="accent2">
                            <a:lumMod val="75000"/>
                          </a:schemeClr>
                        </a:solidFill>
                      </a:endParaRPr>
                    </a:p>
                  </a:txBody>
                  <a:tcPr marL="68407" marR="68407" marT="34203" marB="34203" anchor="ctr"/>
                </a:tc>
                <a:tc>
                  <a:txBody>
                    <a:bodyPr/>
                    <a:lstStyle/>
                    <a:p>
                      <a:pPr marL="285750" indent="-285750">
                        <a:buFontTx/>
                        <a:buChar char="-"/>
                      </a:pPr>
                      <a:r>
                        <a:rPr lang="en-US" sz="1400">
                          <a:solidFill>
                            <a:schemeClr val="accent2">
                              <a:lumMod val="75000"/>
                            </a:schemeClr>
                          </a:solidFill>
                        </a:rPr>
                        <a:t>Hands-on lab using a pathology report case</a:t>
                      </a:r>
                    </a:p>
                    <a:p>
                      <a:pPr marL="285750" indent="-285750">
                        <a:buFontTx/>
                        <a:buChar char="-"/>
                      </a:pPr>
                      <a:r>
                        <a:rPr lang="en-US" sz="1400">
                          <a:solidFill>
                            <a:schemeClr val="accent2">
                              <a:lumMod val="75000"/>
                            </a:schemeClr>
                          </a:solidFill>
                        </a:rPr>
                        <a:t>- Q&amp;A and discussion</a:t>
                      </a:r>
                    </a:p>
                    <a:p>
                      <a:pPr marL="285750" indent="-285750">
                        <a:buFontTx/>
                        <a:buChar char="-"/>
                      </a:pPr>
                      <a:r>
                        <a:rPr lang="en-US" sz="1400">
                          <a:solidFill>
                            <a:schemeClr val="accent2">
                              <a:lumMod val="75000"/>
                            </a:schemeClr>
                          </a:solidFill>
                        </a:rPr>
                        <a:t>🔗 </a:t>
                      </a:r>
                      <a:r>
                        <a:rPr lang="en-US" sz="1400">
                          <a:solidFill>
                            <a:schemeClr val="accent2">
                              <a:lumMod val="75000"/>
                            </a:schemeClr>
                          </a:solidFill>
                          <a:hlinkClick r:id="rId4">
                            <a:extLst>
                              <a:ext uri="{A12FA001-AC4F-418D-AE19-62706E023703}">
                                <ahyp:hlinkClr xmlns:ahyp="http://schemas.microsoft.com/office/drawing/2018/hyperlinkcolor" val="tx"/>
                              </a:ext>
                            </a:extLst>
                          </a:hlinkClick>
                        </a:rPr>
                        <a:t>Colab Notebook</a:t>
                      </a:r>
                      <a:r>
                        <a:rPr lang="en-US" sz="1400">
                          <a:solidFill>
                            <a:schemeClr val="accent2">
                              <a:lumMod val="75000"/>
                            </a:schemeClr>
                          </a:solidFill>
                        </a:rPr>
                        <a:t>🔗 </a:t>
                      </a:r>
                      <a:r>
                        <a:rPr lang="en-US" sz="1400">
                          <a:solidFill>
                            <a:schemeClr val="accent2">
                              <a:lumMod val="75000"/>
                            </a:schemeClr>
                          </a:solidFill>
                          <a:hlinkClick r:id="rId5">
                            <a:extLst>
                              <a:ext uri="{A12FA001-AC4F-418D-AE19-62706E023703}">
                                <ahyp:hlinkClr xmlns:ahyp="http://schemas.microsoft.com/office/drawing/2018/hyperlinkcolor" val="tx"/>
                              </a:ext>
                            </a:extLst>
                          </a:hlinkClick>
                        </a:rPr>
                        <a:t>Dataset</a:t>
                      </a:r>
                      <a:endParaRPr lang="en-US" sz="1400">
                        <a:solidFill>
                          <a:schemeClr val="accent2">
                            <a:lumMod val="75000"/>
                          </a:schemeClr>
                        </a:solidFill>
                      </a:endParaRPr>
                    </a:p>
                  </a:txBody>
                  <a:tcPr marL="68407" marR="68407" marT="34203" marB="34203" anchor="ctr"/>
                </a:tc>
                <a:extLst>
                  <a:ext uri="{0D108BD9-81ED-4DB2-BD59-A6C34878D82A}">
                    <a16:rowId xmlns:a16="http://schemas.microsoft.com/office/drawing/2014/main" val="3211280847"/>
                  </a:ext>
                </a:extLst>
              </a:tr>
            </a:tbl>
          </a:graphicData>
        </a:graphic>
      </p:graphicFrame>
      <p:sp>
        <p:nvSpPr>
          <p:cNvPr id="6" name="Subtitle 2">
            <a:extLst>
              <a:ext uri="{FF2B5EF4-FFF2-40B4-BE49-F238E27FC236}">
                <a16:creationId xmlns:a16="http://schemas.microsoft.com/office/drawing/2014/main" id="{FAD5745B-4DCC-6006-80DB-C77803A277DB}"/>
              </a:ext>
            </a:extLst>
          </p:cNvPr>
          <p:cNvSpPr txBox="1">
            <a:spLocks/>
          </p:cNvSpPr>
          <p:nvPr/>
        </p:nvSpPr>
        <p:spPr>
          <a:xfrm>
            <a:off x="479832" y="533399"/>
            <a:ext cx="10485932" cy="513311"/>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a:solidFill>
                  <a:schemeClr val="tx1"/>
                </a:solidFill>
                <a:latin typeface="+mj-lt"/>
                <a:cs typeface="Times New Roman" panose="02020603050405020304" pitchFamily="18" charset="0"/>
              </a:rPr>
              <a:t>Agenda outline</a:t>
            </a:r>
            <a:endParaRPr lang="en-US" sz="3000"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16593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2047B-631D-7732-0EBF-0AD57EE2A2E5}"/>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1EF91030-CAF3-EF30-0F7B-E274106D5E29}"/>
              </a:ext>
            </a:extLst>
          </p:cNvPr>
          <p:cNvSpPr txBox="1">
            <a:spLocks/>
          </p:cNvSpPr>
          <p:nvPr/>
        </p:nvSpPr>
        <p:spPr>
          <a:xfrm>
            <a:off x="964261" y="169587"/>
            <a:ext cx="10001503" cy="513311"/>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3000" dirty="0">
                <a:solidFill>
                  <a:schemeClr val="tx1"/>
                </a:solidFill>
                <a:latin typeface="+mj-lt"/>
                <a:cs typeface="Times New Roman" panose="02020603050405020304" pitchFamily="18" charset="0"/>
              </a:rPr>
              <a:t>How LLMs are pre-trained</a:t>
            </a:r>
          </a:p>
        </p:txBody>
      </p:sp>
      <p:sp>
        <p:nvSpPr>
          <p:cNvPr id="17" name="TextBox 16">
            <a:extLst>
              <a:ext uri="{FF2B5EF4-FFF2-40B4-BE49-F238E27FC236}">
                <a16:creationId xmlns:a16="http://schemas.microsoft.com/office/drawing/2014/main" id="{77A4248F-93D5-0D75-4C8B-9F3A6FAC6B7C}"/>
              </a:ext>
            </a:extLst>
          </p:cNvPr>
          <p:cNvSpPr txBox="1"/>
          <p:nvPr/>
        </p:nvSpPr>
        <p:spPr>
          <a:xfrm>
            <a:off x="304060" y="682898"/>
            <a:ext cx="11192522" cy="307777"/>
          </a:xfrm>
          <a:prstGeom prst="rect">
            <a:avLst/>
          </a:prstGeom>
          <a:noFill/>
        </p:spPr>
        <p:txBody>
          <a:bodyPr wrap="square">
            <a:spAutoFit/>
          </a:bodyPr>
          <a:lstStyle/>
          <a:p>
            <a:r>
              <a:rPr lang="en-US" sz="1400" dirty="0">
                <a:latin typeface="+mj-lt"/>
                <a:cs typeface="Times New Roman" panose="02020603050405020304" pitchFamily="18" charset="0"/>
              </a:rPr>
              <a:t>Imagine pretraining an LLM is like teaching a kid to understand and predict language.</a:t>
            </a:r>
          </a:p>
        </p:txBody>
      </p:sp>
      <p:sp>
        <p:nvSpPr>
          <p:cNvPr id="18" name="Rectangle: Rounded Corners 17">
            <a:extLst>
              <a:ext uri="{FF2B5EF4-FFF2-40B4-BE49-F238E27FC236}">
                <a16:creationId xmlns:a16="http://schemas.microsoft.com/office/drawing/2014/main" id="{19F97131-9652-D37F-9EAF-EB1BBDB90208}"/>
              </a:ext>
            </a:extLst>
          </p:cNvPr>
          <p:cNvSpPr/>
          <p:nvPr/>
        </p:nvSpPr>
        <p:spPr>
          <a:xfrm>
            <a:off x="2116312" y="1196209"/>
            <a:ext cx="3293616" cy="262462"/>
          </a:xfrm>
          <a:prstGeom prst="round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j-lt"/>
                <a:cs typeface="Times New Roman" panose="02020603050405020304" pitchFamily="18" charset="0"/>
              </a:rPr>
              <a:t>Step 1: Reading lots of books/texts</a:t>
            </a:r>
          </a:p>
        </p:txBody>
      </p:sp>
      <p:sp>
        <p:nvSpPr>
          <p:cNvPr id="22" name="Rectangle: Rounded Corners 21">
            <a:extLst>
              <a:ext uri="{FF2B5EF4-FFF2-40B4-BE49-F238E27FC236}">
                <a16:creationId xmlns:a16="http://schemas.microsoft.com/office/drawing/2014/main" id="{1932620D-B104-E395-4864-1D82DDD4BC78}"/>
              </a:ext>
            </a:extLst>
          </p:cNvPr>
          <p:cNvSpPr/>
          <p:nvPr/>
        </p:nvSpPr>
        <p:spPr>
          <a:xfrm>
            <a:off x="2116312" y="1534646"/>
            <a:ext cx="3293616" cy="451674"/>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cs typeface="Times New Roman" panose="02020603050405020304" pitchFamily="18" charset="0"/>
              </a:rPr>
              <a:t>Storybooks, Newspaper, Wikipedia</a:t>
            </a:r>
          </a:p>
        </p:txBody>
      </p:sp>
      <p:sp>
        <p:nvSpPr>
          <p:cNvPr id="23" name="Rectangle: Rounded Corners 22">
            <a:extLst>
              <a:ext uri="{FF2B5EF4-FFF2-40B4-BE49-F238E27FC236}">
                <a16:creationId xmlns:a16="http://schemas.microsoft.com/office/drawing/2014/main" id="{EF6AB58A-5179-6DEA-4FE4-F4BAB3684427}"/>
              </a:ext>
            </a:extLst>
          </p:cNvPr>
          <p:cNvSpPr/>
          <p:nvPr/>
        </p:nvSpPr>
        <p:spPr>
          <a:xfrm>
            <a:off x="2116312" y="2252651"/>
            <a:ext cx="3293616" cy="262462"/>
          </a:xfrm>
          <a:prstGeom prst="round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j-lt"/>
                <a:cs typeface="Times New Roman" panose="02020603050405020304" pitchFamily="18" charset="0"/>
              </a:rPr>
              <a:t>Step 2: Learning to guess the word</a:t>
            </a:r>
          </a:p>
        </p:txBody>
      </p:sp>
      <p:sp>
        <p:nvSpPr>
          <p:cNvPr id="24" name="Rectangle: Rounded Corners 23">
            <a:extLst>
              <a:ext uri="{FF2B5EF4-FFF2-40B4-BE49-F238E27FC236}">
                <a16:creationId xmlns:a16="http://schemas.microsoft.com/office/drawing/2014/main" id="{723434FA-03C2-1C74-E28F-CC5B82848701}"/>
              </a:ext>
            </a:extLst>
          </p:cNvPr>
          <p:cNvSpPr/>
          <p:nvPr/>
        </p:nvSpPr>
        <p:spPr>
          <a:xfrm>
            <a:off x="2116312" y="2603094"/>
            <a:ext cx="3293616" cy="54893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cs typeface="Times New Roman" panose="02020603050405020304" pitchFamily="18" charset="0"/>
              </a:rPr>
              <a:t>Using the books/texts the kid learns to predict the word(s) </a:t>
            </a:r>
          </a:p>
        </p:txBody>
      </p:sp>
      <p:sp>
        <p:nvSpPr>
          <p:cNvPr id="25" name="Rectangle: Rounded Corners 24">
            <a:extLst>
              <a:ext uri="{FF2B5EF4-FFF2-40B4-BE49-F238E27FC236}">
                <a16:creationId xmlns:a16="http://schemas.microsoft.com/office/drawing/2014/main" id="{F1AA82E2-C3CC-B789-E2DA-A30B26698809}"/>
              </a:ext>
            </a:extLst>
          </p:cNvPr>
          <p:cNvSpPr/>
          <p:nvPr/>
        </p:nvSpPr>
        <p:spPr>
          <a:xfrm>
            <a:off x="2116312" y="3240011"/>
            <a:ext cx="3293616" cy="468577"/>
          </a:xfrm>
          <a:prstGeom prst="roundRect">
            <a:avLst/>
          </a:prstGeom>
          <a:solidFill>
            <a:schemeClr val="accent6">
              <a:lumMod val="20000"/>
              <a:lumOff val="80000"/>
            </a:schemeClr>
          </a:solidFill>
          <a:ln w="19050">
            <a:solidFill>
              <a:schemeClr val="accent6">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cs typeface="Times New Roman" panose="02020603050405020304" pitchFamily="18" charset="0"/>
              </a:rPr>
              <a:t>The cat sat on the ___</a:t>
            </a:r>
          </a:p>
        </p:txBody>
      </p:sp>
      <p:sp>
        <p:nvSpPr>
          <p:cNvPr id="26" name="Rectangle: Rounded Corners 25">
            <a:extLst>
              <a:ext uri="{FF2B5EF4-FFF2-40B4-BE49-F238E27FC236}">
                <a16:creationId xmlns:a16="http://schemas.microsoft.com/office/drawing/2014/main" id="{30F4145F-5143-7ABC-0DD7-45C66A0DCC47}"/>
              </a:ext>
            </a:extLst>
          </p:cNvPr>
          <p:cNvSpPr/>
          <p:nvPr/>
        </p:nvSpPr>
        <p:spPr>
          <a:xfrm>
            <a:off x="2116312" y="3708588"/>
            <a:ext cx="3293616" cy="468577"/>
          </a:xfrm>
          <a:prstGeom prst="roundRect">
            <a:avLst/>
          </a:prstGeom>
          <a:solidFill>
            <a:schemeClr val="accent6">
              <a:lumMod val="20000"/>
              <a:lumOff val="80000"/>
            </a:schemeClr>
          </a:solidFill>
          <a:ln w="19050">
            <a:solidFill>
              <a:schemeClr val="accent6">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cs typeface="Times New Roman" panose="02020603050405020304" pitchFamily="18" charset="0"/>
              </a:rPr>
              <a:t>The cat sat on the </a:t>
            </a:r>
            <a:r>
              <a:rPr lang="en-US" sz="1400" dirty="0">
                <a:solidFill>
                  <a:srgbClr val="FF0000"/>
                </a:solidFill>
                <a:latin typeface="+mj-lt"/>
                <a:cs typeface="Times New Roman" panose="02020603050405020304" pitchFamily="18" charset="0"/>
              </a:rPr>
              <a:t>mat</a:t>
            </a:r>
          </a:p>
        </p:txBody>
      </p:sp>
      <p:sp>
        <p:nvSpPr>
          <p:cNvPr id="27" name="Rectangle: Rounded Corners 26">
            <a:extLst>
              <a:ext uri="{FF2B5EF4-FFF2-40B4-BE49-F238E27FC236}">
                <a16:creationId xmlns:a16="http://schemas.microsoft.com/office/drawing/2014/main" id="{790216EB-7783-7117-CC54-86CC589240D5}"/>
              </a:ext>
            </a:extLst>
          </p:cNvPr>
          <p:cNvSpPr/>
          <p:nvPr/>
        </p:nvSpPr>
        <p:spPr>
          <a:xfrm>
            <a:off x="2116312" y="4371011"/>
            <a:ext cx="3293616" cy="262462"/>
          </a:xfrm>
          <a:prstGeom prst="round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j-lt"/>
                <a:cs typeface="Times New Roman" panose="02020603050405020304" pitchFamily="18" charset="0"/>
              </a:rPr>
              <a:t>Step 3: Learning from mistakes</a:t>
            </a:r>
          </a:p>
        </p:txBody>
      </p:sp>
      <p:sp>
        <p:nvSpPr>
          <p:cNvPr id="28" name="Rectangle: Rounded Corners 27">
            <a:extLst>
              <a:ext uri="{FF2B5EF4-FFF2-40B4-BE49-F238E27FC236}">
                <a16:creationId xmlns:a16="http://schemas.microsoft.com/office/drawing/2014/main" id="{2208FDBD-3473-5574-63C9-13557B74B351}"/>
              </a:ext>
            </a:extLst>
          </p:cNvPr>
          <p:cNvSpPr/>
          <p:nvPr/>
        </p:nvSpPr>
        <p:spPr>
          <a:xfrm>
            <a:off x="2116312" y="4721454"/>
            <a:ext cx="3293616" cy="54893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cs typeface="Times New Roman" panose="02020603050405020304" pitchFamily="18" charset="0"/>
              </a:rPr>
              <a:t>Based on the original books/texts, the kid corrects its mistakes</a:t>
            </a:r>
          </a:p>
        </p:txBody>
      </p:sp>
      <p:sp>
        <p:nvSpPr>
          <p:cNvPr id="31" name="Rectangle: Rounded Corners 30">
            <a:extLst>
              <a:ext uri="{FF2B5EF4-FFF2-40B4-BE49-F238E27FC236}">
                <a16:creationId xmlns:a16="http://schemas.microsoft.com/office/drawing/2014/main" id="{16E5E8EB-E469-CA35-637D-47246306829A}"/>
              </a:ext>
            </a:extLst>
          </p:cNvPr>
          <p:cNvSpPr/>
          <p:nvPr/>
        </p:nvSpPr>
        <p:spPr>
          <a:xfrm>
            <a:off x="2116312" y="5358371"/>
            <a:ext cx="3293616" cy="468577"/>
          </a:xfrm>
          <a:prstGeom prst="roundRect">
            <a:avLst/>
          </a:prstGeom>
          <a:solidFill>
            <a:schemeClr val="accent6">
              <a:lumMod val="20000"/>
              <a:lumOff val="80000"/>
            </a:schemeClr>
          </a:solidFill>
          <a:ln w="19050">
            <a:solidFill>
              <a:schemeClr val="accent6">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cs typeface="Times New Roman" panose="02020603050405020304" pitchFamily="18" charset="0"/>
              </a:rPr>
              <a:t>The cat sat on the </a:t>
            </a:r>
            <a:r>
              <a:rPr lang="en-US" sz="1400" dirty="0">
                <a:solidFill>
                  <a:srgbClr val="FF0000"/>
                </a:solidFill>
                <a:latin typeface="+mj-lt"/>
                <a:cs typeface="Times New Roman" panose="02020603050405020304" pitchFamily="18" charset="0"/>
              </a:rPr>
              <a:t>bananas</a:t>
            </a:r>
          </a:p>
        </p:txBody>
      </p:sp>
      <p:sp>
        <p:nvSpPr>
          <p:cNvPr id="32" name="Rectangle: Rounded Corners 31">
            <a:extLst>
              <a:ext uri="{FF2B5EF4-FFF2-40B4-BE49-F238E27FC236}">
                <a16:creationId xmlns:a16="http://schemas.microsoft.com/office/drawing/2014/main" id="{0633828E-69E0-BAB3-D81C-E69BD46EE91A}"/>
              </a:ext>
            </a:extLst>
          </p:cNvPr>
          <p:cNvSpPr/>
          <p:nvPr/>
        </p:nvSpPr>
        <p:spPr>
          <a:xfrm>
            <a:off x="2116312" y="5826948"/>
            <a:ext cx="3293616" cy="468577"/>
          </a:xfrm>
          <a:prstGeom prst="roundRect">
            <a:avLst/>
          </a:prstGeom>
          <a:solidFill>
            <a:schemeClr val="accent6">
              <a:lumMod val="20000"/>
              <a:lumOff val="80000"/>
            </a:schemeClr>
          </a:solidFill>
          <a:ln w="19050">
            <a:solidFill>
              <a:schemeClr val="accent6">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cs typeface="Times New Roman" panose="02020603050405020304" pitchFamily="18" charset="0"/>
              </a:rPr>
              <a:t>The cat sat on the </a:t>
            </a:r>
            <a:r>
              <a:rPr lang="en-US" sz="1400" dirty="0">
                <a:solidFill>
                  <a:srgbClr val="FF0000"/>
                </a:solidFill>
                <a:latin typeface="+mj-lt"/>
                <a:cs typeface="Times New Roman" panose="02020603050405020304" pitchFamily="18" charset="0"/>
              </a:rPr>
              <a:t>mat</a:t>
            </a:r>
          </a:p>
        </p:txBody>
      </p:sp>
      <p:sp>
        <p:nvSpPr>
          <p:cNvPr id="35" name="Rectangle: Rounded Corners 34">
            <a:extLst>
              <a:ext uri="{FF2B5EF4-FFF2-40B4-BE49-F238E27FC236}">
                <a16:creationId xmlns:a16="http://schemas.microsoft.com/office/drawing/2014/main" id="{BAF622CE-E53F-7BC1-3ED5-3C6ED4118BF7}"/>
              </a:ext>
            </a:extLst>
          </p:cNvPr>
          <p:cNvSpPr/>
          <p:nvPr/>
        </p:nvSpPr>
        <p:spPr>
          <a:xfrm>
            <a:off x="7193798" y="2252651"/>
            <a:ext cx="3293616" cy="262462"/>
          </a:xfrm>
          <a:prstGeom prst="round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j-lt"/>
                <a:cs typeface="Times New Roman" panose="02020603050405020304" pitchFamily="18" charset="0"/>
              </a:rPr>
              <a:t>Step 4: Growing smarter</a:t>
            </a:r>
          </a:p>
        </p:txBody>
      </p:sp>
      <p:sp>
        <p:nvSpPr>
          <p:cNvPr id="36" name="Rectangle: Rounded Corners 35">
            <a:extLst>
              <a:ext uri="{FF2B5EF4-FFF2-40B4-BE49-F238E27FC236}">
                <a16:creationId xmlns:a16="http://schemas.microsoft.com/office/drawing/2014/main" id="{33F20E7F-E144-30EC-5AE2-02D628840085}"/>
              </a:ext>
            </a:extLst>
          </p:cNvPr>
          <p:cNvSpPr/>
          <p:nvPr/>
        </p:nvSpPr>
        <p:spPr>
          <a:xfrm>
            <a:off x="7193798" y="2603094"/>
            <a:ext cx="3293616" cy="54893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cs typeface="Times New Roman" panose="02020603050405020304" pitchFamily="18" charset="0"/>
              </a:rPr>
              <a:t>The kid learns patterns based on millions of sentences/phrases</a:t>
            </a:r>
          </a:p>
        </p:txBody>
      </p:sp>
      <p:sp>
        <p:nvSpPr>
          <p:cNvPr id="37" name="Rectangle: Rounded Corners 36">
            <a:extLst>
              <a:ext uri="{FF2B5EF4-FFF2-40B4-BE49-F238E27FC236}">
                <a16:creationId xmlns:a16="http://schemas.microsoft.com/office/drawing/2014/main" id="{F573717F-C74F-76E4-5297-9AFA65355858}"/>
              </a:ext>
            </a:extLst>
          </p:cNvPr>
          <p:cNvSpPr/>
          <p:nvPr/>
        </p:nvSpPr>
        <p:spPr>
          <a:xfrm>
            <a:off x="7193798" y="3240011"/>
            <a:ext cx="3293616" cy="1686840"/>
          </a:xfrm>
          <a:prstGeom prst="roundRect">
            <a:avLst/>
          </a:prstGeom>
          <a:solidFill>
            <a:schemeClr val="accent6">
              <a:lumMod val="20000"/>
              <a:lumOff val="80000"/>
            </a:schemeClr>
          </a:solidFill>
          <a:ln w="19050">
            <a:solidFill>
              <a:schemeClr val="accent6">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mj-lt"/>
                <a:cs typeface="Times New Roman" panose="02020603050405020304" pitchFamily="18" charset="0"/>
              </a:rPr>
              <a:t>For example, they learn:</a:t>
            </a:r>
          </a:p>
          <a:p>
            <a:pPr marL="285750" indent="-285750">
              <a:buFont typeface="Arial" panose="020B0604020202020204" pitchFamily="34" charset="0"/>
              <a:buChar char="•"/>
            </a:pPr>
            <a:r>
              <a:rPr lang="en-US" sz="1400" dirty="0">
                <a:solidFill>
                  <a:schemeClr val="tx1"/>
                </a:solidFill>
                <a:latin typeface="+mj-lt"/>
                <a:cs typeface="Times New Roman" panose="02020603050405020304" pitchFamily="18" charset="0"/>
              </a:rPr>
              <a:t>“The” is often followed by a noun.</a:t>
            </a:r>
          </a:p>
          <a:p>
            <a:pPr marL="285750" indent="-285750">
              <a:buFont typeface="Arial" panose="020B0604020202020204" pitchFamily="34" charset="0"/>
              <a:buChar char="•"/>
            </a:pPr>
            <a:r>
              <a:rPr lang="en-US" sz="1400" dirty="0">
                <a:solidFill>
                  <a:schemeClr val="tx1"/>
                </a:solidFill>
                <a:latin typeface="+mj-lt"/>
                <a:cs typeface="Times New Roman" panose="02020603050405020304" pitchFamily="18" charset="0"/>
              </a:rPr>
              <a:t>“Cats” are more likely to sit on mats than bananas.</a:t>
            </a:r>
            <a:endParaRPr lang="en-US" sz="14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90122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4" grpId="0" animBg="1"/>
      <p:bldP spid="25" grpId="0" animBg="1"/>
      <p:bldP spid="26" grpId="0" animBg="1"/>
      <p:bldP spid="27" grpId="0" animBg="1"/>
      <p:bldP spid="28" grpId="0" animBg="1"/>
      <p:bldP spid="31" grpId="0" animBg="1"/>
      <p:bldP spid="32" grpId="0" animBg="1"/>
      <p:bldP spid="35"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8ABE60F-AA26-F2AA-2C12-DF85DC6AC24A}"/>
              </a:ext>
            </a:extLst>
          </p:cNvPr>
          <p:cNvSpPr/>
          <p:nvPr/>
        </p:nvSpPr>
        <p:spPr>
          <a:xfrm>
            <a:off x="1491200" y="4839245"/>
            <a:ext cx="9080907" cy="140744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mj-lt"/>
            </a:endParaRPr>
          </a:p>
        </p:txBody>
      </p:sp>
      <p:sp>
        <p:nvSpPr>
          <p:cNvPr id="19" name="Rectangle 18">
            <a:extLst>
              <a:ext uri="{FF2B5EF4-FFF2-40B4-BE49-F238E27FC236}">
                <a16:creationId xmlns:a16="http://schemas.microsoft.com/office/drawing/2014/main" id="{B5AA93D5-66DA-F9D7-351B-8B76680D140D}"/>
              </a:ext>
            </a:extLst>
          </p:cNvPr>
          <p:cNvSpPr/>
          <p:nvPr/>
        </p:nvSpPr>
        <p:spPr>
          <a:xfrm>
            <a:off x="2013735" y="3226085"/>
            <a:ext cx="7804894" cy="121234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mj-lt"/>
            </a:endParaRPr>
          </a:p>
        </p:txBody>
      </p:sp>
      <p:sp>
        <p:nvSpPr>
          <p:cNvPr id="2" name="Content Placeholder 1"/>
          <p:cNvSpPr>
            <a:spLocks noGrp="1"/>
          </p:cNvSpPr>
          <p:nvPr>
            <p:ph idx="1"/>
          </p:nvPr>
        </p:nvSpPr>
        <p:spPr>
          <a:xfrm>
            <a:off x="973138" y="1086600"/>
            <a:ext cx="10914062" cy="1707399"/>
          </a:xfrm>
          <a:prstGeom prst="roundRect">
            <a:avLst/>
          </a:prstGeom>
          <a:solidFill>
            <a:schemeClr val="accent5">
              <a:lumMod val="20000"/>
              <a:lumOff val="80000"/>
            </a:schemeClr>
          </a:solidFill>
          <a:ln>
            <a:solidFill>
              <a:schemeClr val="accent5">
                <a:lumMod val="20000"/>
                <a:lumOff val="80000"/>
              </a:schemeClr>
            </a:solidFill>
          </a:ln>
        </p:spPr>
        <p:txBody>
          <a:bodyPr/>
          <a:lstStyle/>
          <a:p>
            <a:pPr marL="0" indent="0" algn="ctr">
              <a:lnSpc>
                <a:spcPct val="200000"/>
              </a:lnSpc>
              <a:buNone/>
            </a:pPr>
            <a:r>
              <a:rPr lang="en-US" dirty="0">
                <a:latin typeface="+mj-lt"/>
                <a:cs typeface="Times New Roman" panose="02020603050405020304" pitchFamily="18" charset="0"/>
              </a:rPr>
              <a:t>Inference with </a:t>
            </a:r>
            <a:r>
              <a:rPr lang="en-US" b="1" dirty="0">
                <a:latin typeface="+mj-lt"/>
                <a:cs typeface="Times New Roman" panose="02020603050405020304" pitchFamily="18" charset="0"/>
              </a:rPr>
              <a:t>large language models </a:t>
            </a:r>
            <a:r>
              <a:rPr lang="en-US" dirty="0">
                <a:latin typeface="+mj-lt"/>
                <a:cs typeface="Times New Roman" panose="02020603050405020304" pitchFamily="18" charset="0"/>
              </a:rPr>
              <a:t>refers to the process of </a:t>
            </a:r>
            <a:r>
              <a:rPr lang="en-US">
                <a:latin typeface="+mj-lt"/>
                <a:cs typeface="Times New Roman" panose="02020603050405020304" pitchFamily="18" charset="0"/>
              </a:rPr>
              <a:t>using these pre-trained models to </a:t>
            </a:r>
            <a:r>
              <a:rPr lang="en-US" dirty="0">
                <a:latin typeface="+mj-lt"/>
                <a:cs typeface="Times New Roman" panose="02020603050405020304" pitchFamily="18" charset="0"/>
              </a:rPr>
              <a:t>generate predictions or outputs based on new input data. </a:t>
            </a:r>
          </a:p>
        </p:txBody>
      </p:sp>
      <p:sp>
        <p:nvSpPr>
          <p:cNvPr id="7" name="Subtitle 2">
            <a:extLst>
              <a:ext uri="{FF2B5EF4-FFF2-40B4-BE49-F238E27FC236}">
                <a16:creationId xmlns:a16="http://schemas.microsoft.com/office/drawing/2014/main" id="{47A973F3-013D-0B81-1AD4-F6F1E35A3E9A}"/>
              </a:ext>
            </a:extLst>
          </p:cNvPr>
          <p:cNvSpPr txBox="1">
            <a:spLocks/>
          </p:cNvSpPr>
          <p:nvPr/>
        </p:nvSpPr>
        <p:spPr>
          <a:xfrm>
            <a:off x="973138" y="364896"/>
            <a:ext cx="10001503" cy="513311"/>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dirty="0">
                <a:solidFill>
                  <a:schemeClr val="tx1"/>
                </a:solidFill>
                <a:latin typeface="+mj-lt"/>
                <a:cs typeface="Times New Roman" panose="02020603050405020304" pitchFamily="18" charset="0"/>
              </a:rPr>
              <a:t>Inference</a:t>
            </a:r>
          </a:p>
        </p:txBody>
      </p:sp>
      <p:sp>
        <p:nvSpPr>
          <p:cNvPr id="8" name="Rectangle: Rounded Corners 7">
            <a:extLst>
              <a:ext uri="{FF2B5EF4-FFF2-40B4-BE49-F238E27FC236}">
                <a16:creationId xmlns:a16="http://schemas.microsoft.com/office/drawing/2014/main" id="{829C2218-75FB-FCEF-05E9-3C9705E03CAB}"/>
              </a:ext>
            </a:extLst>
          </p:cNvPr>
          <p:cNvSpPr/>
          <p:nvPr/>
        </p:nvSpPr>
        <p:spPr>
          <a:xfrm>
            <a:off x="1709335" y="5070173"/>
            <a:ext cx="1321723" cy="513312"/>
          </a:xfrm>
          <a:prstGeom prst="round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mj-lt"/>
                <a:cs typeface="Times New Roman" panose="02020603050405020304" pitchFamily="18" charset="0"/>
              </a:rPr>
              <a:t>Input</a:t>
            </a:r>
            <a:endParaRPr lang="en-US" sz="1400" b="1" dirty="0">
              <a:solidFill>
                <a:schemeClr val="bg1"/>
              </a:solidFill>
              <a:latin typeface="+mj-lt"/>
              <a:cs typeface="Times New Roman" panose="02020603050405020304" pitchFamily="18" charset="0"/>
            </a:endParaRPr>
          </a:p>
        </p:txBody>
      </p:sp>
      <p:sp>
        <p:nvSpPr>
          <p:cNvPr id="9" name="Rectangle: Rounded Corners 8">
            <a:extLst>
              <a:ext uri="{FF2B5EF4-FFF2-40B4-BE49-F238E27FC236}">
                <a16:creationId xmlns:a16="http://schemas.microsoft.com/office/drawing/2014/main" id="{98A36EE7-7C19-CDC2-6F60-07461BE7FEFB}"/>
              </a:ext>
            </a:extLst>
          </p:cNvPr>
          <p:cNvSpPr/>
          <p:nvPr/>
        </p:nvSpPr>
        <p:spPr>
          <a:xfrm>
            <a:off x="3400747" y="5070172"/>
            <a:ext cx="1395381" cy="513312"/>
          </a:xfrm>
          <a:prstGeom prst="round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j-lt"/>
                <a:cs typeface="Times New Roman" panose="02020603050405020304" pitchFamily="18" charset="0"/>
              </a:rPr>
              <a:t>Tokenization</a:t>
            </a:r>
          </a:p>
        </p:txBody>
      </p:sp>
      <p:cxnSp>
        <p:nvCxnSpPr>
          <p:cNvPr id="11" name="Straight Arrow Connector 10">
            <a:extLst>
              <a:ext uri="{FF2B5EF4-FFF2-40B4-BE49-F238E27FC236}">
                <a16:creationId xmlns:a16="http://schemas.microsoft.com/office/drawing/2014/main" id="{C88D890E-7249-F715-1D35-26FEE5F0C3D6}"/>
              </a:ext>
            </a:extLst>
          </p:cNvPr>
          <p:cNvCxnSpPr>
            <a:cxnSpLocks/>
            <a:endCxn id="9" idx="1"/>
          </p:cNvCxnSpPr>
          <p:nvPr/>
        </p:nvCxnSpPr>
        <p:spPr>
          <a:xfrm flipV="1">
            <a:off x="3031058" y="5326828"/>
            <a:ext cx="369689" cy="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A5F4F5F-12B4-3D05-06F4-B8C5215886C2}"/>
              </a:ext>
            </a:extLst>
          </p:cNvPr>
          <p:cNvSpPr/>
          <p:nvPr/>
        </p:nvSpPr>
        <p:spPr>
          <a:xfrm>
            <a:off x="5239475" y="5070173"/>
            <a:ext cx="1321723" cy="513311"/>
          </a:xfrm>
          <a:prstGeom prst="round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j-lt"/>
                <a:cs typeface="Times New Roman" panose="02020603050405020304" pitchFamily="18" charset="0"/>
              </a:rPr>
              <a:t>Contextual processing</a:t>
            </a:r>
          </a:p>
        </p:txBody>
      </p:sp>
      <p:cxnSp>
        <p:nvCxnSpPr>
          <p:cNvPr id="14" name="Straight Arrow Connector 13">
            <a:extLst>
              <a:ext uri="{FF2B5EF4-FFF2-40B4-BE49-F238E27FC236}">
                <a16:creationId xmlns:a16="http://schemas.microsoft.com/office/drawing/2014/main" id="{41116344-E404-16E6-DE40-F5A37FA5438C}"/>
              </a:ext>
            </a:extLst>
          </p:cNvPr>
          <p:cNvCxnSpPr>
            <a:cxnSpLocks/>
          </p:cNvCxnSpPr>
          <p:nvPr/>
        </p:nvCxnSpPr>
        <p:spPr>
          <a:xfrm>
            <a:off x="4796128" y="5326828"/>
            <a:ext cx="443347" cy="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5F974F60-F504-9C1E-0E15-A408FA83BE57}"/>
              </a:ext>
            </a:extLst>
          </p:cNvPr>
          <p:cNvSpPr/>
          <p:nvPr/>
        </p:nvSpPr>
        <p:spPr>
          <a:xfrm>
            <a:off x="7004545" y="5070173"/>
            <a:ext cx="1321723" cy="513311"/>
          </a:xfrm>
          <a:prstGeom prst="round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j-lt"/>
                <a:cs typeface="Times New Roman" panose="02020603050405020304" pitchFamily="18" charset="0"/>
              </a:rPr>
              <a:t>Output generation</a:t>
            </a:r>
          </a:p>
        </p:txBody>
      </p:sp>
      <p:cxnSp>
        <p:nvCxnSpPr>
          <p:cNvPr id="30" name="Straight Arrow Connector 29">
            <a:extLst>
              <a:ext uri="{FF2B5EF4-FFF2-40B4-BE49-F238E27FC236}">
                <a16:creationId xmlns:a16="http://schemas.microsoft.com/office/drawing/2014/main" id="{980CFDA7-EBBC-BA26-A588-8586E69436D0}"/>
              </a:ext>
            </a:extLst>
          </p:cNvPr>
          <p:cNvCxnSpPr>
            <a:cxnSpLocks/>
          </p:cNvCxnSpPr>
          <p:nvPr/>
        </p:nvCxnSpPr>
        <p:spPr>
          <a:xfrm>
            <a:off x="6561198" y="5326829"/>
            <a:ext cx="443347"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8A743B48-AC51-7FA8-6642-EAC49514D67C}"/>
              </a:ext>
            </a:extLst>
          </p:cNvPr>
          <p:cNvSpPr/>
          <p:nvPr/>
        </p:nvSpPr>
        <p:spPr>
          <a:xfrm>
            <a:off x="8769614" y="5070173"/>
            <a:ext cx="1638107" cy="513311"/>
          </a:xfrm>
          <a:prstGeom prst="round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j-lt"/>
                <a:cs typeface="Times New Roman" panose="02020603050405020304" pitchFamily="18" charset="0"/>
              </a:rPr>
              <a:t>Detokenization</a:t>
            </a:r>
          </a:p>
        </p:txBody>
      </p:sp>
      <p:cxnSp>
        <p:nvCxnSpPr>
          <p:cNvPr id="34" name="Straight Arrow Connector 33">
            <a:extLst>
              <a:ext uri="{FF2B5EF4-FFF2-40B4-BE49-F238E27FC236}">
                <a16:creationId xmlns:a16="http://schemas.microsoft.com/office/drawing/2014/main" id="{D32EABA2-8714-286D-53E9-4C547EFE3ACE}"/>
              </a:ext>
            </a:extLst>
          </p:cNvPr>
          <p:cNvCxnSpPr>
            <a:cxnSpLocks/>
          </p:cNvCxnSpPr>
          <p:nvPr/>
        </p:nvCxnSpPr>
        <p:spPr>
          <a:xfrm>
            <a:off x="8326268" y="5326829"/>
            <a:ext cx="443347"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07055549-8C1E-274E-31B7-C51E1DD52902}"/>
              </a:ext>
            </a:extLst>
          </p:cNvPr>
          <p:cNvSpPr/>
          <p:nvPr/>
        </p:nvSpPr>
        <p:spPr>
          <a:xfrm>
            <a:off x="531468" y="5136587"/>
            <a:ext cx="1321723" cy="380481"/>
          </a:xfrm>
          <a:prstGeom prst="round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cs typeface="Times New Roman" panose="02020603050405020304" pitchFamily="18" charset="0"/>
              </a:rPr>
              <a:t>Prompt</a:t>
            </a:r>
          </a:p>
        </p:txBody>
      </p:sp>
      <p:sp>
        <p:nvSpPr>
          <p:cNvPr id="4" name="Rectangle: Rounded Corners 3">
            <a:extLst>
              <a:ext uri="{FF2B5EF4-FFF2-40B4-BE49-F238E27FC236}">
                <a16:creationId xmlns:a16="http://schemas.microsoft.com/office/drawing/2014/main" id="{A2995236-8DA6-7FD3-312A-74731343C2BC}"/>
              </a:ext>
            </a:extLst>
          </p:cNvPr>
          <p:cNvSpPr/>
          <p:nvPr/>
        </p:nvSpPr>
        <p:spPr>
          <a:xfrm>
            <a:off x="2370196" y="3626899"/>
            <a:ext cx="1321723" cy="380481"/>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j-lt"/>
                <a:cs typeface="Times New Roman" panose="02020603050405020304" pitchFamily="18" charset="0"/>
              </a:rPr>
              <a:t>Input</a:t>
            </a:r>
          </a:p>
        </p:txBody>
      </p:sp>
      <p:sp>
        <p:nvSpPr>
          <p:cNvPr id="5" name="Rectangle: Rounded Corners 4">
            <a:extLst>
              <a:ext uri="{FF2B5EF4-FFF2-40B4-BE49-F238E27FC236}">
                <a16:creationId xmlns:a16="http://schemas.microsoft.com/office/drawing/2014/main" id="{642053F3-B2AA-8322-2976-9A188EA42D52}"/>
              </a:ext>
            </a:extLst>
          </p:cNvPr>
          <p:cNvSpPr/>
          <p:nvPr/>
        </p:nvSpPr>
        <p:spPr>
          <a:xfrm>
            <a:off x="7836045" y="3626898"/>
            <a:ext cx="1321723" cy="380481"/>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mj-lt"/>
                <a:cs typeface="Times New Roman" panose="02020603050405020304" pitchFamily="18" charset="0"/>
              </a:rPr>
              <a:t>Output</a:t>
            </a:r>
            <a:endParaRPr lang="en-US" sz="1400" b="1" dirty="0">
              <a:solidFill>
                <a:schemeClr val="bg1"/>
              </a:solidFill>
              <a:latin typeface="+mj-lt"/>
              <a:cs typeface="Times New Roman" panose="02020603050405020304" pitchFamily="18" charset="0"/>
            </a:endParaRPr>
          </a:p>
        </p:txBody>
      </p:sp>
      <p:pic>
        <p:nvPicPr>
          <p:cNvPr id="6" name="Picture 5">
            <a:extLst>
              <a:ext uri="{FF2B5EF4-FFF2-40B4-BE49-F238E27FC236}">
                <a16:creationId xmlns:a16="http://schemas.microsoft.com/office/drawing/2014/main" id="{71E935A6-673C-F687-F8D0-C7621AF0F86B}"/>
              </a:ext>
            </a:extLst>
          </p:cNvPr>
          <p:cNvPicPr>
            <a:picLocks noChangeAspect="1"/>
          </p:cNvPicPr>
          <p:nvPr/>
        </p:nvPicPr>
        <p:blipFill>
          <a:blip r:embed="rId3"/>
          <a:stretch>
            <a:fillRect/>
          </a:stretch>
        </p:blipFill>
        <p:spPr>
          <a:xfrm>
            <a:off x="5393648" y="3439291"/>
            <a:ext cx="740668" cy="740668"/>
          </a:xfrm>
          <a:prstGeom prst="flowChartConnector">
            <a:avLst/>
          </a:prstGeom>
        </p:spPr>
      </p:pic>
      <p:cxnSp>
        <p:nvCxnSpPr>
          <p:cNvPr id="10" name="Straight Arrow Connector 9">
            <a:extLst>
              <a:ext uri="{FF2B5EF4-FFF2-40B4-BE49-F238E27FC236}">
                <a16:creationId xmlns:a16="http://schemas.microsoft.com/office/drawing/2014/main" id="{2E563F4C-0DE5-D829-EDE2-F2E97FE76745}"/>
              </a:ext>
            </a:extLst>
          </p:cNvPr>
          <p:cNvCxnSpPr>
            <a:cxnSpLocks/>
            <a:stCxn id="4" idx="3"/>
          </p:cNvCxnSpPr>
          <p:nvPr/>
        </p:nvCxnSpPr>
        <p:spPr>
          <a:xfrm flipV="1">
            <a:off x="3691919" y="3809625"/>
            <a:ext cx="1701729" cy="751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15531FC-53D9-2684-950A-3023AABE2E1E}"/>
              </a:ext>
            </a:extLst>
          </p:cNvPr>
          <p:cNvCxnSpPr>
            <a:cxnSpLocks/>
            <a:endCxn id="5" idx="1"/>
          </p:cNvCxnSpPr>
          <p:nvPr/>
        </p:nvCxnSpPr>
        <p:spPr>
          <a:xfrm>
            <a:off x="6134316" y="3809625"/>
            <a:ext cx="1701729" cy="751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574DBD9-BDA7-6B9D-940D-1651A08543F8}"/>
              </a:ext>
            </a:extLst>
          </p:cNvPr>
          <p:cNvSpPr txBox="1"/>
          <p:nvPr/>
        </p:nvSpPr>
        <p:spPr>
          <a:xfrm>
            <a:off x="5337462" y="4130655"/>
            <a:ext cx="853040" cy="307777"/>
          </a:xfrm>
          <a:prstGeom prst="rect">
            <a:avLst/>
          </a:prstGeom>
          <a:noFill/>
        </p:spPr>
        <p:txBody>
          <a:bodyPr wrap="square" rtlCol="0">
            <a:spAutoFit/>
          </a:bodyPr>
          <a:lstStyle/>
          <a:p>
            <a:pPr algn="ctr"/>
            <a:r>
              <a:rPr lang="en-US" sz="1400" b="1">
                <a:latin typeface="+mj-lt"/>
                <a:cs typeface="Times New Roman" panose="02020603050405020304" pitchFamily="18" charset="0"/>
              </a:rPr>
              <a:t>LLM</a:t>
            </a:r>
          </a:p>
        </p:txBody>
      </p:sp>
    </p:spTree>
    <p:extLst>
      <p:ext uri="{BB962C8B-B14F-4D97-AF65-F5344CB8AC3E}">
        <p14:creationId xmlns:p14="http://schemas.microsoft.com/office/powerpoint/2010/main" val="38135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 grpId="0" uiExpand="1" build="p" animBg="1"/>
      <p:bldP spid="8" grpId="0" animBg="1"/>
      <p:bldP spid="9" grpId="0" animBg="1"/>
      <p:bldP spid="13" grpId="0" animBg="1"/>
      <p:bldP spid="29" grpId="0" animBg="1"/>
      <p:bldP spid="33" grpId="0" animBg="1"/>
      <p:bldP spid="38" grpId="0" animBg="1"/>
      <p:bldP spid="4" grpId="0" animBg="1"/>
      <p:bldP spid="5"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2F7DE-E187-DAB2-4E73-984FC98AE6C9}"/>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629CD427-D29D-44CB-5396-BB4C970C52E9}"/>
              </a:ext>
            </a:extLst>
          </p:cNvPr>
          <p:cNvSpPr txBox="1">
            <a:spLocks/>
          </p:cNvSpPr>
          <p:nvPr/>
        </p:nvSpPr>
        <p:spPr>
          <a:xfrm>
            <a:off x="973138" y="364896"/>
            <a:ext cx="10001503" cy="513311"/>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dirty="0">
                <a:solidFill>
                  <a:schemeClr val="tx1"/>
                </a:solidFill>
                <a:latin typeface="+mj-lt"/>
                <a:cs typeface="Times New Roman" panose="02020603050405020304" pitchFamily="18" charset="0"/>
              </a:rPr>
              <a:t>Prompt</a:t>
            </a:r>
          </a:p>
        </p:txBody>
      </p:sp>
      <p:sp>
        <p:nvSpPr>
          <p:cNvPr id="6" name="Content Placeholder 1">
            <a:extLst>
              <a:ext uri="{FF2B5EF4-FFF2-40B4-BE49-F238E27FC236}">
                <a16:creationId xmlns:a16="http://schemas.microsoft.com/office/drawing/2014/main" id="{3B9A7665-A5E0-3507-6BC7-2C91250D4626}"/>
              </a:ext>
            </a:extLst>
          </p:cNvPr>
          <p:cNvSpPr txBox="1">
            <a:spLocks/>
          </p:cNvSpPr>
          <p:nvPr/>
        </p:nvSpPr>
        <p:spPr>
          <a:xfrm>
            <a:off x="1152543" y="1123962"/>
            <a:ext cx="9883738" cy="1596122"/>
          </a:xfrm>
          <a:prstGeom prst="roundRect">
            <a:avLst>
              <a:gd name="adj" fmla="val 50000"/>
            </a:avLst>
          </a:prstGeom>
          <a:solidFill>
            <a:schemeClr val="accent2">
              <a:lumMod val="20000"/>
              <a:lumOff val="80000"/>
            </a:schemeClr>
          </a:solidFill>
          <a:ln w="19050">
            <a:solidFill>
              <a:schemeClr val="accent2">
                <a:lumMod val="20000"/>
                <a:lumOff val="80000"/>
              </a:schemeClr>
            </a:solidFill>
          </a:ln>
        </p:spPr>
        <p:txBody>
          <a:bodyPr vert="horz" lIns="0" tIns="0" rIns="0" bIns="45724" rtlCol="0" anchor="b">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lnSpc>
                <a:spcPct val="200000"/>
              </a:lnSpc>
              <a:buClr>
                <a:srgbClr val="009CDE"/>
              </a:buClr>
              <a:buNone/>
            </a:pPr>
            <a:r>
              <a:rPr lang="en-US">
                <a:solidFill>
                  <a:srgbClr val="000000"/>
                </a:solidFill>
                <a:latin typeface="+mj-lt"/>
                <a:cs typeface="Times New Roman" panose="02020603050405020304" pitchFamily="18" charset="0"/>
              </a:rPr>
              <a:t>A </a:t>
            </a:r>
            <a:r>
              <a:rPr lang="en-US" b="1">
                <a:solidFill>
                  <a:srgbClr val="0070C0"/>
                </a:solidFill>
                <a:latin typeface="+mj-lt"/>
                <a:cs typeface="Times New Roman" panose="02020603050405020304" pitchFamily="18" charset="0"/>
              </a:rPr>
              <a:t>query</a:t>
            </a:r>
            <a:r>
              <a:rPr lang="en-US">
                <a:solidFill>
                  <a:srgbClr val="000000"/>
                </a:solidFill>
                <a:latin typeface="+mj-lt"/>
                <a:cs typeface="Times New Roman" panose="02020603050405020304" pitchFamily="18" charset="0"/>
              </a:rPr>
              <a:t> with or without </a:t>
            </a:r>
            <a:r>
              <a:rPr lang="en-US" b="1">
                <a:solidFill>
                  <a:srgbClr val="0070C0"/>
                </a:solidFill>
                <a:latin typeface="+mj-lt"/>
                <a:cs typeface="Times New Roman" panose="02020603050405020304" pitchFamily="18" charset="0"/>
              </a:rPr>
              <a:t>an input text</a:t>
            </a:r>
            <a:r>
              <a:rPr lang="en-US">
                <a:solidFill>
                  <a:srgbClr val="0070C0"/>
                </a:solidFill>
                <a:latin typeface="+mj-lt"/>
                <a:cs typeface="Times New Roman" panose="02020603050405020304" pitchFamily="18" charset="0"/>
              </a:rPr>
              <a:t> </a:t>
            </a:r>
            <a:r>
              <a:rPr lang="en-US">
                <a:solidFill>
                  <a:srgbClr val="000000"/>
                </a:solidFill>
                <a:latin typeface="+mj-lt"/>
                <a:cs typeface="Times New Roman" panose="02020603050405020304" pitchFamily="18" charset="0"/>
              </a:rPr>
              <a:t>provided to a language model to elicit a response or generate a specific output.</a:t>
            </a:r>
            <a:endParaRPr lang="en-US" dirty="0">
              <a:solidFill>
                <a:srgbClr val="000000"/>
              </a:solidFill>
              <a:latin typeface="+mj-lt"/>
              <a:cs typeface="Times New Roman" panose="02020603050405020304" pitchFamily="18" charset="0"/>
            </a:endParaRPr>
          </a:p>
        </p:txBody>
      </p:sp>
      <p:sp>
        <p:nvSpPr>
          <p:cNvPr id="8" name="Rectangle: Rounded Corners 7">
            <a:extLst>
              <a:ext uri="{FF2B5EF4-FFF2-40B4-BE49-F238E27FC236}">
                <a16:creationId xmlns:a16="http://schemas.microsoft.com/office/drawing/2014/main" id="{4D0C47A7-B1F9-822E-D67F-7E3A0E0CBF00}"/>
              </a:ext>
            </a:extLst>
          </p:cNvPr>
          <p:cNvSpPr/>
          <p:nvPr/>
        </p:nvSpPr>
        <p:spPr>
          <a:xfrm>
            <a:off x="3282059" y="4137918"/>
            <a:ext cx="2691830" cy="595703"/>
          </a:xfrm>
          <a:prstGeom prst="round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mj-lt"/>
                <a:cs typeface="Times New Roman" panose="02020603050405020304" pitchFamily="18" charset="0"/>
              </a:rPr>
              <a:t>Clear &amp; specific</a:t>
            </a:r>
          </a:p>
        </p:txBody>
      </p:sp>
      <p:sp>
        <p:nvSpPr>
          <p:cNvPr id="9" name="Rectangle: Rounded Corners 8">
            <a:extLst>
              <a:ext uri="{FF2B5EF4-FFF2-40B4-BE49-F238E27FC236}">
                <a16:creationId xmlns:a16="http://schemas.microsoft.com/office/drawing/2014/main" id="{F4C6C291-C078-DEFF-4100-B51B28D0767C}"/>
              </a:ext>
            </a:extLst>
          </p:cNvPr>
          <p:cNvSpPr/>
          <p:nvPr/>
        </p:nvSpPr>
        <p:spPr>
          <a:xfrm>
            <a:off x="6569788" y="4137917"/>
            <a:ext cx="2691830" cy="595703"/>
          </a:xfrm>
          <a:prstGeom prst="roundRect">
            <a:avLst/>
          </a:prstGeom>
          <a:solidFill>
            <a:schemeClr val="accent5">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mj-lt"/>
                <a:cs typeface="Times New Roman" panose="02020603050405020304" pitchFamily="18" charset="0"/>
              </a:rPr>
              <a:t>Sufficient context</a:t>
            </a:r>
          </a:p>
        </p:txBody>
      </p:sp>
      <p:sp>
        <p:nvSpPr>
          <p:cNvPr id="10" name="Rectangle: Rounded Corners 9">
            <a:extLst>
              <a:ext uri="{FF2B5EF4-FFF2-40B4-BE49-F238E27FC236}">
                <a16:creationId xmlns:a16="http://schemas.microsoft.com/office/drawing/2014/main" id="{26779F6B-0AFD-8E7F-5BC3-34D05E72B3D6}"/>
              </a:ext>
            </a:extLst>
          </p:cNvPr>
          <p:cNvSpPr/>
          <p:nvPr/>
        </p:nvSpPr>
        <p:spPr>
          <a:xfrm>
            <a:off x="3282059" y="4945501"/>
            <a:ext cx="2691830" cy="595703"/>
          </a:xfrm>
          <a:prstGeom prst="roundRect">
            <a:avLst/>
          </a:prstGeom>
          <a:solidFill>
            <a:schemeClr val="accent4">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mj-lt"/>
                <a:cs typeface="Times New Roman" panose="02020603050405020304" pitchFamily="18" charset="0"/>
              </a:rPr>
              <a:t>Structured format</a:t>
            </a:r>
          </a:p>
        </p:txBody>
      </p:sp>
      <p:sp>
        <p:nvSpPr>
          <p:cNvPr id="11" name="Rectangle: Rounded Corners 10">
            <a:extLst>
              <a:ext uri="{FF2B5EF4-FFF2-40B4-BE49-F238E27FC236}">
                <a16:creationId xmlns:a16="http://schemas.microsoft.com/office/drawing/2014/main" id="{0C72FD31-7717-0871-EF65-8D3268CA9886}"/>
              </a:ext>
            </a:extLst>
          </p:cNvPr>
          <p:cNvSpPr/>
          <p:nvPr/>
        </p:nvSpPr>
        <p:spPr>
          <a:xfrm>
            <a:off x="6569788" y="4945499"/>
            <a:ext cx="2691830" cy="595703"/>
          </a:xfrm>
          <a:prstGeom prst="roundRect">
            <a:avLst/>
          </a:prstGeom>
          <a:solidFill>
            <a:schemeClr val="bg1">
              <a:lumMod val="9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mj-lt"/>
                <a:cs typeface="Times New Roman" panose="02020603050405020304" pitchFamily="18" charset="0"/>
              </a:rPr>
              <a:t>Iteratively refined</a:t>
            </a:r>
          </a:p>
        </p:txBody>
      </p:sp>
      <p:sp>
        <p:nvSpPr>
          <p:cNvPr id="12" name="Subtitle 2">
            <a:extLst>
              <a:ext uri="{FF2B5EF4-FFF2-40B4-BE49-F238E27FC236}">
                <a16:creationId xmlns:a16="http://schemas.microsoft.com/office/drawing/2014/main" id="{E9DE1E6F-CF74-EE69-C65F-37E46C0B806F}"/>
              </a:ext>
            </a:extLst>
          </p:cNvPr>
          <p:cNvSpPr txBox="1">
            <a:spLocks/>
          </p:cNvSpPr>
          <p:nvPr/>
        </p:nvSpPr>
        <p:spPr>
          <a:xfrm>
            <a:off x="1093660" y="3243868"/>
            <a:ext cx="10001503" cy="513311"/>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a:solidFill>
                  <a:schemeClr val="tx1"/>
                </a:solidFill>
                <a:latin typeface="+mj-lt"/>
                <a:cs typeface="Times New Roman" panose="02020603050405020304" pitchFamily="18" charset="0"/>
              </a:rPr>
              <a:t>Characteristics of an effective prompt</a:t>
            </a:r>
            <a:endParaRPr lang="en-US" sz="4000" dirty="0">
              <a:solidFill>
                <a:schemeClr val="tx1"/>
              </a:solidFill>
              <a:latin typeface="+mj-lt"/>
              <a:cs typeface="Times New Roman" panose="02020603050405020304" pitchFamily="18" charset="0"/>
            </a:endParaRPr>
          </a:p>
        </p:txBody>
      </p:sp>
      <p:sp>
        <p:nvSpPr>
          <p:cNvPr id="2" name="Rectangle: Rounded Corners 1">
            <a:extLst>
              <a:ext uri="{FF2B5EF4-FFF2-40B4-BE49-F238E27FC236}">
                <a16:creationId xmlns:a16="http://schemas.microsoft.com/office/drawing/2014/main" id="{04472F52-90F4-A9FB-1BCA-97F629581740}"/>
              </a:ext>
            </a:extLst>
          </p:cNvPr>
          <p:cNvSpPr/>
          <p:nvPr/>
        </p:nvSpPr>
        <p:spPr>
          <a:xfrm>
            <a:off x="4901120" y="5753081"/>
            <a:ext cx="2691830" cy="595703"/>
          </a:xfrm>
          <a:prstGeom prst="roundRect">
            <a:avLst/>
          </a:prstGeom>
          <a:solidFill>
            <a:schemeClr val="accent2">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j-lt"/>
                <a:cs typeface="Times New Roman" panose="02020603050405020304" pitchFamily="18" charset="0"/>
              </a:rPr>
              <a:t>Decomposed</a:t>
            </a:r>
          </a:p>
        </p:txBody>
      </p:sp>
    </p:spTree>
    <p:extLst>
      <p:ext uri="{BB962C8B-B14F-4D97-AF65-F5344CB8AC3E}">
        <p14:creationId xmlns:p14="http://schemas.microsoft.com/office/powerpoint/2010/main" val="205428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CB1F43F4-2909-B5CA-FCED-6C08A4929E53}"/>
              </a:ext>
            </a:extLst>
          </p:cNvPr>
          <p:cNvSpPr txBox="1">
            <a:spLocks/>
          </p:cNvSpPr>
          <p:nvPr/>
        </p:nvSpPr>
        <p:spPr>
          <a:xfrm>
            <a:off x="444661" y="1531758"/>
            <a:ext cx="5074700" cy="4478098"/>
          </a:xfrm>
          <a:prstGeom prst="roundRect">
            <a:avLst/>
          </a:prstGeom>
          <a:solidFill>
            <a:schemeClr val="accent6">
              <a:lumMod val="20000"/>
              <a:lumOff val="80000"/>
            </a:schemeClr>
          </a:solidFill>
          <a:ln w="19050">
            <a:noFill/>
          </a:ln>
        </p:spPr>
        <p:txBody>
          <a:bodyPr vert="horz" lIns="0" tIns="0" rIns="0" bIns="45724" rtlCol="0" anchor="ctr">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endParaRPr lang="en-US" sz="2000" b="1" dirty="0">
              <a:latin typeface="+mj-lt"/>
              <a:cs typeface="Times New Roman" panose="02020603050405020304" pitchFamily="18" charset="0"/>
            </a:endParaRPr>
          </a:p>
        </p:txBody>
      </p:sp>
      <p:sp>
        <p:nvSpPr>
          <p:cNvPr id="12" name="Content Placeholder 1">
            <a:extLst>
              <a:ext uri="{FF2B5EF4-FFF2-40B4-BE49-F238E27FC236}">
                <a16:creationId xmlns:a16="http://schemas.microsoft.com/office/drawing/2014/main" id="{AAF9475B-0220-1FB1-79B0-D2AB30F5F2B7}"/>
              </a:ext>
            </a:extLst>
          </p:cNvPr>
          <p:cNvSpPr txBox="1">
            <a:spLocks/>
          </p:cNvSpPr>
          <p:nvPr/>
        </p:nvSpPr>
        <p:spPr>
          <a:xfrm>
            <a:off x="6669465" y="2392396"/>
            <a:ext cx="5074700" cy="2791987"/>
          </a:xfrm>
          <a:prstGeom prst="roundRect">
            <a:avLst/>
          </a:prstGeom>
          <a:solidFill>
            <a:schemeClr val="bg1">
              <a:lumMod val="95000"/>
            </a:schemeClr>
          </a:solidFill>
          <a:ln w="19050">
            <a:noFill/>
          </a:ln>
        </p:spPr>
        <p:txBody>
          <a:bodyPr vert="horz" lIns="0" tIns="0" rIns="0" bIns="45724" rtlCol="0" anchor="ctr">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0"/>
              </a:spcBef>
              <a:buFont typeface="Arial" pitchFamily="34" charset="0"/>
              <a:buNone/>
            </a:pPr>
            <a:r>
              <a:rPr lang="en-US" sz="1400" dirty="0">
                <a:solidFill>
                  <a:schemeClr val="accent4">
                    <a:lumMod val="50000"/>
                  </a:schemeClr>
                </a:solidFill>
                <a:latin typeface="+mj-lt"/>
                <a:cs typeface="Times New Roman" panose="02020603050405020304" pitchFamily="18" charset="0"/>
              </a:rPr>
              <a:t>What is the cancer status in this radiology report?</a:t>
            </a:r>
          </a:p>
          <a:p>
            <a:pPr marL="0" indent="0" algn="ctr">
              <a:lnSpc>
                <a:spcPct val="150000"/>
              </a:lnSpc>
              <a:spcBef>
                <a:spcPts val="0"/>
              </a:spcBef>
              <a:buFont typeface="Arial" pitchFamily="34" charset="0"/>
              <a:buNone/>
            </a:pPr>
            <a:endParaRPr lang="en-US" sz="1400" dirty="0">
              <a:latin typeface="+mj-lt"/>
              <a:cs typeface="Times New Roman" panose="02020603050405020304" pitchFamily="18" charset="0"/>
            </a:endParaRPr>
          </a:p>
          <a:p>
            <a:pPr marL="0" indent="0" algn="ctr">
              <a:lnSpc>
                <a:spcPct val="150000"/>
              </a:lnSpc>
              <a:spcBef>
                <a:spcPts val="0"/>
              </a:spcBef>
              <a:buNone/>
            </a:pPr>
            <a:r>
              <a:rPr lang="en-US" sz="1400" dirty="0">
                <a:solidFill>
                  <a:schemeClr val="accent5">
                    <a:lumMod val="50000"/>
                  </a:schemeClr>
                </a:solidFill>
                <a:latin typeface="+mj-lt"/>
                <a:cs typeface="Times New Roman" panose="02020603050405020304" pitchFamily="18" charset="0"/>
              </a:rPr>
              <a:t>Increase in the overall metastasis in the form of increase in  size and number of hepatic metastasis, increase in size of  retroperitoneal lymphadenopathy, and sclerotic osseous metastasis. The large hepatic metastasis in the right  hepatic lobe is seen. New small right lower lobe consolidation is likely aspiration pneumonia.</a:t>
            </a:r>
            <a:endParaRPr lang="en-US" sz="1400" b="1" dirty="0">
              <a:solidFill>
                <a:schemeClr val="accent5">
                  <a:lumMod val="50000"/>
                </a:schemeClr>
              </a:solidFill>
              <a:latin typeface="+mj-lt"/>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28CDED80-740A-6011-F96B-F045DF54E64F}"/>
              </a:ext>
            </a:extLst>
          </p:cNvPr>
          <p:cNvSpPr/>
          <p:nvPr/>
        </p:nvSpPr>
        <p:spPr>
          <a:xfrm>
            <a:off x="8249552" y="2122099"/>
            <a:ext cx="1914525" cy="346693"/>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cs typeface="Times New Roman" panose="02020603050405020304" pitchFamily="18" charset="0"/>
              </a:rPr>
              <a:t>Prompt</a:t>
            </a:r>
          </a:p>
        </p:txBody>
      </p:sp>
      <p:sp>
        <p:nvSpPr>
          <p:cNvPr id="14" name="Content Placeholder 1">
            <a:extLst>
              <a:ext uri="{FF2B5EF4-FFF2-40B4-BE49-F238E27FC236}">
                <a16:creationId xmlns:a16="http://schemas.microsoft.com/office/drawing/2014/main" id="{242BDD84-D6D1-747A-1CD8-A68F35AB1625}"/>
              </a:ext>
            </a:extLst>
          </p:cNvPr>
          <p:cNvSpPr txBox="1">
            <a:spLocks/>
          </p:cNvSpPr>
          <p:nvPr/>
        </p:nvSpPr>
        <p:spPr>
          <a:xfrm>
            <a:off x="692230" y="2818479"/>
            <a:ext cx="4579563" cy="3098627"/>
          </a:xfrm>
          <a:prstGeom prst="roundRect">
            <a:avLst/>
          </a:prstGeom>
          <a:solidFill>
            <a:schemeClr val="accent5">
              <a:lumMod val="20000"/>
              <a:lumOff val="80000"/>
            </a:schemeClr>
          </a:solidFill>
          <a:ln w="19050">
            <a:solidFill>
              <a:schemeClr val="accent5">
                <a:lumMod val="50000"/>
              </a:schemeClr>
            </a:solidFill>
          </a:ln>
        </p:spPr>
        <p:txBody>
          <a:bodyPr vert="horz" lIns="0" tIns="0" rIns="0" bIns="45724" rtlCol="0" anchor="ctr">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en-US" sz="1800" b="1">
                <a:latin typeface="+mj-lt"/>
                <a:cs typeface="Times New Roman" panose="02020603050405020304" pitchFamily="18" charset="0"/>
              </a:rPr>
              <a:t>Impression from a radiology report</a:t>
            </a:r>
          </a:p>
          <a:p>
            <a:pPr marL="0" indent="0" algn="ctr">
              <a:lnSpc>
                <a:spcPct val="150000"/>
              </a:lnSpc>
              <a:spcBef>
                <a:spcPts val="0"/>
              </a:spcBef>
              <a:buFont typeface="Arial" pitchFamily="34" charset="0"/>
              <a:buNone/>
            </a:pPr>
            <a:r>
              <a:rPr lang="en-US" sz="1400">
                <a:latin typeface="+mj-lt"/>
                <a:cs typeface="Times New Roman" panose="02020603050405020304" pitchFamily="18" charset="0"/>
              </a:rPr>
              <a:t>Increase in the overall metastasis in the form of increase in  size and number of hepatic metastasis, increase in size of  retroperitoneal lymphadenopathy, and sclerotic osseous metastasis. The large hepatic metastasis in the right  hepatic lobe is seen. New small right lower lobe consolidation is likely aspiration pneumonia.  </a:t>
            </a:r>
            <a:endParaRPr lang="en-US" sz="2000" b="1" dirty="0">
              <a:latin typeface="+mj-lt"/>
              <a:cs typeface="Times New Roman" panose="02020603050405020304" pitchFamily="18" charset="0"/>
            </a:endParaRPr>
          </a:p>
        </p:txBody>
      </p:sp>
      <p:sp>
        <p:nvSpPr>
          <p:cNvPr id="16" name="Content Placeholder 1">
            <a:extLst>
              <a:ext uri="{FF2B5EF4-FFF2-40B4-BE49-F238E27FC236}">
                <a16:creationId xmlns:a16="http://schemas.microsoft.com/office/drawing/2014/main" id="{2397C0E1-58C1-29F0-8B4A-DFBE093CAD97}"/>
              </a:ext>
            </a:extLst>
          </p:cNvPr>
          <p:cNvSpPr txBox="1">
            <a:spLocks/>
          </p:cNvSpPr>
          <p:nvPr/>
        </p:nvSpPr>
        <p:spPr>
          <a:xfrm>
            <a:off x="692231" y="1771501"/>
            <a:ext cx="4579563" cy="945717"/>
          </a:xfrm>
          <a:prstGeom prst="roundRect">
            <a:avLst/>
          </a:prstGeom>
          <a:solidFill>
            <a:schemeClr val="accent4">
              <a:lumMod val="20000"/>
              <a:lumOff val="80000"/>
            </a:schemeClr>
          </a:solidFill>
          <a:ln w="19050">
            <a:solidFill>
              <a:schemeClr val="accent4">
                <a:lumMod val="50000"/>
              </a:schemeClr>
            </a:solidFill>
          </a:ln>
        </p:spPr>
        <p:txBody>
          <a:bodyPr vert="horz" lIns="0" tIns="0" rIns="0" bIns="45724" rtlCol="0" anchor="ctr">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en-US" sz="1800" b="1" dirty="0">
                <a:latin typeface="+mj-lt"/>
                <a:cs typeface="Times New Roman" panose="02020603050405020304" pitchFamily="18" charset="0"/>
              </a:rPr>
              <a:t>Query</a:t>
            </a:r>
          </a:p>
          <a:p>
            <a:pPr marL="0" indent="0" algn="ctr">
              <a:lnSpc>
                <a:spcPct val="150000"/>
              </a:lnSpc>
              <a:spcBef>
                <a:spcPts val="1200"/>
              </a:spcBef>
              <a:buFont typeface="Arial" pitchFamily="34" charset="0"/>
              <a:buNone/>
            </a:pPr>
            <a:r>
              <a:rPr lang="en-US" sz="1400" dirty="0">
                <a:latin typeface="+mj-lt"/>
                <a:cs typeface="Times New Roman" panose="02020603050405020304" pitchFamily="18" charset="0"/>
              </a:rPr>
              <a:t>What is the cancer status in this radiology report?</a:t>
            </a:r>
          </a:p>
        </p:txBody>
      </p:sp>
      <p:sp>
        <p:nvSpPr>
          <p:cNvPr id="17" name="Rectangle: Rounded Corners 16">
            <a:extLst>
              <a:ext uri="{FF2B5EF4-FFF2-40B4-BE49-F238E27FC236}">
                <a16:creationId xmlns:a16="http://schemas.microsoft.com/office/drawing/2014/main" id="{0D0F6787-5B08-4213-95FE-925E274F660F}"/>
              </a:ext>
            </a:extLst>
          </p:cNvPr>
          <p:cNvSpPr/>
          <p:nvPr/>
        </p:nvSpPr>
        <p:spPr>
          <a:xfrm>
            <a:off x="2087682" y="1250559"/>
            <a:ext cx="1914525" cy="346693"/>
          </a:xfrm>
          <a:prstGeom prst="round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cs typeface="Times New Roman" panose="02020603050405020304" pitchFamily="18" charset="0"/>
              </a:rPr>
              <a:t>Input</a:t>
            </a:r>
          </a:p>
        </p:txBody>
      </p:sp>
      <p:sp>
        <p:nvSpPr>
          <p:cNvPr id="18" name="Arrow: Down 17">
            <a:extLst>
              <a:ext uri="{FF2B5EF4-FFF2-40B4-BE49-F238E27FC236}">
                <a16:creationId xmlns:a16="http://schemas.microsoft.com/office/drawing/2014/main" id="{DE0380F2-5029-61A8-F326-20D51460D4CA}"/>
              </a:ext>
            </a:extLst>
          </p:cNvPr>
          <p:cNvSpPr/>
          <p:nvPr/>
        </p:nvSpPr>
        <p:spPr>
          <a:xfrm rot="16200000">
            <a:off x="5852097" y="3195754"/>
            <a:ext cx="484632" cy="1150105"/>
          </a:xfrm>
          <a:prstGeom prst="downArrow">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a:extLst>
              <a:ext uri="{FF2B5EF4-FFF2-40B4-BE49-F238E27FC236}">
                <a16:creationId xmlns:a16="http://schemas.microsoft.com/office/drawing/2014/main" id="{5F6125C8-08AD-46A0-0C09-2EEF6A2528E5}"/>
              </a:ext>
            </a:extLst>
          </p:cNvPr>
          <p:cNvSpPr txBox="1">
            <a:spLocks/>
          </p:cNvSpPr>
          <p:nvPr/>
        </p:nvSpPr>
        <p:spPr>
          <a:xfrm>
            <a:off x="973138" y="364896"/>
            <a:ext cx="10001503" cy="513311"/>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a:solidFill>
                  <a:schemeClr val="tx1"/>
                </a:solidFill>
                <a:latin typeface="+mj-lt"/>
                <a:cs typeface="Times New Roman" panose="02020603050405020304" pitchFamily="18" charset="0"/>
              </a:rPr>
              <a:t>Prompt development</a:t>
            </a:r>
            <a:endParaRPr lang="en-US" sz="4000"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24160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bg/>
                                          </p:spTgt>
                                        </p:tgtEl>
                                        <p:attrNameLst>
                                          <p:attrName>style.visibility</p:attrName>
                                        </p:attrNameLst>
                                      </p:cBhvr>
                                      <p:to>
                                        <p:strVal val="visible"/>
                                      </p:to>
                                    </p:set>
                                    <p:animEffect transition="in" filter="fade">
                                      <p:cBhvr>
                                        <p:cTn id="18" dur="500"/>
                                        <p:tgtEl>
                                          <p:spTgt spid="14">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500"/>
                                        <p:tgtEl>
                                          <p:spTgt spid="1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500"/>
                                        <p:tgtEl>
                                          <p:spTgt spid="1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uiExpand="1" build="p"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2B64-B2E0-DC0C-A831-5A23DB313E44}"/>
            </a:ext>
          </a:extLst>
        </p:cNvPr>
        <p:cNvGrpSpPr/>
        <p:nvPr/>
      </p:nvGrpSpPr>
      <p:grpSpPr>
        <a:xfrm>
          <a:off x="0" y="0"/>
          <a:ext cx="0" cy="0"/>
          <a:chOff x="0" y="0"/>
          <a:chExt cx="0" cy="0"/>
        </a:xfrm>
      </p:grpSpPr>
      <p:sp>
        <p:nvSpPr>
          <p:cNvPr id="3" name="Content Placeholder 1">
            <a:extLst>
              <a:ext uri="{FF2B5EF4-FFF2-40B4-BE49-F238E27FC236}">
                <a16:creationId xmlns:a16="http://schemas.microsoft.com/office/drawing/2014/main" id="{13B97B1E-ECDA-1436-15C1-6DDED45A295F}"/>
              </a:ext>
            </a:extLst>
          </p:cNvPr>
          <p:cNvSpPr txBox="1">
            <a:spLocks/>
          </p:cNvSpPr>
          <p:nvPr/>
        </p:nvSpPr>
        <p:spPr>
          <a:xfrm>
            <a:off x="1041974" y="1716227"/>
            <a:ext cx="9883738" cy="1596122"/>
          </a:xfrm>
          <a:prstGeom prst="roundRect">
            <a:avLst>
              <a:gd name="adj" fmla="val 50000"/>
            </a:avLst>
          </a:prstGeom>
          <a:solidFill>
            <a:schemeClr val="accent2">
              <a:lumMod val="20000"/>
              <a:lumOff val="80000"/>
            </a:schemeClr>
          </a:solidFill>
          <a:ln w="19050">
            <a:solidFill>
              <a:schemeClr val="accent2">
                <a:lumMod val="20000"/>
                <a:lumOff val="80000"/>
              </a:schemeClr>
            </a:solidFill>
          </a:ln>
        </p:spPr>
        <p:txBody>
          <a:bodyPr vert="horz" lIns="0" tIns="0" rIns="0" bIns="45724" rtlCol="0" anchor="ctr">
            <a:no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2200" b="1">
                <a:latin typeface="+mj-lt"/>
                <a:cs typeface="Times New Roman" panose="02020603050405020304" pitchFamily="18" charset="0"/>
              </a:rPr>
              <a:t>Prompt engineering </a:t>
            </a:r>
            <a:r>
              <a:rPr lang="en-US" sz="2200">
                <a:latin typeface="+mj-lt"/>
                <a:cs typeface="Times New Roman" panose="02020603050405020304" pitchFamily="18" charset="0"/>
              </a:rPr>
              <a:t>is the process of designing and refining input queries (prompts) to elicit desired outputs from a language model</a:t>
            </a:r>
            <a:endParaRPr lang="en-US" sz="2200" dirty="0">
              <a:latin typeface="+mj-lt"/>
              <a:cs typeface="Times New Roman" panose="02020603050405020304" pitchFamily="18" charset="0"/>
            </a:endParaRPr>
          </a:p>
        </p:txBody>
      </p:sp>
      <p:sp>
        <p:nvSpPr>
          <p:cNvPr id="8" name="Subtitle 2">
            <a:extLst>
              <a:ext uri="{FF2B5EF4-FFF2-40B4-BE49-F238E27FC236}">
                <a16:creationId xmlns:a16="http://schemas.microsoft.com/office/drawing/2014/main" id="{8B39F3CF-2BAF-AABF-46DF-9FB62B933C53}"/>
              </a:ext>
            </a:extLst>
          </p:cNvPr>
          <p:cNvSpPr txBox="1">
            <a:spLocks/>
          </p:cNvSpPr>
          <p:nvPr/>
        </p:nvSpPr>
        <p:spPr>
          <a:xfrm>
            <a:off x="973138" y="364896"/>
            <a:ext cx="10001503" cy="513311"/>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4000">
                <a:solidFill>
                  <a:schemeClr val="tx1"/>
                </a:solidFill>
                <a:latin typeface="+mj-lt"/>
                <a:cs typeface="Times New Roman" panose="02020603050405020304" pitchFamily="18" charset="0"/>
              </a:rPr>
              <a:t>Prompt engineering</a:t>
            </a:r>
            <a:endParaRPr lang="en-US" sz="4000" dirty="0">
              <a:solidFill>
                <a:schemeClr val="tx1"/>
              </a:solidFill>
              <a:latin typeface="+mj-lt"/>
              <a:cs typeface="Times New Roman" panose="02020603050405020304" pitchFamily="18" charset="0"/>
            </a:endParaRPr>
          </a:p>
        </p:txBody>
      </p:sp>
      <p:grpSp>
        <p:nvGrpSpPr>
          <p:cNvPr id="35" name="Group 34">
            <a:extLst>
              <a:ext uri="{FF2B5EF4-FFF2-40B4-BE49-F238E27FC236}">
                <a16:creationId xmlns:a16="http://schemas.microsoft.com/office/drawing/2014/main" id="{1656FE10-FF7B-E049-E353-C465BC79FCE0}"/>
              </a:ext>
            </a:extLst>
          </p:cNvPr>
          <p:cNvGrpSpPr/>
          <p:nvPr/>
        </p:nvGrpSpPr>
        <p:grpSpPr>
          <a:xfrm>
            <a:off x="2013735" y="4575051"/>
            <a:ext cx="7804894" cy="1253443"/>
            <a:chOff x="2013735" y="4575051"/>
            <a:chExt cx="7804894" cy="1253443"/>
          </a:xfrm>
        </p:grpSpPr>
        <p:sp>
          <p:nvSpPr>
            <p:cNvPr id="9" name="Rectangle 8">
              <a:extLst>
                <a:ext uri="{FF2B5EF4-FFF2-40B4-BE49-F238E27FC236}">
                  <a16:creationId xmlns:a16="http://schemas.microsoft.com/office/drawing/2014/main" id="{81AED256-A2D5-879C-5941-32DE1B18C363}"/>
                </a:ext>
              </a:extLst>
            </p:cNvPr>
            <p:cNvSpPr/>
            <p:nvPr/>
          </p:nvSpPr>
          <p:spPr>
            <a:xfrm>
              <a:off x="2013735" y="4575051"/>
              <a:ext cx="7804894" cy="121234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Rounded Corners 9">
              <a:extLst>
                <a:ext uri="{FF2B5EF4-FFF2-40B4-BE49-F238E27FC236}">
                  <a16:creationId xmlns:a16="http://schemas.microsoft.com/office/drawing/2014/main" id="{02D39FA0-6FB3-EA5C-1FEA-D67E5C2A2FD5}"/>
                </a:ext>
              </a:extLst>
            </p:cNvPr>
            <p:cNvSpPr/>
            <p:nvPr/>
          </p:nvSpPr>
          <p:spPr>
            <a:xfrm>
              <a:off x="2370196" y="5016961"/>
              <a:ext cx="1321723" cy="380481"/>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mj-lt"/>
                  <a:cs typeface="Times New Roman" panose="02020603050405020304" pitchFamily="18" charset="0"/>
                </a:rPr>
                <a:t>Input</a:t>
              </a:r>
              <a:endParaRPr lang="en-US" sz="1600" b="1" dirty="0">
                <a:solidFill>
                  <a:schemeClr val="bg1"/>
                </a:solidFill>
                <a:latin typeface="+mj-lt"/>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80E3DEE8-BC3C-B683-DB43-998A2F0E809B}"/>
                </a:ext>
              </a:extLst>
            </p:cNvPr>
            <p:cNvSpPr/>
            <p:nvPr/>
          </p:nvSpPr>
          <p:spPr>
            <a:xfrm>
              <a:off x="7836045" y="5016960"/>
              <a:ext cx="1321723" cy="380481"/>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mj-lt"/>
                  <a:cs typeface="Times New Roman" panose="02020603050405020304" pitchFamily="18" charset="0"/>
                </a:rPr>
                <a:t>Output</a:t>
              </a:r>
              <a:endParaRPr lang="en-US" sz="1600" b="1" dirty="0">
                <a:solidFill>
                  <a:schemeClr val="bg1"/>
                </a:solidFill>
                <a:latin typeface="+mj-lt"/>
                <a:cs typeface="Times New Roman" panose="02020603050405020304" pitchFamily="18" charset="0"/>
              </a:endParaRPr>
            </a:p>
          </p:txBody>
        </p:sp>
        <p:pic>
          <p:nvPicPr>
            <p:cNvPr id="12" name="Picture 11">
              <a:extLst>
                <a:ext uri="{FF2B5EF4-FFF2-40B4-BE49-F238E27FC236}">
                  <a16:creationId xmlns:a16="http://schemas.microsoft.com/office/drawing/2014/main" id="{0764C5DF-DF00-E06A-1D17-757F3C17D8A3}"/>
                </a:ext>
              </a:extLst>
            </p:cNvPr>
            <p:cNvPicPr>
              <a:picLocks noChangeAspect="1"/>
            </p:cNvPicPr>
            <p:nvPr/>
          </p:nvPicPr>
          <p:blipFill>
            <a:blip r:embed="rId3"/>
            <a:stretch>
              <a:fillRect/>
            </a:stretch>
          </p:blipFill>
          <p:spPr>
            <a:xfrm>
              <a:off x="5393648" y="4829353"/>
              <a:ext cx="740668" cy="740668"/>
            </a:xfrm>
            <a:prstGeom prst="flowChartConnector">
              <a:avLst/>
            </a:prstGeom>
          </p:spPr>
        </p:pic>
        <p:cxnSp>
          <p:nvCxnSpPr>
            <p:cNvPr id="13" name="Straight Arrow Connector 12">
              <a:extLst>
                <a:ext uri="{FF2B5EF4-FFF2-40B4-BE49-F238E27FC236}">
                  <a16:creationId xmlns:a16="http://schemas.microsoft.com/office/drawing/2014/main" id="{15B77266-F4BF-22F8-3BD4-15F343FE79C8}"/>
                </a:ext>
              </a:extLst>
            </p:cNvPr>
            <p:cNvCxnSpPr>
              <a:cxnSpLocks/>
              <a:stCxn id="10" idx="3"/>
            </p:cNvCxnSpPr>
            <p:nvPr/>
          </p:nvCxnSpPr>
          <p:spPr>
            <a:xfrm flipV="1">
              <a:off x="3691919" y="5199687"/>
              <a:ext cx="1701729" cy="751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B543730-BFE7-2D61-1631-21DCB851BD99}"/>
                </a:ext>
              </a:extLst>
            </p:cNvPr>
            <p:cNvCxnSpPr>
              <a:cxnSpLocks/>
              <a:endCxn id="11" idx="1"/>
            </p:cNvCxnSpPr>
            <p:nvPr/>
          </p:nvCxnSpPr>
          <p:spPr>
            <a:xfrm>
              <a:off x="6134316" y="5199687"/>
              <a:ext cx="1701729" cy="751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0E8B884-E645-EA6F-9741-B4820225C63A}"/>
                </a:ext>
              </a:extLst>
            </p:cNvPr>
            <p:cNvSpPr txBox="1"/>
            <p:nvPr/>
          </p:nvSpPr>
          <p:spPr>
            <a:xfrm>
              <a:off x="5337462" y="5520717"/>
              <a:ext cx="853040" cy="307777"/>
            </a:xfrm>
            <a:prstGeom prst="rect">
              <a:avLst/>
            </a:prstGeom>
            <a:noFill/>
          </p:spPr>
          <p:txBody>
            <a:bodyPr wrap="square" rtlCol="0">
              <a:spAutoFit/>
            </a:bodyPr>
            <a:lstStyle/>
            <a:p>
              <a:pPr algn="ctr"/>
              <a:r>
                <a:rPr lang="en-US" sz="1400" b="1">
                  <a:latin typeface="+mj-lt"/>
                  <a:cs typeface="Times New Roman" panose="02020603050405020304" pitchFamily="18" charset="0"/>
                </a:rPr>
                <a:t>LLM</a:t>
              </a:r>
            </a:p>
          </p:txBody>
        </p:sp>
      </p:grpSp>
      <p:cxnSp>
        <p:nvCxnSpPr>
          <p:cNvPr id="51" name="Connector: Elbow 50">
            <a:extLst>
              <a:ext uri="{FF2B5EF4-FFF2-40B4-BE49-F238E27FC236}">
                <a16:creationId xmlns:a16="http://schemas.microsoft.com/office/drawing/2014/main" id="{E059B965-FF24-1C54-DAFB-B24949A6D775}"/>
              </a:ext>
            </a:extLst>
          </p:cNvPr>
          <p:cNvCxnSpPr>
            <a:cxnSpLocks/>
          </p:cNvCxnSpPr>
          <p:nvPr/>
        </p:nvCxnSpPr>
        <p:spPr>
          <a:xfrm rot="16200000" flipV="1">
            <a:off x="5763982" y="1859354"/>
            <a:ext cx="1" cy="5465849"/>
          </a:xfrm>
          <a:prstGeom prst="bentConnector3">
            <a:avLst>
              <a:gd name="adj1" fmla="val 22860100000"/>
            </a:avLst>
          </a:prstGeom>
          <a:ln w="28575">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DD6B6F5E-7D7D-A04B-D5F6-D8FF59B48A1C}"/>
              </a:ext>
            </a:extLst>
          </p:cNvPr>
          <p:cNvSpPr/>
          <p:nvPr/>
        </p:nvSpPr>
        <p:spPr>
          <a:xfrm>
            <a:off x="4941871" y="4150369"/>
            <a:ext cx="2083944" cy="365468"/>
          </a:xfrm>
          <a:prstGeom prst="round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mj-lt"/>
                <a:cs typeface="Times New Roman" panose="02020603050405020304" pitchFamily="18" charset="0"/>
              </a:rPr>
              <a:t>Iterative refinement</a:t>
            </a:r>
            <a:endParaRPr lang="en-US" sz="1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452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85101-3067-D6D2-26CD-B307D5004D4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D0610CF-E8CA-32C6-380F-480009AB4272}"/>
              </a:ext>
            </a:extLst>
          </p:cNvPr>
          <p:cNvPicPr>
            <a:picLocks noChangeAspect="1"/>
          </p:cNvPicPr>
          <p:nvPr/>
        </p:nvPicPr>
        <p:blipFill>
          <a:blip r:embed="rId3"/>
          <a:stretch>
            <a:fillRect/>
          </a:stretch>
        </p:blipFill>
        <p:spPr>
          <a:xfrm>
            <a:off x="-1" y="878207"/>
            <a:ext cx="12188825" cy="5742456"/>
          </a:xfrm>
          <a:prstGeom prst="rect">
            <a:avLst/>
          </a:prstGeom>
        </p:spPr>
      </p:pic>
    </p:spTree>
    <p:extLst>
      <p:ext uri="{BB962C8B-B14F-4D97-AF65-F5344CB8AC3E}">
        <p14:creationId xmlns:p14="http://schemas.microsoft.com/office/powerpoint/2010/main" val="241621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FB036-D0EE-67CD-5011-08745811908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09DEC3A-019E-9551-69D8-19816522929E}"/>
              </a:ext>
            </a:extLst>
          </p:cNvPr>
          <p:cNvPicPr>
            <a:picLocks noChangeAspect="1"/>
          </p:cNvPicPr>
          <p:nvPr/>
        </p:nvPicPr>
        <p:blipFill>
          <a:blip r:embed="rId3"/>
          <a:stretch>
            <a:fillRect/>
          </a:stretch>
        </p:blipFill>
        <p:spPr>
          <a:xfrm>
            <a:off x="0" y="364896"/>
            <a:ext cx="12188825" cy="6160704"/>
          </a:xfrm>
          <a:prstGeom prst="rect">
            <a:avLst/>
          </a:prstGeom>
        </p:spPr>
      </p:pic>
    </p:spTree>
    <p:extLst>
      <p:ext uri="{BB962C8B-B14F-4D97-AF65-F5344CB8AC3E}">
        <p14:creationId xmlns:p14="http://schemas.microsoft.com/office/powerpoint/2010/main" val="1891367413"/>
      </p:ext>
    </p:extLst>
  </p:cSld>
  <p:clrMapOvr>
    <a:masterClrMapping/>
  </p:clrMapOvr>
</p:sld>
</file>

<file path=ppt/theme/theme1.xml><?xml version="1.0" encoding="utf-8"?>
<a:theme xmlns:a="http://schemas.openxmlformats.org/drawingml/2006/main" name="2020_MC_White (12-28-2020)">
  <a:themeElements>
    <a:clrScheme name="2020_MC_White">
      <a:dk1>
        <a:srgbClr val="FFFFFF"/>
      </a:dk1>
      <a:lt1>
        <a:srgbClr val="000000"/>
      </a:lt1>
      <a:dk2>
        <a:srgbClr val="D2D2D2"/>
      </a:dk2>
      <a:lt2>
        <a:srgbClr val="0057B8"/>
      </a:lt2>
      <a:accent1>
        <a:srgbClr val="009CDE"/>
      </a:accent1>
      <a:accent2>
        <a:srgbClr val="0057B8"/>
      </a:accent2>
      <a:accent3>
        <a:srgbClr val="00873E"/>
      </a:accent3>
      <a:accent4>
        <a:srgbClr val="8246AF"/>
      </a:accent4>
      <a:accent5>
        <a:srgbClr val="FE5000"/>
      </a:accent5>
      <a:accent6>
        <a:srgbClr val="FFC845"/>
      </a:accent6>
      <a:hlink>
        <a:srgbClr val="009CDE"/>
      </a:hlink>
      <a:folHlink>
        <a:srgbClr val="A8A8A8"/>
      </a:folHlink>
    </a:clrScheme>
    <a:fontScheme name="mc-white-widescreen">
      <a:majorFont>
        <a:latin typeface="Arial"/>
        <a:ea typeface=""/>
        <a:cs typeface=""/>
      </a:majorFont>
      <a:minorFont>
        <a:latin typeface="Arial"/>
        <a:ea typeface=""/>
        <a:cs typeface=""/>
      </a:minorFont>
    </a:fontScheme>
    <a:fmtScheme name="mc-white-widescre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_White (1-7-2022).pptx" id="{4C1E72E5-557B-40B3-BBCF-0B7A17932551}" vid="{BAC48968-F803-42BA-A513-A19305D7E4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1372f5f-8e19-4efb-8afe-8eac20a980c4}" enabled="1" method="Standard" siteId="{a25fff9c-3f63-4fb2-9a8a-d9bdd0321f9a}" removed="0"/>
</clbl:labelList>
</file>

<file path=docProps/app.xml><?xml version="1.0" encoding="utf-8"?>
<Properties xmlns="http://schemas.openxmlformats.org/officeDocument/2006/extended-properties" xmlns:vt="http://schemas.openxmlformats.org/officeDocument/2006/docPropsVTypes">
  <Template>MC_White-1-7-2022</Template>
  <TotalTime>538</TotalTime>
  <Words>937</Words>
  <Application>Microsoft Office PowerPoint</Application>
  <PresentationFormat>Custom</PresentationFormat>
  <Paragraphs>142</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Narrow</vt:lpstr>
      <vt:lpstr>Calibri</vt:lpstr>
      <vt:lpstr>2020_MC_White (12-28-2020)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Naqvi, Syed Arsalan Ah, M.B.B.S.</dc:creator>
  <dc:description>v2.15. 2020_MC_White</dc:description>
  <cp:lastModifiedBy>Naqvi, Arsalan, M.B.B.S.</cp:lastModifiedBy>
  <cp:revision>23</cp:revision>
  <dcterms:created xsi:type="dcterms:W3CDTF">2024-06-28T15:23:58Z</dcterms:created>
  <dcterms:modified xsi:type="dcterms:W3CDTF">2025-06-27T06:15:11Z</dcterms:modified>
</cp:coreProperties>
</file>