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5" r:id="rId1"/>
  </p:sldMasterIdLst>
  <p:notesMasterIdLst>
    <p:notesMasterId r:id="rId3"/>
  </p:notesMasterIdLst>
  <p:handoutMasterIdLst>
    <p:handoutMasterId r:id="rId4"/>
  </p:handoutMasterIdLst>
  <p:sldIdLst>
    <p:sldId id="289" r:id="rId2"/>
  </p:sldIdLst>
  <p:sldSz cx="12192000" cy="68580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5A00"/>
    <a:srgbClr val="FF6666"/>
    <a:srgbClr val="E84A27"/>
    <a:srgbClr val="FF6D67"/>
    <a:srgbClr val="000099"/>
    <a:srgbClr val="FFA69F"/>
    <a:srgbClr val="0F1E3A"/>
    <a:srgbClr val="13294B"/>
    <a:srgbClr val="131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87"/>
    <p:restoredTop sz="94663"/>
  </p:normalViewPr>
  <p:slideViewPr>
    <p:cSldViewPr snapToGrid="0" snapToObjects="1">
      <p:cViewPr varScale="1">
        <p:scale>
          <a:sx n="117" d="100"/>
          <a:sy n="117" d="100"/>
        </p:scale>
        <p:origin x="520" y="17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58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E50FC6-4F04-3741-BC47-56B64EE6D3BE}" type="datetimeFigureOut">
              <a:rPr lang="en-US" smtClean="0"/>
              <a:t>11/30/20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A962-E0B8-4641-BF35-19E477750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603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4E9E91-D678-4845-A1CA-C25AB233B6FB}" type="datetimeFigureOut">
              <a:rPr lang="en-US" smtClean="0"/>
              <a:t>11/30/20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9912B1-A0EA-CA4B-B5A6-5F28363B16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748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341" y="5965187"/>
            <a:ext cx="2370617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686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23056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2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9884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3398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tiff"/><Relationship Id="rId3" Type="http://schemas.openxmlformats.org/officeDocument/2006/relationships/image" Target="../media/image5.tiff"/><Relationship Id="rId7" Type="http://schemas.openxmlformats.org/officeDocument/2006/relationships/image" Target="../media/image9.tif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tiff"/><Relationship Id="rId5" Type="http://schemas.openxmlformats.org/officeDocument/2006/relationships/image" Target="../media/image7.tiff"/><Relationship Id="rId4" Type="http://schemas.openxmlformats.org/officeDocument/2006/relationships/image" Target="../media/image6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43830"/>
            <a:ext cx="12205250" cy="755970"/>
          </a:xfrm>
          <a:prstGeom prst="rect">
            <a:avLst/>
          </a:prstGeom>
        </p:spPr>
      </p:pic>
      <p:sp>
        <p:nvSpPr>
          <p:cNvPr id="8" name="TextBox 20"/>
          <p:cNvSpPr txBox="1">
            <a:spLocks noChangeArrowheads="1"/>
          </p:cNvSpPr>
          <p:nvPr/>
        </p:nvSpPr>
        <p:spPr bwMode="auto">
          <a:xfrm>
            <a:off x="-363538" y="1735138"/>
            <a:ext cx="1846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US" altLang="en-US">
              <a:solidFill>
                <a:srgbClr val="131F33"/>
              </a:solidFill>
            </a:endParaRP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400051" y="182564"/>
            <a:ext cx="11430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400" dirty="0">
                <a:solidFill>
                  <a:srgbClr val="131F33"/>
                </a:solidFill>
                <a:latin typeface="Helvetica" panose="020B0604020202020204" pitchFamily="34" charset="0"/>
              </a:rPr>
              <a:t>Mikael Backlund (Chemistry) Applied Quantum Sensing for the Molecular Sciences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86AC9CA-7672-C24D-B437-73ED4AC6ACC9}"/>
              </a:ext>
            </a:extLst>
          </p:cNvPr>
          <p:cNvCxnSpPr/>
          <p:nvPr/>
        </p:nvCxnSpPr>
        <p:spPr>
          <a:xfrm>
            <a:off x="336550" y="671513"/>
            <a:ext cx="1155700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DFDD87D-F587-544F-B340-67D8C7A2FDB7}"/>
              </a:ext>
            </a:extLst>
          </p:cNvPr>
          <p:cNvGrpSpPr/>
          <p:nvPr/>
        </p:nvGrpSpPr>
        <p:grpSpPr>
          <a:xfrm>
            <a:off x="183434" y="1287885"/>
            <a:ext cx="2242877" cy="3544911"/>
            <a:chOff x="336550" y="1340123"/>
            <a:chExt cx="2831192" cy="4156425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25D4BB1-9915-8044-A22C-49182CD692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44285" y="1361451"/>
              <a:ext cx="2623457" cy="4135097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F5CBF67-F80B-574E-B94F-1E3407842EE1}"/>
                </a:ext>
              </a:extLst>
            </p:cNvPr>
            <p:cNvSpPr/>
            <p:nvPr/>
          </p:nvSpPr>
          <p:spPr>
            <a:xfrm>
              <a:off x="336550" y="1340123"/>
              <a:ext cx="545193" cy="5796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3CB3F2D-A1E6-F041-B156-EF780A00A4AA}"/>
              </a:ext>
            </a:extLst>
          </p:cNvPr>
          <p:cNvGrpSpPr/>
          <p:nvPr/>
        </p:nvGrpSpPr>
        <p:grpSpPr>
          <a:xfrm>
            <a:off x="2560817" y="2037835"/>
            <a:ext cx="2996239" cy="2511494"/>
            <a:chOff x="4740601" y="1411702"/>
            <a:chExt cx="3338874" cy="2791808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2F801866-A8F1-E141-ADC2-E693CC6CFA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-1181"/>
            <a:stretch/>
          </p:blipFill>
          <p:spPr>
            <a:xfrm>
              <a:off x="4740601" y="1411702"/>
              <a:ext cx="3338874" cy="2791808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95D4FE0-79A8-5241-A4DC-B12E3D742916}"/>
                </a:ext>
              </a:extLst>
            </p:cNvPr>
            <p:cNvSpPr/>
            <p:nvPr/>
          </p:nvSpPr>
          <p:spPr>
            <a:xfrm>
              <a:off x="4854469" y="1411702"/>
              <a:ext cx="431903" cy="4943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9414AB25-377A-1449-BAC4-D843B9AD61E5}"/>
                </a:ext>
              </a:extLst>
            </p:cNvPr>
            <p:cNvSpPr/>
            <p:nvPr/>
          </p:nvSpPr>
          <p:spPr>
            <a:xfrm>
              <a:off x="4827176" y="2863332"/>
              <a:ext cx="431903" cy="4943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3865B7A-C582-CF4A-BA60-90242C28D5B1}"/>
              </a:ext>
            </a:extLst>
          </p:cNvPr>
          <p:cNvGrpSpPr/>
          <p:nvPr/>
        </p:nvGrpSpPr>
        <p:grpSpPr>
          <a:xfrm>
            <a:off x="242999" y="4552119"/>
            <a:ext cx="5551436" cy="742806"/>
            <a:chOff x="170934" y="5236696"/>
            <a:chExt cx="5944116" cy="879849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B6FC6546-E4F9-6A49-AE79-7AAEE8BD4C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6306"/>
            <a:stretch/>
          </p:blipFill>
          <p:spPr>
            <a:xfrm>
              <a:off x="170934" y="5236696"/>
              <a:ext cx="5944116" cy="725268"/>
            </a:xfrm>
            <a:prstGeom prst="rect">
              <a:avLst/>
            </a:prstGeom>
          </p:spPr>
        </p:pic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CD4AFEF-4E62-EE4F-AE02-7CD44D9FE94C}"/>
                </a:ext>
              </a:extLst>
            </p:cNvPr>
            <p:cNvSpPr/>
            <p:nvPr/>
          </p:nvSpPr>
          <p:spPr>
            <a:xfrm>
              <a:off x="3598797" y="5896632"/>
              <a:ext cx="431903" cy="2199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D3890F3-7BF0-EB49-B5A0-923459FC8116}"/>
              </a:ext>
            </a:extLst>
          </p:cNvPr>
          <p:cNvCxnSpPr>
            <a:cxnSpLocks/>
          </p:cNvCxnSpPr>
          <p:nvPr/>
        </p:nvCxnSpPr>
        <p:spPr>
          <a:xfrm>
            <a:off x="6096000" y="679199"/>
            <a:ext cx="0" cy="461572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945FF0C-1ECB-254A-AF98-64C131E563E6}"/>
              </a:ext>
            </a:extLst>
          </p:cNvPr>
          <p:cNvGrpSpPr/>
          <p:nvPr/>
        </p:nvGrpSpPr>
        <p:grpSpPr>
          <a:xfrm>
            <a:off x="6397566" y="3027367"/>
            <a:ext cx="2158596" cy="2348807"/>
            <a:chOff x="6395164" y="3211006"/>
            <a:chExt cx="2158596" cy="2348807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1F62541F-FA33-DA41-981A-BA402B3F9C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1203"/>
            <a:stretch/>
          </p:blipFill>
          <p:spPr>
            <a:xfrm>
              <a:off x="6395164" y="3426625"/>
              <a:ext cx="2158596" cy="2133188"/>
            </a:xfrm>
            <a:prstGeom prst="rect">
              <a:avLst/>
            </a:prstGeom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EAE18E1-3D66-324F-AE17-792168D3C7C7}"/>
                </a:ext>
              </a:extLst>
            </p:cNvPr>
            <p:cNvSpPr/>
            <p:nvPr/>
          </p:nvSpPr>
          <p:spPr>
            <a:xfrm>
              <a:off x="6724180" y="3211006"/>
              <a:ext cx="1829576" cy="4943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35F8F90-FB3B-8C42-ABCD-19A306AA5EA3}"/>
              </a:ext>
            </a:extLst>
          </p:cNvPr>
          <p:cNvGrpSpPr/>
          <p:nvPr/>
        </p:nvGrpSpPr>
        <p:grpSpPr>
          <a:xfrm>
            <a:off x="9161069" y="3278722"/>
            <a:ext cx="2732482" cy="2332830"/>
            <a:chOff x="8757382" y="3038076"/>
            <a:chExt cx="3072669" cy="2557299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D39F0344-AB09-2E4C-A00D-A0E19D2E6D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852923" y="3198551"/>
              <a:ext cx="2977128" cy="2396824"/>
            </a:xfrm>
            <a:prstGeom prst="rect">
              <a:avLst/>
            </a:prstGeom>
          </p:spPr>
        </p:pic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FF6016CC-AC28-AA40-897C-EEC6D051D6FB}"/>
                </a:ext>
              </a:extLst>
            </p:cNvPr>
            <p:cNvSpPr/>
            <p:nvPr/>
          </p:nvSpPr>
          <p:spPr>
            <a:xfrm>
              <a:off x="8757382" y="3038076"/>
              <a:ext cx="195543" cy="4943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39F9548-7AB2-B14B-858B-6EB1997225CA}"/>
              </a:ext>
            </a:extLst>
          </p:cNvPr>
          <p:cNvGrpSpPr/>
          <p:nvPr/>
        </p:nvGrpSpPr>
        <p:grpSpPr>
          <a:xfrm>
            <a:off x="6121574" y="1221721"/>
            <a:ext cx="3031741" cy="2063305"/>
            <a:chOff x="6253424" y="1120904"/>
            <a:chExt cx="3354618" cy="2207366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04E12B5-F3F4-8B4E-BDE3-66E050112C79}"/>
                </a:ext>
              </a:extLst>
            </p:cNvPr>
            <p:cNvGrpSpPr/>
            <p:nvPr/>
          </p:nvGrpSpPr>
          <p:grpSpPr>
            <a:xfrm>
              <a:off x="6253424" y="1120904"/>
              <a:ext cx="3354618" cy="2207366"/>
              <a:chOff x="7042558" y="837622"/>
              <a:chExt cx="3354618" cy="2207366"/>
            </a:xfrm>
          </p:grpSpPr>
          <p:pic>
            <p:nvPicPr>
              <p:cNvPr id="36" name="Picture 35">
                <a:extLst>
                  <a:ext uri="{FF2B5EF4-FFF2-40B4-BE49-F238E27FC236}">
                    <a16:creationId xmlns:a16="http://schemas.microsoft.com/office/drawing/2014/main" id="{0448344D-B998-6B49-9487-485739AA410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-750" t="-1663"/>
              <a:stretch/>
            </p:blipFill>
            <p:spPr>
              <a:xfrm>
                <a:off x="7100888" y="911800"/>
                <a:ext cx="3080337" cy="2133188"/>
              </a:xfrm>
              <a:prstGeom prst="rect">
                <a:avLst/>
              </a:prstGeom>
            </p:spPr>
          </p:pic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4ECDD3F0-3E1C-344D-B6F5-7927BB181F93}"/>
                  </a:ext>
                </a:extLst>
              </p:cNvPr>
              <p:cNvSpPr/>
              <p:nvPr/>
            </p:nvSpPr>
            <p:spPr>
              <a:xfrm>
                <a:off x="7042558" y="837622"/>
                <a:ext cx="431903" cy="49439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6ECDA848-FBDA-FA4A-8356-CA13B373E6A6}"/>
                  </a:ext>
                </a:extLst>
              </p:cNvPr>
              <p:cNvSpPr/>
              <p:nvPr/>
            </p:nvSpPr>
            <p:spPr>
              <a:xfrm>
                <a:off x="7107547" y="2173911"/>
                <a:ext cx="431903" cy="46757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22C84A09-3668-1240-B9A5-D729293A221D}"/>
                  </a:ext>
                </a:extLst>
              </p:cNvPr>
              <p:cNvSpPr/>
              <p:nvPr/>
            </p:nvSpPr>
            <p:spPr>
              <a:xfrm>
                <a:off x="9965273" y="897408"/>
                <a:ext cx="431903" cy="49439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B05999A3-8A91-9D47-9F3C-3942A259E251}"/>
                </a:ext>
              </a:extLst>
            </p:cNvPr>
            <p:cNvSpPr/>
            <p:nvPr/>
          </p:nvSpPr>
          <p:spPr>
            <a:xfrm>
              <a:off x="9176139" y="1787396"/>
              <a:ext cx="431903" cy="9769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08B01BC6-DFB1-9243-87AF-953D8E41892A}"/>
              </a:ext>
            </a:extLst>
          </p:cNvPr>
          <p:cNvSpPr txBox="1"/>
          <p:nvPr/>
        </p:nvSpPr>
        <p:spPr>
          <a:xfrm>
            <a:off x="231845" y="872060"/>
            <a:ext cx="5754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DE5A00"/>
                </a:solidFill>
              </a:rPr>
              <a:t>Nanoscale NMR using NV centers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0100530-7DD8-C84D-87E5-37E172706D19}"/>
              </a:ext>
            </a:extLst>
          </p:cNvPr>
          <p:cNvSpPr txBox="1"/>
          <p:nvPr/>
        </p:nvSpPr>
        <p:spPr>
          <a:xfrm>
            <a:off x="2570942" y="1416100"/>
            <a:ext cx="34665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Applications in: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Biophysics (protein aggregation)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Soft CM (glassy organic thin films)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Single-molecule NMR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6CB6E2A-B3A4-CB4D-8E33-C0D220F51BA2}"/>
              </a:ext>
            </a:extLst>
          </p:cNvPr>
          <p:cNvSpPr txBox="1"/>
          <p:nvPr/>
        </p:nvSpPr>
        <p:spPr>
          <a:xfrm>
            <a:off x="6299017" y="739167"/>
            <a:ext cx="5754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DE5A00"/>
                </a:solidFill>
              </a:rPr>
              <a:t>	Quantum information bounds for single-molecule microscopy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E4F5BDD-6317-BB45-A24B-87644CCBAE10}"/>
              </a:ext>
            </a:extLst>
          </p:cNvPr>
          <p:cNvSpPr txBox="1"/>
          <p:nvPr/>
        </p:nvSpPr>
        <p:spPr>
          <a:xfrm>
            <a:off x="9010865" y="1539965"/>
            <a:ext cx="319598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Optical single-molecule techniques cull information encoded in photon position, momentum, polarization, purity, timing, spectrum, detection rate, etc.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6A28597-CE68-4043-8C9A-594CD05C06F7}"/>
              </a:ext>
            </a:extLst>
          </p:cNvPr>
          <p:cNvSpPr txBox="1"/>
          <p:nvPr/>
        </p:nvSpPr>
        <p:spPr>
          <a:xfrm>
            <a:off x="9012270" y="2779673"/>
            <a:ext cx="3115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How can we make the most efficient use of our finite photon budget?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6FF1B90-E216-1846-A1C1-5DB80B2BCB84}"/>
              </a:ext>
            </a:extLst>
          </p:cNvPr>
          <p:cNvSpPr/>
          <p:nvPr/>
        </p:nvSpPr>
        <p:spPr>
          <a:xfrm>
            <a:off x="6675723" y="5672392"/>
            <a:ext cx="5377537" cy="338554"/>
          </a:xfrm>
          <a:prstGeom prst="rect">
            <a:avLst/>
          </a:prstGeom>
          <a:solidFill>
            <a:srgbClr val="FF6600"/>
          </a:solidFill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131F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Teaching: Undergrad Quantum Chemistry (Chem 442)</a:t>
            </a:r>
            <a:endParaRPr lang="en-US" sz="1600" dirty="0">
              <a:solidFill>
                <a:srgbClr val="131F3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69D05CD-E6D9-534D-8D95-D9E12F8031D7}"/>
              </a:ext>
            </a:extLst>
          </p:cNvPr>
          <p:cNvSpPr txBox="1"/>
          <p:nvPr/>
        </p:nvSpPr>
        <p:spPr>
          <a:xfrm>
            <a:off x="349969" y="5426171"/>
            <a:ext cx="3509896" cy="584775"/>
          </a:xfrm>
          <a:prstGeom prst="rect">
            <a:avLst/>
          </a:prstGeom>
          <a:solidFill>
            <a:schemeClr val="accent1">
              <a:lumMod val="50000"/>
              <a:lumOff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131F33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Interested in applied quantum sensing and quantum metrology</a:t>
            </a:r>
            <a:endParaRPr lang="en-US" sz="1600" dirty="0">
              <a:solidFill>
                <a:srgbClr val="131F33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609508"/>
      </p:ext>
    </p:extLst>
  </p:cSld>
  <p:clrMapOvr>
    <a:masterClrMapping/>
  </p:clrMapOvr>
</p:sld>
</file>

<file path=ppt/theme/theme1.xml><?xml version="1.0" encoding="utf-8"?>
<a:theme xmlns:a="http://schemas.openxmlformats.org/drawingml/2006/main" name="2_ThemeILtemplates">
  <a:themeElements>
    <a:clrScheme name="Custom 3">
      <a:dk1>
        <a:srgbClr val="131F33"/>
      </a:dk1>
      <a:lt1>
        <a:srgbClr val="FFFFFF"/>
      </a:lt1>
      <a:dk2>
        <a:srgbClr val="FA6300"/>
      </a:dk2>
      <a:lt2>
        <a:srgbClr val="FAFAFA"/>
      </a:lt2>
      <a:accent1>
        <a:srgbClr val="131F33"/>
      </a:accent1>
      <a:accent2>
        <a:srgbClr val="FA6300"/>
      </a:accent2>
      <a:accent3>
        <a:srgbClr val="555555"/>
      </a:accent3>
      <a:accent4>
        <a:srgbClr val="888888"/>
      </a:accent4>
      <a:accent5>
        <a:srgbClr val="4BACC6"/>
      </a:accent5>
      <a:accent6>
        <a:srgbClr val="F79646"/>
      </a:accent6>
      <a:hlink>
        <a:srgbClr val="666666"/>
      </a:hlink>
      <a:folHlink>
        <a:srgbClr val="AAAAAA"/>
      </a:folHlink>
    </a:clrScheme>
    <a:fontScheme name="Garamond-Trebuchet MS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emeILtemplates" id="{6EC0D3B8-D00B-9A47-9A8C-D7EB10692958}" vid="{653600DB-8A06-0545-A332-28A5B2E8376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2367</TotalTime>
  <Words>98</Words>
  <Application>Microsoft Macintosh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Helvetica</vt:lpstr>
      <vt:lpstr>Trebuchet MS</vt:lpstr>
      <vt:lpstr>2_ThemeILtemplates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 Hoerr</dc:creator>
  <cp:lastModifiedBy>Backlund, Mikael P.</cp:lastModifiedBy>
  <cp:revision>116</cp:revision>
  <cp:lastPrinted>2019-01-21T02:27:39Z</cp:lastPrinted>
  <dcterms:created xsi:type="dcterms:W3CDTF">2016-01-13T21:18:08Z</dcterms:created>
  <dcterms:modified xsi:type="dcterms:W3CDTF">2020-11-30T22:05:26Z</dcterms:modified>
</cp:coreProperties>
</file>