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9" r:id="rId4"/>
    <p:sldId id="262" r:id="rId5"/>
    <p:sldId id="257" r:id="rId6"/>
    <p:sldId id="263" r:id="rId7"/>
    <p:sldId id="264" r:id="rId8"/>
    <p:sldId id="260" r:id="rId9"/>
    <p:sldId id="270" r:id="rId10"/>
    <p:sldId id="273" r:id="rId11"/>
    <p:sldId id="275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4ED"/>
    <a:srgbClr val="0C1A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9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01837"/>
            <a:ext cx="9144000" cy="197107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Presentation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30510" y="346075"/>
            <a:ext cx="4219903" cy="16557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412266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03174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61441"/>
            <a:ext cx="10515600" cy="33155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09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3972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867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404241"/>
            <a:ext cx="5181600" cy="37727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404241"/>
            <a:ext cx="5181600" cy="37727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6694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5716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7" y="2382728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3271345"/>
            <a:ext cx="5157787" cy="291831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382728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271345"/>
            <a:ext cx="5183188" cy="291831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8469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614" y="112187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3640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5590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269125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269125"/>
            <a:ext cx="6172200" cy="45919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097924"/>
            <a:ext cx="3932237" cy="27710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4949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0111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363717"/>
            <a:ext cx="6172200" cy="44973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601310"/>
            <a:ext cx="3932237" cy="32676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6064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2186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577661"/>
            <a:ext cx="10515600" cy="359930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6486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340069"/>
            <a:ext cx="2628900" cy="4836894"/>
          </a:xfrm>
          <a:prstGeom prst="rect">
            <a:avLst/>
          </a:prstGeo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340069"/>
            <a:ext cx="7734300" cy="483689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4435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149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7095"/>
            <a:ext cx="12192000" cy="36090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2243C5E-DBFE-4034-A0C6-8C5756BA4C37}"/>
              </a:ext>
            </a:extLst>
          </p:cNvPr>
          <p:cNvGrpSpPr/>
          <p:nvPr userDrawn="1"/>
        </p:nvGrpSpPr>
        <p:grpSpPr>
          <a:xfrm>
            <a:off x="11582400" y="6544997"/>
            <a:ext cx="559978" cy="271072"/>
            <a:chOff x="205563" y="5769935"/>
            <a:chExt cx="1112874" cy="53871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173EF77-B876-4F60-BE27-578D0DBF33A4}"/>
                </a:ext>
              </a:extLst>
            </p:cNvPr>
            <p:cNvSpPr/>
            <p:nvPr/>
          </p:nvSpPr>
          <p:spPr>
            <a:xfrm>
              <a:off x="205563" y="5769935"/>
              <a:ext cx="1112874" cy="5387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292C16C-B20E-44E8-98B6-AD62552C0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670" y="5798908"/>
              <a:ext cx="1046660" cy="480770"/>
            </a:xfrm>
            <a:prstGeom prst="rect">
              <a:avLst/>
            </a:prstGeom>
            <a:noFill/>
            <a:effectLst>
              <a:glow>
                <a:schemeClr val="accent1">
                  <a:alpha val="40000"/>
                </a:schemeClr>
              </a:glow>
              <a:softEdge rad="0"/>
            </a:effectLst>
          </p:spPr>
        </p:pic>
      </p:grpSp>
    </p:spTree>
    <p:extLst>
      <p:ext uri="{BB962C8B-B14F-4D97-AF65-F5344CB8AC3E}">
        <p14:creationId xmlns:p14="http://schemas.microsoft.com/office/powerpoint/2010/main" val="989777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yatebts.com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4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46179/fwd__bubble_hand_drawn-by-rejon-177666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EMP Risk Assessment &amp; Mitigation Prioritization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Glen Salo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Jose Schutt-Aine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Andreas Cangellaris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Xu Chen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B4E8757-1AED-4215-9B64-6D91B33C970C}"/>
              </a:ext>
            </a:extLst>
          </p:cNvPr>
          <p:cNvGrpSpPr/>
          <p:nvPr/>
        </p:nvGrpSpPr>
        <p:grpSpPr>
          <a:xfrm>
            <a:off x="467833" y="5777023"/>
            <a:ext cx="1112874" cy="538716"/>
            <a:chOff x="205563" y="5769935"/>
            <a:chExt cx="1112874" cy="53871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2415CFB-4E52-4592-B14C-2C6B99DC96B9}"/>
                </a:ext>
              </a:extLst>
            </p:cNvPr>
            <p:cNvSpPr/>
            <p:nvPr/>
          </p:nvSpPr>
          <p:spPr>
            <a:xfrm>
              <a:off x="205563" y="5769935"/>
              <a:ext cx="1112874" cy="5387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85A2A6E-5F56-4B04-BD60-2BBA5053B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670" y="5798908"/>
              <a:ext cx="1046660" cy="480770"/>
            </a:xfrm>
            <a:prstGeom prst="rect">
              <a:avLst/>
            </a:prstGeom>
            <a:noFill/>
            <a:effectLst>
              <a:glow>
                <a:schemeClr val="accent1">
                  <a:alpha val="40000"/>
                </a:schemeClr>
              </a:glow>
              <a:softEdge rad="0"/>
            </a:effectLst>
          </p:spPr>
        </p:pic>
      </p:grpSp>
    </p:spTree>
    <p:extLst>
      <p:ext uri="{BB962C8B-B14F-4D97-AF65-F5344CB8AC3E}">
        <p14:creationId xmlns:p14="http://schemas.microsoft.com/office/powerpoint/2010/main" val="654045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86209-C0FC-4C4E-814D-46FA34F4D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EMP – Electromagnetic Pulse</a:t>
            </a:r>
            <a:r>
              <a:rPr lang="en-US" dirty="0"/>
              <a:t/>
            </a:r>
            <a:br>
              <a:rPr lang="en-US" dirty="0"/>
            </a:br>
            <a:r>
              <a:rPr lang="en-US" sz="3600" dirty="0"/>
              <a:t>“An Extreme Electromagnetic Incident”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78322-5E8F-42F5-A96C-8071EBE63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61441"/>
            <a:ext cx="5750490" cy="3315522"/>
          </a:xfrm>
        </p:spPr>
        <p:txBody>
          <a:bodyPr/>
          <a:lstStyle/>
          <a:p>
            <a:r>
              <a:rPr lang="en-US" sz="2400" b="1" dirty="0"/>
              <a:t>EMP</a:t>
            </a:r>
            <a:r>
              <a:rPr lang="en-US" sz="2400" dirty="0"/>
              <a:t>: A nuclear detonated 40 km or more above the surface of Earth  </a:t>
            </a:r>
          </a:p>
          <a:p>
            <a:r>
              <a:rPr lang="en-US" sz="2400" b="1" dirty="0"/>
              <a:t>GMD</a:t>
            </a:r>
            <a:r>
              <a:rPr lang="en-US" sz="2400" dirty="0"/>
              <a:t> (A geomagnetic disturbance): A temporary disturbance of Earth’s magnetic field resulting from interactions with solar eruptions</a:t>
            </a:r>
          </a:p>
          <a:p>
            <a:r>
              <a:rPr lang="en-US" sz="2400" b="1" dirty="0"/>
              <a:t>HPM</a:t>
            </a:r>
            <a:r>
              <a:rPr lang="en-US" sz="2400" dirty="0"/>
              <a:t> (High Power Microwave): A non-nuclear directed energy weapon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692A89-A18D-42FE-82F3-B64BAE3B2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088" y="3473206"/>
            <a:ext cx="3114514" cy="20986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5A4AC5-399A-41DD-B835-4B710BDC3607}"/>
              </a:ext>
            </a:extLst>
          </p:cNvPr>
          <p:cNvSpPr txBox="1"/>
          <p:nvPr/>
        </p:nvSpPr>
        <p:spPr>
          <a:xfrm>
            <a:off x="8029407" y="2950949"/>
            <a:ext cx="2913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Electromagnetic Interference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8B69AB-F498-4942-9202-643CD8D54E7F}"/>
              </a:ext>
            </a:extLst>
          </p:cNvPr>
          <p:cNvSpPr txBox="1"/>
          <p:nvPr/>
        </p:nvSpPr>
        <p:spPr>
          <a:xfrm>
            <a:off x="8211821" y="5571893"/>
            <a:ext cx="25490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3"/>
              </a:rPr>
              <a:t>https://wiki.yatebts.com</a:t>
            </a:r>
            <a:endParaRPr lang="en-US" sz="1000" dirty="0"/>
          </a:p>
          <a:p>
            <a:r>
              <a:rPr lang="en-US" sz="1000" dirty="0"/>
              <a:t>Content is available under </a:t>
            </a:r>
            <a:r>
              <a:rPr lang="en-US" sz="1000" dirty="0">
                <a:hlinkClick r:id="rId4"/>
              </a:rPr>
              <a:t>Creative Commons Attribution-</a:t>
            </a:r>
            <a:r>
              <a:rPr lang="en-US" sz="1000" dirty="0" err="1">
                <a:hlinkClick r:id="rId4"/>
              </a:rPr>
              <a:t>ShareAlike</a:t>
            </a:r>
            <a:r>
              <a:rPr lang="en-US" sz="1000" dirty="0">
                <a:hlinkClick r:id="rId4"/>
              </a:rPr>
              <a:t> 4.0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75838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334" y="1303174"/>
            <a:ext cx="4438227" cy="1325563"/>
          </a:xfrm>
        </p:spPr>
        <p:txBody>
          <a:bodyPr/>
          <a:lstStyle/>
          <a:p>
            <a:r>
              <a:rPr lang="en-US" sz="2400" b="1" dirty="0"/>
              <a:t>“[EMP] can affect </a:t>
            </a:r>
            <a:r>
              <a:rPr lang="en-US" sz="2400" b="1" u="sng" dirty="0"/>
              <a:t>large</a:t>
            </a:r>
            <a:r>
              <a:rPr lang="en-US" sz="2400" b="1" dirty="0"/>
              <a:t> </a:t>
            </a:r>
            <a:r>
              <a:rPr lang="en-US" sz="2400" b="1" u="sng" dirty="0"/>
              <a:t>geographic</a:t>
            </a:r>
            <a:r>
              <a:rPr lang="en-US" sz="2400" b="1" dirty="0"/>
              <a:t> </a:t>
            </a:r>
            <a:r>
              <a:rPr lang="en-US" sz="2400" b="1" u="sng" dirty="0"/>
              <a:t>areas</a:t>
            </a:r>
            <a:r>
              <a:rPr lang="en-US" sz="2400" b="1" dirty="0"/>
              <a:t>, disrupting elements critical to the Nation’s security and economic prosperity…”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87611B-87FA-43E5-A5BD-CE98E38044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172" y="1184275"/>
            <a:ext cx="6355967" cy="521852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6E4A57-DD9D-4716-AFBB-C93630E52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53409"/>
            <a:ext cx="3548097" cy="27054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031143-34BF-4BEA-A2C9-BF3C9C07642F}"/>
              </a:ext>
            </a:extLst>
          </p:cNvPr>
          <p:cNvSpPr txBox="1"/>
          <p:nvPr/>
        </p:nvSpPr>
        <p:spPr>
          <a:xfrm>
            <a:off x="817881" y="2628737"/>
            <a:ext cx="42723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Executive Order on Coordinating National Resilience to Electromagnetic Pulses</a:t>
            </a:r>
          </a:p>
        </p:txBody>
      </p:sp>
    </p:spTree>
    <p:extLst>
      <p:ext uri="{BB962C8B-B14F-4D97-AF65-F5344CB8AC3E}">
        <p14:creationId xmlns:p14="http://schemas.microsoft.com/office/powerpoint/2010/main" val="4236576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4A8FC-DEB4-4D9B-9850-08D64E796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7044"/>
            <a:ext cx="6490547" cy="1026854"/>
          </a:xfrm>
        </p:spPr>
        <p:txBody>
          <a:bodyPr/>
          <a:lstStyle/>
          <a:p>
            <a:r>
              <a:rPr lang="en-US" b="1" dirty="0"/>
              <a:t>EMP – A “Hard Problem”</a:t>
            </a:r>
            <a:br>
              <a:rPr lang="en-US" b="1" dirty="0"/>
            </a:br>
            <a:r>
              <a:rPr lang="en-US" sz="2800" dirty="0"/>
              <a:t>Different from naturally occurring hazards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7F8B9-AC1C-49BD-9CC6-35BF58EA7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7868"/>
            <a:ext cx="6364266" cy="3315522"/>
          </a:xfrm>
        </p:spPr>
        <p:txBody>
          <a:bodyPr/>
          <a:lstStyle/>
          <a:p>
            <a:r>
              <a:rPr lang="en-US" sz="2400" dirty="0"/>
              <a:t>“Low probability/</a:t>
            </a:r>
            <a:r>
              <a:rPr lang="en-US" sz="2400" b="1" u="sng" dirty="0"/>
              <a:t>high</a:t>
            </a:r>
            <a:r>
              <a:rPr lang="en-US" sz="2400" dirty="0"/>
              <a:t> </a:t>
            </a:r>
            <a:r>
              <a:rPr lang="en-US" sz="2400" b="1" u="sng" dirty="0"/>
              <a:t>consequence</a:t>
            </a:r>
            <a:r>
              <a:rPr lang="en-US" sz="2400" dirty="0"/>
              <a:t> scenario that challenge[s] effective policymaking…”</a:t>
            </a:r>
          </a:p>
          <a:p>
            <a:pPr lvl="1"/>
            <a:r>
              <a:rPr lang="en-US" sz="2000" dirty="0"/>
              <a:t>“Assessments of the risks … are intrinsically difficult to produce due to the rarity – or complete absence – of actual events…”</a:t>
            </a:r>
          </a:p>
          <a:p>
            <a:pPr lvl="1"/>
            <a:r>
              <a:rPr lang="en-US" sz="2000" u="sng" dirty="0"/>
              <a:t>Significant</a:t>
            </a:r>
            <a:r>
              <a:rPr lang="en-US" sz="2000" dirty="0"/>
              <a:t> </a:t>
            </a:r>
            <a:r>
              <a:rPr lang="en-US" sz="2000" u="sng" dirty="0"/>
              <a:t>technical</a:t>
            </a:r>
            <a:r>
              <a:rPr lang="en-US" sz="2000" dirty="0"/>
              <a:t> and </a:t>
            </a:r>
            <a:r>
              <a:rPr lang="en-US" sz="2000" u="sng" dirty="0"/>
              <a:t>operational</a:t>
            </a:r>
            <a:r>
              <a:rPr lang="en-US" sz="2000" dirty="0"/>
              <a:t> </a:t>
            </a:r>
            <a:r>
              <a:rPr lang="en-US" sz="2000" u="sng" dirty="0"/>
              <a:t>uncertainties </a:t>
            </a:r>
            <a:r>
              <a:rPr lang="en-US" sz="2000" dirty="0"/>
              <a:t>(threat &amp; effect) lead to policy challenges</a:t>
            </a:r>
          </a:p>
          <a:p>
            <a:r>
              <a:rPr lang="en-US" sz="2400" dirty="0"/>
              <a:t>Significantly different from other large-scale hazards – effects occur within milliseconds or seconds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B50057-601C-477D-BCED-BA604AC86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7934" y="1172227"/>
            <a:ext cx="4183978" cy="500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176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03174"/>
            <a:ext cx="10515600" cy="618391"/>
          </a:xfrm>
        </p:spPr>
        <p:txBody>
          <a:bodyPr/>
          <a:lstStyle/>
          <a:p>
            <a:r>
              <a:rPr lang="en-US" sz="3600" b="1" dirty="0"/>
              <a:t>EMP Risk – Recognized to be of Contemporary Relevance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CE670B4-746B-40DC-9116-907AA860A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7583"/>
            <a:ext cx="8764015" cy="4149380"/>
          </a:xfrm>
        </p:spPr>
        <p:txBody>
          <a:bodyPr/>
          <a:lstStyle/>
          <a:p>
            <a:r>
              <a:rPr lang="en-US" dirty="0"/>
              <a:t>Executive Order on Coordinating National Resilience to Electromagnetic Pulses</a:t>
            </a:r>
          </a:p>
          <a:p>
            <a:pPr lvl="1"/>
            <a:r>
              <a:rPr lang="en-US" dirty="0"/>
              <a:t>“…potential to disrupt, degrade, and damage technology and critical infrastructure…”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046A789-CCAB-4DD9-9192-55FE2F5DE62A}"/>
              </a:ext>
            </a:extLst>
          </p:cNvPr>
          <p:cNvGrpSpPr/>
          <p:nvPr/>
        </p:nvGrpSpPr>
        <p:grpSpPr>
          <a:xfrm rot="359344">
            <a:off x="9691429" y="2685496"/>
            <a:ext cx="2037258" cy="1816642"/>
            <a:chOff x="988736" y="3044480"/>
            <a:chExt cx="2372507" cy="211558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415E1D3-203C-4F22-A027-60C862F64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8736" y="3044480"/>
              <a:ext cx="2372507" cy="2115586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5B3C984-C8F1-4155-83D0-3809BFA6C1C5}"/>
                </a:ext>
              </a:extLst>
            </p:cNvPr>
            <p:cNvSpPr/>
            <p:nvPr/>
          </p:nvSpPr>
          <p:spPr>
            <a:xfrm>
              <a:off x="1676400" y="4499113"/>
              <a:ext cx="331304" cy="318052"/>
            </a:xfrm>
            <a:prstGeom prst="rect">
              <a:avLst/>
            </a:prstGeom>
            <a:solidFill>
              <a:srgbClr val="C00000">
                <a:alpha val="3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9574E699-2806-4BC7-96B6-B117C7885361}"/>
              </a:ext>
            </a:extLst>
          </p:cNvPr>
          <p:cNvSpPr txBox="1"/>
          <p:nvPr/>
        </p:nvSpPr>
        <p:spPr>
          <a:xfrm>
            <a:off x="9690387" y="4729361"/>
            <a:ext cx="2039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Signed 17 days ago!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ADEED64-728C-4442-A9FC-41539C20ECA4}"/>
              </a:ext>
            </a:extLst>
          </p:cNvPr>
          <p:cNvGrpSpPr/>
          <p:nvPr/>
        </p:nvGrpSpPr>
        <p:grpSpPr>
          <a:xfrm>
            <a:off x="1851470" y="3817480"/>
            <a:ext cx="6028694" cy="2562426"/>
            <a:chOff x="922893" y="3836634"/>
            <a:chExt cx="6028694" cy="2562426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84706A2-4593-4605-BC2B-889D86B06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893" y="3836634"/>
              <a:ext cx="1188720" cy="118872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DBD70EB-7B9F-491B-9BC9-BB90F4315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4303" y="3849777"/>
              <a:ext cx="1188720" cy="118872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5515F3A-B904-46DB-8A3D-8F3E8EED4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9839" y="3849777"/>
              <a:ext cx="1181748" cy="1188720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3F5E59E-AACA-43A7-87D3-29CEB44FB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7072" y="5210340"/>
              <a:ext cx="1188720" cy="118872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BDF2C2A-5F48-4AFF-A3D6-2CECE29B6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3740" y="5210340"/>
              <a:ext cx="1188720" cy="118872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B182A6C-C912-48DA-9AB1-493AAE7CB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1737" y="5210340"/>
              <a:ext cx="1196058" cy="118872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19BF204-9EBC-4610-AAA8-1B9610C8D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2511" y="3836634"/>
              <a:ext cx="1194976" cy="11887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9932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B2BFC-FDF4-4E80-98F4-DA0659BBA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043E9-B135-47A4-973A-1ECD9BCDE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61441"/>
            <a:ext cx="4526280" cy="3315522"/>
          </a:xfrm>
        </p:spPr>
        <p:txBody>
          <a:bodyPr/>
          <a:lstStyle/>
          <a:p>
            <a:r>
              <a:rPr lang="en-US" dirty="0"/>
              <a:t>Develop an EMP risk assessment capability</a:t>
            </a:r>
          </a:p>
          <a:p>
            <a:r>
              <a:rPr lang="en-US" dirty="0"/>
              <a:t>Conduct assessments on critical infrastructures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FCF289-8CDD-49A2-AAC8-1747778A0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6773" y="2160332"/>
            <a:ext cx="6631179" cy="34946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D0E4AA-947F-4166-B3E0-CFC95F7D47E2}"/>
              </a:ext>
            </a:extLst>
          </p:cNvPr>
          <p:cNvSpPr txBox="1"/>
          <p:nvPr/>
        </p:nvSpPr>
        <p:spPr>
          <a:xfrm>
            <a:off x="6618508" y="1638345"/>
            <a:ext cx="3567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Goal: Determine circuit-level impact</a:t>
            </a:r>
          </a:p>
        </p:txBody>
      </p:sp>
    </p:spTree>
    <p:extLst>
      <p:ext uri="{BB962C8B-B14F-4D97-AF65-F5344CB8AC3E}">
        <p14:creationId xmlns:p14="http://schemas.microsoft.com/office/powerpoint/2010/main" val="3191752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D49C1-500E-4D3C-88D0-3FC658B9F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of the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23254-3CA2-40E6-AABA-B5020183B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4455"/>
            <a:ext cx="5318760" cy="3837383"/>
          </a:xfrm>
        </p:spPr>
        <p:txBody>
          <a:bodyPr/>
          <a:lstStyle/>
          <a:p>
            <a:r>
              <a:rPr lang="en-US" sz="2400" dirty="0"/>
              <a:t>Numerous Uncertainties</a:t>
            </a:r>
          </a:p>
          <a:p>
            <a:pPr lvl="1"/>
            <a:r>
              <a:rPr lang="en-US" sz="2000" dirty="0"/>
              <a:t>Source characteristics</a:t>
            </a:r>
          </a:p>
          <a:p>
            <a:pPr lvl="1"/>
            <a:r>
              <a:rPr lang="en-US" sz="2000" dirty="0"/>
              <a:t>Physical layout</a:t>
            </a:r>
          </a:p>
          <a:p>
            <a:pPr lvl="1"/>
            <a:r>
              <a:rPr lang="en-US" sz="2000" dirty="0"/>
              <a:t>Electronic components</a:t>
            </a:r>
          </a:p>
          <a:p>
            <a:pPr lvl="1"/>
            <a:r>
              <a:rPr lang="en-US" sz="2000" dirty="0"/>
              <a:t>Operational status</a:t>
            </a:r>
          </a:p>
          <a:p>
            <a:r>
              <a:rPr lang="en-US" sz="2400" dirty="0"/>
              <a:t>Computational requirements</a:t>
            </a:r>
          </a:p>
          <a:p>
            <a:pPr lvl="1"/>
            <a:r>
              <a:rPr lang="en-US" sz="2000" dirty="0"/>
              <a:t>E.g., Spatial resolutions ranging from mm to hundreds of km</a:t>
            </a:r>
          </a:p>
          <a:p>
            <a:r>
              <a:rPr lang="en-US" sz="2400" dirty="0"/>
              <a:t>Statistical variations</a:t>
            </a:r>
          </a:p>
          <a:p>
            <a:r>
              <a:rPr lang="en-US" sz="2400" dirty="0"/>
              <a:t>Limited testing options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F79DDD1-04DF-4440-ADEB-EB1E0F020C66}"/>
              </a:ext>
            </a:extLst>
          </p:cNvPr>
          <p:cNvGrpSpPr/>
          <p:nvPr/>
        </p:nvGrpSpPr>
        <p:grpSpPr>
          <a:xfrm>
            <a:off x="7282837" y="2165717"/>
            <a:ext cx="4042611" cy="3389109"/>
            <a:chOff x="7282837" y="2165717"/>
            <a:chExt cx="4042611" cy="338910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A37BCF1-38ED-40A2-9FE6-3FF4111F8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>
              <a:off x="7715836" y="2219786"/>
              <a:ext cx="3176613" cy="317661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AA1827-8F37-40B3-B6F3-813D872F7492}"/>
                </a:ext>
              </a:extLst>
            </p:cNvPr>
            <p:cNvSpPr/>
            <p:nvPr/>
          </p:nvSpPr>
          <p:spPr>
            <a:xfrm>
              <a:off x="7356919" y="2165717"/>
              <a:ext cx="3926958" cy="3389109"/>
            </a:xfrm>
            <a:prstGeom prst="rect">
              <a:avLst/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1FDA3E4-C1E7-4873-B3CA-A7594A8231A2}"/>
                </a:ext>
              </a:extLst>
            </p:cNvPr>
            <p:cNvSpPr txBox="1"/>
            <p:nvPr/>
          </p:nvSpPr>
          <p:spPr>
            <a:xfrm>
              <a:off x="7282837" y="2223043"/>
              <a:ext cx="4042611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cap="all" dirty="0"/>
                <a:t>Traditional brute force or statistical approaches are not practical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0722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BB713-79FE-434D-BB71-3A6371140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4A573-AAE1-4DDA-9976-52DDED808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40828"/>
            <a:ext cx="4975135" cy="3828335"/>
          </a:xfrm>
        </p:spPr>
        <p:txBody>
          <a:bodyPr/>
          <a:lstStyle/>
          <a:p>
            <a:r>
              <a:rPr lang="en-US" sz="2000" dirty="0"/>
              <a:t>Embrace uncertainty</a:t>
            </a:r>
          </a:p>
          <a:p>
            <a:r>
              <a:rPr lang="en-US" sz="2000" dirty="0"/>
              <a:t>Subdivide the problem into manageable subsystems</a:t>
            </a:r>
          </a:p>
          <a:p>
            <a:r>
              <a:rPr lang="en-US" sz="2000" dirty="0"/>
              <a:t>Employ existing EM/circuit analysis simulation software</a:t>
            </a:r>
          </a:p>
          <a:p>
            <a:r>
              <a:rPr lang="en-US" sz="2000" dirty="0"/>
              <a:t>Integrate advancements in statistical analysis</a:t>
            </a:r>
          </a:p>
          <a:p>
            <a:pPr lvl="1"/>
            <a:r>
              <a:rPr lang="en-US" sz="1800" dirty="0"/>
              <a:t>Stochastic collocation</a:t>
            </a:r>
          </a:p>
          <a:p>
            <a:pPr lvl="1"/>
            <a:r>
              <a:rPr lang="en-US" sz="1800" dirty="0"/>
              <a:t>Stochastic LIM</a:t>
            </a:r>
          </a:p>
          <a:p>
            <a:pPr lvl="1"/>
            <a:r>
              <a:rPr lang="en-US" sz="1800" dirty="0"/>
              <a:t>Random coupling model</a:t>
            </a:r>
          </a:p>
          <a:p>
            <a:r>
              <a:rPr lang="en-US" sz="2000" dirty="0"/>
              <a:t>Work with established industry leaders to commercialize our product – ANSYS, Inc.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5F6A4D-A5B4-4172-8ED8-DD345538172C}"/>
              </a:ext>
            </a:extLst>
          </p:cNvPr>
          <p:cNvGrpSpPr/>
          <p:nvPr/>
        </p:nvGrpSpPr>
        <p:grpSpPr>
          <a:xfrm>
            <a:off x="6046126" y="2374604"/>
            <a:ext cx="5620073" cy="3128403"/>
            <a:chOff x="814190" y="1985375"/>
            <a:chExt cx="8517701" cy="47413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A2CFBAF-9B59-4829-A24A-70AEEEBDE505}"/>
                </a:ext>
              </a:extLst>
            </p:cNvPr>
            <p:cNvSpPr/>
            <p:nvPr/>
          </p:nvSpPr>
          <p:spPr>
            <a:xfrm>
              <a:off x="814190" y="1985375"/>
              <a:ext cx="1716067" cy="73903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Collocation Nodes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1C25698E-B45C-4DCF-AD15-5E01AB10EB01}"/>
                    </a:ext>
                  </a:extLst>
                </p:cNvPr>
                <p:cNvSpPr/>
                <p:nvPr/>
              </p:nvSpPr>
              <p:spPr>
                <a:xfrm>
                  <a:off x="3081401" y="1985375"/>
                  <a:ext cx="1716068" cy="739036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⃗"/>
                            <m:ctrlP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2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acc>
                        <m:r>
                          <a:rPr lang="en-US" sz="12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200" b="1" dirty="0"/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1C25698E-B45C-4DCF-AD15-5E01AB10EB0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81401" y="1985375"/>
                  <a:ext cx="1716068" cy="73903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E63EB7A-2E4A-494A-9CCC-2B1B8047E3B8}"/>
                </a:ext>
              </a:extLst>
            </p:cNvPr>
            <p:cNvSpPr/>
            <p:nvPr/>
          </p:nvSpPr>
          <p:spPr>
            <a:xfrm>
              <a:off x="5348613" y="1985375"/>
              <a:ext cx="1716067" cy="73903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Interpolation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07C8C09-B25F-4B4B-831B-1B086A72804A}"/>
                </a:ext>
              </a:extLst>
            </p:cNvPr>
            <p:cNvSpPr/>
            <p:nvPr/>
          </p:nvSpPr>
          <p:spPr>
            <a:xfrm>
              <a:off x="7615824" y="1985375"/>
              <a:ext cx="1716067" cy="73903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Statistics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D8E7041-F556-421F-9E6D-260BC453D3BF}"/>
                </a:ext>
              </a:extLst>
            </p:cNvPr>
            <p:cNvCxnSpPr>
              <a:stCxn id="5" idx="3"/>
              <a:endCxn id="6" idx="1"/>
            </p:cNvCxnSpPr>
            <p:nvPr/>
          </p:nvCxnSpPr>
          <p:spPr>
            <a:xfrm>
              <a:off x="2530257" y="2354893"/>
              <a:ext cx="551144" cy="0"/>
            </a:xfrm>
            <a:prstGeom prst="straightConnector1">
              <a:avLst/>
            </a:prstGeom>
            <a:ln w="2540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72F60A4-C097-4889-9651-96BDE0DF071D}"/>
                </a:ext>
              </a:extLst>
            </p:cNvPr>
            <p:cNvCxnSpPr/>
            <p:nvPr/>
          </p:nvCxnSpPr>
          <p:spPr>
            <a:xfrm>
              <a:off x="4797469" y="2356981"/>
              <a:ext cx="551144" cy="0"/>
            </a:xfrm>
            <a:prstGeom prst="straightConnector1">
              <a:avLst/>
            </a:prstGeom>
            <a:ln w="2540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28E8D6F-EE61-4268-A3A9-2185B39E6384}"/>
                </a:ext>
              </a:extLst>
            </p:cNvPr>
            <p:cNvCxnSpPr/>
            <p:nvPr/>
          </p:nvCxnSpPr>
          <p:spPr>
            <a:xfrm>
              <a:off x="7064680" y="2354893"/>
              <a:ext cx="551144" cy="0"/>
            </a:xfrm>
            <a:prstGeom prst="straightConnector1">
              <a:avLst/>
            </a:prstGeom>
            <a:ln w="2540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Arrow: Up-Down 11">
              <a:extLst>
                <a:ext uri="{FF2B5EF4-FFF2-40B4-BE49-F238E27FC236}">
                  <a16:creationId xmlns:a16="http://schemas.microsoft.com/office/drawing/2014/main" id="{9434AA05-20A5-4EDD-8C95-473FD366B00F}"/>
                </a:ext>
              </a:extLst>
            </p:cNvPr>
            <p:cNvSpPr/>
            <p:nvPr/>
          </p:nvSpPr>
          <p:spPr>
            <a:xfrm>
              <a:off x="3751545" y="2884248"/>
              <a:ext cx="494778" cy="876822"/>
            </a:xfrm>
            <a:prstGeom prst="upDownArrow">
              <a:avLst/>
            </a:prstGeom>
            <a:solidFill>
              <a:schemeClr val="bg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0E6DFC4-0BE5-4FC2-94B3-AFB50A58E9CA}"/>
                </a:ext>
              </a:extLst>
            </p:cNvPr>
            <p:cNvSpPr/>
            <p:nvPr/>
          </p:nvSpPr>
          <p:spPr>
            <a:xfrm>
              <a:off x="1397174" y="3920907"/>
              <a:ext cx="7340251" cy="280583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7D18983-7EB0-4821-A0F5-063E53E02AA8}"/>
                </a:ext>
              </a:extLst>
            </p:cNvPr>
            <p:cNvSpPr/>
            <p:nvPr/>
          </p:nvSpPr>
          <p:spPr>
            <a:xfrm>
              <a:off x="1749990" y="4954304"/>
              <a:ext cx="1716067" cy="73903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EM Simulation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1F4A4BF-3D87-4E5B-9510-F37A2B005E55}"/>
                </a:ext>
              </a:extLst>
            </p:cNvPr>
            <p:cNvCxnSpPr/>
            <p:nvPr/>
          </p:nvCxnSpPr>
          <p:spPr>
            <a:xfrm>
              <a:off x="846030" y="5325910"/>
              <a:ext cx="551144" cy="0"/>
            </a:xfrm>
            <a:prstGeom prst="straightConnector1">
              <a:avLst/>
            </a:prstGeom>
            <a:ln w="2540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A5303CE-06A7-479D-93BD-22A196F12C2A}"/>
                </a:ext>
              </a:extLst>
            </p:cNvPr>
            <p:cNvCxnSpPr/>
            <p:nvPr/>
          </p:nvCxnSpPr>
          <p:spPr>
            <a:xfrm>
              <a:off x="8737425" y="5328258"/>
              <a:ext cx="551144" cy="0"/>
            </a:xfrm>
            <a:prstGeom prst="straightConnector1">
              <a:avLst/>
            </a:prstGeom>
            <a:ln w="2540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8BFFBA0-3CB7-4E87-B40B-F3EE29C91617}"/>
                </a:ext>
              </a:extLst>
            </p:cNvPr>
            <p:cNvSpPr/>
            <p:nvPr/>
          </p:nvSpPr>
          <p:spPr>
            <a:xfrm>
              <a:off x="4209266" y="4954304"/>
              <a:ext cx="1716067" cy="73903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Source Extraction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7BC35EA-8B63-461C-9DCE-0F7041544B65}"/>
                </a:ext>
              </a:extLst>
            </p:cNvPr>
            <p:cNvSpPr/>
            <p:nvPr/>
          </p:nvSpPr>
          <p:spPr>
            <a:xfrm>
              <a:off x="6668542" y="4954826"/>
              <a:ext cx="1716067" cy="73903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/>
                <a:t>Circuit Simulation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105F9CE-1418-4352-9386-E13C000D116C}"/>
                </a:ext>
              </a:extLst>
            </p:cNvPr>
            <p:cNvCxnSpPr>
              <a:stCxn id="14" idx="3"/>
              <a:endCxn id="17" idx="1"/>
            </p:cNvCxnSpPr>
            <p:nvPr/>
          </p:nvCxnSpPr>
          <p:spPr>
            <a:xfrm>
              <a:off x="3466057" y="5323822"/>
              <a:ext cx="743209" cy="0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385D67D-6B39-403B-9594-CA808A13E2F2}"/>
                </a:ext>
              </a:extLst>
            </p:cNvPr>
            <p:cNvCxnSpPr/>
            <p:nvPr/>
          </p:nvCxnSpPr>
          <p:spPr>
            <a:xfrm>
              <a:off x="5925333" y="5330606"/>
              <a:ext cx="743209" cy="0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8303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A4A9B-9604-447B-A8C0-88A46E86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21" y="920991"/>
            <a:ext cx="10515600" cy="694044"/>
          </a:xfrm>
        </p:spPr>
        <p:txBody>
          <a:bodyPr/>
          <a:lstStyle/>
          <a:p>
            <a:r>
              <a:rPr lang="en-US" dirty="0"/>
              <a:t>Latency Insertion Method (LIM)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97817" y="1761460"/>
            <a:ext cx="8229600" cy="480063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r>
              <a:rPr lang="en-US" sz="2400" dirty="0"/>
              <a:t>LIM exhibits linear numerical complexity!</a:t>
            </a:r>
          </a:p>
          <a:p>
            <a:pPr lvl="1">
              <a:defRPr/>
            </a:pPr>
            <a:r>
              <a:rPr lang="en-US" sz="2000" dirty="0"/>
              <a:t>Outperforms conventional SPICE-like simulators.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897817" y="2294898"/>
          <a:ext cx="4267200" cy="284480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48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5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3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030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Circuit Size</a:t>
                      </a:r>
                      <a:endParaRPr lang="en-US" sz="1800" b="0" dirty="0"/>
                    </a:p>
                  </a:txBody>
                  <a:tcPr marT="45703" marB="45703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# nodes</a:t>
                      </a:r>
                    </a:p>
                    <a:p>
                      <a:pPr algn="ctr"/>
                      <a:r>
                        <a:rPr lang="en-US" sz="1200" dirty="0"/>
                        <a:t>(SPECTRE)</a:t>
                      </a:r>
                      <a:endParaRPr lang="en-US" sz="1200" b="0" dirty="0"/>
                    </a:p>
                  </a:txBody>
                  <a:tcPr marT="45703" marB="45703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SPECTRE</a:t>
                      </a:r>
                      <a:r>
                        <a:rPr lang="en-US" sz="1800" baseline="0" dirty="0"/>
                        <a:t> (s)</a:t>
                      </a:r>
                      <a:endParaRPr lang="en-US" sz="1800" b="0" dirty="0"/>
                    </a:p>
                  </a:txBody>
                  <a:tcPr marT="45703" marB="45703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LIM (s)</a:t>
                      </a:r>
                      <a:endParaRPr lang="en-US" sz="1800" b="0" dirty="0"/>
                    </a:p>
                  </a:txBody>
                  <a:tcPr marT="45703" marB="45703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20 × 20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1160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0.15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1.53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40 × 40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4720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2.14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6.25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60 × 60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10680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25.73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14.23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/>
                        <a:t>80 × 80</a:t>
                      </a:r>
                      <a:endParaRPr lang="en-US" sz="160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19040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140.59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25.71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/>
                        <a:t>100 × 100</a:t>
                      </a:r>
                      <a:endParaRPr lang="en-US" sz="160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29800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445.77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40.64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120 × 120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42960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945.00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/>
                        <a:t>62.89</a:t>
                      </a:r>
                      <a:endParaRPr lang="en-US" sz="1600" dirty="0">
                        <a:latin typeface="+mn-lt"/>
                        <a:ea typeface="PMingLiU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1080" y="2185361"/>
            <a:ext cx="4024312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9003217" y="2094873"/>
            <a:ext cx="304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latin typeface="Tahoma" panose="020B0604030504040204" pitchFamily="34" charset="0"/>
                <a:cs typeface="Tahoma" panose="020B0604030504040204" pitchFamily="34" charset="0"/>
              </a:rPr>
              <a:t>* Intel 3.16 GHz processor, 32 GB RAM.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53" y="1644047"/>
            <a:ext cx="1509853" cy="10826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2C9FB1-D103-4D41-877A-28501AA4F7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30" y="3144287"/>
            <a:ext cx="1467350" cy="1222061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A58B2FDB-5673-45ED-9915-3761636279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62" y="4783961"/>
            <a:ext cx="1338478" cy="13384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37BE953-9321-4A68-A33C-C314052E6095}"/>
              </a:ext>
            </a:extLst>
          </p:cNvPr>
          <p:cNvSpPr txBox="1"/>
          <p:nvPr/>
        </p:nvSpPr>
        <p:spPr>
          <a:xfrm>
            <a:off x="1556925" y="4927523"/>
            <a:ext cx="20759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Transistors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Nonlinear</a:t>
            </a:r>
          </a:p>
          <a:p>
            <a:pPr marL="285750" indent="-285750">
              <a:buFontTx/>
              <a:buChar char="-"/>
            </a:pP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Subnanometer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Scaling with tech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448CFC-8D61-4B43-992E-4397AB9D9434}"/>
              </a:ext>
            </a:extLst>
          </p:cNvPr>
          <p:cNvSpPr txBox="1"/>
          <p:nvPr/>
        </p:nvSpPr>
        <p:spPr>
          <a:xfrm>
            <a:off x="1640980" y="3238370"/>
            <a:ext cx="20759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Interconnects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Linear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Multilayer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Scaling with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Symbol" panose="05050102010706020507" pitchFamily="18" charset="2"/>
              </a:rPr>
              <a:t>l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6E0109-63E9-4347-B281-0789FC99DBF8}"/>
              </a:ext>
            </a:extLst>
          </p:cNvPr>
          <p:cNvSpPr txBox="1"/>
          <p:nvPr/>
        </p:nvSpPr>
        <p:spPr>
          <a:xfrm>
            <a:off x="1640980" y="1832357"/>
            <a:ext cx="2201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TL, sensors</a:t>
            </a:r>
          </a:p>
          <a:p>
            <a:pPr marL="285750" indent="-285750">
              <a:buFontTx/>
              <a:buChar char="-"/>
            </a:pPr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Linear+Nonlinear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Scaling with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Symbol" panose="05050102010706020507" pitchFamily="18" charset="2"/>
              </a:rPr>
              <a:t>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6E0109-63E9-4347-B281-0789FC99DBF8}"/>
              </a:ext>
            </a:extLst>
          </p:cNvPr>
          <p:cNvSpPr txBox="1"/>
          <p:nvPr/>
        </p:nvSpPr>
        <p:spPr>
          <a:xfrm>
            <a:off x="1941153" y="1498042"/>
            <a:ext cx="1656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PCB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6E0109-63E9-4347-B281-0789FC99DBF8}"/>
              </a:ext>
            </a:extLst>
          </p:cNvPr>
          <p:cNvSpPr txBox="1"/>
          <p:nvPr/>
        </p:nvSpPr>
        <p:spPr>
          <a:xfrm>
            <a:off x="1850702" y="2869038"/>
            <a:ext cx="1656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PACKAGE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6E0109-63E9-4347-B281-0789FC99DBF8}"/>
              </a:ext>
            </a:extLst>
          </p:cNvPr>
          <p:cNvSpPr txBox="1"/>
          <p:nvPr/>
        </p:nvSpPr>
        <p:spPr>
          <a:xfrm>
            <a:off x="1840614" y="4596880"/>
            <a:ext cx="1656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IC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38A4A9B-9604-447B-A8C0-88A46E863AE7}"/>
              </a:ext>
            </a:extLst>
          </p:cNvPr>
          <p:cNvSpPr txBox="1">
            <a:spLocks/>
          </p:cNvSpPr>
          <p:nvPr/>
        </p:nvSpPr>
        <p:spPr>
          <a:xfrm>
            <a:off x="3778545" y="1672698"/>
            <a:ext cx="7955673" cy="3616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How to handle circuit simulation in multilevel high-complexity environment?</a:t>
            </a:r>
          </a:p>
        </p:txBody>
      </p:sp>
    </p:spTree>
    <p:extLst>
      <p:ext uri="{BB962C8B-B14F-4D97-AF65-F5344CB8AC3E}">
        <p14:creationId xmlns:p14="http://schemas.microsoft.com/office/powerpoint/2010/main" val="4105664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AF01D-B3CE-4333-99F0-82A33F365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Stochastic LIM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7D293-D926-4B86-AD98-3DDE043B4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6730"/>
            <a:ext cx="4022035" cy="4010233"/>
          </a:xfrm>
        </p:spPr>
        <p:txBody>
          <a:bodyPr/>
          <a:lstStyle/>
          <a:p>
            <a:r>
              <a:rPr lang="en-US" sz="2000" dirty="0"/>
              <a:t>Solve circuits problems where R,L,C </a:t>
            </a:r>
            <a:r>
              <a:rPr lang="en-US" sz="2000" dirty="0" err="1"/>
              <a:t>etc</a:t>
            </a:r>
            <a:r>
              <a:rPr lang="en-US" sz="2000" dirty="0"/>
              <a:t> are random variables</a:t>
            </a:r>
          </a:p>
          <a:p>
            <a:r>
              <a:rPr lang="en-US" sz="2000" dirty="0"/>
              <a:t>Uses LIM along with Stochastic </a:t>
            </a:r>
            <a:r>
              <a:rPr lang="en-US" sz="2000" dirty="0" err="1"/>
              <a:t>Galerkin</a:t>
            </a:r>
            <a:r>
              <a:rPr lang="en-US" sz="2000" dirty="0"/>
              <a:t> method to solve for Polynomial Chaos expansion coefficients of voltages and currents</a:t>
            </a:r>
          </a:p>
          <a:p>
            <a:r>
              <a:rPr lang="en-US" sz="2400" dirty="0"/>
              <a:t>Obtains probability distribution of transient voltages and currents with a </a:t>
            </a:r>
            <a:r>
              <a:rPr lang="en-US" sz="2400" b="1" u="sng" dirty="0"/>
              <a:t>single simulation</a:t>
            </a:r>
            <a:r>
              <a:rPr lang="en-US" sz="2400" dirty="0"/>
              <a:t> of expanded state space system</a:t>
            </a:r>
          </a:p>
        </p:txBody>
      </p:sp>
      <p:pic>
        <p:nvPicPr>
          <p:cNvPr id="4" name="Content Placeholder 11">
            <a:extLst>
              <a:ext uri="{FF2B5EF4-FFF2-40B4-BE49-F238E27FC236}">
                <a16:creationId xmlns:a16="http://schemas.microsoft.com/office/drawing/2014/main" id="{A2FAD27B-9486-F848-899D-68239458D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261" y="1819756"/>
            <a:ext cx="3138418" cy="24823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02FC00-A2A4-DC4C-976F-7153C7AA9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8972" y="1819756"/>
            <a:ext cx="3073854" cy="2482302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E970F08-590B-3B4A-979F-1913D45882C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582646" y="4171846"/>
          <a:ext cx="5712651" cy="1916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093">
                  <a:extLst>
                    <a:ext uri="{9D8B030D-6E8A-4147-A177-3AD203B41FA5}">
                      <a16:colId xmlns:a16="http://schemas.microsoft.com/office/drawing/2014/main" val="2683895720"/>
                    </a:ext>
                  </a:extLst>
                </a:gridCol>
                <a:gridCol w="816093">
                  <a:extLst>
                    <a:ext uri="{9D8B030D-6E8A-4147-A177-3AD203B41FA5}">
                      <a16:colId xmlns:a16="http://schemas.microsoft.com/office/drawing/2014/main" val="1822413382"/>
                    </a:ext>
                  </a:extLst>
                </a:gridCol>
                <a:gridCol w="816093">
                  <a:extLst>
                    <a:ext uri="{9D8B030D-6E8A-4147-A177-3AD203B41FA5}">
                      <a16:colId xmlns:a16="http://schemas.microsoft.com/office/drawing/2014/main" val="650987412"/>
                    </a:ext>
                  </a:extLst>
                </a:gridCol>
                <a:gridCol w="816093">
                  <a:extLst>
                    <a:ext uri="{9D8B030D-6E8A-4147-A177-3AD203B41FA5}">
                      <a16:colId xmlns:a16="http://schemas.microsoft.com/office/drawing/2014/main" val="480035005"/>
                    </a:ext>
                  </a:extLst>
                </a:gridCol>
                <a:gridCol w="816093">
                  <a:extLst>
                    <a:ext uri="{9D8B030D-6E8A-4147-A177-3AD203B41FA5}">
                      <a16:colId xmlns:a16="http://schemas.microsoft.com/office/drawing/2014/main" val="1337654908"/>
                    </a:ext>
                  </a:extLst>
                </a:gridCol>
                <a:gridCol w="816093">
                  <a:extLst>
                    <a:ext uri="{9D8B030D-6E8A-4147-A177-3AD203B41FA5}">
                      <a16:colId xmlns:a16="http://schemas.microsoft.com/office/drawing/2014/main" val="1578518066"/>
                    </a:ext>
                  </a:extLst>
                </a:gridCol>
                <a:gridCol w="816093">
                  <a:extLst>
                    <a:ext uri="{9D8B030D-6E8A-4147-A177-3AD203B41FA5}">
                      <a16:colId xmlns:a16="http://schemas.microsoft.com/office/drawing/2014/main" val="711923387"/>
                    </a:ext>
                  </a:extLst>
                </a:gridCol>
              </a:tblGrid>
              <a:tr h="483504">
                <a:tc>
                  <a:txBody>
                    <a:bodyPr/>
                    <a:lstStyle/>
                    <a:p>
                      <a:r>
                        <a:rPr lang="en-US" sz="1100" dirty="0"/>
                        <a:t>Example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Method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EM Extraction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Transient Simulation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Post-Processing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Total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Speed-up</a:t>
                      </a:r>
                      <a:endParaRPr lang="en-US" sz="1100" dirty="0"/>
                    </a:p>
                  </a:txBody>
                  <a:tcPr marL="55714" marR="55714" marT="27857" marB="27857"/>
                </a:tc>
                <a:extLst>
                  <a:ext uri="{0D108BD9-81ED-4DB2-BD59-A6C34878D82A}">
                    <a16:rowId xmlns:a16="http://schemas.microsoft.com/office/drawing/2014/main" val="290211127"/>
                  </a:ext>
                </a:extLst>
              </a:tr>
              <a:tr h="457761">
                <a:tc>
                  <a:txBody>
                    <a:bodyPr/>
                    <a:lstStyle/>
                    <a:p>
                      <a:r>
                        <a:rPr lang="en-US" sz="1100" dirty="0"/>
                        <a:t>Coupled-line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SLIM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402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107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519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48.025</a:t>
                      </a:r>
                    </a:p>
                  </a:txBody>
                  <a:tcPr marL="55714" marR="55714" marT="27857" marB="27857"/>
                </a:tc>
                <a:extLst>
                  <a:ext uri="{0D108BD9-81ED-4DB2-BD59-A6C34878D82A}">
                    <a16:rowId xmlns:a16="http://schemas.microsoft.com/office/drawing/2014/main" val="3458232850"/>
                  </a:ext>
                </a:extLst>
              </a:tr>
              <a:tr h="25873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MC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3990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14000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6935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24925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L="55714" marR="55714" marT="27857" marB="27857"/>
                </a:tc>
                <a:extLst>
                  <a:ext uri="{0D108BD9-81ED-4DB2-BD59-A6C34878D82A}">
                    <a16:rowId xmlns:a16="http://schemas.microsoft.com/office/drawing/2014/main" val="686750402"/>
                  </a:ext>
                </a:extLst>
              </a:tr>
              <a:tr h="457761">
                <a:tc>
                  <a:txBody>
                    <a:bodyPr/>
                    <a:lstStyle/>
                    <a:p>
                      <a:r>
                        <a:rPr lang="en-US" sz="1100" dirty="0"/>
                        <a:t>Fiber-weave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SLIM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49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41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100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292.02</a:t>
                      </a:r>
                    </a:p>
                  </a:txBody>
                  <a:tcPr marL="55714" marR="55714" marT="27857" marB="27857"/>
                </a:tc>
                <a:extLst>
                  <a:ext uri="{0D108BD9-81ED-4DB2-BD59-A6C34878D82A}">
                    <a16:rowId xmlns:a16="http://schemas.microsoft.com/office/drawing/2014/main" val="1176100162"/>
                  </a:ext>
                </a:extLst>
              </a:tr>
              <a:tr h="258734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MC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5011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14000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10191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29202</a:t>
                      </a:r>
                    </a:p>
                  </a:txBody>
                  <a:tcPr marL="55714" marR="55714" marT="27857" marB="27857"/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 marL="55714" marR="55714" marT="27857" marB="27857"/>
                </a:tc>
                <a:extLst>
                  <a:ext uri="{0D108BD9-81ED-4DB2-BD59-A6C34878D82A}">
                    <a16:rowId xmlns:a16="http://schemas.microsoft.com/office/drawing/2014/main" val="2638257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054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DDFCD-D631-44CE-A038-A282AA25D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3174"/>
            <a:ext cx="10515600" cy="900211"/>
          </a:xfrm>
        </p:spPr>
        <p:txBody>
          <a:bodyPr/>
          <a:lstStyle/>
          <a:p>
            <a:r>
              <a:rPr lang="en-US" b="1" dirty="0"/>
              <a:t>Random Coupling Model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C005D-F08E-4D18-98C4-EF3D69652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452" y="2078497"/>
            <a:ext cx="6110252" cy="3315522"/>
          </a:xfrm>
        </p:spPr>
        <p:txBody>
          <a:bodyPr/>
          <a:lstStyle/>
          <a:p>
            <a:r>
              <a:rPr lang="en-US" sz="2400" dirty="0"/>
              <a:t>An efficient method to determine the EMP-induced fields inside large structures</a:t>
            </a:r>
          </a:p>
          <a:p>
            <a:r>
              <a:rPr lang="en-US" sz="2400" dirty="0"/>
              <a:t>Key features:</a:t>
            </a:r>
          </a:p>
          <a:p>
            <a:pPr lvl="1"/>
            <a:r>
              <a:rPr lang="en-US" sz="2000" dirty="0"/>
              <a:t>Exploits geometric/material complexity of the interior to quantify the coupling through a wave chaos-based stochastic model </a:t>
            </a:r>
          </a:p>
          <a:p>
            <a:r>
              <a:rPr lang="en-US" sz="2400" dirty="0"/>
              <a:t>Potential to improve calculation efficiency by 2 orders of magnitude compared to brute-force deterministic field solvers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AA3C8A-7F0B-4D64-A2CE-D27F372F84F4}"/>
              </a:ext>
            </a:extLst>
          </p:cNvPr>
          <p:cNvSpPr txBox="1"/>
          <p:nvPr/>
        </p:nvSpPr>
        <p:spPr>
          <a:xfrm>
            <a:off x="5600700" y="5326226"/>
            <a:ext cx="6432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[1] X. Zheng, T. M. </a:t>
            </a:r>
            <a:r>
              <a:rPr lang="en-US" sz="1400" dirty="0" err="1"/>
              <a:t>Antonsen</a:t>
            </a:r>
            <a:r>
              <a:rPr lang="en-US" sz="1400" dirty="0"/>
              <a:t>, and E. </a:t>
            </a:r>
            <a:r>
              <a:rPr lang="en-US" sz="1400" dirty="0" err="1"/>
              <a:t>Ott</a:t>
            </a:r>
            <a:r>
              <a:rPr lang="en-US" sz="1400" dirty="0"/>
              <a:t>, </a:t>
            </a:r>
            <a:r>
              <a:rPr lang="en-US" sz="1400" i="1" dirty="0"/>
              <a:t>Electromagnetics</a:t>
            </a:r>
            <a:r>
              <a:rPr lang="en-US" sz="1400" dirty="0"/>
              <a:t>, vol. 26, pp. 3-35, 2006.</a:t>
            </a:r>
          </a:p>
          <a:p>
            <a:r>
              <a:rPr lang="en-US" sz="1400" dirty="0"/>
              <a:t>[2] X. Zheng, T. M. </a:t>
            </a:r>
            <a:r>
              <a:rPr lang="en-US" sz="1400" dirty="0" err="1"/>
              <a:t>Antonsen</a:t>
            </a:r>
            <a:r>
              <a:rPr lang="en-US" sz="1400" dirty="0"/>
              <a:t>, and E. </a:t>
            </a:r>
            <a:r>
              <a:rPr lang="en-US" sz="1400" dirty="0" err="1"/>
              <a:t>Ott</a:t>
            </a:r>
            <a:r>
              <a:rPr lang="en-US" sz="1400" dirty="0"/>
              <a:t>, </a:t>
            </a:r>
            <a:r>
              <a:rPr lang="en-US" sz="1400" i="1" dirty="0"/>
              <a:t>Electromagnetics</a:t>
            </a:r>
            <a:r>
              <a:rPr lang="en-US" sz="1400" dirty="0"/>
              <a:t>, vol. 26, pp. 37-55, 2006.</a:t>
            </a:r>
          </a:p>
          <a:p>
            <a:r>
              <a:rPr lang="en-US" sz="1400" dirty="0"/>
              <a:t>[3] M. L. Mehta, </a:t>
            </a:r>
            <a:r>
              <a:rPr lang="en-US" sz="1400" i="1" dirty="0"/>
              <a:t>Random Matrices</a:t>
            </a:r>
            <a:r>
              <a:rPr lang="en-US" sz="1400" dirty="0"/>
              <a:t>, 3</a:t>
            </a:r>
            <a:r>
              <a:rPr lang="en-US" sz="1400" baseline="30000" dirty="0"/>
              <a:t>rd</a:t>
            </a:r>
            <a:r>
              <a:rPr lang="en-US" sz="1400" dirty="0"/>
              <a:t> ed., New York: Academic, 2004. </a:t>
            </a:r>
          </a:p>
          <a:p>
            <a:r>
              <a:rPr lang="en-US" sz="1400" dirty="0"/>
              <a:t>[4] J. G. Gill et al, IEEE Trans. </a:t>
            </a:r>
            <a:r>
              <a:rPr lang="en-US" sz="1400" dirty="0" err="1"/>
              <a:t>Electromagn</a:t>
            </a:r>
            <a:r>
              <a:rPr lang="en-US" sz="1400" dirty="0"/>
              <a:t>. </a:t>
            </a:r>
            <a:r>
              <a:rPr lang="en-US" sz="1400" dirty="0" err="1"/>
              <a:t>Compat</a:t>
            </a:r>
            <a:r>
              <a:rPr lang="en-US" sz="1400" dirty="0"/>
              <a:t>., vol. 58, no. 5, Oct. 2016.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1929D1-D2C9-4F30-96FE-1DBBE754A020}"/>
              </a:ext>
            </a:extLst>
          </p:cNvPr>
          <p:cNvSpPr txBox="1"/>
          <p:nvPr/>
        </p:nvSpPr>
        <p:spPr>
          <a:xfrm>
            <a:off x="6287386" y="1303174"/>
            <a:ext cx="5212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[1]-[4]</a:t>
            </a:r>
            <a:endParaRPr lang="en-US" sz="10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7285703" y="2509192"/>
            <a:ext cx="3657600" cy="2430535"/>
            <a:chOff x="7285703" y="1716712"/>
            <a:chExt cx="3657600" cy="2430535"/>
          </a:xfrm>
        </p:grpSpPr>
        <p:sp>
          <p:nvSpPr>
            <p:cNvPr id="7" name="Rectangle 6"/>
            <p:cNvSpPr/>
            <p:nvPr/>
          </p:nvSpPr>
          <p:spPr>
            <a:xfrm>
              <a:off x="7651463" y="2704866"/>
              <a:ext cx="1333254" cy="740357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272798" y="2697985"/>
              <a:ext cx="1333254" cy="740357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7291603" y="4105950"/>
              <a:ext cx="3651700" cy="1179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7285703" y="1740310"/>
              <a:ext cx="5900" cy="2406937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7291603" y="1716712"/>
              <a:ext cx="1825850" cy="654829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9117453" y="1722611"/>
              <a:ext cx="0" cy="654829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0943303" y="2404832"/>
              <a:ext cx="0" cy="170111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9117453" y="1740310"/>
              <a:ext cx="1825850" cy="664522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Arc 35"/>
          <p:cNvSpPr/>
          <p:nvPr/>
        </p:nvSpPr>
        <p:spPr>
          <a:xfrm flipV="1">
            <a:off x="7826723" y="1273673"/>
            <a:ext cx="2970817" cy="1035339"/>
          </a:xfrm>
          <a:prstGeom prst="arc">
            <a:avLst>
              <a:gd name="adj1" fmla="val 10915776"/>
              <a:gd name="adj2" fmla="val 21462114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/>
          <p:cNvSpPr/>
          <p:nvPr/>
        </p:nvSpPr>
        <p:spPr>
          <a:xfrm flipV="1">
            <a:off x="8275320" y="1197545"/>
            <a:ext cx="2087880" cy="693349"/>
          </a:xfrm>
          <a:prstGeom prst="arc">
            <a:avLst>
              <a:gd name="adj1" fmla="val 10915776"/>
              <a:gd name="adj2" fmla="val 21462114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/>
          <p:cNvSpPr/>
          <p:nvPr/>
        </p:nvSpPr>
        <p:spPr>
          <a:xfrm flipV="1">
            <a:off x="8031480" y="1106035"/>
            <a:ext cx="2545080" cy="1005840"/>
          </a:xfrm>
          <a:prstGeom prst="arc">
            <a:avLst>
              <a:gd name="adj1" fmla="val 10915776"/>
              <a:gd name="adj2" fmla="val 21462114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9966960" y="1549395"/>
            <a:ext cx="396240" cy="75961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9334500" y="1549395"/>
            <a:ext cx="7620" cy="959797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8328660" y="1564635"/>
            <a:ext cx="396240" cy="759617"/>
          </a:xfrm>
          <a:prstGeom prst="straightConnector1">
            <a:avLst/>
          </a:prstGeom>
          <a:ln w="127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029700" y="1197545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EMP</a:t>
            </a:r>
          </a:p>
        </p:txBody>
      </p:sp>
    </p:spTree>
    <p:extLst>
      <p:ext uri="{BB962C8B-B14F-4D97-AF65-F5344CB8AC3E}">
        <p14:creationId xmlns:p14="http://schemas.microsoft.com/office/powerpoint/2010/main" val="1325066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9EE6C-2720-496C-BE16-366C53C59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Year 1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9EC93-F4DD-49E1-8BB7-48802EB64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 an EMP model for an electric grid substation</a:t>
            </a:r>
          </a:p>
          <a:p>
            <a:r>
              <a:rPr lang="en-US" dirty="0"/>
              <a:t>Conduct an EMP assessment using our existing EMI capabilities</a:t>
            </a:r>
          </a:p>
          <a:p>
            <a:r>
              <a:rPr lang="en-US" dirty="0"/>
              <a:t>Proof-of-concept integration of Stochastic LIM</a:t>
            </a:r>
          </a:p>
        </p:txBody>
      </p:sp>
    </p:spTree>
    <p:extLst>
      <p:ext uri="{BB962C8B-B14F-4D97-AF65-F5344CB8AC3E}">
        <p14:creationId xmlns:p14="http://schemas.microsoft.com/office/powerpoint/2010/main" val="116621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57A5F57-E4E0-481F-9BA2-363549923463}"/>
              </a:ext>
            </a:extLst>
          </p:cNvPr>
          <p:cNvSpPr txBox="1"/>
          <p:nvPr/>
        </p:nvSpPr>
        <p:spPr>
          <a:xfrm>
            <a:off x="4448177" y="2967335"/>
            <a:ext cx="32956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846449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681</Words>
  <Application>Microsoft Office PowerPoint</Application>
  <PresentationFormat>Widescreen</PresentationFormat>
  <Paragraphs>161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PMingLiU</vt:lpstr>
      <vt:lpstr>Symbol</vt:lpstr>
      <vt:lpstr>Tahoma</vt:lpstr>
      <vt:lpstr>Times New Roman</vt:lpstr>
      <vt:lpstr>Office Theme</vt:lpstr>
      <vt:lpstr>EMP Risk Assessment &amp; Mitigation Prioritization</vt:lpstr>
      <vt:lpstr>EMP – Electromagnetic Pulse “An Extreme Electromagnetic Incident”</vt:lpstr>
      <vt:lpstr>“[EMP] can affect large geographic areas, disrupting elements critical to the Nation’s security and economic prosperity…”</vt:lpstr>
      <vt:lpstr>EMP – A “Hard Problem” Different from naturally occurring hazards</vt:lpstr>
      <vt:lpstr>EMP Risk – Recognized to be of Contemporary Relevance</vt:lpstr>
      <vt:lpstr>Our Objectives</vt:lpstr>
      <vt:lpstr>A Few of the Challenges</vt:lpstr>
      <vt:lpstr>Our Approach</vt:lpstr>
      <vt:lpstr>Latency Insertion Method (LIM)</vt:lpstr>
      <vt:lpstr>Stochastic LIM</vt:lpstr>
      <vt:lpstr>Random Coupling Model</vt:lpstr>
      <vt:lpstr>Year 1 Tasks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Koester, Amy Elizabeth</dc:creator>
  <cp:lastModifiedBy>Whitesell, Andrea Gabriela</cp:lastModifiedBy>
  <cp:revision>43</cp:revision>
  <dcterms:created xsi:type="dcterms:W3CDTF">2017-09-12T20:51:02Z</dcterms:created>
  <dcterms:modified xsi:type="dcterms:W3CDTF">2019-04-08T17:37:48Z</dcterms:modified>
</cp:coreProperties>
</file>