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PT Sans Narrow"/>
      <p:regular r:id="rId30"/>
      <p:bold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6" roundtripDataSignature="AMtx7mjg1Nitu86ceB7ceIwYCLdMIQuX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TSansNarrow-bold.fntdata"/><Relationship Id="rId30" Type="http://schemas.openxmlformats.org/officeDocument/2006/relationships/font" Target="fonts/PTSansNarrow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bold.fntdata"/><Relationship Id="rId10" Type="http://schemas.openxmlformats.org/officeDocument/2006/relationships/slide" Target="slides/slide5.xml"/><Relationship Id="rId32" Type="http://schemas.openxmlformats.org/officeDocument/2006/relationships/font" Target="fonts/OpenSans-regular.fntdata"/><Relationship Id="rId13" Type="http://schemas.openxmlformats.org/officeDocument/2006/relationships/slide" Target="slides/slide8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34" Type="http://schemas.openxmlformats.org/officeDocument/2006/relationships/font" Target="fonts/OpenSans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1a7f242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81a7f242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310fdbc7a7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310fdbc7a7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Limit only exist if left and right have the same L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Practice graphs (make each group draw a graph with asymptotes and discontinuities)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Practice equations </a:t>
            </a:r>
            <a:endParaRPr/>
          </a:p>
          <a:p>
            <a:pPr indent="-2984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Show why 0 can not exist in denominator from left and right side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Indeterminate forms 0/0 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If numerator greater than denom then limits approaches inf</a:t>
            </a:r>
            <a:endParaRPr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If denominator greater than denom then limit approaches 0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1a7f2422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81a7f2422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bd786c6eb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bd786c6eb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Sinx/x as x app. 0 is 1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81a7f2422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81a7f2422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0" name="Google Shape;20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6" name="Google Shape;16;p23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24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" name="Google Shape;20;p24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cap="flat" cmpd="sng" w="762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1" name="Google Shape;21;p24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22" name="Google Shape;22;p24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" name="Google Shape;23;p24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24" name="Google Shape;24;p24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25" name="Google Shape;25;p24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" name="Google Shape;26;p24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cap="flat" cmpd="sng" w="952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" name="Google Shape;27;p24"/>
          <p:cNvSpPr txBox="1"/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28" name="Google Shape;28;p24"/>
          <p:cNvSpPr txBox="1"/>
          <p:nvPr>
            <p:ph idx="1" type="subTitle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5"/>
          <p:cNvSpPr txBox="1"/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p26"/>
          <p:cNvSpPr txBox="1"/>
          <p:nvPr>
            <p:ph idx="2" type="body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41" name="Google Shape;4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" name="Google Shape;44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5" name="Google Shape;4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6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/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b="0" sz="5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" name="Google Shape;51;p3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" name="Google Shape;52;p30"/>
          <p:cNvSpPr txBox="1"/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3" name="Google Shape;53;p30"/>
          <p:cNvSpPr txBox="1"/>
          <p:nvPr>
            <p:ph idx="1" type="subTitle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4" name="Google Shape;54;p3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5" name="Google Shape;5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1"/>
          <p:cNvSpPr txBox="1"/>
          <p:nvPr>
            <p:ph idx="1" type="body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/>
        </p:txBody>
      </p:sp>
      <p:sp>
        <p:nvSpPr>
          <p:cNvPr id="58" name="Google Shape;58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2"/>
          <p:cNvSpPr txBox="1"/>
          <p:nvPr>
            <p:ph hasCustomPrompt="1" type="title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2" name="Google Shape;62;p32"/>
          <p:cNvSpPr txBox="1"/>
          <p:nvPr>
            <p:ph idx="1" type="body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3" name="Google Shape;63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trop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b="1" i="0" sz="3600" u="none" cap="none" strike="noStrik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b="0" i="0" sz="18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b="0" i="0" sz="14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"/>
          <p:cNvSpPr txBox="1"/>
          <p:nvPr>
            <p:ph type="ctrTitle"/>
          </p:nvPr>
        </p:nvSpPr>
        <p:spPr>
          <a:xfrm>
            <a:off x="311700" y="744575"/>
            <a:ext cx="8520600" cy="67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MATH 220 MIDTERM 1 REVIEW</a:t>
            </a:r>
            <a:endParaRPr/>
          </a:p>
        </p:txBody>
      </p:sp>
      <p:pic>
        <p:nvPicPr>
          <p:cNvPr id="71" name="Google Shape;7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8775" y="1547200"/>
            <a:ext cx="3366451" cy="336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Transformations</a:t>
            </a:r>
            <a:endParaRPr/>
          </a:p>
        </p:txBody>
      </p:sp>
      <p:pic>
        <p:nvPicPr>
          <p:cNvPr id="77" name="Google Shape;7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62438" y="1152425"/>
            <a:ext cx="6619124" cy="379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Domain &amp; Range</a:t>
            </a:r>
            <a:endParaRPr/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8025" y="131400"/>
            <a:ext cx="3666624" cy="488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Composition of Functions</a:t>
            </a:r>
            <a:endParaRPr/>
          </a:p>
        </p:txBody>
      </p:sp>
      <p:pic>
        <p:nvPicPr>
          <p:cNvPr id="89" name="Google Shape;8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3075" y="1103475"/>
            <a:ext cx="5657850" cy="359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Logarithms and Exponential Functions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pic>
        <p:nvPicPr>
          <p:cNvPr id="95" name="Google Shape;9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575" y="1409124"/>
            <a:ext cx="3612054" cy="273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5"/>
          <p:cNvPicPr preferRelativeResize="0"/>
          <p:nvPr/>
        </p:nvPicPr>
        <p:blipFill rotWithShape="1">
          <a:blip r:embed="rId4">
            <a:alphaModFix/>
          </a:blip>
          <a:srcRect b="6862" l="21588" r="19587" t="5030"/>
          <a:stretch/>
        </p:blipFill>
        <p:spPr>
          <a:xfrm>
            <a:off x="5394150" y="1152423"/>
            <a:ext cx="3150849" cy="349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Logarithms and Exponential Rules</a:t>
            </a:r>
            <a:endParaRPr/>
          </a:p>
        </p:txBody>
      </p:sp>
      <p:pic>
        <p:nvPicPr>
          <p:cNvPr id="102" name="Google Shape;10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843025"/>
            <a:ext cx="3617799" cy="21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6"/>
          <p:cNvPicPr preferRelativeResize="0"/>
          <p:nvPr/>
        </p:nvPicPr>
        <p:blipFill rotWithShape="1">
          <a:blip r:embed="rId4">
            <a:alphaModFix/>
          </a:blip>
          <a:srcRect b="0" l="4416" r="4697" t="29705"/>
          <a:stretch/>
        </p:blipFill>
        <p:spPr>
          <a:xfrm>
            <a:off x="4454275" y="1125125"/>
            <a:ext cx="3324275" cy="87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9625" y="2072550"/>
            <a:ext cx="2613575" cy="272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Trigonometry</a:t>
            </a:r>
            <a:endParaRPr/>
          </a:p>
        </p:txBody>
      </p:sp>
      <p:pic>
        <p:nvPicPr>
          <p:cNvPr id="110" name="Google Shape;11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352" y="1317400"/>
            <a:ext cx="3901497" cy="330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36013" y="1125600"/>
            <a:ext cx="3746215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1a7f2422c_0_0"/>
          <p:cNvSpPr txBox="1"/>
          <p:nvPr>
            <p:ph type="title"/>
          </p:nvPr>
        </p:nvSpPr>
        <p:spPr>
          <a:xfrm>
            <a:off x="2509650" y="379975"/>
            <a:ext cx="41247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highlight>
                  <a:srgbClr val="F2F2F2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Inverse Trig Example Problem</a:t>
            </a:r>
            <a:endParaRPr sz="4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7" name="Google Shape;117;g381a7f2422c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3150" y="1438200"/>
            <a:ext cx="5557700" cy="153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81a7f2422c_0_0"/>
          <p:cNvSpPr txBox="1"/>
          <p:nvPr/>
        </p:nvSpPr>
        <p:spPr>
          <a:xfrm>
            <a:off x="1608900" y="904975"/>
            <a:ext cx="5926200" cy="3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Find exact value of expression in terms of ‘u’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Limits</a:t>
            </a:r>
            <a:endParaRPr/>
          </a:p>
        </p:txBody>
      </p:sp>
      <p:sp>
        <p:nvSpPr>
          <p:cNvPr id="124" name="Google Shape;124;p8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25" name="Google Shape;12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94833" y="63375"/>
            <a:ext cx="2835864" cy="485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8"/>
          <p:cNvPicPr preferRelativeResize="0"/>
          <p:nvPr/>
        </p:nvPicPr>
        <p:blipFill rotWithShape="1">
          <a:blip r:embed="rId4">
            <a:alphaModFix/>
          </a:blip>
          <a:srcRect b="47109" l="0" r="0" t="0"/>
          <a:stretch/>
        </p:blipFill>
        <p:spPr>
          <a:xfrm>
            <a:off x="311700" y="1266325"/>
            <a:ext cx="4725749" cy="2720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10fdbc7a7_3_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Indeterminate Forms</a:t>
            </a:r>
            <a:endParaRPr/>
          </a:p>
        </p:txBody>
      </p:sp>
      <p:pic>
        <p:nvPicPr>
          <p:cNvPr id="132" name="Google Shape;132;g3310fdbc7a7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9413" y="1462949"/>
            <a:ext cx="5185174" cy="290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Limits Laws</a:t>
            </a:r>
            <a:endParaRPr/>
          </a:p>
        </p:txBody>
      </p:sp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311700" y="12204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Criteria for limit to exist?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Indeterminate forms? </a:t>
            </a:r>
            <a:endParaRPr/>
          </a:p>
        </p:txBody>
      </p:sp>
      <p:pic>
        <p:nvPicPr>
          <p:cNvPr id="139" name="Google Shape;139;p10"/>
          <p:cNvPicPr preferRelativeResize="0"/>
          <p:nvPr/>
        </p:nvPicPr>
        <p:blipFill rotWithShape="1">
          <a:blip r:embed="rId3">
            <a:alphaModFix/>
          </a:blip>
          <a:srcRect b="4461" l="5674" r="5664" t="4471"/>
          <a:stretch/>
        </p:blipFill>
        <p:spPr>
          <a:xfrm>
            <a:off x="964650" y="2723025"/>
            <a:ext cx="2693526" cy="15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7275" y="582025"/>
            <a:ext cx="4082450" cy="408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Continuity </a:t>
            </a:r>
            <a:endParaRPr/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3">
            <a:alphaModFix/>
          </a:blip>
          <a:srcRect b="-2463" l="0" r="0" t="52464"/>
          <a:stretch/>
        </p:blipFill>
        <p:spPr>
          <a:xfrm>
            <a:off x="2209188" y="1285875"/>
            <a:ext cx="4725624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IVT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pic>
        <p:nvPicPr>
          <p:cNvPr id="152" name="Google Shape;1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6275" y="995025"/>
            <a:ext cx="6431449" cy="36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Limits at Infinity</a:t>
            </a:r>
            <a:endParaRPr/>
          </a:p>
        </p:txBody>
      </p:sp>
      <p:pic>
        <p:nvPicPr>
          <p:cNvPr id="158" name="Google Shape;15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95076" y="1152424"/>
            <a:ext cx="4553850" cy="34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81a7f2422c_0_7"/>
          <p:cNvSpPr txBox="1"/>
          <p:nvPr>
            <p:ph type="title"/>
          </p:nvPr>
        </p:nvSpPr>
        <p:spPr>
          <a:xfrm>
            <a:off x="1920300" y="530750"/>
            <a:ext cx="53034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Limits at infinity example problem</a:t>
            </a:r>
            <a:endParaRPr/>
          </a:p>
        </p:txBody>
      </p:sp>
      <p:pic>
        <p:nvPicPr>
          <p:cNvPr id="164" name="Google Shape;164;g381a7f2422c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5199" y="1938350"/>
            <a:ext cx="4313625" cy="223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bd786c6eb4_0_11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Trig Limits </a:t>
            </a:r>
            <a:endParaRPr/>
          </a:p>
        </p:txBody>
      </p:sp>
      <p:pic>
        <p:nvPicPr>
          <p:cNvPr id="170" name="Google Shape;170;g3bd786c6eb4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2712" y="1106975"/>
            <a:ext cx="6238575" cy="36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	Limit Definition of a Derivative</a:t>
            </a:r>
            <a:endParaRPr/>
          </a:p>
        </p:txBody>
      </p:sp>
      <p:pic>
        <p:nvPicPr>
          <p:cNvPr id="176" name="Google Shape;17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04975" y="1256475"/>
            <a:ext cx="3924300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Slopes of Tangent Lines</a:t>
            </a:r>
            <a:endParaRPr/>
          </a:p>
        </p:txBody>
      </p:sp>
      <p:sp>
        <p:nvSpPr>
          <p:cNvPr id="182" name="Google Shape;182;p15"/>
          <p:cNvSpPr txBox="1"/>
          <p:nvPr>
            <p:ph idx="1" type="body"/>
          </p:nvPr>
        </p:nvSpPr>
        <p:spPr>
          <a:xfrm>
            <a:off x="4222000" y="1374275"/>
            <a:ext cx="4489800" cy="11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lang="en"/>
              <a:t>The derivative at a certain point. </a:t>
            </a:r>
            <a:endParaRPr/>
          </a:p>
        </p:txBody>
      </p:sp>
      <p:pic>
        <p:nvPicPr>
          <p:cNvPr id="183" name="Google Shape;18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762125"/>
            <a:ext cx="281940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1994" y="2486075"/>
            <a:ext cx="3079556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8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Differentiability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pic>
        <p:nvPicPr>
          <p:cNvPr id="190" name="Google Shape;190;p18"/>
          <p:cNvPicPr preferRelativeResize="0"/>
          <p:nvPr/>
        </p:nvPicPr>
        <p:blipFill rotWithShape="1">
          <a:blip r:embed="rId3">
            <a:alphaModFix/>
          </a:blip>
          <a:srcRect b="0" l="0" r="0" t="50585"/>
          <a:stretch/>
        </p:blipFill>
        <p:spPr>
          <a:xfrm>
            <a:off x="1947550" y="1300950"/>
            <a:ext cx="5248900" cy="254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8"/>
          <p:cNvPicPr preferRelativeResize="0"/>
          <p:nvPr/>
        </p:nvPicPr>
        <p:blipFill rotWithShape="1">
          <a:blip r:embed="rId4">
            <a:alphaModFix/>
          </a:blip>
          <a:srcRect b="0" l="0" r="0" t="8650"/>
          <a:stretch/>
        </p:blipFill>
        <p:spPr>
          <a:xfrm>
            <a:off x="1417000" y="1152425"/>
            <a:ext cx="6309998" cy="3759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81a7f2422c_0_18"/>
          <p:cNvSpPr txBox="1"/>
          <p:nvPr>
            <p:ph type="ctrTitle"/>
          </p:nvPr>
        </p:nvSpPr>
        <p:spPr>
          <a:xfrm>
            <a:off x="311700" y="744575"/>
            <a:ext cx="8520600" cy="67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MATH 220 MIDTERM 1 REVIEW</a:t>
            </a:r>
            <a:endParaRPr/>
          </a:p>
        </p:txBody>
      </p:sp>
      <p:pic>
        <p:nvPicPr>
          <p:cNvPr id="197" name="Google Shape;197;g381a7f2422c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8775" y="1547200"/>
            <a:ext cx="3366451" cy="3366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03" name="Google Shape;203;p16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4" name="Google Shape;2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22388" y="1236663"/>
            <a:ext cx="3305175" cy="31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Differentiation </a:t>
            </a:r>
            <a:endParaRPr/>
          </a:p>
        </p:txBody>
      </p:sp>
      <p:pic>
        <p:nvPicPr>
          <p:cNvPr id="210" name="Google Shape;2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5400" y="1152475"/>
            <a:ext cx="6761225" cy="380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216" name="Google Shape;216;p19"/>
          <p:cNvSpPr txBox="1"/>
          <p:nvPr>
            <p:ph idx="1" type="body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17" name="Google Shape;21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6900" y="1479313"/>
            <a:ext cx="5059450" cy="276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 txBox="1"/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Trig derivatives</a:t>
            </a:r>
            <a:endParaRPr/>
          </a:p>
        </p:txBody>
      </p:sp>
      <p:pic>
        <p:nvPicPr>
          <p:cNvPr id="223" name="Google Shape;22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5425" y="115900"/>
            <a:ext cx="4841150" cy="484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CE93D8"/>
      </a:accent2>
      <a:accent3>
        <a:srgbClr val="4DB6AC"/>
      </a:accent3>
      <a:accent4>
        <a:srgbClr val="FF9800"/>
      </a:accent4>
      <a:accent5>
        <a:srgbClr val="009668"/>
      </a:accent5>
      <a:accent6>
        <a:srgbClr val="EEFF41"/>
      </a:accent6>
      <a:hlink>
        <a:srgbClr val="009668"/>
      </a:hlink>
      <a:folHlink>
        <a:srgbClr val="0096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