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313" r:id="rId5"/>
    <p:sldId id="262" r:id="rId6"/>
    <p:sldId id="418" r:id="rId7"/>
    <p:sldId id="257" r:id="rId8"/>
    <p:sldId id="420" r:id="rId9"/>
    <p:sldId id="402" r:id="rId10"/>
    <p:sldId id="419" r:id="rId11"/>
    <p:sldId id="399" r:id="rId12"/>
    <p:sldId id="421" r:id="rId13"/>
    <p:sldId id="422" r:id="rId14"/>
    <p:sldId id="423" r:id="rId15"/>
    <p:sldId id="424" r:id="rId16"/>
    <p:sldId id="408" r:id="rId17"/>
    <p:sldId id="417" r:id="rId18"/>
    <p:sldId id="404" r:id="rId19"/>
    <p:sldId id="427" r:id="rId20"/>
    <p:sldId id="428" r:id="rId21"/>
    <p:sldId id="429" r:id="rId22"/>
    <p:sldId id="412" r:id="rId23"/>
    <p:sldId id="411" r:id="rId24"/>
    <p:sldId id="413" r:id="rId25"/>
    <p:sldId id="430" r:id="rId26"/>
    <p:sldId id="410" r:id="rId27"/>
    <p:sldId id="425" r:id="rId28"/>
    <p:sldId id="436" r:id="rId29"/>
    <p:sldId id="431" r:id="rId30"/>
    <p:sldId id="435" r:id="rId31"/>
    <p:sldId id="437" r:id="rId32"/>
    <p:sldId id="432" r:id="rId33"/>
    <p:sldId id="433" r:id="rId34"/>
    <p:sldId id="256" r:id="rId35"/>
    <p:sldId id="301" r:id="rId36"/>
    <p:sldId id="439" r:id="rId37"/>
    <p:sldId id="286" r:id="rId38"/>
    <p:sldId id="304" r:id="rId39"/>
    <p:sldId id="287" r:id="rId40"/>
    <p:sldId id="305" r:id="rId41"/>
    <p:sldId id="288" r:id="rId42"/>
    <p:sldId id="306" r:id="rId43"/>
    <p:sldId id="289" r:id="rId44"/>
    <p:sldId id="307" r:id="rId45"/>
    <p:sldId id="303" r:id="rId46"/>
    <p:sldId id="290"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7440" autoAdjust="0"/>
  </p:normalViewPr>
  <p:slideViewPr>
    <p:cSldViewPr snapToGrid="0">
      <p:cViewPr varScale="1">
        <p:scale>
          <a:sx n="119" d="100"/>
          <a:sy n="119" d="100"/>
        </p:scale>
        <p:origin x="10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E8B6D-02D4-4E59-8D20-F3726C3986AD}"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6250E-DA33-4CC0-ADC4-88B584C7DA04}" type="slidenum">
              <a:rPr lang="en-US" smtClean="0"/>
              <a:t>‹#›</a:t>
            </a:fld>
            <a:endParaRPr lang="en-US"/>
          </a:p>
        </p:txBody>
      </p:sp>
    </p:spTree>
    <p:extLst>
      <p:ext uri="{BB962C8B-B14F-4D97-AF65-F5344CB8AC3E}">
        <p14:creationId xmlns:p14="http://schemas.microsoft.com/office/powerpoint/2010/main" val="322991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ABCF1CD-9F9A-4198-B153-56D6D50940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6C40E4-E9B2-47C6-BC01-9DFACD6C9FEF}" type="slidenum">
              <a:rPr lang="en-US" altLang="en-US" smtClean="0"/>
              <a:pPr>
                <a:spcBef>
                  <a:spcPct val="0"/>
                </a:spcBef>
              </a:pPr>
              <a:t>1</a:t>
            </a:fld>
            <a:endParaRPr lang="en-US" altLang="en-US"/>
          </a:p>
        </p:txBody>
      </p:sp>
      <p:sp>
        <p:nvSpPr>
          <p:cNvPr id="9219" name="Rectangle 2">
            <a:extLst>
              <a:ext uri="{FF2B5EF4-FFF2-40B4-BE49-F238E27FC236}">
                <a16:creationId xmlns:a16="http://schemas.microsoft.com/office/drawing/2014/main" id="{4E6D80BE-666D-4A21-9958-4B60E3CC26D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35F7725-1798-4A87-8181-869B6FA367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12</a:t>
            </a:fld>
            <a:endParaRPr lang="en-US"/>
          </a:p>
        </p:txBody>
      </p:sp>
    </p:spTree>
    <p:extLst>
      <p:ext uri="{BB962C8B-B14F-4D97-AF65-F5344CB8AC3E}">
        <p14:creationId xmlns:p14="http://schemas.microsoft.com/office/powerpoint/2010/main" val="208217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14</a:t>
            </a:fld>
            <a:endParaRPr lang="en-US"/>
          </a:p>
        </p:txBody>
      </p:sp>
    </p:spTree>
    <p:extLst>
      <p:ext uri="{BB962C8B-B14F-4D97-AF65-F5344CB8AC3E}">
        <p14:creationId xmlns:p14="http://schemas.microsoft.com/office/powerpoint/2010/main" val="22537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ABCF1CD-9F9A-4198-B153-56D6D50940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6C40E4-E9B2-47C6-BC01-9DFACD6C9FEF}" type="slidenum">
              <a:rPr lang="en-US" altLang="en-US" smtClean="0"/>
              <a:pPr>
                <a:spcBef>
                  <a:spcPct val="0"/>
                </a:spcBef>
              </a:pPr>
              <a:t>16</a:t>
            </a:fld>
            <a:endParaRPr lang="en-US" altLang="en-US"/>
          </a:p>
        </p:txBody>
      </p:sp>
      <p:sp>
        <p:nvSpPr>
          <p:cNvPr id="9219" name="Rectangle 2">
            <a:extLst>
              <a:ext uri="{FF2B5EF4-FFF2-40B4-BE49-F238E27FC236}">
                <a16:creationId xmlns:a16="http://schemas.microsoft.com/office/drawing/2014/main" id="{4E6D80BE-666D-4A21-9958-4B60E3CC26D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35F7725-1798-4A87-8181-869B6FA367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82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17</a:t>
            </a:fld>
            <a:endParaRPr lang="en-US"/>
          </a:p>
        </p:txBody>
      </p:sp>
    </p:spTree>
    <p:extLst>
      <p:ext uri="{BB962C8B-B14F-4D97-AF65-F5344CB8AC3E}">
        <p14:creationId xmlns:p14="http://schemas.microsoft.com/office/powerpoint/2010/main" val="138301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18</a:t>
            </a:fld>
            <a:endParaRPr lang="en-US"/>
          </a:p>
        </p:txBody>
      </p:sp>
    </p:spTree>
    <p:extLst>
      <p:ext uri="{BB962C8B-B14F-4D97-AF65-F5344CB8AC3E}">
        <p14:creationId xmlns:p14="http://schemas.microsoft.com/office/powerpoint/2010/main" val="27206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19</a:t>
            </a:fld>
            <a:endParaRPr lang="en-US"/>
          </a:p>
        </p:txBody>
      </p:sp>
    </p:spTree>
    <p:extLst>
      <p:ext uri="{BB962C8B-B14F-4D97-AF65-F5344CB8AC3E}">
        <p14:creationId xmlns:p14="http://schemas.microsoft.com/office/powerpoint/2010/main" val="21017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C4A32E3-D5A1-4458-8C0F-C4045D64CD7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AC9F919-CFB2-4BAE-A836-CFBD0356BD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Mutation in human MIB1 cause LVNC (a) schematic of MIB1 domain structure. A valine to phenylalanine missense mutation,.</a:t>
            </a:r>
          </a:p>
        </p:txBody>
      </p:sp>
      <p:sp>
        <p:nvSpPr>
          <p:cNvPr id="21508" name="Slide Number Placeholder 3">
            <a:extLst>
              <a:ext uri="{FF2B5EF4-FFF2-40B4-BE49-F238E27FC236}">
                <a16:creationId xmlns:a16="http://schemas.microsoft.com/office/drawing/2014/main" id="{92869B92-7E51-4C45-8CA6-E860DA0C40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8D4A7A-0284-4A5F-8672-12302A07EEC8}" type="slidenum">
              <a:rPr lang="en-US" altLang="en-US" smtClean="0"/>
              <a:pPr/>
              <a:t>20</a:t>
            </a:fld>
            <a:endParaRPr lang="en-US" altLang="en-US"/>
          </a:p>
        </p:txBody>
      </p:sp>
    </p:spTree>
    <p:extLst>
      <p:ext uri="{BB962C8B-B14F-4D97-AF65-F5344CB8AC3E}">
        <p14:creationId xmlns:p14="http://schemas.microsoft.com/office/powerpoint/2010/main" val="244351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22</a:t>
            </a:fld>
            <a:endParaRPr lang="en-US"/>
          </a:p>
        </p:txBody>
      </p:sp>
    </p:spTree>
    <p:extLst>
      <p:ext uri="{BB962C8B-B14F-4D97-AF65-F5344CB8AC3E}">
        <p14:creationId xmlns:p14="http://schemas.microsoft.com/office/powerpoint/2010/main" val="370468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24</a:t>
            </a:fld>
            <a:endParaRPr lang="en-US"/>
          </a:p>
        </p:txBody>
      </p:sp>
    </p:spTree>
    <p:extLst>
      <p:ext uri="{BB962C8B-B14F-4D97-AF65-F5344CB8AC3E}">
        <p14:creationId xmlns:p14="http://schemas.microsoft.com/office/powerpoint/2010/main" val="75036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36250E-DA33-4CC0-ADC4-88B584C7DA04}" type="slidenum">
              <a:rPr lang="en-US" smtClean="0"/>
              <a:t>26</a:t>
            </a:fld>
            <a:endParaRPr lang="en-US"/>
          </a:p>
        </p:txBody>
      </p:sp>
    </p:spTree>
    <p:extLst>
      <p:ext uri="{BB962C8B-B14F-4D97-AF65-F5344CB8AC3E}">
        <p14:creationId xmlns:p14="http://schemas.microsoft.com/office/powerpoint/2010/main" val="244015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2</a:t>
            </a:fld>
            <a:endParaRPr lang="en-US"/>
          </a:p>
        </p:txBody>
      </p:sp>
    </p:spTree>
    <p:extLst>
      <p:ext uri="{BB962C8B-B14F-4D97-AF65-F5344CB8AC3E}">
        <p14:creationId xmlns:p14="http://schemas.microsoft.com/office/powerpoint/2010/main" val="281115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29</a:t>
            </a:fld>
            <a:endParaRPr lang="en-US"/>
          </a:p>
        </p:txBody>
      </p:sp>
    </p:spTree>
    <p:extLst>
      <p:ext uri="{BB962C8B-B14F-4D97-AF65-F5344CB8AC3E}">
        <p14:creationId xmlns:p14="http://schemas.microsoft.com/office/powerpoint/2010/main" val="281096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30</a:t>
            </a:fld>
            <a:endParaRPr lang="en-US"/>
          </a:p>
        </p:txBody>
      </p:sp>
    </p:spTree>
    <p:extLst>
      <p:ext uri="{BB962C8B-B14F-4D97-AF65-F5344CB8AC3E}">
        <p14:creationId xmlns:p14="http://schemas.microsoft.com/office/powerpoint/2010/main" val="223007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33</a:t>
            </a:fld>
            <a:endParaRPr lang="en-US"/>
          </a:p>
        </p:txBody>
      </p:sp>
    </p:spTree>
    <p:extLst>
      <p:ext uri="{BB962C8B-B14F-4D97-AF65-F5344CB8AC3E}">
        <p14:creationId xmlns:p14="http://schemas.microsoft.com/office/powerpoint/2010/main" val="69196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34</a:t>
            </a:fld>
            <a:endParaRPr lang="en-US"/>
          </a:p>
        </p:txBody>
      </p:sp>
    </p:spTree>
    <p:extLst>
      <p:ext uri="{BB962C8B-B14F-4D97-AF65-F5344CB8AC3E}">
        <p14:creationId xmlns:p14="http://schemas.microsoft.com/office/powerpoint/2010/main" val="2537013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35</a:t>
            </a:fld>
            <a:endParaRPr lang="en-US"/>
          </a:p>
        </p:txBody>
      </p:sp>
    </p:spTree>
    <p:extLst>
      <p:ext uri="{BB962C8B-B14F-4D97-AF65-F5344CB8AC3E}">
        <p14:creationId xmlns:p14="http://schemas.microsoft.com/office/powerpoint/2010/main" val="311423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36</a:t>
            </a:fld>
            <a:endParaRPr lang="en-US"/>
          </a:p>
        </p:txBody>
      </p:sp>
    </p:spTree>
    <p:extLst>
      <p:ext uri="{BB962C8B-B14F-4D97-AF65-F5344CB8AC3E}">
        <p14:creationId xmlns:p14="http://schemas.microsoft.com/office/powerpoint/2010/main" val="1995799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37</a:t>
            </a:fld>
            <a:endParaRPr lang="en-US"/>
          </a:p>
        </p:txBody>
      </p:sp>
    </p:spTree>
    <p:extLst>
      <p:ext uri="{BB962C8B-B14F-4D97-AF65-F5344CB8AC3E}">
        <p14:creationId xmlns:p14="http://schemas.microsoft.com/office/powerpoint/2010/main" val="117551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38</a:t>
            </a:fld>
            <a:endParaRPr lang="en-US"/>
          </a:p>
        </p:txBody>
      </p:sp>
    </p:spTree>
    <p:extLst>
      <p:ext uri="{BB962C8B-B14F-4D97-AF65-F5344CB8AC3E}">
        <p14:creationId xmlns:p14="http://schemas.microsoft.com/office/powerpoint/2010/main" val="1701118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39</a:t>
            </a:fld>
            <a:endParaRPr lang="en-US"/>
          </a:p>
        </p:txBody>
      </p:sp>
    </p:spTree>
    <p:extLst>
      <p:ext uri="{BB962C8B-B14F-4D97-AF65-F5344CB8AC3E}">
        <p14:creationId xmlns:p14="http://schemas.microsoft.com/office/powerpoint/2010/main" val="1281728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40</a:t>
            </a:fld>
            <a:endParaRPr lang="en-US"/>
          </a:p>
        </p:txBody>
      </p:sp>
    </p:spTree>
    <p:extLst>
      <p:ext uri="{BB962C8B-B14F-4D97-AF65-F5344CB8AC3E}">
        <p14:creationId xmlns:p14="http://schemas.microsoft.com/office/powerpoint/2010/main" val="68617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3</a:t>
            </a:fld>
            <a:endParaRPr lang="en-US"/>
          </a:p>
        </p:txBody>
      </p:sp>
    </p:spTree>
    <p:extLst>
      <p:ext uri="{BB962C8B-B14F-4D97-AF65-F5344CB8AC3E}">
        <p14:creationId xmlns:p14="http://schemas.microsoft.com/office/powerpoint/2010/main" val="214684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41</a:t>
            </a:fld>
            <a:endParaRPr lang="en-US"/>
          </a:p>
        </p:txBody>
      </p:sp>
    </p:spTree>
    <p:extLst>
      <p:ext uri="{BB962C8B-B14F-4D97-AF65-F5344CB8AC3E}">
        <p14:creationId xmlns:p14="http://schemas.microsoft.com/office/powerpoint/2010/main" val="121420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43</a:t>
            </a:fld>
            <a:endParaRPr lang="en-US"/>
          </a:p>
        </p:txBody>
      </p:sp>
    </p:spTree>
    <p:extLst>
      <p:ext uri="{BB962C8B-B14F-4D97-AF65-F5344CB8AC3E}">
        <p14:creationId xmlns:p14="http://schemas.microsoft.com/office/powerpoint/2010/main" val="351875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FC660D5-277C-4A83-9E32-AC20B98A2C95}" type="slidenum">
              <a:rPr lang="en-US" smtClean="0"/>
              <a:t>44</a:t>
            </a:fld>
            <a:endParaRPr lang="en-US"/>
          </a:p>
        </p:txBody>
      </p:sp>
    </p:spTree>
    <p:extLst>
      <p:ext uri="{BB962C8B-B14F-4D97-AF65-F5344CB8AC3E}">
        <p14:creationId xmlns:p14="http://schemas.microsoft.com/office/powerpoint/2010/main" val="4918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4</a:t>
            </a:fld>
            <a:endParaRPr lang="en-US"/>
          </a:p>
        </p:txBody>
      </p:sp>
    </p:spTree>
    <p:extLst>
      <p:ext uri="{BB962C8B-B14F-4D97-AF65-F5344CB8AC3E}">
        <p14:creationId xmlns:p14="http://schemas.microsoft.com/office/powerpoint/2010/main" val="69196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5</a:t>
            </a:fld>
            <a:endParaRPr lang="en-US"/>
          </a:p>
        </p:txBody>
      </p:sp>
    </p:spTree>
    <p:extLst>
      <p:ext uri="{BB962C8B-B14F-4D97-AF65-F5344CB8AC3E}">
        <p14:creationId xmlns:p14="http://schemas.microsoft.com/office/powerpoint/2010/main" val="47361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7</a:t>
            </a:fld>
            <a:endParaRPr lang="en-US"/>
          </a:p>
        </p:txBody>
      </p:sp>
    </p:spTree>
    <p:extLst>
      <p:ext uri="{BB962C8B-B14F-4D97-AF65-F5344CB8AC3E}">
        <p14:creationId xmlns:p14="http://schemas.microsoft.com/office/powerpoint/2010/main" val="342903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C4A32E3-D5A1-4458-8C0F-C4045D64CD7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AC9F919-CFB2-4BAE-A836-CFBD0356BD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Mutation in human MIB1 cause LVNC (a) schematic of MIB1 domain structure. A valine to phenylalanine missense mutation,.</a:t>
            </a:r>
          </a:p>
        </p:txBody>
      </p:sp>
      <p:sp>
        <p:nvSpPr>
          <p:cNvPr id="21508" name="Slide Number Placeholder 3">
            <a:extLst>
              <a:ext uri="{FF2B5EF4-FFF2-40B4-BE49-F238E27FC236}">
                <a16:creationId xmlns:a16="http://schemas.microsoft.com/office/drawing/2014/main" id="{92869B92-7E51-4C45-8CA6-E860DA0C40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8D4A7A-0284-4A5F-8672-12302A07EEC8}"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9</a:t>
            </a:fld>
            <a:endParaRPr lang="en-US"/>
          </a:p>
        </p:txBody>
      </p:sp>
    </p:spTree>
    <p:extLst>
      <p:ext uri="{BB962C8B-B14F-4D97-AF65-F5344CB8AC3E}">
        <p14:creationId xmlns:p14="http://schemas.microsoft.com/office/powerpoint/2010/main" val="232301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3-11067958-A-G</a:t>
            </a:r>
          </a:p>
          <a:p>
            <a:r>
              <a:rPr lang="en-US" dirty="0"/>
              <a:t>PM2</a:t>
            </a:r>
          </a:p>
        </p:txBody>
      </p:sp>
      <p:sp>
        <p:nvSpPr>
          <p:cNvPr id="4" name="Slide Number Placeholder 3"/>
          <p:cNvSpPr>
            <a:spLocks noGrp="1"/>
          </p:cNvSpPr>
          <p:nvPr>
            <p:ph type="sldNum" sz="quarter" idx="10"/>
          </p:nvPr>
        </p:nvSpPr>
        <p:spPr/>
        <p:txBody>
          <a:bodyPr/>
          <a:lstStyle/>
          <a:p>
            <a:fld id="{8FC660D5-277C-4A83-9E32-AC20B98A2C95}" type="slidenum">
              <a:rPr lang="en-US" smtClean="0"/>
              <a:t>10</a:t>
            </a:fld>
            <a:endParaRPr lang="en-US"/>
          </a:p>
        </p:txBody>
      </p:sp>
    </p:spTree>
    <p:extLst>
      <p:ext uri="{BB962C8B-B14F-4D97-AF65-F5344CB8AC3E}">
        <p14:creationId xmlns:p14="http://schemas.microsoft.com/office/powerpoint/2010/main" val="388955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19B0-2625-4DB9-8A0C-C145370BEE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4A674D-7FE0-47F3-A53B-8B3991285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21ACD8-A48C-45B3-9D5F-25D608C5F28C}"/>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90E9FAF1-377E-4709-8208-D0709D013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B71C9-2C78-489A-B590-DB1DC017FBBC}"/>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46412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DA53-2933-4068-9C02-82A45B424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E68DC-CE0D-4D9C-BADE-C0C8CCCC5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8A5AE-9188-46DF-82B9-68718239C201}"/>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4E51D7EC-EEE9-4FCA-894B-CCCA37BC1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D1B35-E12D-4D4C-B831-404502347C76}"/>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216107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184C2-3C7D-4238-A78E-87FBD5D659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D763A-1E5B-4928-B66E-B228A2498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E2328-6B80-4D5C-8936-88DF87DAA142}"/>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7E9AF898-7F4A-4383-8DD4-22FD4372E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AFBAC-A615-40E8-B5C7-F88D6285ABB6}"/>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153786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C958008-4DA1-4282-9536-386833CD9E8D}"/>
              </a:ext>
            </a:extLst>
          </p:cNvPr>
          <p:cNvGrpSpPr>
            <a:grpSpLocks/>
          </p:cNvGrpSpPr>
          <p:nvPr/>
        </p:nvGrpSpPr>
        <p:grpSpPr bwMode="auto">
          <a:xfrm>
            <a:off x="878417" y="684213"/>
            <a:ext cx="1684867" cy="1376362"/>
            <a:chOff x="415" y="431"/>
            <a:chExt cx="796" cy="867"/>
          </a:xfrm>
        </p:grpSpPr>
        <p:sp>
          <p:nvSpPr>
            <p:cNvPr id="4" name="Freeform 5">
              <a:extLst>
                <a:ext uri="{FF2B5EF4-FFF2-40B4-BE49-F238E27FC236}">
                  <a16:creationId xmlns:a16="http://schemas.microsoft.com/office/drawing/2014/main" id="{11A40E48-64CE-469C-B172-4FB4ADF08846}"/>
                </a:ext>
              </a:extLst>
            </p:cNvPr>
            <p:cNvSpPr>
              <a:spLocks/>
            </p:cNvSpPr>
            <p:nvPr userDrawn="1"/>
          </p:nvSpPr>
          <p:spPr bwMode="auto">
            <a:xfrm>
              <a:off x="710" y="633"/>
              <a:ext cx="64" cy="149"/>
            </a:xfrm>
            <a:custGeom>
              <a:avLst/>
              <a:gdLst>
                <a:gd name="T0" fmla="*/ 2147483646 w 41"/>
                <a:gd name="T1" fmla="*/ 2147483646 h 96"/>
                <a:gd name="T2" fmla="*/ 2147483646 w 41"/>
                <a:gd name="T3" fmla="*/ 2147483646 h 96"/>
                <a:gd name="T4" fmla="*/ 2147483646 w 41"/>
                <a:gd name="T5" fmla="*/ 2147483646 h 96"/>
                <a:gd name="T6" fmla="*/ 0 w 41"/>
                <a:gd name="T7" fmla="*/ 2147483646 h 96"/>
                <a:gd name="T8" fmla="*/ 0 w 41"/>
                <a:gd name="T9" fmla="*/ 2147483646 h 96"/>
                <a:gd name="T10" fmla="*/ 2147483646 w 41"/>
                <a:gd name="T11" fmla="*/ 2147483646 h 96"/>
                <a:gd name="T12" fmla="*/ 2147483646 w 41"/>
                <a:gd name="T13" fmla="*/ 2147483646 h 96"/>
                <a:gd name="T14" fmla="*/ 2147483646 w 41"/>
                <a:gd name="T15" fmla="*/ 2147483646 h 96"/>
                <a:gd name="T16" fmla="*/ 2147483646 w 41"/>
                <a:gd name="T17" fmla="*/ 2147483646 h 96"/>
                <a:gd name="T18" fmla="*/ 2147483646 w 41"/>
                <a:gd name="T19" fmla="*/ 2147483646 h 96"/>
                <a:gd name="T20" fmla="*/ 2147483646 w 41"/>
                <a:gd name="T21" fmla="*/ 2147483646 h 96"/>
                <a:gd name="T22" fmla="*/ 2147483646 w 41"/>
                <a:gd name="T23" fmla="*/ 2147483646 h 96"/>
                <a:gd name="T24" fmla="*/ 2147483646 w 41"/>
                <a:gd name="T25" fmla="*/ 2147483646 h 96"/>
                <a:gd name="T26" fmla="*/ 0 w 41"/>
                <a:gd name="T27" fmla="*/ 2147483646 h 96"/>
                <a:gd name="T28" fmla="*/ 0 w 41"/>
                <a:gd name="T29" fmla="*/ 0 h 96"/>
                <a:gd name="T30" fmla="*/ 2147483646 w 41"/>
                <a:gd name="T31" fmla="*/ 0 h 96"/>
                <a:gd name="T32" fmla="*/ 2147483646 w 41"/>
                <a:gd name="T33" fmla="*/ 0 h 96"/>
                <a:gd name="T34" fmla="*/ 2147483646 w 41"/>
                <a:gd name="T35" fmla="*/ 2147483646 h 96"/>
                <a:gd name="T36" fmla="*/ 2147483646 w 41"/>
                <a:gd name="T37" fmla="*/ 2147483646 h 96"/>
                <a:gd name="T38" fmla="*/ 2147483646 w 41"/>
                <a:gd name="T39" fmla="*/ 2147483646 h 96"/>
                <a:gd name="T40" fmla="*/ 2147483646 w 41"/>
                <a:gd name="T41" fmla="*/ 2147483646 h 96"/>
                <a:gd name="T42" fmla="*/ 2147483646 w 41"/>
                <a:gd name="T43" fmla="*/ 2147483646 h 96"/>
                <a:gd name="T44" fmla="*/ 2147483646 w 41"/>
                <a:gd name="T45" fmla="*/ 2147483646 h 96"/>
                <a:gd name="T46" fmla="*/ 2147483646 w 41"/>
                <a:gd name="T47" fmla="*/ 2147483646 h 96"/>
                <a:gd name="T48" fmla="*/ 2147483646 w 41"/>
                <a:gd name="T49" fmla="*/ 2147483646 h 96"/>
                <a:gd name="T50" fmla="*/ 2147483646 w 41"/>
                <a:gd name="T51" fmla="*/ 2147483646 h 96"/>
                <a:gd name="T52" fmla="*/ 2147483646 w 41"/>
                <a:gd name="T53" fmla="*/ 214748364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Freeform 6">
              <a:extLst>
                <a:ext uri="{FF2B5EF4-FFF2-40B4-BE49-F238E27FC236}">
                  <a16:creationId xmlns:a16="http://schemas.microsoft.com/office/drawing/2014/main" id="{DE89ACB9-CB16-400B-AD57-C47BC829469A}"/>
                </a:ext>
              </a:extLst>
            </p:cNvPr>
            <p:cNvSpPr>
              <a:spLocks noEditPoints="1"/>
            </p:cNvSpPr>
            <p:nvPr/>
          </p:nvSpPr>
          <p:spPr bwMode="auto">
            <a:xfrm>
              <a:off x="535" y="853"/>
              <a:ext cx="556" cy="445"/>
            </a:xfrm>
            <a:custGeom>
              <a:avLst/>
              <a:gdLst>
                <a:gd name="T0" fmla="*/ 2147483646 w 359"/>
                <a:gd name="T1" fmla="*/ 0 h 287"/>
                <a:gd name="T2" fmla="*/ 2147483646 w 359"/>
                <a:gd name="T3" fmla="*/ 0 h 287"/>
                <a:gd name="T4" fmla="*/ 2147483646 w 359"/>
                <a:gd name="T5" fmla="*/ 2147483646 h 287"/>
                <a:gd name="T6" fmla="*/ 2147483646 w 359"/>
                <a:gd name="T7" fmla="*/ 2147483646 h 287"/>
                <a:gd name="T8" fmla="*/ 2147483646 w 359"/>
                <a:gd name="T9" fmla="*/ 2147483646 h 287"/>
                <a:gd name="T10" fmla="*/ 2147483646 w 359"/>
                <a:gd name="T11" fmla="*/ 2147483646 h 287"/>
                <a:gd name="T12" fmla="*/ 2147483646 w 359"/>
                <a:gd name="T13" fmla="*/ 2147483646 h 287"/>
                <a:gd name="T14" fmla="*/ 2147483646 w 359"/>
                <a:gd name="T15" fmla="*/ 2147483646 h 287"/>
                <a:gd name="T16" fmla="*/ 2147483646 w 359"/>
                <a:gd name="T17" fmla="*/ 2147483646 h 287"/>
                <a:gd name="T18" fmla="*/ 2147483646 w 359"/>
                <a:gd name="T19" fmla="*/ 2147483646 h 287"/>
                <a:gd name="T20" fmla="*/ 2147483646 w 359"/>
                <a:gd name="T21" fmla="*/ 2147483646 h 287"/>
                <a:gd name="T22" fmla="*/ 2147483646 w 359"/>
                <a:gd name="T23" fmla="*/ 2147483646 h 287"/>
                <a:gd name="T24" fmla="*/ 2147483646 w 359"/>
                <a:gd name="T25" fmla="*/ 2147483646 h 287"/>
                <a:gd name="T26" fmla="*/ 2147483646 w 359"/>
                <a:gd name="T27" fmla="*/ 2147483646 h 287"/>
                <a:gd name="T28" fmla="*/ 2147483646 w 359"/>
                <a:gd name="T29" fmla="*/ 2147483646 h 287"/>
                <a:gd name="T30" fmla="*/ 2147483646 w 359"/>
                <a:gd name="T31" fmla="*/ 2147483646 h 287"/>
                <a:gd name="T32" fmla="*/ 2147483646 w 359"/>
                <a:gd name="T33" fmla="*/ 2147483646 h 287"/>
                <a:gd name="T34" fmla="*/ 2147483646 w 359"/>
                <a:gd name="T35" fmla="*/ 2147483646 h 287"/>
                <a:gd name="T36" fmla="*/ 2147483646 w 359"/>
                <a:gd name="T37" fmla="*/ 2147483646 h 287"/>
                <a:gd name="T38" fmla="*/ 2147483646 w 359"/>
                <a:gd name="T39" fmla="*/ 2147483646 h 287"/>
                <a:gd name="T40" fmla="*/ 2147483646 w 359"/>
                <a:gd name="T41" fmla="*/ 2147483646 h 287"/>
                <a:gd name="T42" fmla="*/ 2147483646 w 359"/>
                <a:gd name="T43" fmla="*/ 2147483646 h 287"/>
                <a:gd name="T44" fmla="*/ 2147483646 w 359"/>
                <a:gd name="T45" fmla="*/ 2147483646 h 287"/>
                <a:gd name="T46" fmla="*/ 2147483646 w 359"/>
                <a:gd name="T47" fmla="*/ 2147483646 h 287"/>
                <a:gd name="T48" fmla="*/ 2147483646 w 359"/>
                <a:gd name="T49" fmla="*/ 2147483646 h 287"/>
                <a:gd name="T50" fmla="*/ 2147483646 w 359"/>
                <a:gd name="T51" fmla="*/ 2147483646 h 287"/>
                <a:gd name="T52" fmla="*/ 2147483646 w 359"/>
                <a:gd name="T53" fmla="*/ 2147483646 h 287"/>
                <a:gd name="T54" fmla="*/ 2147483646 w 359"/>
                <a:gd name="T55" fmla="*/ 2147483646 h 287"/>
                <a:gd name="T56" fmla="*/ 2147483646 w 359"/>
                <a:gd name="T57" fmla="*/ 2147483646 h 287"/>
                <a:gd name="T58" fmla="*/ 2147483646 w 359"/>
                <a:gd name="T59" fmla="*/ 2147483646 h 287"/>
                <a:gd name="T60" fmla="*/ 2147483646 w 359"/>
                <a:gd name="T61" fmla="*/ 2147483646 h 287"/>
                <a:gd name="T62" fmla="*/ 2147483646 w 359"/>
                <a:gd name="T63" fmla="*/ 2147483646 h 287"/>
                <a:gd name="T64" fmla="*/ 2147483646 w 359"/>
                <a:gd name="T65" fmla="*/ 2147483646 h 287"/>
                <a:gd name="T66" fmla="*/ 2147483646 w 359"/>
                <a:gd name="T67" fmla="*/ 2147483646 h 287"/>
                <a:gd name="T68" fmla="*/ 2147483646 w 359"/>
                <a:gd name="T69" fmla="*/ 2147483646 h 287"/>
                <a:gd name="T70" fmla="*/ 2147483646 w 359"/>
                <a:gd name="T71" fmla="*/ 2147483646 h 287"/>
                <a:gd name="T72" fmla="*/ 2147483646 w 359"/>
                <a:gd name="T73" fmla="*/ 2147483646 h 287"/>
                <a:gd name="T74" fmla="*/ 2147483646 w 359"/>
                <a:gd name="T75" fmla="*/ 2147483646 h 287"/>
                <a:gd name="T76" fmla="*/ 2147483646 w 359"/>
                <a:gd name="T77" fmla="*/ 0 h 287"/>
                <a:gd name="T78" fmla="*/ 2147483646 w 359"/>
                <a:gd name="T79" fmla="*/ 0 h 287"/>
                <a:gd name="T80" fmla="*/ 0 w 359"/>
                <a:gd name="T81" fmla="*/ 0 h 287"/>
                <a:gd name="T82" fmla="*/ 0 w 359"/>
                <a:gd name="T83" fmla="*/ 2147483646 h 287"/>
                <a:gd name="T84" fmla="*/ 2147483646 w 359"/>
                <a:gd name="T85" fmla="*/ 2147483646 h 287"/>
                <a:gd name="T86" fmla="*/ 2147483646 w 359"/>
                <a:gd name="T87" fmla="*/ 2147483646 h 287"/>
                <a:gd name="T88" fmla="*/ 2147483646 w 359"/>
                <a:gd name="T89" fmla="*/ 2147483646 h 287"/>
                <a:gd name="T90" fmla="*/ 2147483646 w 359"/>
                <a:gd name="T91" fmla="*/ 2147483646 h 287"/>
                <a:gd name="T92" fmla="*/ 2147483646 w 359"/>
                <a:gd name="T93" fmla="*/ 2147483646 h 287"/>
                <a:gd name="T94" fmla="*/ 2147483646 w 359"/>
                <a:gd name="T95" fmla="*/ 2147483646 h 287"/>
                <a:gd name="T96" fmla="*/ 2147483646 w 359"/>
                <a:gd name="T97" fmla="*/ 0 h 287"/>
                <a:gd name="T98" fmla="*/ 2147483646 w 359"/>
                <a:gd name="T99" fmla="*/ 0 h 287"/>
                <a:gd name="T100" fmla="*/ 2147483646 w 359"/>
                <a:gd name="T101" fmla="*/ 2147483646 h 287"/>
                <a:gd name="T102" fmla="*/ 2147483646 w 359"/>
                <a:gd name="T103" fmla="*/ 2147483646 h 287"/>
                <a:gd name="T104" fmla="*/ 2147483646 w 359"/>
                <a:gd name="T105" fmla="*/ 2147483646 h 287"/>
                <a:gd name="T106" fmla="*/ 2147483646 w 359"/>
                <a:gd name="T107" fmla="*/ 2147483646 h 287"/>
                <a:gd name="T108" fmla="*/ 2147483646 w 359"/>
                <a:gd name="T109" fmla="*/ 2147483646 h 287"/>
                <a:gd name="T110" fmla="*/ 2147483646 w 359"/>
                <a:gd name="T111" fmla="*/ 2147483646 h 287"/>
                <a:gd name="T112" fmla="*/ 2147483646 w 359"/>
                <a:gd name="T113" fmla="*/ 2147483646 h 287"/>
                <a:gd name="T114" fmla="*/ 2147483646 w 359"/>
                <a:gd name="T115" fmla="*/ 2147483646 h 287"/>
                <a:gd name="T116" fmla="*/ 2147483646 w 359"/>
                <a:gd name="T117" fmla="*/ 2147483646 h 287"/>
                <a:gd name="T118" fmla="*/ 2147483646 w 359"/>
                <a:gd name="T119" fmla="*/ 2147483646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Freeform 7">
              <a:extLst>
                <a:ext uri="{FF2B5EF4-FFF2-40B4-BE49-F238E27FC236}">
                  <a16:creationId xmlns:a16="http://schemas.microsoft.com/office/drawing/2014/main" id="{21D02611-B611-4072-9991-C4792E58CD04}"/>
                </a:ext>
              </a:extLst>
            </p:cNvPr>
            <p:cNvSpPr>
              <a:spLocks/>
            </p:cNvSpPr>
            <p:nvPr/>
          </p:nvSpPr>
          <p:spPr bwMode="auto">
            <a:xfrm>
              <a:off x="578" y="633"/>
              <a:ext cx="118" cy="149"/>
            </a:xfrm>
            <a:custGeom>
              <a:avLst/>
              <a:gdLst>
                <a:gd name="T0" fmla="*/ 2147483646 w 76"/>
                <a:gd name="T1" fmla="*/ 2147483646 h 96"/>
                <a:gd name="T2" fmla="*/ 2147483646 w 76"/>
                <a:gd name="T3" fmla="*/ 2147483646 h 96"/>
                <a:gd name="T4" fmla="*/ 2147483646 w 76"/>
                <a:gd name="T5" fmla="*/ 2147483646 h 96"/>
                <a:gd name="T6" fmla="*/ 2147483646 w 76"/>
                <a:gd name="T7" fmla="*/ 2147483646 h 96"/>
                <a:gd name="T8" fmla="*/ 2147483646 w 76"/>
                <a:gd name="T9" fmla="*/ 2147483646 h 96"/>
                <a:gd name="T10" fmla="*/ 2147483646 w 76"/>
                <a:gd name="T11" fmla="*/ 2147483646 h 96"/>
                <a:gd name="T12" fmla="*/ 2147483646 w 76"/>
                <a:gd name="T13" fmla="*/ 2147483646 h 96"/>
                <a:gd name="T14" fmla="*/ 2147483646 w 76"/>
                <a:gd name="T15" fmla="*/ 2147483646 h 96"/>
                <a:gd name="T16" fmla="*/ 2147483646 w 76"/>
                <a:gd name="T17" fmla="*/ 2147483646 h 96"/>
                <a:gd name="T18" fmla="*/ 2147483646 w 76"/>
                <a:gd name="T19" fmla="*/ 2147483646 h 96"/>
                <a:gd name="T20" fmla="*/ 0 w 76"/>
                <a:gd name="T21" fmla="*/ 2147483646 h 96"/>
                <a:gd name="T22" fmla="*/ 0 w 76"/>
                <a:gd name="T23" fmla="*/ 0 h 96"/>
                <a:gd name="T24" fmla="*/ 2147483646 w 76"/>
                <a:gd name="T25" fmla="*/ 0 h 96"/>
                <a:gd name="T26" fmla="*/ 2147483646 w 76"/>
                <a:gd name="T27" fmla="*/ 0 h 96"/>
                <a:gd name="T28" fmla="*/ 2147483646 w 76"/>
                <a:gd name="T29" fmla="*/ 2147483646 h 96"/>
                <a:gd name="T30" fmla="*/ 2147483646 w 76"/>
                <a:gd name="T31" fmla="*/ 2147483646 h 96"/>
                <a:gd name="T32" fmla="*/ 2147483646 w 76"/>
                <a:gd name="T33" fmla="*/ 2147483646 h 96"/>
                <a:gd name="T34" fmla="*/ 2147483646 w 76"/>
                <a:gd name="T35" fmla="*/ 2147483646 h 96"/>
                <a:gd name="T36" fmla="*/ 2147483646 w 76"/>
                <a:gd name="T37" fmla="*/ 2147483646 h 96"/>
                <a:gd name="T38" fmla="*/ 2147483646 w 76"/>
                <a:gd name="T39" fmla="*/ 2147483646 h 96"/>
                <a:gd name="T40" fmla="*/ 2147483646 w 76"/>
                <a:gd name="T41" fmla="*/ 2147483646 h 96"/>
                <a:gd name="T42" fmla="*/ 2147483646 w 76"/>
                <a:gd name="T43" fmla="*/ 2147483646 h 96"/>
                <a:gd name="T44" fmla="*/ 2147483646 w 76"/>
                <a:gd name="T45" fmla="*/ 2147483646 h 96"/>
                <a:gd name="T46" fmla="*/ 2147483646 w 76"/>
                <a:gd name="T47" fmla="*/ 2147483646 h 96"/>
                <a:gd name="T48" fmla="*/ 2147483646 w 76"/>
                <a:gd name="T49" fmla="*/ 2147483646 h 96"/>
                <a:gd name="T50" fmla="*/ 2147483646 w 76"/>
                <a:gd name="T51" fmla="*/ 2147483646 h 96"/>
                <a:gd name="T52" fmla="*/ 2147483646 w 76"/>
                <a:gd name="T53" fmla="*/ 2147483646 h 96"/>
                <a:gd name="T54" fmla="*/ 2147483646 w 76"/>
                <a:gd name="T55" fmla="*/ 2147483646 h 96"/>
                <a:gd name="T56" fmla="*/ 2147483646 w 76"/>
                <a:gd name="T57" fmla="*/ 2147483646 h 96"/>
                <a:gd name="T58" fmla="*/ 2147483646 w 76"/>
                <a:gd name="T59" fmla="*/ 2147483646 h 96"/>
                <a:gd name="T60" fmla="*/ 2147483646 w 76"/>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Freeform 8">
              <a:extLst>
                <a:ext uri="{FF2B5EF4-FFF2-40B4-BE49-F238E27FC236}">
                  <a16:creationId xmlns:a16="http://schemas.microsoft.com/office/drawing/2014/main" id="{2AD429B6-C908-4E63-BCC0-AB57ACEE8C42}"/>
                </a:ext>
              </a:extLst>
            </p:cNvPr>
            <p:cNvSpPr>
              <a:spLocks/>
            </p:cNvSpPr>
            <p:nvPr/>
          </p:nvSpPr>
          <p:spPr bwMode="auto">
            <a:xfrm>
              <a:off x="799" y="633"/>
              <a:ext cx="172" cy="152"/>
            </a:xfrm>
            <a:custGeom>
              <a:avLst/>
              <a:gdLst>
                <a:gd name="T0" fmla="*/ 0 w 111"/>
                <a:gd name="T1" fmla="*/ 2147483646 h 98"/>
                <a:gd name="T2" fmla="*/ 0 w 111"/>
                <a:gd name="T3" fmla="*/ 2147483646 h 98"/>
                <a:gd name="T4" fmla="*/ 2147483646 w 111"/>
                <a:gd name="T5" fmla="*/ 2147483646 h 98"/>
                <a:gd name="T6" fmla="*/ 2147483646 w 111"/>
                <a:gd name="T7" fmla="*/ 2147483646 h 98"/>
                <a:gd name="T8" fmla="*/ 2147483646 w 111"/>
                <a:gd name="T9" fmla="*/ 2147483646 h 98"/>
                <a:gd name="T10" fmla="*/ 2147483646 w 111"/>
                <a:gd name="T11" fmla="*/ 2147483646 h 98"/>
                <a:gd name="T12" fmla="*/ 2147483646 w 111"/>
                <a:gd name="T13" fmla="*/ 2147483646 h 98"/>
                <a:gd name="T14" fmla="*/ 2147483646 w 111"/>
                <a:gd name="T15" fmla="*/ 2147483646 h 98"/>
                <a:gd name="T16" fmla="*/ 2147483646 w 111"/>
                <a:gd name="T17" fmla="*/ 2147483646 h 98"/>
                <a:gd name="T18" fmla="*/ 2147483646 w 111"/>
                <a:gd name="T19" fmla="*/ 2147483646 h 98"/>
                <a:gd name="T20" fmla="*/ 0 w 111"/>
                <a:gd name="T21" fmla="*/ 2147483646 h 98"/>
                <a:gd name="T22" fmla="*/ 0 w 111"/>
                <a:gd name="T23" fmla="*/ 0 h 98"/>
                <a:gd name="T24" fmla="*/ 2147483646 w 111"/>
                <a:gd name="T25" fmla="*/ 0 h 98"/>
                <a:gd name="T26" fmla="*/ 2147483646 w 111"/>
                <a:gd name="T27" fmla="*/ 0 h 98"/>
                <a:gd name="T28" fmla="*/ 2147483646 w 111"/>
                <a:gd name="T29" fmla="*/ 2147483646 h 98"/>
                <a:gd name="T30" fmla="*/ 2147483646 w 111"/>
                <a:gd name="T31" fmla="*/ 2147483646 h 98"/>
                <a:gd name="T32" fmla="*/ 2147483646 w 111"/>
                <a:gd name="T33" fmla="*/ 2147483646 h 98"/>
                <a:gd name="T34" fmla="*/ 2147483646 w 111"/>
                <a:gd name="T35" fmla="*/ 2147483646 h 98"/>
                <a:gd name="T36" fmla="*/ 2147483646 w 111"/>
                <a:gd name="T37" fmla="*/ 2147483646 h 98"/>
                <a:gd name="T38" fmla="*/ 2147483646 w 111"/>
                <a:gd name="T39" fmla="*/ 2147483646 h 98"/>
                <a:gd name="T40" fmla="*/ 2147483646 w 111"/>
                <a:gd name="T41" fmla="*/ 2147483646 h 98"/>
                <a:gd name="T42" fmla="*/ 2147483646 w 111"/>
                <a:gd name="T43" fmla="*/ 2147483646 h 98"/>
                <a:gd name="T44" fmla="*/ 2147483646 w 111"/>
                <a:gd name="T45" fmla="*/ 2147483646 h 98"/>
                <a:gd name="T46" fmla="*/ 2147483646 w 111"/>
                <a:gd name="T47" fmla="*/ 2147483646 h 98"/>
                <a:gd name="T48" fmla="*/ 2147483646 w 111"/>
                <a:gd name="T49" fmla="*/ 0 h 98"/>
                <a:gd name="T50" fmla="*/ 2147483646 w 111"/>
                <a:gd name="T51" fmla="*/ 0 h 98"/>
                <a:gd name="T52" fmla="*/ 2147483646 w 111"/>
                <a:gd name="T53" fmla="*/ 0 h 98"/>
                <a:gd name="T54" fmla="*/ 2147483646 w 111"/>
                <a:gd name="T55" fmla="*/ 2147483646 h 98"/>
                <a:gd name="T56" fmla="*/ 2147483646 w 111"/>
                <a:gd name="T57" fmla="*/ 2147483646 h 98"/>
                <a:gd name="T58" fmla="*/ 2147483646 w 111"/>
                <a:gd name="T59" fmla="*/ 2147483646 h 98"/>
                <a:gd name="T60" fmla="*/ 2147483646 w 111"/>
                <a:gd name="T61" fmla="*/ 2147483646 h 98"/>
                <a:gd name="T62" fmla="*/ 2147483646 w 111"/>
                <a:gd name="T63" fmla="*/ 2147483646 h 98"/>
                <a:gd name="T64" fmla="*/ 2147483646 w 111"/>
                <a:gd name="T65" fmla="*/ 2147483646 h 98"/>
                <a:gd name="T66" fmla="*/ 2147483646 w 111"/>
                <a:gd name="T67" fmla="*/ 2147483646 h 98"/>
                <a:gd name="T68" fmla="*/ 2147483646 w 111"/>
                <a:gd name="T69" fmla="*/ 2147483646 h 98"/>
                <a:gd name="T70" fmla="*/ 2147483646 w 111"/>
                <a:gd name="T71" fmla="*/ 2147483646 h 98"/>
                <a:gd name="T72" fmla="*/ 2147483646 w 111"/>
                <a:gd name="T73" fmla="*/ 2147483646 h 98"/>
                <a:gd name="T74" fmla="*/ 2147483646 w 111"/>
                <a:gd name="T75" fmla="*/ 2147483646 h 98"/>
                <a:gd name="T76" fmla="*/ 2147483646 w 111"/>
                <a:gd name="T77" fmla="*/ 2147483646 h 98"/>
                <a:gd name="T78" fmla="*/ 2147483646 w 111"/>
                <a:gd name="T79" fmla="*/ 2147483646 h 98"/>
                <a:gd name="T80" fmla="*/ 2147483646 w 111"/>
                <a:gd name="T81" fmla="*/ 2147483646 h 98"/>
                <a:gd name="T82" fmla="*/ 2147483646 w 111"/>
                <a:gd name="T83" fmla="*/ 2147483646 h 98"/>
                <a:gd name="T84" fmla="*/ 2147483646 w 111"/>
                <a:gd name="T85" fmla="*/ 2147483646 h 98"/>
                <a:gd name="T86" fmla="*/ 2147483646 w 111"/>
                <a:gd name="T87" fmla="*/ 2147483646 h 98"/>
                <a:gd name="T88" fmla="*/ 2147483646 w 111"/>
                <a:gd name="T89" fmla="*/ 2147483646 h 98"/>
                <a:gd name="T90" fmla="*/ 2147483646 w 111"/>
                <a:gd name="T91" fmla="*/ 2147483646 h 98"/>
                <a:gd name="T92" fmla="*/ 2147483646 w 111"/>
                <a:gd name="T93" fmla="*/ 2147483646 h 98"/>
                <a:gd name="T94" fmla="*/ 2147483646 w 111"/>
                <a:gd name="T95" fmla="*/ 2147483646 h 98"/>
                <a:gd name="T96" fmla="*/ 0 w 111"/>
                <a:gd name="T97" fmla="*/ 2147483646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9">
              <a:extLst>
                <a:ext uri="{FF2B5EF4-FFF2-40B4-BE49-F238E27FC236}">
                  <a16:creationId xmlns:a16="http://schemas.microsoft.com/office/drawing/2014/main" id="{AD5436CF-D455-4452-B696-6C2CE73C6A57}"/>
                </a:ext>
              </a:extLst>
            </p:cNvPr>
            <p:cNvSpPr>
              <a:spLocks/>
            </p:cNvSpPr>
            <p:nvPr/>
          </p:nvSpPr>
          <p:spPr bwMode="auto">
            <a:xfrm>
              <a:off x="991" y="633"/>
              <a:ext cx="64" cy="149"/>
            </a:xfrm>
            <a:custGeom>
              <a:avLst/>
              <a:gdLst>
                <a:gd name="T0" fmla="*/ 2147483646 w 41"/>
                <a:gd name="T1" fmla="*/ 2147483646 h 96"/>
                <a:gd name="T2" fmla="*/ 2147483646 w 41"/>
                <a:gd name="T3" fmla="*/ 2147483646 h 96"/>
                <a:gd name="T4" fmla="*/ 2147483646 w 41"/>
                <a:gd name="T5" fmla="*/ 2147483646 h 96"/>
                <a:gd name="T6" fmla="*/ 0 w 41"/>
                <a:gd name="T7" fmla="*/ 2147483646 h 96"/>
                <a:gd name="T8" fmla="*/ 0 w 41"/>
                <a:gd name="T9" fmla="*/ 2147483646 h 96"/>
                <a:gd name="T10" fmla="*/ 2147483646 w 41"/>
                <a:gd name="T11" fmla="*/ 2147483646 h 96"/>
                <a:gd name="T12" fmla="*/ 2147483646 w 41"/>
                <a:gd name="T13" fmla="*/ 2147483646 h 96"/>
                <a:gd name="T14" fmla="*/ 2147483646 w 41"/>
                <a:gd name="T15" fmla="*/ 2147483646 h 96"/>
                <a:gd name="T16" fmla="*/ 2147483646 w 41"/>
                <a:gd name="T17" fmla="*/ 2147483646 h 96"/>
                <a:gd name="T18" fmla="*/ 2147483646 w 41"/>
                <a:gd name="T19" fmla="*/ 2147483646 h 96"/>
                <a:gd name="T20" fmla="*/ 2147483646 w 41"/>
                <a:gd name="T21" fmla="*/ 2147483646 h 96"/>
                <a:gd name="T22" fmla="*/ 2147483646 w 41"/>
                <a:gd name="T23" fmla="*/ 2147483646 h 96"/>
                <a:gd name="T24" fmla="*/ 2147483646 w 41"/>
                <a:gd name="T25" fmla="*/ 2147483646 h 96"/>
                <a:gd name="T26" fmla="*/ 0 w 41"/>
                <a:gd name="T27" fmla="*/ 2147483646 h 96"/>
                <a:gd name="T28" fmla="*/ 0 w 41"/>
                <a:gd name="T29" fmla="*/ 0 h 96"/>
                <a:gd name="T30" fmla="*/ 2147483646 w 41"/>
                <a:gd name="T31" fmla="*/ 0 h 96"/>
                <a:gd name="T32" fmla="*/ 2147483646 w 41"/>
                <a:gd name="T33" fmla="*/ 0 h 96"/>
                <a:gd name="T34" fmla="*/ 2147483646 w 41"/>
                <a:gd name="T35" fmla="*/ 2147483646 h 96"/>
                <a:gd name="T36" fmla="*/ 2147483646 w 41"/>
                <a:gd name="T37" fmla="*/ 2147483646 h 96"/>
                <a:gd name="T38" fmla="*/ 2147483646 w 41"/>
                <a:gd name="T39" fmla="*/ 2147483646 h 96"/>
                <a:gd name="T40" fmla="*/ 2147483646 w 41"/>
                <a:gd name="T41" fmla="*/ 2147483646 h 96"/>
                <a:gd name="T42" fmla="*/ 2147483646 w 41"/>
                <a:gd name="T43" fmla="*/ 2147483646 h 96"/>
                <a:gd name="T44" fmla="*/ 2147483646 w 41"/>
                <a:gd name="T45" fmla="*/ 2147483646 h 96"/>
                <a:gd name="T46" fmla="*/ 2147483646 w 41"/>
                <a:gd name="T47" fmla="*/ 2147483646 h 96"/>
                <a:gd name="T48" fmla="*/ 2147483646 w 41"/>
                <a:gd name="T49" fmla="*/ 2147483646 h 96"/>
                <a:gd name="T50" fmla="*/ 2147483646 w 41"/>
                <a:gd name="T51" fmla="*/ 2147483646 h 96"/>
                <a:gd name="T52" fmla="*/ 2147483646 w 41"/>
                <a:gd name="T53" fmla="*/ 214748364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0">
              <a:extLst>
                <a:ext uri="{FF2B5EF4-FFF2-40B4-BE49-F238E27FC236}">
                  <a16:creationId xmlns:a16="http://schemas.microsoft.com/office/drawing/2014/main" id="{EB5E514F-A035-4F69-9B32-5E98D7963593}"/>
                </a:ext>
              </a:extLst>
            </p:cNvPr>
            <p:cNvSpPr>
              <a:spLocks/>
            </p:cNvSpPr>
            <p:nvPr/>
          </p:nvSpPr>
          <p:spPr bwMode="auto">
            <a:xfrm>
              <a:off x="1065" y="629"/>
              <a:ext cx="146" cy="156"/>
            </a:xfrm>
            <a:custGeom>
              <a:avLst/>
              <a:gdLst>
                <a:gd name="T0" fmla="*/ 2147483646 w 94"/>
                <a:gd name="T1" fmla="*/ 2147483646 h 100"/>
                <a:gd name="T2" fmla="*/ 2147483646 w 94"/>
                <a:gd name="T3" fmla="*/ 2147483646 h 100"/>
                <a:gd name="T4" fmla="*/ 2147483646 w 94"/>
                <a:gd name="T5" fmla="*/ 2147483646 h 100"/>
                <a:gd name="T6" fmla="*/ 2147483646 w 94"/>
                <a:gd name="T7" fmla="*/ 2147483646 h 100"/>
                <a:gd name="T8" fmla="*/ 2147483646 w 94"/>
                <a:gd name="T9" fmla="*/ 2147483646 h 100"/>
                <a:gd name="T10" fmla="*/ 2147483646 w 94"/>
                <a:gd name="T11" fmla="*/ 2147483646 h 100"/>
                <a:gd name="T12" fmla="*/ 2147483646 w 94"/>
                <a:gd name="T13" fmla="*/ 2147483646 h 100"/>
                <a:gd name="T14" fmla="*/ 2147483646 w 94"/>
                <a:gd name="T15" fmla="*/ 2147483646 h 100"/>
                <a:gd name="T16" fmla="*/ 0 w 94"/>
                <a:gd name="T17" fmla="*/ 2147483646 h 100"/>
                <a:gd name="T18" fmla="*/ 2147483646 w 94"/>
                <a:gd name="T19" fmla="*/ 2147483646 h 100"/>
                <a:gd name="T20" fmla="*/ 2147483646 w 94"/>
                <a:gd name="T21" fmla="*/ 0 h 100"/>
                <a:gd name="T22" fmla="*/ 2147483646 w 94"/>
                <a:gd name="T23" fmla="*/ 2147483646 h 100"/>
                <a:gd name="T24" fmla="*/ 2147483646 w 94"/>
                <a:gd name="T25" fmla="*/ 2147483646 h 100"/>
                <a:gd name="T26" fmla="*/ 2147483646 w 94"/>
                <a:gd name="T27" fmla="*/ 2147483646 h 100"/>
                <a:gd name="T28" fmla="*/ 2147483646 w 94"/>
                <a:gd name="T29" fmla="*/ 2147483646 h 100"/>
                <a:gd name="T30" fmla="*/ 2147483646 w 94"/>
                <a:gd name="T31" fmla="*/ 2147483646 h 100"/>
                <a:gd name="T32" fmla="*/ 2147483646 w 94"/>
                <a:gd name="T33" fmla="*/ 2147483646 h 100"/>
                <a:gd name="T34" fmla="*/ 2147483646 w 94"/>
                <a:gd name="T35" fmla="*/ 2147483646 h 100"/>
                <a:gd name="T36" fmla="*/ 2147483646 w 94"/>
                <a:gd name="T37" fmla="*/ 2147483646 h 100"/>
                <a:gd name="T38" fmla="*/ 2147483646 w 94"/>
                <a:gd name="T39" fmla="*/ 2147483646 h 100"/>
                <a:gd name="T40" fmla="*/ 2147483646 w 94"/>
                <a:gd name="T41" fmla="*/ 2147483646 h 100"/>
                <a:gd name="T42" fmla="*/ 2147483646 w 94"/>
                <a:gd name="T43" fmla="*/ 2147483646 h 100"/>
                <a:gd name="T44" fmla="*/ 2147483646 w 94"/>
                <a:gd name="T45" fmla="*/ 2147483646 h 100"/>
                <a:gd name="T46" fmla="*/ 2147483646 w 94"/>
                <a:gd name="T47" fmla="*/ 2147483646 h 100"/>
                <a:gd name="T48" fmla="*/ 2147483646 w 94"/>
                <a:gd name="T49" fmla="*/ 2147483646 h 100"/>
                <a:gd name="T50" fmla="*/ 2147483646 w 94"/>
                <a:gd name="T51" fmla="*/ 2147483646 h 100"/>
                <a:gd name="T52" fmla="*/ 2147483646 w 94"/>
                <a:gd name="T53" fmla="*/ 2147483646 h 100"/>
                <a:gd name="T54" fmla="*/ 2147483646 w 94"/>
                <a:gd name="T55" fmla="*/ 2147483646 h 100"/>
                <a:gd name="T56" fmla="*/ 2147483646 w 94"/>
                <a:gd name="T57" fmla="*/ 2147483646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
              <a:extLst>
                <a:ext uri="{FF2B5EF4-FFF2-40B4-BE49-F238E27FC236}">
                  <a16:creationId xmlns:a16="http://schemas.microsoft.com/office/drawing/2014/main" id="{62316CA2-1E9A-4B32-87E7-BD5ED012C1A5}"/>
                </a:ext>
              </a:extLst>
            </p:cNvPr>
            <p:cNvSpPr>
              <a:spLocks/>
            </p:cNvSpPr>
            <p:nvPr/>
          </p:nvSpPr>
          <p:spPr bwMode="auto">
            <a:xfrm>
              <a:off x="415" y="629"/>
              <a:ext cx="146" cy="156"/>
            </a:xfrm>
            <a:custGeom>
              <a:avLst/>
              <a:gdLst>
                <a:gd name="T0" fmla="*/ 2147483646 w 94"/>
                <a:gd name="T1" fmla="*/ 2147483646 h 100"/>
                <a:gd name="T2" fmla="*/ 2147483646 w 94"/>
                <a:gd name="T3" fmla="*/ 2147483646 h 100"/>
                <a:gd name="T4" fmla="*/ 2147483646 w 94"/>
                <a:gd name="T5" fmla="*/ 2147483646 h 100"/>
                <a:gd name="T6" fmla="*/ 2147483646 w 94"/>
                <a:gd name="T7" fmla="*/ 2147483646 h 100"/>
                <a:gd name="T8" fmla="*/ 2147483646 w 94"/>
                <a:gd name="T9" fmla="*/ 2147483646 h 100"/>
                <a:gd name="T10" fmla="*/ 2147483646 w 94"/>
                <a:gd name="T11" fmla="*/ 2147483646 h 100"/>
                <a:gd name="T12" fmla="*/ 2147483646 w 94"/>
                <a:gd name="T13" fmla="*/ 2147483646 h 100"/>
                <a:gd name="T14" fmla="*/ 2147483646 w 94"/>
                <a:gd name="T15" fmla="*/ 2147483646 h 100"/>
                <a:gd name="T16" fmla="*/ 0 w 94"/>
                <a:gd name="T17" fmla="*/ 2147483646 h 100"/>
                <a:gd name="T18" fmla="*/ 2147483646 w 94"/>
                <a:gd name="T19" fmla="*/ 2147483646 h 100"/>
                <a:gd name="T20" fmla="*/ 2147483646 w 94"/>
                <a:gd name="T21" fmla="*/ 0 h 100"/>
                <a:gd name="T22" fmla="*/ 2147483646 w 94"/>
                <a:gd name="T23" fmla="*/ 2147483646 h 100"/>
                <a:gd name="T24" fmla="*/ 2147483646 w 94"/>
                <a:gd name="T25" fmla="*/ 2147483646 h 100"/>
                <a:gd name="T26" fmla="*/ 2147483646 w 94"/>
                <a:gd name="T27" fmla="*/ 2147483646 h 100"/>
                <a:gd name="T28" fmla="*/ 2147483646 w 94"/>
                <a:gd name="T29" fmla="*/ 2147483646 h 100"/>
                <a:gd name="T30" fmla="*/ 2147483646 w 94"/>
                <a:gd name="T31" fmla="*/ 2147483646 h 100"/>
                <a:gd name="T32" fmla="*/ 2147483646 w 94"/>
                <a:gd name="T33" fmla="*/ 2147483646 h 100"/>
                <a:gd name="T34" fmla="*/ 2147483646 w 94"/>
                <a:gd name="T35" fmla="*/ 2147483646 h 100"/>
                <a:gd name="T36" fmla="*/ 2147483646 w 94"/>
                <a:gd name="T37" fmla="*/ 2147483646 h 100"/>
                <a:gd name="T38" fmla="*/ 2147483646 w 94"/>
                <a:gd name="T39" fmla="*/ 2147483646 h 100"/>
                <a:gd name="T40" fmla="*/ 2147483646 w 94"/>
                <a:gd name="T41" fmla="*/ 2147483646 h 100"/>
                <a:gd name="T42" fmla="*/ 2147483646 w 94"/>
                <a:gd name="T43" fmla="*/ 2147483646 h 100"/>
                <a:gd name="T44" fmla="*/ 2147483646 w 94"/>
                <a:gd name="T45" fmla="*/ 2147483646 h 100"/>
                <a:gd name="T46" fmla="*/ 2147483646 w 94"/>
                <a:gd name="T47" fmla="*/ 2147483646 h 100"/>
                <a:gd name="T48" fmla="*/ 2147483646 w 94"/>
                <a:gd name="T49" fmla="*/ 2147483646 h 100"/>
                <a:gd name="T50" fmla="*/ 2147483646 w 94"/>
                <a:gd name="T51" fmla="*/ 2147483646 h 100"/>
                <a:gd name="T52" fmla="*/ 2147483646 w 94"/>
                <a:gd name="T53" fmla="*/ 2147483646 h 100"/>
                <a:gd name="T54" fmla="*/ 2147483646 w 94"/>
                <a:gd name="T55" fmla="*/ 2147483646 h 100"/>
                <a:gd name="T56" fmla="*/ 2147483646 w 94"/>
                <a:gd name="T57" fmla="*/ 2147483646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2">
              <a:extLst>
                <a:ext uri="{FF2B5EF4-FFF2-40B4-BE49-F238E27FC236}">
                  <a16:creationId xmlns:a16="http://schemas.microsoft.com/office/drawing/2014/main" id="{9D99C90C-230F-44DE-84CC-E4A8EEBBE96D}"/>
                </a:ext>
              </a:extLst>
            </p:cNvPr>
            <p:cNvSpPr>
              <a:spLocks/>
            </p:cNvSpPr>
            <p:nvPr/>
          </p:nvSpPr>
          <p:spPr bwMode="auto">
            <a:xfrm>
              <a:off x="479" y="434"/>
              <a:ext cx="201" cy="151"/>
            </a:xfrm>
            <a:custGeom>
              <a:avLst/>
              <a:gdLst>
                <a:gd name="T0" fmla="*/ 0 w 130"/>
                <a:gd name="T1" fmla="*/ 2147483646 h 97"/>
                <a:gd name="T2" fmla="*/ 0 w 130"/>
                <a:gd name="T3" fmla="*/ 0 h 97"/>
                <a:gd name="T4" fmla="*/ 2147483646 w 130"/>
                <a:gd name="T5" fmla="*/ 0 h 97"/>
                <a:gd name="T6" fmla="*/ 2147483646 w 130"/>
                <a:gd name="T7" fmla="*/ 0 h 97"/>
                <a:gd name="T8" fmla="*/ 2147483646 w 130"/>
                <a:gd name="T9" fmla="*/ 2147483646 h 97"/>
                <a:gd name="T10" fmla="*/ 2147483646 w 130"/>
                <a:gd name="T11" fmla="*/ 2147483646 h 97"/>
                <a:gd name="T12" fmla="*/ 2147483646 w 130"/>
                <a:gd name="T13" fmla="*/ 2147483646 h 97"/>
                <a:gd name="T14" fmla="*/ 2147483646 w 130"/>
                <a:gd name="T15" fmla="*/ 0 h 97"/>
                <a:gd name="T16" fmla="*/ 2147483646 w 130"/>
                <a:gd name="T17" fmla="*/ 0 h 97"/>
                <a:gd name="T18" fmla="*/ 2147483646 w 130"/>
                <a:gd name="T19" fmla="*/ 0 h 97"/>
                <a:gd name="T20" fmla="*/ 2147483646 w 130"/>
                <a:gd name="T21" fmla="*/ 2147483646 h 97"/>
                <a:gd name="T22" fmla="*/ 2147483646 w 130"/>
                <a:gd name="T23" fmla="*/ 2147483646 h 97"/>
                <a:gd name="T24" fmla="*/ 2147483646 w 130"/>
                <a:gd name="T25" fmla="*/ 2147483646 h 97"/>
                <a:gd name="T26" fmla="*/ 2147483646 w 130"/>
                <a:gd name="T27" fmla="*/ 2147483646 h 97"/>
                <a:gd name="T28" fmla="*/ 2147483646 w 130"/>
                <a:gd name="T29" fmla="*/ 2147483646 h 97"/>
                <a:gd name="T30" fmla="*/ 2147483646 w 130"/>
                <a:gd name="T31" fmla="*/ 2147483646 h 97"/>
                <a:gd name="T32" fmla="*/ 2147483646 w 130"/>
                <a:gd name="T33" fmla="*/ 2147483646 h 97"/>
                <a:gd name="T34" fmla="*/ 2147483646 w 130"/>
                <a:gd name="T35" fmla="*/ 2147483646 h 97"/>
                <a:gd name="T36" fmla="*/ 2147483646 w 130"/>
                <a:gd name="T37" fmla="*/ 2147483646 h 97"/>
                <a:gd name="T38" fmla="*/ 2147483646 w 130"/>
                <a:gd name="T39" fmla="*/ 2147483646 h 97"/>
                <a:gd name="T40" fmla="*/ 2147483646 w 130"/>
                <a:gd name="T41" fmla="*/ 2147483646 h 97"/>
                <a:gd name="T42" fmla="*/ 2147483646 w 130"/>
                <a:gd name="T43" fmla="*/ 2147483646 h 97"/>
                <a:gd name="T44" fmla="*/ 2147483646 w 130"/>
                <a:gd name="T45" fmla="*/ 2147483646 h 97"/>
                <a:gd name="T46" fmla="*/ 2147483646 w 130"/>
                <a:gd name="T47" fmla="*/ 2147483646 h 97"/>
                <a:gd name="T48" fmla="*/ 2147483646 w 130"/>
                <a:gd name="T49" fmla="*/ 2147483646 h 97"/>
                <a:gd name="T50" fmla="*/ 2147483646 w 130"/>
                <a:gd name="T51" fmla="*/ 2147483646 h 97"/>
                <a:gd name="T52" fmla="*/ 2147483646 w 130"/>
                <a:gd name="T53" fmla="*/ 2147483646 h 97"/>
                <a:gd name="T54" fmla="*/ 2147483646 w 130"/>
                <a:gd name="T55" fmla="*/ 2147483646 h 97"/>
                <a:gd name="T56" fmla="*/ 2147483646 w 130"/>
                <a:gd name="T57" fmla="*/ 2147483646 h 97"/>
                <a:gd name="T58" fmla="*/ 2147483646 w 130"/>
                <a:gd name="T59" fmla="*/ 2147483646 h 97"/>
                <a:gd name="T60" fmla="*/ 2147483646 w 130"/>
                <a:gd name="T61" fmla="*/ 2147483646 h 97"/>
                <a:gd name="T62" fmla="*/ 2147483646 w 130"/>
                <a:gd name="T63" fmla="*/ 2147483646 h 97"/>
                <a:gd name="T64" fmla="*/ 2147483646 w 130"/>
                <a:gd name="T65" fmla="*/ 2147483646 h 97"/>
                <a:gd name="T66" fmla="*/ 2147483646 w 130"/>
                <a:gd name="T67" fmla="*/ 2147483646 h 97"/>
                <a:gd name="T68" fmla="*/ 2147483646 w 130"/>
                <a:gd name="T69" fmla="*/ 2147483646 h 97"/>
                <a:gd name="T70" fmla="*/ 2147483646 w 130"/>
                <a:gd name="T71" fmla="*/ 2147483646 h 97"/>
                <a:gd name="T72" fmla="*/ 2147483646 w 130"/>
                <a:gd name="T73" fmla="*/ 2147483646 h 97"/>
                <a:gd name="T74" fmla="*/ 2147483646 w 130"/>
                <a:gd name="T75" fmla="*/ 2147483646 h 97"/>
                <a:gd name="T76" fmla="*/ 2147483646 w 130"/>
                <a:gd name="T77" fmla="*/ 2147483646 h 97"/>
                <a:gd name="T78" fmla="*/ 2147483646 w 130"/>
                <a:gd name="T79" fmla="*/ 2147483646 h 97"/>
                <a:gd name="T80" fmla="*/ 2147483646 w 130"/>
                <a:gd name="T81" fmla="*/ 2147483646 h 97"/>
                <a:gd name="T82" fmla="*/ 2147483646 w 130"/>
                <a:gd name="T83" fmla="*/ 2147483646 h 97"/>
                <a:gd name="T84" fmla="*/ 2147483646 w 130"/>
                <a:gd name="T85" fmla="*/ 2147483646 h 97"/>
                <a:gd name="T86" fmla="*/ 0 w 130"/>
                <a:gd name="T87" fmla="*/ 2147483646 h 97"/>
                <a:gd name="T88" fmla="*/ 0 w 130"/>
                <a:gd name="T89" fmla="*/ 2147483646 h 97"/>
                <a:gd name="T90" fmla="*/ 2147483646 w 130"/>
                <a:gd name="T91" fmla="*/ 2147483646 h 97"/>
                <a:gd name="T92" fmla="*/ 2147483646 w 130"/>
                <a:gd name="T93" fmla="*/ 2147483646 h 97"/>
                <a:gd name="T94" fmla="*/ 2147483646 w 130"/>
                <a:gd name="T95" fmla="*/ 2147483646 h 97"/>
                <a:gd name="T96" fmla="*/ 2147483646 w 130"/>
                <a:gd name="T97" fmla="*/ 2147483646 h 97"/>
                <a:gd name="T98" fmla="*/ 2147483646 w 130"/>
                <a:gd name="T99" fmla="*/ 2147483646 h 97"/>
                <a:gd name="T100" fmla="*/ 2147483646 w 130"/>
                <a:gd name="T101" fmla="*/ 2147483646 h 97"/>
                <a:gd name="T102" fmla="*/ 2147483646 w 130"/>
                <a:gd name="T103" fmla="*/ 2147483646 h 97"/>
                <a:gd name="T104" fmla="*/ 2147483646 w 130"/>
                <a:gd name="T105" fmla="*/ 2147483646 h 97"/>
                <a:gd name="T106" fmla="*/ 0 w 130"/>
                <a:gd name="T107" fmla="*/ 2147483646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3">
              <a:extLst>
                <a:ext uri="{FF2B5EF4-FFF2-40B4-BE49-F238E27FC236}">
                  <a16:creationId xmlns:a16="http://schemas.microsoft.com/office/drawing/2014/main" id="{FD97BC64-39F8-4D7C-9277-EE19EDD82938}"/>
                </a:ext>
              </a:extLst>
            </p:cNvPr>
            <p:cNvSpPr>
              <a:spLocks noEditPoints="1"/>
            </p:cNvSpPr>
            <p:nvPr/>
          </p:nvSpPr>
          <p:spPr bwMode="auto">
            <a:xfrm>
              <a:off x="688" y="432"/>
              <a:ext cx="166" cy="149"/>
            </a:xfrm>
            <a:custGeom>
              <a:avLst/>
              <a:gdLst>
                <a:gd name="T0" fmla="*/ 2147483646 w 107"/>
                <a:gd name="T1" fmla="*/ 2147483646 h 96"/>
                <a:gd name="T2" fmla="*/ 2147483646 w 107"/>
                <a:gd name="T3" fmla="*/ 2147483646 h 96"/>
                <a:gd name="T4" fmla="*/ 2147483646 w 107"/>
                <a:gd name="T5" fmla="*/ 2147483646 h 96"/>
                <a:gd name="T6" fmla="*/ 2147483646 w 107"/>
                <a:gd name="T7" fmla="*/ 2147483646 h 96"/>
                <a:gd name="T8" fmla="*/ 2147483646 w 107"/>
                <a:gd name="T9" fmla="*/ 2147483646 h 96"/>
                <a:gd name="T10" fmla="*/ 2147483646 w 107"/>
                <a:gd name="T11" fmla="*/ 2147483646 h 96"/>
                <a:gd name="T12" fmla="*/ 2147483646 w 107"/>
                <a:gd name="T13" fmla="*/ 2147483646 h 96"/>
                <a:gd name="T14" fmla="*/ 2147483646 w 107"/>
                <a:gd name="T15" fmla="*/ 2147483646 h 96"/>
                <a:gd name="T16" fmla="*/ 2147483646 w 107"/>
                <a:gd name="T17" fmla="*/ 2147483646 h 96"/>
                <a:gd name="T18" fmla="*/ 2147483646 w 107"/>
                <a:gd name="T19" fmla="*/ 2147483646 h 96"/>
                <a:gd name="T20" fmla="*/ 2147483646 w 107"/>
                <a:gd name="T21" fmla="*/ 2147483646 h 96"/>
                <a:gd name="T22" fmla="*/ 2147483646 w 107"/>
                <a:gd name="T23" fmla="*/ 2147483646 h 96"/>
                <a:gd name="T24" fmla="*/ 2147483646 w 107"/>
                <a:gd name="T25" fmla="*/ 2147483646 h 96"/>
                <a:gd name="T26" fmla="*/ 2147483646 w 107"/>
                <a:gd name="T27" fmla="*/ 2147483646 h 96"/>
                <a:gd name="T28" fmla="*/ 2147483646 w 107"/>
                <a:gd name="T29" fmla="*/ 2147483646 h 96"/>
                <a:gd name="T30" fmla="*/ 2147483646 w 107"/>
                <a:gd name="T31" fmla="*/ 2147483646 h 96"/>
                <a:gd name="T32" fmla="*/ 2147483646 w 107"/>
                <a:gd name="T33" fmla="*/ 2147483646 h 96"/>
                <a:gd name="T34" fmla="*/ 2147483646 w 107"/>
                <a:gd name="T35" fmla="*/ 2147483646 h 96"/>
                <a:gd name="T36" fmla="*/ 2147483646 w 107"/>
                <a:gd name="T37" fmla="*/ 2147483646 h 96"/>
                <a:gd name="T38" fmla="*/ 2147483646 w 107"/>
                <a:gd name="T39" fmla="*/ 2147483646 h 96"/>
                <a:gd name="T40" fmla="*/ 2147483646 w 107"/>
                <a:gd name="T41" fmla="*/ 2147483646 h 96"/>
                <a:gd name="T42" fmla="*/ 2147483646 w 107"/>
                <a:gd name="T43" fmla="*/ 0 h 96"/>
                <a:gd name="T44" fmla="*/ 2147483646 w 107"/>
                <a:gd name="T45" fmla="*/ 0 h 96"/>
                <a:gd name="T46" fmla="*/ 2147483646 w 107"/>
                <a:gd name="T47" fmla="*/ 2147483646 h 96"/>
                <a:gd name="T48" fmla="*/ 2147483646 w 107"/>
                <a:gd name="T49" fmla="*/ 2147483646 h 96"/>
                <a:gd name="T50" fmla="*/ 2147483646 w 107"/>
                <a:gd name="T51" fmla="*/ 2147483646 h 96"/>
                <a:gd name="T52" fmla="*/ 2147483646 w 107"/>
                <a:gd name="T53" fmla="*/ 2147483646 h 96"/>
                <a:gd name="T54" fmla="*/ 2147483646 w 107"/>
                <a:gd name="T55" fmla="*/ 2147483646 h 96"/>
                <a:gd name="T56" fmla="*/ 0 w 107"/>
                <a:gd name="T57" fmla="*/ 2147483646 h 96"/>
                <a:gd name="T58" fmla="*/ 0 w 107"/>
                <a:gd name="T59" fmla="*/ 2147483646 h 96"/>
                <a:gd name="T60" fmla="*/ 2147483646 w 107"/>
                <a:gd name="T61" fmla="*/ 2147483646 h 96"/>
                <a:gd name="T62" fmla="*/ 2147483646 w 107"/>
                <a:gd name="T63" fmla="*/ 2147483646 h 96"/>
                <a:gd name="T64" fmla="*/ 2147483646 w 107"/>
                <a:gd name="T65" fmla="*/ 2147483646 h 96"/>
                <a:gd name="T66" fmla="*/ 2147483646 w 107"/>
                <a:gd name="T67" fmla="*/ 2147483646 h 96"/>
                <a:gd name="T68" fmla="*/ 2147483646 w 107"/>
                <a:gd name="T69" fmla="*/ 2147483646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4">
              <a:extLst>
                <a:ext uri="{FF2B5EF4-FFF2-40B4-BE49-F238E27FC236}">
                  <a16:creationId xmlns:a16="http://schemas.microsoft.com/office/drawing/2014/main" id="{6479A209-7B3F-4DBC-AD14-2BD556077759}"/>
                </a:ext>
              </a:extLst>
            </p:cNvPr>
            <p:cNvSpPr>
              <a:spLocks/>
            </p:cNvSpPr>
            <p:nvPr/>
          </p:nvSpPr>
          <p:spPr bwMode="auto">
            <a:xfrm>
              <a:off x="825" y="434"/>
              <a:ext cx="163" cy="147"/>
            </a:xfrm>
            <a:custGeom>
              <a:avLst/>
              <a:gdLst>
                <a:gd name="T0" fmla="*/ 2147483646 w 105"/>
                <a:gd name="T1" fmla="*/ 2147483646 h 95"/>
                <a:gd name="T2" fmla="*/ 2147483646 w 105"/>
                <a:gd name="T3" fmla="*/ 2147483646 h 95"/>
                <a:gd name="T4" fmla="*/ 2147483646 w 105"/>
                <a:gd name="T5" fmla="*/ 2147483646 h 95"/>
                <a:gd name="T6" fmla="*/ 2147483646 w 105"/>
                <a:gd name="T7" fmla="*/ 2147483646 h 95"/>
                <a:gd name="T8" fmla="*/ 2147483646 w 105"/>
                <a:gd name="T9" fmla="*/ 0 h 95"/>
                <a:gd name="T10" fmla="*/ 2147483646 w 105"/>
                <a:gd name="T11" fmla="*/ 0 h 95"/>
                <a:gd name="T12" fmla="*/ 2147483646 w 105"/>
                <a:gd name="T13" fmla="*/ 0 h 95"/>
                <a:gd name="T14" fmla="*/ 2147483646 w 105"/>
                <a:gd name="T15" fmla="*/ 2147483646 h 95"/>
                <a:gd name="T16" fmla="*/ 2147483646 w 105"/>
                <a:gd name="T17" fmla="*/ 2147483646 h 95"/>
                <a:gd name="T18" fmla="*/ 2147483646 w 105"/>
                <a:gd name="T19" fmla="*/ 2147483646 h 95"/>
                <a:gd name="T20" fmla="*/ 2147483646 w 105"/>
                <a:gd name="T21" fmla="*/ 2147483646 h 95"/>
                <a:gd name="T22" fmla="*/ 2147483646 w 105"/>
                <a:gd name="T23" fmla="*/ 2147483646 h 95"/>
                <a:gd name="T24" fmla="*/ 2147483646 w 105"/>
                <a:gd name="T25" fmla="*/ 2147483646 h 95"/>
                <a:gd name="T26" fmla="*/ 2147483646 w 105"/>
                <a:gd name="T27" fmla="*/ 2147483646 h 95"/>
                <a:gd name="T28" fmla="*/ 2147483646 w 105"/>
                <a:gd name="T29" fmla="*/ 2147483646 h 95"/>
                <a:gd name="T30" fmla="*/ 2147483646 w 105"/>
                <a:gd name="T31" fmla="*/ 2147483646 h 95"/>
                <a:gd name="T32" fmla="*/ 2147483646 w 105"/>
                <a:gd name="T33" fmla="*/ 2147483646 h 95"/>
                <a:gd name="T34" fmla="*/ 2147483646 w 105"/>
                <a:gd name="T35" fmla="*/ 2147483646 h 95"/>
                <a:gd name="T36" fmla="*/ 2147483646 w 105"/>
                <a:gd name="T37" fmla="*/ 2147483646 h 95"/>
                <a:gd name="T38" fmla="*/ 2147483646 w 105"/>
                <a:gd name="T39" fmla="*/ 2147483646 h 95"/>
                <a:gd name="T40" fmla="*/ 2147483646 w 105"/>
                <a:gd name="T41" fmla="*/ 2147483646 h 95"/>
                <a:gd name="T42" fmla="*/ 2147483646 w 105"/>
                <a:gd name="T43" fmla="*/ 2147483646 h 95"/>
                <a:gd name="T44" fmla="*/ 2147483646 w 105"/>
                <a:gd name="T45" fmla="*/ 2147483646 h 95"/>
                <a:gd name="T46" fmla="*/ 2147483646 w 105"/>
                <a:gd name="T47" fmla="*/ 2147483646 h 95"/>
                <a:gd name="T48" fmla="*/ 2147483646 w 105"/>
                <a:gd name="T49" fmla="*/ 2147483646 h 95"/>
                <a:gd name="T50" fmla="*/ 2147483646 w 105"/>
                <a:gd name="T51" fmla="*/ 2147483646 h 95"/>
                <a:gd name="T52" fmla="*/ 2147483646 w 105"/>
                <a:gd name="T53" fmla="*/ 2147483646 h 95"/>
                <a:gd name="T54" fmla="*/ 2147483646 w 105"/>
                <a:gd name="T55" fmla="*/ 2147483646 h 95"/>
                <a:gd name="T56" fmla="*/ 2147483646 w 105"/>
                <a:gd name="T57" fmla="*/ 2147483646 h 95"/>
                <a:gd name="T58" fmla="*/ 2147483646 w 105"/>
                <a:gd name="T59" fmla="*/ 2147483646 h 95"/>
                <a:gd name="T60" fmla="*/ 2147483646 w 105"/>
                <a:gd name="T61" fmla="*/ 2147483646 h 95"/>
                <a:gd name="T62" fmla="*/ 2147483646 w 105"/>
                <a:gd name="T63" fmla="*/ 2147483646 h 95"/>
                <a:gd name="T64" fmla="*/ 2147483646 w 105"/>
                <a:gd name="T65" fmla="*/ 2147483646 h 95"/>
                <a:gd name="T66" fmla="*/ 0 w 105"/>
                <a:gd name="T67" fmla="*/ 2147483646 h 95"/>
                <a:gd name="T68" fmla="*/ 0 w 105"/>
                <a:gd name="T69" fmla="*/ 0 h 95"/>
                <a:gd name="T70" fmla="*/ 2147483646 w 105"/>
                <a:gd name="T71" fmla="*/ 0 h 95"/>
                <a:gd name="T72" fmla="*/ 2147483646 w 105"/>
                <a:gd name="T73" fmla="*/ 0 h 95"/>
                <a:gd name="T74" fmla="*/ 2147483646 w 105"/>
                <a:gd name="T75" fmla="*/ 2147483646 h 95"/>
                <a:gd name="T76" fmla="*/ 2147483646 w 105"/>
                <a:gd name="T77" fmla="*/ 2147483646 h 95"/>
                <a:gd name="T78" fmla="*/ 2147483646 w 105"/>
                <a:gd name="T79" fmla="*/ 2147483646 h 95"/>
                <a:gd name="T80" fmla="*/ 2147483646 w 105"/>
                <a:gd name="T81" fmla="*/ 2147483646 h 95"/>
                <a:gd name="T82" fmla="*/ 2147483646 w 105"/>
                <a:gd name="T83" fmla="*/ 2147483646 h 95"/>
                <a:gd name="T84" fmla="*/ 2147483646 w 105"/>
                <a:gd name="T85" fmla="*/ 2147483646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5">
              <a:extLst>
                <a:ext uri="{FF2B5EF4-FFF2-40B4-BE49-F238E27FC236}">
                  <a16:creationId xmlns:a16="http://schemas.microsoft.com/office/drawing/2014/main" id="{DDE2FE40-5484-4509-B135-88D7A606F547}"/>
                </a:ext>
              </a:extLst>
            </p:cNvPr>
            <p:cNvSpPr>
              <a:spLocks noEditPoints="1"/>
            </p:cNvSpPr>
            <p:nvPr/>
          </p:nvSpPr>
          <p:spPr bwMode="auto">
            <a:xfrm>
              <a:off x="982" y="431"/>
              <a:ext cx="164" cy="154"/>
            </a:xfrm>
            <a:custGeom>
              <a:avLst/>
              <a:gdLst>
                <a:gd name="T0" fmla="*/ 2147483646 w 106"/>
                <a:gd name="T1" fmla="*/ 2147483646 h 99"/>
                <a:gd name="T2" fmla="*/ 2147483646 w 106"/>
                <a:gd name="T3" fmla="*/ 2147483646 h 99"/>
                <a:gd name="T4" fmla="*/ 2147483646 w 106"/>
                <a:gd name="T5" fmla="*/ 2147483646 h 99"/>
                <a:gd name="T6" fmla="*/ 2147483646 w 106"/>
                <a:gd name="T7" fmla="*/ 2147483646 h 99"/>
                <a:gd name="T8" fmla="*/ 2147483646 w 106"/>
                <a:gd name="T9" fmla="*/ 2147483646 h 99"/>
                <a:gd name="T10" fmla="*/ 2147483646 w 106"/>
                <a:gd name="T11" fmla="*/ 2147483646 h 99"/>
                <a:gd name="T12" fmla="*/ 2147483646 w 106"/>
                <a:gd name="T13" fmla="*/ 2147483646 h 99"/>
                <a:gd name="T14" fmla="*/ 2147483646 w 106"/>
                <a:gd name="T15" fmla="*/ 2147483646 h 99"/>
                <a:gd name="T16" fmla="*/ 2147483646 w 106"/>
                <a:gd name="T17" fmla="*/ 2147483646 h 99"/>
                <a:gd name="T18" fmla="*/ 2147483646 w 106"/>
                <a:gd name="T19" fmla="*/ 2147483646 h 99"/>
                <a:gd name="T20" fmla="*/ 2147483646 w 106"/>
                <a:gd name="T21" fmla="*/ 2147483646 h 99"/>
                <a:gd name="T22" fmla="*/ 2147483646 w 106"/>
                <a:gd name="T23" fmla="*/ 2147483646 h 99"/>
                <a:gd name="T24" fmla="*/ 2147483646 w 106"/>
                <a:gd name="T25" fmla="*/ 2147483646 h 99"/>
                <a:gd name="T26" fmla="*/ 2147483646 w 106"/>
                <a:gd name="T27" fmla="*/ 2147483646 h 99"/>
                <a:gd name="T28" fmla="*/ 2147483646 w 106"/>
                <a:gd name="T29" fmla="*/ 2147483646 h 99"/>
                <a:gd name="T30" fmla="*/ 2147483646 w 106"/>
                <a:gd name="T31" fmla="*/ 2147483646 h 99"/>
                <a:gd name="T32" fmla="*/ 2147483646 w 106"/>
                <a:gd name="T33" fmla="*/ 2147483646 h 99"/>
                <a:gd name="T34" fmla="*/ 2147483646 w 106"/>
                <a:gd name="T35" fmla="*/ 2147483646 h 99"/>
                <a:gd name="T36" fmla="*/ 2147483646 w 106"/>
                <a:gd name="T37" fmla="*/ 2147483646 h 99"/>
                <a:gd name="T38" fmla="*/ 2147483646 w 106"/>
                <a:gd name="T39" fmla="*/ 2147483646 h 99"/>
                <a:gd name="T40" fmla="*/ 2147483646 w 106"/>
                <a:gd name="T41" fmla="*/ 2147483646 h 99"/>
                <a:gd name="T42" fmla="*/ 2147483646 w 106"/>
                <a:gd name="T43" fmla="*/ 2147483646 h 99"/>
                <a:gd name="T44" fmla="*/ 2147483646 w 106"/>
                <a:gd name="T45" fmla="*/ 2147483646 h 99"/>
                <a:gd name="T46" fmla="*/ 2147483646 w 106"/>
                <a:gd name="T47" fmla="*/ 2147483646 h 99"/>
                <a:gd name="T48" fmla="*/ 2147483646 w 106"/>
                <a:gd name="T49" fmla="*/ 2147483646 h 99"/>
                <a:gd name="T50" fmla="*/ 2147483646 w 106"/>
                <a:gd name="T51" fmla="*/ 2147483646 h 99"/>
                <a:gd name="T52" fmla="*/ 2147483646 w 106"/>
                <a:gd name="T53" fmla="*/ 2147483646 h 99"/>
                <a:gd name="T54" fmla="*/ 2147483646 w 106"/>
                <a:gd name="T55" fmla="*/ 0 h 99"/>
                <a:gd name="T56" fmla="*/ 2147483646 w 106"/>
                <a:gd name="T57" fmla="*/ 2147483646 h 99"/>
                <a:gd name="T58" fmla="*/ 2147483646 w 106"/>
                <a:gd name="T59" fmla="*/ 2147483646 h 99"/>
                <a:gd name="T60" fmla="*/ 2147483646 w 106"/>
                <a:gd name="T61" fmla="*/ 2147483646 h 99"/>
                <a:gd name="T62" fmla="*/ 0 w 106"/>
                <a:gd name="T63" fmla="*/ 2147483646 h 99"/>
                <a:gd name="T64" fmla="*/ 2147483646 w 106"/>
                <a:gd name="T65" fmla="*/ 2147483646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5" name="Text Box 7">
            <a:extLst>
              <a:ext uri="{FF2B5EF4-FFF2-40B4-BE49-F238E27FC236}">
                <a16:creationId xmlns:a16="http://schemas.microsoft.com/office/drawing/2014/main" id="{39F846AF-1765-4969-8B9E-4F969862F8D6}"/>
              </a:ext>
            </a:extLst>
          </p:cNvPr>
          <p:cNvSpPr txBox="1">
            <a:spLocks noChangeArrowheads="1"/>
          </p:cNvSpPr>
          <p:nvPr userDrawn="1"/>
        </p:nvSpPr>
        <p:spPr bwMode="auto">
          <a:xfrm>
            <a:off x="757767" y="3092451"/>
            <a:ext cx="4908551" cy="1336675"/>
          </a:xfrm>
          <a:prstGeom prst="rect">
            <a:avLst/>
          </a:prstGeom>
          <a:noFill/>
          <a:ln>
            <a:noFill/>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lnSpc>
                <a:spcPct val="80000"/>
              </a:lnSpc>
              <a:defRPr/>
            </a:pPr>
            <a:r>
              <a:rPr lang="en-US" sz="2800">
                <a:solidFill>
                  <a:srgbClr val="B2B2B2"/>
                </a:solidFill>
                <a:latin typeface="Arial Narrow" pitchFamily="34" charset="0"/>
              </a:rPr>
              <a:t>CENTER FOR</a:t>
            </a:r>
            <a:br>
              <a:rPr lang="en-US" sz="2800">
                <a:latin typeface="Arial Narrow" pitchFamily="34" charset="0"/>
              </a:rPr>
            </a:br>
            <a:r>
              <a:rPr lang="en-US" sz="3800" b="1">
                <a:latin typeface="Arial Narrow" pitchFamily="34" charset="0"/>
              </a:rPr>
              <a:t>INDIVIDUALIZED</a:t>
            </a:r>
          </a:p>
          <a:p>
            <a:pPr eaLnBrk="1" hangingPunct="1">
              <a:lnSpc>
                <a:spcPct val="80000"/>
              </a:lnSpc>
              <a:defRPr/>
            </a:pPr>
            <a:r>
              <a:rPr lang="en-US" sz="3600">
                <a:latin typeface="Arial Narrow" pitchFamily="34" charset="0"/>
              </a:rPr>
              <a:t>MEDICINE</a:t>
            </a:r>
          </a:p>
        </p:txBody>
      </p:sp>
      <p:sp>
        <p:nvSpPr>
          <p:cNvPr id="121877" name="Rectangle 21"/>
          <p:cNvSpPr>
            <a:spLocks noGrp="1" noChangeArrowheads="1"/>
          </p:cNvSpPr>
          <p:nvPr>
            <p:ph type="subTitle" sz="quarter" idx="1"/>
          </p:nvPr>
        </p:nvSpPr>
        <p:spPr>
          <a:xfrm>
            <a:off x="889001" y="4430713"/>
            <a:ext cx="5126567" cy="741362"/>
          </a:xfrm>
        </p:spPr>
        <p:txBody>
          <a:bodyPr lIns="0" rIns="0" bIns="0"/>
          <a:lstStyle>
            <a:lvl1pPr marL="0" indent="0">
              <a:spcBef>
                <a:spcPct val="0"/>
              </a:spcBef>
              <a:defRPr sz="2200">
                <a:solidFill>
                  <a:srgbClr val="B2B2B2"/>
                </a:solidFill>
              </a:defRPr>
            </a:lvl1pPr>
          </a:lstStyle>
          <a:p>
            <a:pPr lvl="0"/>
            <a:r>
              <a:rPr lang="en-US" noProof="0"/>
              <a:t>Click to edit Master subtitle style</a:t>
            </a:r>
          </a:p>
        </p:txBody>
      </p:sp>
      <p:sp>
        <p:nvSpPr>
          <p:cNvPr id="16" name="Slide Number Placeholder 15">
            <a:extLst>
              <a:ext uri="{FF2B5EF4-FFF2-40B4-BE49-F238E27FC236}">
                <a16:creationId xmlns:a16="http://schemas.microsoft.com/office/drawing/2014/main" id="{7B305556-9198-4614-BF44-98235474AB50}"/>
              </a:ext>
            </a:extLst>
          </p:cNvPr>
          <p:cNvSpPr>
            <a:spLocks noGrp="1" noChangeArrowheads="1"/>
          </p:cNvSpPr>
          <p:nvPr>
            <p:ph type="sldNum" sz="quarter" idx="10"/>
          </p:nvPr>
        </p:nvSpPr>
        <p:spPr/>
        <p:txBody>
          <a:bodyPr/>
          <a:lstStyle>
            <a:lvl1pPr>
              <a:defRPr/>
            </a:lvl1pPr>
          </a:lstStyle>
          <a:p>
            <a:pPr>
              <a:defRPr/>
            </a:pPr>
            <a:r>
              <a:rPr lang="en-US" altLang="en-US"/>
              <a:t>©2012 MFMER  |  3198462-</a:t>
            </a:r>
            <a:fld id="{3F176F6F-B0D9-4A51-8D32-257077A2D82D}" type="slidenum">
              <a:rPr lang="en-US" altLang="en-US" smtClean="0"/>
              <a:pPr>
                <a:defRPr/>
              </a:pPr>
              <a:t>‹#›</a:t>
            </a:fld>
            <a:endParaRPr lang="en-US" altLang="en-US"/>
          </a:p>
        </p:txBody>
      </p:sp>
    </p:spTree>
    <p:extLst>
      <p:ext uri="{BB962C8B-B14F-4D97-AF65-F5344CB8AC3E}">
        <p14:creationId xmlns:p14="http://schemas.microsoft.com/office/powerpoint/2010/main" val="29664654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E088-1AB3-4182-BB95-BB6EFD01A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AD3ED-5A0A-4DF0-B8C1-F688CC760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CD575-A34A-45C9-8FDE-58F507CD7A6C}"/>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4599B812-03D2-485B-962A-E9BE46A94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31EBD-FFB9-4A95-A410-AC093ACBCFDF}"/>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333526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AB74-3574-4514-A34C-EFB3D514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F70D8-C9A1-4F70-9DBB-5B0EFCFEF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9C288-7B24-440C-81BC-5727540904FA}"/>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06255A02-18A9-46FE-8D6B-8B0E08BB6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76480-99B5-4428-8C39-57E5A5E27B52}"/>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2609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FA4C-D960-4C13-B26B-347100733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5E466-67CE-4E91-8F44-6CB5550099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2969B-20B1-44BF-BA73-3ADC5779C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3B723E-A01F-4383-8868-C466B6E535C4}"/>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6" name="Footer Placeholder 5">
            <a:extLst>
              <a:ext uri="{FF2B5EF4-FFF2-40B4-BE49-F238E27FC236}">
                <a16:creationId xmlns:a16="http://schemas.microsoft.com/office/drawing/2014/main" id="{E1C2A461-7A09-4E3D-9E2D-AC8115E1A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8C196-7236-4008-950C-B8EAA05AC83F}"/>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254310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79A2-E49F-4BAD-9E79-3C6D91EA66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7A9D1E-E9B6-46E2-9F16-ACF5476D5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BAB8A-8A75-46A7-AEE2-68D98D7716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76023-F306-4FA2-862F-AE858908D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6407C-CA5B-4A53-B593-F13C1AE02C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0C739-F833-4F69-B4CE-4AA1FB40DB04}"/>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8" name="Footer Placeholder 7">
            <a:extLst>
              <a:ext uri="{FF2B5EF4-FFF2-40B4-BE49-F238E27FC236}">
                <a16:creationId xmlns:a16="http://schemas.microsoft.com/office/drawing/2014/main" id="{2C1727E6-64F9-4F52-B180-B4B88013B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F8BAD-E937-4074-8D35-AF02607ED9F0}"/>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259371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61A5-2521-4627-9828-7ED992F88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548C7-44E6-4070-ACDC-271189FA9475}"/>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4" name="Footer Placeholder 3">
            <a:extLst>
              <a:ext uri="{FF2B5EF4-FFF2-40B4-BE49-F238E27FC236}">
                <a16:creationId xmlns:a16="http://schemas.microsoft.com/office/drawing/2014/main" id="{7F2DD9ED-063B-4D24-8235-EC7BF6B558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E829B2-9847-4E48-8117-C2DD10EABA1C}"/>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85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39F39-FB18-4E25-85AF-3CB27C70C7A1}"/>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3" name="Footer Placeholder 2">
            <a:extLst>
              <a:ext uri="{FF2B5EF4-FFF2-40B4-BE49-F238E27FC236}">
                <a16:creationId xmlns:a16="http://schemas.microsoft.com/office/drawing/2014/main" id="{F3C333A6-D70B-44CF-9CDA-C611D5BC20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2A19C-44A6-4699-B42D-AC2461D925CA}"/>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342817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CEF3-E2F0-40BC-BF7A-8128B0AA7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CD558-BA3B-4D1C-BDAB-53E071FC9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9543C-E777-4687-A56B-D6D50D02F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FA9F3-9449-407C-A46B-B6ECD0AA207C}"/>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6" name="Footer Placeholder 5">
            <a:extLst>
              <a:ext uri="{FF2B5EF4-FFF2-40B4-BE49-F238E27FC236}">
                <a16:creationId xmlns:a16="http://schemas.microsoft.com/office/drawing/2014/main" id="{3F1D146A-E1CC-4C3B-8728-9749E490A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23CB2-030D-4FF6-BA9D-49C2EB3423DA}"/>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307588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3BE2-0BC1-40BB-B18A-3309F84C2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F533B4-BD83-4AE2-BD78-66836E527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F2678-B409-4841-84CF-2A9F16762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7995A-60E2-494C-85A1-79D6EE690F57}"/>
              </a:ext>
            </a:extLst>
          </p:cNvPr>
          <p:cNvSpPr>
            <a:spLocks noGrp="1"/>
          </p:cNvSpPr>
          <p:nvPr>
            <p:ph type="dt" sz="half" idx="10"/>
          </p:nvPr>
        </p:nvSpPr>
        <p:spPr/>
        <p:txBody>
          <a:bodyPr/>
          <a:lstStyle/>
          <a:p>
            <a:fld id="{E4BB974E-E44A-44E4-8852-3BF34F0685DA}" type="datetimeFigureOut">
              <a:rPr lang="en-US" smtClean="0"/>
              <a:t>6/19/2023</a:t>
            </a:fld>
            <a:endParaRPr lang="en-US"/>
          </a:p>
        </p:txBody>
      </p:sp>
      <p:sp>
        <p:nvSpPr>
          <p:cNvPr id="6" name="Footer Placeholder 5">
            <a:extLst>
              <a:ext uri="{FF2B5EF4-FFF2-40B4-BE49-F238E27FC236}">
                <a16:creationId xmlns:a16="http://schemas.microsoft.com/office/drawing/2014/main" id="{6300142B-DCA5-438E-8F1C-0F20498EF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C29EE-2317-4FAE-8301-2832A9809D91}"/>
              </a:ext>
            </a:extLst>
          </p:cNvPr>
          <p:cNvSpPr>
            <a:spLocks noGrp="1"/>
          </p:cNvSpPr>
          <p:nvPr>
            <p:ph type="sldNum" sz="quarter" idx="12"/>
          </p:nvPr>
        </p:nvSpPr>
        <p:spPr/>
        <p:txBody>
          <a:bodyPr/>
          <a:lstStyle/>
          <a:p>
            <a:fld id="{5024F62E-2716-4D00-A62E-418983EC0502}" type="slidenum">
              <a:rPr lang="en-US" smtClean="0"/>
              <a:t>‹#›</a:t>
            </a:fld>
            <a:endParaRPr lang="en-US"/>
          </a:p>
        </p:txBody>
      </p:sp>
    </p:spTree>
    <p:extLst>
      <p:ext uri="{BB962C8B-B14F-4D97-AF65-F5344CB8AC3E}">
        <p14:creationId xmlns:p14="http://schemas.microsoft.com/office/powerpoint/2010/main" val="244046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9D7A9-DBC6-4DED-9CE0-E9CE76F1C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DCF8B2-D03E-4063-97A7-D46FADF9F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E6505-ACBC-43C7-A5BA-29A7ADC76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B974E-E44A-44E4-8852-3BF34F0685DA}" type="datetimeFigureOut">
              <a:rPr lang="en-US" smtClean="0"/>
              <a:t>6/19/2023</a:t>
            </a:fld>
            <a:endParaRPr lang="en-US"/>
          </a:p>
        </p:txBody>
      </p:sp>
      <p:sp>
        <p:nvSpPr>
          <p:cNvPr id="5" name="Footer Placeholder 4">
            <a:extLst>
              <a:ext uri="{FF2B5EF4-FFF2-40B4-BE49-F238E27FC236}">
                <a16:creationId xmlns:a16="http://schemas.microsoft.com/office/drawing/2014/main" id="{584583E1-069E-4C2C-AB8F-8E8F948F0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E6171-A873-4C95-93D3-A4CC45098F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F62E-2716-4D00-A62E-418983EC0502}" type="slidenum">
              <a:rPr lang="en-US" smtClean="0"/>
              <a:t>‹#›</a:t>
            </a:fld>
            <a:endParaRPr lang="en-US"/>
          </a:p>
        </p:txBody>
      </p:sp>
    </p:spTree>
    <p:extLst>
      <p:ext uri="{BB962C8B-B14F-4D97-AF65-F5344CB8AC3E}">
        <p14:creationId xmlns:p14="http://schemas.microsoft.com/office/powerpoint/2010/main" val="98326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mim.org/entry/608170#00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ncbi.nlm.nih.gov/clinvar/variation/183116/?new_evidence=tru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cbi.nlm.nih.gov/clinvar/submitters/123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ABF30CD4-16D2-4291-A116-D0483C260009}"/>
              </a:ext>
            </a:extLst>
          </p:cNvPr>
          <p:cNvSpPr>
            <a:spLocks noGrp="1" noChangeArrowheads="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spcBef>
                <a:spcPct val="0"/>
              </a:spcBef>
              <a:buClrTx/>
            </a:pPr>
            <a:r>
              <a:rPr lang="en-US" altLang="en-US" sz="700"/>
              <a:t>©2012 MFMER  |  3198462-</a:t>
            </a:r>
            <a:fld id="{79A17245-0A36-4097-A1C7-A3AD4CB44CE4}" type="slidenum">
              <a:rPr lang="en-US" altLang="en-US" sz="700"/>
              <a:pPr>
                <a:spcBef>
                  <a:spcPct val="0"/>
                </a:spcBef>
                <a:buClrTx/>
              </a:pPr>
              <a:t>1</a:t>
            </a:fld>
            <a:endParaRPr lang="en-US" altLang="en-US" sz="700"/>
          </a:p>
        </p:txBody>
      </p:sp>
      <p:sp>
        <p:nvSpPr>
          <p:cNvPr id="2" name="TextBox 1">
            <a:extLst>
              <a:ext uri="{FF2B5EF4-FFF2-40B4-BE49-F238E27FC236}">
                <a16:creationId xmlns:a16="http://schemas.microsoft.com/office/drawing/2014/main" id="{1BD83EB8-5F60-4D2B-BECE-407F5F62C133}"/>
              </a:ext>
            </a:extLst>
          </p:cNvPr>
          <p:cNvSpPr txBox="1"/>
          <p:nvPr/>
        </p:nvSpPr>
        <p:spPr>
          <a:xfrm>
            <a:off x="775759" y="4644509"/>
            <a:ext cx="5400675" cy="461665"/>
          </a:xfrm>
          <a:prstGeom prst="rect">
            <a:avLst/>
          </a:prstGeom>
          <a:noFill/>
        </p:spPr>
        <p:txBody>
          <a:bodyPr wrap="square" rtlCol="0">
            <a:spAutoFit/>
          </a:bodyPr>
          <a:lstStyle/>
          <a:p>
            <a:r>
              <a:rPr lang="en-US" sz="2400" dirty="0">
                <a:solidFill>
                  <a:srgbClr val="1F56D7"/>
                </a:solidFill>
              </a:rPr>
              <a:t>Variant interpretation – examples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22119296"/>
              </p:ext>
            </p:extLst>
          </p:nvPr>
        </p:nvGraphicFramePr>
        <p:xfrm>
          <a:off x="5562600" y="3"/>
          <a:ext cx="6629400" cy="6829762"/>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2400" dirty="0"/>
                        <a:t>PM2_supporting+PP3+PM1</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a:t>S</a:t>
                      </a:r>
                      <a:r>
                        <a:rPr lang="en-US" sz="1400" b="0" i="0" kern="1200" dirty="0">
                          <a:solidFill>
                            <a:schemeClr val="dk1"/>
                          </a:solidFill>
                          <a:effectLst/>
                          <a:latin typeface="+mn-lt"/>
                          <a:ea typeface="+mn-ea"/>
                          <a:cs typeface="+mn-cs"/>
                        </a:rPr>
                        <a:t>ufficient Evidence for </a:t>
                      </a:r>
                      <a:r>
                        <a:rPr lang="en-US" sz="1400" b="1" i="0" kern="1200" dirty="0">
                          <a:solidFill>
                            <a:schemeClr val="dk1"/>
                          </a:solidFill>
                          <a:effectLst/>
                          <a:latin typeface="+mn-lt"/>
                          <a:ea typeface="+mn-ea"/>
                          <a:cs typeface="+mn-cs"/>
                        </a:rPr>
                        <a:t>Haploinsufficiency</a:t>
                      </a:r>
                      <a:r>
                        <a:rPr lang="en-US" sz="1400" b="0" i="0" kern="1200" dirty="0">
                          <a:solidFill>
                            <a:schemeClr val="dk1"/>
                          </a:solidFill>
                          <a:effectLst/>
                          <a:latin typeface="+mn-lt"/>
                          <a:ea typeface="+mn-ea"/>
                          <a:cs typeface="+mn-cs"/>
                        </a:rPr>
                        <a:t>  “The most commonly seen DDX41 variants are frameshifts, resulting in premature termination of the protein, suggesting loss of function or haploinsufficiency is the mechanism of tumorigenesis for this disorder (PMID:28637623, 26712909)”.</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Multiple computational tools predict it to be deleterious </a:t>
                      </a:r>
                      <a:r>
                        <a:rPr lang="en-US" sz="1400" b="1" i="0" kern="1200" dirty="0">
                          <a:solidFill>
                            <a:schemeClr val="dk1"/>
                          </a:solidFill>
                          <a:effectLst/>
                          <a:latin typeface="+mn-lt"/>
                          <a:ea typeface="+mn-ea"/>
                          <a:cs typeface="+mn-cs"/>
                        </a:rPr>
                        <a:t>(PP3) </a:t>
                      </a:r>
                    </a:p>
                    <a:p>
                      <a:pPr algn="l"/>
                      <a:r>
                        <a:rPr lang="en-US" sz="1400" b="1" i="0" u="sng" kern="1200" dirty="0">
                          <a:solidFill>
                            <a:schemeClr val="dk1"/>
                          </a:solidFill>
                          <a:effectLst/>
                          <a:latin typeface="+mn-lt"/>
                          <a:ea typeface="+mn-ea"/>
                          <a:cs typeface="+mn-cs"/>
                        </a:rPr>
                        <a:t>Revel Deleterious (low) (0.64)/ Splice-Al: 0 /CADD 26.2</a:t>
                      </a:r>
                    </a:p>
                    <a:p>
                      <a:pPr algn="l"/>
                      <a:r>
                        <a:rPr lang="en-US" sz="1400" b="0" i="0" kern="1200" dirty="0">
                          <a:solidFill>
                            <a:schemeClr val="dk1"/>
                          </a:solidFill>
                          <a:effectLst/>
                          <a:latin typeface="+mn-lt"/>
                          <a:ea typeface="+mn-ea"/>
                          <a:cs typeface="+mn-cs"/>
                        </a:rPr>
                        <a:t> It is highly conserved among paralogs and orthologues and lies on the DEAD-box domain which is a region scored intolerant to variations by </a:t>
                      </a:r>
                      <a:r>
                        <a:rPr lang="en-US" sz="1400" b="0" i="0" kern="1200" dirty="0" err="1">
                          <a:solidFill>
                            <a:schemeClr val="dk1"/>
                          </a:solidFill>
                          <a:effectLst/>
                          <a:latin typeface="+mn-lt"/>
                          <a:ea typeface="+mn-ea"/>
                          <a:cs typeface="+mn-cs"/>
                        </a:rPr>
                        <a:t>subRVIS</a:t>
                      </a:r>
                      <a:r>
                        <a:rPr lang="en-US" sz="1400" b="0" i="0" kern="1200" dirty="0">
                          <a:solidFill>
                            <a:schemeClr val="dk1"/>
                          </a:solidFill>
                          <a:effectLst/>
                          <a:latin typeface="+mn-lt"/>
                          <a:ea typeface="+mn-ea"/>
                          <a:cs typeface="+mn-cs"/>
                        </a:rPr>
                        <a:t> </a:t>
                      </a:r>
                      <a:r>
                        <a:rPr lang="en-US" sz="1400" b="1" i="0" kern="1200" dirty="0">
                          <a:solidFill>
                            <a:schemeClr val="dk1"/>
                          </a:solidFill>
                          <a:effectLst/>
                          <a:latin typeface="+mn-lt"/>
                          <a:ea typeface="+mn-ea"/>
                          <a:cs typeface="+mn-cs"/>
                        </a:rPr>
                        <a:t>(PM1)</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Tree>
    <p:extLst>
      <p:ext uri="{BB962C8B-B14F-4D97-AF65-F5344CB8AC3E}">
        <p14:creationId xmlns:p14="http://schemas.microsoft.com/office/powerpoint/2010/main" val="24243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34A4-3846-4CB0-B7B0-A4B84ECBCD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D822F0-D68D-424F-881D-56119681AB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2A14BD-5E3B-41D9-9CDD-93CB2D6C2168}"/>
              </a:ext>
            </a:extLst>
          </p:cNvPr>
          <p:cNvPicPr>
            <a:picLocks noChangeAspect="1"/>
          </p:cNvPicPr>
          <p:nvPr/>
        </p:nvPicPr>
        <p:blipFill>
          <a:blip r:embed="rId2"/>
          <a:stretch>
            <a:fillRect/>
          </a:stretch>
        </p:blipFill>
        <p:spPr>
          <a:xfrm>
            <a:off x="2781300" y="-5134"/>
            <a:ext cx="9391650" cy="3661518"/>
          </a:xfrm>
          <a:prstGeom prst="rect">
            <a:avLst/>
          </a:prstGeom>
          <a:ln w="12700">
            <a:solidFill>
              <a:schemeClr val="tx1"/>
            </a:solidFill>
          </a:ln>
        </p:spPr>
      </p:pic>
      <p:pic>
        <p:nvPicPr>
          <p:cNvPr id="5" name="Picture 4">
            <a:extLst>
              <a:ext uri="{FF2B5EF4-FFF2-40B4-BE49-F238E27FC236}">
                <a16:creationId xmlns:a16="http://schemas.microsoft.com/office/drawing/2014/main" id="{3F9BAD41-4B0F-46A7-85E7-6560335D7B81}"/>
              </a:ext>
            </a:extLst>
          </p:cNvPr>
          <p:cNvPicPr>
            <a:picLocks noChangeAspect="1"/>
          </p:cNvPicPr>
          <p:nvPr/>
        </p:nvPicPr>
        <p:blipFill>
          <a:blip r:embed="rId3"/>
          <a:stretch>
            <a:fillRect/>
          </a:stretch>
        </p:blipFill>
        <p:spPr>
          <a:xfrm>
            <a:off x="75158" y="4026643"/>
            <a:ext cx="11359083" cy="2734133"/>
          </a:xfrm>
          <a:prstGeom prst="rect">
            <a:avLst/>
          </a:prstGeom>
          <a:ln w="12700">
            <a:solidFill>
              <a:schemeClr val="tx1"/>
            </a:solidFill>
          </a:ln>
        </p:spPr>
      </p:pic>
      <p:sp>
        <p:nvSpPr>
          <p:cNvPr id="6" name="TextBox 5">
            <a:extLst>
              <a:ext uri="{FF2B5EF4-FFF2-40B4-BE49-F238E27FC236}">
                <a16:creationId xmlns:a16="http://schemas.microsoft.com/office/drawing/2014/main" id="{7494B930-6223-48A8-AFE4-8BA311AF9F9B}"/>
              </a:ext>
            </a:extLst>
          </p:cNvPr>
          <p:cNvSpPr txBox="1"/>
          <p:nvPr/>
        </p:nvSpPr>
        <p:spPr>
          <a:xfrm>
            <a:off x="276225" y="2256806"/>
            <a:ext cx="1943100" cy="1200329"/>
          </a:xfrm>
          <a:prstGeom prst="rect">
            <a:avLst/>
          </a:prstGeom>
          <a:solidFill>
            <a:schemeClr val="bg1"/>
          </a:solidFill>
          <a:ln w="19050">
            <a:solidFill>
              <a:srgbClr val="00B050"/>
            </a:solidFill>
          </a:ln>
        </p:spPr>
        <p:txBody>
          <a:bodyPr wrap="square" rtlCol="0">
            <a:spAutoFit/>
          </a:bodyPr>
          <a:lstStyle/>
          <a:p>
            <a:r>
              <a:rPr lang="en-US" sz="1800" b="0" i="0" kern="1200" dirty="0">
                <a:solidFill>
                  <a:srgbClr val="00B050"/>
                </a:solidFill>
                <a:effectLst/>
                <a:latin typeface="+mn-lt"/>
                <a:ea typeface="+mn-ea"/>
                <a:cs typeface="+mn-cs"/>
              </a:rPr>
              <a:t>DEAD-box domain which is a region scored intolerant to variations</a:t>
            </a:r>
            <a:endParaRPr lang="en-US" dirty="0">
              <a:solidFill>
                <a:srgbClr val="00B050"/>
              </a:solidFill>
            </a:endParaRPr>
          </a:p>
        </p:txBody>
      </p:sp>
      <p:sp>
        <p:nvSpPr>
          <p:cNvPr id="7" name="TextBox 6">
            <a:extLst>
              <a:ext uri="{FF2B5EF4-FFF2-40B4-BE49-F238E27FC236}">
                <a16:creationId xmlns:a16="http://schemas.microsoft.com/office/drawing/2014/main" id="{69929D7C-CD0E-CB04-39C3-92BBC107CB27}"/>
              </a:ext>
            </a:extLst>
          </p:cNvPr>
          <p:cNvSpPr txBox="1"/>
          <p:nvPr/>
        </p:nvSpPr>
        <p:spPr>
          <a:xfrm>
            <a:off x="276226" y="230188"/>
            <a:ext cx="2306554" cy="923330"/>
          </a:xfrm>
          <a:prstGeom prst="rect">
            <a:avLst/>
          </a:prstGeom>
          <a:noFill/>
        </p:spPr>
        <p:txBody>
          <a:bodyPr wrap="square" rtlCol="0">
            <a:spAutoFit/>
          </a:bodyPr>
          <a:lstStyle/>
          <a:p>
            <a:r>
              <a:rPr lang="en-US" dirty="0"/>
              <a:t>https://stuart.radboudumc.nl/metadome/dashboard</a:t>
            </a:r>
          </a:p>
        </p:txBody>
      </p:sp>
      <p:sp>
        <p:nvSpPr>
          <p:cNvPr id="8" name="TextBox 7">
            <a:extLst>
              <a:ext uri="{FF2B5EF4-FFF2-40B4-BE49-F238E27FC236}">
                <a16:creationId xmlns:a16="http://schemas.microsoft.com/office/drawing/2014/main" id="{B304ECB6-8E07-B091-F51F-47414DEAD3B5}"/>
              </a:ext>
            </a:extLst>
          </p:cNvPr>
          <p:cNvSpPr txBox="1"/>
          <p:nvPr/>
        </p:nvSpPr>
        <p:spPr>
          <a:xfrm>
            <a:off x="9410700" y="4555958"/>
            <a:ext cx="2762250" cy="646331"/>
          </a:xfrm>
          <a:prstGeom prst="rect">
            <a:avLst/>
          </a:prstGeom>
          <a:noFill/>
        </p:spPr>
        <p:txBody>
          <a:bodyPr wrap="square" rtlCol="0">
            <a:spAutoFit/>
          </a:bodyPr>
          <a:lstStyle/>
          <a:p>
            <a:r>
              <a:rPr lang="en-US" dirty="0"/>
              <a:t>https://proteinpaint.stjude.org/</a:t>
            </a:r>
          </a:p>
        </p:txBody>
      </p:sp>
    </p:spTree>
    <p:extLst>
      <p:ext uri="{BB962C8B-B14F-4D97-AF65-F5344CB8AC3E}">
        <p14:creationId xmlns:p14="http://schemas.microsoft.com/office/powerpoint/2010/main" val="241818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99300208"/>
              </p:ext>
            </p:extLst>
          </p:nvPr>
        </p:nvGraphicFramePr>
        <p:xfrm>
          <a:off x="5562600" y="3"/>
          <a:ext cx="6629400" cy="6829762"/>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1800" dirty="0"/>
                        <a:t>PM2_supporting+PP3+PM1+PS2_Moderate</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a:t>S</a:t>
                      </a:r>
                      <a:r>
                        <a:rPr lang="en-US" sz="1400" b="0" i="0" kern="1200" dirty="0">
                          <a:solidFill>
                            <a:schemeClr val="dk1"/>
                          </a:solidFill>
                          <a:effectLst/>
                          <a:latin typeface="+mn-lt"/>
                          <a:ea typeface="+mn-ea"/>
                          <a:cs typeface="+mn-cs"/>
                        </a:rPr>
                        <a:t>ufficient Evidence for </a:t>
                      </a:r>
                      <a:r>
                        <a:rPr lang="en-US" sz="1400" b="1" i="0" kern="1200" dirty="0">
                          <a:solidFill>
                            <a:schemeClr val="dk1"/>
                          </a:solidFill>
                          <a:effectLst/>
                          <a:latin typeface="+mn-lt"/>
                          <a:ea typeface="+mn-ea"/>
                          <a:cs typeface="+mn-cs"/>
                        </a:rPr>
                        <a:t>Haploinsufficiency</a:t>
                      </a:r>
                      <a:r>
                        <a:rPr lang="en-US" sz="1400" b="0" i="0" kern="1200" dirty="0">
                          <a:solidFill>
                            <a:schemeClr val="dk1"/>
                          </a:solidFill>
                          <a:effectLst/>
                          <a:latin typeface="+mn-lt"/>
                          <a:ea typeface="+mn-ea"/>
                          <a:cs typeface="+mn-cs"/>
                        </a:rPr>
                        <a:t>  “The most commonly seen DDX41 variants are frameshifts, resulting in premature termination of the protein, suggesting loss of function or haploinsufficiency is the mechanism of tumorigenesis for this disorder (PMID:28637623, 26712909)”.</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Multiple computational tools predict it to be deleterious </a:t>
                      </a:r>
                      <a:r>
                        <a:rPr lang="en-US" sz="1400" b="1" i="0" kern="1200" dirty="0">
                          <a:solidFill>
                            <a:schemeClr val="dk1"/>
                          </a:solidFill>
                          <a:effectLst/>
                          <a:latin typeface="+mn-lt"/>
                          <a:ea typeface="+mn-ea"/>
                          <a:cs typeface="+mn-cs"/>
                        </a:rPr>
                        <a:t>(PP3) </a:t>
                      </a:r>
                    </a:p>
                    <a:p>
                      <a:pPr algn="l"/>
                      <a:r>
                        <a:rPr lang="en-US" sz="1400" b="1" i="0" u="sng" kern="1200" dirty="0">
                          <a:solidFill>
                            <a:schemeClr val="dk1"/>
                          </a:solidFill>
                          <a:effectLst/>
                          <a:latin typeface="+mn-lt"/>
                          <a:ea typeface="+mn-ea"/>
                          <a:cs typeface="+mn-cs"/>
                        </a:rPr>
                        <a:t>Revel Deleterious (low) (0.64)/ Splice-Al: 0 /CADD 26.2</a:t>
                      </a:r>
                    </a:p>
                    <a:p>
                      <a:pPr algn="l"/>
                      <a:r>
                        <a:rPr lang="en-US" sz="1400" b="0" i="0" kern="1200" dirty="0">
                          <a:solidFill>
                            <a:schemeClr val="dk1"/>
                          </a:solidFill>
                          <a:effectLst/>
                          <a:latin typeface="+mn-lt"/>
                          <a:ea typeface="+mn-ea"/>
                          <a:cs typeface="+mn-cs"/>
                        </a:rPr>
                        <a:t> It is highly conserved among paralogs and orthologues and lies on the DEAD-box domain which is a region scored intolerant to variations by </a:t>
                      </a:r>
                      <a:r>
                        <a:rPr lang="en-US" sz="1400" b="0" i="0" kern="1200" dirty="0" err="1">
                          <a:solidFill>
                            <a:schemeClr val="dk1"/>
                          </a:solidFill>
                          <a:effectLst/>
                          <a:latin typeface="+mn-lt"/>
                          <a:ea typeface="+mn-ea"/>
                          <a:cs typeface="+mn-cs"/>
                        </a:rPr>
                        <a:t>subRVIS</a:t>
                      </a:r>
                      <a:r>
                        <a:rPr lang="en-US" sz="1400" b="0" i="0" kern="1200" dirty="0">
                          <a:solidFill>
                            <a:schemeClr val="dk1"/>
                          </a:solidFill>
                          <a:effectLst/>
                          <a:latin typeface="+mn-lt"/>
                          <a:ea typeface="+mn-ea"/>
                          <a:cs typeface="+mn-cs"/>
                        </a:rPr>
                        <a:t> </a:t>
                      </a:r>
                      <a:r>
                        <a:rPr lang="en-US" sz="1400" b="1" i="0" kern="1200" dirty="0">
                          <a:solidFill>
                            <a:schemeClr val="dk1"/>
                          </a:solidFill>
                          <a:effectLst/>
                          <a:latin typeface="+mn-lt"/>
                          <a:ea typeface="+mn-ea"/>
                          <a:cs typeface="+mn-cs"/>
                        </a:rPr>
                        <a:t>(PM1)</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r>
                        <a:rPr lang="en-US" sz="1600" b="0" dirty="0"/>
                        <a:t>Not available</a:t>
                      </a:r>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algn="l"/>
                      <a:r>
                        <a:rPr lang="en-US" sz="1400" b="0" i="0" kern="1200" dirty="0">
                          <a:solidFill>
                            <a:schemeClr val="dk1"/>
                          </a:solidFill>
                          <a:effectLst/>
                          <a:latin typeface="+mn-lt"/>
                          <a:ea typeface="+mn-ea"/>
                          <a:cs typeface="+mn-cs"/>
                        </a:rPr>
                        <a:t>PS2_Moderate - De novo – phenotype consisting with the gene* </a:t>
                      </a:r>
                      <a:r>
                        <a:rPr lang="en-US" sz="1400" b="1" i="0" kern="1200" dirty="0">
                          <a:solidFill>
                            <a:schemeClr val="dk1"/>
                          </a:solidFill>
                          <a:effectLst/>
                          <a:latin typeface="+mn-lt"/>
                          <a:ea typeface="+mn-ea"/>
                          <a:cs typeface="+mn-cs"/>
                        </a:rPr>
                        <a:t>(PS2_Moderate)**</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Tree>
    <p:extLst>
      <p:ext uri="{BB962C8B-B14F-4D97-AF65-F5344CB8AC3E}">
        <p14:creationId xmlns:p14="http://schemas.microsoft.com/office/powerpoint/2010/main" val="284613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FE2C0-28F0-4658-8722-5E3FBAD2CC08}"/>
              </a:ext>
            </a:extLst>
          </p:cNvPr>
          <p:cNvPicPr>
            <a:picLocks noChangeAspect="1"/>
          </p:cNvPicPr>
          <p:nvPr/>
        </p:nvPicPr>
        <p:blipFill>
          <a:blip r:embed="rId2"/>
          <a:stretch>
            <a:fillRect/>
          </a:stretch>
        </p:blipFill>
        <p:spPr>
          <a:xfrm>
            <a:off x="2595074" y="942628"/>
            <a:ext cx="7001852" cy="4972744"/>
          </a:xfrm>
          <a:prstGeom prst="rect">
            <a:avLst/>
          </a:prstGeom>
        </p:spPr>
      </p:pic>
      <p:sp>
        <p:nvSpPr>
          <p:cNvPr id="6" name="Rectangle 5">
            <a:extLst>
              <a:ext uri="{FF2B5EF4-FFF2-40B4-BE49-F238E27FC236}">
                <a16:creationId xmlns:a16="http://schemas.microsoft.com/office/drawing/2014/main" id="{7D721820-7707-4471-8312-3F164ED78F0E}"/>
              </a:ext>
            </a:extLst>
          </p:cNvPr>
          <p:cNvSpPr/>
          <p:nvPr/>
        </p:nvSpPr>
        <p:spPr>
          <a:xfrm>
            <a:off x="2781300" y="2318084"/>
            <a:ext cx="5023184" cy="55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F4A498-3834-6D08-C93F-429767DC1C02}"/>
              </a:ext>
            </a:extLst>
          </p:cNvPr>
          <p:cNvSpPr txBox="1"/>
          <p:nvPr/>
        </p:nvSpPr>
        <p:spPr>
          <a:xfrm>
            <a:off x="417095" y="5983887"/>
            <a:ext cx="7708231" cy="369332"/>
          </a:xfrm>
          <a:prstGeom prst="rect">
            <a:avLst/>
          </a:prstGeom>
          <a:noFill/>
        </p:spPr>
        <p:txBody>
          <a:bodyPr wrap="square" rtlCol="0">
            <a:spAutoFit/>
          </a:bodyPr>
          <a:lstStyle/>
          <a:p>
            <a:r>
              <a:rPr lang="en-US" dirty="0"/>
              <a:t>https://clinicalgenome.org/working-groups/sequence-variant-interpretation/</a:t>
            </a:r>
          </a:p>
        </p:txBody>
      </p:sp>
    </p:spTree>
    <p:extLst>
      <p:ext uri="{BB962C8B-B14F-4D97-AF65-F5344CB8AC3E}">
        <p14:creationId xmlns:p14="http://schemas.microsoft.com/office/powerpoint/2010/main" val="238530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60730428"/>
              </p:ext>
            </p:extLst>
          </p:nvPr>
        </p:nvGraphicFramePr>
        <p:xfrm>
          <a:off x="5562600" y="3"/>
          <a:ext cx="6629400" cy="7104082"/>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284128">
                <a:tc>
                  <a:txBody>
                    <a:bodyPr/>
                    <a:lstStyle/>
                    <a:p>
                      <a:pPr algn="ctr"/>
                      <a:r>
                        <a:rPr lang="en-US" sz="2400" dirty="0"/>
                        <a:t>Concept</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PM2_supporting+PP3+PM1+PS2_Moderate</a:t>
                      </a:r>
                    </a:p>
                    <a:p>
                      <a:pPr algn="l"/>
                      <a:endParaRPr lang="en-US" sz="32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a:t>S</a:t>
                      </a:r>
                      <a:r>
                        <a:rPr lang="en-US" sz="1400" b="0" i="0" kern="1200" dirty="0">
                          <a:solidFill>
                            <a:schemeClr val="dk1"/>
                          </a:solidFill>
                          <a:effectLst/>
                          <a:latin typeface="+mn-lt"/>
                          <a:ea typeface="+mn-ea"/>
                          <a:cs typeface="+mn-cs"/>
                        </a:rPr>
                        <a:t>ufficient Evidence for Haploinsufficiency  “The most commonly seen DDX41 variants are frameshifts, resulting in premature termination of the protein, suggesting loss of function or haploinsufficiency is the mechanism of tumorigenesis for this disorder (PMID:28637623, 26712909)”.</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Multiple computational tools predict it to be deleterious </a:t>
                      </a:r>
                      <a:r>
                        <a:rPr lang="en-US" sz="1400" b="1" i="0" kern="1200" dirty="0">
                          <a:solidFill>
                            <a:schemeClr val="dk1"/>
                          </a:solidFill>
                          <a:effectLst/>
                          <a:latin typeface="+mn-lt"/>
                          <a:ea typeface="+mn-ea"/>
                          <a:cs typeface="+mn-cs"/>
                        </a:rPr>
                        <a:t>(PP3) </a:t>
                      </a:r>
                    </a:p>
                    <a:p>
                      <a:pPr algn="l"/>
                      <a:r>
                        <a:rPr lang="en-US" sz="1400" b="0" i="0" kern="1200" dirty="0">
                          <a:solidFill>
                            <a:schemeClr val="dk1"/>
                          </a:solidFill>
                          <a:effectLst/>
                          <a:latin typeface="+mn-lt"/>
                          <a:ea typeface="+mn-ea"/>
                          <a:cs typeface="+mn-cs"/>
                        </a:rPr>
                        <a:t>Revel Deleterious (low) (0.64)/ Splice-Al: 0 /CADD 26.2</a:t>
                      </a:r>
                    </a:p>
                    <a:p>
                      <a:pPr algn="l"/>
                      <a:r>
                        <a:rPr lang="en-US" sz="1400" b="0" i="0" kern="1200" dirty="0">
                          <a:solidFill>
                            <a:schemeClr val="dk1"/>
                          </a:solidFill>
                          <a:effectLst/>
                          <a:latin typeface="+mn-lt"/>
                          <a:ea typeface="+mn-ea"/>
                          <a:cs typeface="+mn-cs"/>
                        </a:rPr>
                        <a:t> It is highly conserved among paralogs and orthologues and lies on the DEAD-box domain which is a region scored intolerant to variations by </a:t>
                      </a:r>
                      <a:r>
                        <a:rPr lang="en-US" sz="1400" b="0" i="0" kern="1200" dirty="0" err="1">
                          <a:solidFill>
                            <a:schemeClr val="dk1"/>
                          </a:solidFill>
                          <a:effectLst/>
                          <a:latin typeface="+mn-lt"/>
                          <a:ea typeface="+mn-ea"/>
                          <a:cs typeface="+mn-cs"/>
                        </a:rPr>
                        <a:t>subRVIS</a:t>
                      </a:r>
                      <a:r>
                        <a:rPr lang="en-US" sz="1400" b="0" i="0" kern="1200" dirty="0">
                          <a:solidFill>
                            <a:schemeClr val="dk1"/>
                          </a:solidFill>
                          <a:effectLst/>
                          <a:latin typeface="+mn-lt"/>
                          <a:ea typeface="+mn-ea"/>
                          <a:cs typeface="+mn-cs"/>
                        </a:rPr>
                        <a:t> </a:t>
                      </a:r>
                      <a:r>
                        <a:rPr lang="en-US" sz="1400" b="1" i="0" kern="1200" dirty="0">
                          <a:solidFill>
                            <a:schemeClr val="dk1"/>
                          </a:solidFill>
                          <a:effectLst/>
                          <a:latin typeface="+mn-lt"/>
                          <a:ea typeface="+mn-ea"/>
                          <a:cs typeface="+mn-cs"/>
                        </a:rPr>
                        <a:t>(PM1)</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r>
                        <a:rPr lang="en-US" sz="1600" b="0" dirty="0"/>
                        <a:t>Not available</a:t>
                      </a:r>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algn="l"/>
                      <a:r>
                        <a:rPr lang="en-US" sz="1400" b="0" i="0" kern="1200" dirty="0">
                          <a:solidFill>
                            <a:schemeClr val="dk1"/>
                          </a:solidFill>
                          <a:effectLst/>
                          <a:latin typeface="+mn-lt"/>
                          <a:ea typeface="+mn-ea"/>
                          <a:cs typeface="+mn-cs"/>
                        </a:rPr>
                        <a:t>PS2_Moderate - De novo – phenotype consisting with the gene* </a:t>
                      </a:r>
                      <a:r>
                        <a:rPr lang="en-US" sz="1400" b="1" i="0" kern="1200" dirty="0">
                          <a:solidFill>
                            <a:schemeClr val="dk1"/>
                          </a:solidFill>
                          <a:effectLst/>
                          <a:latin typeface="+mn-lt"/>
                          <a:ea typeface="+mn-ea"/>
                          <a:cs typeface="+mn-cs"/>
                        </a:rPr>
                        <a:t>(PS2_Moderate)</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828800" y="3363257"/>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905000" y="491548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1171074" y="5794317"/>
          <a:ext cx="4210384" cy="101092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a:solidFill>
                            <a:srgbClr val="2A2A2A"/>
                          </a:solidFill>
                          <a:effectLst/>
                          <a:latin typeface="Source Sans Pro" panose="020B0503030403020204" pitchFamily="34" charset="0"/>
                        </a:rPr>
                        <a:t>Likely pathogenic (II)</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pic>
        <p:nvPicPr>
          <p:cNvPr id="3" name="Picture 2">
            <a:extLst>
              <a:ext uri="{FF2B5EF4-FFF2-40B4-BE49-F238E27FC236}">
                <a16:creationId xmlns:a16="http://schemas.microsoft.com/office/drawing/2014/main" id="{A5BE3B38-ADB3-469E-A659-427E5D5E1594}"/>
              </a:ext>
            </a:extLst>
          </p:cNvPr>
          <p:cNvPicPr>
            <a:picLocks noChangeAspect="1"/>
          </p:cNvPicPr>
          <p:nvPr/>
        </p:nvPicPr>
        <p:blipFill>
          <a:blip r:embed="rId3"/>
          <a:stretch>
            <a:fillRect/>
          </a:stretch>
        </p:blipFill>
        <p:spPr>
          <a:xfrm>
            <a:off x="348186" y="1331672"/>
            <a:ext cx="4390470" cy="1995668"/>
          </a:xfrm>
          <a:prstGeom prst="rect">
            <a:avLst/>
          </a:prstGeom>
          <a:ln w="19050">
            <a:solidFill>
              <a:schemeClr val="tx1"/>
            </a:solidFill>
          </a:ln>
        </p:spPr>
      </p:pic>
      <p:cxnSp>
        <p:nvCxnSpPr>
          <p:cNvPr id="5" name="Straight Connector 4">
            <a:extLst>
              <a:ext uri="{FF2B5EF4-FFF2-40B4-BE49-F238E27FC236}">
                <a16:creationId xmlns:a16="http://schemas.microsoft.com/office/drawing/2014/main" id="{C6306103-B66E-4468-994B-32D7BEB19C57}"/>
              </a:ext>
            </a:extLst>
          </p:cNvPr>
          <p:cNvCxnSpPr>
            <a:cxnSpLocks/>
          </p:cNvCxnSpPr>
          <p:nvPr/>
        </p:nvCxnSpPr>
        <p:spPr>
          <a:xfrm>
            <a:off x="438150" y="3021431"/>
            <a:ext cx="391728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6078FFE-2498-06E3-C98A-6CC76BC43CB5}"/>
              </a:ext>
            </a:extLst>
          </p:cNvPr>
          <p:cNvSpPr txBox="1"/>
          <p:nvPr/>
        </p:nvSpPr>
        <p:spPr>
          <a:xfrm>
            <a:off x="304800" y="4038872"/>
            <a:ext cx="1676400" cy="584775"/>
          </a:xfrm>
          <a:prstGeom prst="rect">
            <a:avLst/>
          </a:prstGeom>
          <a:noFill/>
        </p:spPr>
        <p:txBody>
          <a:bodyPr wrap="square" rtlCol="0">
            <a:spAutoFit/>
          </a:bodyPr>
          <a:lstStyle/>
          <a:p>
            <a:r>
              <a:rPr lang="en-US" sz="1400" b="0" i="0" dirty="0">
                <a:solidFill>
                  <a:srgbClr val="212121"/>
                </a:solidFill>
                <a:effectLst/>
                <a:latin typeface="BlinkMacSystemFont"/>
              </a:rPr>
              <a:t>PMID: 25741868</a:t>
            </a:r>
          </a:p>
          <a:p>
            <a:endParaRPr lang="en-US" dirty="0"/>
          </a:p>
        </p:txBody>
      </p:sp>
    </p:spTree>
    <p:extLst>
      <p:ext uri="{BB962C8B-B14F-4D97-AF65-F5344CB8AC3E}">
        <p14:creationId xmlns:p14="http://schemas.microsoft.com/office/powerpoint/2010/main" val="354822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7FA1-9FFE-4E66-925F-09E299EC0F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792787-BAC2-4509-859B-FFBA6227A4E7}"/>
              </a:ext>
            </a:extLst>
          </p:cNvPr>
          <p:cNvSpPr>
            <a:spLocks noGrp="1"/>
          </p:cNvSpPr>
          <p:nvPr>
            <p:ph idx="1"/>
          </p:nvPr>
        </p:nvSpPr>
        <p:spPr>
          <a:xfrm>
            <a:off x="1122946" y="2526409"/>
            <a:ext cx="10230853" cy="3650554"/>
          </a:xfrm>
        </p:spPr>
        <p:txBody>
          <a:bodyPr numCol="3">
            <a:normAutofit fontScale="92500" lnSpcReduction="10000"/>
          </a:bodyPr>
          <a:lstStyle/>
          <a:p>
            <a:r>
              <a:rPr lang="en-US" sz="1200" b="0" i="0" dirty="0">
                <a:solidFill>
                  <a:srgbClr val="000000"/>
                </a:solidFill>
                <a:effectLst/>
                <a:latin typeface="Palatino Linotype" panose="02040502050505030304" pitchFamily="18" charset="0"/>
              </a:rPr>
              <a:t>MYELOPROLIFERATIVE/LYMPHOPROLIFERATIVE NEOPLASMS, FAMILIAL (MULTIPLE TYPES), SUSCEPTIBILITY TO; MPLPF</a:t>
            </a:r>
            <a:endParaRPr lang="en-US" sz="1200" b="0" i="0" dirty="0">
              <a:solidFill>
                <a:srgbClr val="000000"/>
              </a:solidFill>
              <a:effectLst/>
              <a:latin typeface="inherit"/>
            </a:endParaRPr>
          </a:p>
          <a:p>
            <a:br>
              <a:rPr lang="en-US" sz="1200" b="0" i="0" dirty="0">
                <a:solidFill>
                  <a:srgbClr val="000000"/>
                </a:solidFill>
                <a:effectLst/>
                <a:latin typeface="Lucida Sans" panose="020B0602030504020204" pitchFamily="34"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INHERITANCE</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Autosomal dominant</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RESPIRATORY</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Asthma (in rare mutation carriers unaffected by a hematologic malignancy)</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SKELETAL</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Juvenile arthritis (in rare mutation carriers unaffected by a hematologic malignancy)</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SKIN, NAILS, &amp; HAIR</a:t>
            </a:r>
            <a:endParaRPr lang="en-US" sz="1200" b="0" i="0" dirty="0">
              <a:solidFill>
                <a:srgbClr val="000000"/>
              </a:solidFill>
              <a:effectLst/>
              <a:latin typeface="Lucida Sans" panose="020B0602030504020204" pitchFamily="34" charset="0"/>
            </a:endParaRPr>
          </a:p>
          <a:p>
            <a:r>
              <a:rPr lang="en-US" sz="1200" b="0" i="1" dirty="0">
                <a:solidFill>
                  <a:srgbClr val="000000"/>
                </a:solidFill>
                <a:effectLst/>
                <a:latin typeface="Palatino Linotype" panose="02040502050505030304" pitchFamily="18" charset="0"/>
              </a:rPr>
              <a:t>Skin</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Eczema (in rare mutation carriers unaffected by a hematologic malignancy)</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HEMATOLOGY</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Myelodysplastic syndrome</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a:t>
            </a:r>
            <a:r>
              <a:rPr lang="en-US" sz="1200" b="0" i="0" dirty="0">
                <a:solidFill>
                  <a:srgbClr val="FF0000"/>
                </a:solidFill>
                <a:effectLst/>
                <a:latin typeface="Palatino Linotype" panose="02040502050505030304" pitchFamily="18" charset="0"/>
              </a:rPr>
              <a:t>Cytopenias</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Refractory anemia</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Bone marrow shows erythroid dysplasia</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IMMUNOLOGY</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Sarcoidosis (in rare mutation carriers unaffected by hematologic malignancy)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Systemic lupus erythematosus (in rare mutation carriers unaffected by a hematologic malignancy)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Granulomatous disease (in rare mutation carriers unaffected by a hematologic malignancy)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Immune disorder (in rare mutations carriers unaffected by a hematologic malignancy)</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NEOPLASIA</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a:t>
            </a:r>
            <a:r>
              <a:rPr lang="en-US" sz="1200" b="0" i="0" dirty="0" err="1">
                <a:solidFill>
                  <a:srgbClr val="000000"/>
                </a:solidFill>
                <a:effectLst/>
                <a:latin typeface="Palatino Linotype" panose="02040502050505030304" pitchFamily="18" charset="0"/>
              </a:rPr>
              <a:t>Myelogeneous</a:t>
            </a:r>
            <a:r>
              <a:rPr lang="en-US" sz="1200" b="0" i="0" dirty="0">
                <a:solidFill>
                  <a:srgbClr val="000000"/>
                </a:solidFill>
                <a:effectLst/>
                <a:latin typeface="Palatino Linotype" panose="02040502050505030304" pitchFamily="18" charset="0"/>
              </a:rPr>
              <a:t> leukemia, acute</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a:t>
            </a:r>
            <a:r>
              <a:rPr lang="en-US" sz="1200" b="0" i="0" dirty="0" err="1">
                <a:solidFill>
                  <a:srgbClr val="000000"/>
                </a:solidFill>
                <a:effectLst/>
                <a:latin typeface="Palatino Linotype" panose="02040502050505030304" pitchFamily="18" charset="0"/>
              </a:rPr>
              <a:t>Myelogeneous</a:t>
            </a:r>
            <a:r>
              <a:rPr lang="en-US" sz="1200" b="0" i="0" dirty="0">
                <a:solidFill>
                  <a:srgbClr val="000000"/>
                </a:solidFill>
                <a:effectLst/>
                <a:latin typeface="Palatino Linotype" panose="02040502050505030304" pitchFamily="18" charset="0"/>
              </a:rPr>
              <a:t> leukemia, chronic</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Lymphoma (1 family)</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MISCELLANEOUS</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Adult onset</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Incomplete penetrance</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 Favorable response to lenalidomide treatment</a:t>
            </a:r>
            <a:br>
              <a:rPr lang="en-US" sz="1200" b="0" i="0" dirty="0">
                <a:solidFill>
                  <a:srgbClr val="000000"/>
                </a:solidFill>
                <a:effectLst/>
                <a:latin typeface="Palatino Linotype" panose="02040502050505030304" pitchFamily="18" charset="0"/>
              </a:rPr>
            </a:br>
            <a:endParaRPr lang="en-US" sz="1200" b="0" i="0" dirty="0">
              <a:solidFill>
                <a:srgbClr val="000000"/>
              </a:solidFill>
              <a:effectLst/>
              <a:latin typeface="Lucida Sans" panose="020B0602030504020204" pitchFamily="34" charset="0"/>
            </a:endParaRPr>
          </a:p>
          <a:p>
            <a:r>
              <a:rPr lang="en-US" sz="1200" b="1" i="0" dirty="0">
                <a:solidFill>
                  <a:srgbClr val="000000"/>
                </a:solidFill>
                <a:effectLst/>
                <a:latin typeface="Palatino Linotype" panose="02040502050505030304" pitchFamily="18" charset="0"/>
              </a:rPr>
              <a:t>MOLECULAR BASIS</a:t>
            </a:r>
            <a:endParaRPr lang="en-US" sz="1200" b="0" i="0" dirty="0">
              <a:solidFill>
                <a:srgbClr val="000000"/>
              </a:solidFill>
              <a:effectLst/>
              <a:latin typeface="Lucida Sans" panose="020B0602030504020204" pitchFamily="34" charset="0"/>
            </a:endParaRPr>
          </a:p>
          <a:p>
            <a:r>
              <a:rPr lang="en-US" sz="1200" b="0" i="0" dirty="0">
                <a:solidFill>
                  <a:srgbClr val="000000"/>
                </a:solidFill>
                <a:effectLst/>
                <a:latin typeface="Palatino Linotype" panose="02040502050505030304" pitchFamily="18" charset="0"/>
              </a:rPr>
              <a:t>- Susceptibility conferred by mutation in the DEAD-box helicase 41 gene (DDX41, </a:t>
            </a:r>
            <a:r>
              <a:rPr lang="en-US" sz="1200" b="0" i="0" u="none" strike="noStrike" dirty="0">
                <a:solidFill>
                  <a:srgbClr val="0C2EBB"/>
                </a:solidFill>
                <a:effectLst/>
                <a:latin typeface="Palatino Linotype" panose="02040502050505030304" pitchFamily="18" charset="0"/>
                <a:hlinkClick r:id="rId2"/>
              </a:rPr>
              <a:t>608170.0001</a:t>
            </a:r>
            <a:r>
              <a:rPr lang="en-US" sz="1200" b="0" i="0" dirty="0">
                <a:solidFill>
                  <a:srgbClr val="000000"/>
                </a:solidFill>
                <a:effectLst/>
                <a:latin typeface="Palatino Linotype" panose="02040502050505030304" pitchFamily="18" charset="0"/>
              </a:rPr>
              <a:t>)</a:t>
            </a:r>
            <a:endParaRPr lang="en-US" sz="1200" b="0" i="0" dirty="0">
              <a:solidFill>
                <a:srgbClr val="000000"/>
              </a:solidFill>
              <a:effectLst/>
              <a:latin typeface="Lucida Sans" panose="020B0602030504020204" pitchFamily="34" charset="0"/>
            </a:endParaRPr>
          </a:p>
          <a:p>
            <a:endParaRPr lang="en-US" dirty="0"/>
          </a:p>
        </p:txBody>
      </p:sp>
      <p:sp>
        <p:nvSpPr>
          <p:cNvPr id="4" name="TextBox 3">
            <a:extLst>
              <a:ext uri="{FF2B5EF4-FFF2-40B4-BE49-F238E27FC236}">
                <a16:creationId xmlns:a16="http://schemas.microsoft.com/office/drawing/2014/main" id="{E8B273F1-651F-465B-84EE-817280874980}"/>
              </a:ext>
            </a:extLst>
          </p:cNvPr>
          <p:cNvSpPr txBox="1"/>
          <p:nvPr/>
        </p:nvSpPr>
        <p:spPr>
          <a:xfrm>
            <a:off x="8430127" y="5296237"/>
            <a:ext cx="3497179" cy="1015663"/>
          </a:xfrm>
          <a:prstGeom prst="rect">
            <a:avLst/>
          </a:prstGeom>
          <a:solidFill>
            <a:schemeClr val="bg1"/>
          </a:solidFill>
          <a:ln w="19050">
            <a:solidFill>
              <a:srgbClr val="00B050"/>
            </a:solidFill>
          </a:ln>
        </p:spPr>
        <p:txBody>
          <a:bodyPr wrap="square" rtlCol="0">
            <a:spAutoFit/>
          </a:bodyPr>
          <a:lstStyle/>
          <a:p>
            <a:pPr algn="just"/>
            <a:r>
              <a:rPr lang="en-US" sz="1200" b="0" i="0" dirty="0">
                <a:solidFill>
                  <a:srgbClr val="00B050"/>
                </a:solidFill>
                <a:effectLst/>
                <a:latin typeface="Cambria" panose="02040503050406030204" pitchFamily="18" charset="0"/>
              </a:rPr>
              <a:t>Additional laboratory tests showed a white blood cell count of 2,200/µL (NR: 3,500-10,500), hemoglobin of 11.9 g/dL (NR: 14-18), and platelet count of 2,000/µL (NR: 150,000-450,000). MCV was elevated at 105.2 </a:t>
            </a:r>
            <a:r>
              <a:rPr lang="en-US" sz="1200" b="0" i="0" dirty="0" err="1">
                <a:solidFill>
                  <a:srgbClr val="00B050"/>
                </a:solidFill>
                <a:effectLst/>
                <a:latin typeface="Cambria" panose="02040503050406030204" pitchFamily="18" charset="0"/>
              </a:rPr>
              <a:t>fL</a:t>
            </a:r>
            <a:r>
              <a:rPr lang="en-US" sz="1200" b="0" i="0" dirty="0">
                <a:solidFill>
                  <a:srgbClr val="00B050"/>
                </a:solidFill>
                <a:effectLst/>
                <a:latin typeface="Cambria" panose="02040503050406030204" pitchFamily="18" charset="0"/>
              </a:rPr>
              <a:t> (NR: 78.2-97.9 </a:t>
            </a:r>
            <a:r>
              <a:rPr lang="en-US" sz="1200" b="0" i="0" dirty="0" err="1">
                <a:solidFill>
                  <a:srgbClr val="00B050"/>
                </a:solidFill>
                <a:effectLst/>
                <a:latin typeface="Cambria" panose="02040503050406030204" pitchFamily="18" charset="0"/>
              </a:rPr>
              <a:t>fL</a:t>
            </a:r>
            <a:r>
              <a:rPr lang="en-US" sz="1200" b="0" i="0" dirty="0">
                <a:solidFill>
                  <a:srgbClr val="00B050"/>
                </a:solidFill>
                <a:effectLst/>
                <a:latin typeface="Cambria" panose="02040503050406030204" pitchFamily="18" charset="0"/>
              </a:rPr>
              <a:t>).</a:t>
            </a:r>
            <a:endParaRPr lang="en-US" sz="1200" dirty="0">
              <a:solidFill>
                <a:srgbClr val="00B050"/>
              </a:solidFill>
            </a:endParaRPr>
          </a:p>
        </p:txBody>
      </p:sp>
      <p:pic>
        <p:nvPicPr>
          <p:cNvPr id="6" name="Picture 5">
            <a:extLst>
              <a:ext uri="{FF2B5EF4-FFF2-40B4-BE49-F238E27FC236}">
                <a16:creationId xmlns:a16="http://schemas.microsoft.com/office/drawing/2014/main" id="{5B99B51E-D273-2E14-D02C-EAE83B5E0560}"/>
              </a:ext>
            </a:extLst>
          </p:cNvPr>
          <p:cNvPicPr>
            <a:picLocks noChangeAspect="1"/>
          </p:cNvPicPr>
          <p:nvPr/>
        </p:nvPicPr>
        <p:blipFill>
          <a:blip r:embed="rId3"/>
          <a:stretch>
            <a:fillRect/>
          </a:stretch>
        </p:blipFill>
        <p:spPr>
          <a:xfrm>
            <a:off x="128337" y="83945"/>
            <a:ext cx="5881186" cy="2161284"/>
          </a:xfrm>
          <a:prstGeom prst="rect">
            <a:avLst/>
          </a:prstGeom>
        </p:spPr>
      </p:pic>
    </p:spTree>
    <p:extLst>
      <p:ext uri="{BB962C8B-B14F-4D97-AF65-F5344CB8AC3E}">
        <p14:creationId xmlns:p14="http://schemas.microsoft.com/office/powerpoint/2010/main" val="281118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ABF30CD4-16D2-4291-A116-D0483C260009}"/>
              </a:ext>
            </a:extLst>
          </p:cNvPr>
          <p:cNvSpPr>
            <a:spLocks noGrp="1" noChangeArrowheads="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spcBef>
                <a:spcPct val="0"/>
              </a:spcBef>
              <a:buClrTx/>
            </a:pPr>
            <a:r>
              <a:rPr lang="en-US" altLang="en-US" sz="700"/>
              <a:t>©2012 MFMER  |  3198462-</a:t>
            </a:r>
            <a:fld id="{79A17245-0A36-4097-A1C7-A3AD4CB44CE4}" type="slidenum">
              <a:rPr lang="en-US" altLang="en-US" sz="700"/>
              <a:pPr>
                <a:spcBef>
                  <a:spcPct val="0"/>
                </a:spcBef>
                <a:buClrTx/>
              </a:pPr>
              <a:t>16</a:t>
            </a:fld>
            <a:endParaRPr lang="en-US" altLang="en-US" sz="700"/>
          </a:p>
        </p:txBody>
      </p:sp>
      <p:sp>
        <p:nvSpPr>
          <p:cNvPr id="2" name="TextBox 1">
            <a:extLst>
              <a:ext uri="{FF2B5EF4-FFF2-40B4-BE49-F238E27FC236}">
                <a16:creationId xmlns:a16="http://schemas.microsoft.com/office/drawing/2014/main" id="{1BD83EB8-5F60-4D2B-BECE-407F5F62C133}"/>
              </a:ext>
            </a:extLst>
          </p:cNvPr>
          <p:cNvSpPr txBox="1"/>
          <p:nvPr/>
        </p:nvSpPr>
        <p:spPr>
          <a:xfrm>
            <a:off x="775759" y="5054084"/>
            <a:ext cx="5400675" cy="461665"/>
          </a:xfrm>
          <a:prstGeom prst="rect">
            <a:avLst/>
          </a:prstGeom>
          <a:noFill/>
        </p:spPr>
        <p:txBody>
          <a:bodyPr wrap="square" rtlCol="0">
            <a:spAutoFit/>
          </a:bodyPr>
          <a:lstStyle/>
          <a:p>
            <a:r>
              <a:rPr lang="en-US" sz="2400" dirty="0">
                <a:solidFill>
                  <a:srgbClr val="1F56D7"/>
                </a:solidFill>
              </a:rPr>
              <a:t>Second variant</a:t>
            </a:r>
          </a:p>
        </p:txBody>
      </p:sp>
    </p:spTree>
    <p:extLst>
      <p:ext uri="{BB962C8B-B14F-4D97-AF65-F5344CB8AC3E}">
        <p14:creationId xmlns:p14="http://schemas.microsoft.com/office/powerpoint/2010/main" val="15200319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76361798"/>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endParaRPr lang="en-US" sz="3200" dirty="0"/>
                    </a:p>
                  </a:txBody>
                  <a:tcPr>
                    <a:solidFill>
                      <a:srgbClr val="002060"/>
                    </a:solidFill>
                  </a:tcPr>
                </a:tc>
                <a:extLst>
                  <a:ext uri="{0D108BD9-81ED-4DB2-BD59-A6C34878D82A}">
                    <a16:rowId xmlns:a16="http://schemas.microsoft.com/office/drawing/2014/main" val="10000"/>
                  </a:ext>
                </a:extLst>
              </a:tr>
              <a:tr h="1334091">
                <a:tc>
                  <a:txBody>
                    <a:bodyPr/>
                    <a:lstStyle/>
                    <a:p>
                      <a:pPr algn="ctr"/>
                      <a:endParaRPr lang="en-US" sz="1600" b="1" dirty="0"/>
                    </a:p>
                  </a:txBody>
                  <a:tcPr anchor="ctr">
                    <a:solidFill>
                      <a:schemeClr val="accent6">
                        <a:lumMod val="40000"/>
                        <a:lumOff val="60000"/>
                      </a:schemeClr>
                    </a:solidFill>
                  </a:tcPr>
                </a:tc>
                <a:tc>
                  <a:txBody>
                    <a:bodyPr/>
                    <a:lstStyle/>
                    <a:p>
                      <a:pPr algn="l"/>
                      <a:endParaRPr lang="en-US" sz="1600" b="1" baseline="0" dirty="0"/>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endParaRPr lang="en-US" sz="1600" b="1" dirty="0"/>
                    </a:p>
                  </a:txBody>
                  <a:tcPr anchor="ctr">
                    <a:solidFill>
                      <a:schemeClr val="accent6">
                        <a:lumMod val="60000"/>
                        <a:lumOff val="40000"/>
                      </a:schemeClr>
                    </a:solidFill>
                  </a:tcPr>
                </a:tc>
                <a:tc>
                  <a:txBody>
                    <a:bodyPr/>
                    <a:lstStyle/>
                    <a:p>
                      <a:pPr algn="l"/>
                      <a:endParaRPr lang="en-US" sz="1400" b="0" i="0" kern="1200" dirty="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marL="0" indent="0">
                        <a:buFont typeface="+mj-lt"/>
                        <a:buNone/>
                      </a:pPr>
                      <a:endParaRPr lang="en-US" sz="1400" baseline="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Tree>
    <p:extLst>
      <p:ext uri="{BB962C8B-B14F-4D97-AF65-F5344CB8AC3E}">
        <p14:creationId xmlns:p14="http://schemas.microsoft.com/office/powerpoint/2010/main" val="377963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71320216"/>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3200" dirty="0"/>
                        <a:t>PM2_Supporting</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endParaRPr lang="en-US" sz="1600" b="1" dirty="0"/>
                    </a:p>
                  </a:txBody>
                  <a:tcPr anchor="ctr">
                    <a:solidFill>
                      <a:schemeClr val="accent6">
                        <a:lumMod val="60000"/>
                        <a:lumOff val="40000"/>
                      </a:schemeClr>
                    </a:solidFill>
                  </a:tcPr>
                </a:tc>
                <a:tc>
                  <a:txBody>
                    <a:bodyPr/>
                    <a:lstStyle/>
                    <a:p>
                      <a:pPr algn="l"/>
                      <a:endParaRPr lang="en-US" sz="1400" b="0" i="0" kern="1200" dirty="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marL="0" indent="0">
                        <a:buFont typeface="+mj-lt"/>
                        <a:buNone/>
                      </a:pPr>
                      <a:endParaRPr lang="en-US" sz="1400" baseline="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Tree>
    <p:extLst>
      <p:ext uri="{BB962C8B-B14F-4D97-AF65-F5344CB8AC3E}">
        <p14:creationId xmlns:p14="http://schemas.microsoft.com/office/powerpoint/2010/main" val="238870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30542031"/>
              </p:ext>
            </p:extLst>
          </p:nvPr>
        </p:nvGraphicFramePr>
        <p:xfrm>
          <a:off x="5562600" y="3"/>
          <a:ext cx="6629400" cy="685981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127918">
                <a:tc>
                  <a:txBody>
                    <a:bodyPr/>
                    <a:lstStyle/>
                    <a:p>
                      <a:pPr algn="ctr"/>
                      <a:r>
                        <a:rPr lang="en-US" sz="1800" dirty="0"/>
                        <a:t>Concept</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PM2_Supporting</a:t>
                      </a:r>
                    </a:p>
                    <a:p>
                      <a:pPr algn="l"/>
                      <a:endParaRPr lang="en-US" sz="18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err="1"/>
                        <a:t>ClinGen</a:t>
                      </a:r>
                      <a:r>
                        <a:rPr lang="en-US" sz="1200" b="0" dirty="0"/>
                        <a:t> has not yet published curations for RTEL1 (HGNC:15888).</a:t>
                      </a:r>
                    </a:p>
                    <a:p>
                      <a:pPr algn="l"/>
                      <a:r>
                        <a:rPr lang="en-US" sz="1400" b="0" i="0" kern="1200" dirty="0">
                          <a:solidFill>
                            <a:schemeClr val="dk1"/>
                          </a:solidFill>
                          <a:effectLst/>
                          <a:latin typeface="+mn-lt"/>
                          <a:ea typeface="+mn-ea"/>
                          <a:cs typeface="+mn-cs"/>
                        </a:rPr>
                        <a:t>Many LOF variants described as P/LP**</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marL="0" indent="0">
                        <a:buFont typeface="+mj-lt"/>
                        <a:buNone/>
                      </a:pPr>
                      <a:endParaRPr lang="en-US" sz="1400" baseline="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extLst>
              <p:ext uri="{D42A27DB-BD31-4B8C-83A1-F6EECF244321}">
                <p14:modId xmlns:p14="http://schemas.microsoft.com/office/powerpoint/2010/main" val="610096215"/>
              </p:ext>
            </p:extLst>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Tree>
    <p:extLst>
      <p:ext uri="{BB962C8B-B14F-4D97-AF65-F5344CB8AC3E}">
        <p14:creationId xmlns:p14="http://schemas.microsoft.com/office/powerpoint/2010/main" val="193536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are the ACMG Standards and Guidelines and how do they work?">
            <a:extLst>
              <a:ext uri="{FF2B5EF4-FFF2-40B4-BE49-F238E27FC236}">
                <a16:creationId xmlns:a16="http://schemas.microsoft.com/office/drawing/2014/main" id="{97CA4479-698A-47C3-885B-5036B14EC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17509"/>
            <a:ext cx="8286749" cy="6740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8F1C49-27AC-6EA6-2840-DA2250EA0D87}"/>
              </a:ext>
            </a:extLst>
          </p:cNvPr>
          <p:cNvSpPr txBox="1"/>
          <p:nvPr/>
        </p:nvSpPr>
        <p:spPr>
          <a:xfrm>
            <a:off x="216568" y="2582779"/>
            <a:ext cx="1676400" cy="584775"/>
          </a:xfrm>
          <a:prstGeom prst="rect">
            <a:avLst/>
          </a:prstGeom>
          <a:noFill/>
        </p:spPr>
        <p:txBody>
          <a:bodyPr wrap="square" rtlCol="0">
            <a:spAutoFit/>
          </a:bodyPr>
          <a:lstStyle/>
          <a:p>
            <a:r>
              <a:rPr lang="en-US" sz="1400" b="0" i="0" dirty="0">
                <a:solidFill>
                  <a:srgbClr val="212121"/>
                </a:solidFill>
                <a:effectLst/>
                <a:latin typeface="BlinkMacSystemFont"/>
              </a:rPr>
              <a:t>PMID: 25741868</a:t>
            </a:r>
          </a:p>
          <a:p>
            <a:endParaRPr lang="en-US" dirty="0"/>
          </a:p>
        </p:txBody>
      </p:sp>
    </p:spTree>
    <p:extLst>
      <p:ext uri="{BB962C8B-B14F-4D97-AF65-F5344CB8AC3E}">
        <p14:creationId xmlns:p14="http://schemas.microsoft.com/office/powerpoint/2010/main" val="401967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408380-6A7B-4046-958E-D47CFAABFB7F}"/>
              </a:ext>
            </a:extLst>
          </p:cNvPr>
          <p:cNvPicPr>
            <a:picLocks noChangeAspect="1"/>
          </p:cNvPicPr>
          <p:nvPr/>
        </p:nvPicPr>
        <p:blipFill>
          <a:blip r:embed="rId3"/>
          <a:stretch>
            <a:fillRect/>
          </a:stretch>
        </p:blipFill>
        <p:spPr>
          <a:xfrm>
            <a:off x="165100" y="2716848"/>
            <a:ext cx="9626600" cy="3908262"/>
          </a:xfrm>
          <a:prstGeom prst="rect">
            <a:avLst/>
          </a:prstGeom>
        </p:spPr>
      </p:pic>
      <p:graphicFrame>
        <p:nvGraphicFramePr>
          <p:cNvPr id="12" name="Content Placeholder 2">
            <a:extLst>
              <a:ext uri="{FF2B5EF4-FFF2-40B4-BE49-F238E27FC236}">
                <a16:creationId xmlns:a16="http://schemas.microsoft.com/office/drawing/2014/main" id="{89066B83-F5CC-4C05-BC32-59F93115A92B}"/>
              </a:ext>
            </a:extLst>
          </p:cNvPr>
          <p:cNvGraphicFramePr>
            <a:graphicFrameLocks noGrp="1"/>
          </p:cNvGraphicFramePr>
          <p:nvPr>
            <p:extLst>
              <p:ext uri="{D42A27DB-BD31-4B8C-83A1-F6EECF244321}">
                <p14:modId xmlns:p14="http://schemas.microsoft.com/office/powerpoint/2010/main" val="865926935"/>
              </p:ext>
            </p:extLst>
          </p:nvPr>
        </p:nvGraphicFramePr>
        <p:xfrm>
          <a:off x="1524000" y="238125"/>
          <a:ext cx="9144000" cy="1950720"/>
        </p:xfrm>
        <a:graphic>
          <a:graphicData uri="http://schemas.openxmlformats.org/drawingml/2006/table">
            <a:tbl>
              <a:tblPr/>
              <a:tblGrid>
                <a:gridCol w="9144000">
                  <a:extLst>
                    <a:ext uri="{9D8B030D-6E8A-4147-A177-3AD203B41FA5}">
                      <a16:colId xmlns:a16="http://schemas.microsoft.com/office/drawing/2014/main" val="20000"/>
                    </a:ext>
                  </a:extLst>
                </a:gridCol>
              </a:tblGrid>
              <a:tr h="1706563">
                <a:tc>
                  <a:txBody>
                    <a:bodyPr/>
                    <a:lstStyle>
                      <a:lvl1pPr>
                        <a:lnSpc>
                          <a:spcPct val="90000"/>
                        </a:lnSpc>
                        <a:spcBef>
                          <a:spcPct val="50000"/>
                        </a:spcBef>
                        <a:buClr>
                          <a:schemeClr val="tx2"/>
                        </a:buClr>
                        <a:defRPr sz="24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GENE</a:t>
                      </a:r>
                      <a:r>
                        <a:rPr kumimoji="0" lang="en-US" altLang="en-US" sz="24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2400" b="1" i="1"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lang="en-US" sz="2400" i="1" dirty="0">
                          <a:solidFill>
                            <a:srgbClr val="002060"/>
                          </a:solidFill>
                        </a:rPr>
                        <a:t>RTEL1</a:t>
                      </a:r>
                      <a:r>
                        <a:rPr kumimoji="0" lang="en-US" altLang="en-US" sz="2400" b="1" i="1"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8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HET c.101 A&gt;G p.(Gln34Arg) Transcript: NM_001283009.1       </a:t>
                      </a:r>
                      <a:r>
                        <a:rPr kumimoji="0" lang="en-US" altLang="en-US" sz="1800" b="1" i="0" u="none" strike="noStrike" cap="none" normalizeH="0" baseline="0" dirty="0">
                          <a:ln>
                            <a:noFill/>
                          </a:ln>
                          <a:solidFill>
                            <a:srgbClr val="FF0000"/>
                          </a:solidFill>
                          <a:effectLst/>
                          <a:latin typeface="Arial Narrow" panose="020B0606020202030204" pitchFamily="34" charset="0"/>
                          <a:ea typeface="MS PGothic" panose="020B0600070205080204" pitchFamily="34" charset="-128"/>
                          <a:cs typeface="Arial" panose="020B0604020202020204" pitchFamily="34" charset="0"/>
                        </a:rPr>
                        <a:t>Paternal                        </a:t>
                      </a:r>
                      <a:r>
                        <a:rPr kumimoji="0" lang="en-US" altLang="en-US" sz="1600" b="1" i="0" u="none" strike="noStrike" cap="none" normalizeH="0" baseline="0" dirty="0">
                          <a:ln>
                            <a:noFill/>
                          </a:ln>
                          <a:solidFill>
                            <a:srgbClr val="002060"/>
                          </a:solidFill>
                          <a:effectLst/>
                          <a:latin typeface="Arial Narrow" pitchFamily="34" charset="0"/>
                          <a:ea typeface="ＭＳ Ｐゴシック" pitchFamily="34" charset="-128"/>
                        </a:rPr>
                        <a:t>Disease</a:t>
                      </a:r>
                      <a:r>
                        <a:rPr kumimoji="0" lang="en-US" altLang="en-US" sz="1600" b="0" i="0" u="none" strike="noStrike" cap="none" normalizeH="0" baseline="0" dirty="0">
                          <a:ln>
                            <a:noFill/>
                          </a:ln>
                          <a:solidFill>
                            <a:srgbClr val="002060"/>
                          </a:solidFill>
                          <a:effectLst/>
                          <a:latin typeface="Arial Narrow" pitchFamily="34" charset="0"/>
                          <a:ea typeface="ＭＳ Ｐゴシック" pitchFamily="34" charset="-128"/>
                        </a:rPr>
                        <a:t>: Dyskeratosis congenita, autosomal dominant 4	615190	AD, AR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Arial Narrow" pitchFamily="34" charset="0"/>
                          <a:ea typeface="ＭＳ Ｐゴシック" pitchFamily="34" charset="-128"/>
                        </a:rPr>
                        <a:t>Dyskeratosis congenita, autosomal recessive 5	615190	AD, AR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Arial Narrow" pitchFamily="34" charset="0"/>
                          <a:ea typeface="ＭＳ Ｐゴシック" pitchFamily="34" charset="-128"/>
                        </a:rPr>
                        <a:t>Pulmonary fibrosis and/or bone marrow failure, telomere-related, 3	616373	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N/A </a:t>
                      </a: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HGMD: </a:t>
                      </a:r>
                      <a:r>
                        <a:rPr kumimoji="0" lang="en-US" altLang="en-US" sz="1600" b="0"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Not found </a:t>
                      </a:r>
                      <a:r>
                        <a:rPr kumimoji="0" lang="en-US" altLang="en-US" sz="1600" b="1"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In silico: </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Revel </a:t>
                      </a:r>
                      <a:r>
                        <a:rPr kumimoji="0" lang="en-US" altLang="en-US" sz="16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Benign (0.1)</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1"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Splice-Al:</a:t>
                      </a:r>
                      <a:r>
                        <a:rPr kumimoji="0" lang="en-US" altLang="en-US" sz="1600" b="0"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Donor</a:t>
                      </a:r>
                      <a:r>
                        <a:rPr kumimoji="0" lang="en-US" altLang="en-US" sz="16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Loss (0.71) </a:t>
                      </a:r>
                      <a:r>
                        <a:rPr kumimoji="0" lang="en-US" sz="24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a:t>
                      </a:r>
                      <a:r>
                        <a:rPr kumimoji="0" 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CADD</a:t>
                      </a:r>
                      <a:r>
                        <a:rPr kumimoji="0" lang="en-US" sz="24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 </a:t>
                      </a:r>
                      <a:r>
                        <a:rPr kumimoji="0" lang="en-US" altLang="en-US" sz="16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Location:  </a:t>
                      </a:r>
                      <a:r>
                        <a:rPr kumimoji="0" lang="en-US" altLang="en-US" sz="1600" b="0" i="0" u="none" strike="noStrike"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Chr</a:t>
                      </a:r>
                      <a:r>
                        <a:rPr kumimoji="0" lang="en-US" altLang="en-US" sz="1600" b="0"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20, Exon 2/35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C"/>
                    </a:solidFill>
                  </a:tcPr>
                </a:tc>
                <a:extLst>
                  <a:ext uri="{0D108BD9-81ED-4DB2-BD59-A6C34878D82A}">
                    <a16:rowId xmlns:a16="http://schemas.microsoft.com/office/drawing/2014/main" val="10000"/>
                  </a:ext>
                </a:extLst>
              </a:tr>
            </a:tbl>
          </a:graphicData>
        </a:graphic>
      </p:graphicFrame>
      <p:sp>
        <p:nvSpPr>
          <p:cNvPr id="20493" name="TextBox 10">
            <a:extLst>
              <a:ext uri="{FF2B5EF4-FFF2-40B4-BE49-F238E27FC236}">
                <a16:creationId xmlns:a16="http://schemas.microsoft.com/office/drawing/2014/main" id="{C209B29C-1F05-4CD1-9EEE-7D1B326F1E60}"/>
              </a:ext>
            </a:extLst>
          </p:cNvPr>
          <p:cNvSpPr txBox="1">
            <a:spLocks noChangeArrowheads="1"/>
          </p:cNvSpPr>
          <p:nvPr/>
        </p:nvSpPr>
        <p:spPr bwMode="auto">
          <a:xfrm>
            <a:off x="4552950" y="-46038"/>
            <a:ext cx="398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pPr>
            <a:r>
              <a:rPr lang="en-US" altLang="en-US" sz="1800" b="1">
                <a:latin typeface="Arial" panose="020B0604020202020204" pitchFamily="34" charset="0"/>
              </a:rPr>
              <a:t>Variant of Uncertain Significance</a:t>
            </a:r>
          </a:p>
        </p:txBody>
      </p:sp>
      <p:pic>
        <p:nvPicPr>
          <p:cNvPr id="14" name="Picture 13">
            <a:extLst>
              <a:ext uri="{FF2B5EF4-FFF2-40B4-BE49-F238E27FC236}">
                <a16:creationId xmlns:a16="http://schemas.microsoft.com/office/drawing/2014/main" id="{18A41749-F5A3-4CE1-B0D8-D6D981B85175}"/>
              </a:ext>
            </a:extLst>
          </p:cNvPr>
          <p:cNvPicPr>
            <a:picLocks noChangeAspect="1"/>
          </p:cNvPicPr>
          <p:nvPr/>
        </p:nvPicPr>
        <p:blipFill>
          <a:blip r:embed="rId4"/>
          <a:stretch>
            <a:fillRect/>
          </a:stretch>
        </p:blipFill>
        <p:spPr>
          <a:xfrm>
            <a:off x="7183014" y="2188845"/>
            <a:ext cx="4843886" cy="2068830"/>
          </a:xfrm>
          <a:prstGeom prst="rect">
            <a:avLst/>
          </a:prstGeom>
        </p:spPr>
      </p:pic>
      <p:sp>
        <p:nvSpPr>
          <p:cNvPr id="2" name="TextBox 1">
            <a:extLst>
              <a:ext uri="{FF2B5EF4-FFF2-40B4-BE49-F238E27FC236}">
                <a16:creationId xmlns:a16="http://schemas.microsoft.com/office/drawing/2014/main" id="{0B703658-DC45-B0A6-3054-384CE1DC5B80}"/>
              </a:ext>
            </a:extLst>
          </p:cNvPr>
          <p:cNvSpPr txBox="1"/>
          <p:nvPr/>
        </p:nvSpPr>
        <p:spPr>
          <a:xfrm>
            <a:off x="4114800" y="2382253"/>
            <a:ext cx="2983832" cy="307777"/>
          </a:xfrm>
          <a:prstGeom prst="rect">
            <a:avLst/>
          </a:prstGeom>
          <a:noFill/>
        </p:spPr>
        <p:txBody>
          <a:bodyPr wrap="square" rtlCol="0">
            <a:spAutoFit/>
          </a:bodyPr>
          <a:lstStyle/>
          <a:p>
            <a:r>
              <a:rPr lang="en-US" sz="1400" dirty="0"/>
              <a:t>https://gnomad.broadinstitute.org/</a:t>
            </a:r>
          </a:p>
        </p:txBody>
      </p:sp>
      <p:sp>
        <p:nvSpPr>
          <p:cNvPr id="3" name="TextBox 2">
            <a:extLst>
              <a:ext uri="{FF2B5EF4-FFF2-40B4-BE49-F238E27FC236}">
                <a16:creationId xmlns:a16="http://schemas.microsoft.com/office/drawing/2014/main" id="{CFAE9040-CBDF-888D-34A9-B4BFAEA84446}"/>
              </a:ext>
            </a:extLst>
          </p:cNvPr>
          <p:cNvSpPr txBox="1"/>
          <p:nvPr/>
        </p:nvSpPr>
        <p:spPr>
          <a:xfrm>
            <a:off x="5951621" y="6208395"/>
            <a:ext cx="5317958" cy="369332"/>
          </a:xfrm>
          <a:prstGeom prst="rect">
            <a:avLst/>
          </a:prstGeom>
          <a:noFill/>
        </p:spPr>
        <p:txBody>
          <a:bodyPr wrap="square" rtlCol="0">
            <a:spAutoFit/>
          </a:bodyPr>
          <a:lstStyle/>
          <a:p>
            <a:r>
              <a:rPr lang="en-US" dirty="0"/>
              <a:t>https://gtexportal.org/home/</a:t>
            </a:r>
          </a:p>
        </p:txBody>
      </p:sp>
    </p:spTree>
    <p:extLst>
      <p:ext uri="{BB962C8B-B14F-4D97-AF65-F5344CB8AC3E}">
        <p14:creationId xmlns:p14="http://schemas.microsoft.com/office/powerpoint/2010/main" val="389479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FBB3-5C90-4186-970E-B4042F7D5653}"/>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D6B5C2D-9AEF-4673-8643-33DE3045BCFA}"/>
              </a:ext>
            </a:extLst>
          </p:cNvPr>
          <p:cNvPicPr>
            <a:picLocks noChangeAspect="1"/>
          </p:cNvPicPr>
          <p:nvPr/>
        </p:nvPicPr>
        <p:blipFill>
          <a:blip r:embed="rId2"/>
          <a:stretch>
            <a:fillRect/>
          </a:stretch>
        </p:blipFill>
        <p:spPr>
          <a:xfrm>
            <a:off x="0" y="1919222"/>
            <a:ext cx="12192000" cy="3019555"/>
          </a:xfrm>
          <a:prstGeom prst="rect">
            <a:avLst/>
          </a:prstGeom>
        </p:spPr>
      </p:pic>
      <p:pic>
        <p:nvPicPr>
          <p:cNvPr id="7" name="Content Placeholder 6">
            <a:extLst>
              <a:ext uri="{FF2B5EF4-FFF2-40B4-BE49-F238E27FC236}">
                <a16:creationId xmlns:a16="http://schemas.microsoft.com/office/drawing/2014/main" id="{573284E7-7526-4A9B-9EE4-DDF9AA9EDCAC}"/>
              </a:ext>
            </a:extLst>
          </p:cNvPr>
          <p:cNvPicPr>
            <a:picLocks noGrp="1" noChangeAspect="1"/>
          </p:cNvPicPr>
          <p:nvPr>
            <p:ph idx="1"/>
          </p:nvPr>
        </p:nvPicPr>
        <p:blipFill>
          <a:blip r:embed="rId3"/>
          <a:stretch>
            <a:fillRect/>
          </a:stretch>
        </p:blipFill>
        <p:spPr>
          <a:xfrm rot="5400000">
            <a:off x="3732450" y="2882430"/>
            <a:ext cx="6684433" cy="1300214"/>
          </a:xfrm>
          <a:ln w="28575">
            <a:solidFill>
              <a:schemeClr val="tx1"/>
            </a:solidFill>
          </a:ln>
        </p:spPr>
      </p:pic>
      <p:sp>
        <p:nvSpPr>
          <p:cNvPr id="3" name="TextBox 2">
            <a:extLst>
              <a:ext uri="{FF2B5EF4-FFF2-40B4-BE49-F238E27FC236}">
                <a16:creationId xmlns:a16="http://schemas.microsoft.com/office/drawing/2014/main" id="{42F51073-0055-824C-2429-83266A344968}"/>
              </a:ext>
            </a:extLst>
          </p:cNvPr>
          <p:cNvSpPr txBox="1"/>
          <p:nvPr/>
        </p:nvSpPr>
        <p:spPr>
          <a:xfrm>
            <a:off x="385011" y="5943600"/>
            <a:ext cx="5317957" cy="369332"/>
          </a:xfrm>
          <a:prstGeom prst="rect">
            <a:avLst/>
          </a:prstGeom>
          <a:noFill/>
        </p:spPr>
        <p:txBody>
          <a:bodyPr wrap="square" rtlCol="0">
            <a:spAutoFit/>
          </a:bodyPr>
          <a:lstStyle/>
          <a:p>
            <a:r>
              <a:rPr lang="en-US" dirty="0"/>
              <a:t>https://proteinpaint.stjude.org/</a:t>
            </a:r>
          </a:p>
        </p:txBody>
      </p:sp>
    </p:spTree>
    <p:extLst>
      <p:ext uri="{BB962C8B-B14F-4D97-AF65-F5344CB8AC3E}">
        <p14:creationId xmlns:p14="http://schemas.microsoft.com/office/powerpoint/2010/main" val="1871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87001099"/>
              </p:ext>
            </p:extLst>
          </p:nvPr>
        </p:nvGraphicFramePr>
        <p:xfrm>
          <a:off x="5562600" y="3"/>
          <a:ext cx="6629400" cy="685981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1800" dirty="0"/>
                        <a:t>Concept</a:t>
                      </a:r>
                    </a:p>
                  </a:txBody>
                  <a:tcPr>
                    <a:solidFill>
                      <a:srgbClr val="002060"/>
                    </a:solidFill>
                  </a:tcPr>
                </a:tc>
                <a:tc>
                  <a:txBody>
                    <a:bodyPr/>
                    <a:lstStyle/>
                    <a:p>
                      <a:pPr algn="l"/>
                      <a:r>
                        <a:rPr lang="en-US" sz="1800" dirty="0"/>
                        <a:t>PM2_Supporting</a:t>
                      </a:r>
                    </a:p>
                    <a:p>
                      <a:pPr algn="l"/>
                      <a:endParaRPr lang="en-US" sz="18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err="1"/>
                        <a:t>ClinGen</a:t>
                      </a:r>
                      <a:r>
                        <a:rPr lang="en-US" sz="1200" b="0" dirty="0"/>
                        <a:t> has not yet published curations for RTEL1 (HGNC:15888).</a:t>
                      </a:r>
                    </a:p>
                    <a:p>
                      <a:pPr algn="l"/>
                      <a:r>
                        <a:rPr lang="en-US" sz="1400" b="0" i="0" kern="1200" dirty="0">
                          <a:solidFill>
                            <a:schemeClr val="dk1"/>
                          </a:solidFill>
                          <a:effectLst/>
                          <a:latin typeface="+mn-lt"/>
                          <a:ea typeface="+mn-ea"/>
                          <a:cs typeface="+mn-cs"/>
                        </a:rPr>
                        <a:t>Many LOF variants described as P/LP**</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Conflicting computational tools predictions </a:t>
                      </a:r>
                      <a:r>
                        <a:rPr lang="en-US" sz="1400" b="1" i="0" kern="1200" dirty="0">
                          <a:solidFill>
                            <a:schemeClr val="dk1"/>
                          </a:solidFill>
                          <a:effectLst/>
                          <a:latin typeface="+mn-lt"/>
                          <a:ea typeface="+mn-ea"/>
                          <a:cs typeface="+mn-cs"/>
                        </a:rPr>
                        <a:t>(     PP3) </a:t>
                      </a:r>
                    </a:p>
                    <a:p>
                      <a:pPr algn="l"/>
                      <a:r>
                        <a:rPr kumimoji="0" lang="en-US" altLang="en-US" sz="14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Revel </a:t>
                      </a:r>
                      <a:r>
                        <a:rPr kumimoji="0" lang="en-US" altLang="en-US" sz="14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Benign (0.1)</a:t>
                      </a:r>
                      <a:r>
                        <a:rPr kumimoji="0" lang="en-US" altLang="en-US" sz="14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400" b="1"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Splice-Al:</a:t>
                      </a:r>
                      <a:r>
                        <a:rPr kumimoji="0" lang="en-US" altLang="en-US" sz="1400" b="0"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Donor</a:t>
                      </a:r>
                      <a:r>
                        <a:rPr kumimoji="0" lang="en-US" altLang="en-US" sz="14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Loss (0.71) </a:t>
                      </a:r>
                      <a:r>
                        <a:rPr kumimoji="0" lang="en-US" sz="20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a:t>
                      </a:r>
                      <a:r>
                        <a:rPr kumimoji="0" lang="en-US" sz="14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CADD</a:t>
                      </a:r>
                      <a:r>
                        <a:rPr kumimoji="0" lang="en-US" sz="20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 </a:t>
                      </a:r>
                      <a:r>
                        <a:rPr kumimoji="0" lang="en-US" altLang="en-US" sz="14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33</a:t>
                      </a:r>
                    </a:p>
                    <a:p>
                      <a:pPr algn="l"/>
                      <a:endParaRPr lang="en-US" sz="1400" b="1" i="0" kern="1200" dirty="0">
                        <a:solidFill>
                          <a:schemeClr val="dk1"/>
                        </a:solidFill>
                        <a:effectLst/>
                        <a:latin typeface="+mn-lt"/>
                        <a:ea typeface="+mn-ea"/>
                        <a:cs typeface="+mn-cs"/>
                      </a:endParaRPr>
                    </a:p>
                    <a:p>
                      <a:pPr algn="l"/>
                      <a:r>
                        <a:rPr lang="en-US" sz="1400" b="1" i="0" kern="1200" dirty="0">
                          <a:solidFill>
                            <a:schemeClr val="dk1"/>
                          </a:solidFill>
                          <a:effectLst/>
                          <a:latin typeface="+mn-lt"/>
                          <a:ea typeface="+mn-ea"/>
                          <a:cs typeface="+mn-cs"/>
                        </a:rPr>
                        <a:t>Affects splicing (perhaps this could be an interesting step)?</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marL="0" indent="0">
                        <a:buFont typeface="+mj-lt"/>
                        <a:buNone/>
                      </a:pPr>
                      <a:endParaRPr lang="en-US" sz="1400" baseline="0" dirty="0">
                        <a:solidFill>
                          <a:schemeClr val="bg1"/>
                        </a:solidFill>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
        <p:nvSpPr>
          <p:cNvPr id="2" name="Multiplication Sign 1">
            <a:extLst>
              <a:ext uri="{FF2B5EF4-FFF2-40B4-BE49-F238E27FC236}">
                <a16:creationId xmlns:a16="http://schemas.microsoft.com/office/drawing/2014/main" id="{8776D497-D62E-4237-9C92-E082B362F218}"/>
              </a:ext>
            </a:extLst>
          </p:cNvPr>
          <p:cNvSpPr/>
          <p:nvPr/>
        </p:nvSpPr>
        <p:spPr>
          <a:xfrm>
            <a:off x="11020926" y="3571875"/>
            <a:ext cx="189999" cy="2190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45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5B55-E54D-4C1B-9896-3FC8240E491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59534B9-80B9-4892-BB39-60A57FD55A07}"/>
              </a:ext>
            </a:extLst>
          </p:cNvPr>
          <p:cNvPicPr>
            <a:picLocks noGrp="1" noChangeAspect="1"/>
          </p:cNvPicPr>
          <p:nvPr>
            <p:ph idx="1"/>
          </p:nvPr>
        </p:nvPicPr>
        <p:blipFill>
          <a:blip r:embed="rId2"/>
          <a:stretch>
            <a:fillRect/>
          </a:stretch>
        </p:blipFill>
        <p:spPr>
          <a:xfrm>
            <a:off x="-1" y="2552700"/>
            <a:ext cx="12192001" cy="498361"/>
          </a:xfrm>
        </p:spPr>
      </p:pic>
      <p:pic>
        <p:nvPicPr>
          <p:cNvPr id="5" name="Picture 4">
            <a:extLst>
              <a:ext uri="{FF2B5EF4-FFF2-40B4-BE49-F238E27FC236}">
                <a16:creationId xmlns:a16="http://schemas.microsoft.com/office/drawing/2014/main" id="{CD846129-81CC-4BAE-B0FD-464AB471085E}"/>
              </a:ext>
            </a:extLst>
          </p:cNvPr>
          <p:cNvPicPr>
            <a:picLocks noChangeAspect="1"/>
          </p:cNvPicPr>
          <p:nvPr/>
        </p:nvPicPr>
        <p:blipFill>
          <a:blip r:embed="rId3"/>
          <a:stretch>
            <a:fillRect/>
          </a:stretch>
        </p:blipFill>
        <p:spPr>
          <a:xfrm>
            <a:off x="7332823" y="3051061"/>
            <a:ext cx="4572000" cy="3121863"/>
          </a:xfrm>
          <a:prstGeom prst="rect">
            <a:avLst/>
          </a:prstGeom>
        </p:spPr>
      </p:pic>
      <p:pic>
        <p:nvPicPr>
          <p:cNvPr id="9" name="Picture 8">
            <a:extLst>
              <a:ext uri="{FF2B5EF4-FFF2-40B4-BE49-F238E27FC236}">
                <a16:creationId xmlns:a16="http://schemas.microsoft.com/office/drawing/2014/main" id="{E11B0AE9-BB12-4D87-AEEA-EBE27C1EFD35}"/>
              </a:ext>
            </a:extLst>
          </p:cNvPr>
          <p:cNvPicPr>
            <a:picLocks noChangeAspect="1"/>
          </p:cNvPicPr>
          <p:nvPr/>
        </p:nvPicPr>
        <p:blipFill>
          <a:blip r:embed="rId4"/>
          <a:stretch>
            <a:fillRect/>
          </a:stretch>
        </p:blipFill>
        <p:spPr>
          <a:xfrm>
            <a:off x="1074194" y="3199889"/>
            <a:ext cx="809738" cy="3658111"/>
          </a:xfrm>
          <a:prstGeom prst="rect">
            <a:avLst/>
          </a:prstGeom>
        </p:spPr>
      </p:pic>
      <p:pic>
        <p:nvPicPr>
          <p:cNvPr id="11" name="Picture 10">
            <a:extLst>
              <a:ext uri="{FF2B5EF4-FFF2-40B4-BE49-F238E27FC236}">
                <a16:creationId xmlns:a16="http://schemas.microsoft.com/office/drawing/2014/main" id="{3C71E479-D0CB-4814-A6CA-7CDFF2E01D22}"/>
              </a:ext>
            </a:extLst>
          </p:cNvPr>
          <p:cNvPicPr>
            <a:picLocks noChangeAspect="1"/>
          </p:cNvPicPr>
          <p:nvPr/>
        </p:nvPicPr>
        <p:blipFill rotWithShape="1">
          <a:blip r:embed="rId5">
            <a:clrChange>
              <a:clrFrom>
                <a:srgbClr val="FFFFFF"/>
              </a:clrFrom>
              <a:clrTo>
                <a:srgbClr val="FFFFFF">
                  <a:alpha val="0"/>
                </a:srgbClr>
              </a:clrTo>
            </a:clrChange>
          </a:blip>
          <a:srcRect r="11278"/>
          <a:stretch/>
        </p:blipFill>
        <p:spPr>
          <a:xfrm>
            <a:off x="490377" y="4905272"/>
            <a:ext cx="2036923" cy="1467055"/>
          </a:xfrm>
          <a:prstGeom prst="rect">
            <a:avLst/>
          </a:prstGeom>
        </p:spPr>
      </p:pic>
      <p:pic>
        <p:nvPicPr>
          <p:cNvPr id="13" name="Picture 12">
            <a:extLst>
              <a:ext uri="{FF2B5EF4-FFF2-40B4-BE49-F238E27FC236}">
                <a16:creationId xmlns:a16="http://schemas.microsoft.com/office/drawing/2014/main" id="{7B5937D9-9376-46CF-8AF1-C284BE648065}"/>
              </a:ext>
            </a:extLst>
          </p:cNvPr>
          <p:cNvPicPr>
            <a:picLocks noChangeAspect="1"/>
          </p:cNvPicPr>
          <p:nvPr/>
        </p:nvPicPr>
        <p:blipFill>
          <a:blip r:embed="rId6"/>
          <a:stretch>
            <a:fillRect/>
          </a:stretch>
        </p:blipFill>
        <p:spPr>
          <a:xfrm>
            <a:off x="3190875" y="5603811"/>
            <a:ext cx="8890000" cy="1151786"/>
          </a:xfrm>
          <a:prstGeom prst="rect">
            <a:avLst/>
          </a:prstGeom>
        </p:spPr>
      </p:pic>
      <p:pic>
        <p:nvPicPr>
          <p:cNvPr id="4" name="Picture 3">
            <a:extLst>
              <a:ext uri="{FF2B5EF4-FFF2-40B4-BE49-F238E27FC236}">
                <a16:creationId xmlns:a16="http://schemas.microsoft.com/office/drawing/2014/main" id="{2342077C-A45C-F0C9-DD1A-76D3E9A60265}"/>
              </a:ext>
            </a:extLst>
          </p:cNvPr>
          <p:cNvPicPr>
            <a:picLocks noChangeAspect="1"/>
          </p:cNvPicPr>
          <p:nvPr/>
        </p:nvPicPr>
        <p:blipFill>
          <a:blip r:embed="rId7"/>
          <a:stretch>
            <a:fillRect/>
          </a:stretch>
        </p:blipFill>
        <p:spPr>
          <a:xfrm>
            <a:off x="4342412" y="3095076"/>
            <a:ext cx="2326836" cy="2529669"/>
          </a:xfrm>
          <a:prstGeom prst="rect">
            <a:avLst/>
          </a:prstGeom>
          <a:ln w="19050">
            <a:solidFill>
              <a:schemeClr val="tx1"/>
            </a:solidFill>
          </a:ln>
        </p:spPr>
      </p:pic>
    </p:spTree>
    <p:extLst>
      <p:ext uri="{BB962C8B-B14F-4D97-AF65-F5344CB8AC3E}">
        <p14:creationId xmlns:p14="http://schemas.microsoft.com/office/powerpoint/2010/main" val="400204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0161875"/>
              </p:ext>
            </p:extLst>
          </p:nvPr>
        </p:nvGraphicFramePr>
        <p:xfrm>
          <a:off x="5562600" y="3"/>
          <a:ext cx="6629400" cy="692077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2000" dirty="0"/>
                        <a:t>Concept</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PM2_Supporting</a:t>
                      </a:r>
                    </a:p>
                    <a:p>
                      <a:pPr algn="l"/>
                      <a:endParaRPr lang="en-US" sz="20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err="1"/>
                        <a:t>ClinGen</a:t>
                      </a:r>
                      <a:r>
                        <a:rPr lang="en-US" sz="1200" b="0" dirty="0"/>
                        <a:t> has not yet published curations for RTEL1 (HGNC:15888).</a:t>
                      </a:r>
                    </a:p>
                    <a:p>
                      <a:pPr algn="l"/>
                      <a:r>
                        <a:rPr lang="en-US" sz="1400" b="0" i="0" kern="1200" dirty="0">
                          <a:solidFill>
                            <a:schemeClr val="dk1"/>
                          </a:solidFill>
                          <a:effectLst/>
                          <a:latin typeface="+mn-lt"/>
                          <a:ea typeface="+mn-ea"/>
                          <a:cs typeface="+mn-cs"/>
                        </a:rPr>
                        <a:t>Many LOF variants described as P/LP**</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Conflicting computational tools predictions </a:t>
                      </a:r>
                      <a:r>
                        <a:rPr lang="en-US" sz="1400" b="1" i="0" kern="1200" dirty="0">
                          <a:solidFill>
                            <a:schemeClr val="dk1"/>
                          </a:solidFill>
                          <a:effectLst/>
                          <a:latin typeface="+mn-lt"/>
                          <a:ea typeface="+mn-ea"/>
                          <a:cs typeface="+mn-cs"/>
                        </a:rPr>
                        <a:t>(PP3) </a:t>
                      </a:r>
                    </a:p>
                    <a:p>
                      <a:pPr algn="l"/>
                      <a:r>
                        <a:rPr lang="en-US" sz="1400" b="1" i="0" kern="1200" dirty="0">
                          <a:solidFill>
                            <a:schemeClr val="dk1"/>
                          </a:solidFill>
                          <a:effectLst/>
                          <a:latin typeface="+mn-lt"/>
                          <a:ea typeface="+mn-ea"/>
                          <a:cs typeface="+mn-cs"/>
                        </a:rPr>
                        <a:t>Affects splicing (perhaps this could be an interesting step)?</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r>
                        <a:rPr lang="en-US" sz="1600" b="0" dirty="0"/>
                        <a:t>Not available</a:t>
                      </a:r>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marL="0" indent="0">
                        <a:buFont typeface="+mj-lt"/>
                        <a:buNone/>
                      </a:pPr>
                      <a:r>
                        <a:rPr lang="en-US" sz="1600" baseline="0" dirty="0">
                          <a:solidFill>
                            <a:schemeClr val="tx1"/>
                          </a:solidFill>
                        </a:rPr>
                        <a:t>Segregation (PP1)?**</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Tree>
    <p:extLst>
      <p:ext uri="{BB962C8B-B14F-4D97-AF65-F5344CB8AC3E}">
        <p14:creationId xmlns:p14="http://schemas.microsoft.com/office/powerpoint/2010/main" val="15764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07B28-34D6-4AA2-AA5C-F4057BF3F4C9}"/>
              </a:ext>
            </a:extLst>
          </p:cNvPr>
          <p:cNvPicPr>
            <a:picLocks noChangeAspect="1"/>
          </p:cNvPicPr>
          <p:nvPr/>
        </p:nvPicPr>
        <p:blipFill>
          <a:blip r:embed="rId2"/>
          <a:stretch>
            <a:fillRect/>
          </a:stretch>
        </p:blipFill>
        <p:spPr>
          <a:xfrm>
            <a:off x="6442035" y="471876"/>
            <a:ext cx="4961897" cy="1199367"/>
          </a:xfrm>
          <a:prstGeom prst="rect">
            <a:avLst/>
          </a:prstGeom>
        </p:spPr>
      </p:pic>
      <p:sp>
        <p:nvSpPr>
          <p:cNvPr id="7" name="Rectangle: Rounded Corners 6">
            <a:extLst>
              <a:ext uri="{FF2B5EF4-FFF2-40B4-BE49-F238E27FC236}">
                <a16:creationId xmlns:a16="http://schemas.microsoft.com/office/drawing/2014/main" id="{F88C1306-AFE7-44D4-B2F8-B184630E26A3}"/>
              </a:ext>
            </a:extLst>
          </p:cNvPr>
          <p:cNvSpPr/>
          <p:nvPr/>
        </p:nvSpPr>
        <p:spPr>
          <a:xfrm>
            <a:off x="2981288" y="1088032"/>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8BFF26-9D91-4702-A591-A1BFD1EB6B66}"/>
              </a:ext>
            </a:extLst>
          </p:cNvPr>
          <p:cNvSpPr/>
          <p:nvPr/>
        </p:nvSpPr>
        <p:spPr>
          <a:xfrm>
            <a:off x="6155054" y="5777458"/>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BA85E53-6E17-4CD5-B98C-E17AD1EC34AF}"/>
              </a:ext>
            </a:extLst>
          </p:cNvPr>
          <p:cNvSpPr/>
          <p:nvPr/>
        </p:nvSpPr>
        <p:spPr>
          <a:xfrm>
            <a:off x="5259704" y="4849315"/>
            <a:ext cx="790575" cy="760909"/>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8D707704-E33D-48BD-906C-2BE0B21ADCD1}"/>
              </a:ext>
            </a:extLst>
          </p:cNvPr>
          <p:cNvCxnSpPr>
            <a:cxnSpLocks/>
          </p:cNvCxnSpPr>
          <p:nvPr/>
        </p:nvCxnSpPr>
        <p:spPr>
          <a:xfrm>
            <a:off x="6050279" y="5210443"/>
            <a:ext cx="971550" cy="1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2C9BF3-A994-45F6-8B13-EDE8E6C160F4}"/>
              </a:ext>
            </a:extLst>
          </p:cNvPr>
          <p:cNvCxnSpPr>
            <a:cxnSpLocks/>
          </p:cNvCxnSpPr>
          <p:nvPr/>
        </p:nvCxnSpPr>
        <p:spPr>
          <a:xfrm>
            <a:off x="6517004" y="5225553"/>
            <a:ext cx="0" cy="584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213EF3-12E9-45DC-8795-1A1332F0596B}"/>
              </a:ext>
            </a:extLst>
          </p:cNvPr>
          <p:cNvCxnSpPr/>
          <p:nvPr/>
        </p:nvCxnSpPr>
        <p:spPr>
          <a:xfrm>
            <a:off x="4573904" y="3399207"/>
            <a:ext cx="121919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383930-26E6-46EF-AE90-6A0745F2191E}"/>
              </a:ext>
            </a:extLst>
          </p:cNvPr>
          <p:cNvCxnSpPr>
            <a:cxnSpLocks/>
          </p:cNvCxnSpPr>
          <p:nvPr/>
        </p:nvCxnSpPr>
        <p:spPr>
          <a:xfrm>
            <a:off x="4926329" y="3399207"/>
            <a:ext cx="0" cy="1180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4816F7-FDF3-43D9-B302-C453FF0619A5}"/>
              </a:ext>
            </a:extLst>
          </p:cNvPr>
          <p:cNvCxnSpPr>
            <a:cxnSpLocks/>
            <a:stCxn id="7" idx="3"/>
          </p:cNvCxnSpPr>
          <p:nvPr/>
        </p:nvCxnSpPr>
        <p:spPr>
          <a:xfrm>
            <a:off x="3705188" y="1435695"/>
            <a:ext cx="10953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A87A31-C2CB-4652-BC3F-D5854209F513}"/>
              </a:ext>
            </a:extLst>
          </p:cNvPr>
          <p:cNvCxnSpPr>
            <a:cxnSpLocks/>
          </p:cNvCxnSpPr>
          <p:nvPr/>
        </p:nvCxnSpPr>
        <p:spPr>
          <a:xfrm>
            <a:off x="4183379" y="1446171"/>
            <a:ext cx="0" cy="1068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B711823-DF62-404F-ADA5-D4F32A33292B}"/>
              </a:ext>
            </a:extLst>
          </p:cNvPr>
          <p:cNvSpPr/>
          <p:nvPr/>
        </p:nvSpPr>
        <p:spPr>
          <a:xfrm>
            <a:off x="3850004" y="3051546"/>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AEC482-1B02-4D70-B7BB-81FCAD59EDD0}"/>
              </a:ext>
            </a:extLst>
          </p:cNvPr>
          <p:cNvSpPr/>
          <p:nvPr/>
        </p:nvSpPr>
        <p:spPr>
          <a:xfrm>
            <a:off x="5259704" y="3051546"/>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1E95AA-BB8B-4304-92DA-601CE57F7906}"/>
              </a:ext>
            </a:extLst>
          </p:cNvPr>
          <p:cNvSpPr/>
          <p:nvPr/>
        </p:nvSpPr>
        <p:spPr>
          <a:xfrm>
            <a:off x="4764405" y="1055241"/>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290D3D4-0625-4D59-9ED5-87484F9839CE}"/>
              </a:ext>
            </a:extLst>
          </p:cNvPr>
          <p:cNvSpPr/>
          <p:nvPr/>
        </p:nvSpPr>
        <p:spPr>
          <a:xfrm>
            <a:off x="4097655" y="4882107"/>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7F574A1-E7AC-45A1-9765-8498622BC14D}"/>
              </a:ext>
            </a:extLst>
          </p:cNvPr>
          <p:cNvCxnSpPr>
            <a:cxnSpLocks/>
          </p:cNvCxnSpPr>
          <p:nvPr/>
        </p:nvCxnSpPr>
        <p:spPr>
          <a:xfrm>
            <a:off x="4450079" y="4572000"/>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84903D-9999-4707-8837-8D429AD02D5E}"/>
              </a:ext>
            </a:extLst>
          </p:cNvPr>
          <p:cNvCxnSpPr>
            <a:cxnSpLocks/>
          </p:cNvCxnSpPr>
          <p:nvPr/>
        </p:nvCxnSpPr>
        <p:spPr>
          <a:xfrm>
            <a:off x="5467312" y="4579960"/>
            <a:ext cx="0" cy="333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770E56-BA97-46CB-AA72-B41211CF2EAF}"/>
              </a:ext>
            </a:extLst>
          </p:cNvPr>
          <p:cNvCxnSpPr>
            <a:cxnSpLocks/>
          </p:cNvCxnSpPr>
          <p:nvPr/>
        </p:nvCxnSpPr>
        <p:spPr>
          <a:xfrm flipH="1" flipV="1">
            <a:off x="3068955" y="4572000"/>
            <a:ext cx="2398358" cy="7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row: Right 37">
            <a:extLst>
              <a:ext uri="{FF2B5EF4-FFF2-40B4-BE49-F238E27FC236}">
                <a16:creationId xmlns:a16="http://schemas.microsoft.com/office/drawing/2014/main" id="{65056412-79AA-4291-8BFC-6AC2D306FAA9}"/>
              </a:ext>
            </a:extLst>
          </p:cNvPr>
          <p:cNvSpPr/>
          <p:nvPr/>
        </p:nvSpPr>
        <p:spPr>
          <a:xfrm rot="17614321">
            <a:off x="5234001" y="5850951"/>
            <a:ext cx="508617" cy="172459"/>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E7D6F1D-113B-4DD2-895A-2CA80AC1C7CA}"/>
              </a:ext>
            </a:extLst>
          </p:cNvPr>
          <p:cNvSpPr/>
          <p:nvPr/>
        </p:nvSpPr>
        <p:spPr>
          <a:xfrm>
            <a:off x="7021829" y="4914899"/>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301FE83B-71CC-4D3C-A86D-FB661A7592B7}"/>
              </a:ext>
            </a:extLst>
          </p:cNvPr>
          <p:cNvSpPr/>
          <p:nvPr/>
        </p:nvSpPr>
        <p:spPr>
          <a:xfrm>
            <a:off x="3837589" y="5434691"/>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73C2119C-C445-4CD6-99D6-9C02AF9610B9}"/>
              </a:ext>
            </a:extLst>
          </p:cNvPr>
          <p:cNvSpPr/>
          <p:nvPr/>
        </p:nvSpPr>
        <p:spPr>
          <a:xfrm>
            <a:off x="3602355" y="3683245"/>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6DDB90F3-0AAB-423A-B5F2-B4A5A7C4F48D}"/>
              </a:ext>
            </a:extLst>
          </p:cNvPr>
          <p:cNvSpPr/>
          <p:nvPr/>
        </p:nvSpPr>
        <p:spPr>
          <a:xfrm>
            <a:off x="5072946" y="5375457"/>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38B02B4-E972-4A58-A665-A3D9A802A206}"/>
              </a:ext>
            </a:extLst>
          </p:cNvPr>
          <p:cNvSpPr/>
          <p:nvPr/>
        </p:nvSpPr>
        <p:spPr>
          <a:xfrm>
            <a:off x="2732690" y="4878500"/>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E0AACD3-66BB-42B0-9550-CC5ED084F6F1}"/>
              </a:ext>
            </a:extLst>
          </p:cNvPr>
          <p:cNvCxnSpPr>
            <a:cxnSpLocks/>
          </p:cNvCxnSpPr>
          <p:nvPr/>
        </p:nvCxnSpPr>
        <p:spPr>
          <a:xfrm>
            <a:off x="3068955" y="4571999"/>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Minus Sign 46">
            <a:extLst>
              <a:ext uri="{FF2B5EF4-FFF2-40B4-BE49-F238E27FC236}">
                <a16:creationId xmlns:a16="http://schemas.microsoft.com/office/drawing/2014/main" id="{677A8471-BDE6-4316-A24F-ABB15785CC7F}"/>
              </a:ext>
            </a:extLst>
          </p:cNvPr>
          <p:cNvSpPr/>
          <p:nvPr/>
        </p:nvSpPr>
        <p:spPr>
          <a:xfrm>
            <a:off x="2401188" y="5467483"/>
            <a:ext cx="381000" cy="285482"/>
          </a:xfrm>
          <a:prstGeom prst="mathMin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0B4E5764-7883-42EB-9CF5-914665BE8C10}"/>
              </a:ext>
            </a:extLst>
          </p:cNvPr>
          <p:cNvSpPr/>
          <p:nvPr/>
        </p:nvSpPr>
        <p:spPr>
          <a:xfrm>
            <a:off x="971550" y="3034901"/>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E9BDD636-7004-4C0C-AFFF-57A971BCF39D}"/>
              </a:ext>
            </a:extLst>
          </p:cNvPr>
          <p:cNvCxnSpPr>
            <a:cxnSpLocks/>
          </p:cNvCxnSpPr>
          <p:nvPr/>
        </p:nvCxnSpPr>
        <p:spPr>
          <a:xfrm>
            <a:off x="1333500" y="2514600"/>
            <a:ext cx="28498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DD66B82-7DB7-4176-BA23-1C3913D4E550}"/>
              </a:ext>
            </a:extLst>
          </p:cNvPr>
          <p:cNvCxnSpPr>
            <a:cxnSpLocks/>
          </p:cNvCxnSpPr>
          <p:nvPr/>
        </p:nvCxnSpPr>
        <p:spPr>
          <a:xfrm>
            <a:off x="1333500" y="2514600"/>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B0468A3-20A9-4290-B8CF-04FD7DAFEE21}"/>
              </a:ext>
            </a:extLst>
          </p:cNvPr>
          <p:cNvCxnSpPr>
            <a:cxnSpLocks/>
          </p:cNvCxnSpPr>
          <p:nvPr/>
        </p:nvCxnSpPr>
        <p:spPr>
          <a:xfrm>
            <a:off x="1333500" y="3700254"/>
            <a:ext cx="0" cy="1367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Plus Sign 58">
            <a:extLst>
              <a:ext uri="{FF2B5EF4-FFF2-40B4-BE49-F238E27FC236}">
                <a16:creationId xmlns:a16="http://schemas.microsoft.com/office/drawing/2014/main" id="{DF86C82F-A012-46E4-9D3E-CCFF1B9B279E}"/>
              </a:ext>
            </a:extLst>
          </p:cNvPr>
          <p:cNvSpPr/>
          <p:nvPr/>
        </p:nvSpPr>
        <p:spPr>
          <a:xfrm>
            <a:off x="715326" y="5525041"/>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27112388-A000-437E-A6AF-B3AE4331C5DF}"/>
              </a:ext>
            </a:extLst>
          </p:cNvPr>
          <p:cNvSpPr/>
          <p:nvPr/>
        </p:nvSpPr>
        <p:spPr>
          <a:xfrm>
            <a:off x="983837" y="4944084"/>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61" name="Plus Sign 60">
            <a:extLst>
              <a:ext uri="{FF2B5EF4-FFF2-40B4-BE49-F238E27FC236}">
                <a16:creationId xmlns:a16="http://schemas.microsoft.com/office/drawing/2014/main" id="{BA26CF56-595A-4961-B05C-D67803CE4506}"/>
              </a:ext>
            </a:extLst>
          </p:cNvPr>
          <p:cNvSpPr/>
          <p:nvPr/>
        </p:nvSpPr>
        <p:spPr>
          <a:xfrm>
            <a:off x="876301" y="374891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9A8D5389-A7B0-4FFB-A169-9F829E3B4BD3}"/>
              </a:ext>
            </a:extLst>
          </p:cNvPr>
          <p:cNvCxnSpPr>
            <a:cxnSpLocks/>
          </p:cNvCxnSpPr>
          <p:nvPr/>
        </p:nvCxnSpPr>
        <p:spPr>
          <a:xfrm>
            <a:off x="4183379" y="2497955"/>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1085D2-1519-4C68-92A1-F27CE32EA6DF}"/>
              </a:ext>
            </a:extLst>
          </p:cNvPr>
          <p:cNvSpPr txBox="1"/>
          <p:nvPr/>
        </p:nvSpPr>
        <p:spPr>
          <a:xfrm>
            <a:off x="715326" y="1047477"/>
            <a:ext cx="618172" cy="369332"/>
          </a:xfrm>
          <a:prstGeom prst="rect">
            <a:avLst/>
          </a:prstGeom>
          <a:noFill/>
        </p:spPr>
        <p:txBody>
          <a:bodyPr wrap="square" rtlCol="0">
            <a:spAutoFit/>
          </a:bodyPr>
          <a:lstStyle/>
          <a:p>
            <a:r>
              <a:rPr lang="en-US" dirty="0"/>
              <a:t>I</a:t>
            </a:r>
          </a:p>
        </p:txBody>
      </p:sp>
      <p:sp>
        <p:nvSpPr>
          <p:cNvPr id="64" name="TextBox 63">
            <a:extLst>
              <a:ext uri="{FF2B5EF4-FFF2-40B4-BE49-F238E27FC236}">
                <a16:creationId xmlns:a16="http://schemas.microsoft.com/office/drawing/2014/main" id="{3661A3E1-5D1A-4BF4-9B61-56A0CE7E3FF2}"/>
              </a:ext>
            </a:extLst>
          </p:cNvPr>
          <p:cNvSpPr txBox="1"/>
          <p:nvPr/>
        </p:nvSpPr>
        <p:spPr>
          <a:xfrm>
            <a:off x="662464" y="3101593"/>
            <a:ext cx="618172" cy="369332"/>
          </a:xfrm>
          <a:prstGeom prst="rect">
            <a:avLst/>
          </a:prstGeom>
          <a:noFill/>
        </p:spPr>
        <p:txBody>
          <a:bodyPr wrap="square" rtlCol="0">
            <a:spAutoFit/>
          </a:bodyPr>
          <a:lstStyle/>
          <a:p>
            <a:r>
              <a:rPr lang="en-US" dirty="0"/>
              <a:t>II</a:t>
            </a:r>
          </a:p>
        </p:txBody>
      </p:sp>
      <p:sp>
        <p:nvSpPr>
          <p:cNvPr id="65" name="TextBox 64">
            <a:extLst>
              <a:ext uri="{FF2B5EF4-FFF2-40B4-BE49-F238E27FC236}">
                <a16:creationId xmlns:a16="http://schemas.microsoft.com/office/drawing/2014/main" id="{74ABFFD6-4807-446E-B5AD-CEDC28A637A2}"/>
              </a:ext>
            </a:extLst>
          </p:cNvPr>
          <p:cNvSpPr txBox="1"/>
          <p:nvPr/>
        </p:nvSpPr>
        <p:spPr>
          <a:xfrm>
            <a:off x="652937" y="5045678"/>
            <a:ext cx="618172" cy="369332"/>
          </a:xfrm>
          <a:prstGeom prst="rect">
            <a:avLst/>
          </a:prstGeom>
          <a:noFill/>
        </p:spPr>
        <p:txBody>
          <a:bodyPr wrap="square" rtlCol="0">
            <a:spAutoFit/>
          </a:bodyPr>
          <a:lstStyle/>
          <a:p>
            <a:r>
              <a:rPr lang="en-US" dirty="0"/>
              <a:t>III</a:t>
            </a:r>
          </a:p>
        </p:txBody>
      </p:sp>
      <p:sp>
        <p:nvSpPr>
          <p:cNvPr id="66" name="TextBox 65">
            <a:extLst>
              <a:ext uri="{FF2B5EF4-FFF2-40B4-BE49-F238E27FC236}">
                <a16:creationId xmlns:a16="http://schemas.microsoft.com/office/drawing/2014/main" id="{2D71EFD2-4901-4282-95D5-3D84D1D6522C}"/>
              </a:ext>
            </a:extLst>
          </p:cNvPr>
          <p:cNvSpPr txBox="1"/>
          <p:nvPr/>
        </p:nvSpPr>
        <p:spPr>
          <a:xfrm>
            <a:off x="691039" y="5900408"/>
            <a:ext cx="618172" cy="369332"/>
          </a:xfrm>
          <a:prstGeom prst="rect">
            <a:avLst/>
          </a:prstGeom>
          <a:noFill/>
        </p:spPr>
        <p:txBody>
          <a:bodyPr wrap="square" rtlCol="0">
            <a:spAutoFit/>
          </a:bodyPr>
          <a:lstStyle/>
          <a:p>
            <a:r>
              <a:rPr lang="en-US" dirty="0"/>
              <a:t>IV</a:t>
            </a:r>
          </a:p>
        </p:txBody>
      </p:sp>
      <p:sp>
        <p:nvSpPr>
          <p:cNvPr id="67" name="TextBox 66">
            <a:extLst>
              <a:ext uri="{FF2B5EF4-FFF2-40B4-BE49-F238E27FC236}">
                <a16:creationId xmlns:a16="http://schemas.microsoft.com/office/drawing/2014/main" id="{57977924-0843-414C-AD67-AED08FDA89E3}"/>
              </a:ext>
            </a:extLst>
          </p:cNvPr>
          <p:cNvSpPr txBox="1"/>
          <p:nvPr/>
        </p:nvSpPr>
        <p:spPr>
          <a:xfrm>
            <a:off x="3127977" y="1889760"/>
            <a:ext cx="308640"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E3A06855-1530-45D2-B833-C04431BBC84F}"/>
              </a:ext>
            </a:extLst>
          </p:cNvPr>
          <p:cNvSpPr txBox="1"/>
          <p:nvPr/>
        </p:nvSpPr>
        <p:spPr>
          <a:xfrm>
            <a:off x="4966300" y="1889760"/>
            <a:ext cx="308640" cy="369332"/>
          </a:xfrm>
          <a:prstGeom prst="rect">
            <a:avLst/>
          </a:prstGeom>
          <a:noFill/>
        </p:spPr>
        <p:txBody>
          <a:bodyPr wrap="square" rtlCol="0">
            <a:spAutoFit/>
          </a:bodyPr>
          <a:lstStyle/>
          <a:p>
            <a:r>
              <a:rPr lang="en-US" dirty="0"/>
              <a:t>2</a:t>
            </a:r>
          </a:p>
        </p:txBody>
      </p:sp>
      <p:sp>
        <p:nvSpPr>
          <p:cNvPr id="69" name="TextBox 68">
            <a:extLst>
              <a:ext uri="{FF2B5EF4-FFF2-40B4-BE49-F238E27FC236}">
                <a16:creationId xmlns:a16="http://schemas.microsoft.com/office/drawing/2014/main" id="{DCF75D46-661C-40A6-B76F-6AE1C6143BB5}"/>
              </a:ext>
            </a:extLst>
          </p:cNvPr>
          <p:cNvSpPr txBox="1"/>
          <p:nvPr/>
        </p:nvSpPr>
        <p:spPr>
          <a:xfrm>
            <a:off x="4085238" y="3733998"/>
            <a:ext cx="308640" cy="369332"/>
          </a:xfrm>
          <a:prstGeom prst="rect">
            <a:avLst/>
          </a:prstGeom>
          <a:noFill/>
        </p:spPr>
        <p:txBody>
          <a:bodyPr wrap="square" rtlCol="0">
            <a:spAutoFit/>
          </a:bodyPr>
          <a:lstStyle/>
          <a:p>
            <a:r>
              <a:rPr lang="en-US" dirty="0"/>
              <a:t>2</a:t>
            </a:r>
          </a:p>
        </p:txBody>
      </p:sp>
      <p:sp>
        <p:nvSpPr>
          <p:cNvPr id="70" name="TextBox 69">
            <a:extLst>
              <a:ext uri="{FF2B5EF4-FFF2-40B4-BE49-F238E27FC236}">
                <a16:creationId xmlns:a16="http://schemas.microsoft.com/office/drawing/2014/main" id="{8D38D918-C5EA-4153-A12D-BBD2571ED4D1}"/>
              </a:ext>
            </a:extLst>
          </p:cNvPr>
          <p:cNvSpPr txBox="1"/>
          <p:nvPr/>
        </p:nvSpPr>
        <p:spPr>
          <a:xfrm>
            <a:off x="1331580" y="3706985"/>
            <a:ext cx="308640" cy="369332"/>
          </a:xfrm>
          <a:prstGeom prst="rect">
            <a:avLst/>
          </a:prstGeom>
          <a:noFill/>
        </p:spPr>
        <p:txBody>
          <a:bodyPr wrap="square" rtlCol="0">
            <a:spAutoFit/>
          </a:bodyPr>
          <a:lstStyle/>
          <a:p>
            <a:r>
              <a:rPr lang="en-US" dirty="0"/>
              <a:t>1</a:t>
            </a:r>
          </a:p>
        </p:txBody>
      </p:sp>
      <p:sp>
        <p:nvSpPr>
          <p:cNvPr id="71" name="TextBox 70">
            <a:extLst>
              <a:ext uri="{FF2B5EF4-FFF2-40B4-BE49-F238E27FC236}">
                <a16:creationId xmlns:a16="http://schemas.microsoft.com/office/drawing/2014/main" id="{7815910C-7666-486D-B38D-0941BB8EC6C2}"/>
              </a:ext>
            </a:extLst>
          </p:cNvPr>
          <p:cNvSpPr txBox="1"/>
          <p:nvPr/>
        </p:nvSpPr>
        <p:spPr>
          <a:xfrm>
            <a:off x="1216477" y="5604939"/>
            <a:ext cx="308640" cy="369332"/>
          </a:xfrm>
          <a:prstGeom prst="rect">
            <a:avLst/>
          </a:prstGeom>
          <a:noFill/>
        </p:spPr>
        <p:txBody>
          <a:bodyPr wrap="square" rtlCol="0">
            <a:spAutoFit/>
          </a:bodyPr>
          <a:lstStyle/>
          <a:p>
            <a:r>
              <a:rPr lang="en-US" dirty="0"/>
              <a:t>1</a:t>
            </a:r>
          </a:p>
        </p:txBody>
      </p:sp>
      <p:sp>
        <p:nvSpPr>
          <p:cNvPr id="72" name="TextBox 71">
            <a:extLst>
              <a:ext uri="{FF2B5EF4-FFF2-40B4-BE49-F238E27FC236}">
                <a16:creationId xmlns:a16="http://schemas.microsoft.com/office/drawing/2014/main" id="{B76D208F-CE39-4039-8539-58AE2DA131A8}"/>
              </a:ext>
            </a:extLst>
          </p:cNvPr>
          <p:cNvSpPr txBox="1"/>
          <p:nvPr/>
        </p:nvSpPr>
        <p:spPr>
          <a:xfrm>
            <a:off x="2981288" y="5604065"/>
            <a:ext cx="308640" cy="369332"/>
          </a:xfrm>
          <a:prstGeom prst="rect">
            <a:avLst/>
          </a:prstGeom>
          <a:noFill/>
        </p:spPr>
        <p:txBody>
          <a:bodyPr wrap="square" rtlCol="0">
            <a:spAutoFit/>
          </a:bodyPr>
          <a:lstStyle/>
          <a:p>
            <a:r>
              <a:rPr lang="en-US" dirty="0"/>
              <a:t>2</a:t>
            </a:r>
          </a:p>
        </p:txBody>
      </p:sp>
      <p:sp>
        <p:nvSpPr>
          <p:cNvPr id="73" name="TextBox 72">
            <a:extLst>
              <a:ext uri="{FF2B5EF4-FFF2-40B4-BE49-F238E27FC236}">
                <a16:creationId xmlns:a16="http://schemas.microsoft.com/office/drawing/2014/main" id="{C94ECCA1-0412-41E0-9592-984322136B1F}"/>
              </a:ext>
            </a:extLst>
          </p:cNvPr>
          <p:cNvSpPr txBox="1"/>
          <p:nvPr/>
        </p:nvSpPr>
        <p:spPr>
          <a:xfrm>
            <a:off x="6381734" y="6438875"/>
            <a:ext cx="308640" cy="369332"/>
          </a:xfrm>
          <a:prstGeom prst="rect">
            <a:avLst/>
          </a:prstGeom>
          <a:noFill/>
        </p:spPr>
        <p:txBody>
          <a:bodyPr wrap="square" rtlCol="0">
            <a:spAutoFit/>
          </a:bodyPr>
          <a:lstStyle/>
          <a:p>
            <a:r>
              <a:rPr lang="en-US" dirty="0"/>
              <a:t>1</a:t>
            </a:r>
          </a:p>
        </p:txBody>
      </p:sp>
      <p:sp>
        <p:nvSpPr>
          <p:cNvPr id="74" name="TextBox 73">
            <a:extLst>
              <a:ext uri="{FF2B5EF4-FFF2-40B4-BE49-F238E27FC236}">
                <a16:creationId xmlns:a16="http://schemas.microsoft.com/office/drawing/2014/main" id="{BD0489FE-38FE-489B-80C7-3BAFB25994DE}"/>
              </a:ext>
            </a:extLst>
          </p:cNvPr>
          <p:cNvSpPr txBox="1"/>
          <p:nvPr/>
        </p:nvSpPr>
        <p:spPr>
          <a:xfrm>
            <a:off x="5556885" y="3779661"/>
            <a:ext cx="308640" cy="369332"/>
          </a:xfrm>
          <a:prstGeom prst="rect">
            <a:avLst/>
          </a:prstGeom>
          <a:noFill/>
        </p:spPr>
        <p:txBody>
          <a:bodyPr wrap="square" rtlCol="0">
            <a:spAutoFit/>
          </a:bodyPr>
          <a:lstStyle/>
          <a:p>
            <a:r>
              <a:rPr lang="en-US" dirty="0"/>
              <a:t>3</a:t>
            </a:r>
          </a:p>
        </p:txBody>
      </p:sp>
      <p:sp>
        <p:nvSpPr>
          <p:cNvPr id="75" name="TextBox 74">
            <a:extLst>
              <a:ext uri="{FF2B5EF4-FFF2-40B4-BE49-F238E27FC236}">
                <a16:creationId xmlns:a16="http://schemas.microsoft.com/office/drawing/2014/main" id="{0E3EF2B2-A865-4DD5-8D41-E88F1D090FD7}"/>
              </a:ext>
            </a:extLst>
          </p:cNvPr>
          <p:cNvSpPr txBox="1"/>
          <p:nvPr/>
        </p:nvSpPr>
        <p:spPr>
          <a:xfrm>
            <a:off x="4261478" y="5532668"/>
            <a:ext cx="308640" cy="369332"/>
          </a:xfrm>
          <a:prstGeom prst="rect">
            <a:avLst/>
          </a:prstGeom>
          <a:noFill/>
        </p:spPr>
        <p:txBody>
          <a:bodyPr wrap="square" rtlCol="0">
            <a:spAutoFit/>
          </a:bodyPr>
          <a:lstStyle/>
          <a:p>
            <a:r>
              <a:rPr lang="en-US" dirty="0"/>
              <a:t>3</a:t>
            </a:r>
          </a:p>
        </p:txBody>
      </p:sp>
      <p:sp>
        <p:nvSpPr>
          <p:cNvPr id="76" name="TextBox 75">
            <a:extLst>
              <a:ext uri="{FF2B5EF4-FFF2-40B4-BE49-F238E27FC236}">
                <a16:creationId xmlns:a16="http://schemas.microsoft.com/office/drawing/2014/main" id="{719B71A9-65C4-43E5-AA0C-E3510C4DCC62}"/>
              </a:ext>
            </a:extLst>
          </p:cNvPr>
          <p:cNvSpPr txBox="1"/>
          <p:nvPr/>
        </p:nvSpPr>
        <p:spPr>
          <a:xfrm>
            <a:off x="5593765" y="5544907"/>
            <a:ext cx="308640" cy="369332"/>
          </a:xfrm>
          <a:prstGeom prst="rect">
            <a:avLst/>
          </a:prstGeom>
          <a:noFill/>
        </p:spPr>
        <p:txBody>
          <a:bodyPr wrap="square" rtlCol="0">
            <a:spAutoFit/>
          </a:bodyPr>
          <a:lstStyle/>
          <a:p>
            <a:r>
              <a:rPr lang="en-US" dirty="0"/>
              <a:t>4</a:t>
            </a:r>
          </a:p>
        </p:txBody>
      </p:sp>
      <p:sp>
        <p:nvSpPr>
          <p:cNvPr id="77" name="TextBox 76">
            <a:extLst>
              <a:ext uri="{FF2B5EF4-FFF2-40B4-BE49-F238E27FC236}">
                <a16:creationId xmlns:a16="http://schemas.microsoft.com/office/drawing/2014/main" id="{1D75CF9C-7268-47CB-A7DE-26EC0CCB4FD6}"/>
              </a:ext>
            </a:extLst>
          </p:cNvPr>
          <p:cNvSpPr txBox="1"/>
          <p:nvPr/>
        </p:nvSpPr>
        <p:spPr>
          <a:xfrm>
            <a:off x="7210645" y="5577432"/>
            <a:ext cx="30864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28052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7A18-72CF-44DC-A915-C0397B49ED8E}"/>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3290E08-8F33-4232-847C-A2E672B1FE3F}"/>
              </a:ext>
            </a:extLst>
          </p:cNvPr>
          <p:cNvPicPr>
            <a:picLocks noChangeAspect="1"/>
          </p:cNvPicPr>
          <p:nvPr/>
        </p:nvPicPr>
        <p:blipFill>
          <a:blip r:embed="rId3"/>
          <a:stretch>
            <a:fillRect/>
          </a:stretch>
        </p:blipFill>
        <p:spPr>
          <a:xfrm>
            <a:off x="169438" y="2028825"/>
            <a:ext cx="6345795" cy="1629569"/>
          </a:xfrm>
          <a:prstGeom prst="rect">
            <a:avLst/>
          </a:prstGeom>
          <a:ln w="19050">
            <a:solidFill>
              <a:schemeClr val="tx1"/>
            </a:solidFill>
          </a:ln>
        </p:spPr>
      </p:pic>
      <p:pic>
        <p:nvPicPr>
          <p:cNvPr id="11" name="Picture 10">
            <a:extLst>
              <a:ext uri="{FF2B5EF4-FFF2-40B4-BE49-F238E27FC236}">
                <a16:creationId xmlns:a16="http://schemas.microsoft.com/office/drawing/2014/main" id="{FDDC84B9-1D13-4F9C-B470-7085DFEA710A}"/>
              </a:ext>
            </a:extLst>
          </p:cNvPr>
          <p:cNvPicPr>
            <a:picLocks noChangeAspect="1"/>
          </p:cNvPicPr>
          <p:nvPr/>
        </p:nvPicPr>
        <p:blipFill>
          <a:blip r:embed="rId4"/>
          <a:stretch>
            <a:fillRect/>
          </a:stretch>
        </p:blipFill>
        <p:spPr>
          <a:xfrm>
            <a:off x="6613803" y="1933318"/>
            <a:ext cx="5353797" cy="3677163"/>
          </a:xfrm>
          <a:prstGeom prst="rect">
            <a:avLst/>
          </a:prstGeom>
        </p:spPr>
      </p:pic>
      <p:sp>
        <p:nvSpPr>
          <p:cNvPr id="12" name="TextBox 11">
            <a:extLst>
              <a:ext uri="{FF2B5EF4-FFF2-40B4-BE49-F238E27FC236}">
                <a16:creationId xmlns:a16="http://schemas.microsoft.com/office/drawing/2014/main" id="{8C6EC67C-A8C2-4844-8CB7-03FBD14AF871}"/>
              </a:ext>
            </a:extLst>
          </p:cNvPr>
          <p:cNvSpPr txBox="1"/>
          <p:nvPr/>
        </p:nvSpPr>
        <p:spPr>
          <a:xfrm>
            <a:off x="322968" y="4016153"/>
            <a:ext cx="6192265" cy="2585323"/>
          </a:xfrm>
          <a:prstGeom prst="rect">
            <a:avLst/>
          </a:prstGeom>
          <a:noFill/>
          <a:ln w="19050">
            <a:solidFill>
              <a:srgbClr val="1F56D7"/>
            </a:solidFill>
          </a:ln>
        </p:spPr>
        <p:txBody>
          <a:bodyPr wrap="square" rtlCol="0">
            <a:spAutoFit/>
          </a:bodyPr>
          <a:lstStyle/>
          <a:p>
            <a:pPr algn="just"/>
            <a:r>
              <a:rPr lang="en-US" dirty="0"/>
              <a:t>	Other variants in linkage disequilibrium with the linked variant must be considered when applying PP1, and thorough phenotypic evaluation of affected non-segregating family members must be done for BS4 to rule out phenocopies. </a:t>
            </a:r>
          </a:p>
          <a:p>
            <a:pPr algn="just"/>
            <a:endParaRPr lang="en-US" dirty="0"/>
          </a:p>
          <a:p>
            <a:pPr algn="just"/>
            <a:r>
              <a:rPr lang="en-US" dirty="0"/>
              <a:t>	Correct application of these criteria are hampered by issues of penetrance, expressivity, and age of onset of the disorder. Different conditions apply if diagnostic clarity or phenocopy are a concern.</a:t>
            </a:r>
          </a:p>
        </p:txBody>
      </p:sp>
      <p:sp>
        <p:nvSpPr>
          <p:cNvPr id="13" name="Isosceles Triangle 12">
            <a:extLst>
              <a:ext uri="{FF2B5EF4-FFF2-40B4-BE49-F238E27FC236}">
                <a16:creationId xmlns:a16="http://schemas.microsoft.com/office/drawing/2014/main" id="{AEA017D1-DFD7-4BAA-985F-DC5A5BD4D971}"/>
              </a:ext>
            </a:extLst>
          </p:cNvPr>
          <p:cNvSpPr/>
          <p:nvPr/>
        </p:nvSpPr>
        <p:spPr>
          <a:xfrm rot="5400000">
            <a:off x="965089" y="4016153"/>
            <a:ext cx="247650" cy="3177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01BA448-5436-4933-A21A-098C713DBB77}"/>
              </a:ext>
            </a:extLst>
          </p:cNvPr>
          <p:cNvSpPr/>
          <p:nvPr/>
        </p:nvSpPr>
        <p:spPr>
          <a:xfrm rot="5400000">
            <a:off x="965089" y="5451620"/>
            <a:ext cx="247650" cy="3177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6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07B28-34D6-4AA2-AA5C-F4057BF3F4C9}"/>
              </a:ext>
            </a:extLst>
          </p:cNvPr>
          <p:cNvPicPr>
            <a:picLocks noChangeAspect="1"/>
          </p:cNvPicPr>
          <p:nvPr/>
        </p:nvPicPr>
        <p:blipFill>
          <a:blip r:embed="rId2"/>
          <a:stretch>
            <a:fillRect/>
          </a:stretch>
        </p:blipFill>
        <p:spPr>
          <a:xfrm>
            <a:off x="6442035" y="471876"/>
            <a:ext cx="4961897" cy="1199367"/>
          </a:xfrm>
          <a:prstGeom prst="rect">
            <a:avLst/>
          </a:prstGeom>
        </p:spPr>
      </p:pic>
      <p:sp>
        <p:nvSpPr>
          <p:cNvPr id="7" name="Rectangle: Rounded Corners 6">
            <a:extLst>
              <a:ext uri="{FF2B5EF4-FFF2-40B4-BE49-F238E27FC236}">
                <a16:creationId xmlns:a16="http://schemas.microsoft.com/office/drawing/2014/main" id="{F88C1306-AFE7-44D4-B2F8-B184630E26A3}"/>
              </a:ext>
            </a:extLst>
          </p:cNvPr>
          <p:cNvSpPr/>
          <p:nvPr/>
        </p:nvSpPr>
        <p:spPr>
          <a:xfrm>
            <a:off x="2981288" y="1088032"/>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8BFF26-9D91-4702-A591-A1BFD1EB6B66}"/>
              </a:ext>
            </a:extLst>
          </p:cNvPr>
          <p:cNvSpPr/>
          <p:nvPr/>
        </p:nvSpPr>
        <p:spPr>
          <a:xfrm>
            <a:off x="6155054" y="5777458"/>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BA85E53-6E17-4CD5-B98C-E17AD1EC34AF}"/>
              </a:ext>
            </a:extLst>
          </p:cNvPr>
          <p:cNvSpPr/>
          <p:nvPr/>
        </p:nvSpPr>
        <p:spPr>
          <a:xfrm>
            <a:off x="5259704" y="4849315"/>
            <a:ext cx="790575" cy="760909"/>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8D707704-E33D-48BD-906C-2BE0B21ADCD1}"/>
              </a:ext>
            </a:extLst>
          </p:cNvPr>
          <p:cNvCxnSpPr>
            <a:cxnSpLocks/>
          </p:cNvCxnSpPr>
          <p:nvPr/>
        </p:nvCxnSpPr>
        <p:spPr>
          <a:xfrm>
            <a:off x="6050279" y="5210443"/>
            <a:ext cx="971550" cy="1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2C9BF3-A994-45F6-8B13-EDE8E6C160F4}"/>
              </a:ext>
            </a:extLst>
          </p:cNvPr>
          <p:cNvCxnSpPr>
            <a:cxnSpLocks/>
          </p:cNvCxnSpPr>
          <p:nvPr/>
        </p:nvCxnSpPr>
        <p:spPr>
          <a:xfrm>
            <a:off x="6517004" y="5225553"/>
            <a:ext cx="0" cy="584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213EF3-12E9-45DC-8795-1A1332F0596B}"/>
              </a:ext>
            </a:extLst>
          </p:cNvPr>
          <p:cNvCxnSpPr/>
          <p:nvPr/>
        </p:nvCxnSpPr>
        <p:spPr>
          <a:xfrm>
            <a:off x="4573904" y="3399207"/>
            <a:ext cx="121919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383930-26E6-46EF-AE90-6A0745F2191E}"/>
              </a:ext>
            </a:extLst>
          </p:cNvPr>
          <p:cNvCxnSpPr>
            <a:cxnSpLocks/>
          </p:cNvCxnSpPr>
          <p:nvPr/>
        </p:nvCxnSpPr>
        <p:spPr>
          <a:xfrm>
            <a:off x="4926329" y="3399207"/>
            <a:ext cx="0" cy="1180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4816F7-FDF3-43D9-B302-C453FF0619A5}"/>
              </a:ext>
            </a:extLst>
          </p:cNvPr>
          <p:cNvCxnSpPr>
            <a:cxnSpLocks/>
            <a:stCxn id="7" idx="3"/>
          </p:cNvCxnSpPr>
          <p:nvPr/>
        </p:nvCxnSpPr>
        <p:spPr>
          <a:xfrm>
            <a:off x="3705188" y="1435695"/>
            <a:ext cx="10953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A87A31-C2CB-4652-BC3F-D5854209F513}"/>
              </a:ext>
            </a:extLst>
          </p:cNvPr>
          <p:cNvCxnSpPr>
            <a:cxnSpLocks/>
          </p:cNvCxnSpPr>
          <p:nvPr/>
        </p:nvCxnSpPr>
        <p:spPr>
          <a:xfrm>
            <a:off x="4183379" y="1446171"/>
            <a:ext cx="0" cy="1068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B711823-DF62-404F-ADA5-D4F32A33292B}"/>
              </a:ext>
            </a:extLst>
          </p:cNvPr>
          <p:cNvSpPr/>
          <p:nvPr/>
        </p:nvSpPr>
        <p:spPr>
          <a:xfrm>
            <a:off x="3850004" y="3051546"/>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AEC482-1B02-4D70-B7BB-81FCAD59EDD0}"/>
              </a:ext>
            </a:extLst>
          </p:cNvPr>
          <p:cNvSpPr/>
          <p:nvPr/>
        </p:nvSpPr>
        <p:spPr>
          <a:xfrm>
            <a:off x="5259704" y="3051546"/>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1E95AA-BB8B-4304-92DA-601CE57F7906}"/>
              </a:ext>
            </a:extLst>
          </p:cNvPr>
          <p:cNvSpPr/>
          <p:nvPr/>
        </p:nvSpPr>
        <p:spPr>
          <a:xfrm>
            <a:off x="4764405" y="1055241"/>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290D3D4-0625-4D59-9ED5-87484F9839CE}"/>
              </a:ext>
            </a:extLst>
          </p:cNvPr>
          <p:cNvSpPr/>
          <p:nvPr/>
        </p:nvSpPr>
        <p:spPr>
          <a:xfrm>
            <a:off x="4097655" y="4882107"/>
            <a:ext cx="723900" cy="695325"/>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7F574A1-E7AC-45A1-9765-8498622BC14D}"/>
              </a:ext>
            </a:extLst>
          </p:cNvPr>
          <p:cNvCxnSpPr>
            <a:cxnSpLocks/>
          </p:cNvCxnSpPr>
          <p:nvPr/>
        </p:nvCxnSpPr>
        <p:spPr>
          <a:xfrm>
            <a:off x="4450079" y="4572000"/>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84903D-9999-4707-8837-8D429AD02D5E}"/>
              </a:ext>
            </a:extLst>
          </p:cNvPr>
          <p:cNvCxnSpPr>
            <a:cxnSpLocks/>
          </p:cNvCxnSpPr>
          <p:nvPr/>
        </p:nvCxnSpPr>
        <p:spPr>
          <a:xfrm>
            <a:off x="5467312" y="4579960"/>
            <a:ext cx="0" cy="333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770E56-BA97-46CB-AA72-B41211CF2EAF}"/>
              </a:ext>
            </a:extLst>
          </p:cNvPr>
          <p:cNvCxnSpPr>
            <a:cxnSpLocks/>
          </p:cNvCxnSpPr>
          <p:nvPr/>
        </p:nvCxnSpPr>
        <p:spPr>
          <a:xfrm flipH="1" flipV="1">
            <a:off x="3068955" y="4572000"/>
            <a:ext cx="2398358" cy="7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row: Right 37">
            <a:extLst>
              <a:ext uri="{FF2B5EF4-FFF2-40B4-BE49-F238E27FC236}">
                <a16:creationId xmlns:a16="http://schemas.microsoft.com/office/drawing/2014/main" id="{65056412-79AA-4291-8BFC-6AC2D306FAA9}"/>
              </a:ext>
            </a:extLst>
          </p:cNvPr>
          <p:cNvSpPr/>
          <p:nvPr/>
        </p:nvSpPr>
        <p:spPr>
          <a:xfrm rot="17614321">
            <a:off x="5234001" y="5850951"/>
            <a:ext cx="508617" cy="172459"/>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E7D6F1D-113B-4DD2-895A-2CA80AC1C7CA}"/>
              </a:ext>
            </a:extLst>
          </p:cNvPr>
          <p:cNvSpPr/>
          <p:nvPr/>
        </p:nvSpPr>
        <p:spPr>
          <a:xfrm>
            <a:off x="7021829" y="4914899"/>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301FE83B-71CC-4D3C-A86D-FB661A7592B7}"/>
              </a:ext>
            </a:extLst>
          </p:cNvPr>
          <p:cNvSpPr/>
          <p:nvPr/>
        </p:nvSpPr>
        <p:spPr>
          <a:xfrm>
            <a:off x="3837589" y="5434691"/>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73C2119C-C445-4CD6-99D6-9C02AF9610B9}"/>
              </a:ext>
            </a:extLst>
          </p:cNvPr>
          <p:cNvSpPr/>
          <p:nvPr/>
        </p:nvSpPr>
        <p:spPr>
          <a:xfrm>
            <a:off x="3602355" y="3683245"/>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6DDB90F3-0AAB-423A-B5F2-B4A5A7C4F48D}"/>
              </a:ext>
            </a:extLst>
          </p:cNvPr>
          <p:cNvSpPr/>
          <p:nvPr/>
        </p:nvSpPr>
        <p:spPr>
          <a:xfrm>
            <a:off x="5072946" y="5375457"/>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38B02B4-E972-4A58-A665-A3D9A802A206}"/>
              </a:ext>
            </a:extLst>
          </p:cNvPr>
          <p:cNvSpPr/>
          <p:nvPr/>
        </p:nvSpPr>
        <p:spPr>
          <a:xfrm>
            <a:off x="2732690" y="4878500"/>
            <a:ext cx="790575" cy="760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E0AACD3-66BB-42B0-9550-CC5ED084F6F1}"/>
              </a:ext>
            </a:extLst>
          </p:cNvPr>
          <p:cNvCxnSpPr>
            <a:cxnSpLocks/>
          </p:cNvCxnSpPr>
          <p:nvPr/>
        </p:nvCxnSpPr>
        <p:spPr>
          <a:xfrm>
            <a:off x="3068955" y="4571999"/>
            <a:ext cx="0" cy="310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Minus Sign 46">
            <a:extLst>
              <a:ext uri="{FF2B5EF4-FFF2-40B4-BE49-F238E27FC236}">
                <a16:creationId xmlns:a16="http://schemas.microsoft.com/office/drawing/2014/main" id="{677A8471-BDE6-4316-A24F-ABB15785CC7F}"/>
              </a:ext>
            </a:extLst>
          </p:cNvPr>
          <p:cNvSpPr/>
          <p:nvPr/>
        </p:nvSpPr>
        <p:spPr>
          <a:xfrm>
            <a:off x="2401188" y="5467483"/>
            <a:ext cx="381000" cy="285482"/>
          </a:xfrm>
          <a:prstGeom prst="mathMin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0B4E5764-7883-42EB-9CF5-914665BE8C10}"/>
              </a:ext>
            </a:extLst>
          </p:cNvPr>
          <p:cNvSpPr/>
          <p:nvPr/>
        </p:nvSpPr>
        <p:spPr>
          <a:xfrm>
            <a:off x="971550" y="3034901"/>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E9BDD636-7004-4C0C-AFFF-57A971BCF39D}"/>
              </a:ext>
            </a:extLst>
          </p:cNvPr>
          <p:cNvCxnSpPr>
            <a:cxnSpLocks/>
          </p:cNvCxnSpPr>
          <p:nvPr/>
        </p:nvCxnSpPr>
        <p:spPr>
          <a:xfrm>
            <a:off x="1333500" y="2514600"/>
            <a:ext cx="28498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DD66B82-7DB7-4176-BA23-1C3913D4E550}"/>
              </a:ext>
            </a:extLst>
          </p:cNvPr>
          <p:cNvCxnSpPr>
            <a:cxnSpLocks/>
          </p:cNvCxnSpPr>
          <p:nvPr/>
        </p:nvCxnSpPr>
        <p:spPr>
          <a:xfrm>
            <a:off x="1333500" y="2514600"/>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B0468A3-20A9-4290-B8CF-04FD7DAFEE21}"/>
              </a:ext>
            </a:extLst>
          </p:cNvPr>
          <p:cNvCxnSpPr>
            <a:cxnSpLocks/>
          </p:cNvCxnSpPr>
          <p:nvPr/>
        </p:nvCxnSpPr>
        <p:spPr>
          <a:xfrm>
            <a:off x="1333500" y="3700254"/>
            <a:ext cx="0" cy="1367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Plus Sign 58">
            <a:extLst>
              <a:ext uri="{FF2B5EF4-FFF2-40B4-BE49-F238E27FC236}">
                <a16:creationId xmlns:a16="http://schemas.microsoft.com/office/drawing/2014/main" id="{DF86C82F-A012-46E4-9D3E-CCFF1B9B279E}"/>
              </a:ext>
            </a:extLst>
          </p:cNvPr>
          <p:cNvSpPr/>
          <p:nvPr/>
        </p:nvSpPr>
        <p:spPr>
          <a:xfrm>
            <a:off x="715326" y="5525041"/>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27112388-A000-437E-A6AF-B3AE4331C5DF}"/>
              </a:ext>
            </a:extLst>
          </p:cNvPr>
          <p:cNvSpPr/>
          <p:nvPr/>
        </p:nvSpPr>
        <p:spPr>
          <a:xfrm>
            <a:off x="983837" y="4944084"/>
            <a:ext cx="723900" cy="6953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61" name="Plus Sign 60">
            <a:extLst>
              <a:ext uri="{FF2B5EF4-FFF2-40B4-BE49-F238E27FC236}">
                <a16:creationId xmlns:a16="http://schemas.microsoft.com/office/drawing/2014/main" id="{BA26CF56-595A-4961-B05C-D67803CE4506}"/>
              </a:ext>
            </a:extLst>
          </p:cNvPr>
          <p:cNvSpPr/>
          <p:nvPr/>
        </p:nvSpPr>
        <p:spPr>
          <a:xfrm>
            <a:off x="876301" y="3748910"/>
            <a:ext cx="247649" cy="285482"/>
          </a:xfrm>
          <a:prstGeom prst="mathPlus">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9A8D5389-A7B0-4FFB-A169-9F829E3B4BD3}"/>
              </a:ext>
            </a:extLst>
          </p:cNvPr>
          <p:cNvCxnSpPr>
            <a:cxnSpLocks/>
          </p:cNvCxnSpPr>
          <p:nvPr/>
        </p:nvCxnSpPr>
        <p:spPr>
          <a:xfrm>
            <a:off x="4183379" y="2497955"/>
            <a:ext cx="0" cy="536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1085D2-1519-4C68-92A1-F27CE32EA6DF}"/>
              </a:ext>
            </a:extLst>
          </p:cNvPr>
          <p:cNvSpPr txBox="1"/>
          <p:nvPr/>
        </p:nvSpPr>
        <p:spPr>
          <a:xfrm>
            <a:off x="715326" y="1047477"/>
            <a:ext cx="618172" cy="369332"/>
          </a:xfrm>
          <a:prstGeom prst="rect">
            <a:avLst/>
          </a:prstGeom>
          <a:noFill/>
        </p:spPr>
        <p:txBody>
          <a:bodyPr wrap="square" rtlCol="0">
            <a:spAutoFit/>
          </a:bodyPr>
          <a:lstStyle/>
          <a:p>
            <a:r>
              <a:rPr lang="en-US" dirty="0"/>
              <a:t>I</a:t>
            </a:r>
          </a:p>
        </p:txBody>
      </p:sp>
      <p:sp>
        <p:nvSpPr>
          <p:cNvPr id="64" name="TextBox 63">
            <a:extLst>
              <a:ext uri="{FF2B5EF4-FFF2-40B4-BE49-F238E27FC236}">
                <a16:creationId xmlns:a16="http://schemas.microsoft.com/office/drawing/2014/main" id="{3661A3E1-5D1A-4BF4-9B61-56A0CE7E3FF2}"/>
              </a:ext>
            </a:extLst>
          </p:cNvPr>
          <p:cNvSpPr txBox="1"/>
          <p:nvPr/>
        </p:nvSpPr>
        <p:spPr>
          <a:xfrm>
            <a:off x="662464" y="3101593"/>
            <a:ext cx="618172" cy="369332"/>
          </a:xfrm>
          <a:prstGeom prst="rect">
            <a:avLst/>
          </a:prstGeom>
          <a:noFill/>
        </p:spPr>
        <p:txBody>
          <a:bodyPr wrap="square" rtlCol="0">
            <a:spAutoFit/>
          </a:bodyPr>
          <a:lstStyle/>
          <a:p>
            <a:r>
              <a:rPr lang="en-US" dirty="0"/>
              <a:t>II</a:t>
            </a:r>
          </a:p>
        </p:txBody>
      </p:sp>
      <p:sp>
        <p:nvSpPr>
          <p:cNvPr id="65" name="TextBox 64">
            <a:extLst>
              <a:ext uri="{FF2B5EF4-FFF2-40B4-BE49-F238E27FC236}">
                <a16:creationId xmlns:a16="http://schemas.microsoft.com/office/drawing/2014/main" id="{74ABFFD6-4807-446E-B5AD-CEDC28A637A2}"/>
              </a:ext>
            </a:extLst>
          </p:cNvPr>
          <p:cNvSpPr txBox="1"/>
          <p:nvPr/>
        </p:nvSpPr>
        <p:spPr>
          <a:xfrm>
            <a:off x="652937" y="5045678"/>
            <a:ext cx="618172" cy="369332"/>
          </a:xfrm>
          <a:prstGeom prst="rect">
            <a:avLst/>
          </a:prstGeom>
          <a:noFill/>
        </p:spPr>
        <p:txBody>
          <a:bodyPr wrap="square" rtlCol="0">
            <a:spAutoFit/>
          </a:bodyPr>
          <a:lstStyle/>
          <a:p>
            <a:r>
              <a:rPr lang="en-US" dirty="0"/>
              <a:t>III</a:t>
            </a:r>
          </a:p>
        </p:txBody>
      </p:sp>
      <p:sp>
        <p:nvSpPr>
          <p:cNvPr id="66" name="TextBox 65">
            <a:extLst>
              <a:ext uri="{FF2B5EF4-FFF2-40B4-BE49-F238E27FC236}">
                <a16:creationId xmlns:a16="http://schemas.microsoft.com/office/drawing/2014/main" id="{2D71EFD2-4901-4282-95D5-3D84D1D6522C}"/>
              </a:ext>
            </a:extLst>
          </p:cNvPr>
          <p:cNvSpPr txBox="1"/>
          <p:nvPr/>
        </p:nvSpPr>
        <p:spPr>
          <a:xfrm>
            <a:off x="691039" y="5900408"/>
            <a:ext cx="618172" cy="369332"/>
          </a:xfrm>
          <a:prstGeom prst="rect">
            <a:avLst/>
          </a:prstGeom>
          <a:noFill/>
        </p:spPr>
        <p:txBody>
          <a:bodyPr wrap="square" rtlCol="0">
            <a:spAutoFit/>
          </a:bodyPr>
          <a:lstStyle/>
          <a:p>
            <a:r>
              <a:rPr lang="en-US" dirty="0"/>
              <a:t>IV</a:t>
            </a:r>
          </a:p>
        </p:txBody>
      </p:sp>
      <p:sp>
        <p:nvSpPr>
          <p:cNvPr id="67" name="TextBox 66">
            <a:extLst>
              <a:ext uri="{FF2B5EF4-FFF2-40B4-BE49-F238E27FC236}">
                <a16:creationId xmlns:a16="http://schemas.microsoft.com/office/drawing/2014/main" id="{57977924-0843-414C-AD67-AED08FDA89E3}"/>
              </a:ext>
            </a:extLst>
          </p:cNvPr>
          <p:cNvSpPr txBox="1"/>
          <p:nvPr/>
        </p:nvSpPr>
        <p:spPr>
          <a:xfrm>
            <a:off x="3127977" y="1889760"/>
            <a:ext cx="308640"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E3A06855-1530-45D2-B833-C04431BBC84F}"/>
              </a:ext>
            </a:extLst>
          </p:cNvPr>
          <p:cNvSpPr txBox="1"/>
          <p:nvPr/>
        </p:nvSpPr>
        <p:spPr>
          <a:xfrm>
            <a:off x="4966300" y="1889760"/>
            <a:ext cx="308640" cy="369332"/>
          </a:xfrm>
          <a:prstGeom prst="rect">
            <a:avLst/>
          </a:prstGeom>
          <a:noFill/>
        </p:spPr>
        <p:txBody>
          <a:bodyPr wrap="square" rtlCol="0">
            <a:spAutoFit/>
          </a:bodyPr>
          <a:lstStyle/>
          <a:p>
            <a:r>
              <a:rPr lang="en-US" dirty="0"/>
              <a:t>2</a:t>
            </a:r>
          </a:p>
        </p:txBody>
      </p:sp>
      <p:sp>
        <p:nvSpPr>
          <p:cNvPr id="69" name="TextBox 68">
            <a:extLst>
              <a:ext uri="{FF2B5EF4-FFF2-40B4-BE49-F238E27FC236}">
                <a16:creationId xmlns:a16="http://schemas.microsoft.com/office/drawing/2014/main" id="{DCF75D46-661C-40A6-B76F-6AE1C6143BB5}"/>
              </a:ext>
            </a:extLst>
          </p:cNvPr>
          <p:cNvSpPr txBox="1"/>
          <p:nvPr/>
        </p:nvSpPr>
        <p:spPr>
          <a:xfrm>
            <a:off x="4085238" y="3733998"/>
            <a:ext cx="308640" cy="369332"/>
          </a:xfrm>
          <a:prstGeom prst="rect">
            <a:avLst/>
          </a:prstGeom>
          <a:noFill/>
        </p:spPr>
        <p:txBody>
          <a:bodyPr wrap="square" rtlCol="0">
            <a:spAutoFit/>
          </a:bodyPr>
          <a:lstStyle/>
          <a:p>
            <a:r>
              <a:rPr lang="en-US" dirty="0"/>
              <a:t>2</a:t>
            </a:r>
          </a:p>
        </p:txBody>
      </p:sp>
      <p:sp>
        <p:nvSpPr>
          <p:cNvPr id="70" name="TextBox 69">
            <a:extLst>
              <a:ext uri="{FF2B5EF4-FFF2-40B4-BE49-F238E27FC236}">
                <a16:creationId xmlns:a16="http://schemas.microsoft.com/office/drawing/2014/main" id="{8D38D918-C5EA-4153-A12D-BBD2571ED4D1}"/>
              </a:ext>
            </a:extLst>
          </p:cNvPr>
          <p:cNvSpPr txBox="1"/>
          <p:nvPr/>
        </p:nvSpPr>
        <p:spPr>
          <a:xfrm>
            <a:off x="1331580" y="3706985"/>
            <a:ext cx="308640" cy="369332"/>
          </a:xfrm>
          <a:prstGeom prst="rect">
            <a:avLst/>
          </a:prstGeom>
          <a:noFill/>
        </p:spPr>
        <p:txBody>
          <a:bodyPr wrap="square" rtlCol="0">
            <a:spAutoFit/>
          </a:bodyPr>
          <a:lstStyle/>
          <a:p>
            <a:r>
              <a:rPr lang="en-US" dirty="0"/>
              <a:t>1</a:t>
            </a:r>
          </a:p>
        </p:txBody>
      </p:sp>
      <p:sp>
        <p:nvSpPr>
          <p:cNvPr id="71" name="TextBox 70">
            <a:extLst>
              <a:ext uri="{FF2B5EF4-FFF2-40B4-BE49-F238E27FC236}">
                <a16:creationId xmlns:a16="http://schemas.microsoft.com/office/drawing/2014/main" id="{7815910C-7666-486D-B38D-0941BB8EC6C2}"/>
              </a:ext>
            </a:extLst>
          </p:cNvPr>
          <p:cNvSpPr txBox="1"/>
          <p:nvPr/>
        </p:nvSpPr>
        <p:spPr>
          <a:xfrm>
            <a:off x="1216477" y="5604939"/>
            <a:ext cx="308640" cy="369332"/>
          </a:xfrm>
          <a:prstGeom prst="rect">
            <a:avLst/>
          </a:prstGeom>
          <a:noFill/>
        </p:spPr>
        <p:txBody>
          <a:bodyPr wrap="square" rtlCol="0">
            <a:spAutoFit/>
          </a:bodyPr>
          <a:lstStyle/>
          <a:p>
            <a:r>
              <a:rPr lang="en-US" dirty="0"/>
              <a:t>1</a:t>
            </a:r>
          </a:p>
        </p:txBody>
      </p:sp>
      <p:sp>
        <p:nvSpPr>
          <p:cNvPr id="72" name="TextBox 71">
            <a:extLst>
              <a:ext uri="{FF2B5EF4-FFF2-40B4-BE49-F238E27FC236}">
                <a16:creationId xmlns:a16="http://schemas.microsoft.com/office/drawing/2014/main" id="{B76D208F-CE39-4039-8539-58AE2DA131A8}"/>
              </a:ext>
            </a:extLst>
          </p:cNvPr>
          <p:cNvSpPr txBox="1"/>
          <p:nvPr/>
        </p:nvSpPr>
        <p:spPr>
          <a:xfrm>
            <a:off x="2981288" y="5604065"/>
            <a:ext cx="308640" cy="369332"/>
          </a:xfrm>
          <a:prstGeom prst="rect">
            <a:avLst/>
          </a:prstGeom>
          <a:noFill/>
        </p:spPr>
        <p:txBody>
          <a:bodyPr wrap="square" rtlCol="0">
            <a:spAutoFit/>
          </a:bodyPr>
          <a:lstStyle/>
          <a:p>
            <a:r>
              <a:rPr lang="en-US" dirty="0"/>
              <a:t>2</a:t>
            </a:r>
          </a:p>
        </p:txBody>
      </p:sp>
      <p:sp>
        <p:nvSpPr>
          <p:cNvPr id="73" name="TextBox 72">
            <a:extLst>
              <a:ext uri="{FF2B5EF4-FFF2-40B4-BE49-F238E27FC236}">
                <a16:creationId xmlns:a16="http://schemas.microsoft.com/office/drawing/2014/main" id="{C94ECCA1-0412-41E0-9592-984322136B1F}"/>
              </a:ext>
            </a:extLst>
          </p:cNvPr>
          <p:cNvSpPr txBox="1"/>
          <p:nvPr/>
        </p:nvSpPr>
        <p:spPr>
          <a:xfrm>
            <a:off x="6381734" y="6438875"/>
            <a:ext cx="308640" cy="369332"/>
          </a:xfrm>
          <a:prstGeom prst="rect">
            <a:avLst/>
          </a:prstGeom>
          <a:noFill/>
        </p:spPr>
        <p:txBody>
          <a:bodyPr wrap="square" rtlCol="0">
            <a:spAutoFit/>
          </a:bodyPr>
          <a:lstStyle/>
          <a:p>
            <a:r>
              <a:rPr lang="en-US" dirty="0"/>
              <a:t>1</a:t>
            </a:r>
          </a:p>
        </p:txBody>
      </p:sp>
      <p:sp>
        <p:nvSpPr>
          <p:cNvPr id="74" name="TextBox 73">
            <a:extLst>
              <a:ext uri="{FF2B5EF4-FFF2-40B4-BE49-F238E27FC236}">
                <a16:creationId xmlns:a16="http://schemas.microsoft.com/office/drawing/2014/main" id="{BD0489FE-38FE-489B-80C7-3BAFB25994DE}"/>
              </a:ext>
            </a:extLst>
          </p:cNvPr>
          <p:cNvSpPr txBox="1"/>
          <p:nvPr/>
        </p:nvSpPr>
        <p:spPr>
          <a:xfrm>
            <a:off x="5556885" y="3779661"/>
            <a:ext cx="308640" cy="369332"/>
          </a:xfrm>
          <a:prstGeom prst="rect">
            <a:avLst/>
          </a:prstGeom>
          <a:noFill/>
        </p:spPr>
        <p:txBody>
          <a:bodyPr wrap="square" rtlCol="0">
            <a:spAutoFit/>
          </a:bodyPr>
          <a:lstStyle/>
          <a:p>
            <a:r>
              <a:rPr lang="en-US" dirty="0"/>
              <a:t>3</a:t>
            </a:r>
          </a:p>
        </p:txBody>
      </p:sp>
      <p:sp>
        <p:nvSpPr>
          <p:cNvPr id="75" name="TextBox 74">
            <a:extLst>
              <a:ext uri="{FF2B5EF4-FFF2-40B4-BE49-F238E27FC236}">
                <a16:creationId xmlns:a16="http://schemas.microsoft.com/office/drawing/2014/main" id="{0E3EF2B2-A865-4DD5-8D41-E88F1D090FD7}"/>
              </a:ext>
            </a:extLst>
          </p:cNvPr>
          <p:cNvSpPr txBox="1"/>
          <p:nvPr/>
        </p:nvSpPr>
        <p:spPr>
          <a:xfrm>
            <a:off x="4261478" y="5532668"/>
            <a:ext cx="308640" cy="369332"/>
          </a:xfrm>
          <a:prstGeom prst="rect">
            <a:avLst/>
          </a:prstGeom>
          <a:noFill/>
        </p:spPr>
        <p:txBody>
          <a:bodyPr wrap="square" rtlCol="0">
            <a:spAutoFit/>
          </a:bodyPr>
          <a:lstStyle/>
          <a:p>
            <a:r>
              <a:rPr lang="en-US" dirty="0"/>
              <a:t>3</a:t>
            </a:r>
          </a:p>
        </p:txBody>
      </p:sp>
      <p:sp>
        <p:nvSpPr>
          <p:cNvPr id="76" name="TextBox 75">
            <a:extLst>
              <a:ext uri="{FF2B5EF4-FFF2-40B4-BE49-F238E27FC236}">
                <a16:creationId xmlns:a16="http://schemas.microsoft.com/office/drawing/2014/main" id="{719B71A9-65C4-43E5-AA0C-E3510C4DCC62}"/>
              </a:ext>
            </a:extLst>
          </p:cNvPr>
          <p:cNvSpPr txBox="1"/>
          <p:nvPr/>
        </p:nvSpPr>
        <p:spPr>
          <a:xfrm>
            <a:off x="5593765" y="5544907"/>
            <a:ext cx="308640" cy="369332"/>
          </a:xfrm>
          <a:prstGeom prst="rect">
            <a:avLst/>
          </a:prstGeom>
          <a:noFill/>
        </p:spPr>
        <p:txBody>
          <a:bodyPr wrap="square" rtlCol="0">
            <a:spAutoFit/>
          </a:bodyPr>
          <a:lstStyle/>
          <a:p>
            <a:r>
              <a:rPr lang="en-US" dirty="0"/>
              <a:t>4</a:t>
            </a:r>
          </a:p>
        </p:txBody>
      </p:sp>
      <p:sp>
        <p:nvSpPr>
          <p:cNvPr id="77" name="TextBox 76">
            <a:extLst>
              <a:ext uri="{FF2B5EF4-FFF2-40B4-BE49-F238E27FC236}">
                <a16:creationId xmlns:a16="http://schemas.microsoft.com/office/drawing/2014/main" id="{1D75CF9C-7268-47CB-A7DE-26EC0CCB4FD6}"/>
              </a:ext>
            </a:extLst>
          </p:cNvPr>
          <p:cNvSpPr txBox="1"/>
          <p:nvPr/>
        </p:nvSpPr>
        <p:spPr>
          <a:xfrm>
            <a:off x="7210645" y="5577432"/>
            <a:ext cx="308640" cy="369332"/>
          </a:xfrm>
          <a:prstGeom prst="rect">
            <a:avLst/>
          </a:prstGeom>
          <a:noFill/>
        </p:spPr>
        <p:txBody>
          <a:bodyPr wrap="square" rtlCol="0">
            <a:spAutoFit/>
          </a:bodyPr>
          <a:lstStyle/>
          <a:p>
            <a:r>
              <a:rPr lang="en-US" dirty="0"/>
              <a:t>5</a:t>
            </a:r>
          </a:p>
        </p:txBody>
      </p:sp>
      <p:sp>
        <p:nvSpPr>
          <p:cNvPr id="81" name="TextBox 80">
            <a:extLst>
              <a:ext uri="{FF2B5EF4-FFF2-40B4-BE49-F238E27FC236}">
                <a16:creationId xmlns:a16="http://schemas.microsoft.com/office/drawing/2014/main" id="{18822871-98D6-4C49-9E19-BE422B310D6A}"/>
              </a:ext>
            </a:extLst>
          </p:cNvPr>
          <p:cNvSpPr txBox="1"/>
          <p:nvPr/>
        </p:nvSpPr>
        <p:spPr>
          <a:xfrm>
            <a:off x="6269352" y="2259092"/>
            <a:ext cx="5820825" cy="1815882"/>
          </a:xfrm>
          <a:prstGeom prst="rect">
            <a:avLst/>
          </a:prstGeom>
          <a:noFill/>
          <a:ln w="19050">
            <a:solidFill>
              <a:srgbClr val="1F56D7"/>
            </a:solidFill>
          </a:ln>
        </p:spPr>
        <p:txBody>
          <a:bodyPr wrap="square" rtlCol="0">
            <a:spAutoFit/>
          </a:bodyPr>
          <a:lstStyle/>
          <a:p>
            <a:pPr algn="just"/>
            <a:r>
              <a:rPr lang="en-US" sz="1400" dirty="0"/>
              <a:t>	Other variants in linkage disequilibrium with the linked variant must be considered when applying PP1, and thorough phenotypic evaluation of affected non-segregating family members must be done for BS4 to rule out phenocopies. </a:t>
            </a:r>
          </a:p>
          <a:p>
            <a:pPr algn="just"/>
            <a:endParaRPr lang="en-US" sz="1400" dirty="0"/>
          </a:p>
          <a:p>
            <a:pPr algn="just"/>
            <a:r>
              <a:rPr lang="en-US" sz="1400" dirty="0"/>
              <a:t>	Correct application of these criteria are hampered by issues of penetrance, expressivity, and age of onset of the disorder. Different conditions apply if diagnostic clarity or phenocopy are a concern.</a:t>
            </a:r>
          </a:p>
        </p:txBody>
      </p:sp>
      <p:sp>
        <p:nvSpPr>
          <p:cNvPr id="82" name="Isosceles Triangle 81">
            <a:extLst>
              <a:ext uri="{FF2B5EF4-FFF2-40B4-BE49-F238E27FC236}">
                <a16:creationId xmlns:a16="http://schemas.microsoft.com/office/drawing/2014/main" id="{82BDF0CC-A57E-4DB4-A2E2-A75B8F891625}"/>
              </a:ext>
            </a:extLst>
          </p:cNvPr>
          <p:cNvSpPr/>
          <p:nvPr/>
        </p:nvSpPr>
        <p:spPr>
          <a:xfrm rot="5400000">
            <a:off x="6943704" y="2269772"/>
            <a:ext cx="235218" cy="2986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Isosceles Triangle 82">
            <a:extLst>
              <a:ext uri="{FF2B5EF4-FFF2-40B4-BE49-F238E27FC236}">
                <a16:creationId xmlns:a16="http://schemas.microsoft.com/office/drawing/2014/main" id="{68DE859D-CA34-4159-AD7A-EBE401E80965}"/>
              </a:ext>
            </a:extLst>
          </p:cNvPr>
          <p:cNvSpPr/>
          <p:nvPr/>
        </p:nvSpPr>
        <p:spPr>
          <a:xfrm rot="5400000">
            <a:off x="6904220" y="3321593"/>
            <a:ext cx="235218" cy="2986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a:extLst>
              <a:ext uri="{FF2B5EF4-FFF2-40B4-BE49-F238E27FC236}">
                <a16:creationId xmlns:a16="http://schemas.microsoft.com/office/drawing/2014/main" id="{6F4B0744-539A-4980-95A2-D502BD629350}"/>
              </a:ext>
            </a:extLst>
          </p:cNvPr>
          <p:cNvSpPr txBox="1"/>
          <p:nvPr/>
        </p:nvSpPr>
        <p:spPr>
          <a:xfrm>
            <a:off x="7985710" y="4759841"/>
            <a:ext cx="3299510" cy="523220"/>
          </a:xfrm>
          <a:prstGeom prst="rect">
            <a:avLst/>
          </a:prstGeom>
          <a:noFill/>
          <a:ln w="19050">
            <a:solidFill>
              <a:srgbClr val="1F56D7"/>
            </a:solidFill>
          </a:ln>
        </p:spPr>
        <p:txBody>
          <a:bodyPr wrap="square" rtlCol="0">
            <a:spAutoFit/>
          </a:bodyPr>
          <a:lstStyle/>
          <a:p>
            <a:pPr algn="just"/>
            <a:r>
              <a:rPr lang="en-US" sz="1400" dirty="0"/>
              <a:t>	How old is the cousin?</a:t>
            </a:r>
          </a:p>
          <a:p>
            <a:pPr algn="just"/>
            <a:r>
              <a:rPr lang="en-US" sz="1400" dirty="0"/>
              <a:t> What is the penetrance of this condition?</a:t>
            </a:r>
          </a:p>
        </p:txBody>
      </p:sp>
    </p:spTree>
    <p:extLst>
      <p:ext uri="{BB962C8B-B14F-4D97-AF65-F5344CB8AC3E}">
        <p14:creationId xmlns:p14="http://schemas.microsoft.com/office/powerpoint/2010/main" val="20108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wipe(down)">
                                      <p:cBhvr>
                                        <p:cTn id="14" dur="500"/>
                                        <p:tgtEl>
                                          <p:spTgt spid="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37E6-B699-4274-A27C-7EBBEB73F630}"/>
              </a:ext>
            </a:extLst>
          </p:cNvPr>
          <p:cNvSpPr>
            <a:spLocks noGrp="1"/>
          </p:cNvSpPr>
          <p:nvPr>
            <p:ph type="title"/>
          </p:nvPr>
        </p:nvSpPr>
        <p:spPr/>
        <p:txBody>
          <a:bodyPr/>
          <a:lstStyle/>
          <a:p>
            <a:r>
              <a:rPr lang="en-US" dirty="0"/>
              <a:t>Example of families with variants in </a:t>
            </a:r>
            <a:r>
              <a:rPr lang="en-US" i="1" dirty="0"/>
              <a:t>RTEL1</a:t>
            </a:r>
          </a:p>
        </p:txBody>
      </p:sp>
      <p:pic>
        <p:nvPicPr>
          <p:cNvPr id="14338" name="Picture 2" descr="Figure">
            <a:extLst>
              <a:ext uri="{FF2B5EF4-FFF2-40B4-BE49-F238E27FC236}">
                <a16:creationId xmlns:a16="http://schemas.microsoft.com/office/drawing/2014/main" id="{1C771B65-56D6-4D9E-8FCC-C6745379B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73" y="1690687"/>
            <a:ext cx="6344001" cy="480218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18D063-94E4-4CFC-8335-3303F286F7C4}"/>
              </a:ext>
            </a:extLst>
          </p:cNvPr>
          <p:cNvSpPr txBox="1"/>
          <p:nvPr/>
        </p:nvSpPr>
        <p:spPr>
          <a:xfrm>
            <a:off x="6555074" y="2489200"/>
            <a:ext cx="5145787" cy="1015663"/>
          </a:xfrm>
          <a:prstGeom prst="rect">
            <a:avLst/>
          </a:prstGeom>
          <a:noFill/>
        </p:spPr>
        <p:txBody>
          <a:bodyPr wrap="square" rtlCol="0">
            <a:spAutoFit/>
          </a:bodyPr>
          <a:lstStyle/>
          <a:p>
            <a:pPr algn="just"/>
            <a:r>
              <a:rPr lang="en-US" sz="1200" b="0" i="0" dirty="0">
                <a:solidFill>
                  <a:srgbClr val="000000"/>
                </a:solidFill>
                <a:effectLst/>
                <a:latin typeface="Open Sans" panose="020B0606030504020204" pitchFamily="34" charset="0"/>
              </a:rPr>
              <a:t>Pedigrees of familial interstitial pneumonia (FIP) families with </a:t>
            </a:r>
            <a:r>
              <a:rPr lang="en-US" sz="1200" b="0" i="1" dirty="0">
                <a:solidFill>
                  <a:srgbClr val="000000"/>
                </a:solidFill>
                <a:effectLst/>
                <a:latin typeface="Open Sans" panose="020B0606030504020204" pitchFamily="34" charset="0"/>
              </a:rPr>
              <a:t>RTEL1</a:t>
            </a:r>
            <a:r>
              <a:rPr lang="en-US" sz="1200" b="0" i="0" dirty="0">
                <a:solidFill>
                  <a:srgbClr val="000000"/>
                </a:solidFill>
                <a:effectLst/>
                <a:latin typeface="Open Sans" panose="020B0606030504020204" pitchFamily="34" charset="0"/>
              </a:rPr>
              <a:t> rare variants. (</a:t>
            </a:r>
            <a:r>
              <a:rPr lang="en-US" sz="1200" b="0" i="1" dirty="0">
                <a:solidFill>
                  <a:srgbClr val="000000"/>
                </a:solidFill>
                <a:effectLst/>
                <a:latin typeface="Open Sans" panose="020B0606030504020204" pitchFamily="34" charset="0"/>
              </a:rPr>
              <a:t>A–I</a:t>
            </a:r>
            <a:r>
              <a:rPr lang="en-US" sz="1200" b="0" i="0" dirty="0">
                <a:solidFill>
                  <a:srgbClr val="000000"/>
                </a:solidFill>
                <a:effectLst/>
                <a:latin typeface="Open Sans" panose="020B0606030504020204" pitchFamily="34" charset="0"/>
              </a:rPr>
              <a:t>) Pedigrees of kindreds with heterozygous </a:t>
            </a:r>
            <a:r>
              <a:rPr lang="en-US" sz="1200" b="0" i="1" dirty="0">
                <a:solidFill>
                  <a:srgbClr val="000000"/>
                </a:solidFill>
                <a:effectLst/>
                <a:latin typeface="Open Sans" panose="020B0606030504020204" pitchFamily="34" charset="0"/>
              </a:rPr>
              <a:t>RTEL1</a:t>
            </a:r>
            <a:r>
              <a:rPr lang="en-US" sz="1200" b="0" i="0" dirty="0">
                <a:solidFill>
                  <a:srgbClr val="000000"/>
                </a:solidFill>
                <a:effectLst/>
                <a:latin typeface="Open Sans" panose="020B0606030504020204" pitchFamily="34" charset="0"/>
              </a:rPr>
              <a:t> rare variants that segregate with FIP are depicted. </a:t>
            </a:r>
          </a:p>
          <a:p>
            <a:pPr marL="171450" indent="-171450" algn="just">
              <a:buFont typeface="Arial" panose="020B0604020202020204" pitchFamily="34" charset="0"/>
              <a:buChar char="•"/>
            </a:pPr>
            <a:r>
              <a:rPr lang="en-US" sz="1200" b="0" i="0" dirty="0">
                <a:solidFill>
                  <a:srgbClr val="000000"/>
                </a:solidFill>
                <a:effectLst/>
                <a:latin typeface="Open Sans" panose="020B0606030504020204" pitchFamily="34" charset="0"/>
              </a:rPr>
              <a:t>Heterozygous RTEL1 rare variant carriers are denoted as M/+; wild-type RTEL1 subjects are denoted as +/+.</a:t>
            </a:r>
            <a:endParaRPr lang="en-US" sz="1200" dirty="0"/>
          </a:p>
        </p:txBody>
      </p:sp>
      <p:sp>
        <p:nvSpPr>
          <p:cNvPr id="5" name="Rectangle: Rounded Corners 4">
            <a:extLst>
              <a:ext uri="{FF2B5EF4-FFF2-40B4-BE49-F238E27FC236}">
                <a16:creationId xmlns:a16="http://schemas.microsoft.com/office/drawing/2014/main" id="{CF53538A-3189-4D2E-A3FD-8AC6E0353F3E}"/>
              </a:ext>
            </a:extLst>
          </p:cNvPr>
          <p:cNvSpPr/>
          <p:nvPr/>
        </p:nvSpPr>
        <p:spPr>
          <a:xfrm>
            <a:off x="2635250" y="2279650"/>
            <a:ext cx="26670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210B6B9-A9DB-4E45-A69D-2423A50D60AC}"/>
              </a:ext>
            </a:extLst>
          </p:cNvPr>
          <p:cNvSpPr/>
          <p:nvPr/>
        </p:nvSpPr>
        <p:spPr>
          <a:xfrm>
            <a:off x="2984500" y="2279650"/>
            <a:ext cx="26670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F1DBA9E-58C2-4F5B-85A2-F81F72EB7CA8}"/>
              </a:ext>
            </a:extLst>
          </p:cNvPr>
          <p:cNvSpPr/>
          <p:nvPr/>
        </p:nvSpPr>
        <p:spPr>
          <a:xfrm>
            <a:off x="4636436" y="2279650"/>
            <a:ext cx="361013"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B2E7B4C-DFCB-414D-B49E-A4D482A2A3E9}"/>
              </a:ext>
            </a:extLst>
          </p:cNvPr>
          <p:cNvSpPr/>
          <p:nvPr/>
        </p:nvSpPr>
        <p:spPr>
          <a:xfrm>
            <a:off x="3587750" y="3359150"/>
            <a:ext cx="234949"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1C9929F-AF38-4470-9014-3800A3AC023C}"/>
              </a:ext>
            </a:extLst>
          </p:cNvPr>
          <p:cNvSpPr/>
          <p:nvPr/>
        </p:nvSpPr>
        <p:spPr>
          <a:xfrm>
            <a:off x="3937001" y="3359150"/>
            <a:ext cx="17145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6EBBEFE-1923-46F4-88E7-DCD2ED3DB0E1}"/>
              </a:ext>
            </a:extLst>
          </p:cNvPr>
          <p:cNvSpPr/>
          <p:nvPr/>
        </p:nvSpPr>
        <p:spPr>
          <a:xfrm>
            <a:off x="381001" y="4648200"/>
            <a:ext cx="17145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8A7A788-B333-409F-8C0D-9258CF138809}"/>
              </a:ext>
            </a:extLst>
          </p:cNvPr>
          <p:cNvSpPr/>
          <p:nvPr/>
        </p:nvSpPr>
        <p:spPr>
          <a:xfrm>
            <a:off x="5924551" y="5283200"/>
            <a:ext cx="17145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7FBC5F0-97B7-4318-AF98-C9F2B49E9434}"/>
              </a:ext>
            </a:extLst>
          </p:cNvPr>
          <p:cNvSpPr/>
          <p:nvPr/>
        </p:nvSpPr>
        <p:spPr>
          <a:xfrm>
            <a:off x="2549525" y="6007100"/>
            <a:ext cx="171450" cy="4191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5727C75-4380-4C35-B050-14FE5C7FDC27}"/>
              </a:ext>
            </a:extLst>
          </p:cNvPr>
          <p:cNvPicPr>
            <a:picLocks noChangeAspect="1"/>
          </p:cNvPicPr>
          <p:nvPr/>
        </p:nvPicPr>
        <p:blipFill>
          <a:blip r:embed="rId3"/>
          <a:stretch>
            <a:fillRect/>
          </a:stretch>
        </p:blipFill>
        <p:spPr>
          <a:xfrm>
            <a:off x="6669376" y="1690687"/>
            <a:ext cx="2624502" cy="619211"/>
          </a:xfrm>
          <a:prstGeom prst="rect">
            <a:avLst/>
          </a:prstGeom>
          <a:ln w="19050">
            <a:solidFill>
              <a:schemeClr val="tx1"/>
            </a:solidFill>
          </a:ln>
        </p:spPr>
      </p:pic>
      <p:sp>
        <p:nvSpPr>
          <p:cNvPr id="16" name="TextBox 15">
            <a:extLst>
              <a:ext uri="{FF2B5EF4-FFF2-40B4-BE49-F238E27FC236}">
                <a16:creationId xmlns:a16="http://schemas.microsoft.com/office/drawing/2014/main" id="{135E1AD2-4AE6-4B85-BBA3-4C59E6C56273}"/>
              </a:ext>
            </a:extLst>
          </p:cNvPr>
          <p:cNvSpPr txBox="1"/>
          <p:nvPr/>
        </p:nvSpPr>
        <p:spPr>
          <a:xfrm>
            <a:off x="6569189" y="3778250"/>
            <a:ext cx="5311551" cy="738664"/>
          </a:xfrm>
          <a:prstGeom prst="rect">
            <a:avLst/>
          </a:prstGeom>
          <a:noFill/>
        </p:spPr>
        <p:txBody>
          <a:bodyPr wrap="square" rtlCol="0">
            <a:spAutoFit/>
          </a:bodyPr>
          <a:lstStyle/>
          <a:p>
            <a:pPr algn="just"/>
            <a:r>
              <a:rPr lang="en-US" sz="1400" dirty="0">
                <a:solidFill>
                  <a:srgbClr val="000000"/>
                </a:solidFill>
                <a:latin typeface="Open Sans" panose="020B0606030504020204" pitchFamily="34" charset="0"/>
              </a:rPr>
              <a:t>	Like other telomere-pathway RVs, the penetrance of RTEL1 RVs is not known but is likely to be incomplete and dependent on age.</a:t>
            </a:r>
          </a:p>
        </p:txBody>
      </p:sp>
      <p:sp>
        <p:nvSpPr>
          <p:cNvPr id="17" name="TextBox 16">
            <a:extLst>
              <a:ext uri="{FF2B5EF4-FFF2-40B4-BE49-F238E27FC236}">
                <a16:creationId xmlns:a16="http://schemas.microsoft.com/office/drawing/2014/main" id="{1C266933-225D-4F54-B7DF-6AADEF737A3B}"/>
              </a:ext>
            </a:extLst>
          </p:cNvPr>
          <p:cNvSpPr txBox="1"/>
          <p:nvPr/>
        </p:nvSpPr>
        <p:spPr>
          <a:xfrm>
            <a:off x="6707013" y="4683035"/>
            <a:ext cx="5173727" cy="1077218"/>
          </a:xfrm>
          <a:prstGeom prst="rect">
            <a:avLst/>
          </a:prstGeom>
          <a:noFill/>
        </p:spPr>
        <p:txBody>
          <a:bodyPr wrap="square" rtlCol="0">
            <a:spAutoFit/>
          </a:bodyPr>
          <a:lstStyle/>
          <a:p>
            <a:r>
              <a:rPr lang="en-US" sz="1600" dirty="0"/>
              <a:t>	Probands and unaffected carriers of these rare variants had short telomeres (,10% for age) in peripheral blood mononuclear cells and increased T-circle formation, suggesting impaired RTEL1 function.</a:t>
            </a:r>
          </a:p>
        </p:txBody>
      </p:sp>
    </p:spTree>
    <p:extLst>
      <p:ext uri="{BB962C8B-B14F-4D97-AF65-F5344CB8AC3E}">
        <p14:creationId xmlns:p14="http://schemas.microsoft.com/office/powerpoint/2010/main" val="34107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23499608"/>
              </p:ext>
            </p:extLst>
          </p:nvPr>
        </p:nvGraphicFramePr>
        <p:xfrm>
          <a:off x="5562600" y="3"/>
          <a:ext cx="6629400" cy="692077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2000" dirty="0"/>
                        <a:t>Concept</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PM2_Supporting</a:t>
                      </a:r>
                    </a:p>
                    <a:p>
                      <a:pPr algn="l"/>
                      <a:endParaRPr lang="en-US" sz="20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err="1"/>
                        <a:t>ClinGen</a:t>
                      </a:r>
                      <a:r>
                        <a:rPr lang="en-US" sz="1200" b="0" dirty="0"/>
                        <a:t> has not yet published curations for RTEL1 (HGNC:15888).</a:t>
                      </a:r>
                    </a:p>
                    <a:p>
                      <a:pPr algn="l"/>
                      <a:r>
                        <a:rPr lang="en-US" sz="1400" b="0" i="0" kern="1200" dirty="0">
                          <a:solidFill>
                            <a:schemeClr val="dk1"/>
                          </a:solidFill>
                          <a:effectLst/>
                          <a:latin typeface="+mn-lt"/>
                          <a:ea typeface="+mn-ea"/>
                          <a:cs typeface="+mn-cs"/>
                        </a:rPr>
                        <a:t>Many LOF variants described as P/LP**</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Conflicting computational tools predictions </a:t>
                      </a:r>
                      <a:r>
                        <a:rPr lang="en-US" sz="1400" b="1" i="0" kern="1200" dirty="0">
                          <a:solidFill>
                            <a:schemeClr val="dk1"/>
                          </a:solidFill>
                          <a:effectLst/>
                          <a:latin typeface="+mn-lt"/>
                          <a:ea typeface="+mn-ea"/>
                          <a:cs typeface="+mn-cs"/>
                        </a:rPr>
                        <a:t>(PP3) </a:t>
                      </a:r>
                    </a:p>
                    <a:p>
                      <a:pPr algn="l"/>
                      <a:r>
                        <a:rPr lang="en-US" sz="1400" b="1" i="0" kern="1200" dirty="0">
                          <a:solidFill>
                            <a:schemeClr val="dk1"/>
                          </a:solidFill>
                          <a:effectLst/>
                          <a:latin typeface="+mn-lt"/>
                          <a:ea typeface="+mn-ea"/>
                          <a:cs typeface="+mn-cs"/>
                        </a:rPr>
                        <a:t>Affects splicing (perhaps this could be an interesting step)?</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r>
                        <a:rPr lang="en-US" sz="1600" b="0" dirty="0"/>
                        <a:t>Not available</a:t>
                      </a:r>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marL="0" indent="0">
                        <a:buFont typeface="+mj-lt"/>
                        <a:buNone/>
                      </a:pPr>
                      <a:r>
                        <a:rPr lang="en-US" sz="1400" baseline="0" dirty="0">
                          <a:solidFill>
                            <a:schemeClr val="bg1"/>
                          </a:solidFill>
                        </a:rPr>
                        <a:t>. </a:t>
                      </a:r>
                      <a:r>
                        <a:rPr lang="en-US" sz="1600" b="1" i="0" kern="1200" dirty="0">
                          <a:solidFill>
                            <a:schemeClr val="dk1"/>
                          </a:solidFill>
                          <a:effectLst/>
                          <a:latin typeface="+mn-lt"/>
                          <a:ea typeface="+mn-ea"/>
                          <a:cs typeface="+mn-cs"/>
                        </a:rPr>
                        <a:t>Segregation (    PP1)</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extLst>
              <p:ext uri="{D42A27DB-BD31-4B8C-83A1-F6EECF244321}">
                <p14:modId xmlns:p14="http://schemas.microsoft.com/office/powerpoint/2010/main" val="955446761"/>
              </p:ext>
            </p:extLst>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1" dirty="0"/>
                        <a:t>VUS</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pic>
        <p:nvPicPr>
          <p:cNvPr id="4" name="Picture 3">
            <a:extLst>
              <a:ext uri="{FF2B5EF4-FFF2-40B4-BE49-F238E27FC236}">
                <a16:creationId xmlns:a16="http://schemas.microsoft.com/office/drawing/2014/main" id="{75F7984C-436D-45F3-86D3-56877A25A470}"/>
              </a:ext>
            </a:extLst>
          </p:cNvPr>
          <p:cNvPicPr>
            <a:picLocks noChangeAspect="1"/>
          </p:cNvPicPr>
          <p:nvPr/>
        </p:nvPicPr>
        <p:blipFill>
          <a:blip r:embed="rId3"/>
          <a:stretch>
            <a:fillRect/>
          </a:stretch>
        </p:blipFill>
        <p:spPr>
          <a:xfrm>
            <a:off x="155535" y="1348176"/>
            <a:ext cx="4961897" cy="1199367"/>
          </a:xfrm>
          <a:prstGeom prst="rect">
            <a:avLst/>
          </a:prstGeom>
        </p:spPr>
      </p:pic>
      <p:sp>
        <p:nvSpPr>
          <p:cNvPr id="8" name="Multiplication Sign 7">
            <a:extLst>
              <a:ext uri="{FF2B5EF4-FFF2-40B4-BE49-F238E27FC236}">
                <a16:creationId xmlns:a16="http://schemas.microsoft.com/office/drawing/2014/main" id="{194A39E5-1F9A-4078-A73C-7405952CA139}"/>
              </a:ext>
            </a:extLst>
          </p:cNvPr>
          <p:cNvSpPr/>
          <p:nvPr/>
        </p:nvSpPr>
        <p:spPr>
          <a:xfrm>
            <a:off x="9011151" y="5794317"/>
            <a:ext cx="189999" cy="2190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93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are the ACMG Standards and Guidelines and how do they work?">
            <a:extLst>
              <a:ext uri="{FF2B5EF4-FFF2-40B4-BE49-F238E27FC236}">
                <a16:creationId xmlns:a16="http://schemas.microsoft.com/office/drawing/2014/main" id="{97CA4479-698A-47C3-885B-5036B14EC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78394"/>
            <a:ext cx="5753100" cy="46796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655587766"/>
              </p:ext>
            </p:extLst>
          </p:nvPr>
        </p:nvGraphicFramePr>
        <p:xfrm>
          <a:off x="3352800" y="0"/>
          <a:ext cx="8839200" cy="47294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70840">
                <a:tc>
                  <a:txBody>
                    <a:bodyPr/>
                    <a:lstStyle/>
                    <a:p>
                      <a:pPr algn="ctr"/>
                      <a:r>
                        <a:rPr lang="en-US" sz="1600" dirty="0"/>
                        <a:t>Concept</a:t>
                      </a:r>
                    </a:p>
                  </a:txBody>
                  <a:tcPr/>
                </a:tc>
                <a:tc>
                  <a:txBody>
                    <a:bodyPr/>
                    <a:lstStyle/>
                    <a:p>
                      <a:pPr algn="ctr"/>
                      <a:r>
                        <a:rPr lang="en-US" sz="1600" dirty="0"/>
                        <a:t>Questions</a:t>
                      </a:r>
                    </a:p>
                  </a:txBody>
                  <a:tcPr/>
                </a:tc>
                <a:tc>
                  <a:txBody>
                    <a:bodyPr/>
                    <a:lstStyle/>
                    <a:p>
                      <a:pPr algn="ctr"/>
                      <a:r>
                        <a:rPr lang="en-US" sz="1600" dirty="0"/>
                        <a:t>ACMG Criteria’s </a:t>
                      </a:r>
                    </a:p>
                  </a:txBody>
                  <a:tcPr/>
                </a:tc>
                <a:tc>
                  <a:txBody>
                    <a:bodyPr/>
                    <a:lstStyle/>
                    <a:p>
                      <a:pPr algn="ctr"/>
                      <a:r>
                        <a:rPr lang="en-US" sz="1600" dirty="0"/>
                        <a:t>Resources</a:t>
                      </a:r>
                    </a:p>
                  </a:txBody>
                  <a:tcPr/>
                </a:tc>
                <a:extLst>
                  <a:ext uri="{0D108BD9-81ED-4DB2-BD59-A6C34878D82A}">
                    <a16:rowId xmlns:a16="http://schemas.microsoft.com/office/drawing/2014/main" val="10000"/>
                  </a:ext>
                </a:extLst>
              </a:tr>
              <a:tr h="370840">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228600" indent="-228600">
                        <a:buFont typeface="+mj-lt"/>
                        <a:buAutoNum type="arabicPeriod"/>
                      </a:pPr>
                      <a:r>
                        <a:rPr lang="en-US" sz="1600" dirty="0"/>
                        <a:t>Is</a:t>
                      </a:r>
                      <a:r>
                        <a:rPr lang="en-US" sz="1600" baseline="0" dirty="0"/>
                        <a:t> it common or rare?</a:t>
                      </a:r>
                    </a:p>
                  </a:txBody>
                  <a:tcPr anchor="ctr">
                    <a:solidFill>
                      <a:schemeClr val="accent6">
                        <a:lumMod val="40000"/>
                        <a:lumOff val="60000"/>
                      </a:schemeClr>
                    </a:solidFill>
                  </a:tcPr>
                </a:tc>
                <a:tc>
                  <a:txBody>
                    <a:bodyPr/>
                    <a:lstStyle/>
                    <a:p>
                      <a:pPr marL="0" indent="0">
                        <a:buFont typeface="+mj-lt"/>
                        <a:buNone/>
                      </a:pPr>
                      <a:r>
                        <a:rPr lang="en-US" sz="1600" dirty="0"/>
                        <a:t>PM2,</a:t>
                      </a:r>
                      <a:r>
                        <a:rPr lang="en-US" sz="1600" baseline="0" dirty="0"/>
                        <a:t> BS1, BA1</a:t>
                      </a:r>
                      <a:endParaRPr lang="en-US" sz="1600" dirty="0"/>
                    </a:p>
                  </a:txBody>
                  <a:tcPr anchor="ctr">
                    <a:solidFill>
                      <a:schemeClr val="accent6">
                        <a:lumMod val="40000"/>
                        <a:lumOff val="60000"/>
                      </a:schemeClr>
                    </a:solidFill>
                  </a:tcPr>
                </a:tc>
                <a:tc>
                  <a:txBody>
                    <a:bodyPr/>
                    <a:lstStyle/>
                    <a:p>
                      <a:pPr marL="0" indent="0">
                        <a:buFont typeface="+mj-lt"/>
                        <a:buNone/>
                      </a:pPr>
                      <a:r>
                        <a:rPr lang="en-US" sz="1600" dirty="0" err="1"/>
                        <a:t>gnomAD</a:t>
                      </a:r>
                      <a:r>
                        <a:rPr lang="en-US" sz="1600" baseline="0" dirty="0"/>
                        <a:t> </a:t>
                      </a:r>
                      <a:endParaRPr lang="en-US" sz="1600" dirty="0"/>
                    </a:p>
                  </a:txBody>
                  <a:tcPr anchor="ctr">
                    <a:solidFill>
                      <a:schemeClr val="accent6">
                        <a:lumMod val="40000"/>
                        <a:lumOff val="60000"/>
                      </a:schemeClr>
                    </a:solidFill>
                  </a:tcPr>
                </a:tc>
                <a:extLst>
                  <a:ext uri="{0D108BD9-81ED-4DB2-BD59-A6C34878D82A}">
                    <a16:rowId xmlns:a16="http://schemas.microsoft.com/office/drawing/2014/main" val="10001"/>
                  </a:ext>
                </a:extLst>
              </a:tr>
              <a:tr h="370840">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marL="230188" indent="-230188">
                        <a:buFont typeface="+mj-lt"/>
                        <a:buAutoNum type="arabicPeriod" startAt="2"/>
                        <a:tabLst>
                          <a:tab pos="396875" algn="l"/>
                        </a:tabLst>
                      </a:pPr>
                      <a:r>
                        <a:rPr lang="en-US" sz="1600" dirty="0" err="1"/>
                        <a:t>Haploinsufficient</a:t>
                      </a:r>
                      <a:r>
                        <a:rPr lang="en-US" sz="1600" baseline="0" dirty="0"/>
                        <a:t> gene? </a:t>
                      </a:r>
                    </a:p>
                    <a:p>
                      <a:pPr marL="230188" indent="-230188">
                        <a:buFont typeface="+mj-lt"/>
                        <a:buAutoNum type="arabicPeriod" startAt="2"/>
                        <a:tabLst>
                          <a:tab pos="396875" algn="l"/>
                        </a:tabLst>
                      </a:pPr>
                      <a:r>
                        <a:rPr lang="en-US" sz="1600" baseline="0" dirty="0"/>
                        <a:t>Dosage sensitivity?</a:t>
                      </a:r>
                    </a:p>
                  </a:txBody>
                  <a:tcPr anchor="ctr">
                    <a:solidFill>
                      <a:schemeClr val="accent6">
                        <a:lumMod val="60000"/>
                        <a:lumOff val="40000"/>
                      </a:schemeClr>
                    </a:solidFill>
                  </a:tcPr>
                </a:tc>
                <a:tc>
                  <a:txBody>
                    <a:bodyPr/>
                    <a:lstStyle/>
                    <a:p>
                      <a:pPr marL="0" indent="0">
                        <a:buFont typeface="+mj-lt"/>
                        <a:buNone/>
                      </a:pPr>
                      <a:r>
                        <a:rPr lang="en-US" sz="1600" dirty="0"/>
                        <a:t>PVS1</a:t>
                      </a:r>
                    </a:p>
                  </a:txBody>
                  <a:tcPr anchor="ctr">
                    <a:solidFill>
                      <a:schemeClr val="accent6">
                        <a:lumMod val="60000"/>
                        <a:lumOff val="40000"/>
                      </a:schemeClr>
                    </a:solidFill>
                  </a:tcPr>
                </a:tc>
                <a:tc>
                  <a:txBody>
                    <a:bodyPr/>
                    <a:lstStyle/>
                    <a:p>
                      <a:pPr marL="0" indent="0">
                        <a:buFont typeface="+mj-lt"/>
                        <a:buNone/>
                      </a:pPr>
                      <a:r>
                        <a:rPr lang="en-US" sz="1600" dirty="0" err="1"/>
                        <a:t>ClinGen</a:t>
                      </a:r>
                      <a:r>
                        <a:rPr lang="en-US" sz="1600" dirty="0"/>
                        <a:t> Dosage Map, OMIM</a:t>
                      </a:r>
                    </a:p>
                  </a:txBody>
                  <a:tcPr anchor="ct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228600" indent="-228600">
                        <a:buFont typeface="+mj-lt"/>
                        <a:buAutoNum type="arabicPeriod" startAt="4"/>
                      </a:pPr>
                      <a:r>
                        <a:rPr lang="en-US" sz="1600" dirty="0"/>
                        <a:t>Which</a:t>
                      </a:r>
                      <a:r>
                        <a:rPr lang="en-US" sz="1600" baseline="0" dirty="0"/>
                        <a:t> type of variant? </a:t>
                      </a:r>
                    </a:p>
                    <a:p>
                      <a:pPr marL="228600" indent="-228600">
                        <a:buFont typeface="+mj-lt"/>
                        <a:buAutoNum type="arabicPeriod" startAt="4"/>
                      </a:pPr>
                      <a:r>
                        <a:rPr lang="en-US" sz="1600" baseline="0" dirty="0"/>
                        <a:t>In-silico evidence?</a:t>
                      </a:r>
                    </a:p>
                    <a:p>
                      <a:pPr marL="228600" indent="-228600">
                        <a:buFont typeface="+mj-lt"/>
                        <a:buAutoNum type="arabicPeriod" startAt="4"/>
                      </a:pPr>
                      <a:r>
                        <a:rPr lang="en-US" sz="1600" baseline="0" dirty="0"/>
                        <a:t>Constraint metrics? Gene/regional?</a:t>
                      </a:r>
                    </a:p>
                    <a:p>
                      <a:pPr marL="228600" indent="-228600">
                        <a:buFont typeface="+mj-lt"/>
                        <a:buAutoNum type="arabicPeriod" startAt="4"/>
                      </a:pPr>
                      <a:r>
                        <a:rPr lang="en-US" sz="1600" baseline="0" dirty="0"/>
                        <a:t>Splicing impact?</a:t>
                      </a:r>
                      <a:endParaRPr lang="en-US" sz="1600" dirty="0"/>
                    </a:p>
                  </a:txBody>
                  <a:tcPr anchor="ctr">
                    <a:solidFill>
                      <a:schemeClr val="accent4">
                        <a:lumMod val="40000"/>
                        <a:lumOff val="60000"/>
                      </a:schemeClr>
                    </a:solidFill>
                  </a:tcPr>
                </a:tc>
                <a:tc>
                  <a:txBody>
                    <a:bodyPr/>
                    <a:lstStyle/>
                    <a:p>
                      <a:pPr marL="0" indent="0">
                        <a:buFont typeface="+mj-lt"/>
                        <a:buNone/>
                      </a:pPr>
                      <a:r>
                        <a:rPr lang="en-US" sz="1600" dirty="0"/>
                        <a:t>PM4, PM5, PS1</a:t>
                      </a:r>
                    </a:p>
                    <a:p>
                      <a:pPr marL="0" indent="0">
                        <a:buFont typeface="+mj-lt"/>
                        <a:buNone/>
                      </a:pPr>
                      <a:r>
                        <a:rPr lang="en-US" sz="1600" dirty="0"/>
                        <a:t>PP3</a:t>
                      </a:r>
                    </a:p>
                    <a:p>
                      <a:pPr marL="0" indent="0">
                        <a:buFont typeface="+mj-lt"/>
                        <a:buNone/>
                      </a:pPr>
                      <a:r>
                        <a:rPr lang="en-US" sz="1600" dirty="0"/>
                        <a:t>PP2</a:t>
                      </a:r>
                    </a:p>
                    <a:p>
                      <a:pPr marL="0" indent="0">
                        <a:buFont typeface="+mj-lt"/>
                        <a:buNone/>
                      </a:pPr>
                      <a:r>
                        <a:rPr lang="en-US" sz="1600" dirty="0"/>
                        <a:t>BP7</a:t>
                      </a:r>
                    </a:p>
                  </a:txBody>
                  <a:tcPr anchor="ctr">
                    <a:solidFill>
                      <a:schemeClr val="accent4">
                        <a:lumMod val="40000"/>
                        <a:lumOff val="60000"/>
                      </a:schemeClr>
                    </a:solidFill>
                  </a:tcPr>
                </a:tc>
                <a:tc>
                  <a:txBody>
                    <a:bodyPr/>
                    <a:lstStyle/>
                    <a:p>
                      <a:pPr marL="0" indent="0">
                        <a:buFont typeface="+mj-lt"/>
                        <a:buNone/>
                      </a:pPr>
                      <a:r>
                        <a:rPr lang="en-US" sz="1600" dirty="0"/>
                        <a:t>Protein nomenclature</a:t>
                      </a:r>
                    </a:p>
                    <a:p>
                      <a:pPr marL="0" indent="0">
                        <a:buFont typeface="+mj-lt"/>
                        <a:buNone/>
                      </a:pPr>
                      <a:r>
                        <a:rPr lang="en-US" sz="1600" dirty="0"/>
                        <a:t>Gene/Exon</a:t>
                      </a:r>
                      <a:r>
                        <a:rPr lang="en-US" sz="1600" baseline="0" dirty="0"/>
                        <a:t> Location</a:t>
                      </a:r>
                      <a:endParaRPr lang="en-US" sz="1600" dirty="0"/>
                    </a:p>
                    <a:p>
                      <a:pPr marL="0" indent="0">
                        <a:buFont typeface="+mj-lt"/>
                        <a:buNone/>
                      </a:pPr>
                      <a:r>
                        <a:rPr lang="en-US" sz="1600" dirty="0" err="1"/>
                        <a:t>Uniprot</a:t>
                      </a:r>
                      <a:r>
                        <a:rPr lang="en-US" sz="1600" dirty="0"/>
                        <a:t>,</a:t>
                      </a:r>
                      <a:r>
                        <a:rPr lang="en-US" sz="1600" baseline="0" dirty="0"/>
                        <a:t> </a:t>
                      </a:r>
                      <a:r>
                        <a:rPr lang="en-US" sz="1600" baseline="0" dirty="0" err="1"/>
                        <a:t>Varsome</a:t>
                      </a:r>
                      <a:endParaRPr lang="en-US" sz="1600" dirty="0"/>
                    </a:p>
                    <a:p>
                      <a:pPr marL="0" indent="0">
                        <a:buFont typeface="+mj-lt"/>
                        <a:buNone/>
                      </a:pPr>
                      <a:r>
                        <a:rPr lang="en-US" sz="1600" dirty="0" err="1"/>
                        <a:t>gnomaAD</a:t>
                      </a:r>
                      <a:endParaRPr lang="en-US" sz="1600" baseline="0" dirty="0"/>
                    </a:p>
                    <a:p>
                      <a:pPr marL="0" indent="0">
                        <a:buFont typeface="+mj-lt"/>
                        <a:buNone/>
                      </a:pPr>
                      <a:r>
                        <a:rPr lang="en-US" sz="1600" baseline="0" dirty="0"/>
                        <a:t>Splicing predictors</a:t>
                      </a:r>
                    </a:p>
                  </a:txBody>
                  <a:tcPr anchor="ctr">
                    <a:solidFill>
                      <a:schemeClr val="accent4">
                        <a:lumMod val="40000"/>
                        <a:lumOff val="60000"/>
                      </a:schemeClr>
                    </a:solidFill>
                  </a:tcPr>
                </a:tc>
                <a:extLst>
                  <a:ext uri="{0D108BD9-81ED-4DB2-BD59-A6C34878D82A}">
                    <a16:rowId xmlns:a16="http://schemas.microsoft.com/office/drawing/2014/main" val="10003"/>
                  </a:ext>
                </a:extLst>
              </a:tr>
              <a:tr h="37084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marL="228600" indent="-228600">
                        <a:buFont typeface="+mj-lt"/>
                        <a:buAutoNum type="arabicPeriod" startAt="8"/>
                      </a:pPr>
                      <a:r>
                        <a:rPr lang="en-US" sz="1600" dirty="0"/>
                        <a:t>Previously characterized?</a:t>
                      </a:r>
                    </a:p>
                    <a:p>
                      <a:pPr marL="228600" indent="-228600">
                        <a:buFont typeface="+mj-lt"/>
                        <a:buAutoNum type="arabicPeriod" startAt="8"/>
                      </a:pPr>
                      <a:r>
                        <a:rPr lang="en-US" sz="1600" dirty="0"/>
                        <a:t>Protein residue</a:t>
                      </a:r>
                      <a:r>
                        <a:rPr lang="en-US" sz="1600" baseline="0" dirty="0"/>
                        <a:t> or region function?</a:t>
                      </a:r>
                      <a:endParaRPr lang="en-US" sz="1600" dirty="0"/>
                    </a:p>
                  </a:txBody>
                  <a:tcPr anchor="ctr">
                    <a:solidFill>
                      <a:srgbClr val="92D050"/>
                    </a:solidFill>
                  </a:tcPr>
                </a:tc>
                <a:tc>
                  <a:txBody>
                    <a:bodyPr/>
                    <a:lstStyle/>
                    <a:p>
                      <a:pPr marL="0" indent="0">
                        <a:buFont typeface="+mj-lt"/>
                        <a:buNone/>
                      </a:pPr>
                      <a:r>
                        <a:rPr lang="en-US" sz="1600" dirty="0"/>
                        <a:t>PS3,</a:t>
                      </a:r>
                      <a:r>
                        <a:rPr lang="en-US" sz="1600" baseline="0" dirty="0"/>
                        <a:t> BS3</a:t>
                      </a:r>
                    </a:p>
                    <a:p>
                      <a:pPr marL="0" indent="0">
                        <a:buFont typeface="+mj-lt"/>
                        <a:buNone/>
                      </a:pPr>
                      <a:r>
                        <a:rPr lang="en-US" sz="1600" baseline="0" dirty="0"/>
                        <a:t>PM1</a:t>
                      </a:r>
                      <a:endParaRPr lang="en-US" sz="1600" dirty="0"/>
                    </a:p>
                  </a:txBody>
                  <a:tcPr anchor="ctr">
                    <a:solidFill>
                      <a:srgbClr val="92D050"/>
                    </a:solidFill>
                  </a:tcPr>
                </a:tc>
                <a:tc>
                  <a:txBody>
                    <a:bodyPr/>
                    <a:lstStyle/>
                    <a:p>
                      <a:pPr marL="0" indent="0">
                        <a:buFont typeface="+mj-lt"/>
                        <a:buNone/>
                      </a:pPr>
                      <a:r>
                        <a:rPr lang="en-US" sz="1600" dirty="0"/>
                        <a:t>HGMD,</a:t>
                      </a:r>
                      <a:r>
                        <a:rPr lang="en-US" sz="1600" baseline="0" dirty="0"/>
                        <a:t> </a:t>
                      </a:r>
                      <a:r>
                        <a:rPr lang="en-US" sz="1600" baseline="0" dirty="0" err="1"/>
                        <a:t>pubmed</a:t>
                      </a:r>
                      <a:r>
                        <a:rPr lang="en-US" sz="1600" baseline="0" dirty="0"/>
                        <a:t>, google</a:t>
                      </a:r>
                    </a:p>
                    <a:p>
                      <a:pPr marL="0" indent="0">
                        <a:buFont typeface="+mj-lt"/>
                        <a:buNone/>
                      </a:pPr>
                      <a:r>
                        <a:rPr lang="en-US" sz="1600" baseline="0" dirty="0"/>
                        <a:t>Mastermind, </a:t>
                      </a:r>
                      <a:r>
                        <a:rPr lang="en-US" sz="1600" baseline="0" dirty="0" err="1"/>
                        <a:t>clinvar</a:t>
                      </a:r>
                      <a:endParaRPr lang="en-US" sz="1600" dirty="0"/>
                    </a:p>
                  </a:txBody>
                  <a:tcPr anchor="ctr">
                    <a:solidFill>
                      <a:srgbClr val="92D050"/>
                    </a:solidFill>
                  </a:tcPr>
                </a:tc>
                <a:extLst>
                  <a:ext uri="{0D108BD9-81ED-4DB2-BD59-A6C34878D82A}">
                    <a16:rowId xmlns:a16="http://schemas.microsoft.com/office/drawing/2014/main" val="10004"/>
                  </a:ext>
                </a:extLst>
              </a:tr>
              <a:tr h="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4">
                        <a:lumMod val="60000"/>
                        <a:lumOff val="40000"/>
                      </a:schemeClr>
                    </a:solidFill>
                  </a:tcPr>
                </a:tc>
                <a:tc>
                  <a:txBody>
                    <a:bodyPr/>
                    <a:lstStyle/>
                    <a:p>
                      <a:pPr marL="0" indent="0">
                        <a:buFont typeface="+mj-lt"/>
                        <a:buNone/>
                      </a:pPr>
                      <a:r>
                        <a:rPr lang="en-US" sz="1600" dirty="0">
                          <a:solidFill>
                            <a:schemeClr val="tx1"/>
                          </a:solidFill>
                        </a:rPr>
                        <a:t>10. Previous</a:t>
                      </a:r>
                      <a:r>
                        <a:rPr lang="en-US" sz="1600" baseline="0" dirty="0">
                          <a:solidFill>
                            <a:schemeClr val="tx1"/>
                          </a:solidFill>
                        </a:rPr>
                        <a:t>ly reported cases?</a:t>
                      </a:r>
                    </a:p>
                    <a:p>
                      <a:pPr marL="0" indent="0">
                        <a:buFont typeface="+mj-lt"/>
                        <a:buNone/>
                      </a:pPr>
                      <a:r>
                        <a:rPr lang="en-US" sz="1600" baseline="0" dirty="0">
                          <a:solidFill>
                            <a:schemeClr val="tx1"/>
                          </a:solidFill>
                        </a:rPr>
                        <a:t>11. Segregation?</a:t>
                      </a:r>
                    </a:p>
                    <a:p>
                      <a:pPr marL="0" indent="0">
                        <a:buFont typeface="+mj-lt"/>
                        <a:buNone/>
                      </a:pPr>
                      <a:r>
                        <a:rPr lang="en-US" sz="1600" baseline="0" dirty="0">
                          <a:solidFill>
                            <a:schemeClr val="tx1"/>
                          </a:solidFill>
                        </a:rPr>
                        <a:t>12. Is phenotype specific?</a:t>
                      </a:r>
                    </a:p>
                  </a:txBody>
                  <a:tcPr anchor="ctr">
                    <a:solidFill>
                      <a:schemeClr val="accent4">
                        <a:lumMod val="60000"/>
                        <a:lumOff val="40000"/>
                      </a:schemeClr>
                    </a:solidFill>
                  </a:tcPr>
                </a:tc>
                <a:tc>
                  <a:txBody>
                    <a:bodyPr/>
                    <a:lstStyle/>
                    <a:p>
                      <a:pPr marL="0" indent="0">
                        <a:buFont typeface="+mj-lt"/>
                        <a:buNone/>
                      </a:pPr>
                      <a:r>
                        <a:rPr lang="en-US" sz="1600" baseline="0" dirty="0">
                          <a:solidFill>
                            <a:schemeClr val="tx1"/>
                          </a:solidFill>
                        </a:rPr>
                        <a:t>PS4, BS2, PM3, BP2</a:t>
                      </a:r>
                    </a:p>
                    <a:p>
                      <a:pPr marL="0" indent="0">
                        <a:buFont typeface="+mj-lt"/>
                        <a:buNone/>
                      </a:pPr>
                      <a:r>
                        <a:rPr lang="en-US" sz="1600" baseline="0" dirty="0">
                          <a:solidFill>
                            <a:schemeClr val="tx1"/>
                          </a:solidFill>
                        </a:rPr>
                        <a:t>PP1, PS2/PM6</a:t>
                      </a:r>
                    </a:p>
                    <a:p>
                      <a:pPr marL="0" indent="0">
                        <a:buFont typeface="+mj-lt"/>
                        <a:buNone/>
                      </a:pPr>
                      <a:r>
                        <a:rPr lang="en-US" sz="1600" baseline="0" dirty="0">
                          <a:solidFill>
                            <a:schemeClr val="tx1"/>
                          </a:solidFill>
                        </a:rPr>
                        <a:t>PP4</a:t>
                      </a:r>
                    </a:p>
                  </a:txBody>
                  <a:tcPr anchor="ctr">
                    <a:solidFill>
                      <a:schemeClr val="accent4">
                        <a:lumMod val="60000"/>
                        <a:lumOff val="40000"/>
                      </a:schemeClr>
                    </a:solidFill>
                  </a:tcPr>
                </a:tc>
                <a:tc>
                  <a:txBody>
                    <a:bodyPr/>
                    <a:lstStyle/>
                    <a:p>
                      <a:pPr marL="0" indent="0">
                        <a:buFont typeface="+mj-lt"/>
                        <a:buNone/>
                      </a:pPr>
                      <a:r>
                        <a:rPr lang="en-US" sz="1600" baseline="0" dirty="0" err="1">
                          <a:solidFill>
                            <a:schemeClr val="tx1"/>
                          </a:solidFill>
                        </a:rPr>
                        <a:t>ClinVar</a:t>
                      </a:r>
                      <a:r>
                        <a:rPr lang="en-US" sz="1600" baseline="0" dirty="0">
                          <a:solidFill>
                            <a:schemeClr val="tx1"/>
                          </a:solidFill>
                        </a:rPr>
                        <a:t>, HGMD, </a:t>
                      </a:r>
                      <a:r>
                        <a:rPr lang="en-US" sz="1600" baseline="0" dirty="0" err="1">
                          <a:solidFill>
                            <a:schemeClr val="tx1"/>
                          </a:solidFill>
                        </a:rPr>
                        <a:t>pubmed</a:t>
                      </a:r>
                      <a:endParaRPr lang="en-US" sz="1600" baseline="0" dirty="0">
                        <a:solidFill>
                          <a:schemeClr val="tx1"/>
                        </a:solidFill>
                      </a:endParaRPr>
                    </a:p>
                    <a:p>
                      <a:pPr marL="0" indent="0">
                        <a:buFont typeface="+mj-lt"/>
                        <a:buNone/>
                      </a:pPr>
                      <a:r>
                        <a:rPr lang="en-US" sz="1600" baseline="0" dirty="0">
                          <a:solidFill>
                            <a:schemeClr val="tx1"/>
                          </a:solidFill>
                        </a:rPr>
                        <a:t>Literature or </a:t>
                      </a:r>
                      <a:r>
                        <a:rPr lang="en-US" sz="1600" baseline="0" dirty="0" err="1">
                          <a:solidFill>
                            <a:schemeClr val="tx1"/>
                          </a:solidFill>
                        </a:rPr>
                        <a:t>proband</a:t>
                      </a:r>
                      <a:endParaRPr lang="en-US" sz="1600" baseline="0" dirty="0">
                        <a:solidFill>
                          <a:schemeClr val="tx1"/>
                        </a:solidFill>
                      </a:endParaRPr>
                    </a:p>
                    <a:p>
                      <a:pPr marL="0" indent="0">
                        <a:buFont typeface="+mj-lt"/>
                        <a:buNone/>
                      </a:pPr>
                      <a:r>
                        <a:rPr lang="en-US" sz="1600" baseline="0" dirty="0">
                          <a:solidFill>
                            <a:schemeClr val="tx1"/>
                          </a:solidFill>
                        </a:rPr>
                        <a:t>OMIM, Literature or </a:t>
                      </a:r>
                      <a:r>
                        <a:rPr lang="en-US" sz="1600" baseline="0" dirty="0" err="1">
                          <a:solidFill>
                            <a:schemeClr val="tx1"/>
                          </a:solidFill>
                        </a:rPr>
                        <a:t>proband</a:t>
                      </a:r>
                      <a:endParaRPr lang="en-US" sz="1600" baseline="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F5D7AF04-B4E0-2636-47DB-79B2500C4063}"/>
              </a:ext>
            </a:extLst>
          </p:cNvPr>
          <p:cNvSpPr txBox="1"/>
          <p:nvPr/>
        </p:nvSpPr>
        <p:spPr>
          <a:xfrm>
            <a:off x="264694" y="1700463"/>
            <a:ext cx="1676400" cy="584775"/>
          </a:xfrm>
          <a:prstGeom prst="rect">
            <a:avLst/>
          </a:prstGeom>
          <a:noFill/>
        </p:spPr>
        <p:txBody>
          <a:bodyPr wrap="square" rtlCol="0">
            <a:spAutoFit/>
          </a:bodyPr>
          <a:lstStyle/>
          <a:p>
            <a:r>
              <a:rPr lang="en-US" sz="1400" b="0" i="0" dirty="0">
                <a:solidFill>
                  <a:srgbClr val="212121"/>
                </a:solidFill>
                <a:effectLst/>
                <a:latin typeface="BlinkMacSystemFont"/>
              </a:rPr>
              <a:t>PMID: 25741868</a:t>
            </a:r>
          </a:p>
          <a:p>
            <a:endParaRPr lang="en-US" dirty="0"/>
          </a:p>
        </p:txBody>
      </p:sp>
    </p:spTree>
    <p:extLst>
      <p:ext uri="{BB962C8B-B14F-4D97-AF65-F5344CB8AC3E}">
        <p14:creationId xmlns:p14="http://schemas.microsoft.com/office/powerpoint/2010/main" val="3588632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46200339"/>
              </p:ext>
            </p:extLst>
          </p:nvPr>
        </p:nvGraphicFramePr>
        <p:xfrm>
          <a:off x="5562600" y="3"/>
          <a:ext cx="6629400" cy="692077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2000" dirty="0"/>
                        <a:t>Concept</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PM2_Supporting</a:t>
                      </a:r>
                    </a:p>
                    <a:p>
                      <a:pPr algn="l"/>
                      <a:endParaRPr lang="en-US" sz="2000" dirty="0"/>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Not found</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err="1"/>
                        <a:t>ClinGen</a:t>
                      </a:r>
                      <a:r>
                        <a:rPr lang="en-US" sz="1200" b="0" dirty="0"/>
                        <a:t> has not yet published curations for RTEL1 (HGNC:15888).</a:t>
                      </a:r>
                    </a:p>
                    <a:p>
                      <a:pPr algn="l"/>
                      <a:r>
                        <a:rPr lang="en-US" sz="1400" b="0" i="0" kern="1200" dirty="0">
                          <a:solidFill>
                            <a:schemeClr val="dk1"/>
                          </a:solidFill>
                          <a:effectLst/>
                          <a:latin typeface="+mn-lt"/>
                          <a:ea typeface="+mn-ea"/>
                          <a:cs typeface="+mn-cs"/>
                        </a:rPr>
                        <a:t>Many LOF variants described as P/LP**</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Conflicting computational tools predictions </a:t>
                      </a:r>
                      <a:r>
                        <a:rPr lang="en-US" sz="1400" b="1" i="0" kern="1200" dirty="0">
                          <a:solidFill>
                            <a:schemeClr val="dk1"/>
                          </a:solidFill>
                          <a:effectLst/>
                          <a:latin typeface="+mn-lt"/>
                          <a:ea typeface="+mn-ea"/>
                          <a:cs typeface="+mn-cs"/>
                        </a:rPr>
                        <a:t>(PP3) </a:t>
                      </a:r>
                    </a:p>
                    <a:p>
                      <a:pPr algn="l"/>
                      <a:r>
                        <a:rPr lang="en-US" sz="1400" b="1" i="0" kern="1200" dirty="0">
                          <a:solidFill>
                            <a:schemeClr val="dk1"/>
                          </a:solidFill>
                          <a:effectLst/>
                          <a:latin typeface="+mn-lt"/>
                          <a:ea typeface="+mn-ea"/>
                          <a:cs typeface="+mn-cs"/>
                        </a:rPr>
                        <a:t>Affects splicing (perhaps this could be an interesting step)?</a:t>
                      </a: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r>
                        <a:rPr lang="en-US" sz="1600" b="0" dirty="0"/>
                        <a:t>Functional</a:t>
                      </a:r>
                      <a:r>
                        <a:rPr lang="en-US" sz="1600" b="0" baseline="0" dirty="0"/>
                        <a:t> Knowledge</a:t>
                      </a:r>
                      <a:endParaRPr lang="en-US" sz="1600" b="0" dirty="0"/>
                    </a:p>
                  </a:txBody>
                  <a:tcPr anchor="ctr">
                    <a:solidFill>
                      <a:srgbClr val="92D050"/>
                    </a:solidFill>
                  </a:tcPr>
                </a:tc>
                <a:tc>
                  <a:txBody>
                    <a:bodyPr/>
                    <a:lstStyle/>
                    <a:p>
                      <a:pPr algn="l"/>
                      <a:r>
                        <a:rPr lang="en-US" sz="1800" b="0" dirty="0">
                          <a:solidFill>
                            <a:srgbClr val="FF0000"/>
                          </a:solidFill>
                        </a:rPr>
                        <a:t>Is variant affect splicing- could we assess Gene Expression?</a:t>
                      </a:r>
                    </a:p>
                  </a:txBody>
                  <a:tcPr>
                    <a:solidFill>
                      <a:srgbClr val="92D050"/>
                    </a:solidFill>
                  </a:tcPr>
                </a:tc>
                <a:extLst>
                  <a:ext uri="{0D108BD9-81ED-4DB2-BD59-A6C34878D82A}">
                    <a16:rowId xmlns:a16="http://schemas.microsoft.com/office/drawing/2014/main" val="10004"/>
                  </a:ext>
                </a:extLst>
              </a:tr>
              <a:tr h="1174845">
                <a:tc>
                  <a:txBody>
                    <a:bodyPr/>
                    <a:lstStyle/>
                    <a:p>
                      <a:pPr algn="ctr"/>
                      <a:r>
                        <a:rPr lang="en-US" sz="1600" b="1" i="0" kern="1200" dirty="0">
                          <a:solidFill>
                            <a:schemeClr val="dk1"/>
                          </a:solidFill>
                          <a:effectLst/>
                          <a:latin typeface="+mn-lt"/>
                          <a:ea typeface="+mn-ea"/>
                          <a:cs typeface="+mn-cs"/>
                        </a:rPr>
                        <a:t>Clinical Knowledge </a:t>
                      </a:r>
                    </a:p>
                    <a:p>
                      <a:pPr algn="ctr"/>
                      <a:r>
                        <a:rPr lang="en-US" sz="1600" b="1" i="0" kern="1200" dirty="0">
                          <a:solidFill>
                            <a:schemeClr val="dk1"/>
                          </a:solidFill>
                          <a:effectLst/>
                          <a:latin typeface="+mn-lt"/>
                          <a:ea typeface="+mn-ea"/>
                          <a:cs typeface="+mn-cs"/>
                        </a:rPr>
                        <a:t>(published, or case-specific)</a:t>
                      </a:r>
                    </a:p>
                  </a:txBody>
                  <a:tcPr anchor="ctr">
                    <a:solidFill>
                      <a:schemeClr val="accent4">
                        <a:lumMod val="60000"/>
                        <a:lumOff val="40000"/>
                      </a:schemeClr>
                    </a:solidFill>
                  </a:tcPr>
                </a:tc>
                <a:tc>
                  <a:txBody>
                    <a:bodyPr/>
                    <a:lstStyle/>
                    <a:p>
                      <a:pPr marL="0" indent="0">
                        <a:buFont typeface="+mj-lt"/>
                        <a:buNone/>
                      </a:pPr>
                      <a:r>
                        <a:rPr lang="en-US" sz="1400" baseline="0" dirty="0">
                          <a:solidFill>
                            <a:schemeClr val="bg1"/>
                          </a:solidFill>
                        </a:rPr>
                        <a:t>. </a:t>
                      </a:r>
                      <a:r>
                        <a:rPr lang="en-US" sz="1800" baseline="0" dirty="0">
                          <a:solidFill>
                            <a:srgbClr val="FF0000"/>
                          </a:solidFill>
                        </a:rPr>
                        <a:t>Could we further segregate this variant?</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342900" y="3363257"/>
            <a:ext cx="4774532" cy="104644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rgbClr val="002060"/>
                </a:solidFill>
              </a:rPr>
              <a:t>RTEL1</a:t>
            </a:r>
            <a:r>
              <a:rPr lang="en-US" sz="2400" i="1" dirty="0">
                <a:solidFill>
                  <a:srgbClr val="002060"/>
                </a:solidFill>
                <a:latin typeface="Arial Narrow" panose="020B0606020202030204" pitchFamily="34" charset="0"/>
                <a:ea typeface="MS PGothic" panose="020B0600070205080204" pitchFamily="34" charset="-128"/>
                <a:cs typeface="Arial" panose="020B0604020202020204" pitchFamily="34" charset="0"/>
              </a:rPr>
              <a:t> </a:t>
            </a:r>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c.101 A&gt;G p.(Gln34Arg) </a:t>
            </a:r>
          </a:p>
          <a:p>
            <a:pPr algn="just"/>
            <a:r>
              <a:rPr kumimoji="0" lang="en-US" altLang="en-US"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Transcript: NM_001283009.1 </a:t>
            </a:r>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444166" y="4763746"/>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Paternally inherited</a:t>
            </a:r>
          </a:p>
        </p:txBody>
      </p:sp>
      <p:graphicFrame>
        <p:nvGraphicFramePr>
          <p:cNvPr id="12" name="Table 11"/>
          <p:cNvGraphicFramePr>
            <a:graphicFrameLocks noGrp="1"/>
          </p:cNvGraphicFramePr>
          <p:nvPr/>
        </p:nvGraphicFramePr>
        <p:xfrm>
          <a:off x="1171074" y="5794317"/>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1" dirty="0"/>
                        <a:t>VUS</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#2</a:t>
            </a:r>
          </a:p>
        </p:txBody>
      </p:sp>
      <p:sp>
        <p:nvSpPr>
          <p:cNvPr id="2" name="TextBox 1">
            <a:extLst>
              <a:ext uri="{FF2B5EF4-FFF2-40B4-BE49-F238E27FC236}">
                <a16:creationId xmlns:a16="http://schemas.microsoft.com/office/drawing/2014/main" id="{08AB81C2-DE0E-4112-9EB7-3EFD67313D37}"/>
              </a:ext>
            </a:extLst>
          </p:cNvPr>
          <p:cNvSpPr txBox="1"/>
          <p:nvPr/>
        </p:nvSpPr>
        <p:spPr>
          <a:xfrm>
            <a:off x="444166" y="628650"/>
            <a:ext cx="4861259" cy="646331"/>
          </a:xfrm>
          <a:prstGeom prst="rect">
            <a:avLst/>
          </a:prstGeom>
          <a:noFill/>
        </p:spPr>
        <p:txBody>
          <a:bodyPr wrap="square" rtlCol="0">
            <a:spAutoFit/>
          </a:bodyPr>
          <a:lstStyle/>
          <a:p>
            <a:r>
              <a:rPr lang="en-US" sz="3600" b="1" dirty="0">
                <a:solidFill>
                  <a:srgbClr val="FF0000"/>
                </a:solidFill>
              </a:rPr>
              <a:t>Interesting next steps?</a:t>
            </a:r>
          </a:p>
        </p:txBody>
      </p:sp>
      <p:pic>
        <p:nvPicPr>
          <p:cNvPr id="5" name="Graphic 4" descr="Head with gears with solid fill">
            <a:extLst>
              <a:ext uri="{FF2B5EF4-FFF2-40B4-BE49-F238E27FC236}">
                <a16:creationId xmlns:a16="http://schemas.microsoft.com/office/drawing/2014/main" id="{3333E1D3-332F-417E-80EF-994227141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5910" y="1412418"/>
            <a:ext cx="1720890" cy="1720890"/>
          </a:xfrm>
          <a:prstGeom prst="rect">
            <a:avLst/>
          </a:prstGeom>
        </p:spPr>
      </p:pic>
    </p:spTree>
    <p:extLst>
      <p:ext uri="{BB962C8B-B14F-4D97-AF65-F5344CB8AC3E}">
        <p14:creationId xmlns:p14="http://schemas.microsoft.com/office/powerpoint/2010/main" val="428962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9050"/>
            <a:ext cx="12869331" cy="723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943601" y="1828800"/>
            <a:ext cx="5552019" cy="2286000"/>
          </a:xfrm>
        </p:spPr>
        <p:txBody>
          <a:bodyPr>
            <a:normAutofit/>
          </a:bodyPr>
          <a:lstStyle/>
          <a:p>
            <a:pPr algn="l"/>
            <a:r>
              <a:rPr lang="en-US" sz="3600" dirty="0">
                <a:solidFill>
                  <a:schemeClr val="bg1"/>
                </a:solidFill>
                <a:latin typeface="Arial" panose="020B0604020202020204" pitchFamily="34" charset="0"/>
                <a:cs typeface="Arial" panose="020B0604020202020204" pitchFamily="34" charset="0"/>
              </a:rPr>
              <a:t>In-class Variant Characterization – Interactive Session</a:t>
            </a:r>
          </a:p>
        </p:txBody>
      </p:sp>
      <p:sp>
        <p:nvSpPr>
          <p:cNvPr id="5" name="Title 1"/>
          <p:cNvSpPr txBox="1">
            <a:spLocks/>
          </p:cNvSpPr>
          <p:nvPr/>
        </p:nvSpPr>
        <p:spPr>
          <a:xfrm>
            <a:off x="5867401" y="4648201"/>
            <a:ext cx="555201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April 29, 2022</a:t>
            </a:r>
          </a:p>
        </p:txBody>
      </p:sp>
    </p:spTree>
    <p:extLst>
      <p:ext uri="{BB962C8B-B14F-4D97-AF65-F5344CB8AC3E}">
        <p14:creationId xmlns:p14="http://schemas.microsoft.com/office/powerpoint/2010/main" val="322057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F42D-5809-2EFD-0511-35A03053221C}"/>
              </a:ext>
            </a:extLst>
          </p:cNvPr>
          <p:cNvSpPr>
            <a:spLocks noGrp="1"/>
          </p:cNvSpPr>
          <p:nvPr>
            <p:ph type="title"/>
          </p:nvPr>
        </p:nvSpPr>
        <p:spPr/>
        <p:txBody>
          <a:bodyPr/>
          <a:lstStyle/>
          <a:p>
            <a:r>
              <a:rPr lang="en-US" dirty="0"/>
              <a:t>Variant #3</a:t>
            </a:r>
          </a:p>
        </p:txBody>
      </p:sp>
      <p:sp>
        <p:nvSpPr>
          <p:cNvPr id="3" name="Content Placeholder 2">
            <a:extLst>
              <a:ext uri="{FF2B5EF4-FFF2-40B4-BE49-F238E27FC236}">
                <a16:creationId xmlns:a16="http://schemas.microsoft.com/office/drawing/2014/main" id="{DBE655FA-4363-F46C-4FAE-4A709B1E7231}"/>
              </a:ext>
            </a:extLst>
          </p:cNvPr>
          <p:cNvSpPr>
            <a:spLocks noGrp="1"/>
          </p:cNvSpPr>
          <p:nvPr>
            <p:ph idx="1"/>
          </p:nvPr>
        </p:nvSpPr>
        <p:spPr/>
        <p:txBody>
          <a:bodyPr>
            <a:normAutofit/>
          </a:bodyPr>
          <a:lstStyle/>
          <a:p>
            <a:r>
              <a:rPr lang="en-US" dirty="0"/>
              <a:t>As part of a genetic screen in an ostensibly healthy population you identify the following variant NM_000527.4(LDLR):c.1414G&gt;T p.Asp472Tyr. You note there is a submission ID (</a:t>
            </a:r>
            <a:r>
              <a:rPr lang="en-US" u="sng" dirty="0">
                <a:hlinkClick r:id="rId2" tooltip="https://www.ncbi.nlm.nih.gov/clinvar/variation/183116/?new_evidence=true"/>
              </a:rPr>
              <a:t>183116</a:t>
            </a:r>
            <a:r>
              <a:rPr lang="en-US" dirty="0"/>
              <a:t>) in </a:t>
            </a:r>
            <a:r>
              <a:rPr lang="en-US" dirty="0" err="1"/>
              <a:t>ClinVar</a:t>
            </a:r>
            <a:r>
              <a:rPr lang="en-US" dirty="0"/>
              <a:t> however, there is conflicting interpretations. Review the information in </a:t>
            </a:r>
            <a:r>
              <a:rPr lang="en-US" dirty="0" err="1"/>
              <a:t>ClinVar</a:t>
            </a:r>
            <a:r>
              <a:rPr lang="en-US" dirty="0"/>
              <a:t> and any additional resources to determine which ACMG criteria you believe should be applied and what your final assertion is. Please come to class prepared to discuss your interpretation.​</a:t>
            </a:r>
          </a:p>
          <a:p>
            <a:pPr marL="0" indent="0">
              <a:buNone/>
            </a:pPr>
            <a:br>
              <a:rPr lang="en-US" dirty="0"/>
            </a:br>
            <a:endParaRPr lang="en-US" dirty="0"/>
          </a:p>
        </p:txBody>
      </p:sp>
    </p:spTree>
    <p:extLst>
      <p:ext uri="{BB962C8B-B14F-4D97-AF65-F5344CB8AC3E}">
        <p14:creationId xmlns:p14="http://schemas.microsoft.com/office/powerpoint/2010/main" val="2135293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 absent or rare in the population</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 Loss of protein function per other articles.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600" b="1" baseline="0" dirty="0"/>
                        <a:t>PP3 - Multiple computational tools predict it to be deleterious </a:t>
                      </a:r>
                    </a:p>
                    <a:p>
                      <a:pPr algn="l"/>
                      <a:r>
                        <a:rPr lang="en-US" sz="1600" b="1" baseline="0" dirty="0"/>
                        <a:t>PM4 – Protein length change</a:t>
                      </a:r>
                      <a:endParaRPr lang="en-US" sz="1600" b="1" dirty="0"/>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D07091D8-6BC1-8D0C-AF9C-F42DFB275F2C}"/>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2E4D8F77-535B-CA67-5F10-4FAFA919CE89}"/>
              </a:ext>
            </a:extLst>
          </p:cNvPr>
          <p:cNvSpPr/>
          <p:nvPr/>
        </p:nvSpPr>
        <p:spPr>
          <a:xfrm>
            <a:off x="5299518" y="914400"/>
            <a:ext cx="5334000" cy="1066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34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 Loss of protein function per other articles.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600" b="1" baseline="0" dirty="0"/>
                        <a:t>PP3 - Multiple computational tools predict it to be deleterious </a:t>
                      </a:r>
                    </a:p>
                    <a:p>
                      <a:pPr algn="l"/>
                      <a:r>
                        <a:rPr lang="en-US" sz="1600" b="1" baseline="0" dirty="0"/>
                        <a:t>PM4 – Protein length change</a:t>
                      </a:r>
                      <a:endParaRPr lang="en-US" sz="1600" b="1" dirty="0"/>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84D29854-F52C-6851-5214-237C2E7690D8}"/>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A8C751CE-568E-30DC-3526-5E269F8E7F2D}"/>
              </a:ext>
            </a:extLst>
          </p:cNvPr>
          <p:cNvSpPr/>
          <p:nvPr/>
        </p:nvSpPr>
        <p:spPr>
          <a:xfrm>
            <a:off x="5299518" y="914400"/>
            <a:ext cx="5334000" cy="1066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339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 Loss of protein function per other articles.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600" b="1" baseline="0" dirty="0"/>
                        <a:t>PP3 - Multiple computational tools predict it to be deleterious </a:t>
                      </a:r>
                    </a:p>
                    <a:p>
                      <a:pPr algn="l"/>
                      <a:r>
                        <a:rPr lang="en-US" sz="1600" b="1" baseline="0" dirty="0"/>
                        <a:t>PM4 – Protein length change</a:t>
                      </a:r>
                      <a:endParaRPr lang="en-US" sz="1600" b="1" dirty="0"/>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84D29854-F52C-6851-5214-237C2E7690D8}"/>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EAB662C3-FA76-0C35-5E22-AF1D9DFB3DDD}"/>
              </a:ext>
            </a:extLst>
          </p:cNvPr>
          <p:cNvSpPr/>
          <p:nvPr/>
        </p:nvSpPr>
        <p:spPr>
          <a:xfrm>
            <a:off x="5299518" y="1981200"/>
            <a:ext cx="5334000" cy="1143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891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600" b="1" baseline="0" dirty="0"/>
                        <a:t>PP3 - Multiple computational tools predict it to be deleterious </a:t>
                      </a:r>
                    </a:p>
                    <a:p>
                      <a:pPr algn="l"/>
                      <a:r>
                        <a:rPr lang="en-US" sz="1600" b="1" baseline="0" dirty="0"/>
                        <a:t>PM4 – Protein length change</a:t>
                      </a:r>
                      <a:endParaRPr lang="en-US" sz="1600" b="1" dirty="0"/>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CA206BC4-E0D5-EEEC-F16B-A492B8543F9C}"/>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62A1EC03-16FE-9194-DBC1-0CD6AD657047}"/>
              </a:ext>
            </a:extLst>
          </p:cNvPr>
          <p:cNvSpPr/>
          <p:nvPr/>
        </p:nvSpPr>
        <p:spPr>
          <a:xfrm>
            <a:off x="5299518" y="1981200"/>
            <a:ext cx="5334000" cy="1143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543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600" b="1" baseline="0" dirty="0"/>
                        <a:t>PP3 - Multiple computational tools predict it to be deleterious </a:t>
                      </a:r>
                    </a:p>
                    <a:p>
                      <a:pPr algn="l"/>
                      <a:r>
                        <a:rPr lang="en-US" sz="1600" b="1" baseline="0" dirty="0"/>
                        <a:t>PM4 – Protein length change</a:t>
                      </a:r>
                      <a:endParaRPr lang="en-US" sz="1600" b="1" dirty="0"/>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CA206BC4-E0D5-EEEC-F16B-A492B8543F9C}"/>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9EC42BCF-63EC-17DC-489F-64654E5A0335}"/>
              </a:ext>
            </a:extLst>
          </p:cNvPr>
          <p:cNvSpPr/>
          <p:nvPr/>
        </p:nvSpPr>
        <p:spPr>
          <a:xfrm>
            <a:off x="5257800" y="3124200"/>
            <a:ext cx="5334000" cy="1066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443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E745F0C7-7DD5-1F66-71AD-0D2FB1271DC7}"/>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DBEEE528-A1D0-D161-09CB-1BD2FAB6AC89}"/>
              </a:ext>
            </a:extLst>
          </p:cNvPr>
          <p:cNvSpPr/>
          <p:nvPr/>
        </p:nvSpPr>
        <p:spPr>
          <a:xfrm>
            <a:off x="5257800" y="3124200"/>
            <a:ext cx="5334000" cy="1066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388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algn="l"/>
                      <a:r>
                        <a:rPr lang="en-US" sz="1600" b="1" dirty="0"/>
                        <a:t>PS3 – well-established in vitro or in vivo functional study supports pathogenicity</a:t>
                      </a:r>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E745F0C7-7DD5-1F66-71AD-0D2FB1271DC7}"/>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7EF08DAC-5DAE-93DC-F1BE-2286FC42958D}"/>
              </a:ext>
            </a:extLst>
          </p:cNvPr>
          <p:cNvSpPr/>
          <p:nvPr/>
        </p:nvSpPr>
        <p:spPr>
          <a:xfrm>
            <a:off x="5267988" y="4191000"/>
            <a:ext cx="5334000" cy="1143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58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20608799"/>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endParaRPr lang="en-US" sz="3200" dirty="0"/>
                    </a:p>
                  </a:txBody>
                  <a:tcPr>
                    <a:solidFill>
                      <a:srgbClr val="002060"/>
                    </a:solidFill>
                  </a:tcPr>
                </a:tc>
                <a:extLst>
                  <a:ext uri="{0D108BD9-81ED-4DB2-BD59-A6C34878D82A}">
                    <a16:rowId xmlns:a16="http://schemas.microsoft.com/office/drawing/2014/main" val="10000"/>
                  </a:ext>
                </a:extLst>
              </a:tr>
              <a:tr h="1334091">
                <a:tc>
                  <a:txBody>
                    <a:bodyPr/>
                    <a:lstStyle/>
                    <a:p>
                      <a:pPr algn="ctr"/>
                      <a:endParaRPr lang="en-US" sz="1600" b="1" dirty="0"/>
                    </a:p>
                  </a:txBody>
                  <a:tcPr anchor="ctr">
                    <a:solidFill>
                      <a:schemeClr val="accent6">
                        <a:lumMod val="40000"/>
                        <a:lumOff val="60000"/>
                      </a:schemeClr>
                    </a:solidFill>
                  </a:tcPr>
                </a:tc>
                <a:tc>
                  <a:txBody>
                    <a:bodyPr/>
                    <a:lstStyle/>
                    <a:p>
                      <a:pPr algn="l"/>
                      <a:endParaRPr lang="en-US" sz="1600" b="1" baseline="0" dirty="0"/>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endParaRPr lang="en-US" sz="1600" b="1" dirty="0"/>
                    </a:p>
                  </a:txBody>
                  <a:tcPr anchor="ctr">
                    <a:solidFill>
                      <a:schemeClr val="accent6">
                        <a:lumMod val="60000"/>
                        <a:lumOff val="40000"/>
                      </a:schemeClr>
                    </a:solidFill>
                  </a:tcPr>
                </a:tc>
                <a:tc>
                  <a:txBody>
                    <a:bodyPr/>
                    <a:lstStyle/>
                    <a:p>
                      <a:pPr algn="l"/>
                      <a:endParaRPr lang="en-US" sz="1400" b="0" i="0" kern="1200" dirty="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accent4">
                            <a:lumMod val="60000"/>
                            <a:lumOff val="40000"/>
                          </a:schemeClr>
                        </a:solidFill>
                        <a:effectLst/>
                        <a:latin typeface="+mn-lt"/>
                        <a:ea typeface="+mn-ea"/>
                        <a:cs typeface="+mn-cs"/>
                      </a:endParaRPr>
                    </a:p>
                  </a:txBody>
                  <a:tcPr anchor="ctr">
                    <a:solidFill>
                      <a:schemeClr val="accent4">
                        <a:lumMod val="60000"/>
                        <a:lumOff val="40000"/>
                      </a:schemeClr>
                    </a:solidFill>
                  </a:tcPr>
                </a:tc>
                <a:tc>
                  <a:txBody>
                    <a:bodyPr/>
                    <a:lstStyle/>
                    <a:p>
                      <a:pPr algn="l"/>
                      <a:endParaRPr lang="en-US" sz="1400" b="1" i="0" kern="1200" dirty="0">
                        <a:solidFill>
                          <a:schemeClr val="accent4">
                            <a:lumMod val="60000"/>
                            <a:lumOff val="40000"/>
                          </a:schemeClr>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extLst>
              <p:ext uri="{D42A27DB-BD31-4B8C-83A1-F6EECF244321}">
                <p14:modId xmlns:p14="http://schemas.microsoft.com/office/powerpoint/2010/main" val="117429819"/>
              </p:ext>
            </p:extLst>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
        <p:nvSpPr>
          <p:cNvPr id="2" name="Rectangle 1">
            <a:hlinkClick r:id="rId3" action="ppaction://hlinksldjump"/>
            <a:extLst>
              <a:ext uri="{FF2B5EF4-FFF2-40B4-BE49-F238E27FC236}">
                <a16:creationId xmlns:a16="http://schemas.microsoft.com/office/drawing/2014/main" id="{5BB37A82-1841-4A74-8F0E-640F1343F7E1}"/>
              </a:ext>
            </a:extLst>
          </p:cNvPr>
          <p:cNvSpPr/>
          <p:nvPr/>
        </p:nvSpPr>
        <p:spPr>
          <a:xfrm>
            <a:off x="1128964" y="2459868"/>
            <a:ext cx="216568" cy="18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8052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PS3_supporting</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p.Asp472Tyr reduced was tested in an overexpression and complementation assays in transfected cells that indicated an impact on either LDLR biosynthesis or turnover (PMID: 25647241).</a:t>
                      </a:r>
                      <a:endParaRPr lang="en-US" sz="1200" b="1" dirty="0"/>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C66905C9-DC20-0FCC-BB33-2B7881FE9CCB}"/>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PS3_supporting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700B7931-F276-17CB-9906-0E5EC9BB26B7}"/>
              </a:ext>
            </a:extLst>
          </p:cNvPr>
          <p:cNvSpPr/>
          <p:nvPr/>
        </p:nvSpPr>
        <p:spPr>
          <a:xfrm>
            <a:off x="5267988" y="4191000"/>
            <a:ext cx="5334000" cy="1143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52904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PS3_supporting</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p.Asp472Tyr reduced was tested in an overexpression and complementation assays in transfected cells that indicated an impact on either LDLR biosynthesis or turnover (PMID: 25647241).</a:t>
                      </a:r>
                      <a:endParaRPr lang="en-US" sz="1200" b="1" dirty="0"/>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algn="l"/>
                      <a:r>
                        <a:rPr lang="en-US" sz="1600" b="1" dirty="0">
                          <a:solidFill>
                            <a:schemeClr val="tx1"/>
                          </a:solidFill>
                        </a:rPr>
                        <a:t>PS4 – Prevalence of variant in affected individuals is higher than in controls PP1 – Variant segregates with phenotype</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C66905C9-DC20-0FCC-BB33-2B7881FE9CCB}"/>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PS3_supporting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0B53000F-FB04-E778-26E9-5DE8BCBE053F}"/>
              </a:ext>
            </a:extLst>
          </p:cNvPr>
          <p:cNvSpPr/>
          <p:nvPr/>
        </p:nvSpPr>
        <p:spPr>
          <a:xfrm>
            <a:off x="5283753" y="5334000"/>
            <a:ext cx="5334000" cy="14814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4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C032-ABE5-8722-8E09-E8E74C0DB95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15E8032-3571-E1B6-2B2B-9B285C14A199}"/>
              </a:ext>
            </a:extLst>
          </p:cNvPr>
          <p:cNvPicPr>
            <a:picLocks noChangeAspect="1"/>
          </p:cNvPicPr>
          <p:nvPr/>
        </p:nvPicPr>
        <p:blipFill>
          <a:blip r:embed="rId2"/>
          <a:stretch>
            <a:fillRect/>
          </a:stretch>
        </p:blipFill>
        <p:spPr>
          <a:xfrm>
            <a:off x="2514601" y="1905000"/>
            <a:ext cx="6889173" cy="3886200"/>
          </a:xfrm>
          <a:prstGeom prst="rect">
            <a:avLst/>
          </a:prstGeom>
        </p:spPr>
      </p:pic>
      <p:sp>
        <p:nvSpPr>
          <p:cNvPr id="5" name="Rectangle 4">
            <a:extLst>
              <a:ext uri="{FF2B5EF4-FFF2-40B4-BE49-F238E27FC236}">
                <a16:creationId xmlns:a16="http://schemas.microsoft.com/office/drawing/2014/main" id="{7BAC834A-C83D-3CFE-F8EB-CC1123103AC6}"/>
              </a:ext>
            </a:extLst>
          </p:cNvPr>
          <p:cNvSpPr/>
          <p:nvPr/>
        </p:nvSpPr>
        <p:spPr>
          <a:xfrm>
            <a:off x="2538046" y="2209800"/>
            <a:ext cx="6865727" cy="990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8942E-8431-76F9-8780-D6FC636BC337}"/>
              </a:ext>
            </a:extLst>
          </p:cNvPr>
          <p:cNvSpPr txBox="1"/>
          <p:nvPr/>
        </p:nvSpPr>
        <p:spPr>
          <a:xfrm>
            <a:off x="473242" y="5879432"/>
            <a:ext cx="10451432" cy="369332"/>
          </a:xfrm>
          <a:prstGeom prst="rect">
            <a:avLst/>
          </a:prstGeom>
          <a:noFill/>
        </p:spPr>
        <p:txBody>
          <a:bodyPr wrap="square" rtlCol="0">
            <a:spAutoFit/>
          </a:bodyPr>
          <a:lstStyle/>
          <a:p>
            <a:r>
              <a:rPr lang="en-US" dirty="0"/>
              <a:t>https://clinicalgenome.org/working-groups/sequence-variant-interpretation/</a:t>
            </a:r>
          </a:p>
        </p:txBody>
      </p:sp>
    </p:spTree>
    <p:extLst>
      <p:ext uri="{BB962C8B-B14F-4D97-AF65-F5344CB8AC3E}">
        <p14:creationId xmlns:p14="http://schemas.microsoft.com/office/powerpoint/2010/main" val="2562233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65096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PS3_supporting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p.Asp472Tyr reduced was tested in an overexpression and complementation assays in transfected cells that indicated an impact on either LDLR biosynthesis or turnover (PMID: 25647241).</a:t>
                      </a:r>
                      <a:endParaRPr lang="en-US" sz="1200" b="1" dirty="0"/>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PS4_strong</a:t>
                      </a:r>
                    </a:p>
                    <a:p>
                      <a:pPr algn="l"/>
                      <a:r>
                        <a:rPr lang="en-US" sz="1200" kern="1200" dirty="0">
                          <a:solidFill>
                            <a:schemeClr val="tx1"/>
                          </a:solidFill>
                          <a:latin typeface="+mn-lt"/>
                          <a:ea typeface="+mn-ea"/>
                          <a:cs typeface="+mn-cs"/>
                        </a:rPr>
                        <a:t>Variant detected in &gt;15 unrelated, individuals affected with FH/MI (&lt;50yo) PMID: 17196209, </a:t>
                      </a:r>
                      <a:r>
                        <a:rPr lang="en-US" sz="1200" dirty="0">
                          <a:solidFill>
                            <a:schemeClr val="tx1"/>
                          </a:solidFill>
                        </a:rPr>
                        <a:t>21310417, 27542166, 28008010, 31980526, 25487149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PP1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Variant segregated with disease in 2 families (3 in family1 and 4 in family2) PMID: </a:t>
                      </a:r>
                      <a:r>
                        <a:rPr lang="en-US" sz="1200" dirty="0">
                          <a:solidFill>
                            <a:schemeClr val="tx1"/>
                          </a:solidFill>
                        </a:rPr>
                        <a:t>27542166</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graphicFrame>
        <p:nvGraphicFramePr>
          <p:cNvPr id="8" name="Table 7">
            <a:extLst>
              <a:ext uri="{FF2B5EF4-FFF2-40B4-BE49-F238E27FC236}">
                <a16:creationId xmlns:a16="http://schemas.microsoft.com/office/drawing/2014/main" id="{1A3909C5-1563-E7CA-E9A1-F5CCF7D8AED3}"/>
              </a:ext>
            </a:extLst>
          </p:cNvPr>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PS3_supporting, PS4_strong, PP1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Benign &lt;-&gt; Pathogenic</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33FC9D09-D680-BC1B-1866-589724887F6F}"/>
              </a:ext>
            </a:extLst>
          </p:cNvPr>
          <p:cNvSpPr/>
          <p:nvPr/>
        </p:nvSpPr>
        <p:spPr>
          <a:xfrm>
            <a:off x="5283753" y="5334000"/>
            <a:ext cx="5334000" cy="14814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562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283753" y="164476"/>
          <a:ext cx="5334000" cy="6650968"/>
        </p:xfrm>
        <a:graphic>
          <a:graphicData uri="http://schemas.openxmlformats.org/drawingml/2006/table">
            <a:tbl>
              <a:tblPr firstRow="1" bandRow="1">
                <a:tableStyleId>{5C22544A-7EE6-4342-B048-85BDC9FD1C3A}</a:tableStyleId>
              </a:tblPr>
              <a:tblGrid>
                <a:gridCol w="1751463">
                  <a:extLst>
                    <a:ext uri="{9D8B030D-6E8A-4147-A177-3AD203B41FA5}">
                      <a16:colId xmlns:a16="http://schemas.microsoft.com/office/drawing/2014/main" val="20000"/>
                    </a:ext>
                  </a:extLst>
                </a:gridCol>
                <a:gridCol w="3582537">
                  <a:extLst>
                    <a:ext uri="{9D8B030D-6E8A-4147-A177-3AD203B41FA5}">
                      <a16:colId xmlns:a16="http://schemas.microsoft.com/office/drawing/2014/main" val="20001"/>
                    </a:ext>
                  </a:extLst>
                </a:gridCol>
              </a:tblGrid>
              <a:tr h="753091">
                <a:tc>
                  <a:txBody>
                    <a:bodyPr/>
                    <a:lstStyle/>
                    <a:p>
                      <a:pPr algn="ctr"/>
                      <a:r>
                        <a:rPr lang="en-US" sz="3200" dirty="0"/>
                        <a:t>Concept</a:t>
                      </a:r>
                    </a:p>
                  </a:txBody>
                  <a:tcPr>
                    <a:solidFill>
                      <a:srgbClr val="002060"/>
                    </a:solidFill>
                  </a:tcPr>
                </a:tc>
                <a:tc>
                  <a:txBody>
                    <a:bodyPr/>
                    <a:lstStyle/>
                    <a:p>
                      <a:pPr algn="l"/>
                      <a:r>
                        <a:rPr lang="en-US" sz="3200" dirty="0"/>
                        <a:t>Criteria</a:t>
                      </a:r>
                    </a:p>
                  </a:txBody>
                  <a:tcPr>
                    <a:solidFill>
                      <a:srgbClr val="002060"/>
                    </a:solidFill>
                  </a:tcPr>
                </a:tc>
                <a:extLst>
                  <a:ext uri="{0D108BD9-81ED-4DB2-BD59-A6C34878D82A}">
                    <a16:rowId xmlns:a16="http://schemas.microsoft.com/office/drawing/2014/main" val="10000"/>
                  </a:ext>
                </a:extLst>
              </a:tr>
              <a:tr h="1075708">
                <a:tc>
                  <a:txBody>
                    <a:bodyPr/>
                    <a:lstStyle/>
                    <a:p>
                      <a:pPr algn="ctr"/>
                      <a:r>
                        <a:rPr lang="en-US" sz="1600" b="1" dirty="0"/>
                        <a:t>Minor Allele Frequency (MAF)</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PM2 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15/282578 (1 homozygotes)</a:t>
                      </a:r>
                    </a:p>
                  </a:txBody>
                  <a:tcPr anchor="ctr">
                    <a:solidFill>
                      <a:schemeClr val="accent6">
                        <a:lumMod val="40000"/>
                        <a:lumOff val="60000"/>
                      </a:schemeClr>
                    </a:solidFill>
                  </a:tcPr>
                </a:tc>
                <a:extLst>
                  <a:ext uri="{0D108BD9-81ED-4DB2-BD59-A6C34878D82A}">
                    <a16:rowId xmlns:a16="http://schemas.microsoft.com/office/drawing/2014/main" val="10001"/>
                  </a:ext>
                </a:extLst>
              </a:tr>
              <a:tr h="1176059">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600" b="1" dirty="0"/>
                        <a:t>PVS1 NA</a:t>
                      </a:r>
                    </a:p>
                    <a:p>
                      <a:pPr algn="l"/>
                      <a:r>
                        <a:rPr lang="en-US" sz="1600" b="0" dirty="0"/>
                        <a:t>Missense Variant </a:t>
                      </a:r>
                    </a:p>
                  </a:txBody>
                  <a:tcPr anchor="ctr">
                    <a:solidFill>
                      <a:schemeClr val="accent6">
                        <a:lumMod val="60000"/>
                        <a:lumOff val="40000"/>
                      </a:schemeClr>
                    </a:solidFill>
                  </a:tcPr>
                </a:tc>
                <a:extLst>
                  <a:ext uri="{0D108BD9-81ED-4DB2-BD59-A6C34878D82A}">
                    <a16:rowId xmlns:a16="http://schemas.microsoft.com/office/drawing/2014/main" val="10002"/>
                  </a:ext>
                </a:extLst>
              </a:tr>
              <a:tr h="1009590">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PP3 NA</a:t>
                      </a:r>
                    </a:p>
                    <a:p>
                      <a:pPr marL="0" algn="l" defTabSz="914400" rtl="0" eaLnBrk="1" latinLnBrk="0" hangingPunct="1"/>
                      <a:r>
                        <a:rPr lang="en-US" sz="1600" b="0" kern="1200" dirty="0">
                          <a:solidFill>
                            <a:schemeClr val="dk1"/>
                          </a:solidFill>
                          <a:latin typeface="+mn-lt"/>
                          <a:ea typeface="+mn-ea"/>
                          <a:cs typeface="+mn-cs"/>
                        </a:rPr>
                        <a:t>REVEL: 0.649, CADD: 23, MT: Neutral</a:t>
                      </a:r>
                    </a:p>
                  </a:txBody>
                  <a:tcPr anchor="ctr">
                    <a:solidFill>
                      <a:schemeClr val="accent4">
                        <a:lumMod val="40000"/>
                        <a:lumOff val="60000"/>
                      </a:schemeClr>
                    </a:solidFill>
                  </a:tcPr>
                </a:tc>
                <a:extLst>
                  <a:ext uri="{0D108BD9-81ED-4DB2-BD59-A6C34878D82A}">
                    <a16:rowId xmlns:a16="http://schemas.microsoft.com/office/drawing/2014/main" val="10003"/>
                  </a:ext>
                </a:extLst>
              </a:tr>
              <a:tr h="1143000">
                <a:tc>
                  <a:txBody>
                    <a:bodyPr/>
                    <a:lstStyle/>
                    <a:p>
                      <a:pPr algn="ctr"/>
                      <a:r>
                        <a:rPr lang="en-US" sz="1600" b="1" dirty="0"/>
                        <a:t>Functional</a:t>
                      </a:r>
                      <a:r>
                        <a:rPr lang="en-US" sz="1600" b="1" baseline="0" dirty="0"/>
                        <a:t> Knowledge</a:t>
                      </a:r>
                      <a:endParaRPr lang="en-US" sz="1600" b="1" dirty="0"/>
                    </a:p>
                  </a:txBody>
                  <a:tcPr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PS3_supporting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p.Asp472Tyr reduced was tested in an overexpression and complementation assays in transfected cells that indicated an impact on either LDLR biosynthesis or turnover (PMID: 25647241).</a:t>
                      </a:r>
                      <a:endParaRPr lang="en-US" sz="1200" b="1" dirty="0"/>
                    </a:p>
                  </a:txBody>
                  <a:tcPr anchor="ctr">
                    <a:solidFill>
                      <a:srgbClr val="92D050"/>
                    </a:solidFill>
                  </a:tcPr>
                </a:tc>
                <a:extLst>
                  <a:ext uri="{0D108BD9-81ED-4DB2-BD59-A6C34878D82A}">
                    <a16:rowId xmlns:a16="http://schemas.microsoft.com/office/drawing/2014/main" val="10004"/>
                  </a:ext>
                </a:extLst>
              </a:tr>
              <a:tr h="1371600">
                <a:tc>
                  <a:txBody>
                    <a:bodyPr/>
                    <a:lstStyle/>
                    <a:p>
                      <a:pPr algn="ctr"/>
                      <a:r>
                        <a:rPr lang="en-US" sz="1600" b="1" dirty="0">
                          <a:solidFill>
                            <a:schemeClr val="tx1"/>
                          </a:solidFill>
                        </a:rPr>
                        <a:t>Clinical Knowledge </a:t>
                      </a:r>
                    </a:p>
                    <a:p>
                      <a:pPr algn="ctr"/>
                      <a:r>
                        <a:rPr lang="en-US" sz="1600" b="1" dirty="0">
                          <a:solidFill>
                            <a:schemeClr val="tx1"/>
                          </a:solidFill>
                        </a:rPr>
                        <a:t>(published,</a:t>
                      </a:r>
                      <a:r>
                        <a:rPr lang="en-US" sz="1600" b="1" baseline="0" dirty="0">
                          <a:solidFill>
                            <a:schemeClr val="tx1"/>
                          </a:solidFill>
                        </a:rPr>
                        <a:t> or case-specific)</a:t>
                      </a:r>
                      <a:endParaRPr lang="en-US" sz="1600" b="1" dirty="0">
                        <a:solidFill>
                          <a:schemeClr val="tx1"/>
                        </a:solidFill>
                      </a:endParaRPr>
                    </a:p>
                  </a:txBody>
                  <a:tcPr anchor="ct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PS4_strong</a:t>
                      </a:r>
                    </a:p>
                    <a:p>
                      <a:pPr algn="l"/>
                      <a:r>
                        <a:rPr lang="en-US" sz="1200" kern="1200" dirty="0">
                          <a:solidFill>
                            <a:schemeClr val="tx1"/>
                          </a:solidFill>
                          <a:latin typeface="+mn-lt"/>
                          <a:ea typeface="+mn-ea"/>
                          <a:cs typeface="+mn-cs"/>
                        </a:rPr>
                        <a:t>Variant detected in &gt;15 unrelated, individuals affected with FH/MI (&lt;50yo) PMID: 17196209, </a:t>
                      </a:r>
                      <a:r>
                        <a:rPr lang="en-US" sz="1200" dirty="0">
                          <a:solidFill>
                            <a:schemeClr val="tx1"/>
                          </a:solidFill>
                        </a:rPr>
                        <a:t>21310417, 27542166, 28008010, 31980526, 25487149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PP1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Variant segregated with disease in 2 families (3 in family1 and 4 in family2) PMID: </a:t>
                      </a:r>
                      <a:r>
                        <a:rPr lang="en-US" sz="1200" dirty="0">
                          <a:solidFill>
                            <a:schemeClr val="tx1"/>
                          </a:solidFill>
                        </a:rPr>
                        <a:t>27542166</a:t>
                      </a:r>
                    </a:p>
                  </a:txBody>
                  <a:tcPr anchor="ctr">
                    <a:solidFill>
                      <a:schemeClr val="accent2">
                        <a:lumMod val="75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600200" y="533400"/>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Unknown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600200" y="2615211"/>
            <a:ext cx="35814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r>
              <a:rPr lang="en-US" dirty="0">
                <a:latin typeface="Arial" panose="020B0604020202020204" pitchFamily="34" charset="0"/>
                <a:cs typeface="Arial" panose="020B0604020202020204" pitchFamily="34" charset="0"/>
              </a:rPr>
              <a:t>Chr19(GRCh37):g.11224266G&gt;T  </a:t>
            </a:r>
            <a:r>
              <a:rPr lang="en-US" u="sng" dirty="0">
                <a:latin typeface="Arial" panose="020B0604020202020204" pitchFamily="34" charset="0"/>
                <a:cs typeface="Arial" panose="020B0604020202020204" pitchFamily="34" charset="0"/>
              </a:rPr>
              <a:t>LDLR</a:t>
            </a:r>
            <a:r>
              <a:rPr lang="en-US" dirty="0">
                <a:latin typeface="Arial" panose="020B0604020202020204" pitchFamily="34" charset="0"/>
                <a:cs typeface="Arial" panose="020B0604020202020204" pitchFamily="34" charset="0"/>
              </a:rPr>
              <a:t>(NM_000527.4):</a:t>
            </a:r>
          </a:p>
          <a:p>
            <a:r>
              <a:rPr lang="en-US" dirty="0">
                <a:latin typeface="Arial" panose="020B0604020202020204" pitchFamily="34" charset="0"/>
                <a:cs typeface="Arial" panose="020B0604020202020204" pitchFamily="34" charset="0"/>
              </a:rPr>
              <a:t>c.1414G&gt;T p.(Asp472Tyr)</a:t>
            </a:r>
          </a:p>
        </p:txBody>
      </p:sp>
      <p:graphicFrame>
        <p:nvGraphicFramePr>
          <p:cNvPr id="12" name="Table 11"/>
          <p:cNvGraphicFramePr>
            <a:graphicFrameLocks noGrp="1"/>
          </p:cNvGraphicFramePr>
          <p:nvPr/>
        </p:nvGraphicFramePr>
        <p:xfrm>
          <a:off x="1710881" y="5154246"/>
          <a:ext cx="3454954" cy="1010920"/>
        </p:xfrm>
        <a:graphic>
          <a:graphicData uri="http://schemas.openxmlformats.org/drawingml/2006/table">
            <a:tbl>
              <a:tblPr firstRow="1" bandRow="1">
                <a:tableStyleId>{5C22544A-7EE6-4342-B048-85BDC9FD1C3A}</a:tableStyleId>
              </a:tblPr>
              <a:tblGrid>
                <a:gridCol w="1794319">
                  <a:extLst>
                    <a:ext uri="{9D8B030D-6E8A-4147-A177-3AD203B41FA5}">
                      <a16:colId xmlns:a16="http://schemas.microsoft.com/office/drawing/2014/main" val="20000"/>
                    </a:ext>
                  </a:extLst>
                </a:gridCol>
                <a:gridCol w="1660635">
                  <a:extLst>
                    <a:ext uri="{9D8B030D-6E8A-4147-A177-3AD203B41FA5}">
                      <a16:colId xmlns:a16="http://schemas.microsoft.com/office/drawing/2014/main" val="1409940516"/>
                    </a:ext>
                  </a:extLst>
                </a:gridCol>
              </a:tblGrid>
              <a:tr h="370840">
                <a:tc>
                  <a:txBody>
                    <a:bodyPr/>
                    <a:lstStyle/>
                    <a:p>
                      <a:r>
                        <a:rPr lang="en-US" dirty="0">
                          <a:solidFill>
                            <a:srgbClr val="FF0000"/>
                          </a:solidFill>
                        </a:rPr>
                        <a:t>Criteria</a:t>
                      </a:r>
                    </a:p>
                  </a:txBody>
                  <a:tcPr>
                    <a:solidFill>
                      <a:schemeClr val="bg1">
                        <a:lumMod val="65000"/>
                      </a:schemeClr>
                    </a:solidFill>
                  </a:tcPr>
                </a:tc>
                <a:tc>
                  <a:txBody>
                    <a:bodyPr/>
                    <a:lstStyle/>
                    <a:p>
                      <a:r>
                        <a:rPr lang="en-US" dirty="0">
                          <a:solidFill>
                            <a:srgbClr val="FF0000"/>
                          </a:solidFill>
                        </a:rPr>
                        <a:t>Classification</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sz="1600" dirty="0"/>
                        <a:t>PS3_supporting, PS4_strong, PP1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Likely Pathogenic</a:t>
                      </a:r>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#3</a:t>
            </a:r>
          </a:p>
        </p:txBody>
      </p:sp>
    </p:spTree>
    <p:extLst>
      <p:ext uri="{BB962C8B-B14F-4D97-AF65-F5344CB8AC3E}">
        <p14:creationId xmlns:p14="http://schemas.microsoft.com/office/powerpoint/2010/main" val="353644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78062393"/>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3200" dirty="0"/>
                        <a:t>PM2_suporting</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endParaRPr lang="en-US" sz="1600" b="1" dirty="0"/>
                    </a:p>
                  </a:txBody>
                  <a:tcPr anchor="ctr">
                    <a:solidFill>
                      <a:schemeClr val="accent6">
                        <a:lumMod val="60000"/>
                        <a:lumOff val="40000"/>
                      </a:schemeClr>
                    </a:solidFill>
                  </a:tcPr>
                </a:tc>
                <a:tc>
                  <a:txBody>
                    <a:bodyPr/>
                    <a:lstStyle/>
                    <a:p>
                      <a:pPr algn="l"/>
                      <a:endParaRPr lang="en-US" sz="1400" b="0" i="0" kern="1200" dirty="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Tree>
    <p:extLst>
      <p:ext uri="{BB962C8B-B14F-4D97-AF65-F5344CB8AC3E}">
        <p14:creationId xmlns:p14="http://schemas.microsoft.com/office/powerpoint/2010/main" val="361018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CDD4-EA43-4D9E-9310-B10715949A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92B18D-3F23-481E-97B3-9478D597C83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0117F79-164E-4498-B924-DA0E0C7F4064}"/>
              </a:ext>
            </a:extLst>
          </p:cNvPr>
          <p:cNvPicPr>
            <a:picLocks noChangeAspect="1"/>
          </p:cNvPicPr>
          <p:nvPr/>
        </p:nvPicPr>
        <p:blipFill>
          <a:blip r:embed="rId2"/>
          <a:stretch>
            <a:fillRect/>
          </a:stretch>
        </p:blipFill>
        <p:spPr>
          <a:xfrm>
            <a:off x="2558716" y="1747839"/>
            <a:ext cx="8468852" cy="5043485"/>
          </a:xfrm>
          <a:prstGeom prst="rect">
            <a:avLst/>
          </a:prstGeom>
        </p:spPr>
      </p:pic>
      <p:sp>
        <p:nvSpPr>
          <p:cNvPr id="4" name="TextBox 3">
            <a:extLst>
              <a:ext uri="{FF2B5EF4-FFF2-40B4-BE49-F238E27FC236}">
                <a16:creationId xmlns:a16="http://schemas.microsoft.com/office/drawing/2014/main" id="{50A62B41-0A70-FF4E-86FE-3D47D2740F91}"/>
              </a:ext>
            </a:extLst>
          </p:cNvPr>
          <p:cNvSpPr txBox="1"/>
          <p:nvPr/>
        </p:nvSpPr>
        <p:spPr>
          <a:xfrm>
            <a:off x="136358" y="3096126"/>
            <a:ext cx="2213810" cy="646331"/>
          </a:xfrm>
          <a:prstGeom prst="rect">
            <a:avLst/>
          </a:prstGeom>
          <a:noFill/>
        </p:spPr>
        <p:txBody>
          <a:bodyPr wrap="square" rtlCol="0">
            <a:spAutoFit/>
          </a:bodyPr>
          <a:lstStyle/>
          <a:p>
            <a:r>
              <a:rPr lang="en-US" b="0" i="0" dirty="0">
                <a:solidFill>
                  <a:srgbClr val="212121"/>
                </a:solidFill>
                <a:effectLst/>
                <a:latin typeface="BlinkMacSystemFont"/>
              </a:rPr>
              <a:t>https://gnomad.broadinstitute.org/</a:t>
            </a:r>
            <a:endParaRPr lang="en-US" dirty="0"/>
          </a:p>
        </p:txBody>
      </p:sp>
    </p:spTree>
    <p:extLst>
      <p:ext uri="{BB962C8B-B14F-4D97-AF65-F5344CB8AC3E}">
        <p14:creationId xmlns:p14="http://schemas.microsoft.com/office/powerpoint/2010/main" val="175288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07540504"/>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3200" dirty="0"/>
                        <a:t>PM2_suporting</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a:t>S</a:t>
                      </a:r>
                      <a:r>
                        <a:rPr lang="en-US" sz="1400" b="0" i="0" kern="1200" dirty="0">
                          <a:solidFill>
                            <a:schemeClr val="dk1"/>
                          </a:solidFill>
                          <a:effectLst/>
                          <a:latin typeface="+mn-lt"/>
                          <a:ea typeface="+mn-ea"/>
                          <a:cs typeface="+mn-cs"/>
                        </a:rPr>
                        <a:t>ufficient Evidence for </a:t>
                      </a:r>
                      <a:r>
                        <a:rPr lang="en-US" sz="1400" b="1" i="0" kern="1200" dirty="0">
                          <a:solidFill>
                            <a:schemeClr val="dk1"/>
                          </a:solidFill>
                          <a:effectLst/>
                          <a:latin typeface="+mn-lt"/>
                          <a:ea typeface="+mn-ea"/>
                          <a:cs typeface="+mn-cs"/>
                        </a:rPr>
                        <a:t>Haploinsufficiency</a:t>
                      </a:r>
                      <a:r>
                        <a:rPr lang="en-US" sz="1400" b="0" i="0" kern="1200" dirty="0">
                          <a:solidFill>
                            <a:schemeClr val="dk1"/>
                          </a:solidFill>
                          <a:effectLst/>
                          <a:latin typeface="+mn-lt"/>
                          <a:ea typeface="+mn-ea"/>
                          <a:cs typeface="+mn-cs"/>
                        </a:rPr>
                        <a:t>  “The most commonly seen DDX41 variants are frameshifts, resulting in premature termination of the protein, suggesting loss of function or haploinsufficiency is the mechanism of tumorigenesis for this disorder (PMID:28637623, 26712909)”.</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endParaRPr lang="en-US" sz="1600" b="1" dirty="0"/>
                    </a:p>
                  </a:txBody>
                  <a:tcPr anchor="ctr">
                    <a:solidFill>
                      <a:schemeClr val="accent4">
                        <a:lumMod val="40000"/>
                        <a:lumOff val="6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Tree>
    <p:extLst>
      <p:ext uri="{BB962C8B-B14F-4D97-AF65-F5344CB8AC3E}">
        <p14:creationId xmlns:p14="http://schemas.microsoft.com/office/powerpoint/2010/main" val="337007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89066B83-F5CC-4C05-BC32-59F93115A92B}"/>
              </a:ext>
            </a:extLst>
          </p:cNvPr>
          <p:cNvGraphicFramePr>
            <a:graphicFrameLocks noGrp="1"/>
          </p:cNvGraphicFramePr>
          <p:nvPr>
            <p:extLst>
              <p:ext uri="{D42A27DB-BD31-4B8C-83A1-F6EECF244321}">
                <p14:modId xmlns:p14="http://schemas.microsoft.com/office/powerpoint/2010/main" val="2874003942"/>
              </p:ext>
            </p:extLst>
          </p:nvPr>
        </p:nvGraphicFramePr>
        <p:xfrm>
          <a:off x="1524000" y="238125"/>
          <a:ext cx="9144000" cy="1950720"/>
        </p:xfrm>
        <a:graphic>
          <a:graphicData uri="http://schemas.openxmlformats.org/drawingml/2006/table">
            <a:tbl>
              <a:tblPr/>
              <a:tblGrid>
                <a:gridCol w="9144000">
                  <a:extLst>
                    <a:ext uri="{9D8B030D-6E8A-4147-A177-3AD203B41FA5}">
                      <a16:colId xmlns:a16="http://schemas.microsoft.com/office/drawing/2014/main" val="20000"/>
                    </a:ext>
                  </a:extLst>
                </a:gridCol>
              </a:tblGrid>
              <a:tr h="1706563">
                <a:tc>
                  <a:txBody>
                    <a:bodyPr/>
                    <a:lstStyle>
                      <a:lvl1pPr>
                        <a:lnSpc>
                          <a:spcPct val="90000"/>
                        </a:lnSpc>
                        <a:spcBef>
                          <a:spcPct val="50000"/>
                        </a:spcBef>
                        <a:buClr>
                          <a:schemeClr val="tx2"/>
                        </a:buClr>
                        <a:defRPr sz="24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defRPr sz="24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defRPr sz="2400">
                          <a:solidFill>
                            <a:schemeClr val="tx1"/>
                          </a:solidFill>
                          <a:latin typeface="Arial Narrow" panose="020B0606020202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GENE</a:t>
                      </a:r>
                      <a:r>
                        <a:rPr kumimoji="0" lang="en-US" altLang="en-US" sz="24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8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HET c.773C&gt;T p.(Pro258Leu) Transcript: NM_016222.2                  </a:t>
                      </a:r>
                      <a:r>
                        <a:rPr kumimoji="0" lang="en-US" altLang="en-US" sz="1800" b="1" i="0" u="none" strike="noStrike" cap="none" normalizeH="0" baseline="0" dirty="0">
                          <a:ln>
                            <a:noFill/>
                          </a:ln>
                          <a:solidFill>
                            <a:srgbClr val="FF0000"/>
                          </a:solidFill>
                          <a:effectLst/>
                          <a:latin typeface="Arial Narrow" panose="020B0606020202030204" pitchFamily="34" charset="0"/>
                          <a:ea typeface="MS PGothic" panose="020B0600070205080204" pitchFamily="34" charset="-128"/>
                          <a:cs typeface="Arial" panose="020B0604020202020204" pitchFamily="34" charset="0"/>
                        </a:rPr>
                        <a:t>De novo </a:t>
                      </a:r>
                      <a:r>
                        <a:rPr kumimoji="0" lang="en-US" altLang="en-US" sz="18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1" i="0" u="none" strike="noStrike" cap="none" normalizeH="0" baseline="0" dirty="0">
                          <a:ln>
                            <a:noFill/>
                          </a:ln>
                          <a:solidFill>
                            <a:schemeClr val="tx1"/>
                          </a:solidFill>
                          <a:effectLst/>
                          <a:latin typeface="Arial Narrow" pitchFamily="34" charset="0"/>
                          <a:ea typeface="ＭＳ Ｐゴシック" pitchFamily="34" charset="-128"/>
                        </a:rPr>
                        <a:t>Disease: {Myeloproliferative/lymphoproliferative neoplasms, familial (multiple types), susceptibility to}	(OMIM 616871)	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a:t>
                      </a:r>
                      <a:r>
                        <a:rPr kumimoji="0" lang="en-US" altLang="en-US" sz="1600" b="0"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homozygotes/ </a:t>
                      </a: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HGMD: </a:t>
                      </a:r>
                      <a:r>
                        <a:rPr kumimoji="0" lang="en-US" altLang="en-US" sz="1600" b="0"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Yes </a:t>
                      </a:r>
                      <a:r>
                        <a:rPr kumimoji="0" lang="en-US" altLang="en-US" sz="1600" b="1" i="0" u="none" strike="noStrike" kern="1200" cap="none" normalizeH="0" baseline="0" dirty="0" err="1">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ClinVAR:Likely</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pathogenic - Genetic Services Laboratory, University of Chicago (2022)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In silico: </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Revel </a:t>
                      </a:r>
                      <a:r>
                        <a:rPr kumimoji="0" lang="en-US" altLang="en-US" sz="1600" b="0"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Deleterious (low) (0.64)</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 Splice-Al: 0 </a:t>
                      </a:r>
                      <a:r>
                        <a:rPr kumimoji="0" lang="en-US" sz="24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a:t>
                      </a:r>
                      <a:r>
                        <a:rPr kumimoji="0" 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CADD</a:t>
                      </a:r>
                      <a:r>
                        <a:rPr kumimoji="0" lang="en-US" sz="2400" b="0" i="0" u="none" strike="noStrike" kern="1200" cap="none" normalizeH="0" baseline="0" dirty="0">
                          <a:ln>
                            <a:noFill/>
                          </a:ln>
                          <a:solidFill>
                            <a:srgbClr val="002060"/>
                          </a:solidFill>
                          <a:effectLst/>
                          <a:latin typeface="Arial Narrow" panose="020B0606020202030204" pitchFamily="34" charset="0"/>
                          <a:ea typeface="+mn-ea"/>
                          <a:cs typeface="Arial" panose="020B0604020202020204" pitchFamily="34" charset="0"/>
                        </a:rPr>
                        <a:t> </a:t>
                      </a:r>
                      <a:r>
                        <a:rPr kumimoji="0" lang="en-US" altLang="en-US" sz="1600" b="1" i="0" u="none" strike="noStrike" kern="1200" cap="none" normalizeH="0" baseline="0" dirty="0">
                          <a:ln>
                            <a:noFill/>
                          </a:ln>
                          <a:solidFill>
                            <a:srgbClr val="002060"/>
                          </a:solidFill>
                          <a:effectLst/>
                          <a:latin typeface="Arial Narrow" panose="020B0606020202030204" pitchFamily="34" charset="0"/>
                          <a:ea typeface="MS PGothic" panose="020B0600070205080204" pitchFamily="34" charset="-128"/>
                          <a:cs typeface="Arial" panose="020B0604020202020204" pitchFamily="34" charset="0"/>
                        </a:rPr>
                        <a:t>26.2</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Location:  </a:t>
                      </a:r>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Chr</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5, Exon 8/17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EC"/>
                    </a:solidFill>
                  </a:tcPr>
                </a:tc>
                <a:extLst>
                  <a:ext uri="{0D108BD9-81ED-4DB2-BD59-A6C34878D82A}">
                    <a16:rowId xmlns:a16="http://schemas.microsoft.com/office/drawing/2014/main" val="10000"/>
                  </a:ext>
                </a:extLst>
              </a:tr>
            </a:tbl>
          </a:graphicData>
        </a:graphic>
      </p:graphicFrame>
      <p:sp>
        <p:nvSpPr>
          <p:cNvPr id="20493" name="TextBox 10">
            <a:extLst>
              <a:ext uri="{FF2B5EF4-FFF2-40B4-BE49-F238E27FC236}">
                <a16:creationId xmlns:a16="http://schemas.microsoft.com/office/drawing/2014/main" id="{C209B29C-1F05-4CD1-9EEE-7D1B326F1E60}"/>
              </a:ext>
            </a:extLst>
          </p:cNvPr>
          <p:cNvSpPr txBox="1">
            <a:spLocks noChangeArrowheads="1"/>
          </p:cNvSpPr>
          <p:nvPr/>
        </p:nvSpPr>
        <p:spPr bwMode="auto">
          <a:xfrm>
            <a:off x="4552950" y="-46038"/>
            <a:ext cx="398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lr>
                <a:schemeClr val="tx2"/>
              </a:buClr>
              <a:defRPr sz="2800">
                <a:solidFill>
                  <a:schemeClr val="tx1"/>
                </a:solidFill>
                <a:latin typeface="Arial Narrow" panose="020B0606020202030204" pitchFamily="34" charset="0"/>
                <a:cs typeface="Arial" panose="020B0604020202020204" pitchFamily="34" charset="0"/>
              </a:defRPr>
            </a:lvl1pPr>
            <a:lvl2pPr marL="742950" indent="-28575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2pPr>
            <a:lvl3pPr marL="11430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3pPr>
            <a:lvl4pPr marL="16002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4pPr>
            <a:lvl5pPr marL="2057400" indent="-228600">
              <a:lnSpc>
                <a:spcPct val="90000"/>
              </a:lnSpc>
              <a:spcBef>
                <a:spcPct val="25000"/>
              </a:spcBef>
              <a:buClr>
                <a:schemeClr val="tx2"/>
              </a:buClr>
              <a:buChar char="•"/>
              <a:defRPr sz="28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25000"/>
              </a:spcBef>
              <a:spcAft>
                <a:spcPct val="0"/>
              </a:spcAft>
              <a:buClr>
                <a:schemeClr val="tx2"/>
              </a:buClr>
              <a:buChar char="•"/>
              <a:defRPr sz="28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pPr>
            <a:r>
              <a:rPr lang="en-US" altLang="en-US" sz="1800" b="1">
                <a:latin typeface="Arial" panose="020B0604020202020204" pitchFamily="34" charset="0"/>
              </a:rPr>
              <a:t>Variant of Uncertain Significance</a:t>
            </a:r>
          </a:p>
        </p:txBody>
      </p:sp>
      <p:pic>
        <p:nvPicPr>
          <p:cNvPr id="5" name="Picture 4">
            <a:extLst>
              <a:ext uri="{FF2B5EF4-FFF2-40B4-BE49-F238E27FC236}">
                <a16:creationId xmlns:a16="http://schemas.microsoft.com/office/drawing/2014/main" id="{7E931820-43F6-4072-9431-C192B0A035E1}"/>
              </a:ext>
            </a:extLst>
          </p:cNvPr>
          <p:cNvPicPr>
            <a:picLocks noChangeAspect="1"/>
          </p:cNvPicPr>
          <p:nvPr/>
        </p:nvPicPr>
        <p:blipFill>
          <a:blip r:embed="rId3"/>
          <a:stretch>
            <a:fillRect/>
          </a:stretch>
        </p:blipFill>
        <p:spPr>
          <a:xfrm>
            <a:off x="310816" y="2393615"/>
            <a:ext cx="8319837" cy="4021963"/>
          </a:xfrm>
          <a:prstGeom prst="rect">
            <a:avLst/>
          </a:prstGeom>
        </p:spPr>
      </p:pic>
      <p:graphicFrame>
        <p:nvGraphicFramePr>
          <p:cNvPr id="19" name="Content Placeholder 3">
            <a:extLst>
              <a:ext uri="{FF2B5EF4-FFF2-40B4-BE49-F238E27FC236}">
                <a16:creationId xmlns:a16="http://schemas.microsoft.com/office/drawing/2014/main" id="{7B25B87B-041E-48C0-93AE-8D834DBEADCD}"/>
              </a:ext>
            </a:extLst>
          </p:cNvPr>
          <p:cNvGraphicFramePr>
            <a:graphicFrameLocks noGrp="1"/>
          </p:cNvGraphicFramePr>
          <p:nvPr>
            <p:ph idx="1"/>
            <p:extLst>
              <p:ext uri="{D42A27DB-BD31-4B8C-83A1-F6EECF244321}">
                <p14:modId xmlns:p14="http://schemas.microsoft.com/office/powerpoint/2010/main" val="1030020779"/>
              </p:ext>
            </p:extLst>
          </p:nvPr>
        </p:nvGraphicFramePr>
        <p:xfrm>
          <a:off x="838200" y="3783763"/>
          <a:ext cx="10515600" cy="435061"/>
        </p:xfrm>
        <a:graphic>
          <a:graphicData uri="http://schemas.openxmlformats.org/drawingml/2006/table">
            <a:tbl>
              <a:tblPr/>
              <a:tblGrid>
                <a:gridCol w="10515600">
                  <a:extLst>
                    <a:ext uri="{9D8B030D-6E8A-4147-A177-3AD203B41FA5}">
                      <a16:colId xmlns:a16="http://schemas.microsoft.com/office/drawing/2014/main" val="1231719275"/>
                    </a:ext>
                  </a:extLst>
                </a:gridCol>
              </a:tblGrid>
              <a:tr h="435061">
                <a:tc>
                  <a:txBody>
                    <a:bodyPr/>
                    <a:lstStyle/>
                    <a:p>
                      <a:br>
                        <a:rPr lang="en-US" sz="1200" dirty="0">
                          <a:solidFill>
                            <a:srgbClr val="2F4A8B"/>
                          </a:solidFill>
                          <a:effectLst/>
                          <a:hlinkClick r:id="rId4"/>
                        </a:rPr>
                      </a:br>
                      <a:endParaRPr lang="en-US" sz="1200" dirty="0">
                        <a:effectLst/>
                      </a:endParaRPr>
                    </a:p>
                  </a:txBody>
                  <a:tcPr marL="62152" marR="62152" marT="31076" marB="3107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78163070"/>
                  </a:ext>
                </a:extLst>
              </a:tr>
            </a:tbl>
          </a:graphicData>
        </a:graphic>
      </p:graphicFrame>
      <p:pic>
        <p:nvPicPr>
          <p:cNvPr id="3" name="Picture 2">
            <a:extLst>
              <a:ext uri="{FF2B5EF4-FFF2-40B4-BE49-F238E27FC236}">
                <a16:creationId xmlns:a16="http://schemas.microsoft.com/office/drawing/2014/main" id="{E87D12DF-362F-4FEE-A008-280D80245C60}"/>
              </a:ext>
            </a:extLst>
          </p:cNvPr>
          <p:cNvPicPr>
            <a:picLocks noChangeAspect="1"/>
          </p:cNvPicPr>
          <p:nvPr/>
        </p:nvPicPr>
        <p:blipFill>
          <a:blip r:embed="rId5"/>
          <a:stretch>
            <a:fillRect/>
          </a:stretch>
        </p:blipFill>
        <p:spPr>
          <a:xfrm>
            <a:off x="8229601" y="2269949"/>
            <a:ext cx="3418973" cy="1807442"/>
          </a:xfrm>
          <a:prstGeom prst="rect">
            <a:avLst/>
          </a:prstGeom>
          <a:ln w="19050">
            <a:solidFill>
              <a:schemeClr val="tx1"/>
            </a:solidFill>
          </a:ln>
        </p:spPr>
      </p:pic>
      <p:sp>
        <p:nvSpPr>
          <p:cNvPr id="2" name="TextBox 1">
            <a:extLst>
              <a:ext uri="{FF2B5EF4-FFF2-40B4-BE49-F238E27FC236}">
                <a16:creationId xmlns:a16="http://schemas.microsoft.com/office/drawing/2014/main" id="{5598FE6A-9C54-3693-2984-533530ADD6D2}"/>
              </a:ext>
            </a:extLst>
          </p:cNvPr>
          <p:cNvSpPr txBox="1"/>
          <p:nvPr/>
        </p:nvSpPr>
        <p:spPr>
          <a:xfrm>
            <a:off x="8630653" y="4331368"/>
            <a:ext cx="3250531" cy="646331"/>
          </a:xfrm>
          <a:prstGeom prst="rect">
            <a:avLst/>
          </a:prstGeom>
          <a:noFill/>
        </p:spPr>
        <p:txBody>
          <a:bodyPr wrap="square" rtlCol="0">
            <a:spAutoFit/>
          </a:bodyPr>
          <a:lstStyle/>
          <a:p>
            <a:r>
              <a:rPr lang="en-US" dirty="0"/>
              <a:t>https://gnomad.broadinstitute.org/</a:t>
            </a:r>
          </a:p>
        </p:txBody>
      </p:sp>
      <p:sp>
        <p:nvSpPr>
          <p:cNvPr id="4" name="TextBox 3">
            <a:extLst>
              <a:ext uri="{FF2B5EF4-FFF2-40B4-BE49-F238E27FC236}">
                <a16:creationId xmlns:a16="http://schemas.microsoft.com/office/drawing/2014/main" id="{31A07683-F532-7B51-AC75-B8607FDCB14A}"/>
              </a:ext>
            </a:extLst>
          </p:cNvPr>
          <p:cNvSpPr txBox="1"/>
          <p:nvPr/>
        </p:nvSpPr>
        <p:spPr>
          <a:xfrm>
            <a:off x="838200" y="6224337"/>
            <a:ext cx="6525126" cy="369332"/>
          </a:xfrm>
          <a:prstGeom prst="rect">
            <a:avLst/>
          </a:prstGeom>
          <a:noFill/>
        </p:spPr>
        <p:txBody>
          <a:bodyPr wrap="square" rtlCol="0">
            <a:spAutoFit/>
          </a:bodyPr>
          <a:lstStyle/>
          <a:p>
            <a:r>
              <a:rPr lang="en-US" dirty="0"/>
              <a:t>https://gtexportal.org/home/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3695052"/>
              </p:ext>
            </p:extLst>
          </p:nvPr>
        </p:nvGraphicFramePr>
        <p:xfrm>
          <a:off x="5562600" y="3"/>
          <a:ext cx="6629400" cy="6798858"/>
        </p:xfrm>
        <a:graphic>
          <a:graphicData uri="http://schemas.openxmlformats.org/drawingml/2006/table">
            <a:tbl>
              <a:tblPr firstRow="1" bandRow="1">
                <a:tableStyleId>{5C22544A-7EE6-4342-B048-85BDC9FD1C3A}</a:tableStyleId>
              </a:tblPr>
              <a:tblGrid>
                <a:gridCol w="2176817">
                  <a:extLst>
                    <a:ext uri="{9D8B030D-6E8A-4147-A177-3AD203B41FA5}">
                      <a16:colId xmlns:a16="http://schemas.microsoft.com/office/drawing/2014/main" val="20000"/>
                    </a:ext>
                  </a:extLst>
                </a:gridCol>
                <a:gridCol w="4452583">
                  <a:extLst>
                    <a:ext uri="{9D8B030D-6E8A-4147-A177-3AD203B41FA5}">
                      <a16:colId xmlns:a16="http://schemas.microsoft.com/office/drawing/2014/main" val="20001"/>
                    </a:ext>
                  </a:extLst>
                </a:gridCol>
              </a:tblGrid>
              <a:tr h="566071">
                <a:tc>
                  <a:txBody>
                    <a:bodyPr/>
                    <a:lstStyle/>
                    <a:p>
                      <a:pPr algn="ctr"/>
                      <a:r>
                        <a:rPr lang="en-US" sz="3200" dirty="0"/>
                        <a:t>Concept</a:t>
                      </a:r>
                    </a:p>
                  </a:txBody>
                  <a:tcPr>
                    <a:solidFill>
                      <a:srgbClr val="002060"/>
                    </a:solidFill>
                  </a:tcPr>
                </a:tc>
                <a:tc>
                  <a:txBody>
                    <a:bodyPr/>
                    <a:lstStyle/>
                    <a:p>
                      <a:pPr algn="l"/>
                      <a:r>
                        <a:rPr lang="en-US" sz="3200" dirty="0"/>
                        <a:t>PM2_supporting+ PP3</a:t>
                      </a:r>
                    </a:p>
                  </a:txBody>
                  <a:tcPr>
                    <a:solidFill>
                      <a:srgbClr val="002060"/>
                    </a:solidFill>
                  </a:tcPr>
                </a:tc>
                <a:extLst>
                  <a:ext uri="{0D108BD9-81ED-4DB2-BD59-A6C34878D82A}">
                    <a16:rowId xmlns:a16="http://schemas.microsoft.com/office/drawing/2014/main" val="10000"/>
                  </a:ext>
                </a:extLst>
              </a:tr>
              <a:tr h="1334091">
                <a:tc>
                  <a:txBody>
                    <a:bodyPr/>
                    <a:lstStyle/>
                    <a:p>
                      <a:pPr algn="ctr"/>
                      <a:r>
                        <a:rPr lang="en-US" sz="1600" b="1" dirty="0"/>
                        <a:t>Minor Allele Frequency (MAF)</a:t>
                      </a:r>
                    </a:p>
                  </a:txBody>
                  <a:tcPr anchor="ctr">
                    <a:solidFill>
                      <a:schemeClr val="accent6">
                        <a:lumMod val="40000"/>
                        <a:lumOff val="60000"/>
                      </a:schemeClr>
                    </a:solidFill>
                  </a:tcPr>
                </a:tc>
                <a:tc>
                  <a:txBody>
                    <a:bodyPr/>
                    <a:lstStyle/>
                    <a:p>
                      <a:pPr algn="l"/>
                      <a:r>
                        <a:rPr kumimoji="0" lang="en-US" alt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Gnomad</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1 Alleles of 250208	0 homozygotes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err="1">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Clinvar</a:t>
                      </a:r>
                      <a:r>
                        <a:rPr kumimoji="0" 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Likely pathogenic - Genetic Services Laboratory, University of Chicago (2022) </a:t>
                      </a:r>
                    </a:p>
                    <a:p>
                      <a:pPr algn="l"/>
                      <a:r>
                        <a:rPr lang="en-US" sz="1600" b="1" baseline="0" dirty="0"/>
                        <a:t>PM2_supp</a:t>
                      </a:r>
                    </a:p>
                  </a:txBody>
                  <a:tcPr>
                    <a:solidFill>
                      <a:schemeClr val="accent6">
                        <a:lumMod val="40000"/>
                        <a:lumOff val="60000"/>
                      </a:schemeClr>
                    </a:solidFill>
                  </a:tcPr>
                </a:tc>
                <a:extLst>
                  <a:ext uri="{0D108BD9-81ED-4DB2-BD59-A6C34878D82A}">
                    <a16:rowId xmlns:a16="http://schemas.microsoft.com/office/drawing/2014/main" val="10001"/>
                  </a:ext>
                </a:extLst>
              </a:tr>
              <a:tr h="1543361">
                <a:tc>
                  <a:txBody>
                    <a:bodyPr/>
                    <a:lstStyle/>
                    <a:p>
                      <a:pPr algn="ctr"/>
                      <a:r>
                        <a:rPr lang="en-US" sz="1600" b="1" dirty="0"/>
                        <a:t>Mechanism</a:t>
                      </a:r>
                      <a:r>
                        <a:rPr lang="en-US" sz="1600" b="1" baseline="0" dirty="0"/>
                        <a:t> of Disease</a:t>
                      </a:r>
                      <a:endParaRPr lang="en-US" sz="1600" b="1" dirty="0"/>
                    </a:p>
                  </a:txBody>
                  <a:tcPr anchor="ctr">
                    <a:solidFill>
                      <a:schemeClr val="accent6">
                        <a:lumMod val="60000"/>
                        <a:lumOff val="40000"/>
                      </a:schemeClr>
                    </a:solidFill>
                  </a:tcPr>
                </a:tc>
                <a:tc>
                  <a:txBody>
                    <a:bodyPr/>
                    <a:lstStyle/>
                    <a:p>
                      <a:pPr algn="l"/>
                      <a:r>
                        <a:rPr lang="en-US" sz="1400" b="0" i="0" kern="1200" dirty="0" err="1">
                          <a:solidFill>
                            <a:schemeClr val="dk1"/>
                          </a:solidFill>
                          <a:effectLst/>
                          <a:latin typeface="+mn-lt"/>
                          <a:ea typeface="+mn-ea"/>
                          <a:cs typeface="+mn-cs"/>
                        </a:rPr>
                        <a:t>Clingen</a:t>
                      </a:r>
                      <a:r>
                        <a:rPr lang="en-US" sz="1400" b="0" i="0" kern="1200" dirty="0">
                          <a:solidFill>
                            <a:schemeClr val="dk1"/>
                          </a:solidFill>
                          <a:effectLst/>
                          <a:latin typeface="+mn-lt"/>
                          <a:ea typeface="+mn-ea"/>
                          <a:cs typeface="+mn-cs"/>
                        </a:rPr>
                        <a:t>:  </a:t>
                      </a:r>
                      <a:r>
                        <a:rPr lang="en-US" sz="1200" b="0" dirty="0"/>
                        <a:t>S</a:t>
                      </a:r>
                      <a:r>
                        <a:rPr lang="en-US" sz="1400" b="0" i="0" kern="1200" dirty="0">
                          <a:solidFill>
                            <a:schemeClr val="dk1"/>
                          </a:solidFill>
                          <a:effectLst/>
                          <a:latin typeface="+mn-lt"/>
                          <a:ea typeface="+mn-ea"/>
                          <a:cs typeface="+mn-cs"/>
                        </a:rPr>
                        <a:t>ufficient Evidence for </a:t>
                      </a:r>
                      <a:r>
                        <a:rPr lang="en-US" sz="1400" b="1" i="0" kern="1200" dirty="0">
                          <a:solidFill>
                            <a:schemeClr val="dk1"/>
                          </a:solidFill>
                          <a:effectLst/>
                          <a:latin typeface="+mn-lt"/>
                          <a:ea typeface="+mn-ea"/>
                          <a:cs typeface="+mn-cs"/>
                        </a:rPr>
                        <a:t>Haploinsufficiency</a:t>
                      </a:r>
                      <a:r>
                        <a:rPr lang="en-US" sz="1400" b="0" i="0" kern="1200" dirty="0">
                          <a:solidFill>
                            <a:schemeClr val="dk1"/>
                          </a:solidFill>
                          <a:effectLst/>
                          <a:latin typeface="+mn-lt"/>
                          <a:ea typeface="+mn-ea"/>
                          <a:cs typeface="+mn-cs"/>
                        </a:rPr>
                        <a:t>  “The most commonly seen DDX41 variants are frameshifts, resulting in premature termination of the protein, suggesting loss of function or haploinsufficiency is the mechanism of tumorigenesis for this disorder (PMID:28637623, 26712909)”.</a:t>
                      </a:r>
                    </a:p>
                  </a:txBody>
                  <a:tcPr>
                    <a:solidFill>
                      <a:schemeClr val="accent6">
                        <a:lumMod val="60000"/>
                        <a:lumOff val="40000"/>
                      </a:schemeClr>
                    </a:solidFill>
                  </a:tcPr>
                </a:tc>
                <a:extLst>
                  <a:ext uri="{0D108BD9-81ED-4DB2-BD59-A6C34878D82A}">
                    <a16:rowId xmlns:a16="http://schemas.microsoft.com/office/drawing/2014/main" val="10002"/>
                  </a:ext>
                </a:extLst>
              </a:tr>
              <a:tr h="1340696">
                <a:tc>
                  <a:txBody>
                    <a:bodyPr/>
                    <a:lstStyle/>
                    <a:p>
                      <a:pPr algn="ctr"/>
                      <a:r>
                        <a:rPr lang="en-US" sz="1600" b="1" dirty="0"/>
                        <a:t>Impact</a:t>
                      </a:r>
                      <a:r>
                        <a:rPr lang="en-US" sz="1600" b="1" baseline="0" dirty="0"/>
                        <a:t> Predictions</a:t>
                      </a:r>
                      <a:endParaRPr lang="en-US" sz="1600" b="1" dirty="0"/>
                    </a:p>
                  </a:txBody>
                  <a:tcPr anchor="ctr">
                    <a:solidFill>
                      <a:schemeClr val="accent4">
                        <a:lumMod val="40000"/>
                        <a:lumOff val="60000"/>
                      </a:schemeClr>
                    </a:solidFill>
                  </a:tcPr>
                </a:tc>
                <a:tc>
                  <a:txBody>
                    <a:bodyPr/>
                    <a:lstStyle/>
                    <a:p>
                      <a:pPr algn="l"/>
                      <a:r>
                        <a:rPr lang="en-US" sz="1400" b="0" i="0" kern="1200" dirty="0">
                          <a:solidFill>
                            <a:schemeClr val="dk1"/>
                          </a:solidFill>
                          <a:effectLst/>
                          <a:latin typeface="+mn-lt"/>
                          <a:ea typeface="+mn-ea"/>
                          <a:cs typeface="+mn-cs"/>
                        </a:rPr>
                        <a:t>Multiple computational tools predict it to be deleterious </a:t>
                      </a:r>
                      <a:r>
                        <a:rPr lang="en-US" sz="1400" b="1" i="0" kern="1200" dirty="0">
                          <a:solidFill>
                            <a:schemeClr val="dk1"/>
                          </a:solidFill>
                          <a:effectLst/>
                          <a:latin typeface="+mn-lt"/>
                          <a:ea typeface="+mn-ea"/>
                          <a:cs typeface="+mn-cs"/>
                        </a:rPr>
                        <a:t>(PP3) </a:t>
                      </a:r>
                    </a:p>
                    <a:p>
                      <a:pPr algn="l"/>
                      <a:r>
                        <a:rPr lang="en-US" sz="1400" b="1" i="0" u="sng" kern="1200" dirty="0">
                          <a:solidFill>
                            <a:schemeClr val="dk1"/>
                          </a:solidFill>
                          <a:effectLst/>
                          <a:latin typeface="+mn-lt"/>
                          <a:ea typeface="+mn-ea"/>
                          <a:cs typeface="+mn-cs"/>
                        </a:rPr>
                        <a:t>Revel Deleterious (low) (0.64)/ Splice-Al: 0 /CADD 26.2</a:t>
                      </a:r>
                    </a:p>
                    <a:p>
                      <a:pPr algn="l"/>
                      <a:r>
                        <a:rPr lang="en-US" sz="1400" b="0" i="0" kern="1200" dirty="0">
                          <a:solidFill>
                            <a:schemeClr val="dk1"/>
                          </a:solidFill>
                          <a:effectLst/>
                          <a:latin typeface="+mn-lt"/>
                          <a:ea typeface="+mn-ea"/>
                          <a:cs typeface="+mn-cs"/>
                        </a:rPr>
                        <a:t> </a:t>
                      </a:r>
                      <a:endParaRPr lang="en-US" sz="1400" b="1" i="0" kern="1200" dirty="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003"/>
                  </a:ext>
                </a:extLst>
              </a:tr>
              <a:tr h="826745">
                <a:tc>
                  <a:txBody>
                    <a:bodyPr/>
                    <a:lstStyle/>
                    <a:p>
                      <a:pPr algn="ctr"/>
                      <a:endParaRPr lang="en-US" sz="1600" b="0" dirty="0"/>
                    </a:p>
                  </a:txBody>
                  <a:tcPr anchor="ctr">
                    <a:solidFill>
                      <a:srgbClr val="92D050"/>
                    </a:solidFill>
                  </a:tcPr>
                </a:tc>
                <a:tc>
                  <a:txBody>
                    <a:bodyPr/>
                    <a:lstStyle/>
                    <a:p>
                      <a:pPr algn="l"/>
                      <a:endParaRPr lang="en-US" sz="1600" b="0" dirty="0"/>
                    </a:p>
                  </a:txBody>
                  <a:tcPr>
                    <a:solidFill>
                      <a:srgbClr val="92D050"/>
                    </a:solidFill>
                  </a:tcPr>
                </a:tc>
                <a:extLst>
                  <a:ext uri="{0D108BD9-81ED-4DB2-BD59-A6C34878D82A}">
                    <a16:rowId xmlns:a16="http://schemas.microsoft.com/office/drawing/2014/main" val="10004"/>
                  </a:ext>
                </a:extLst>
              </a:tr>
              <a:tr h="1174845">
                <a:tc>
                  <a:txBody>
                    <a:bodyPr/>
                    <a:lstStyle/>
                    <a:p>
                      <a:pPr algn="ctr"/>
                      <a:endParaRPr lang="en-US" sz="1600" b="1" i="0" kern="1200" dirty="0">
                        <a:solidFill>
                          <a:schemeClr val="dk1"/>
                        </a:solidFill>
                        <a:effectLst/>
                        <a:latin typeface="+mn-lt"/>
                        <a:ea typeface="+mn-ea"/>
                        <a:cs typeface="+mn-cs"/>
                      </a:endParaRPr>
                    </a:p>
                  </a:txBody>
                  <a:tcPr anchor="ctr">
                    <a:solidFill>
                      <a:schemeClr val="accent4">
                        <a:lumMod val="60000"/>
                        <a:lumOff val="40000"/>
                      </a:schemeClr>
                    </a:solidFill>
                  </a:tcPr>
                </a:tc>
                <a:tc>
                  <a:txBody>
                    <a:bodyPr/>
                    <a:lstStyle/>
                    <a:p>
                      <a:pPr algn="l"/>
                      <a:endParaRPr lang="en-US" sz="1400" b="1" i="0" kern="1200" dirty="0">
                        <a:solidFill>
                          <a:schemeClr val="dk1"/>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828800" y="495886"/>
            <a:ext cx="35814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Patient Phenotype: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Pancytopenia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1295400" y="1712272"/>
            <a:ext cx="3288632" cy="101566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Variant Identified:</a:t>
            </a:r>
          </a:p>
          <a:p>
            <a:pPr algn="just"/>
            <a:r>
              <a:rPr lang="en-US" sz="2400" i="1" dirty="0">
                <a:solidFill>
                  <a:schemeClr val="tx1"/>
                </a:solidFill>
              </a:rPr>
              <a:t>DDX41</a:t>
            </a:r>
            <a:r>
              <a:rPr kumimoji="0" lang="en-US" altLang="en-US" sz="2400" b="1" i="1"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c.773C&gt;T p.(Pro258Leu) </a:t>
            </a:r>
          </a:p>
          <a:p>
            <a:pPr algn="just"/>
            <a:r>
              <a:rPr kumimoji="0" lang="en-US" altLang="en-US" b="1" i="0" u="none" strike="noStrike" cap="none" normalizeH="0" baseline="0" dirty="0">
                <a:ln>
                  <a:noFill/>
                </a:ln>
                <a:solidFill>
                  <a:schemeClr val="tx1"/>
                </a:solidFill>
                <a:effectLst/>
                <a:latin typeface="Arial Narrow" panose="020B0606020202030204" pitchFamily="34" charset="0"/>
                <a:ea typeface="MS PGothic" panose="020B0600070205080204" pitchFamily="34" charset="-128"/>
                <a:cs typeface="Arial" panose="020B0604020202020204" pitchFamily="34" charset="0"/>
              </a:rPr>
              <a:t>Transcript: NM_016222.2</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1333500" y="3020991"/>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Inheritance: </a:t>
            </a:r>
          </a:p>
          <a:p>
            <a:r>
              <a:rPr lang="en-US" dirty="0">
                <a:latin typeface="Arial" panose="020B0604020202020204" pitchFamily="34" charset="0"/>
                <a:cs typeface="Arial" panose="020B0604020202020204" pitchFamily="34" charset="0"/>
              </a:rPr>
              <a:t>De novo</a:t>
            </a:r>
          </a:p>
        </p:txBody>
      </p:sp>
      <p:graphicFrame>
        <p:nvGraphicFramePr>
          <p:cNvPr id="12" name="Table 11"/>
          <p:cNvGraphicFramePr>
            <a:graphicFrameLocks noGrp="1"/>
          </p:cNvGraphicFramePr>
          <p:nvPr/>
        </p:nvGraphicFramePr>
        <p:xfrm>
          <a:off x="834524" y="4237623"/>
          <a:ext cx="4210384" cy="741680"/>
        </p:xfrm>
        <a:graphic>
          <a:graphicData uri="http://schemas.openxmlformats.org/drawingml/2006/table">
            <a:tbl>
              <a:tblPr firstRow="1" bandRow="1">
                <a:tableStyleId>{5C22544A-7EE6-4342-B048-85BDC9FD1C3A}</a:tableStyleId>
              </a:tblPr>
              <a:tblGrid>
                <a:gridCol w="2105192">
                  <a:extLst>
                    <a:ext uri="{9D8B030D-6E8A-4147-A177-3AD203B41FA5}">
                      <a16:colId xmlns:a16="http://schemas.microsoft.com/office/drawing/2014/main" val="20000"/>
                    </a:ext>
                  </a:extLst>
                </a:gridCol>
                <a:gridCol w="2105192">
                  <a:extLst>
                    <a:ext uri="{9D8B030D-6E8A-4147-A177-3AD203B41FA5}">
                      <a16:colId xmlns:a16="http://schemas.microsoft.com/office/drawing/2014/main" val="20001"/>
                    </a:ext>
                  </a:extLst>
                </a:gridCol>
              </a:tblGrid>
              <a:tr h="370840">
                <a:tc>
                  <a:txBody>
                    <a:bodyPr/>
                    <a:lstStyle/>
                    <a:p>
                      <a:r>
                        <a:rPr lang="en-US" dirty="0"/>
                        <a:t>Classification #1</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Classification #2</a:t>
                      </a:r>
                    </a:p>
                  </a:txBody>
                  <a:tcPr>
                    <a:solidFill>
                      <a:schemeClr val="bg1">
                        <a:lumMod val="65000"/>
                      </a:schemeClr>
                    </a:solidFill>
                  </a:tcPr>
                </a:tc>
                <a:extLst>
                  <a:ext uri="{0D108BD9-81ED-4DB2-BD59-A6C34878D82A}">
                    <a16:rowId xmlns:a16="http://schemas.microsoft.com/office/drawing/2014/main" val="10000"/>
                  </a:ext>
                </a:extLst>
              </a:tr>
              <a:tr h="370840">
                <a:tc>
                  <a:txBody>
                    <a:bodyPr/>
                    <a:lstStyle/>
                    <a:p>
                      <a:r>
                        <a:rPr lang="en-US" b="0" i="0" dirty="0">
                          <a:solidFill>
                            <a:srgbClr val="2A2A2A"/>
                          </a:solidFill>
                          <a:effectLst/>
                          <a:latin typeface="Source Sans Pro" panose="020B0503030403020204" pitchFamily="34" charset="0"/>
                        </a:rPr>
                        <a:t>?</a:t>
                      </a: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685716" y="-76200"/>
            <a:ext cx="1505284" cy="461665"/>
          </a:xfrm>
          <a:prstGeom prst="rect">
            <a:avLst/>
          </a:prstGeom>
          <a:noFill/>
        </p:spPr>
        <p:txBody>
          <a:bodyPr wrap="none" rtlCol="0">
            <a:spAutoFit/>
          </a:bodyPr>
          <a:lstStyle/>
          <a:p>
            <a:r>
              <a:rPr lang="en-US" sz="2400" b="1" i="1" dirty="0">
                <a:solidFill>
                  <a:schemeClr val="bg1">
                    <a:lumMod val="65000"/>
                  </a:schemeClr>
                </a:solidFill>
              </a:rPr>
              <a:t>Variant #1</a:t>
            </a:r>
          </a:p>
        </p:txBody>
      </p:sp>
    </p:spTree>
    <p:extLst>
      <p:ext uri="{BB962C8B-B14F-4D97-AF65-F5344CB8AC3E}">
        <p14:creationId xmlns:p14="http://schemas.microsoft.com/office/powerpoint/2010/main" val="405179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69ECA6AFEBE9469508CEBF693BBB42" ma:contentTypeVersion="11" ma:contentTypeDescription="Create a new document." ma:contentTypeScope="" ma:versionID="07232ba960d678b4704939f1f1ae0293">
  <xsd:schema xmlns:xsd="http://www.w3.org/2001/XMLSchema" xmlns:xs="http://www.w3.org/2001/XMLSchema" xmlns:p="http://schemas.microsoft.com/office/2006/metadata/properties" xmlns:ns3="40c17fcb-8620-4d84-9cfe-3e3382fec7ef" xmlns:ns4="671a46b4-2aa4-4913-b81f-ea83054dbfa4" targetNamespace="http://schemas.microsoft.com/office/2006/metadata/properties" ma:root="true" ma:fieldsID="8fa396c1fd454deea1518a92340372be" ns3:_="" ns4:_="">
    <xsd:import namespace="40c17fcb-8620-4d84-9cfe-3e3382fec7ef"/>
    <xsd:import namespace="671a46b4-2aa4-4913-b81f-ea83054dbf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17fcb-8620-4d84-9cfe-3e3382fec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a46b4-2aa4-4913-b81f-ea83054dbf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37834-BDB3-441D-BE3E-22C9DB9AA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17fcb-8620-4d84-9cfe-3e3382fec7ef"/>
    <ds:schemaRef ds:uri="671a46b4-2aa4-4913-b81f-ea83054db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D2E997-FFEF-4E89-ACF4-ED2B57B4F1BE}">
  <ds:schemaRefs>
    <ds:schemaRef ds:uri="http://schemas.microsoft.com/office/2006/metadata/properties"/>
    <ds:schemaRef ds:uri="40c17fcb-8620-4d84-9cfe-3e3382fec7ef"/>
    <ds:schemaRef ds:uri="http://www.w3.org/XML/1998/namespace"/>
    <ds:schemaRef ds:uri="http://schemas.microsoft.com/office/2006/documentManagement/types"/>
    <ds:schemaRef ds:uri="671a46b4-2aa4-4913-b81f-ea83054dbfa4"/>
    <ds:schemaRef ds:uri="http://schemas.openxmlformats.org/package/2006/metadata/core-properties"/>
    <ds:schemaRef ds:uri="http://purl.org/dc/dcmitype/"/>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E19D782C-4D7C-4E1B-AB76-AAE11BA60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1701</TotalTime>
  <Words>4400</Words>
  <Application>Microsoft Office PowerPoint</Application>
  <PresentationFormat>Widescreen</PresentationFormat>
  <Paragraphs>795</Paragraphs>
  <Slides>44</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Arial Narrow</vt:lpstr>
      <vt:lpstr>BlinkMacSystemFont</vt:lpstr>
      <vt:lpstr>Calibri</vt:lpstr>
      <vt:lpstr>Calibri Light</vt:lpstr>
      <vt:lpstr>Cambria</vt:lpstr>
      <vt:lpstr>inherit</vt:lpstr>
      <vt:lpstr>Lucida Sans</vt:lpstr>
      <vt:lpstr>Open Sans</vt:lpstr>
      <vt:lpstr>Palatino Linotype</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families with variants in RTEL1</vt:lpstr>
      <vt:lpstr>PowerPoint Presentation</vt:lpstr>
      <vt:lpstr>PowerPoint Presentation</vt:lpstr>
      <vt:lpstr>In-class Variant Characterization – Interactive Session</vt:lpstr>
      <vt:lpstr>Variant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Vernet Machado Bressan Wilk, Matheus, M.D.</dc:creator>
  <cp:lastModifiedBy>Vernet Machado Bressan Wilk, Matheus, M.D., Ph.D.</cp:lastModifiedBy>
  <cp:revision>19</cp:revision>
  <dcterms:created xsi:type="dcterms:W3CDTF">2022-04-27T18:04:41Z</dcterms:created>
  <dcterms:modified xsi:type="dcterms:W3CDTF">2023-06-19T13:32:32Z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0x0101001E69ECA6AFEBE9469508CEBF693BBB42</vt:lpwstr>
  </property>
</Properties>
</file>