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4" r:id="rId4"/>
    <p:sldId id="261" r:id="rId5"/>
    <p:sldId id="259" r:id="rId6"/>
    <p:sldId id="262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001837"/>
            <a:ext cx="9144000" cy="197107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Presentation Title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30510" y="346075"/>
            <a:ext cx="4219903" cy="1655762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6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186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577661"/>
            <a:ext cx="10515600" cy="35993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8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340069"/>
            <a:ext cx="2628900" cy="4836894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340069"/>
            <a:ext cx="7734300" cy="48368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3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3174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61441"/>
            <a:ext cx="10515600" cy="33155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397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867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04241"/>
            <a:ext cx="5181600" cy="37727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04241"/>
            <a:ext cx="5181600" cy="37727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5716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7" y="238272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71345"/>
            <a:ext cx="5157787" cy="29183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82728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71345"/>
            <a:ext cx="5183188" cy="29183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6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614" y="1121870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64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590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69125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269125"/>
            <a:ext cx="6172200" cy="45919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97924"/>
            <a:ext cx="3932237" cy="27710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494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0111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363717"/>
            <a:ext cx="6172200" cy="44973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601310"/>
            <a:ext cx="3932237" cy="3267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606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149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7095"/>
            <a:ext cx="12192000" cy="36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77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Reliable Extraction of Emergency Response Networks from Text Data and Benchmarking with National Emergency Response Guidelines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Jana Diesner, PhD</a:t>
            </a:r>
          </a:p>
          <a:p>
            <a:r>
              <a:rPr lang="en-US" dirty="0" smtClean="0"/>
              <a:t>Associate Professor, UIUC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4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Research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31027"/>
            <a:ext cx="10515600" cy="3315522"/>
          </a:xfrm>
        </p:spPr>
        <p:txBody>
          <a:bodyPr/>
          <a:lstStyle/>
          <a:p>
            <a:r>
              <a:rPr lang="en-US" sz="2500" dirty="0" smtClean="0"/>
              <a:t>Premise: Emergency </a:t>
            </a:r>
            <a:r>
              <a:rPr lang="en-US" sz="2500" dirty="0"/>
              <a:t>response is a complex, large-scale, socio-technical </a:t>
            </a:r>
            <a:r>
              <a:rPr lang="en-US" sz="2500" dirty="0" smtClean="0"/>
              <a:t>system, which we model as a </a:t>
            </a:r>
            <a:r>
              <a:rPr lang="en-US" sz="2500" dirty="0"/>
              <a:t>dynamic network </a:t>
            </a:r>
            <a:r>
              <a:rPr lang="en-US" sz="2500" dirty="0" smtClean="0"/>
              <a:t>with  </a:t>
            </a:r>
            <a:r>
              <a:rPr lang="en-US" sz="2500" dirty="0"/>
              <a:t>actors, events, and </a:t>
            </a:r>
            <a:r>
              <a:rPr lang="en-US" sz="2500" dirty="0" smtClean="0"/>
              <a:t>resources.</a:t>
            </a:r>
          </a:p>
          <a:p>
            <a:r>
              <a:rPr lang="en-US" sz="2500" dirty="0" smtClean="0"/>
              <a:t>Goal: Apply</a:t>
            </a:r>
            <a:r>
              <a:rPr lang="en-US" sz="2500" dirty="0"/>
              <a:t>, advance, and evaluate methods from natural language processing (NLP) and social network analysis (SNA) to </a:t>
            </a:r>
            <a:r>
              <a:rPr lang="en-US" sz="2500" dirty="0" smtClean="0"/>
              <a:t>unstructured text </a:t>
            </a:r>
            <a:r>
              <a:rPr lang="en-US" sz="2500" dirty="0"/>
              <a:t>data from </a:t>
            </a:r>
            <a:r>
              <a:rPr lang="en-US" sz="2500" dirty="0" smtClean="0"/>
              <a:t>different, commonly </a:t>
            </a:r>
            <a:r>
              <a:rPr lang="en-US" sz="2500" dirty="0"/>
              <a:t>used sources of information about emergencies </a:t>
            </a:r>
            <a:r>
              <a:rPr lang="en-US" sz="2500" dirty="0" smtClean="0"/>
              <a:t>to </a:t>
            </a:r>
            <a:r>
              <a:rPr lang="en-US" sz="2500" dirty="0"/>
              <a:t>identify and evaluate multi-modal networks involved in Humanitarian Assistance and Disaster Relief (HADR) efforts. </a:t>
            </a:r>
            <a:endParaRPr lang="en-US" sz="2500" dirty="0" smtClean="0"/>
          </a:p>
          <a:p>
            <a:r>
              <a:rPr lang="en-US" sz="2500" dirty="0" smtClean="0"/>
              <a:t>Contribution: Demonstrate </a:t>
            </a:r>
            <a:r>
              <a:rPr lang="en-US" sz="2500" dirty="0"/>
              <a:t>the applicability </a:t>
            </a:r>
            <a:r>
              <a:rPr lang="en-US" sz="2500" dirty="0" smtClean="0"/>
              <a:t>and </a:t>
            </a:r>
            <a:r>
              <a:rPr lang="en-US" sz="2500" dirty="0"/>
              <a:t>usefulness of methodologies from Human-Centered Data Science and Social Computing in HADR contexts.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4917"/>
            <a:ext cx="6347012" cy="323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650" y="2464917"/>
            <a:ext cx="5866941" cy="30406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92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3344"/>
            <a:ext cx="10515600" cy="3315522"/>
          </a:xfrm>
        </p:spPr>
        <p:txBody>
          <a:bodyPr/>
          <a:lstStyle/>
          <a:p>
            <a:pPr lvl="0"/>
            <a:r>
              <a:rPr lang="en-US" sz="2600" dirty="0" smtClean="0"/>
              <a:t>How </a:t>
            </a:r>
            <a:r>
              <a:rPr lang="en-US" sz="2600" dirty="0"/>
              <a:t>can we extract reliable </a:t>
            </a:r>
            <a:r>
              <a:rPr lang="en-US" sz="2600" dirty="0" smtClean="0"/>
              <a:t>multi-mode networks from </a:t>
            </a:r>
            <a:r>
              <a:rPr lang="en-US" sz="2600" dirty="0"/>
              <a:t>text data </a:t>
            </a:r>
            <a:r>
              <a:rPr lang="en-US" sz="2600" dirty="0" smtClean="0"/>
              <a:t>in </a:t>
            </a:r>
            <a:r>
              <a:rPr lang="en-US" sz="2600" dirty="0"/>
              <a:t>a scalable way</a:t>
            </a:r>
            <a:r>
              <a:rPr lang="en-US" sz="2600" dirty="0" smtClean="0"/>
              <a:t>?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 ground </a:t>
            </a:r>
            <a:r>
              <a:rPr lang="en-US" dirty="0"/>
              <a:t>truth </a:t>
            </a:r>
            <a:r>
              <a:rPr lang="en-US" dirty="0" smtClean="0"/>
              <a:t>benchmark data </a:t>
            </a:r>
            <a:r>
              <a:rPr lang="en-US" dirty="0"/>
              <a:t>to generate </a:t>
            </a:r>
            <a:r>
              <a:rPr lang="en-US" dirty="0" smtClean="0"/>
              <a:t>to detect nodes and edges </a:t>
            </a:r>
            <a:r>
              <a:rPr lang="en-US" dirty="0"/>
              <a:t>based on statistical, lexical, semantic, and syntactic </a:t>
            </a:r>
            <a:r>
              <a:rPr lang="en-US" dirty="0" smtClean="0"/>
              <a:t>features </a:t>
            </a:r>
            <a:r>
              <a:rPr lang="en-US" dirty="0"/>
              <a:t>of </a:t>
            </a:r>
            <a:r>
              <a:rPr lang="en-US" dirty="0" smtClean="0"/>
              <a:t>text data.</a:t>
            </a:r>
          </a:p>
          <a:p>
            <a:pPr lvl="1"/>
            <a:r>
              <a:rPr lang="en-US" dirty="0" smtClean="0"/>
              <a:t>Compare to commonly used, off the shelf implementations.  </a:t>
            </a:r>
          </a:p>
          <a:p>
            <a:r>
              <a:rPr lang="en-US" sz="2600" dirty="0" smtClean="0"/>
              <a:t>Significance</a:t>
            </a:r>
            <a:r>
              <a:rPr lang="en-US" sz="2600" dirty="0"/>
              <a:t>: </a:t>
            </a:r>
            <a:r>
              <a:rPr lang="en-US" sz="2600" dirty="0" smtClean="0"/>
              <a:t>Comprehensive </a:t>
            </a:r>
            <a:r>
              <a:rPr lang="en-US" sz="2600" dirty="0"/>
              <a:t>assessment of </a:t>
            </a:r>
            <a:r>
              <a:rPr lang="en-US" sz="2600" dirty="0" smtClean="0"/>
              <a:t>network </a:t>
            </a:r>
            <a:r>
              <a:rPr lang="en-US" sz="2600" dirty="0"/>
              <a:t>construction </a:t>
            </a:r>
            <a:r>
              <a:rPr lang="en-US" sz="2600" dirty="0" smtClean="0"/>
              <a:t>from texts, systematic </a:t>
            </a:r>
            <a:r>
              <a:rPr lang="en-US" sz="2600" dirty="0"/>
              <a:t>identification of </a:t>
            </a:r>
            <a:r>
              <a:rPr lang="en-US" sz="2600" dirty="0" smtClean="0"/>
              <a:t>sensitivity </a:t>
            </a:r>
            <a:r>
              <a:rPr lang="en-US" sz="2600" dirty="0"/>
              <a:t>of graphs to NLP methods, </a:t>
            </a:r>
            <a:r>
              <a:rPr lang="en-US" sz="2600" dirty="0" smtClean="0"/>
              <a:t>detection </a:t>
            </a:r>
            <a:r>
              <a:rPr lang="en-US" sz="2600" dirty="0"/>
              <a:t>of best practices for constructing reliable </a:t>
            </a:r>
            <a:r>
              <a:rPr lang="en-US" sz="2600" dirty="0" smtClean="0"/>
              <a:t>networks </a:t>
            </a:r>
            <a:r>
              <a:rPr lang="en-US" sz="2600" dirty="0"/>
              <a:t>from text data. </a:t>
            </a:r>
            <a:r>
              <a:rPr lang="en-US" sz="2600" dirty="0" smtClean="0"/>
              <a:t>Improves rigor </a:t>
            </a:r>
            <a:r>
              <a:rPr lang="en-US" sz="2600" dirty="0"/>
              <a:t>and scalability of </a:t>
            </a:r>
            <a:r>
              <a:rPr lang="en-US" sz="2600" dirty="0" smtClean="0"/>
              <a:t>semantic computing </a:t>
            </a:r>
            <a:r>
              <a:rPr lang="en-US" sz="2600" dirty="0"/>
              <a:t>a</a:t>
            </a:r>
            <a:r>
              <a:rPr lang="en-US" sz="2600" dirty="0" smtClean="0"/>
              <a:t>cross </a:t>
            </a:r>
            <a:r>
              <a:rPr lang="en-US" sz="2600" dirty="0"/>
              <a:t>disciplines and application areas.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840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3344"/>
            <a:ext cx="10515600" cy="3315522"/>
          </a:xfrm>
        </p:spPr>
        <p:txBody>
          <a:bodyPr/>
          <a:lstStyle/>
          <a:p>
            <a:pPr lvl="0"/>
            <a:r>
              <a:rPr lang="en-US" sz="2400" dirty="0"/>
              <a:t>How can we label links the extracted semantic networks in a way that is meaningful for HADR and scalable</a:t>
            </a:r>
            <a:r>
              <a:rPr lang="en-US" sz="2400" dirty="0" smtClean="0"/>
              <a:t>?</a:t>
            </a:r>
          </a:p>
          <a:p>
            <a:pPr lvl="1"/>
            <a:r>
              <a:rPr lang="en-US" dirty="0" smtClean="0"/>
              <a:t>Leverage text </a:t>
            </a:r>
            <a:r>
              <a:rPr lang="en-US" dirty="0"/>
              <a:t>summarization technique(s) </a:t>
            </a:r>
            <a:r>
              <a:rPr lang="en-US" dirty="0" smtClean="0"/>
              <a:t>from </a:t>
            </a:r>
            <a:r>
              <a:rPr lang="en-US" dirty="0"/>
              <a:t>our prior CIRI </a:t>
            </a:r>
            <a:r>
              <a:rPr lang="en-US" dirty="0" smtClean="0"/>
              <a:t>project.</a:t>
            </a:r>
            <a:endParaRPr lang="en-US" dirty="0"/>
          </a:p>
          <a:p>
            <a:pPr lvl="1"/>
            <a:r>
              <a:rPr lang="en-US" dirty="0" smtClean="0"/>
              <a:t>Adaptation </a:t>
            </a:r>
            <a:r>
              <a:rPr lang="en-US" dirty="0"/>
              <a:t>of previously developed methods for text-based link labeling </a:t>
            </a:r>
            <a:endParaRPr lang="en-US" dirty="0" smtClean="0"/>
          </a:p>
          <a:p>
            <a:pPr lvl="1"/>
            <a:r>
              <a:rPr lang="en-US" dirty="0" smtClean="0"/>
              <a:t>Explore </a:t>
            </a:r>
            <a:r>
              <a:rPr lang="en-US" dirty="0"/>
              <a:t>sub-event detection </a:t>
            </a:r>
            <a:r>
              <a:rPr lang="en-US" dirty="0" smtClean="0"/>
              <a:t>techniques.</a:t>
            </a:r>
            <a:endParaRPr lang="en-US" sz="2000" dirty="0"/>
          </a:p>
          <a:p>
            <a:r>
              <a:rPr lang="en-US" sz="2400" dirty="0" smtClean="0"/>
              <a:t>Significance</a:t>
            </a:r>
            <a:r>
              <a:rPr lang="en-US" sz="2400" dirty="0"/>
              <a:t>: </a:t>
            </a:r>
            <a:r>
              <a:rPr lang="en-US" sz="2400" dirty="0" smtClean="0"/>
              <a:t>Results </a:t>
            </a:r>
            <a:r>
              <a:rPr lang="en-US" sz="2400" dirty="0"/>
              <a:t>in a classification schema for links (interactions between agents) in HADR-related networks </a:t>
            </a:r>
            <a:r>
              <a:rPr lang="en-US" sz="2400" dirty="0" smtClean="0"/>
              <a:t>built from text </a:t>
            </a:r>
            <a:r>
              <a:rPr lang="en-US" sz="2400" dirty="0"/>
              <a:t>data. </a:t>
            </a:r>
            <a:r>
              <a:rPr lang="en-US" sz="2400" dirty="0" smtClean="0"/>
              <a:t>Enables </a:t>
            </a:r>
            <a:r>
              <a:rPr lang="en-US" sz="2400" dirty="0"/>
              <a:t>automated and meaningful link labeling, which supports further inference tasks.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643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5660"/>
            <a:ext cx="10710903" cy="3315522"/>
          </a:xfrm>
        </p:spPr>
        <p:txBody>
          <a:bodyPr/>
          <a:lstStyle/>
          <a:p>
            <a:pPr lvl="0"/>
            <a:r>
              <a:rPr lang="en-US" sz="2100" dirty="0" smtClean="0"/>
              <a:t>How do the extracted interactions </a:t>
            </a:r>
            <a:r>
              <a:rPr lang="en-US" sz="2100" dirty="0"/>
              <a:t>networks </a:t>
            </a:r>
            <a:r>
              <a:rPr lang="en-US" sz="2100" dirty="0" smtClean="0"/>
              <a:t>compare to prescribed networks? What can we learn from differences between extracted versus prescribed networks?</a:t>
            </a:r>
          </a:p>
          <a:p>
            <a:pPr lvl="1"/>
            <a:r>
              <a:rPr lang="en-US" sz="2100" dirty="0" smtClean="0"/>
              <a:t>Ground truth/ normative networks: generated based on national emergency response guidelines, especially the National Response Framework (NRF) outlined by U.S. Department of Homeland Security. </a:t>
            </a:r>
          </a:p>
          <a:p>
            <a:pPr lvl="1"/>
            <a:r>
              <a:rPr lang="en-US" sz="2100" dirty="0" smtClean="0"/>
              <a:t>Empirical response networks: extracted from text data. </a:t>
            </a:r>
          </a:p>
          <a:p>
            <a:pPr lvl="1"/>
            <a:r>
              <a:rPr lang="en-US" sz="2100" dirty="0" smtClean="0"/>
              <a:t>Assessment: Compare normative to empirical networks to identify congruence, and opportunities (false positives) and needs (false negatives) for policy change.</a:t>
            </a:r>
          </a:p>
          <a:p>
            <a:r>
              <a:rPr lang="en-US" sz="2100" dirty="0" smtClean="0"/>
              <a:t>Significance</a:t>
            </a:r>
            <a:r>
              <a:rPr lang="en-US" sz="2100" dirty="0"/>
              <a:t>: </a:t>
            </a:r>
            <a:r>
              <a:rPr lang="en-US" sz="2100" dirty="0" smtClean="0"/>
              <a:t>Investigate </a:t>
            </a:r>
            <a:r>
              <a:rPr lang="en-US" sz="2100" dirty="0"/>
              <a:t>real-world emergencies from an organizational behavior perspective </a:t>
            </a:r>
            <a:r>
              <a:rPr lang="en-US" sz="2100" dirty="0" smtClean="0"/>
              <a:t>to </a:t>
            </a:r>
            <a:r>
              <a:rPr lang="en-US" sz="2100" dirty="0"/>
              <a:t>advance our understanding of </a:t>
            </a:r>
            <a:r>
              <a:rPr lang="en-US" sz="2100" dirty="0" smtClean="0"/>
              <a:t>organizational </a:t>
            </a:r>
            <a:r>
              <a:rPr lang="en-US" sz="2100" dirty="0"/>
              <a:t>processes, flaws, and possible points of failure. </a:t>
            </a:r>
            <a:r>
              <a:rPr lang="en-US" sz="2100" dirty="0" smtClean="0"/>
              <a:t>Develops </a:t>
            </a:r>
            <a:r>
              <a:rPr lang="en-US" sz="2100" dirty="0"/>
              <a:t>and applies a methodology for comparing policy based on incidence management plans to </a:t>
            </a:r>
            <a:r>
              <a:rPr lang="en-US" sz="2100" dirty="0" smtClean="0"/>
              <a:t>evidence for action, which may assist </a:t>
            </a:r>
            <a:r>
              <a:rPr lang="en-US" sz="2100" dirty="0"/>
              <a:t>in assessing emergency management policy.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77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294" y="1779700"/>
            <a:ext cx="10515600" cy="3315522"/>
          </a:xfrm>
        </p:spPr>
        <p:txBody>
          <a:bodyPr/>
          <a:lstStyle/>
          <a:p>
            <a:r>
              <a:rPr lang="en-US" dirty="0" smtClean="0"/>
              <a:t>Establish ground truth – National response framework, other policies, guidelines, etc.     i.e., “SOP for disaster response.”</a:t>
            </a:r>
          </a:p>
          <a:p>
            <a:r>
              <a:rPr lang="en-US" dirty="0" smtClean="0"/>
              <a:t>Gather data from historical disaster response – “how it actually unfolded”</a:t>
            </a:r>
          </a:p>
          <a:p>
            <a:r>
              <a:rPr lang="en-US" dirty="0" smtClean="0"/>
              <a:t>Compare the two</a:t>
            </a:r>
          </a:p>
          <a:p>
            <a:r>
              <a:rPr lang="en-US" dirty="0" smtClean="0"/>
              <a:t>Identify areas where guidelines could be improved</a:t>
            </a:r>
          </a:p>
          <a:p>
            <a:r>
              <a:rPr lang="en-US" dirty="0" smtClean="0"/>
              <a:t>Make recommendations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72036" y="920680"/>
            <a:ext cx="10515600" cy="1325563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992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2047</TotalTime>
  <Words>510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Reliable Extraction of Emergency Response Networks from Text Data and Benchmarking with National Emergency Response Guidelines </vt:lpstr>
      <vt:lpstr>Research Objective</vt:lpstr>
      <vt:lpstr>Research question 1</vt:lpstr>
      <vt:lpstr>Research question 1</vt:lpstr>
      <vt:lpstr>Research question 2</vt:lpstr>
      <vt:lpstr>Research question 3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Koester, Amy Elizabeth</dc:creator>
  <cp:lastModifiedBy>Whitesell, Andrea Gabriela</cp:lastModifiedBy>
  <cp:revision>29</cp:revision>
  <dcterms:created xsi:type="dcterms:W3CDTF">2017-09-12T20:51:02Z</dcterms:created>
  <dcterms:modified xsi:type="dcterms:W3CDTF">2019-04-09T19:19:56Z</dcterms:modified>
</cp:coreProperties>
</file>