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58" r:id="rId4"/>
    <p:sldId id="262"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D67F2-1781-484A-AA85-F77C98E899F3}" type="datetimeFigureOut">
              <a:rPr lang="en-US" smtClean="0"/>
              <a:t>4/8/2019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660ED-E3E6-46DB-A802-A19B862928D5}" type="slidenum">
              <a:rPr lang="en-US" smtClean="0"/>
              <a:t>‹#›</a:t>
            </a:fld>
            <a:endParaRPr lang="en-US"/>
          </a:p>
        </p:txBody>
      </p:sp>
    </p:spTree>
    <p:extLst>
      <p:ext uri="{BB962C8B-B14F-4D97-AF65-F5344CB8AC3E}">
        <p14:creationId xmlns:p14="http://schemas.microsoft.com/office/powerpoint/2010/main" val="3094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5328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DA975C-E876-4784-8286-98840533B91A}"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727263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975C-E876-4784-8286-98840533B91A}"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130244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975C-E876-4784-8286-98840533B91A}"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176756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A975C-E876-4784-8286-98840533B91A}"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91784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9DA975C-E876-4784-8286-98840533B91A}"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517751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DA975C-E876-4784-8286-98840533B91A}"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18772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DA975C-E876-4784-8286-98840533B91A}"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2927831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A975C-E876-4784-8286-98840533B91A}"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406743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A975C-E876-4784-8286-98840533B91A}"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2584328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DA975C-E876-4784-8286-98840533B91A}"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3983793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DA975C-E876-4784-8286-98840533B91A}"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313BF-A9CD-4E00-AD6F-2EE23D33A653}" type="slidenum">
              <a:rPr lang="en-US" smtClean="0"/>
              <a:t>‹#›</a:t>
            </a:fld>
            <a:endParaRPr lang="en-US"/>
          </a:p>
        </p:txBody>
      </p:sp>
    </p:spTree>
    <p:extLst>
      <p:ext uri="{BB962C8B-B14F-4D97-AF65-F5344CB8AC3E}">
        <p14:creationId xmlns:p14="http://schemas.microsoft.com/office/powerpoint/2010/main" val="16852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A975C-E876-4784-8286-98840533B91A}" type="datetimeFigureOut">
              <a:rPr lang="en-US" smtClean="0"/>
              <a:t>4/8/2019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313BF-A9CD-4E00-AD6F-2EE23D33A653}" type="slidenum">
              <a:rPr lang="en-US" smtClean="0"/>
              <a:t>‹#›</a:t>
            </a:fld>
            <a:endParaRPr lang="en-US"/>
          </a:p>
        </p:txBody>
      </p:sp>
    </p:spTree>
    <p:extLst>
      <p:ext uri="{BB962C8B-B14F-4D97-AF65-F5344CB8AC3E}">
        <p14:creationId xmlns:p14="http://schemas.microsoft.com/office/powerpoint/2010/main" val="3676998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36"/>
            <a:ext cx="9144000" cy="1470025"/>
          </a:xfrm>
        </p:spPr>
        <p:txBody>
          <a:bodyPr>
            <a:normAutofit/>
          </a:bodyPr>
          <a:lstStyle/>
          <a:p>
            <a:r>
              <a:rPr lang="en-US" sz="4000" dirty="0" smtClean="0"/>
              <a:t>Hybrid Quantum-Classical Reinforcement Learning in Controlled Quantum Networks</a:t>
            </a:r>
            <a:endParaRPr lang="en-US" sz="4000" dirty="0"/>
          </a:p>
        </p:txBody>
      </p:sp>
      <p:sp>
        <p:nvSpPr>
          <p:cNvPr id="5" name="TextBox 4"/>
          <p:cNvSpPr txBox="1"/>
          <p:nvPr/>
        </p:nvSpPr>
        <p:spPr>
          <a:xfrm>
            <a:off x="761278" y="2036140"/>
            <a:ext cx="3185227" cy="738664"/>
          </a:xfrm>
          <a:prstGeom prst="rect">
            <a:avLst/>
          </a:prstGeom>
          <a:noFill/>
        </p:spPr>
        <p:txBody>
          <a:bodyPr wrap="square" rtlCol="0">
            <a:spAutoFit/>
          </a:bodyPr>
          <a:lstStyle/>
          <a:p>
            <a:pPr lvl="0" algn="ctr"/>
            <a:r>
              <a:rPr lang="en-US" altLang="zh-CN" sz="2400" dirty="0">
                <a:solidFill>
                  <a:prstClr val="black"/>
                </a:solidFill>
                <a:latin typeface="Calibri" panose="020F0502020204030204" pitchFamily="34" charset="0"/>
              </a:rPr>
              <a:t>George </a:t>
            </a:r>
            <a:r>
              <a:rPr lang="en-US" altLang="zh-CN" sz="2400" dirty="0" smtClean="0">
                <a:solidFill>
                  <a:prstClr val="black"/>
                </a:solidFill>
                <a:latin typeface="Calibri" panose="020F0502020204030204" pitchFamily="34" charset="0"/>
              </a:rPr>
              <a:t>Siopsis</a:t>
            </a:r>
            <a:endParaRPr lang="en-US" altLang="zh-CN" sz="2400" baseline="30000" dirty="0">
              <a:solidFill>
                <a:prstClr val="black"/>
              </a:solidFill>
              <a:latin typeface="Calibri" panose="020F0502020204030204" pitchFamily="34" charset="0"/>
            </a:endParaRPr>
          </a:p>
          <a:p>
            <a:pPr lvl="0" algn="ctr"/>
            <a:r>
              <a:rPr lang="en-US" altLang="zh-CN" dirty="0">
                <a:solidFill>
                  <a:prstClr val="black"/>
                </a:solidFill>
                <a:latin typeface="Calibri" panose="020F0502020204030204" pitchFamily="34" charset="0"/>
              </a:rPr>
              <a:t>University of Tennessee</a:t>
            </a:r>
          </a:p>
        </p:txBody>
      </p:sp>
      <p:sp>
        <p:nvSpPr>
          <p:cNvPr id="6" name="TextBox 5"/>
          <p:cNvSpPr txBox="1"/>
          <p:nvPr/>
        </p:nvSpPr>
        <p:spPr>
          <a:xfrm>
            <a:off x="2164123" y="6093124"/>
            <a:ext cx="7444800" cy="646331"/>
          </a:xfrm>
          <a:prstGeom prst="rect">
            <a:avLst/>
          </a:prstGeom>
          <a:noFill/>
        </p:spPr>
        <p:txBody>
          <a:bodyPr wrap="square" rtlCol="0">
            <a:spAutoFit/>
          </a:bodyPr>
          <a:lstStyle/>
          <a:p>
            <a:pPr algn="ctr"/>
            <a:r>
              <a:rPr lang="en-US" dirty="0">
                <a:solidFill>
                  <a:prstClr val="black"/>
                </a:solidFill>
              </a:rPr>
              <a:t>CIRI Symposium on Resilience of Critical </a:t>
            </a:r>
            <a:r>
              <a:rPr lang="en-US" dirty="0" smtClean="0">
                <a:solidFill>
                  <a:prstClr val="black"/>
                </a:solidFill>
              </a:rPr>
              <a:t>Infrastructures</a:t>
            </a:r>
          </a:p>
          <a:p>
            <a:pPr algn="ctr"/>
            <a:r>
              <a:rPr lang="en-US" dirty="0" smtClean="0">
                <a:solidFill>
                  <a:prstClr val="black"/>
                </a:solidFill>
              </a:rPr>
              <a:t>April 2019</a:t>
            </a:r>
            <a:endParaRPr lang="en-US" dirty="0">
              <a:solidFill>
                <a:prstClr val="black"/>
              </a:solidFill>
            </a:endParaRP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0925" y="2716710"/>
            <a:ext cx="1745598" cy="99507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68098" y="2951284"/>
            <a:ext cx="1371585" cy="1828780"/>
          </a:xfrm>
          <a:prstGeom prst="rect">
            <a:avLst/>
          </a:prstGeom>
        </p:spPr>
      </p:pic>
      <p:pic>
        <p:nvPicPr>
          <p:cNvPr id="4" name="Picture 3"/>
          <p:cNvPicPr>
            <a:picLocks noChangeAspect="1"/>
          </p:cNvPicPr>
          <p:nvPr/>
        </p:nvPicPr>
        <p:blipFill>
          <a:blip r:embed="rId5"/>
          <a:stretch>
            <a:fillRect/>
          </a:stretch>
        </p:blipFill>
        <p:spPr>
          <a:xfrm>
            <a:off x="8939709" y="2943415"/>
            <a:ext cx="1495260" cy="1844517"/>
          </a:xfrm>
          <a:prstGeom prst="rect">
            <a:avLst/>
          </a:prstGeom>
        </p:spPr>
      </p:pic>
      <p:sp>
        <p:nvSpPr>
          <p:cNvPr id="10" name="TextBox 9"/>
          <p:cNvSpPr txBox="1"/>
          <p:nvPr/>
        </p:nvSpPr>
        <p:spPr>
          <a:xfrm>
            <a:off x="8229600" y="2036140"/>
            <a:ext cx="2915478" cy="738664"/>
          </a:xfrm>
          <a:prstGeom prst="rect">
            <a:avLst/>
          </a:prstGeom>
          <a:noFill/>
        </p:spPr>
        <p:txBody>
          <a:bodyPr wrap="square" rtlCol="0">
            <a:spAutoFit/>
          </a:bodyPr>
          <a:lstStyle/>
          <a:p>
            <a:pPr algn="ctr"/>
            <a:r>
              <a:rPr lang="en-US" sz="2400" dirty="0" smtClean="0"/>
              <a:t>Barry Sanders</a:t>
            </a:r>
          </a:p>
          <a:p>
            <a:pPr algn="ctr"/>
            <a:r>
              <a:rPr lang="en-US" dirty="0" smtClean="0"/>
              <a:t>University of Calgary</a:t>
            </a:r>
            <a:endParaRPr lang="en-US" dirty="0"/>
          </a:p>
        </p:txBody>
      </p:sp>
      <p:pic>
        <p:nvPicPr>
          <p:cNvPr id="11" name="Picture 10"/>
          <p:cNvPicPr>
            <a:picLocks noChangeAspect="1"/>
          </p:cNvPicPr>
          <p:nvPr/>
        </p:nvPicPr>
        <p:blipFill>
          <a:blip r:embed="rId6"/>
          <a:stretch>
            <a:fillRect/>
          </a:stretch>
        </p:blipFill>
        <p:spPr>
          <a:xfrm>
            <a:off x="6562848" y="2716711"/>
            <a:ext cx="1255935" cy="1330830"/>
          </a:xfrm>
          <a:prstGeom prst="rect">
            <a:avLst/>
          </a:prstGeom>
        </p:spPr>
      </p:pic>
      <p:pic>
        <p:nvPicPr>
          <p:cNvPr id="12" name="Picture 11"/>
          <p:cNvPicPr>
            <a:picLocks noChangeAspect="1"/>
          </p:cNvPicPr>
          <p:nvPr/>
        </p:nvPicPr>
        <p:blipFill>
          <a:blip r:embed="rId7"/>
          <a:stretch>
            <a:fillRect/>
          </a:stretch>
        </p:blipFill>
        <p:spPr>
          <a:xfrm>
            <a:off x="544604" y="4956544"/>
            <a:ext cx="1123494" cy="1128378"/>
          </a:xfrm>
          <a:prstGeom prst="rect">
            <a:avLst/>
          </a:prstGeom>
        </p:spPr>
      </p:pic>
      <p:sp>
        <p:nvSpPr>
          <p:cNvPr id="14" name="TextBox 13"/>
          <p:cNvSpPr txBox="1"/>
          <p:nvPr/>
        </p:nvSpPr>
        <p:spPr>
          <a:xfrm>
            <a:off x="72681" y="6093124"/>
            <a:ext cx="2067339" cy="738664"/>
          </a:xfrm>
          <a:prstGeom prst="rect">
            <a:avLst/>
          </a:prstGeom>
          <a:noFill/>
        </p:spPr>
        <p:txBody>
          <a:bodyPr wrap="square" rtlCol="0">
            <a:spAutoFit/>
          </a:bodyPr>
          <a:lstStyle/>
          <a:p>
            <a:pPr algn="ctr"/>
            <a:r>
              <a:rPr lang="en-US" sz="1400" dirty="0" err="1" smtClean="0"/>
              <a:t>Radhakrishnan</a:t>
            </a:r>
            <a:r>
              <a:rPr lang="en-US" sz="1400" dirty="0" smtClean="0"/>
              <a:t> </a:t>
            </a:r>
            <a:r>
              <a:rPr lang="en-US" sz="1400" dirty="0" err="1" smtClean="0"/>
              <a:t>Balu</a:t>
            </a:r>
            <a:endParaRPr lang="en-US" sz="1400" dirty="0" smtClean="0"/>
          </a:p>
          <a:p>
            <a:pPr algn="ctr"/>
            <a:r>
              <a:rPr lang="en-US" sz="1400" dirty="0" smtClean="0"/>
              <a:t>Computational Chemist</a:t>
            </a:r>
          </a:p>
          <a:p>
            <a:pPr algn="ctr"/>
            <a:r>
              <a:rPr lang="en-US" sz="1400" dirty="0" smtClean="0"/>
              <a:t>ARL</a:t>
            </a:r>
          </a:p>
        </p:txBody>
      </p:sp>
      <p:pic>
        <p:nvPicPr>
          <p:cNvPr id="15" name="Picture 14"/>
          <p:cNvPicPr>
            <a:picLocks noChangeAspect="1"/>
          </p:cNvPicPr>
          <p:nvPr/>
        </p:nvPicPr>
        <p:blipFill>
          <a:blip r:embed="rId8"/>
          <a:stretch>
            <a:fillRect/>
          </a:stretch>
        </p:blipFill>
        <p:spPr>
          <a:xfrm>
            <a:off x="10434969" y="4945901"/>
            <a:ext cx="989254" cy="989254"/>
          </a:xfrm>
          <a:prstGeom prst="rect">
            <a:avLst/>
          </a:prstGeom>
        </p:spPr>
      </p:pic>
      <p:sp>
        <p:nvSpPr>
          <p:cNvPr id="17" name="TextBox 16"/>
          <p:cNvSpPr txBox="1"/>
          <p:nvPr/>
        </p:nvSpPr>
        <p:spPr>
          <a:xfrm>
            <a:off x="9797083" y="5935155"/>
            <a:ext cx="2265025" cy="738664"/>
          </a:xfrm>
          <a:prstGeom prst="rect">
            <a:avLst/>
          </a:prstGeom>
          <a:noFill/>
        </p:spPr>
        <p:txBody>
          <a:bodyPr wrap="square" rtlCol="0">
            <a:spAutoFit/>
          </a:bodyPr>
          <a:lstStyle/>
          <a:p>
            <a:pPr algn="ctr"/>
            <a:r>
              <a:rPr lang="en-US" sz="1400" dirty="0" smtClean="0"/>
              <a:t>Marouane Salhi</a:t>
            </a:r>
          </a:p>
          <a:p>
            <a:pPr algn="ctr"/>
            <a:r>
              <a:rPr lang="en-US" sz="1400" dirty="0" smtClean="0"/>
              <a:t>Computational Physicist</a:t>
            </a:r>
          </a:p>
          <a:p>
            <a:pPr algn="ctr"/>
            <a:r>
              <a:rPr lang="en-US" sz="1400" dirty="0" smtClean="0"/>
              <a:t>Qubit Engineering, Inc.</a:t>
            </a:r>
            <a:endParaRPr lang="en-US" sz="1400" dirty="0"/>
          </a:p>
        </p:txBody>
      </p:sp>
      <p:pic>
        <p:nvPicPr>
          <p:cNvPr id="19" name="Picture 18"/>
          <p:cNvPicPr>
            <a:picLocks noChangeAspect="1"/>
          </p:cNvPicPr>
          <p:nvPr/>
        </p:nvPicPr>
        <p:blipFill>
          <a:blip r:embed="rId9"/>
          <a:stretch>
            <a:fillRect/>
          </a:stretch>
        </p:blipFill>
        <p:spPr>
          <a:xfrm>
            <a:off x="5013453" y="4637884"/>
            <a:ext cx="1438275" cy="1428750"/>
          </a:xfrm>
          <a:prstGeom prst="rect">
            <a:avLst/>
          </a:prstGeom>
        </p:spPr>
      </p:pic>
    </p:spTree>
    <p:extLst>
      <p:ext uri="{BB962C8B-B14F-4D97-AF65-F5344CB8AC3E}">
        <p14:creationId xmlns:p14="http://schemas.microsoft.com/office/powerpoint/2010/main" val="2806447471"/>
      </p:ext>
    </p:extLst>
  </p:cSld>
  <p:clrMapOvr>
    <a:masterClrMapping/>
  </p:clrMapOvr>
  <mc:AlternateContent xmlns:mc="http://schemas.openxmlformats.org/markup-compatibility/2006" xmlns:p14="http://schemas.microsoft.com/office/powerpoint/2010/main">
    <mc:Choice Requires="p14">
      <p:transition p14:dur="10" advTm="117338"/>
    </mc:Choice>
    <mc:Fallback xmlns="">
      <p:transition advTm="11733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104" y="609600"/>
            <a:ext cx="3538331" cy="1231106"/>
          </a:xfrm>
          <a:prstGeom prst="rect">
            <a:avLst/>
          </a:prstGeom>
          <a:noFill/>
        </p:spPr>
        <p:txBody>
          <a:bodyPr wrap="square" rtlCol="0">
            <a:spAutoFit/>
          </a:bodyPr>
          <a:lstStyle/>
          <a:p>
            <a:pPr algn="ctr"/>
            <a:r>
              <a:rPr lang="en-US" b="1" dirty="0" smtClean="0"/>
              <a:t>HYPOTHESIS</a:t>
            </a:r>
          </a:p>
          <a:p>
            <a:r>
              <a:rPr lang="en-US" sz="1400" dirty="0" smtClean="0"/>
              <a:t>Quantum computing enhances machine learning, thereby enabling rapid, reliable optimization and decision-making for complex environments and large data sets.</a:t>
            </a:r>
            <a:endParaRPr lang="en-US" sz="1400" dirty="0"/>
          </a:p>
        </p:txBody>
      </p:sp>
      <p:grpSp>
        <p:nvGrpSpPr>
          <p:cNvPr id="20" name="Group 19"/>
          <p:cNvGrpSpPr/>
          <p:nvPr/>
        </p:nvGrpSpPr>
        <p:grpSpPr>
          <a:xfrm>
            <a:off x="0" y="4699550"/>
            <a:ext cx="4260714" cy="2007178"/>
            <a:chOff x="0" y="4699550"/>
            <a:chExt cx="4260714" cy="2007178"/>
          </a:xfrm>
        </p:grpSpPr>
        <p:sp>
          <p:nvSpPr>
            <p:cNvPr id="19" name="Rounded Rectangle 18"/>
            <p:cNvSpPr/>
            <p:nvPr/>
          </p:nvSpPr>
          <p:spPr>
            <a:xfrm>
              <a:off x="0" y="4699550"/>
              <a:ext cx="4260714" cy="2007178"/>
            </a:xfrm>
            <a:prstGeom prst="roundRect">
              <a:avLst/>
            </a:prstGeom>
            <a:ln>
              <a:solidFill>
                <a:schemeClr val="accent1">
                  <a:shade val="50000"/>
                  <a:alpha val="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6078" y="4964377"/>
              <a:ext cx="3754876" cy="1323439"/>
            </a:xfrm>
            <a:prstGeom prst="rect">
              <a:avLst/>
            </a:prstGeom>
            <a:noFill/>
            <a:ln w="50800">
              <a:noFill/>
            </a:ln>
          </p:spPr>
          <p:txBody>
            <a:bodyPr wrap="square" rtlCol="0">
              <a:spAutoFit/>
            </a:bodyPr>
            <a:lstStyle/>
            <a:p>
              <a:pPr algn="ctr"/>
              <a:r>
                <a:rPr lang="en-US" sz="1600" b="1" dirty="0" smtClean="0">
                  <a:solidFill>
                    <a:srgbClr val="FFFF00"/>
                  </a:solidFill>
                </a:rPr>
                <a:t>GOAL</a:t>
              </a:r>
            </a:p>
            <a:p>
              <a:pPr algn="ctr"/>
              <a:r>
                <a:rPr lang="en-US" sz="1600" dirty="0" smtClean="0">
                  <a:solidFill>
                    <a:srgbClr val="FFFF00"/>
                  </a:solidFill>
                </a:rPr>
                <a:t>Create software for operators at DHS components and agencies that stand to benefit from applications of quantum machine learning</a:t>
              </a:r>
              <a:r>
                <a:rPr lang="en-US" sz="1400" dirty="0" smtClean="0">
                  <a:solidFill>
                    <a:srgbClr val="FFFF00"/>
                  </a:solidFill>
                </a:rPr>
                <a:t>.</a:t>
              </a:r>
            </a:p>
          </p:txBody>
        </p:sp>
      </p:grpSp>
      <p:sp>
        <p:nvSpPr>
          <p:cNvPr id="6" name="TextBox 5"/>
          <p:cNvSpPr txBox="1"/>
          <p:nvPr/>
        </p:nvSpPr>
        <p:spPr>
          <a:xfrm>
            <a:off x="7262191" y="993913"/>
            <a:ext cx="3644348" cy="1661993"/>
          </a:xfrm>
          <a:prstGeom prst="rect">
            <a:avLst/>
          </a:prstGeom>
          <a:noFill/>
        </p:spPr>
        <p:txBody>
          <a:bodyPr wrap="square" rtlCol="0">
            <a:spAutoFit/>
          </a:bodyPr>
          <a:lstStyle/>
          <a:p>
            <a:pPr algn="ctr"/>
            <a:r>
              <a:rPr lang="en-US" b="1" dirty="0" smtClean="0"/>
              <a:t>QUANTUM MACHINE LEARNING</a:t>
            </a:r>
          </a:p>
          <a:p>
            <a:r>
              <a:rPr lang="en-US" sz="1400" dirty="0" smtClean="0"/>
              <a:t>Machine learning is a transformative approach that enables machines to learn how to perform tasks through experience rather than being directly programmed. The overlap between machine learning and quantum technology is especially intriguing and paradigm shifting. </a:t>
            </a:r>
            <a:endParaRPr lang="en-US" sz="1400" dirty="0"/>
          </a:p>
        </p:txBody>
      </p:sp>
      <p:pic>
        <p:nvPicPr>
          <p:cNvPr id="7" name="Picture 6"/>
          <p:cNvPicPr>
            <a:picLocks noChangeAspect="1"/>
          </p:cNvPicPr>
          <p:nvPr/>
        </p:nvPicPr>
        <p:blipFill>
          <a:blip r:embed="rId2"/>
          <a:stretch>
            <a:fillRect/>
          </a:stretch>
        </p:blipFill>
        <p:spPr>
          <a:xfrm>
            <a:off x="636104" y="2806190"/>
            <a:ext cx="2619375" cy="1743075"/>
          </a:xfrm>
          <a:prstGeom prst="rect">
            <a:avLst/>
          </a:prstGeom>
        </p:spPr>
      </p:pic>
      <p:pic>
        <p:nvPicPr>
          <p:cNvPr id="8" name="Picture 7"/>
          <p:cNvPicPr>
            <a:picLocks noChangeAspect="1"/>
          </p:cNvPicPr>
          <p:nvPr/>
        </p:nvPicPr>
        <p:blipFill>
          <a:blip r:embed="rId3"/>
          <a:stretch>
            <a:fillRect/>
          </a:stretch>
        </p:blipFill>
        <p:spPr>
          <a:xfrm>
            <a:off x="4484826" y="2304011"/>
            <a:ext cx="2466975" cy="1847850"/>
          </a:xfrm>
          <a:prstGeom prst="rect">
            <a:avLst/>
          </a:prstGeom>
        </p:spPr>
      </p:pic>
      <p:pic>
        <p:nvPicPr>
          <p:cNvPr id="9" name="Picture 8"/>
          <p:cNvPicPr>
            <a:picLocks noChangeAspect="1"/>
          </p:cNvPicPr>
          <p:nvPr/>
        </p:nvPicPr>
        <p:blipFill>
          <a:blip r:embed="rId4"/>
          <a:stretch>
            <a:fillRect/>
          </a:stretch>
        </p:blipFill>
        <p:spPr>
          <a:xfrm>
            <a:off x="4505812" y="4151861"/>
            <a:ext cx="3077396" cy="1895031"/>
          </a:xfrm>
          <a:prstGeom prst="rect">
            <a:avLst/>
          </a:prstGeom>
        </p:spPr>
      </p:pic>
      <p:pic>
        <p:nvPicPr>
          <p:cNvPr id="10" name="Picture 9"/>
          <p:cNvPicPr>
            <a:picLocks noChangeAspect="1"/>
          </p:cNvPicPr>
          <p:nvPr/>
        </p:nvPicPr>
        <p:blipFill>
          <a:blip r:embed="rId5"/>
          <a:stretch>
            <a:fillRect/>
          </a:stretch>
        </p:blipFill>
        <p:spPr>
          <a:xfrm>
            <a:off x="8711648" y="2916185"/>
            <a:ext cx="2711726" cy="1523086"/>
          </a:xfrm>
          <a:prstGeom prst="rect">
            <a:avLst/>
          </a:prstGeom>
        </p:spPr>
      </p:pic>
      <p:pic>
        <p:nvPicPr>
          <p:cNvPr id="11" name="Picture 10"/>
          <p:cNvPicPr>
            <a:picLocks noChangeAspect="1"/>
          </p:cNvPicPr>
          <p:nvPr/>
        </p:nvPicPr>
        <p:blipFill>
          <a:blip r:embed="rId6"/>
          <a:stretch>
            <a:fillRect/>
          </a:stretch>
        </p:blipFill>
        <p:spPr>
          <a:xfrm>
            <a:off x="8122348" y="4699550"/>
            <a:ext cx="2600325" cy="1762125"/>
          </a:xfrm>
          <a:prstGeom prst="rect">
            <a:avLst/>
          </a:prstGeom>
        </p:spPr>
      </p:pic>
      <p:pic>
        <p:nvPicPr>
          <p:cNvPr id="12" name="Picture 11"/>
          <p:cNvPicPr>
            <a:picLocks noChangeAspect="1"/>
          </p:cNvPicPr>
          <p:nvPr/>
        </p:nvPicPr>
        <p:blipFill>
          <a:blip r:embed="rId7"/>
          <a:stretch>
            <a:fillRect/>
          </a:stretch>
        </p:blipFill>
        <p:spPr>
          <a:xfrm>
            <a:off x="4843669" y="609600"/>
            <a:ext cx="1877253" cy="1329029"/>
          </a:xfrm>
          <a:prstGeom prst="rect">
            <a:avLst/>
          </a:prstGeom>
        </p:spPr>
      </p:pic>
      <p:pic>
        <p:nvPicPr>
          <p:cNvPr id="13" name="Picture 12"/>
          <p:cNvPicPr>
            <a:picLocks noChangeAspect="1"/>
          </p:cNvPicPr>
          <p:nvPr/>
        </p:nvPicPr>
        <p:blipFill>
          <a:blip r:embed="rId8"/>
          <a:stretch>
            <a:fillRect/>
          </a:stretch>
        </p:blipFill>
        <p:spPr>
          <a:xfrm>
            <a:off x="494679" y="1801149"/>
            <a:ext cx="1300969" cy="589929"/>
          </a:xfrm>
          <a:prstGeom prst="rect">
            <a:avLst/>
          </a:prstGeom>
        </p:spPr>
      </p:pic>
      <p:pic>
        <p:nvPicPr>
          <p:cNvPr id="14" name="Picture 13"/>
          <p:cNvPicPr>
            <a:picLocks noChangeAspect="1"/>
          </p:cNvPicPr>
          <p:nvPr/>
        </p:nvPicPr>
        <p:blipFill>
          <a:blip r:embed="rId9"/>
          <a:stretch>
            <a:fillRect/>
          </a:stretch>
        </p:blipFill>
        <p:spPr>
          <a:xfrm>
            <a:off x="6954765" y="3478598"/>
            <a:ext cx="1256886" cy="663018"/>
          </a:xfrm>
          <a:prstGeom prst="rect">
            <a:avLst/>
          </a:prstGeom>
        </p:spPr>
      </p:pic>
      <p:pic>
        <p:nvPicPr>
          <p:cNvPr id="15" name="Picture 14"/>
          <p:cNvPicPr>
            <a:picLocks noChangeAspect="1"/>
          </p:cNvPicPr>
          <p:nvPr/>
        </p:nvPicPr>
        <p:blipFill>
          <a:blip r:embed="rId10"/>
          <a:stretch>
            <a:fillRect/>
          </a:stretch>
        </p:blipFill>
        <p:spPr>
          <a:xfrm>
            <a:off x="1765261" y="1736005"/>
            <a:ext cx="1529325" cy="856422"/>
          </a:xfrm>
          <a:prstGeom prst="rect">
            <a:avLst/>
          </a:prstGeom>
        </p:spPr>
      </p:pic>
      <p:pic>
        <p:nvPicPr>
          <p:cNvPr id="16" name="Picture 15"/>
          <p:cNvPicPr>
            <a:picLocks noChangeAspect="1"/>
          </p:cNvPicPr>
          <p:nvPr/>
        </p:nvPicPr>
        <p:blipFill>
          <a:blip r:embed="rId11"/>
          <a:stretch>
            <a:fillRect/>
          </a:stretch>
        </p:blipFill>
        <p:spPr>
          <a:xfrm>
            <a:off x="3160423" y="1863263"/>
            <a:ext cx="1099723" cy="729164"/>
          </a:xfrm>
          <a:prstGeom prst="rect">
            <a:avLst/>
          </a:prstGeom>
        </p:spPr>
      </p:pic>
      <p:pic>
        <p:nvPicPr>
          <p:cNvPr id="17" name="Picture 16"/>
          <p:cNvPicPr>
            <a:picLocks noChangeAspect="1"/>
          </p:cNvPicPr>
          <p:nvPr/>
        </p:nvPicPr>
        <p:blipFill>
          <a:blip r:embed="rId12"/>
          <a:stretch>
            <a:fillRect/>
          </a:stretch>
        </p:blipFill>
        <p:spPr>
          <a:xfrm>
            <a:off x="10737716" y="5412209"/>
            <a:ext cx="969065" cy="969065"/>
          </a:xfrm>
          <a:prstGeom prst="rect">
            <a:avLst/>
          </a:prstGeom>
        </p:spPr>
      </p:pic>
      <p:pic>
        <p:nvPicPr>
          <p:cNvPr id="2" name="Picture 1"/>
          <p:cNvPicPr>
            <a:picLocks noChangeAspect="1"/>
          </p:cNvPicPr>
          <p:nvPr/>
        </p:nvPicPr>
        <p:blipFill>
          <a:blip r:embed="rId13"/>
          <a:stretch>
            <a:fillRect/>
          </a:stretch>
        </p:blipFill>
        <p:spPr>
          <a:xfrm>
            <a:off x="7703436" y="2916185"/>
            <a:ext cx="1016429" cy="383685"/>
          </a:xfrm>
          <a:prstGeom prst="rect">
            <a:avLst/>
          </a:prstGeom>
        </p:spPr>
      </p:pic>
      <p:sp>
        <p:nvSpPr>
          <p:cNvPr id="3" name="TextBox 2"/>
          <p:cNvSpPr txBox="1"/>
          <p:nvPr/>
        </p:nvSpPr>
        <p:spPr>
          <a:xfrm>
            <a:off x="4579082" y="1942224"/>
            <a:ext cx="2406425" cy="307777"/>
          </a:xfrm>
          <a:prstGeom prst="rect">
            <a:avLst/>
          </a:prstGeom>
          <a:noFill/>
        </p:spPr>
        <p:txBody>
          <a:bodyPr wrap="square" rtlCol="0">
            <a:spAutoFit/>
          </a:bodyPr>
          <a:lstStyle/>
          <a:p>
            <a:r>
              <a:rPr lang="en-US" sz="1400" dirty="0" smtClean="0"/>
              <a:t>Photonic quantum computer</a:t>
            </a:r>
            <a:endParaRPr lang="en-US" sz="1400" dirty="0"/>
          </a:p>
        </p:txBody>
      </p:sp>
    </p:spTree>
    <p:extLst>
      <p:ext uri="{BB962C8B-B14F-4D97-AF65-F5344CB8AC3E}">
        <p14:creationId xmlns:p14="http://schemas.microsoft.com/office/powerpoint/2010/main" val="227626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Drone Detection</a:t>
            </a:r>
            <a:endParaRPr lang="en-US" dirty="0"/>
          </a:p>
        </p:txBody>
      </p:sp>
      <p:sp>
        <p:nvSpPr>
          <p:cNvPr id="4" name="TextBox 3"/>
          <p:cNvSpPr txBox="1"/>
          <p:nvPr/>
        </p:nvSpPr>
        <p:spPr>
          <a:xfrm>
            <a:off x="804034" y="1213754"/>
            <a:ext cx="2753139" cy="1754326"/>
          </a:xfrm>
          <a:prstGeom prst="rect">
            <a:avLst/>
          </a:prstGeom>
          <a:noFill/>
        </p:spPr>
        <p:txBody>
          <a:bodyPr wrap="square" rtlCol="0">
            <a:spAutoFit/>
          </a:bodyPr>
          <a:lstStyle/>
          <a:p>
            <a:pPr algn="ctr"/>
            <a:r>
              <a:rPr lang="en-US" b="1" dirty="0" smtClean="0"/>
              <a:t>PROBLEM</a:t>
            </a:r>
          </a:p>
          <a:p>
            <a:r>
              <a:rPr lang="en-US" dirty="0" smtClean="0"/>
              <a:t>A bird or a plastic bag caught in the wind might be mistaken for a drone. To discriminate, use heat or acoustic signatures.</a:t>
            </a:r>
            <a:endParaRPr lang="en-US" dirty="0"/>
          </a:p>
        </p:txBody>
      </p:sp>
      <p:sp>
        <p:nvSpPr>
          <p:cNvPr id="5" name="TextBox 4"/>
          <p:cNvSpPr txBox="1"/>
          <p:nvPr/>
        </p:nvSpPr>
        <p:spPr>
          <a:xfrm>
            <a:off x="7806132" y="1638537"/>
            <a:ext cx="3922643" cy="1200329"/>
          </a:xfrm>
          <a:prstGeom prst="rect">
            <a:avLst/>
          </a:prstGeom>
          <a:noFill/>
        </p:spPr>
        <p:txBody>
          <a:bodyPr wrap="square" rtlCol="0">
            <a:spAutoFit/>
          </a:bodyPr>
          <a:lstStyle/>
          <a:p>
            <a:pPr algn="ctr"/>
            <a:r>
              <a:rPr lang="en-US" b="1" dirty="0" smtClean="0"/>
              <a:t>MACHINE LEARNING</a:t>
            </a:r>
          </a:p>
          <a:p>
            <a:r>
              <a:rPr lang="en-US" dirty="0" smtClean="0"/>
              <a:t>Promising technology: visual detection (camera) + machine learning (DHS S&amp;T with Sandia National Labs).</a:t>
            </a:r>
            <a:endParaRPr lang="en-US" dirty="0"/>
          </a:p>
        </p:txBody>
      </p:sp>
      <p:pic>
        <p:nvPicPr>
          <p:cNvPr id="6" name="Picture 5"/>
          <p:cNvPicPr>
            <a:picLocks noChangeAspect="1"/>
          </p:cNvPicPr>
          <p:nvPr/>
        </p:nvPicPr>
        <p:blipFill>
          <a:blip r:embed="rId2"/>
          <a:stretch>
            <a:fillRect/>
          </a:stretch>
        </p:blipFill>
        <p:spPr>
          <a:xfrm>
            <a:off x="3568441" y="3365024"/>
            <a:ext cx="2619375" cy="1703111"/>
          </a:xfrm>
          <a:prstGeom prst="rect">
            <a:avLst/>
          </a:prstGeom>
        </p:spPr>
      </p:pic>
      <p:pic>
        <p:nvPicPr>
          <p:cNvPr id="7" name="Picture 6"/>
          <p:cNvPicPr>
            <a:picLocks noChangeAspect="1"/>
          </p:cNvPicPr>
          <p:nvPr/>
        </p:nvPicPr>
        <p:blipFill>
          <a:blip r:embed="rId3"/>
          <a:stretch>
            <a:fillRect/>
          </a:stretch>
        </p:blipFill>
        <p:spPr>
          <a:xfrm>
            <a:off x="4149467" y="1764824"/>
            <a:ext cx="2847975" cy="1600200"/>
          </a:xfrm>
          <a:prstGeom prst="rect">
            <a:avLst/>
          </a:prstGeom>
        </p:spPr>
      </p:pic>
      <p:pic>
        <p:nvPicPr>
          <p:cNvPr id="8" name="Picture 7"/>
          <p:cNvPicPr>
            <a:picLocks noChangeAspect="1"/>
          </p:cNvPicPr>
          <p:nvPr/>
        </p:nvPicPr>
        <p:blipFill>
          <a:blip r:embed="rId4"/>
          <a:stretch>
            <a:fillRect/>
          </a:stretch>
        </p:blipFill>
        <p:spPr>
          <a:xfrm>
            <a:off x="710941" y="3266544"/>
            <a:ext cx="2857500" cy="1600200"/>
          </a:xfrm>
          <a:prstGeom prst="rect">
            <a:avLst/>
          </a:prstGeom>
        </p:spPr>
      </p:pic>
      <p:pic>
        <p:nvPicPr>
          <p:cNvPr id="9" name="Picture 8"/>
          <p:cNvPicPr>
            <a:picLocks noChangeAspect="1"/>
          </p:cNvPicPr>
          <p:nvPr/>
        </p:nvPicPr>
        <p:blipFill>
          <a:blip r:embed="rId5"/>
          <a:stretch>
            <a:fillRect/>
          </a:stretch>
        </p:blipFill>
        <p:spPr>
          <a:xfrm>
            <a:off x="7578469" y="3063063"/>
            <a:ext cx="1615408" cy="1615408"/>
          </a:xfrm>
          <a:prstGeom prst="rect">
            <a:avLst/>
          </a:prstGeom>
        </p:spPr>
      </p:pic>
      <p:pic>
        <p:nvPicPr>
          <p:cNvPr id="10" name="Picture 9"/>
          <p:cNvPicPr>
            <a:picLocks noChangeAspect="1"/>
          </p:cNvPicPr>
          <p:nvPr/>
        </p:nvPicPr>
        <p:blipFill>
          <a:blip r:embed="rId6"/>
          <a:stretch>
            <a:fillRect/>
          </a:stretch>
        </p:blipFill>
        <p:spPr>
          <a:xfrm>
            <a:off x="9411209" y="3256204"/>
            <a:ext cx="2400940" cy="960376"/>
          </a:xfrm>
          <a:prstGeom prst="rect">
            <a:avLst/>
          </a:prstGeom>
        </p:spPr>
      </p:pic>
      <p:grpSp>
        <p:nvGrpSpPr>
          <p:cNvPr id="14" name="Group 13"/>
          <p:cNvGrpSpPr/>
          <p:nvPr/>
        </p:nvGrpSpPr>
        <p:grpSpPr>
          <a:xfrm>
            <a:off x="7748295" y="4868054"/>
            <a:ext cx="4038316" cy="1906823"/>
            <a:chOff x="7748295" y="4868054"/>
            <a:chExt cx="4038316" cy="1906823"/>
          </a:xfrm>
        </p:grpSpPr>
        <p:pic>
          <p:nvPicPr>
            <p:cNvPr id="15" name="Picture 14"/>
            <p:cNvPicPr>
              <a:picLocks noChangeAspect="1"/>
            </p:cNvPicPr>
            <p:nvPr/>
          </p:nvPicPr>
          <p:blipFill>
            <a:blip r:embed="rId7"/>
            <a:stretch>
              <a:fillRect/>
            </a:stretch>
          </p:blipFill>
          <p:spPr>
            <a:xfrm>
              <a:off x="7748295" y="4868054"/>
              <a:ext cx="4038316" cy="1906823"/>
            </a:xfrm>
            <a:prstGeom prst="rect">
              <a:avLst/>
            </a:prstGeom>
          </p:spPr>
        </p:pic>
        <p:sp>
          <p:nvSpPr>
            <p:cNvPr id="16" name="Content Placeholder 2"/>
            <p:cNvSpPr txBox="1">
              <a:spLocks/>
            </p:cNvSpPr>
            <p:nvPr/>
          </p:nvSpPr>
          <p:spPr>
            <a:xfrm>
              <a:off x="7806132" y="5053108"/>
              <a:ext cx="3782291" cy="16448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smtClean="0">
                  <a:solidFill>
                    <a:srgbClr val="FFFF00"/>
                  </a:solidFill>
                </a:rPr>
                <a:t>GOAL</a:t>
              </a:r>
            </a:p>
            <a:p>
              <a:pPr marL="0" indent="0" algn="ctr">
                <a:buNone/>
              </a:pPr>
              <a:r>
                <a:rPr lang="en-US" sz="1800" dirty="0">
                  <a:solidFill>
                    <a:srgbClr val="FFFF00"/>
                  </a:solidFill>
                </a:rPr>
                <a:t>Introduce quantum computing to build hybrid classical-quantum machine algorithms and use them to train neural networks to recognize patterns</a:t>
              </a:r>
            </a:p>
          </p:txBody>
        </p:sp>
      </p:grpSp>
    </p:spTree>
    <p:extLst>
      <p:ext uri="{BB962C8B-B14F-4D97-AF65-F5344CB8AC3E}">
        <p14:creationId xmlns:p14="http://schemas.microsoft.com/office/powerpoint/2010/main" val="167416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Cybersecurity: Malware Detection</a:t>
            </a:r>
            <a:endParaRPr lang="en-US" dirty="0"/>
          </a:p>
        </p:txBody>
      </p:sp>
      <p:sp>
        <p:nvSpPr>
          <p:cNvPr id="6" name="TextBox 5"/>
          <p:cNvSpPr txBox="1"/>
          <p:nvPr/>
        </p:nvSpPr>
        <p:spPr>
          <a:xfrm>
            <a:off x="7200265" y="3106327"/>
            <a:ext cx="4630190" cy="1200329"/>
          </a:xfrm>
          <a:prstGeom prst="rect">
            <a:avLst/>
          </a:prstGeom>
          <a:noFill/>
        </p:spPr>
        <p:txBody>
          <a:bodyPr wrap="square" rtlCol="0">
            <a:spAutoFit/>
          </a:bodyPr>
          <a:lstStyle/>
          <a:p>
            <a:pPr algn="ctr"/>
            <a:r>
              <a:rPr lang="en-US" b="1" dirty="0" smtClean="0"/>
              <a:t>TECHNOLOGY</a:t>
            </a:r>
          </a:p>
          <a:p>
            <a:r>
              <a:rPr lang="en-US" dirty="0" smtClean="0"/>
              <a:t>Machine learning is used in antimalware software. Analyzes files based on databases of both malicious and benign code. </a:t>
            </a:r>
            <a:endParaRPr lang="en-US" dirty="0"/>
          </a:p>
        </p:txBody>
      </p:sp>
      <p:grpSp>
        <p:nvGrpSpPr>
          <p:cNvPr id="4" name="Group 3"/>
          <p:cNvGrpSpPr/>
          <p:nvPr/>
        </p:nvGrpSpPr>
        <p:grpSpPr>
          <a:xfrm>
            <a:off x="694861" y="4381998"/>
            <a:ext cx="4273666" cy="2017951"/>
            <a:chOff x="694861" y="4381998"/>
            <a:chExt cx="4273666" cy="2017951"/>
          </a:xfrm>
        </p:grpSpPr>
        <p:pic>
          <p:nvPicPr>
            <p:cNvPr id="3" name="Picture 2"/>
            <p:cNvPicPr>
              <a:picLocks noChangeAspect="1"/>
            </p:cNvPicPr>
            <p:nvPr/>
          </p:nvPicPr>
          <p:blipFill>
            <a:blip r:embed="rId2"/>
            <a:stretch>
              <a:fillRect/>
            </a:stretch>
          </p:blipFill>
          <p:spPr>
            <a:xfrm>
              <a:off x="694861" y="4381998"/>
              <a:ext cx="4273666" cy="2017951"/>
            </a:xfrm>
            <a:prstGeom prst="rect">
              <a:avLst/>
            </a:prstGeom>
          </p:spPr>
        </p:pic>
        <p:sp>
          <p:nvSpPr>
            <p:cNvPr id="7" name="TextBox 6"/>
            <p:cNvSpPr txBox="1"/>
            <p:nvPr/>
          </p:nvSpPr>
          <p:spPr>
            <a:xfrm>
              <a:off x="947651" y="4513811"/>
              <a:ext cx="3915294" cy="1754326"/>
            </a:xfrm>
            <a:prstGeom prst="rect">
              <a:avLst/>
            </a:prstGeom>
            <a:noFill/>
          </p:spPr>
          <p:txBody>
            <a:bodyPr wrap="square" rtlCol="0">
              <a:spAutoFit/>
            </a:bodyPr>
            <a:lstStyle/>
            <a:p>
              <a:pPr algn="ctr"/>
              <a:r>
                <a:rPr lang="en-US" b="1" dirty="0" smtClean="0">
                  <a:solidFill>
                    <a:srgbClr val="FFFF00"/>
                  </a:solidFill>
                </a:rPr>
                <a:t>GOAL</a:t>
              </a:r>
            </a:p>
            <a:p>
              <a:r>
                <a:rPr lang="en-US" dirty="0" smtClean="0">
                  <a:solidFill>
                    <a:srgbClr val="FFFF00"/>
                  </a:solidFill>
                </a:rPr>
                <a:t>Develop new tools for malware analysis based on hybrid classical-quantum machine learning algorithms and compare their performance with existing code.</a:t>
              </a:r>
              <a:endParaRPr lang="en-US" dirty="0">
                <a:solidFill>
                  <a:srgbClr val="FFFF00"/>
                </a:solidFill>
              </a:endParaRPr>
            </a:p>
          </p:txBody>
        </p:sp>
      </p:grpSp>
      <p:pic>
        <p:nvPicPr>
          <p:cNvPr id="9" name="Picture 8"/>
          <p:cNvPicPr>
            <a:picLocks noChangeAspect="1"/>
          </p:cNvPicPr>
          <p:nvPr/>
        </p:nvPicPr>
        <p:blipFill>
          <a:blip r:embed="rId3"/>
          <a:stretch>
            <a:fillRect/>
          </a:stretch>
        </p:blipFill>
        <p:spPr>
          <a:xfrm>
            <a:off x="8267700" y="1434590"/>
            <a:ext cx="3086100" cy="1476375"/>
          </a:xfrm>
          <a:prstGeom prst="rect">
            <a:avLst/>
          </a:prstGeom>
        </p:spPr>
      </p:pic>
      <p:pic>
        <p:nvPicPr>
          <p:cNvPr id="11" name="Picture 10"/>
          <p:cNvPicPr>
            <a:picLocks noChangeAspect="1"/>
          </p:cNvPicPr>
          <p:nvPr/>
        </p:nvPicPr>
        <p:blipFill>
          <a:blip r:embed="rId4"/>
          <a:stretch>
            <a:fillRect/>
          </a:stretch>
        </p:blipFill>
        <p:spPr>
          <a:xfrm>
            <a:off x="3233650" y="1551606"/>
            <a:ext cx="3469755" cy="2137930"/>
          </a:xfrm>
          <a:prstGeom prst="rect">
            <a:avLst/>
          </a:prstGeom>
        </p:spPr>
      </p:pic>
      <p:pic>
        <p:nvPicPr>
          <p:cNvPr id="12" name="Picture 11"/>
          <p:cNvPicPr>
            <a:picLocks noChangeAspect="1"/>
          </p:cNvPicPr>
          <p:nvPr/>
        </p:nvPicPr>
        <p:blipFill>
          <a:blip r:embed="rId5"/>
          <a:stretch>
            <a:fillRect/>
          </a:stretch>
        </p:blipFill>
        <p:spPr>
          <a:xfrm>
            <a:off x="5393717" y="4638207"/>
            <a:ext cx="2619375" cy="1743075"/>
          </a:xfrm>
          <a:prstGeom prst="rect">
            <a:avLst/>
          </a:prstGeom>
        </p:spPr>
      </p:pic>
      <p:sp>
        <p:nvSpPr>
          <p:cNvPr id="13" name="TextBox 12"/>
          <p:cNvSpPr txBox="1"/>
          <p:nvPr/>
        </p:nvSpPr>
        <p:spPr>
          <a:xfrm>
            <a:off x="748146" y="1530654"/>
            <a:ext cx="2294313" cy="2031325"/>
          </a:xfrm>
          <a:prstGeom prst="rect">
            <a:avLst/>
          </a:prstGeom>
          <a:noFill/>
        </p:spPr>
        <p:txBody>
          <a:bodyPr wrap="square" rtlCol="0">
            <a:spAutoFit/>
          </a:bodyPr>
          <a:lstStyle/>
          <a:p>
            <a:pPr algn="ctr"/>
            <a:r>
              <a:rPr lang="en-US" b="1" dirty="0" smtClean="0"/>
              <a:t>PROBLEM</a:t>
            </a:r>
          </a:p>
          <a:p>
            <a:r>
              <a:rPr lang="en-US" dirty="0" smtClean="0"/>
              <a:t>Coping with malware is getting more and more challenging, given their relentless growth in complexity and volume.</a:t>
            </a:r>
          </a:p>
        </p:txBody>
      </p:sp>
    </p:spTree>
    <p:extLst>
      <p:ext uri="{BB962C8B-B14F-4D97-AF65-F5344CB8AC3E}">
        <p14:creationId xmlns:p14="http://schemas.microsoft.com/office/powerpoint/2010/main" val="33499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823043" y="4628921"/>
            <a:ext cx="2447925" cy="1866900"/>
          </a:xfrm>
          <a:prstGeom prst="rect">
            <a:avLst/>
          </a:prstGeom>
        </p:spPr>
      </p:pic>
      <p:pic>
        <p:nvPicPr>
          <p:cNvPr id="13" name="Picture 12"/>
          <p:cNvPicPr>
            <a:picLocks noChangeAspect="1"/>
          </p:cNvPicPr>
          <p:nvPr/>
        </p:nvPicPr>
        <p:blipFill rotWithShape="1">
          <a:blip r:embed="rId3"/>
          <a:srcRect l="16219" t="-3076" r="9320"/>
          <a:stretch/>
        </p:blipFill>
        <p:spPr>
          <a:xfrm>
            <a:off x="4601183" y="3112850"/>
            <a:ext cx="2120630" cy="1649421"/>
          </a:xfrm>
          <a:prstGeom prst="rect">
            <a:avLst/>
          </a:prstGeom>
        </p:spPr>
      </p:pic>
      <p:sp>
        <p:nvSpPr>
          <p:cNvPr id="2" name="Title 1"/>
          <p:cNvSpPr>
            <a:spLocks noGrp="1"/>
          </p:cNvSpPr>
          <p:nvPr>
            <p:ph type="title"/>
          </p:nvPr>
        </p:nvSpPr>
        <p:spPr/>
        <p:txBody>
          <a:bodyPr/>
          <a:lstStyle/>
          <a:p>
            <a:pPr algn="ctr"/>
            <a:r>
              <a:rPr lang="en-US" dirty="0" smtClean="0"/>
              <a:t>First Responders: Data Mining and Analysis</a:t>
            </a:r>
            <a:endParaRPr lang="en-US" dirty="0"/>
          </a:p>
        </p:txBody>
      </p:sp>
      <p:sp>
        <p:nvSpPr>
          <p:cNvPr id="4" name="TextBox 3"/>
          <p:cNvSpPr txBox="1"/>
          <p:nvPr/>
        </p:nvSpPr>
        <p:spPr>
          <a:xfrm>
            <a:off x="631767" y="1415496"/>
            <a:ext cx="3915295" cy="1200329"/>
          </a:xfrm>
          <a:prstGeom prst="rect">
            <a:avLst/>
          </a:prstGeom>
          <a:noFill/>
        </p:spPr>
        <p:txBody>
          <a:bodyPr wrap="square" rtlCol="0">
            <a:spAutoFit/>
          </a:bodyPr>
          <a:lstStyle/>
          <a:p>
            <a:pPr algn="ctr"/>
            <a:r>
              <a:rPr lang="en-US" b="1" dirty="0" smtClean="0"/>
              <a:t>PROBLEM</a:t>
            </a:r>
          </a:p>
          <a:p>
            <a:r>
              <a:rPr lang="en-US" dirty="0" smtClean="0"/>
              <a:t>First responders need to make strategic decisions quickly and efficiently during emergency events.</a:t>
            </a:r>
            <a:endParaRPr lang="en-US" dirty="0"/>
          </a:p>
        </p:txBody>
      </p:sp>
      <p:sp>
        <p:nvSpPr>
          <p:cNvPr id="5" name="TextBox 4"/>
          <p:cNvSpPr txBox="1"/>
          <p:nvPr/>
        </p:nvSpPr>
        <p:spPr>
          <a:xfrm>
            <a:off x="7281947" y="1411793"/>
            <a:ext cx="4397433" cy="2585323"/>
          </a:xfrm>
          <a:prstGeom prst="rect">
            <a:avLst/>
          </a:prstGeom>
          <a:noFill/>
        </p:spPr>
        <p:txBody>
          <a:bodyPr wrap="square" rtlCol="0">
            <a:spAutoFit/>
          </a:bodyPr>
          <a:lstStyle/>
          <a:p>
            <a:pPr algn="ctr"/>
            <a:r>
              <a:rPr lang="en-US" b="1" dirty="0" smtClean="0"/>
              <a:t>TECHNOLOGY</a:t>
            </a:r>
          </a:p>
          <a:p>
            <a:r>
              <a:rPr lang="en-US" dirty="0" smtClean="0"/>
              <a:t>Data mining and analysis are machine learning algorithms (neural networks) that extract relevant knowledge from a massive database of information, in order to optimize models and identify dependent variables. These tools help first responders to handle dangerous situations (blizzard whiting out an entire town, hurricane, etc.).</a:t>
            </a:r>
            <a:endParaRPr lang="en-US" dirty="0"/>
          </a:p>
        </p:txBody>
      </p:sp>
      <p:grpSp>
        <p:nvGrpSpPr>
          <p:cNvPr id="3" name="Group 2"/>
          <p:cNvGrpSpPr/>
          <p:nvPr/>
        </p:nvGrpSpPr>
        <p:grpSpPr>
          <a:xfrm>
            <a:off x="165370" y="4340007"/>
            <a:ext cx="4173166" cy="2152693"/>
            <a:chOff x="-22648" y="2746495"/>
            <a:chExt cx="4273666" cy="2017951"/>
          </a:xfrm>
        </p:grpSpPr>
        <p:pic>
          <p:nvPicPr>
            <p:cNvPr id="14" name="Picture 13"/>
            <p:cNvPicPr>
              <a:picLocks noChangeAspect="1"/>
            </p:cNvPicPr>
            <p:nvPr/>
          </p:nvPicPr>
          <p:blipFill>
            <a:blip r:embed="rId4"/>
            <a:stretch>
              <a:fillRect/>
            </a:stretch>
          </p:blipFill>
          <p:spPr>
            <a:xfrm>
              <a:off x="-22648" y="2746495"/>
              <a:ext cx="4273666" cy="2017951"/>
            </a:xfrm>
            <a:prstGeom prst="rect">
              <a:avLst/>
            </a:prstGeom>
          </p:spPr>
        </p:pic>
        <p:sp>
          <p:nvSpPr>
            <p:cNvPr id="6" name="TextBox 5"/>
            <p:cNvSpPr txBox="1"/>
            <p:nvPr/>
          </p:nvSpPr>
          <p:spPr>
            <a:xfrm>
              <a:off x="336046" y="3142329"/>
              <a:ext cx="3458095" cy="1200329"/>
            </a:xfrm>
            <a:prstGeom prst="rect">
              <a:avLst/>
            </a:prstGeom>
            <a:noFill/>
          </p:spPr>
          <p:txBody>
            <a:bodyPr wrap="square" rtlCol="0">
              <a:spAutoFit/>
            </a:bodyPr>
            <a:lstStyle/>
            <a:p>
              <a:pPr algn="ctr"/>
              <a:r>
                <a:rPr lang="en-US" b="1" dirty="0" smtClean="0">
                  <a:solidFill>
                    <a:srgbClr val="FFFF00"/>
                  </a:solidFill>
                </a:rPr>
                <a:t>GOAL</a:t>
              </a:r>
            </a:p>
            <a:p>
              <a:pPr algn="ctr"/>
              <a:r>
                <a:rPr lang="en-US" dirty="0" smtClean="0">
                  <a:solidFill>
                    <a:srgbClr val="FFFF00"/>
                  </a:solidFill>
                </a:rPr>
                <a:t>Develop hybrid classical-quantum neural networks to improve performance of software.</a:t>
              </a:r>
              <a:endParaRPr lang="en-US" dirty="0">
                <a:solidFill>
                  <a:srgbClr val="FFFF00"/>
                </a:solidFill>
              </a:endParaRPr>
            </a:p>
          </p:txBody>
        </p:sp>
      </p:grpSp>
      <p:pic>
        <p:nvPicPr>
          <p:cNvPr id="9" name="Picture 8"/>
          <p:cNvPicPr>
            <a:picLocks noChangeAspect="1"/>
          </p:cNvPicPr>
          <p:nvPr/>
        </p:nvPicPr>
        <p:blipFill>
          <a:blip r:embed="rId5"/>
          <a:stretch>
            <a:fillRect/>
          </a:stretch>
        </p:blipFill>
        <p:spPr>
          <a:xfrm>
            <a:off x="692337" y="2615825"/>
            <a:ext cx="2857500" cy="1600200"/>
          </a:xfrm>
          <a:prstGeom prst="rect">
            <a:avLst/>
          </a:prstGeom>
        </p:spPr>
      </p:pic>
      <p:pic>
        <p:nvPicPr>
          <p:cNvPr id="10" name="Picture 9"/>
          <p:cNvPicPr>
            <a:picLocks noChangeAspect="1"/>
          </p:cNvPicPr>
          <p:nvPr/>
        </p:nvPicPr>
        <p:blipFill>
          <a:blip r:embed="rId6"/>
          <a:stretch>
            <a:fillRect/>
          </a:stretch>
        </p:blipFill>
        <p:spPr>
          <a:xfrm>
            <a:off x="9687444" y="4862644"/>
            <a:ext cx="1875558" cy="1399455"/>
          </a:xfrm>
          <a:prstGeom prst="rect">
            <a:avLst/>
          </a:prstGeom>
        </p:spPr>
      </p:pic>
      <p:pic>
        <p:nvPicPr>
          <p:cNvPr id="12" name="Picture 11"/>
          <p:cNvPicPr>
            <a:picLocks noChangeAspect="1"/>
          </p:cNvPicPr>
          <p:nvPr/>
        </p:nvPicPr>
        <p:blipFill>
          <a:blip r:embed="rId7"/>
          <a:stretch>
            <a:fillRect/>
          </a:stretch>
        </p:blipFill>
        <p:spPr>
          <a:xfrm>
            <a:off x="4643340" y="1511737"/>
            <a:ext cx="2049184" cy="1534910"/>
          </a:xfrm>
          <a:prstGeom prst="rect">
            <a:avLst/>
          </a:prstGeom>
        </p:spPr>
      </p:pic>
    </p:spTree>
    <p:extLst>
      <p:ext uri="{BB962C8B-B14F-4D97-AF65-F5344CB8AC3E}">
        <p14:creationId xmlns:p14="http://schemas.microsoft.com/office/powerpoint/2010/main" val="35437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FEMA: Crisis Management</a:t>
            </a:r>
            <a:endParaRPr lang="en-US" dirty="0"/>
          </a:p>
        </p:txBody>
      </p:sp>
      <p:pic>
        <p:nvPicPr>
          <p:cNvPr id="5" name="Picture 4"/>
          <p:cNvPicPr>
            <a:picLocks noChangeAspect="1"/>
          </p:cNvPicPr>
          <p:nvPr/>
        </p:nvPicPr>
        <p:blipFill>
          <a:blip r:embed="rId2"/>
          <a:stretch>
            <a:fillRect/>
          </a:stretch>
        </p:blipFill>
        <p:spPr>
          <a:xfrm>
            <a:off x="815501" y="5062144"/>
            <a:ext cx="2937229" cy="1644848"/>
          </a:xfrm>
          <a:prstGeom prst="rect">
            <a:avLst/>
          </a:prstGeom>
        </p:spPr>
      </p:pic>
      <p:sp>
        <p:nvSpPr>
          <p:cNvPr id="6" name="TextBox 5"/>
          <p:cNvSpPr txBox="1"/>
          <p:nvPr/>
        </p:nvSpPr>
        <p:spPr>
          <a:xfrm>
            <a:off x="252239" y="1027906"/>
            <a:ext cx="4106487" cy="2308324"/>
          </a:xfrm>
          <a:prstGeom prst="rect">
            <a:avLst/>
          </a:prstGeom>
          <a:noFill/>
        </p:spPr>
        <p:txBody>
          <a:bodyPr wrap="square" rtlCol="0">
            <a:spAutoFit/>
          </a:bodyPr>
          <a:lstStyle/>
          <a:p>
            <a:pPr algn="ctr"/>
            <a:r>
              <a:rPr lang="en-US" b="1" dirty="0" smtClean="0"/>
              <a:t>PROBLEM</a:t>
            </a:r>
          </a:p>
          <a:p>
            <a:r>
              <a:rPr lang="en-US" dirty="0" smtClean="0"/>
              <a:t>FEMA Guidelines for emergency preparedness in crisis/disaster: </a:t>
            </a:r>
          </a:p>
          <a:p>
            <a:r>
              <a:rPr lang="en-US" dirty="0"/>
              <a:t>P</a:t>
            </a:r>
            <a:r>
              <a:rPr lang="en-US" dirty="0" smtClean="0"/>
              <a:t>erform needs analysis (receive requests, prioritize events, pass requests, track request status, report to Resource Manager), coordinate effective resource allocation.</a:t>
            </a:r>
            <a:endParaRPr lang="en-US" dirty="0"/>
          </a:p>
        </p:txBody>
      </p:sp>
      <p:pic>
        <p:nvPicPr>
          <p:cNvPr id="8" name="Picture 7"/>
          <p:cNvPicPr>
            <a:picLocks noChangeAspect="1"/>
          </p:cNvPicPr>
          <p:nvPr/>
        </p:nvPicPr>
        <p:blipFill>
          <a:blip r:embed="rId3"/>
          <a:stretch>
            <a:fillRect/>
          </a:stretch>
        </p:blipFill>
        <p:spPr>
          <a:xfrm>
            <a:off x="4944687" y="1437203"/>
            <a:ext cx="2415566" cy="1607449"/>
          </a:xfrm>
          <a:prstGeom prst="rect">
            <a:avLst/>
          </a:prstGeom>
        </p:spPr>
      </p:pic>
      <p:pic>
        <p:nvPicPr>
          <p:cNvPr id="10" name="Picture 9"/>
          <p:cNvPicPr>
            <a:picLocks noChangeAspect="1"/>
          </p:cNvPicPr>
          <p:nvPr/>
        </p:nvPicPr>
        <p:blipFill>
          <a:blip r:embed="rId4"/>
          <a:stretch>
            <a:fillRect/>
          </a:stretch>
        </p:blipFill>
        <p:spPr>
          <a:xfrm>
            <a:off x="838200" y="3336230"/>
            <a:ext cx="2914531" cy="1637596"/>
          </a:xfrm>
          <a:prstGeom prst="rect">
            <a:avLst/>
          </a:prstGeom>
        </p:spPr>
      </p:pic>
      <p:pic>
        <p:nvPicPr>
          <p:cNvPr id="13" name="Picture 12"/>
          <p:cNvPicPr>
            <a:picLocks noChangeAspect="1"/>
          </p:cNvPicPr>
          <p:nvPr/>
        </p:nvPicPr>
        <p:blipFill>
          <a:blip r:embed="rId5"/>
          <a:stretch>
            <a:fillRect/>
          </a:stretch>
        </p:blipFill>
        <p:spPr>
          <a:xfrm>
            <a:off x="8373664" y="4155028"/>
            <a:ext cx="3266894" cy="1707216"/>
          </a:xfrm>
          <a:prstGeom prst="rect">
            <a:avLst/>
          </a:prstGeom>
        </p:spPr>
      </p:pic>
      <p:sp>
        <p:nvSpPr>
          <p:cNvPr id="15" name="TextBox 14"/>
          <p:cNvSpPr txBox="1"/>
          <p:nvPr/>
        </p:nvSpPr>
        <p:spPr>
          <a:xfrm>
            <a:off x="4358726" y="3044652"/>
            <a:ext cx="3782291" cy="1754326"/>
          </a:xfrm>
          <a:prstGeom prst="rect">
            <a:avLst/>
          </a:prstGeom>
          <a:noFill/>
        </p:spPr>
        <p:txBody>
          <a:bodyPr wrap="square" rtlCol="0">
            <a:spAutoFit/>
          </a:bodyPr>
          <a:lstStyle/>
          <a:p>
            <a:pPr algn="ctr"/>
            <a:r>
              <a:rPr lang="en-US" b="1" dirty="0" smtClean="0"/>
              <a:t>CROWDSOURCING</a:t>
            </a:r>
          </a:p>
          <a:p>
            <a:r>
              <a:rPr lang="en-US" dirty="0"/>
              <a:t>O</a:t>
            </a:r>
            <a:r>
              <a:rPr lang="en-US" dirty="0" smtClean="0"/>
              <a:t>perationalize crowdsourcing to enhance situational awareness, decision-making, and inform machine learning and artificial intelligence applications.</a:t>
            </a:r>
            <a:endParaRPr lang="en-US" dirty="0"/>
          </a:p>
        </p:txBody>
      </p:sp>
      <p:sp>
        <p:nvSpPr>
          <p:cNvPr id="7" name="TextBox 6"/>
          <p:cNvSpPr txBox="1"/>
          <p:nvPr/>
        </p:nvSpPr>
        <p:spPr>
          <a:xfrm>
            <a:off x="8005864" y="1197182"/>
            <a:ext cx="4002494" cy="2523768"/>
          </a:xfrm>
          <a:prstGeom prst="rect">
            <a:avLst/>
          </a:prstGeom>
          <a:noFill/>
        </p:spPr>
        <p:txBody>
          <a:bodyPr wrap="square" rtlCol="0">
            <a:spAutoFit/>
          </a:bodyPr>
          <a:lstStyle/>
          <a:p>
            <a:pPr algn="ctr"/>
            <a:r>
              <a:rPr lang="en-US" b="1" dirty="0" smtClean="0"/>
              <a:t>RESILIENCE</a:t>
            </a:r>
          </a:p>
          <a:p>
            <a:r>
              <a:rPr lang="en-US" dirty="0" smtClean="0"/>
              <a:t>“Develop </a:t>
            </a:r>
            <a:r>
              <a:rPr lang="en-US" dirty="0"/>
              <a:t>holistic resilience solutions that marry natural phenomena sciences with machine learning to provide cities and companies with hyperlocal impact </a:t>
            </a:r>
            <a:r>
              <a:rPr lang="en-US" dirty="0" smtClean="0"/>
              <a:t>predictions.”</a:t>
            </a:r>
          </a:p>
          <a:p>
            <a:r>
              <a:rPr lang="en-US" dirty="0" smtClean="0"/>
              <a:t>“Google </a:t>
            </a:r>
            <a:r>
              <a:rPr lang="en-US" dirty="0"/>
              <a:t>is using AI to develop enhanced flood warnings in </a:t>
            </a:r>
            <a:r>
              <a:rPr lang="en-US" dirty="0" smtClean="0"/>
              <a:t>India”</a:t>
            </a:r>
          </a:p>
          <a:p>
            <a:pPr algn="r"/>
            <a:r>
              <a:rPr lang="en-US" sz="1400" dirty="0" smtClean="0"/>
              <a:t>-- Richard </a:t>
            </a:r>
            <a:r>
              <a:rPr lang="en-US" sz="1400" dirty="0" err="1"/>
              <a:t>Serino</a:t>
            </a:r>
            <a:endParaRPr lang="en-US" sz="1400" dirty="0"/>
          </a:p>
        </p:txBody>
      </p:sp>
      <p:grpSp>
        <p:nvGrpSpPr>
          <p:cNvPr id="20" name="Group 19"/>
          <p:cNvGrpSpPr/>
          <p:nvPr/>
        </p:nvGrpSpPr>
        <p:grpSpPr>
          <a:xfrm>
            <a:off x="4250987" y="4865140"/>
            <a:ext cx="4038316" cy="1906823"/>
            <a:chOff x="4250987" y="4865140"/>
            <a:chExt cx="4038316" cy="1906823"/>
          </a:xfrm>
        </p:grpSpPr>
        <p:pic>
          <p:nvPicPr>
            <p:cNvPr id="19" name="Picture 18"/>
            <p:cNvPicPr>
              <a:picLocks noChangeAspect="1"/>
            </p:cNvPicPr>
            <p:nvPr/>
          </p:nvPicPr>
          <p:blipFill>
            <a:blip r:embed="rId6"/>
            <a:stretch>
              <a:fillRect/>
            </a:stretch>
          </p:blipFill>
          <p:spPr>
            <a:xfrm>
              <a:off x="4250987" y="4865140"/>
              <a:ext cx="4038316" cy="1906823"/>
            </a:xfrm>
            <a:prstGeom prst="rect">
              <a:avLst/>
            </a:prstGeom>
          </p:spPr>
        </p:pic>
        <p:sp>
          <p:nvSpPr>
            <p:cNvPr id="18" name="Content Placeholder 2"/>
            <p:cNvSpPr txBox="1">
              <a:spLocks/>
            </p:cNvSpPr>
            <p:nvPr/>
          </p:nvSpPr>
          <p:spPr>
            <a:xfrm>
              <a:off x="4358726" y="5062144"/>
              <a:ext cx="3782291" cy="1644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smtClean="0">
                  <a:solidFill>
                    <a:srgbClr val="FFFF00"/>
                  </a:solidFill>
                </a:rPr>
                <a:t>GOAL</a:t>
              </a:r>
            </a:p>
            <a:p>
              <a:pPr marL="0" indent="0" algn="ctr">
                <a:buFont typeface="Arial" panose="020B0604020202020204" pitchFamily="34" charset="0"/>
                <a:buNone/>
              </a:pPr>
              <a:r>
                <a:rPr lang="en-US" sz="1800" smtClean="0">
                  <a:solidFill>
                    <a:srgbClr val="FFFF00"/>
                  </a:solidFill>
                </a:rPr>
                <a:t>Develop hybrid classical-quantum algorithms for the optimization of allocation of limited resources in crisis situations.</a:t>
              </a:r>
              <a:endParaRPr lang="en-US" sz="1800" dirty="0">
                <a:solidFill>
                  <a:srgbClr val="FFFF00"/>
                </a:solidFill>
              </a:endParaRPr>
            </a:p>
          </p:txBody>
        </p:sp>
      </p:grpSp>
    </p:spTree>
    <p:extLst>
      <p:ext uri="{BB962C8B-B14F-4D97-AF65-F5344CB8AC3E}">
        <p14:creationId xmlns:p14="http://schemas.microsoft.com/office/powerpoint/2010/main" val="20939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471</Words>
  <Application>Microsoft Office PowerPoint</Application>
  <PresentationFormat>Widescreen</PresentationFormat>
  <Paragraphs>53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等线</vt:lpstr>
      <vt:lpstr>Office Theme</vt:lpstr>
      <vt:lpstr>Hybrid Quantum-Classical Reinforcement Learning in Controlled Quantum Networks</vt:lpstr>
      <vt:lpstr>PowerPoint Presentation</vt:lpstr>
      <vt:lpstr>Drone Detection</vt:lpstr>
      <vt:lpstr>Cybersecurity: Malware Detection</vt:lpstr>
      <vt:lpstr>First Responders: Data Mining and Analysis</vt:lpstr>
      <vt:lpstr>FEMA: Crisis Management</vt:lpstr>
    </vt:vector>
  </TitlesOfParts>
  <Company>University of Tennessee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Quantum-Classical Reinforcement Learning in Controlled Quantum Networks</dc:title>
  <dc:creator>George Siopsis</dc:creator>
  <cp:lastModifiedBy>Whitesell, Andrea Gabriela</cp:lastModifiedBy>
  <cp:revision>36</cp:revision>
  <dcterms:created xsi:type="dcterms:W3CDTF">2019-04-03T17:38:38Z</dcterms:created>
  <dcterms:modified xsi:type="dcterms:W3CDTF">2019-04-08T17:36:48Z</dcterms:modified>
</cp:coreProperties>
</file>