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18"/>
  </p:notesMasterIdLst>
  <p:handoutMasterIdLst>
    <p:handoutMasterId r:id="rId19"/>
  </p:handoutMasterIdLst>
  <p:sldIdLst>
    <p:sldId id="272" r:id="rId2"/>
    <p:sldId id="296" r:id="rId3"/>
    <p:sldId id="295" r:id="rId4"/>
    <p:sldId id="332" r:id="rId5"/>
    <p:sldId id="375" r:id="rId6"/>
    <p:sldId id="382" r:id="rId7"/>
    <p:sldId id="356" r:id="rId8"/>
    <p:sldId id="274" r:id="rId9"/>
    <p:sldId id="354" r:id="rId10"/>
    <p:sldId id="352" r:id="rId11"/>
    <p:sldId id="374" r:id="rId12"/>
    <p:sldId id="359" r:id="rId13"/>
    <p:sldId id="283" r:id="rId14"/>
    <p:sldId id="381" r:id="rId15"/>
    <p:sldId id="380" r:id="rId16"/>
    <p:sldId id="32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D03"/>
    <a:srgbClr val="131F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56"/>
    <p:restoredTop sz="82647" autoAdjust="0"/>
  </p:normalViewPr>
  <p:slideViewPr>
    <p:cSldViewPr snapToGrid="0" snapToObjects="1">
      <p:cViewPr varScale="1">
        <p:scale>
          <a:sx n="43" d="100"/>
          <a:sy n="43" d="100"/>
        </p:scale>
        <p:origin x="232" y="15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6725AD-37D9-4F1C-9DAE-413DC8FA1F06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EF7DCD1D-020F-40A8-8970-556CF270FAB0}">
      <dgm:prSet phldrT="[Text]" custT="1"/>
      <dgm:spPr>
        <a:solidFill>
          <a:srgbClr val="131F32"/>
        </a:solidFill>
      </dgm:spPr>
      <dgm:t>
        <a:bodyPr/>
        <a:lstStyle/>
        <a:p>
          <a:endParaRPr lang="en-US" sz="2000" dirty="0">
            <a:solidFill>
              <a:schemeClr val="bg1"/>
            </a:solidFill>
          </a:endParaRPr>
        </a:p>
        <a:p>
          <a:r>
            <a:rPr lang="en-US" sz="2000" dirty="0">
              <a:solidFill>
                <a:schemeClr val="bg1"/>
              </a:solidFill>
            </a:rPr>
            <a:t>Senior </a:t>
          </a:r>
        </a:p>
        <a:p>
          <a:r>
            <a:rPr lang="en-US" sz="2000" dirty="0">
              <a:solidFill>
                <a:schemeClr val="bg1"/>
              </a:solidFill>
            </a:rPr>
            <a:t>Design or </a:t>
          </a:r>
        </a:p>
        <a:p>
          <a:r>
            <a:rPr lang="en-US" sz="2000" dirty="0">
              <a:solidFill>
                <a:schemeClr val="bg1"/>
              </a:solidFill>
            </a:rPr>
            <a:t>Capstone Project</a:t>
          </a:r>
        </a:p>
      </dgm:t>
    </dgm:pt>
    <dgm:pt modelId="{D5644C94-BCE5-4AF0-BD13-9E12FED1B4BF}" type="parTrans" cxnId="{688CA789-3E69-462A-82ED-9E005AC4FBA4}">
      <dgm:prSet/>
      <dgm:spPr/>
      <dgm:t>
        <a:bodyPr/>
        <a:lstStyle/>
        <a:p>
          <a:endParaRPr lang="en-US"/>
        </a:p>
      </dgm:t>
    </dgm:pt>
    <dgm:pt modelId="{318F9EC4-F362-4F78-98CF-51A95698D010}" type="sibTrans" cxnId="{688CA789-3E69-462A-82ED-9E005AC4FBA4}">
      <dgm:prSet/>
      <dgm:spPr/>
      <dgm:t>
        <a:bodyPr/>
        <a:lstStyle/>
        <a:p>
          <a:endParaRPr lang="en-US"/>
        </a:p>
      </dgm:t>
    </dgm:pt>
    <dgm:pt modelId="{20FC550F-38EE-4DDF-8AB1-AF0B6B75222C}">
      <dgm:prSet phldrT="[Text]" custT="1"/>
      <dgm:spPr>
        <a:solidFill>
          <a:srgbClr val="131F32"/>
        </a:solidFill>
      </dgm:spPr>
      <dgm:t>
        <a:bodyPr/>
        <a:lstStyle/>
        <a:p>
          <a:r>
            <a:rPr lang="en-US" sz="1800" dirty="0">
              <a:solidFill>
                <a:schemeClr val="bg1"/>
              </a:solidFill>
            </a:rPr>
            <a:t>Major Specific courses oriented around group work, labs, and design</a:t>
          </a:r>
        </a:p>
      </dgm:t>
    </dgm:pt>
    <dgm:pt modelId="{2580001A-B964-4B73-8B01-2807D47C77A3}" type="parTrans" cxnId="{7922B2EE-2B47-4E8B-BD04-A3054D86125C}">
      <dgm:prSet/>
      <dgm:spPr/>
      <dgm:t>
        <a:bodyPr/>
        <a:lstStyle/>
        <a:p>
          <a:endParaRPr lang="en-US"/>
        </a:p>
      </dgm:t>
    </dgm:pt>
    <dgm:pt modelId="{55D71DA4-93E3-42B4-876D-5319BFB7C373}" type="sibTrans" cxnId="{7922B2EE-2B47-4E8B-BD04-A3054D86125C}">
      <dgm:prSet/>
      <dgm:spPr/>
      <dgm:t>
        <a:bodyPr/>
        <a:lstStyle/>
        <a:p>
          <a:endParaRPr lang="en-US"/>
        </a:p>
      </dgm:t>
    </dgm:pt>
    <dgm:pt modelId="{D6814BCF-227D-4232-AA0B-B67082FF73E6}">
      <dgm:prSet phldrT="[Text]" custT="1"/>
      <dgm:spPr>
        <a:solidFill>
          <a:srgbClr val="131F32"/>
        </a:solidFill>
      </dgm:spPr>
      <dgm:t>
        <a:bodyPr/>
        <a:lstStyle/>
        <a:p>
          <a:r>
            <a:rPr lang="en-US" sz="1800" dirty="0">
              <a:solidFill>
                <a:schemeClr val="bg1"/>
              </a:solidFill>
            </a:rPr>
            <a:t>Chemistry, Physics, Calculus, Intro to Engineering, General Education Courses</a:t>
          </a:r>
        </a:p>
      </dgm:t>
    </dgm:pt>
    <dgm:pt modelId="{DA5C2DEF-C66F-42A7-A607-8CA5923EF5CC}" type="parTrans" cxnId="{7EECFA71-7209-40A4-9930-39647F64A0E3}">
      <dgm:prSet/>
      <dgm:spPr/>
      <dgm:t>
        <a:bodyPr/>
        <a:lstStyle/>
        <a:p>
          <a:endParaRPr lang="en-US"/>
        </a:p>
      </dgm:t>
    </dgm:pt>
    <dgm:pt modelId="{507AE725-6B53-4D08-9011-07A53173F5D6}" type="sibTrans" cxnId="{7EECFA71-7209-40A4-9930-39647F64A0E3}">
      <dgm:prSet/>
      <dgm:spPr/>
      <dgm:t>
        <a:bodyPr/>
        <a:lstStyle/>
        <a:p>
          <a:endParaRPr lang="en-US"/>
        </a:p>
      </dgm:t>
    </dgm:pt>
    <dgm:pt modelId="{15A899B3-6B17-41C1-8016-96902B043531}" type="pres">
      <dgm:prSet presAssocID="{DF6725AD-37D9-4F1C-9DAE-413DC8FA1F06}" presName="Name0" presStyleCnt="0">
        <dgm:presLayoutVars>
          <dgm:dir/>
          <dgm:animLvl val="lvl"/>
          <dgm:resizeHandles val="exact"/>
        </dgm:presLayoutVars>
      </dgm:prSet>
      <dgm:spPr/>
    </dgm:pt>
    <dgm:pt modelId="{6E06E8F1-B482-46FA-A146-BA001B6D4528}" type="pres">
      <dgm:prSet presAssocID="{EF7DCD1D-020F-40A8-8970-556CF270FAB0}" presName="Name8" presStyleCnt="0"/>
      <dgm:spPr/>
    </dgm:pt>
    <dgm:pt modelId="{E7B1D3F7-8620-406E-A9A3-FAB0E61BC5DE}" type="pres">
      <dgm:prSet presAssocID="{EF7DCD1D-020F-40A8-8970-556CF270FAB0}" presName="level" presStyleLbl="node1" presStyleIdx="0" presStyleCnt="3" custScaleX="96692" custScaleY="145329" custLinFactNeighborY="0">
        <dgm:presLayoutVars>
          <dgm:chMax val="1"/>
          <dgm:bulletEnabled val="1"/>
        </dgm:presLayoutVars>
      </dgm:prSet>
      <dgm:spPr/>
    </dgm:pt>
    <dgm:pt modelId="{E6ECE9D7-0226-4F16-9B51-E4B449F5F710}" type="pres">
      <dgm:prSet presAssocID="{EF7DCD1D-020F-40A8-8970-556CF270FAB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06C4BF8-ACFC-4220-A139-CD80ADCC4034}" type="pres">
      <dgm:prSet presAssocID="{20FC550F-38EE-4DDF-8AB1-AF0B6B75222C}" presName="Name8" presStyleCnt="0"/>
      <dgm:spPr/>
    </dgm:pt>
    <dgm:pt modelId="{BE2397F6-5EEC-40A6-B586-7D3EE7451733}" type="pres">
      <dgm:prSet presAssocID="{20FC550F-38EE-4DDF-8AB1-AF0B6B75222C}" presName="level" presStyleLbl="node1" presStyleIdx="1" presStyleCnt="3" custScaleX="96738" custScaleY="91889">
        <dgm:presLayoutVars>
          <dgm:chMax val="1"/>
          <dgm:bulletEnabled val="1"/>
        </dgm:presLayoutVars>
      </dgm:prSet>
      <dgm:spPr/>
    </dgm:pt>
    <dgm:pt modelId="{BAE956B3-D434-4872-B5CF-94E9B47DE8BC}" type="pres">
      <dgm:prSet presAssocID="{20FC550F-38EE-4DDF-8AB1-AF0B6B75222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D5037AB-1515-47CC-881C-C41F1D29042A}" type="pres">
      <dgm:prSet presAssocID="{D6814BCF-227D-4232-AA0B-B67082FF73E6}" presName="Name8" presStyleCnt="0"/>
      <dgm:spPr/>
    </dgm:pt>
    <dgm:pt modelId="{6D06CDDB-0168-4B36-B3D8-662B273FE26E}" type="pres">
      <dgm:prSet presAssocID="{D6814BCF-227D-4232-AA0B-B67082FF73E6}" presName="level" presStyleLbl="node1" presStyleIdx="2" presStyleCnt="3" custScaleX="96776">
        <dgm:presLayoutVars>
          <dgm:chMax val="1"/>
          <dgm:bulletEnabled val="1"/>
        </dgm:presLayoutVars>
      </dgm:prSet>
      <dgm:spPr/>
    </dgm:pt>
    <dgm:pt modelId="{A87E9BBC-D4D6-460C-9033-69CCA2EE8503}" type="pres">
      <dgm:prSet presAssocID="{D6814BCF-227D-4232-AA0B-B67082FF73E6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31DF2807-B6AF-458C-920C-053EEAF2EE5B}" type="presOf" srcId="{DF6725AD-37D9-4F1C-9DAE-413DC8FA1F06}" destId="{15A899B3-6B17-41C1-8016-96902B043531}" srcOrd="0" destOrd="0" presId="urn:microsoft.com/office/officeart/2005/8/layout/pyramid1"/>
    <dgm:cxn modelId="{F2FD633B-2458-4ACF-B445-23325D46AFCC}" type="presOf" srcId="{D6814BCF-227D-4232-AA0B-B67082FF73E6}" destId="{6D06CDDB-0168-4B36-B3D8-662B273FE26E}" srcOrd="0" destOrd="0" presId="urn:microsoft.com/office/officeart/2005/8/layout/pyramid1"/>
    <dgm:cxn modelId="{48664D66-903D-4A3F-BFA0-B7C5FBC33517}" type="presOf" srcId="{EF7DCD1D-020F-40A8-8970-556CF270FAB0}" destId="{E7B1D3F7-8620-406E-A9A3-FAB0E61BC5DE}" srcOrd="0" destOrd="0" presId="urn:microsoft.com/office/officeart/2005/8/layout/pyramid1"/>
    <dgm:cxn modelId="{402E336C-E991-4F4C-85BD-9323C10E998E}" type="presOf" srcId="{EF7DCD1D-020F-40A8-8970-556CF270FAB0}" destId="{E6ECE9D7-0226-4F16-9B51-E4B449F5F710}" srcOrd="1" destOrd="0" presId="urn:microsoft.com/office/officeart/2005/8/layout/pyramid1"/>
    <dgm:cxn modelId="{7EECFA71-7209-40A4-9930-39647F64A0E3}" srcId="{DF6725AD-37D9-4F1C-9DAE-413DC8FA1F06}" destId="{D6814BCF-227D-4232-AA0B-B67082FF73E6}" srcOrd="2" destOrd="0" parTransId="{DA5C2DEF-C66F-42A7-A607-8CA5923EF5CC}" sibTransId="{507AE725-6B53-4D08-9011-07A53173F5D6}"/>
    <dgm:cxn modelId="{D0B1357C-BE6B-4C48-AB43-7A3C4A60ECF4}" type="presOf" srcId="{D6814BCF-227D-4232-AA0B-B67082FF73E6}" destId="{A87E9BBC-D4D6-460C-9033-69CCA2EE8503}" srcOrd="1" destOrd="0" presId="urn:microsoft.com/office/officeart/2005/8/layout/pyramid1"/>
    <dgm:cxn modelId="{688CA789-3E69-462A-82ED-9E005AC4FBA4}" srcId="{DF6725AD-37D9-4F1C-9DAE-413DC8FA1F06}" destId="{EF7DCD1D-020F-40A8-8970-556CF270FAB0}" srcOrd="0" destOrd="0" parTransId="{D5644C94-BCE5-4AF0-BD13-9E12FED1B4BF}" sibTransId="{318F9EC4-F362-4F78-98CF-51A95698D010}"/>
    <dgm:cxn modelId="{54898D9E-21E2-4BF9-A9B8-572C95B829A5}" type="presOf" srcId="{20FC550F-38EE-4DDF-8AB1-AF0B6B75222C}" destId="{BE2397F6-5EEC-40A6-B586-7D3EE7451733}" srcOrd="0" destOrd="0" presId="urn:microsoft.com/office/officeart/2005/8/layout/pyramid1"/>
    <dgm:cxn modelId="{0ED697DC-EACD-4DD8-80B6-30E94623357C}" type="presOf" srcId="{20FC550F-38EE-4DDF-8AB1-AF0B6B75222C}" destId="{BAE956B3-D434-4872-B5CF-94E9B47DE8BC}" srcOrd="1" destOrd="0" presId="urn:microsoft.com/office/officeart/2005/8/layout/pyramid1"/>
    <dgm:cxn modelId="{7922B2EE-2B47-4E8B-BD04-A3054D86125C}" srcId="{DF6725AD-37D9-4F1C-9DAE-413DC8FA1F06}" destId="{20FC550F-38EE-4DDF-8AB1-AF0B6B75222C}" srcOrd="1" destOrd="0" parTransId="{2580001A-B964-4B73-8B01-2807D47C77A3}" sibTransId="{55D71DA4-93E3-42B4-876D-5319BFB7C373}"/>
    <dgm:cxn modelId="{37D13E8D-13FF-4210-9973-4A8C420B6B26}" type="presParOf" srcId="{15A899B3-6B17-41C1-8016-96902B043531}" destId="{6E06E8F1-B482-46FA-A146-BA001B6D4528}" srcOrd="0" destOrd="0" presId="urn:microsoft.com/office/officeart/2005/8/layout/pyramid1"/>
    <dgm:cxn modelId="{1E96FF5F-037A-4363-BD62-DA0285FB7AE0}" type="presParOf" srcId="{6E06E8F1-B482-46FA-A146-BA001B6D4528}" destId="{E7B1D3F7-8620-406E-A9A3-FAB0E61BC5DE}" srcOrd="0" destOrd="0" presId="urn:microsoft.com/office/officeart/2005/8/layout/pyramid1"/>
    <dgm:cxn modelId="{0EEAC8C6-EE1B-4712-B840-8E3AF3DEBDE6}" type="presParOf" srcId="{6E06E8F1-B482-46FA-A146-BA001B6D4528}" destId="{E6ECE9D7-0226-4F16-9B51-E4B449F5F710}" srcOrd="1" destOrd="0" presId="urn:microsoft.com/office/officeart/2005/8/layout/pyramid1"/>
    <dgm:cxn modelId="{3EF74E3E-EE88-494F-ABB7-F7BA26DE7C3D}" type="presParOf" srcId="{15A899B3-6B17-41C1-8016-96902B043531}" destId="{706C4BF8-ACFC-4220-A139-CD80ADCC4034}" srcOrd="1" destOrd="0" presId="urn:microsoft.com/office/officeart/2005/8/layout/pyramid1"/>
    <dgm:cxn modelId="{B91C9BF6-257A-49C9-8C64-08BABE8EDA24}" type="presParOf" srcId="{706C4BF8-ACFC-4220-A139-CD80ADCC4034}" destId="{BE2397F6-5EEC-40A6-B586-7D3EE7451733}" srcOrd="0" destOrd="0" presId="urn:microsoft.com/office/officeart/2005/8/layout/pyramid1"/>
    <dgm:cxn modelId="{2C3A0115-1AE8-4B56-BE16-BCAE36D527F1}" type="presParOf" srcId="{706C4BF8-ACFC-4220-A139-CD80ADCC4034}" destId="{BAE956B3-D434-4872-B5CF-94E9B47DE8BC}" srcOrd="1" destOrd="0" presId="urn:microsoft.com/office/officeart/2005/8/layout/pyramid1"/>
    <dgm:cxn modelId="{BF9331E2-5B15-48BE-8177-FB1541F939A9}" type="presParOf" srcId="{15A899B3-6B17-41C1-8016-96902B043531}" destId="{9D5037AB-1515-47CC-881C-C41F1D29042A}" srcOrd="2" destOrd="0" presId="urn:microsoft.com/office/officeart/2005/8/layout/pyramid1"/>
    <dgm:cxn modelId="{FC1E2E8B-BD8B-4260-91F0-15E04E6C9909}" type="presParOf" srcId="{9D5037AB-1515-47CC-881C-C41F1D29042A}" destId="{6D06CDDB-0168-4B36-B3D8-662B273FE26E}" srcOrd="0" destOrd="0" presId="urn:microsoft.com/office/officeart/2005/8/layout/pyramid1"/>
    <dgm:cxn modelId="{70BAEE51-3734-4498-8A01-4CF9C68357E7}" type="presParOf" srcId="{9D5037AB-1515-47CC-881C-C41F1D29042A}" destId="{A87E9BBC-D4D6-460C-9033-69CCA2EE8503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B1D3F7-8620-406E-A9A3-FAB0E61BC5DE}">
      <dsp:nvSpPr>
        <dsp:cNvPr id="0" name=""/>
        <dsp:cNvSpPr/>
      </dsp:nvSpPr>
      <dsp:spPr>
        <a:xfrm>
          <a:off x="1875931" y="0"/>
          <a:ext cx="2680360" cy="1977669"/>
        </a:xfrm>
        <a:prstGeom prst="trapezoid">
          <a:avLst>
            <a:gd name="adj" fmla="val 70084"/>
          </a:avLst>
        </a:prstGeom>
        <a:solidFill>
          <a:srgbClr val="131F3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chemeClr val="bg1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Senior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Design or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Capstone Project</a:t>
          </a:r>
        </a:p>
      </dsp:txBody>
      <dsp:txXfrm>
        <a:off x="1875931" y="0"/>
        <a:ext cx="2680360" cy="1977669"/>
      </dsp:txXfrm>
    </dsp:sp>
    <dsp:sp modelId="{BE2397F6-5EEC-40A6-B586-7D3EE7451733}">
      <dsp:nvSpPr>
        <dsp:cNvPr id="0" name=""/>
        <dsp:cNvSpPr/>
      </dsp:nvSpPr>
      <dsp:spPr>
        <a:xfrm>
          <a:off x="1027518" y="1977669"/>
          <a:ext cx="4377186" cy="1250446"/>
        </a:xfrm>
        <a:prstGeom prst="trapezoid">
          <a:avLst>
            <a:gd name="adj" fmla="val 70084"/>
          </a:avLst>
        </a:prstGeom>
        <a:solidFill>
          <a:srgbClr val="131F3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Major Specific courses oriented around group work, labs, and design</a:t>
          </a:r>
        </a:p>
      </dsp:txBody>
      <dsp:txXfrm>
        <a:off x="1793525" y="1977669"/>
        <a:ext cx="2845171" cy="1250446"/>
      </dsp:txXfrm>
    </dsp:sp>
    <dsp:sp modelId="{6D06CDDB-0168-4B36-B3D8-662B273FE26E}">
      <dsp:nvSpPr>
        <dsp:cNvPr id="0" name=""/>
        <dsp:cNvSpPr/>
      </dsp:nvSpPr>
      <dsp:spPr>
        <a:xfrm>
          <a:off x="103687" y="3228115"/>
          <a:ext cx="6224848" cy="1360822"/>
        </a:xfrm>
        <a:prstGeom prst="trapezoid">
          <a:avLst>
            <a:gd name="adj" fmla="val 70084"/>
          </a:avLst>
        </a:prstGeom>
        <a:solidFill>
          <a:srgbClr val="131F3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Chemistry, Physics, Calculus, Intro to Engineering, General Education Courses</a:t>
          </a:r>
        </a:p>
      </dsp:txBody>
      <dsp:txXfrm>
        <a:off x="1193035" y="3228115"/>
        <a:ext cx="4046151" cy="13608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4248C90-BED7-B041-88B1-C018EA50B7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179009-1451-2840-943A-DF020019A2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0BED3-C02B-9F44-B264-96CFE9692643}" type="datetimeFigureOut">
              <a:rPr lang="en-US" smtClean="0"/>
              <a:t>3/24/20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26B4A-1810-8047-92B1-5E96EA9AC0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133319-A8A9-CC4C-9E9C-0C955B304A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571AC-A4D1-EA43-B239-69D862EF3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63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D9C5AB-3F3C-7D43-8784-C7F1305D0FD6}" type="datetimeFigureOut">
              <a:rPr lang="en-US" smtClean="0"/>
              <a:t>3/24/20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6B84B-627D-164A-9FC7-E546B31E1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00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6B84B-627D-164A-9FC7-E546B31E11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58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Talk about your personal experience with research on campus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Mention the undergraduate programs office for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6B84B-627D-164A-9FC7-E546B31E11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79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6B84B-627D-164A-9FC7-E546B31E11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65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6B84B-627D-164A-9FC7-E546B31E11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36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Jacob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6B84B-627D-164A-9FC7-E546B31E11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17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Jacob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6B84B-627D-164A-9FC7-E546B31E11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7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Jacob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6B84B-627D-164A-9FC7-E546B31E11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95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6B84B-627D-164A-9FC7-E546B31E11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95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6B84B-627D-164A-9FC7-E546B31E11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67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6B84B-627D-164A-9FC7-E546B31E11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5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Selin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10CCEB-838F-4343-814C-CE8E36B0EB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1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Each person introduce themselves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Name, Year, Major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6B84B-627D-164A-9FC7-E546B31E11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29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6B84B-627D-164A-9FC7-E546B31E11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73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Aditi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Give an example of some classes you have taken that reflect this pyramid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6B84B-627D-164A-9FC7-E546B31E11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00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Aditi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Talk about internships and co-ops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6B84B-627D-164A-9FC7-E546B31E11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81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Aditi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6B84B-627D-164A-9FC7-E546B31E11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07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46A08-5739-124B-BCD5-F7AE8FBEC9B0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6B15-3ED8-2449-911A-8E349343C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7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46A08-5739-124B-BCD5-F7AE8FBEC9B0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6B15-3ED8-2449-911A-8E349343C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01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46A08-5739-124B-BCD5-F7AE8FBEC9B0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6B15-3ED8-2449-911A-8E349343C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44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46A08-5739-124B-BCD5-F7AE8FBEC9B0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6B15-3ED8-2449-911A-8E349343C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53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46A08-5739-124B-BCD5-F7AE8FBEC9B0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6B15-3ED8-2449-911A-8E349343C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62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46A08-5739-124B-BCD5-F7AE8FBEC9B0}" type="datetimeFigureOut">
              <a:rPr lang="en-US" smtClean="0"/>
              <a:t>3/24/20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6B15-3ED8-2449-911A-8E349343C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25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46A08-5739-124B-BCD5-F7AE8FBEC9B0}" type="datetimeFigureOut">
              <a:rPr lang="en-US" smtClean="0"/>
              <a:t>3/24/20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6B15-3ED8-2449-911A-8E349343C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3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46A08-5739-124B-BCD5-F7AE8FBEC9B0}" type="datetimeFigureOut">
              <a:rPr lang="en-US" smtClean="0"/>
              <a:t>3/24/20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6B15-3ED8-2449-911A-8E349343C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95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46A08-5739-124B-BCD5-F7AE8FBEC9B0}" type="datetimeFigureOut">
              <a:rPr lang="en-US" smtClean="0"/>
              <a:t>3/24/20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6B15-3ED8-2449-911A-8E349343C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62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46A08-5739-124B-BCD5-F7AE8FBEC9B0}" type="datetimeFigureOut">
              <a:rPr lang="en-US" smtClean="0"/>
              <a:t>3/24/20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6B15-3ED8-2449-911A-8E349343C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52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46A08-5739-124B-BCD5-F7AE8FBEC9B0}" type="datetimeFigureOut">
              <a:rPr lang="en-US" smtClean="0"/>
              <a:t>3/24/20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F6B15-3ED8-2449-911A-8E349343C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46A08-5739-124B-BCD5-F7AE8FBEC9B0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F6B15-3ED8-2449-911A-8E349343C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1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f"/><Relationship Id="rId13" Type="http://schemas.openxmlformats.org/officeDocument/2006/relationships/image" Target="../media/image49.tiff"/><Relationship Id="rId3" Type="http://schemas.openxmlformats.org/officeDocument/2006/relationships/image" Target="../media/image7.png"/><Relationship Id="rId7" Type="http://schemas.openxmlformats.org/officeDocument/2006/relationships/image" Target="../media/image43.tiff"/><Relationship Id="rId12" Type="http://schemas.openxmlformats.org/officeDocument/2006/relationships/image" Target="../media/image4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tiff"/><Relationship Id="rId11" Type="http://schemas.openxmlformats.org/officeDocument/2006/relationships/image" Target="../media/image47.tiff"/><Relationship Id="rId5" Type="http://schemas.openxmlformats.org/officeDocument/2006/relationships/image" Target="../media/image41.tiff"/><Relationship Id="rId10" Type="http://schemas.openxmlformats.org/officeDocument/2006/relationships/image" Target="../media/image46.tiff"/><Relationship Id="rId4" Type="http://schemas.openxmlformats.org/officeDocument/2006/relationships/image" Target="../media/image40.tiff"/><Relationship Id="rId9" Type="http://schemas.openxmlformats.org/officeDocument/2006/relationships/image" Target="../media/image4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tiff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7.png"/><Relationship Id="rId7" Type="http://schemas.openxmlformats.org/officeDocument/2006/relationships/image" Target="../media/image5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tiff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hyperlink" Target="https://mail.google.com/mail/u/1?ui=2&amp;ik=c39db7b829&amp;attid=0.1&amp;permmsgid=msg-f:1662088471074062769&amp;th=1710eca887a441b1&amp;view=att&amp;disp=saf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rgbClr val="FF5D0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DA3EDD-78AB-474F-A7CF-7910C1ED9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2267" y="2348657"/>
            <a:ext cx="7245635" cy="20590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DE4E24-024E-9842-86FE-94FE90F3DCC9}"/>
              </a:ext>
            </a:extLst>
          </p:cNvPr>
          <p:cNvSpPr txBox="1"/>
          <p:nvPr/>
        </p:nvSpPr>
        <p:spPr>
          <a:xfrm>
            <a:off x="8812530" y="0"/>
            <a:ext cx="3379470" cy="923330"/>
          </a:xfrm>
          <a:prstGeom prst="rect">
            <a:avLst/>
          </a:prstGeom>
          <a:solidFill>
            <a:srgbClr val="FF5D0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Questions?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Email: </a:t>
            </a:r>
            <a:r>
              <a:rPr lang="en-US" b="1" dirty="0" err="1">
                <a:solidFill>
                  <a:schemeClr val="bg1"/>
                </a:solidFill>
              </a:rPr>
              <a:t>illinoiswebinar@gmail.com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885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V="1">
            <a:off x="-1" y="-3"/>
            <a:ext cx="12192001" cy="693177"/>
          </a:xfrm>
          <a:prstGeom prst="rect">
            <a:avLst/>
          </a:prstGeom>
          <a:solidFill>
            <a:srgbClr val="131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V="1">
            <a:off x="-1" y="4765765"/>
            <a:ext cx="12192001" cy="2092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8030" y="809815"/>
            <a:ext cx="10495937" cy="1017486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$221 Million 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in Research Expenditures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2005187" y="4765765"/>
            <a:ext cx="186813" cy="2092235"/>
          </a:xfrm>
          <a:prstGeom prst="rect">
            <a:avLst/>
          </a:prstGeom>
          <a:solidFill>
            <a:srgbClr val="FF5D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4000" dirty="0">
              <a:solidFill>
                <a:schemeClr val="tx2">
                  <a:lumMod val="75000"/>
                </a:schemeClr>
              </a:solidFill>
              <a:latin typeface="Gotham Black"/>
              <a:cs typeface="Gotham Black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C2943C-6446-EB42-8C06-37D72241E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45" y="231674"/>
            <a:ext cx="3358354" cy="229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7BE993-2DD4-B44D-AE91-0F932FA2F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80" y="1841131"/>
            <a:ext cx="4374874" cy="2916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3D2D9E-47A7-EF40-93BC-449904CC6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577" y="1841131"/>
            <a:ext cx="6096000" cy="291657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F9C76B5-0305-014C-9DFA-064908EC8E1F}"/>
              </a:ext>
            </a:extLst>
          </p:cNvPr>
          <p:cNvSpPr txBox="1">
            <a:spLocks/>
          </p:cNvSpPr>
          <p:nvPr/>
        </p:nvSpPr>
        <p:spPr>
          <a:xfrm>
            <a:off x="686280" y="4757714"/>
            <a:ext cx="4374874" cy="1017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Beckman Institute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B53EB6B-841A-484A-B50C-C47D27278BAD}"/>
              </a:ext>
            </a:extLst>
          </p:cNvPr>
          <p:cNvSpPr txBox="1">
            <a:spLocks/>
          </p:cNvSpPr>
          <p:nvPr/>
        </p:nvSpPr>
        <p:spPr>
          <a:xfrm>
            <a:off x="6439140" y="4757714"/>
            <a:ext cx="4374874" cy="1017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Research Park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725510-5A99-7A4E-9012-F00B8EEE6CBF}"/>
              </a:ext>
            </a:extLst>
          </p:cNvPr>
          <p:cNvSpPr txBox="1">
            <a:spLocks/>
          </p:cNvSpPr>
          <p:nvPr/>
        </p:nvSpPr>
        <p:spPr>
          <a:xfrm>
            <a:off x="848029" y="5515170"/>
            <a:ext cx="10495937" cy="1017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Can I partake in research as an underclassmen?</a:t>
            </a:r>
          </a:p>
        </p:txBody>
      </p:sp>
    </p:spTree>
    <p:extLst>
      <p:ext uri="{BB962C8B-B14F-4D97-AF65-F5344CB8AC3E}">
        <p14:creationId xmlns:p14="http://schemas.microsoft.com/office/powerpoint/2010/main" val="608888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33D359-A06A-4C42-8470-C273625D0C7D}"/>
              </a:ext>
            </a:extLst>
          </p:cNvPr>
          <p:cNvSpPr/>
          <p:nvPr/>
        </p:nvSpPr>
        <p:spPr>
          <a:xfrm flipV="1">
            <a:off x="-1" y="-3"/>
            <a:ext cx="12192001" cy="693177"/>
          </a:xfrm>
          <a:prstGeom prst="rect">
            <a:avLst/>
          </a:prstGeom>
          <a:solidFill>
            <a:srgbClr val="131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3A7DF0-B4B1-0748-9660-24A6FC131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45" y="231674"/>
            <a:ext cx="3358354" cy="2298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0D2B4D-05A1-F64B-8C22-1E44FDDC5794}"/>
              </a:ext>
            </a:extLst>
          </p:cNvPr>
          <p:cNvSpPr txBox="1"/>
          <p:nvPr/>
        </p:nvSpPr>
        <p:spPr>
          <a:xfrm>
            <a:off x="1856509" y="5863023"/>
            <a:ext cx="8478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131F32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What resources are available to me?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342E01-E1FF-DE4C-928F-90CCA932E8CC}"/>
              </a:ext>
            </a:extLst>
          </p:cNvPr>
          <p:cNvSpPr/>
          <p:nvPr/>
        </p:nvSpPr>
        <p:spPr>
          <a:xfrm>
            <a:off x="12005187" y="4765767"/>
            <a:ext cx="186813" cy="2092235"/>
          </a:xfrm>
          <a:prstGeom prst="rect">
            <a:avLst/>
          </a:prstGeom>
          <a:solidFill>
            <a:srgbClr val="FF5D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4000" dirty="0">
              <a:solidFill>
                <a:schemeClr val="tx2">
                  <a:lumMod val="75000"/>
                </a:schemeClr>
              </a:solidFill>
              <a:latin typeface="Gotham Black"/>
              <a:cs typeface="Gotham Black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71A7D8-0B36-0341-A0F4-A919D4E1058E}"/>
              </a:ext>
            </a:extLst>
          </p:cNvPr>
          <p:cNvSpPr/>
          <p:nvPr/>
        </p:nvSpPr>
        <p:spPr>
          <a:xfrm>
            <a:off x="259660" y="1353814"/>
            <a:ext cx="2881746" cy="2514845"/>
          </a:xfrm>
          <a:prstGeom prst="rect">
            <a:avLst/>
          </a:prstGeom>
          <a:solidFill>
            <a:srgbClr val="131F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1600" dirty="0"/>
            </a:br>
            <a:endParaRPr lang="en-US" sz="1600" dirty="0"/>
          </a:p>
          <a:p>
            <a:pPr algn="ctr"/>
            <a:r>
              <a:rPr lang="en-US" sz="1600" b="1" dirty="0"/>
              <a:t>Morrill Engineering Program</a:t>
            </a:r>
            <a:r>
              <a:rPr lang="en-US" sz="1600" dirty="0"/>
              <a:t> </a:t>
            </a:r>
            <a:endParaRPr lang="en-US" sz="1600" b="1" dirty="0"/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Empowers African American, Hispanic, and Native American engineering students, support their success as scholars, and fosters a collaborative community</a:t>
            </a:r>
            <a:endParaRPr lang="en-US" dirty="0"/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479D53-6AF3-774F-86FA-B66D312A9CD0}"/>
              </a:ext>
            </a:extLst>
          </p:cNvPr>
          <p:cNvSpPr/>
          <p:nvPr/>
        </p:nvSpPr>
        <p:spPr>
          <a:xfrm>
            <a:off x="3177830" y="1353814"/>
            <a:ext cx="2881746" cy="2514845"/>
          </a:xfrm>
          <a:prstGeom prst="rect">
            <a:avLst/>
          </a:prstGeom>
          <a:solidFill>
            <a:srgbClr val="131F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  <a:p>
            <a:pPr algn="ctr"/>
            <a:endParaRPr lang="en-US" sz="1600" b="1" dirty="0"/>
          </a:p>
          <a:p>
            <a:pPr algn="ctr"/>
            <a:endParaRPr lang="en-US" sz="1600" b="1" dirty="0"/>
          </a:p>
          <a:p>
            <a:pPr algn="ctr"/>
            <a:r>
              <a:rPr lang="en-US" sz="1600" b="1" dirty="0"/>
              <a:t>International Student Programs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Enhances academic, professional, and leadership development through</a:t>
            </a:r>
            <a:r>
              <a:rPr lang="en-US" sz="1600" dirty="0">
                <a:cs typeface="Calibri" charset="0"/>
              </a:rPr>
              <a:t> </a:t>
            </a:r>
            <a:r>
              <a:rPr lang="en-US" sz="1600" dirty="0">
                <a:ea typeface="Calibri" charset="0"/>
                <a:cs typeface="Calibri" charset="0"/>
              </a:rPr>
              <a:t>networking among international and domestic students, faculty, and staff.  </a:t>
            </a:r>
          </a:p>
          <a:p>
            <a:pPr algn="ctr"/>
            <a:endParaRPr lang="en-US" dirty="0"/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F01683-9E36-3948-9C20-475EE993E1C9}"/>
              </a:ext>
            </a:extLst>
          </p:cNvPr>
          <p:cNvSpPr/>
          <p:nvPr/>
        </p:nvSpPr>
        <p:spPr>
          <a:xfrm>
            <a:off x="9014170" y="1353814"/>
            <a:ext cx="2881746" cy="2514845"/>
          </a:xfrm>
          <a:prstGeom prst="rect">
            <a:avLst/>
          </a:prstGeom>
          <a:solidFill>
            <a:srgbClr val="131F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1600" dirty="0"/>
            </a:br>
            <a:endParaRPr lang="en-US" sz="1600" dirty="0"/>
          </a:p>
          <a:p>
            <a:pPr algn="ctr"/>
            <a:r>
              <a:rPr lang="en-US" sz="1600" b="1" dirty="0"/>
              <a:t>Center for Academic Resources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>
                <a:ea typeface="Calibri" charset="0"/>
                <a:cs typeface="Calibri" charset="0"/>
              </a:rPr>
              <a:t> Provides academic support, enhances collaborative learning opportunities, and promotes positive influence through peer mentoring</a:t>
            </a:r>
          </a:p>
          <a:p>
            <a:pPr algn="ctr"/>
            <a:endParaRPr lang="en-US" dirty="0"/>
          </a:p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718DC3-412D-2141-91B8-0A69D45C4AF2}"/>
              </a:ext>
            </a:extLst>
          </p:cNvPr>
          <p:cNvSpPr/>
          <p:nvPr/>
        </p:nvSpPr>
        <p:spPr>
          <a:xfrm>
            <a:off x="6096000" y="1353814"/>
            <a:ext cx="2881746" cy="2514845"/>
          </a:xfrm>
          <a:prstGeom prst="rect">
            <a:avLst/>
          </a:prstGeom>
          <a:solidFill>
            <a:srgbClr val="131F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  <a:p>
            <a:pPr algn="ctr"/>
            <a:r>
              <a:rPr lang="en-US" sz="1600" b="1" dirty="0"/>
              <a:t>Women in Engineering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>
                <a:ea typeface="Calibri" charset="0"/>
                <a:cs typeface="Calibri" charset="0"/>
              </a:rPr>
              <a:t>Provides a welcoming and supportive environment for female students in the College of Engineering</a:t>
            </a:r>
            <a:endParaRPr lang="en-US" sz="1600" dirty="0"/>
          </a:p>
          <a:p>
            <a:pPr algn="ctr"/>
            <a:endParaRPr lang="en-US" dirty="0"/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7D927B-0D74-6C4B-9738-3E136F70E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38" y="4252034"/>
            <a:ext cx="2008197" cy="1483362"/>
          </a:xfrm>
          <a:prstGeom prst="rect">
            <a:avLst/>
          </a:prstGeom>
        </p:spPr>
      </p:pic>
      <p:pic>
        <p:nvPicPr>
          <p:cNvPr id="19" name="Picture 2" descr="http://publish.illinois.edu/internationalstudentprogram/files/2017/07/DSC00139.jpg">
            <a:extLst>
              <a:ext uri="{FF2B5EF4-FFF2-40B4-BE49-F238E27FC236}">
                <a16:creationId xmlns:a16="http://schemas.microsoft.com/office/drawing/2014/main" id="{54DFC431-3E46-914A-9B5E-0E7D66B54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8"/>
          <a:stretch/>
        </p:blipFill>
        <p:spPr bwMode="auto">
          <a:xfrm>
            <a:off x="6027164" y="4252034"/>
            <a:ext cx="2135805" cy="154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84A03E-D3A6-7347-AEE2-209B2070CC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564" t="7113" r="3535"/>
          <a:stretch/>
        </p:blipFill>
        <p:spPr>
          <a:xfrm>
            <a:off x="8136860" y="4252035"/>
            <a:ext cx="2198630" cy="15417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327928E-84FB-1441-B826-5AC5C20517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r="8325"/>
          <a:stretch/>
        </p:blipFill>
        <p:spPr>
          <a:xfrm>
            <a:off x="4008602" y="4252035"/>
            <a:ext cx="2008197" cy="154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69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V="1">
            <a:off x="-1" y="-3"/>
            <a:ext cx="12192001" cy="693177"/>
          </a:xfrm>
          <a:prstGeom prst="rect">
            <a:avLst/>
          </a:prstGeom>
          <a:solidFill>
            <a:srgbClr val="131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V="1">
            <a:off x="-1" y="5689597"/>
            <a:ext cx="12192001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FAD9C8-DB18-3F4B-9A4B-E5154B008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45" y="231674"/>
            <a:ext cx="3358354" cy="22982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0485FE9-BD11-DE47-95C1-BA9BEEBEFF0F}"/>
              </a:ext>
            </a:extLst>
          </p:cNvPr>
          <p:cNvSpPr txBox="1"/>
          <p:nvPr/>
        </p:nvSpPr>
        <p:spPr>
          <a:xfrm>
            <a:off x="418175" y="770272"/>
            <a:ext cx="4788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131F32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Study Abroad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CFB0913-830E-CF4F-B7FE-BD48E021B5EE}"/>
              </a:ext>
            </a:extLst>
          </p:cNvPr>
          <p:cNvSpPr txBox="1">
            <a:spLocks/>
          </p:cNvSpPr>
          <p:nvPr/>
        </p:nvSpPr>
        <p:spPr>
          <a:xfrm>
            <a:off x="418175" y="1643360"/>
            <a:ext cx="5009232" cy="3709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dirty="0"/>
              <a:t>Programs in 50+ Countries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dirty="0"/>
              <a:t>Scholarships available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dirty="0"/>
              <a:t>27% of engineering students study abroad each year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dirty="0"/>
              <a:t>Most students are able to graduate in 4 years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dirty="0"/>
              <a:t>Questions? Email </a:t>
            </a:r>
            <a:r>
              <a:rPr lang="en-US" sz="2800" dirty="0" err="1"/>
              <a:t>ipeng@Illinois.edu</a:t>
            </a:r>
            <a:endParaRPr lang="en-US" sz="2800" dirty="0"/>
          </a:p>
          <a:p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Roboto Condensed" charset="0"/>
              <a:ea typeface="Roboto Condensed" charset="0"/>
              <a:cs typeface="Roboto Condensed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3A51599-EA0C-DD4C-B8D6-C64169E5C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46" y="6123597"/>
            <a:ext cx="3429094" cy="234662"/>
          </a:xfrm>
          <a:prstGeom prst="rect">
            <a:avLst/>
          </a:prstGeom>
        </p:spPr>
      </p:pic>
      <p:pic>
        <p:nvPicPr>
          <p:cNvPr id="30" name="Picture 4" descr="https://lh6.googleusercontent.com/eiU9yu1sAkJxlBl4dtQNLGpvvaAxt3hqaqSs2aaPypi86k0ifbDXhGC3BLLCmc_w5EjRov7SXdoB_dCMCLZUc-R3wrPn9W1nnNSESwBQSiLt0RZeo5yHpKCd65r37stbdNaHbIOG9vc">
            <a:extLst>
              <a:ext uri="{FF2B5EF4-FFF2-40B4-BE49-F238E27FC236}">
                <a16:creationId xmlns:a16="http://schemas.microsoft.com/office/drawing/2014/main" id="{0B40E65E-5628-2E4B-9201-ACAB704CD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612" y="4210395"/>
            <a:ext cx="3300609" cy="2202697"/>
          </a:xfrm>
          <a:prstGeom prst="rect">
            <a:avLst/>
          </a:prstGeom>
          <a:noFill/>
          <a:ln>
            <a:solidFill>
              <a:srgbClr val="131F3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s://lh4.googleusercontent.com/6S3AzyzlzeN_ZgH51zRTFjrRkCRzsMXDhVFtY8MgAKpwRX8EqfKP3XMzGBRReLhJ21aZRidSXz4KTx6JbUrpfmbTONF5kgLRzLDGA3Q1SxF277yLKW5HxTUv7FhmJeZxRbbDoYrXorc">
            <a:extLst>
              <a:ext uri="{FF2B5EF4-FFF2-40B4-BE49-F238E27FC236}">
                <a16:creationId xmlns:a16="http://schemas.microsoft.com/office/drawing/2014/main" id="{97EC8213-2ABB-F941-BF97-210E4F4F6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865" y="2663090"/>
            <a:ext cx="3112860" cy="2076321"/>
          </a:xfrm>
          <a:prstGeom prst="rect">
            <a:avLst/>
          </a:prstGeom>
          <a:noFill/>
          <a:ln>
            <a:solidFill>
              <a:srgbClr val="131F3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https://lh3.googleusercontent.com/OGEmFpe6naBonmzCREtd0xLpoEiFCzT6QajB-sUjgyKKq9n5vrMAjLIEHIcm7rMK7C92kOJbDjTiF15ERuQfNFaZV9nQ8tF7XC2vBoV9hF3tIIC8NzqlVFiLh1Ltnqief50fvy5geJM">
            <a:extLst>
              <a:ext uri="{FF2B5EF4-FFF2-40B4-BE49-F238E27FC236}">
                <a16:creationId xmlns:a16="http://schemas.microsoft.com/office/drawing/2014/main" id="{7980A307-B4D7-884E-8693-937D3719A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14" y="878965"/>
            <a:ext cx="3300823" cy="2076320"/>
          </a:xfrm>
          <a:prstGeom prst="rect">
            <a:avLst/>
          </a:prstGeom>
          <a:noFill/>
          <a:ln>
            <a:solidFill>
              <a:srgbClr val="131F3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98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V="1">
            <a:off x="-1" y="-3"/>
            <a:ext cx="12192001" cy="693177"/>
          </a:xfrm>
          <a:prstGeom prst="rect">
            <a:avLst/>
          </a:prstGeom>
          <a:solidFill>
            <a:srgbClr val="131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8030" y="5722387"/>
            <a:ext cx="10681361" cy="1017486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Are there Engineering-Specific Clubs?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005187" y="4765765"/>
            <a:ext cx="186813" cy="2092235"/>
          </a:xfrm>
          <a:prstGeom prst="rect">
            <a:avLst/>
          </a:prstGeom>
          <a:solidFill>
            <a:srgbClr val="FF5D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4000" dirty="0">
              <a:solidFill>
                <a:schemeClr val="tx2">
                  <a:lumMod val="75000"/>
                </a:schemeClr>
              </a:solidFill>
              <a:latin typeface="Gotham Black"/>
              <a:cs typeface="Gotham Black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FAD9C8-DB18-3F4B-9A4B-E5154B008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45" y="231674"/>
            <a:ext cx="3358354" cy="2298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1ABD5D-57A8-C849-98C4-2D5BFED32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030" y="1385327"/>
            <a:ext cx="1257300" cy="1168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C9A49F-2E54-6141-B00F-46099B6B0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4040" y="2722303"/>
            <a:ext cx="1584982" cy="14729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BEF110-8A62-CF4B-BCB7-1EF721BB1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565" y="1207826"/>
            <a:ext cx="1584983" cy="14729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0B7E6D-9490-8142-B469-8F8E08F1A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3405" y="4338843"/>
            <a:ext cx="1445687" cy="13434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1B30EC-D1D2-6B4A-A054-64C0ED9D71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453" y="3396595"/>
            <a:ext cx="1584984" cy="14729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8898A45-B06A-E646-A889-AEE2848C7D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0706" y="3785252"/>
            <a:ext cx="1584983" cy="1472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3AAB15-BF0A-E544-9151-3C87234B9F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5534" y="1923681"/>
            <a:ext cx="1584984" cy="14729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11C0764-2BA1-E34A-AE23-049B7B8C91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18416" y="1231570"/>
            <a:ext cx="1584982" cy="14729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9E644B3-731B-5541-BD74-9339632976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52107" y="3678287"/>
            <a:ext cx="1584983" cy="14729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79E186-C939-A449-B15E-266B09DCB6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63540" y="1909613"/>
            <a:ext cx="1584984" cy="147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8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V="1">
            <a:off x="-1" y="-3"/>
            <a:ext cx="12192001" cy="693177"/>
          </a:xfrm>
          <a:prstGeom prst="rect">
            <a:avLst/>
          </a:prstGeom>
          <a:solidFill>
            <a:srgbClr val="131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1180" y="5840514"/>
            <a:ext cx="10681361" cy="1017486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What else can I do on campus?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005187" y="4765765"/>
            <a:ext cx="186813" cy="2092235"/>
          </a:xfrm>
          <a:prstGeom prst="rect">
            <a:avLst/>
          </a:prstGeom>
          <a:solidFill>
            <a:srgbClr val="FF5D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4000" dirty="0">
              <a:solidFill>
                <a:schemeClr val="tx2">
                  <a:lumMod val="75000"/>
                </a:schemeClr>
              </a:solidFill>
              <a:latin typeface="Gotham Black"/>
              <a:cs typeface="Gotham Black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FAD9C8-DB18-3F4B-9A4B-E5154B008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45" y="231674"/>
            <a:ext cx="3358354" cy="22982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527B13F-CBF6-7240-84B4-7BAE9FF3CAEC}"/>
              </a:ext>
            </a:extLst>
          </p:cNvPr>
          <p:cNvSpPr/>
          <p:nvPr/>
        </p:nvSpPr>
        <p:spPr>
          <a:xfrm>
            <a:off x="989487" y="4230121"/>
            <a:ext cx="2332068" cy="585449"/>
          </a:xfrm>
          <a:prstGeom prst="rect">
            <a:avLst/>
          </a:prstGeom>
          <a:solidFill>
            <a:srgbClr val="131F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  <a:p>
            <a:pPr algn="ctr"/>
            <a:r>
              <a:rPr lang="en-US" sz="1600" dirty="0"/>
              <a:t>Home to over 4,000 Student Organizations</a:t>
            </a:r>
            <a:endParaRPr lang="en-US" dirty="0"/>
          </a:p>
          <a:p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AFB819B-581C-D942-9E79-47A9DC5F5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36" y="1706145"/>
            <a:ext cx="3484770" cy="232515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E167FE7-5260-3542-9E90-72E242865DFD}"/>
              </a:ext>
            </a:extLst>
          </p:cNvPr>
          <p:cNvSpPr/>
          <p:nvPr/>
        </p:nvSpPr>
        <p:spPr>
          <a:xfrm>
            <a:off x="5067781" y="4242094"/>
            <a:ext cx="2056435" cy="585449"/>
          </a:xfrm>
          <a:prstGeom prst="rect">
            <a:avLst/>
          </a:prstGeom>
          <a:solidFill>
            <a:srgbClr val="131F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  <a:p>
            <a:pPr algn="ctr"/>
            <a:r>
              <a:rPr lang="en-US" sz="1600" dirty="0"/>
              <a:t>Home to 19 Big 10 Sports Teams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F65CB6-2A1F-404C-BFA0-69927FD4FE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20" r="5689"/>
          <a:stretch/>
        </p:blipFill>
        <p:spPr>
          <a:xfrm>
            <a:off x="4239536" y="1706146"/>
            <a:ext cx="3712926" cy="232515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EE17BDF-5CA3-994F-A0B0-7926D457ACFB}"/>
              </a:ext>
            </a:extLst>
          </p:cNvPr>
          <p:cNvSpPr/>
          <p:nvPr/>
        </p:nvSpPr>
        <p:spPr>
          <a:xfrm>
            <a:off x="8919135" y="4242093"/>
            <a:ext cx="2198570" cy="585449"/>
          </a:xfrm>
          <a:prstGeom prst="rect">
            <a:avLst/>
          </a:prstGeom>
          <a:solidFill>
            <a:srgbClr val="131F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  <a:p>
            <a:pPr algn="ctr"/>
            <a:r>
              <a:rPr lang="en-US" sz="1600" dirty="0"/>
              <a:t>Home to a large music department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D5B878-29EF-3D49-ABC1-E83CCF4E1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4092" y="1765195"/>
            <a:ext cx="3487727" cy="232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35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V="1">
            <a:off x="-1" y="-3"/>
            <a:ext cx="12192001" cy="693177"/>
          </a:xfrm>
          <a:prstGeom prst="rect">
            <a:avLst/>
          </a:prstGeom>
          <a:solidFill>
            <a:srgbClr val="131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1180" y="5840514"/>
            <a:ext cx="10681361" cy="1017486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Where can I live on campus?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005187" y="4765765"/>
            <a:ext cx="186813" cy="2092235"/>
          </a:xfrm>
          <a:prstGeom prst="rect">
            <a:avLst/>
          </a:prstGeom>
          <a:solidFill>
            <a:srgbClr val="FF5D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4000" dirty="0">
              <a:solidFill>
                <a:schemeClr val="tx2">
                  <a:lumMod val="75000"/>
                </a:schemeClr>
              </a:solidFill>
              <a:latin typeface="Gotham Black"/>
              <a:cs typeface="Gotham Black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FAD9C8-DB18-3F4B-9A4B-E5154B008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45" y="231674"/>
            <a:ext cx="3358354" cy="2298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ABE88C-972E-A24C-8D79-556DA30835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02" r="8876"/>
          <a:stretch/>
        </p:blipFill>
        <p:spPr>
          <a:xfrm>
            <a:off x="4977421" y="924994"/>
            <a:ext cx="3222860" cy="23774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4D05DA-5CAE-A84F-AEF4-F14C7682E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7421" y="3577046"/>
            <a:ext cx="3222860" cy="23774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B58FFB-5DEC-0343-9872-5FC4C807B7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1402" y="924851"/>
            <a:ext cx="3222861" cy="23775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AE40D4-5472-114E-A116-198BE0413B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5374"/>
          <a:stretch/>
        </p:blipFill>
        <p:spPr>
          <a:xfrm>
            <a:off x="1261403" y="3577045"/>
            <a:ext cx="3222860" cy="23774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9E6461-343F-1B42-B354-341B902186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6970" y="1313551"/>
            <a:ext cx="1913627" cy="45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3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rgbClr val="0070C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D3525A-432B-2640-9D3A-F3373916C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5330" y="2353468"/>
            <a:ext cx="7287968" cy="20711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A843B8-C785-274E-B619-BCAF65F7B7D1}"/>
              </a:ext>
            </a:extLst>
          </p:cNvPr>
          <p:cNvSpPr txBox="1"/>
          <p:nvPr/>
        </p:nvSpPr>
        <p:spPr>
          <a:xfrm>
            <a:off x="3701415" y="605790"/>
            <a:ext cx="47891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Questions?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Email: </a:t>
            </a:r>
            <a:r>
              <a:rPr lang="en-US" sz="2800" dirty="0" err="1">
                <a:solidFill>
                  <a:schemeClr val="bg1"/>
                </a:solidFill>
              </a:rPr>
              <a:t>engineering@illinois.edu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2C76B5-E474-1946-BDBD-C5CCDC0DE27E}"/>
              </a:ext>
            </a:extLst>
          </p:cNvPr>
          <p:cNvSpPr txBox="1"/>
          <p:nvPr/>
        </p:nvSpPr>
        <p:spPr>
          <a:xfrm>
            <a:off x="4398645" y="4787262"/>
            <a:ext cx="3394710" cy="646331"/>
          </a:xfrm>
          <a:prstGeom prst="rect">
            <a:avLst/>
          </a:prstGeom>
          <a:solidFill>
            <a:srgbClr val="FF5D0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For a copy of this slide deck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Email: </a:t>
            </a:r>
            <a:r>
              <a:rPr lang="en-US" b="1" dirty="0" err="1">
                <a:solidFill>
                  <a:schemeClr val="bg1"/>
                </a:solidFill>
              </a:rPr>
              <a:t>illinoiswebinar@gmail.com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999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flipV="1">
            <a:off x="0" y="1086187"/>
            <a:ext cx="12192001" cy="5771812"/>
          </a:xfrm>
          <a:prstGeom prst="rect">
            <a:avLst/>
          </a:prstGeom>
          <a:solidFill>
            <a:srgbClr val="131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37826" y="2087215"/>
            <a:ext cx="5575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Engineering Outreach Bureau Engineering Council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37826" y="3412550"/>
            <a:ext cx="575417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Admitted Student Webinar</a:t>
            </a:r>
          </a:p>
          <a:p>
            <a:endParaRPr lang="en-US" sz="3200" dirty="0">
              <a:solidFill>
                <a:schemeClr val="bg1"/>
              </a:solidFill>
              <a:latin typeface="Roboto Condensed Light" charset="0"/>
              <a:ea typeface="Roboto Condensed Light" charset="0"/>
              <a:cs typeface="Roboto Condensed Light" charset="0"/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https://</a:t>
            </a:r>
            <a:r>
              <a:rPr lang="en-US" sz="3200" dirty="0" err="1">
                <a:solidFill>
                  <a:schemeClr val="bg1"/>
                </a:solidFill>
              </a:rPr>
              <a:t>engineering.illinois.edu</a:t>
            </a:r>
            <a:r>
              <a:rPr lang="en-US" sz="3200" dirty="0">
                <a:solidFill>
                  <a:schemeClr val="bg1"/>
                </a:solidFill>
              </a:rPr>
              <a:t>/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  <a:latin typeface="Roboto Condensed Light" charset="0"/>
              <a:ea typeface="Roboto Condensed Light" charset="0"/>
              <a:cs typeface="Roboto Condensed Light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81" y="2087215"/>
            <a:ext cx="4924297" cy="3699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9B601F-10AD-F244-82D8-31E3B8277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1540" y="5487977"/>
            <a:ext cx="3531001" cy="65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13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-1" y="-1"/>
            <a:ext cx="12192001" cy="6857999"/>
          </a:xfrm>
          <a:prstGeom prst="rect">
            <a:avLst/>
          </a:prstGeom>
          <a:solidFill>
            <a:srgbClr val="131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006780" y="897578"/>
            <a:ext cx="3918389" cy="4837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5D03"/>
                </a:solidFill>
                <a:latin typeface="Roboto Condensed" charset="0"/>
                <a:ea typeface="Roboto Condensed" charset="0"/>
                <a:cs typeface="Roboto Condensed" charset="0"/>
              </a:rPr>
              <a:t>Graduate Rankings</a:t>
            </a:r>
          </a:p>
          <a:p>
            <a:pPr>
              <a:lnSpc>
                <a:spcPts val="1000"/>
              </a:lnSpc>
            </a:pPr>
            <a:endParaRPr lang="en-US" sz="2000" dirty="0">
              <a:solidFill>
                <a:schemeClr val="bg1"/>
              </a:solidFill>
              <a:latin typeface="Roboto Condensed" charset="0"/>
              <a:ea typeface="Roboto Condensed" charset="0"/>
              <a:cs typeface="Roboto Condensed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  7   Aerospace</a:t>
            </a:r>
          </a:p>
          <a:p>
            <a: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  7   Biological / Agricultural</a:t>
            </a:r>
          </a:p>
          <a:p>
            <a: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30   Biomedical / Bioengineering</a:t>
            </a:r>
          </a:p>
          <a:p>
            <a: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12   Chemical</a:t>
            </a:r>
            <a:b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</a:br>
            <a: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  2   Civil</a:t>
            </a:r>
            <a:b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</a:br>
            <a: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  3   Computer Engineering</a:t>
            </a:r>
            <a:b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</a:br>
            <a: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  5   Computer Science</a:t>
            </a:r>
          </a:p>
          <a:p>
            <a: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  4   Electrical/Electronic</a:t>
            </a:r>
          </a:p>
          <a:p>
            <a: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  4   Environmental</a:t>
            </a:r>
          </a:p>
          <a:p>
            <a: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15   Industrial/Manufacturing</a:t>
            </a:r>
          </a:p>
          <a:p>
            <a: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  3   Materials</a:t>
            </a:r>
          </a:p>
          <a:p>
            <a: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  7   Mechanical</a:t>
            </a:r>
          </a:p>
          <a:p>
            <a: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  7   Nuclear</a:t>
            </a:r>
            <a:b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</a:br>
            <a: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  1   Physics - Condensed Matter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42546" y="897578"/>
            <a:ext cx="3474542" cy="4221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5D03"/>
                </a:solidFill>
                <a:latin typeface="Roboto Condensed" charset="0"/>
                <a:ea typeface="Roboto Condensed" charset="0"/>
                <a:cs typeface="Roboto Condensed" charset="0"/>
              </a:rPr>
              <a:t>Undergraduate Rankings</a:t>
            </a:r>
          </a:p>
          <a:p>
            <a:pPr>
              <a:lnSpc>
                <a:spcPts val="1000"/>
              </a:lnSpc>
            </a:pPr>
            <a:endParaRPr lang="en-US" sz="2000" dirty="0">
              <a:solidFill>
                <a:schemeClr val="bg1"/>
              </a:solidFill>
              <a:latin typeface="Roboto Condensed" charset="0"/>
              <a:ea typeface="Roboto Condensed" charset="0"/>
              <a:cs typeface="Roboto Condensed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  9   Aerospace</a:t>
            </a:r>
          </a:p>
          <a:p>
            <a: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  7   Agricultural</a:t>
            </a:r>
          </a:p>
          <a:p>
            <a:pPr marL="457200" indent="-457200">
              <a:buAutoNum type="arabicPlain" startAt="22"/>
            </a:pPr>
            <a: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Bioengineering</a:t>
            </a:r>
          </a:p>
          <a:p>
            <a: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  7   Chemical</a:t>
            </a:r>
            <a:b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</a:br>
            <a: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  3   Civil</a:t>
            </a:r>
            <a:b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</a:br>
            <a: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  6   Computer </a:t>
            </a:r>
            <a:b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</a:br>
            <a: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  5   Electrical/Electronic</a:t>
            </a:r>
          </a:p>
          <a:p>
            <a: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  2   Engineering Physics</a:t>
            </a:r>
          </a:p>
          <a:p>
            <a: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  5   Environmental</a:t>
            </a:r>
          </a:p>
          <a:p>
            <a: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  9   Industrial/Manufacturing</a:t>
            </a:r>
          </a:p>
          <a:p>
            <a: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  3   Materials</a:t>
            </a:r>
          </a:p>
          <a:p>
            <a:r>
              <a:rPr lang="en-US" sz="2000" dirty="0">
                <a:solidFill>
                  <a:schemeClr val="bg1"/>
                </a:solidFill>
                <a:latin typeface="Roboto Condensed" charset="0"/>
                <a:ea typeface="Roboto Condensed" charset="0"/>
                <a:cs typeface="Roboto Condensed" charset="0"/>
              </a:rPr>
              <a:t>  6   Mechanical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7785" y="764842"/>
            <a:ext cx="409474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70C0"/>
                </a:solidFill>
                <a:latin typeface="Roboto Condensed" charset="0"/>
                <a:ea typeface="Roboto Condensed" charset="0"/>
                <a:cs typeface="Roboto Condensed" charset="0"/>
              </a:rPr>
              <a:t>AMONG</a:t>
            </a:r>
          </a:p>
          <a:p>
            <a:r>
              <a:rPr lang="en-US" sz="6600" b="1" dirty="0">
                <a:solidFill>
                  <a:srgbClr val="0070C0"/>
                </a:solidFill>
                <a:latin typeface="Roboto Condensed" charset="0"/>
                <a:ea typeface="Roboto Condensed" charset="0"/>
                <a:cs typeface="Roboto Condensed" charset="0"/>
              </a:rPr>
              <a:t>THE</a:t>
            </a:r>
          </a:p>
          <a:p>
            <a:r>
              <a:rPr lang="en-US" sz="6600" b="1" dirty="0">
                <a:solidFill>
                  <a:srgbClr val="0070C0"/>
                </a:solidFill>
                <a:latin typeface="Roboto Condensed" charset="0"/>
                <a:ea typeface="Roboto Condensed" charset="0"/>
                <a:cs typeface="Roboto Condensed" charset="0"/>
              </a:rPr>
              <a:t>ELITE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005187" y="4765765"/>
            <a:ext cx="186813" cy="2092235"/>
          </a:xfrm>
          <a:prstGeom prst="rect">
            <a:avLst/>
          </a:prstGeom>
          <a:solidFill>
            <a:srgbClr val="FF5D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4000" dirty="0">
              <a:solidFill>
                <a:schemeClr val="tx2">
                  <a:lumMod val="75000"/>
                </a:schemeClr>
              </a:solidFill>
              <a:latin typeface="Gotham Black"/>
              <a:cs typeface="Gotham Black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04EE9D6-3E34-6645-A914-2DC8FC805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45" y="6123367"/>
            <a:ext cx="3358354" cy="22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92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10896" y="-1"/>
            <a:ext cx="6337953" cy="6858003"/>
          </a:xfrm>
          <a:prstGeom prst="rect">
            <a:avLst/>
          </a:prstGeom>
          <a:solidFill>
            <a:srgbClr val="FF5D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4000" dirty="0">
              <a:solidFill>
                <a:schemeClr val="tx2">
                  <a:lumMod val="75000"/>
                </a:schemeClr>
              </a:solidFill>
              <a:latin typeface="Gotham Black"/>
              <a:cs typeface="Gotham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4565" y="2545855"/>
            <a:ext cx="50870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Who is Presenting?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36858" y="55765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2005187" y="4765765"/>
            <a:ext cx="186813" cy="2092235"/>
          </a:xfrm>
          <a:prstGeom prst="rect">
            <a:avLst/>
          </a:prstGeom>
          <a:solidFill>
            <a:srgbClr val="FF5D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4000" dirty="0">
              <a:solidFill>
                <a:schemeClr val="tx2">
                  <a:lumMod val="75000"/>
                </a:schemeClr>
              </a:solidFill>
              <a:latin typeface="Gotham Black"/>
              <a:cs typeface="Gotham Black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F012E1-63F2-7E41-82AF-93A6473B9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79" y="6124963"/>
            <a:ext cx="3375287" cy="230981"/>
          </a:xfrm>
          <a:prstGeom prst="rect">
            <a:avLst/>
          </a:prstGeom>
        </p:spPr>
      </p:pic>
      <p:pic>
        <p:nvPicPr>
          <p:cNvPr id="7" name="Picture 6" descr="A large brick building&#10;&#10;Description automatically generated">
            <a:extLst>
              <a:ext uri="{FF2B5EF4-FFF2-40B4-BE49-F238E27FC236}">
                <a16:creationId xmlns:a16="http://schemas.microsoft.com/office/drawing/2014/main" id="{C096BD88-F83E-474D-8FB1-93CC9FEF9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057" y="-11962"/>
            <a:ext cx="4102404" cy="68699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CE393E-B50C-DC43-BF78-194E0F2FB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883722" y="2541750"/>
            <a:ext cx="6854016" cy="176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59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V="1">
            <a:off x="-1" y="-3"/>
            <a:ext cx="12192001" cy="693177"/>
          </a:xfrm>
          <a:prstGeom prst="rect">
            <a:avLst/>
          </a:prstGeom>
          <a:solidFill>
            <a:srgbClr val="131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5882" y="951653"/>
            <a:ext cx="1409396" cy="1017486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Selin</a:t>
            </a:r>
          </a:p>
        </p:txBody>
      </p:sp>
      <p:sp>
        <p:nvSpPr>
          <p:cNvPr id="9" name="Rectangle 8"/>
          <p:cNvSpPr/>
          <p:nvPr/>
        </p:nvSpPr>
        <p:spPr>
          <a:xfrm>
            <a:off x="12005187" y="4765765"/>
            <a:ext cx="186813" cy="2092235"/>
          </a:xfrm>
          <a:prstGeom prst="rect">
            <a:avLst/>
          </a:prstGeom>
          <a:solidFill>
            <a:srgbClr val="FF5D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4000" dirty="0">
              <a:solidFill>
                <a:schemeClr val="tx2">
                  <a:lumMod val="75000"/>
                </a:schemeClr>
              </a:solidFill>
              <a:latin typeface="Gotham Black"/>
              <a:cs typeface="Gotham Black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C2943C-6446-EB42-8C06-37D72241E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45" y="231674"/>
            <a:ext cx="3358354" cy="2298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DE69AB-2E68-3C47-9A3F-15555F4990BC}"/>
              </a:ext>
            </a:extLst>
          </p:cNvPr>
          <p:cNvSpPr/>
          <p:nvPr/>
        </p:nvSpPr>
        <p:spPr>
          <a:xfrm>
            <a:off x="214647" y="809376"/>
            <a:ext cx="6495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561E83B-0DBA-4D49-A088-EF7F82EBB307}"/>
              </a:ext>
            </a:extLst>
          </p:cNvPr>
          <p:cNvSpPr txBox="1">
            <a:spLocks/>
          </p:cNvSpPr>
          <p:nvPr/>
        </p:nvSpPr>
        <p:spPr>
          <a:xfrm>
            <a:off x="6656440" y="951653"/>
            <a:ext cx="1409396" cy="1017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Aditi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EF08A90-F4D7-0343-94F9-9550D048867E}"/>
              </a:ext>
            </a:extLst>
          </p:cNvPr>
          <p:cNvSpPr txBox="1">
            <a:spLocks/>
          </p:cNvSpPr>
          <p:nvPr/>
        </p:nvSpPr>
        <p:spPr>
          <a:xfrm>
            <a:off x="3936161" y="951653"/>
            <a:ext cx="1409396" cy="1017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Alp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D94136B-9839-6941-B6A8-538B1039BA47}"/>
              </a:ext>
            </a:extLst>
          </p:cNvPr>
          <p:cNvSpPr txBox="1">
            <a:spLocks/>
          </p:cNvSpPr>
          <p:nvPr/>
        </p:nvSpPr>
        <p:spPr>
          <a:xfrm>
            <a:off x="9203377" y="951653"/>
            <a:ext cx="1582738" cy="1017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Jacob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3DE759D-F71D-3343-8E35-D69CD1EEDCB3}"/>
              </a:ext>
            </a:extLst>
          </p:cNvPr>
          <p:cNvSpPr txBox="1">
            <a:spLocks/>
          </p:cNvSpPr>
          <p:nvPr/>
        </p:nvSpPr>
        <p:spPr>
          <a:xfrm>
            <a:off x="4213760" y="5811882"/>
            <a:ext cx="3764477" cy="1017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Student Panel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177157-53A4-5147-A7ED-0206F6CD1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87" y="1969139"/>
            <a:ext cx="2193785" cy="21937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87ABFA-B68A-A046-8FE4-FBB0B7E4A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1099" y="1937665"/>
            <a:ext cx="1959519" cy="2270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1E4A64-DE41-904E-B469-6A999F96A5D6}"/>
              </a:ext>
            </a:extLst>
          </p:cNvPr>
          <p:cNvSpPr txBox="1"/>
          <p:nvPr/>
        </p:nvSpPr>
        <p:spPr>
          <a:xfrm>
            <a:off x="759542" y="4429019"/>
            <a:ext cx="21937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Senior in</a:t>
            </a:r>
          </a:p>
          <a:p>
            <a:pPr algn="ctr"/>
            <a:r>
              <a:rPr lang="en-US" dirty="0"/>
              <a:t>Systems Engineering and Design, Concentration in Healthcare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7D1627-DB7D-3549-BB16-2CFEB0BDF7C4}"/>
              </a:ext>
            </a:extLst>
          </p:cNvPr>
          <p:cNvSpPr txBox="1"/>
          <p:nvPr/>
        </p:nvSpPr>
        <p:spPr>
          <a:xfrm>
            <a:off x="3543965" y="4429019"/>
            <a:ext cx="2193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Senior in</a:t>
            </a:r>
          </a:p>
          <a:p>
            <a:pPr algn="ctr"/>
            <a:r>
              <a:rPr lang="en-US" dirty="0"/>
              <a:t>Nuclear Plasma and Radiological Engineering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C3144B-D58B-8248-BB4A-84C5825B512F}"/>
              </a:ext>
            </a:extLst>
          </p:cNvPr>
          <p:cNvSpPr txBox="1"/>
          <p:nvPr/>
        </p:nvSpPr>
        <p:spPr>
          <a:xfrm>
            <a:off x="6328388" y="4429019"/>
            <a:ext cx="2193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Junior in</a:t>
            </a:r>
          </a:p>
          <a:p>
            <a:pPr algn="ctr"/>
            <a:r>
              <a:rPr lang="en-US" dirty="0"/>
              <a:t>Chemical</a:t>
            </a:r>
          </a:p>
          <a:p>
            <a:pPr algn="ctr"/>
            <a:r>
              <a:rPr lang="en-US" dirty="0"/>
              <a:t>Engineering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568BA4-EE34-724A-9946-E63EBAE6EDE7}"/>
              </a:ext>
            </a:extLst>
          </p:cNvPr>
          <p:cNvSpPr txBox="1"/>
          <p:nvPr/>
        </p:nvSpPr>
        <p:spPr>
          <a:xfrm>
            <a:off x="8888531" y="4427197"/>
            <a:ext cx="2193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Freshman in</a:t>
            </a:r>
          </a:p>
          <a:p>
            <a:pPr algn="ctr"/>
            <a:r>
              <a:rPr lang="en-US" dirty="0"/>
              <a:t>Chemical</a:t>
            </a:r>
          </a:p>
          <a:p>
            <a:pPr algn="ctr"/>
            <a:r>
              <a:rPr lang="en-US" dirty="0"/>
              <a:t>Engineering</a:t>
            </a:r>
          </a:p>
        </p:txBody>
      </p:sp>
      <p:pic>
        <p:nvPicPr>
          <p:cNvPr id="6" name="Picture 5" descr="A person posing for a picture&#10;&#10;Description automatically generated">
            <a:extLst>
              <a:ext uri="{FF2B5EF4-FFF2-40B4-BE49-F238E27FC236}">
                <a16:creationId xmlns:a16="http://schemas.microsoft.com/office/drawing/2014/main" id="{C955B572-6DC5-2D43-BF9E-C925952C5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0511" y="1937665"/>
            <a:ext cx="2220621" cy="2270175"/>
          </a:xfrm>
          <a:prstGeom prst="rect">
            <a:avLst/>
          </a:prstGeom>
        </p:spPr>
      </p:pic>
      <p:sp>
        <p:nvSpPr>
          <p:cNvPr id="12" name="AutoShape 2">
            <a:hlinkClick r:id="rId7"/>
            <a:extLst>
              <a:ext uri="{FF2B5EF4-FFF2-40B4-BE49-F238E27FC236}">
                <a16:creationId xmlns:a16="http://schemas.microsoft.com/office/drawing/2014/main" id="{0A761E4B-607B-C944-A906-2C722A3ACA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-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F0706C8-06B5-3440-A39F-762618EB48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8047" y="1958390"/>
            <a:ext cx="1733398" cy="224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36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V="1">
            <a:off x="-1" y="-3"/>
            <a:ext cx="12192001" cy="693177"/>
          </a:xfrm>
          <a:prstGeom prst="rect">
            <a:avLst/>
          </a:prstGeom>
          <a:solidFill>
            <a:srgbClr val="131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9724" y="994042"/>
            <a:ext cx="1843433" cy="1017486"/>
          </a:xfrm>
        </p:spPr>
        <p:txBody>
          <a:bodyPr anchor="ctr">
            <a:normAutofit fontScale="90000"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Susan Larson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2005187" y="4765765"/>
            <a:ext cx="186813" cy="2092235"/>
          </a:xfrm>
          <a:prstGeom prst="rect">
            <a:avLst/>
          </a:prstGeom>
          <a:solidFill>
            <a:srgbClr val="FF5D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4000" dirty="0">
              <a:solidFill>
                <a:schemeClr val="tx2">
                  <a:lumMod val="75000"/>
                </a:schemeClr>
              </a:solidFill>
              <a:latin typeface="Gotham Black"/>
              <a:cs typeface="Gotham Black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C2943C-6446-EB42-8C06-37D72241E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45" y="231674"/>
            <a:ext cx="3358354" cy="2298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DE69AB-2E68-3C47-9A3F-15555F4990BC}"/>
              </a:ext>
            </a:extLst>
          </p:cNvPr>
          <p:cNvSpPr/>
          <p:nvPr/>
        </p:nvSpPr>
        <p:spPr>
          <a:xfrm>
            <a:off x="214647" y="809376"/>
            <a:ext cx="6495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561E83B-0DBA-4D49-A088-EF7F82EBB307}"/>
              </a:ext>
            </a:extLst>
          </p:cNvPr>
          <p:cNvSpPr txBox="1">
            <a:spLocks/>
          </p:cNvSpPr>
          <p:nvPr/>
        </p:nvSpPr>
        <p:spPr>
          <a:xfrm>
            <a:off x="7802880" y="994042"/>
            <a:ext cx="1409396" cy="1017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Ivan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Favila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Roboto Condensed Light" charset="0"/>
              <a:ea typeface="Roboto Condensed Light" charset="0"/>
              <a:cs typeface="Roboto Condensed Light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3DE759D-F71D-3343-8E35-D69CD1EEDCB3}"/>
              </a:ext>
            </a:extLst>
          </p:cNvPr>
          <p:cNvSpPr txBox="1">
            <a:spLocks/>
          </p:cNvSpPr>
          <p:nvPr/>
        </p:nvSpPr>
        <p:spPr>
          <a:xfrm>
            <a:off x="4213760" y="5811882"/>
            <a:ext cx="3764477" cy="1017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Dean Panel</a:t>
            </a:r>
          </a:p>
        </p:txBody>
      </p:sp>
      <p:pic>
        <p:nvPicPr>
          <p:cNvPr id="5" name="Picture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265F556E-F481-454D-A64B-5D9A34209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129" y="2315598"/>
            <a:ext cx="1994622" cy="3010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40A9B6-E1F0-5446-9286-C4EE8D00D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0693" y="2315598"/>
            <a:ext cx="3233769" cy="301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31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8028" y="5463370"/>
            <a:ext cx="10495937" cy="1017486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What will my classes look like?</a:t>
            </a:r>
          </a:p>
        </p:txBody>
      </p:sp>
      <p:sp>
        <p:nvSpPr>
          <p:cNvPr id="5" name="Rectangle 4"/>
          <p:cNvSpPr/>
          <p:nvPr/>
        </p:nvSpPr>
        <p:spPr>
          <a:xfrm flipV="1">
            <a:off x="-1" y="-3"/>
            <a:ext cx="12192001" cy="693177"/>
          </a:xfrm>
          <a:prstGeom prst="rect">
            <a:avLst/>
          </a:prstGeom>
          <a:solidFill>
            <a:srgbClr val="131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005187" y="4765765"/>
            <a:ext cx="186813" cy="2092235"/>
          </a:xfrm>
          <a:prstGeom prst="rect">
            <a:avLst/>
          </a:prstGeom>
          <a:solidFill>
            <a:srgbClr val="FF5D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4000" dirty="0">
              <a:solidFill>
                <a:schemeClr val="tx2">
                  <a:lumMod val="75000"/>
                </a:schemeClr>
              </a:solidFill>
              <a:latin typeface="Gotham Black"/>
              <a:cs typeface="Gotham Black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14109C-CD52-284C-AE88-524C7D4AC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45" y="231674"/>
            <a:ext cx="3358354" cy="229821"/>
          </a:xfrm>
          <a:prstGeom prst="rect">
            <a:avLst/>
          </a:prstGeom>
        </p:spPr>
      </p:pic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6B99780F-7D53-5E46-94E5-2D6CCDF05D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5969471"/>
              </p:ext>
            </p:extLst>
          </p:nvPr>
        </p:nvGraphicFramePr>
        <p:xfrm>
          <a:off x="2879886" y="859971"/>
          <a:ext cx="6432223" cy="4588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952841B2-402D-0D45-89DA-FBBE172C39E7}"/>
              </a:ext>
            </a:extLst>
          </p:cNvPr>
          <p:cNvSpPr txBox="1"/>
          <p:nvPr/>
        </p:nvSpPr>
        <p:spPr>
          <a:xfrm>
            <a:off x="1470748" y="4188399"/>
            <a:ext cx="1442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First Year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9431C9-9BEA-1344-96A1-9BD121565691}"/>
              </a:ext>
            </a:extLst>
          </p:cNvPr>
          <p:cNvSpPr txBox="1"/>
          <p:nvPr/>
        </p:nvSpPr>
        <p:spPr>
          <a:xfrm>
            <a:off x="2301300" y="2741251"/>
            <a:ext cx="1442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Second and Third Year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7ABB28-024C-414E-B9A6-39EFB6DD8C09}"/>
              </a:ext>
            </a:extLst>
          </p:cNvPr>
          <p:cNvSpPr txBox="1"/>
          <p:nvPr/>
        </p:nvSpPr>
        <p:spPr>
          <a:xfrm>
            <a:off x="3131852" y="1571102"/>
            <a:ext cx="1442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Fourth Year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54C192-9642-0245-89C6-FDD428D0FC01}"/>
              </a:ext>
            </a:extLst>
          </p:cNvPr>
          <p:cNvSpPr txBox="1"/>
          <p:nvPr/>
        </p:nvSpPr>
        <p:spPr>
          <a:xfrm>
            <a:off x="9656397" y="4049899"/>
            <a:ext cx="1442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100+ students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DFF1203-C188-BF4C-B712-20B581D4202B}"/>
              </a:ext>
            </a:extLst>
          </p:cNvPr>
          <p:cNvSpPr txBox="1"/>
          <p:nvPr/>
        </p:nvSpPr>
        <p:spPr>
          <a:xfrm>
            <a:off x="8782981" y="2685500"/>
            <a:ext cx="1442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20-60 students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551778-0006-A242-AB25-D609B8E64DA5}"/>
              </a:ext>
            </a:extLst>
          </p:cNvPr>
          <p:cNvSpPr txBox="1"/>
          <p:nvPr/>
        </p:nvSpPr>
        <p:spPr>
          <a:xfrm>
            <a:off x="7869808" y="1432602"/>
            <a:ext cx="1442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3-10 project members</a:t>
            </a:r>
          </a:p>
        </p:txBody>
      </p:sp>
    </p:spTree>
    <p:extLst>
      <p:ext uri="{BB962C8B-B14F-4D97-AF65-F5344CB8AC3E}">
        <p14:creationId xmlns:p14="http://schemas.microsoft.com/office/powerpoint/2010/main" val="786315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flipV="1">
            <a:off x="-1" y="4765765"/>
            <a:ext cx="12192001" cy="2092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8030" y="5448910"/>
            <a:ext cx="10495937" cy="1017486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Where do Illinois Engineers Work?</a:t>
            </a:r>
          </a:p>
        </p:txBody>
      </p:sp>
      <p:sp>
        <p:nvSpPr>
          <p:cNvPr id="5" name="Rectangle 4"/>
          <p:cNvSpPr/>
          <p:nvPr/>
        </p:nvSpPr>
        <p:spPr>
          <a:xfrm flipV="1">
            <a:off x="-1" y="-3"/>
            <a:ext cx="12192001" cy="693177"/>
          </a:xfrm>
          <a:prstGeom prst="rect">
            <a:avLst/>
          </a:prstGeom>
          <a:solidFill>
            <a:srgbClr val="131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005187" y="4765765"/>
            <a:ext cx="186813" cy="2092235"/>
          </a:xfrm>
          <a:prstGeom prst="rect">
            <a:avLst/>
          </a:prstGeom>
          <a:solidFill>
            <a:srgbClr val="FF5D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4000" dirty="0">
              <a:solidFill>
                <a:schemeClr val="tx2">
                  <a:lumMod val="75000"/>
                </a:schemeClr>
              </a:solidFill>
              <a:latin typeface="Gotham Black"/>
              <a:cs typeface="Gotham Black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14109C-CD52-284C-AE88-524C7D4AC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45" y="231674"/>
            <a:ext cx="3358354" cy="229821"/>
          </a:xfrm>
          <a:prstGeom prst="rect">
            <a:avLst/>
          </a:prstGeom>
        </p:spPr>
      </p:pic>
      <p:pic>
        <p:nvPicPr>
          <p:cNvPr id="10" name="Picture 22" descr="https://lh5.googleusercontent.com/xRTTNudceeZ4D4NOSpzOehJxIUDHW-0HJrqUmoo-vEnvoZ_Yh06H-gh3dK1nvU5_f02rO1ol8C_t5rd6QDCavkvB5yyhz5Y8nYYCSRdIEyu0CjItuV4QqR8Jjr-fi5IKH9zip86CiYU">
            <a:extLst>
              <a:ext uri="{FF2B5EF4-FFF2-40B4-BE49-F238E27FC236}">
                <a16:creationId xmlns:a16="http://schemas.microsoft.com/office/drawing/2014/main" id="{5BF27A97-ACCC-2748-B099-8CC9B613B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76" y="2580027"/>
            <a:ext cx="1788160" cy="178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" descr="https://lh4.googleusercontent.com/W6qtLWD8Ztb4zLeAs8UlZwYa6og4Cl2fsimUiAN7bl3H56F0toTOhkduJJ4IrJFGqR8cjFARuNne6wTJadS4HanUOd7VQTxddmvrX81W58u04P6RiD-GPhVr8VBBlm4xCBCOe9FSz-k">
            <a:extLst>
              <a:ext uri="{FF2B5EF4-FFF2-40B4-BE49-F238E27FC236}">
                <a16:creationId xmlns:a16="http://schemas.microsoft.com/office/drawing/2014/main" id="{38074D63-FA3A-DF41-9CF8-98F2603AE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411" y="1090752"/>
            <a:ext cx="1424917" cy="142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6" descr="https://lh3.googleusercontent.com/7VdHNnRx3SBzouks4A1KFnAqXTlKNNheZwbdBA8P7QUANBPayP_mdQag6Cw8JZALROr8bvb4B6VRzN2WjeO_g2DNika1rJNoOSOJvYK37mSANcYNUfCxZHo0aEhPbE3ATyUl1hLQeHw">
            <a:extLst>
              <a:ext uri="{FF2B5EF4-FFF2-40B4-BE49-F238E27FC236}">
                <a16:creationId xmlns:a16="http://schemas.microsoft.com/office/drawing/2014/main" id="{61DDA300-44AA-B64F-AEC6-07C1124DA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65" y="4189575"/>
            <a:ext cx="3076476" cy="105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2" descr="https://lh3.googleusercontent.com/Cmoec708tvXBKdst2DQcQydxOSsrFoU1G6XP6-vCKstjad3hbraAXoFwFb-a4deDOOWDEPPH3B5UOIEUsLB60wWbvDe0-VzduL0LOLXbIHiZgiIZedJOrcRAq4bNPTXlPdXxAJ2c91k">
            <a:extLst>
              <a:ext uri="{FF2B5EF4-FFF2-40B4-BE49-F238E27FC236}">
                <a16:creationId xmlns:a16="http://schemas.microsoft.com/office/drawing/2014/main" id="{38020537-C5A1-8C47-9928-55994CA60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067" y="3386842"/>
            <a:ext cx="1179041" cy="118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6" descr="https://lh3.googleusercontent.com/XnR4YHP5LjM5YOf_sfPdzLdTiUwk380TlbJRYXr6wSDGzDsxs946dgL0FkZ54f7BFyzdOGcE9O1_Yd-JsSHDUmZZZ7qvsqK5P6EEyOwhE_FDZeqdWng7OvPwVKAiA56N5H3feWIuhoM">
            <a:extLst>
              <a:ext uri="{FF2B5EF4-FFF2-40B4-BE49-F238E27FC236}">
                <a16:creationId xmlns:a16="http://schemas.microsoft.com/office/drawing/2014/main" id="{51A3AA14-1902-FE43-B921-2AC8B35C7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533" y="2207802"/>
            <a:ext cx="1552001" cy="117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8" descr="https://lh5.googleusercontent.com/Sf7xqTdjhwwrQ4LfewbxGqIpTET2IUi5AThFv9ffrW9kS4EMLZw38ZJhJ-OV5VkEOduIbMe2RyGxnaS8qZtsguzdRJ4doIL-LHwETuiMNqw6Ggve__aSgVz5JF-HwPjhSeFg7kjzFLI">
            <a:extLst>
              <a:ext uri="{FF2B5EF4-FFF2-40B4-BE49-F238E27FC236}">
                <a16:creationId xmlns:a16="http://schemas.microsoft.com/office/drawing/2014/main" id="{2C51080C-6538-9749-8952-077CE527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297" y="1111759"/>
            <a:ext cx="1046384" cy="181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0" descr="https://lh4.googleusercontent.com/taq8mvFCNlURJ_v-7kligcYJfpIpHzmaA5FmHK5OMZq8JKg4EiMZNGUdgBcrqiNpefCXTBJTzKqjmgBepnu1mr1VzcpfgftYApMWUZIzYWPISeMUw1ZDIM6NLAXCuf20663qAkcclKk">
            <a:extLst>
              <a:ext uri="{FF2B5EF4-FFF2-40B4-BE49-F238E27FC236}">
                <a16:creationId xmlns:a16="http://schemas.microsoft.com/office/drawing/2014/main" id="{9DD5A5C8-A978-284A-B155-0B2128C82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45" y="927782"/>
            <a:ext cx="1265739" cy="126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2" descr="https://lh6.googleusercontent.com/thti2dp0OEOztujwTU2ue4lmHy9Rtr6IeECWVKPuQDyVDR3c3CN7G1ne0zwoVH7j6BgfbYOw25awNufPpzXqE2o-8ukaTdQyCbAveC_r5X-LVvW4AdzNhAjklxtdk-w4XZEveXse_hA">
            <a:extLst>
              <a:ext uri="{FF2B5EF4-FFF2-40B4-BE49-F238E27FC236}">
                <a16:creationId xmlns:a16="http://schemas.microsoft.com/office/drawing/2014/main" id="{6CDE8828-062E-AA43-98F5-7B5FBC3DB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899" y="2450333"/>
            <a:ext cx="1143429" cy="114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6" descr="https://lh3.googleusercontent.com/s8JlVw9j7h2w4SrHr4y6kcHg-7DKeoN3euatcVnpqA9N1mk1B6xGo-psz9QEdpw6Yxw-D5Ju9ykQL3L0BtbGGtZdWt-wkGPX5Qc4wFtHt7zJbiuxgatbTQzvsVOdLril4TI35hQPjMM">
            <a:extLst>
              <a:ext uri="{FF2B5EF4-FFF2-40B4-BE49-F238E27FC236}">
                <a16:creationId xmlns:a16="http://schemas.microsoft.com/office/drawing/2014/main" id="{A4E7CD24-075A-0947-8780-EEF6CE7F2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367" y="3617860"/>
            <a:ext cx="1486193" cy="114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2" descr="https://lh5.googleusercontent.com/82kwqPojwlKDf9OFkBvyNpF_CQTgvWGKSA1SdWVpcPdPeznWqk7q2-xA5ALVpwV9hHNt2SZoNDFDykLj00codHW2W0uTKjdHLMHIPorh0EDCl4nxFX0_Kvk6NUjy_RN150Z1-yXwqJg">
            <a:extLst>
              <a:ext uri="{FF2B5EF4-FFF2-40B4-BE49-F238E27FC236}">
                <a16:creationId xmlns:a16="http://schemas.microsoft.com/office/drawing/2014/main" id="{A70227A3-9928-0749-8A1B-762958F1C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583" y="1014670"/>
            <a:ext cx="1498370" cy="108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4" descr="https://lh5.googleusercontent.com/fjsIsP4W-pXWkVwhqyYKdDWEKPddEgXkMpqUKGfzU4rjxsjKaGe3bphbhIegOi6iTQWLwV8TnN4jjfBjQtlRvr4VBf-ehevrCpFe3q2RQZZXraVlkXj8VxH2MtToM7vlCD-4MgiuIds">
            <a:extLst>
              <a:ext uri="{FF2B5EF4-FFF2-40B4-BE49-F238E27FC236}">
                <a16:creationId xmlns:a16="http://schemas.microsoft.com/office/drawing/2014/main" id="{3921D78C-7CAB-2646-B8E8-E711AF660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297" y="1300990"/>
            <a:ext cx="1908229" cy="12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423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V="1">
            <a:off x="-1" y="-3"/>
            <a:ext cx="12192001" cy="693177"/>
          </a:xfrm>
          <a:prstGeom prst="rect">
            <a:avLst/>
          </a:prstGeom>
          <a:solidFill>
            <a:srgbClr val="131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V="1">
            <a:off x="-1" y="4765765"/>
            <a:ext cx="12192001" cy="2092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8029" y="5515170"/>
            <a:ext cx="10495937" cy="1017486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How do I get a job?</a:t>
            </a:r>
          </a:p>
        </p:txBody>
      </p:sp>
      <p:sp>
        <p:nvSpPr>
          <p:cNvPr id="9" name="Rectangle 8"/>
          <p:cNvSpPr/>
          <p:nvPr/>
        </p:nvSpPr>
        <p:spPr>
          <a:xfrm>
            <a:off x="12005187" y="4765765"/>
            <a:ext cx="186813" cy="2092235"/>
          </a:xfrm>
          <a:prstGeom prst="rect">
            <a:avLst/>
          </a:prstGeom>
          <a:solidFill>
            <a:srgbClr val="FF5D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4000" dirty="0">
              <a:solidFill>
                <a:schemeClr val="tx2">
                  <a:lumMod val="75000"/>
                </a:schemeClr>
              </a:solidFill>
              <a:latin typeface="Gotham Black"/>
              <a:cs typeface="Gotham Black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C2943C-6446-EB42-8C06-37D72241E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45" y="231674"/>
            <a:ext cx="3358354" cy="229821"/>
          </a:xfrm>
          <a:prstGeom prst="rect">
            <a:avLst/>
          </a:prstGeom>
        </p:spPr>
      </p:pic>
      <p:pic>
        <p:nvPicPr>
          <p:cNvPr id="10" name="Picture 6" descr="https://lh5.googleusercontent.com/oA99ypVSOZJ90Jw02VW3nn7RI0cAvdPGBIQASWT6Psfr2U4GNfCSQxik9fUPeqhKIg_FFlNX0DkBFdprJDIBsW_J2r-d7edeLPiFSVBy1suNs92t33xjYT5mNHYPp4O-IylS2H-VrbY">
            <a:extLst>
              <a:ext uri="{FF2B5EF4-FFF2-40B4-BE49-F238E27FC236}">
                <a16:creationId xmlns:a16="http://schemas.microsoft.com/office/drawing/2014/main" id="{91880182-7848-ED47-B67F-1E1EBA597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949" y="923160"/>
            <a:ext cx="7466091" cy="205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226ABC-1BD6-0844-8D2B-58463E683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0640" y="3338666"/>
            <a:ext cx="6710711" cy="16826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DE69AB-2E68-3C47-9A3F-15555F4990BC}"/>
              </a:ext>
            </a:extLst>
          </p:cNvPr>
          <p:cNvSpPr/>
          <p:nvPr/>
        </p:nvSpPr>
        <p:spPr>
          <a:xfrm>
            <a:off x="214647" y="809376"/>
            <a:ext cx="6495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924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35600</TotalTime>
  <Words>525</Words>
  <Application>Microsoft Macintosh PowerPoint</Application>
  <PresentationFormat>Widescreen</PresentationFormat>
  <Paragraphs>145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Gotham Black</vt:lpstr>
      <vt:lpstr>Roboto Condensed</vt:lpstr>
      <vt:lpstr>Roboto Condensed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Selin</vt:lpstr>
      <vt:lpstr>Susan Larson</vt:lpstr>
      <vt:lpstr>What will my classes look like?</vt:lpstr>
      <vt:lpstr>Where do Illinois Engineers Work?</vt:lpstr>
      <vt:lpstr>How do I get a job?</vt:lpstr>
      <vt:lpstr>$221 Million in Research Expenditures</vt:lpstr>
      <vt:lpstr>PowerPoint Presentation</vt:lpstr>
      <vt:lpstr>PowerPoint Presentation</vt:lpstr>
      <vt:lpstr>Are there Engineering-Specific Clubs?</vt:lpstr>
      <vt:lpstr>What else can I do on campus?</vt:lpstr>
      <vt:lpstr>Where can I live on campus?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TITLE</dc:title>
  <dc:creator>Nielsen, Joshua</dc:creator>
  <cp:lastModifiedBy>Selin Sipahi</cp:lastModifiedBy>
  <cp:revision>253</cp:revision>
  <cp:lastPrinted>2019-03-14T16:13:26Z</cp:lastPrinted>
  <dcterms:created xsi:type="dcterms:W3CDTF">2016-05-11T16:11:15Z</dcterms:created>
  <dcterms:modified xsi:type="dcterms:W3CDTF">2020-03-25T00:32:59Z</dcterms:modified>
</cp:coreProperties>
</file>