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A1"/>
    <a:srgbClr val="A7C44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4" autoAdjust="0"/>
    <p:restoredTop sz="99830" autoAdjust="0"/>
  </p:normalViewPr>
  <p:slideViewPr>
    <p:cSldViewPr>
      <p:cViewPr varScale="1">
        <p:scale>
          <a:sx n="16" d="100"/>
          <a:sy n="16" d="100"/>
        </p:scale>
        <p:origin x="2154" y="13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Format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7845552" y="731103"/>
            <a:ext cx="13642848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67510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502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0253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7004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Poster Title/Activity Name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6" hasCustomPrompt="1"/>
          </p:nvPr>
        </p:nvSpPr>
        <p:spPr>
          <a:xfrm>
            <a:off x="7848600" y="1581150"/>
            <a:ext cx="13642848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6751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502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0253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7004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Author Name(s)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1440" y="0"/>
            <a:ext cx="7320654" cy="2651760"/>
          </a:xfrm>
          <a:prstGeom prst="rect">
            <a:avLst/>
          </a:prstGeom>
          <a:solidFill>
            <a:srgbClr val="A7C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0"/>
            <a:ext cx="14645640" cy="265176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1440" y="31233978"/>
            <a:ext cx="22128480" cy="1828800"/>
          </a:xfrm>
          <a:prstGeom prst="rect">
            <a:avLst/>
          </a:prstGeom>
          <a:solidFill>
            <a:srgbClr val="A7C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6482" y="31573130"/>
            <a:ext cx="19217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n-US" sz="3200" b="0" i="0" u="none" strike="noStrike" kern="1200" spc="-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 RESILIENT ENERGY DELIVERY CONSORTIUM | CRED-C.ORG</a:t>
            </a:r>
          </a:p>
          <a:p>
            <a:pPr marL="0" marR="0" indent="0" algn="l" defTabSz="15675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kern="1200" spc="-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SUPPORT PROVIDED BY THE U.S. DEPARTMENT OF ENERGY AND THE U.S. DEPARTMENT OF HOMELAND SECURITY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955548" y="2791867"/>
            <a:ext cx="0" cy="28254960"/>
          </a:xfrm>
          <a:prstGeom prst="line">
            <a:avLst/>
          </a:prstGeom>
          <a:ln w="12700">
            <a:solidFill>
              <a:srgbClr val="9C9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786079"/>
            <a:ext cx="6593375" cy="10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cred-c.org/researchactivity/Analytics" TargetMode="Externa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hyperlink" Target="mailto:Anna.Scaglione@asu.edu,ttesfay@as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microsoft.com/office/2007/relationships/hdphoto" Target="../media/hdphoto1.wdp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7845552" y="321885"/>
            <a:ext cx="13642848" cy="1569660"/>
          </a:xfrm>
        </p:spPr>
        <p:txBody>
          <a:bodyPr/>
          <a:lstStyle/>
          <a:p>
            <a:pPr algn="ctr"/>
            <a:r>
              <a:rPr lang="en-US" dirty="0" smtClean="0"/>
              <a:t>Data  Analytics for Securing Fault Localization Applications</a:t>
            </a:r>
            <a:endParaRPr lang="en-US" sz="36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7845552" y="2057400"/>
            <a:ext cx="13642848" cy="461665"/>
          </a:xfrm>
        </p:spPr>
        <p:txBody>
          <a:bodyPr/>
          <a:lstStyle/>
          <a:p>
            <a:r>
              <a:rPr lang="en-US" dirty="0"/>
              <a:t>Teklemariam </a:t>
            </a:r>
            <a:r>
              <a:rPr lang="en-US" dirty="0" smtClean="0"/>
              <a:t>Tesfay, Anna </a:t>
            </a:r>
            <a:r>
              <a:rPr lang="en-US" dirty="0" err="1" smtClean="0"/>
              <a:t>Scaglione</a:t>
            </a:r>
            <a:endParaRPr lang="en-US" dirty="0"/>
          </a:p>
        </p:txBody>
      </p:sp>
      <p:sp>
        <p:nvSpPr>
          <p:cNvPr id="36" name="Text Placeholder 20"/>
          <p:cNvSpPr txBox="1">
            <a:spLocks/>
          </p:cNvSpPr>
          <p:nvPr/>
        </p:nvSpPr>
        <p:spPr>
          <a:xfrm>
            <a:off x="-90914" y="2869598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548640" tIns="4572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Fault detectors </a:t>
            </a:r>
            <a:r>
              <a:rPr lang="en-US" dirty="0" smtClean="0"/>
              <a:t>are </a:t>
            </a:r>
            <a:r>
              <a:rPr lang="en-US" dirty="0"/>
              <a:t>vulnerable </a:t>
            </a:r>
          </a:p>
        </p:txBody>
      </p:sp>
      <p:sp>
        <p:nvSpPr>
          <p:cNvPr id="42" name="Text Placeholder 20"/>
          <p:cNvSpPr txBox="1">
            <a:spLocks/>
          </p:cNvSpPr>
          <p:nvPr/>
        </p:nvSpPr>
        <p:spPr>
          <a:xfrm>
            <a:off x="-76200" y="17373600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548640" tIns="4572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Arial"/>
                <a:cs typeface="Arial"/>
              </a:rPr>
              <a:t>PMU DATA FOR FAULT LOCALIZATION</a:t>
            </a:r>
            <a:endParaRPr lang="en-US" cap="none" dirty="0">
              <a:latin typeface="Arial"/>
              <a:cs typeface="Arial"/>
            </a:endParaRPr>
          </a:p>
        </p:txBody>
      </p:sp>
      <p:sp>
        <p:nvSpPr>
          <p:cNvPr id="52" name="Text Placeholder 29"/>
          <p:cNvSpPr txBox="1">
            <a:spLocks/>
          </p:cNvSpPr>
          <p:nvPr/>
        </p:nvSpPr>
        <p:spPr>
          <a:xfrm>
            <a:off x="11060430" y="26822400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Collaboration Opportunities</a:t>
            </a:r>
            <a:endParaRPr lang="en-US" dirty="0"/>
          </a:p>
        </p:txBody>
      </p:sp>
      <p:sp>
        <p:nvSpPr>
          <p:cNvPr id="54" name="Text Placeholder 18"/>
          <p:cNvSpPr txBox="1">
            <a:spLocks/>
          </p:cNvSpPr>
          <p:nvPr/>
        </p:nvSpPr>
        <p:spPr>
          <a:xfrm>
            <a:off x="838200" y="7696200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Compare fault </a:t>
            </a:r>
            <a:r>
              <a:rPr lang="en-US" sz="2800" dirty="0">
                <a:solidFill>
                  <a:srgbClr val="000090"/>
                </a:solidFill>
              </a:rPr>
              <a:t>localization </a:t>
            </a:r>
            <a:r>
              <a:rPr lang="en-US" sz="2800" dirty="0" smtClean="0">
                <a:solidFill>
                  <a:srgbClr val="000090"/>
                </a:solidFill>
              </a:rPr>
              <a:t>results that use data from a limited number of PMUs with results from fault detectors data analytics to detect the presence of a cyber attack.</a:t>
            </a:r>
          </a:p>
        </p:txBody>
      </p:sp>
      <p:sp>
        <p:nvSpPr>
          <p:cNvPr id="26" name="Text Placeholder 25"/>
          <p:cNvSpPr txBox="1">
            <a:spLocks/>
          </p:cNvSpPr>
          <p:nvPr/>
        </p:nvSpPr>
        <p:spPr>
          <a:xfrm>
            <a:off x="11071860" y="2869598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Zone identification</a:t>
            </a:r>
            <a:endParaRPr lang="en-US" dirty="0"/>
          </a:p>
        </p:txBody>
      </p:sp>
      <p:sp>
        <p:nvSpPr>
          <p:cNvPr id="29" name="Text Placeholder 25"/>
          <p:cNvSpPr txBox="1">
            <a:spLocks/>
          </p:cNvSpPr>
          <p:nvPr/>
        </p:nvSpPr>
        <p:spPr>
          <a:xfrm>
            <a:off x="11060430" y="11430000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Cyber attack detection</a:t>
            </a:r>
            <a:endParaRPr lang="en-US" dirty="0"/>
          </a:p>
        </p:txBody>
      </p:sp>
      <p:sp>
        <p:nvSpPr>
          <p:cNvPr id="78" name="Text Placeholder 18"/>
          <p:cNvSpPr txBox="1">
            <a:spLocks/>
          </p:cNvSpPr>
          <p:nvPr/>
        </p:nvSpPr>
        <p:spPr>
          <a:xfrm>
            <a:off x="838200" y="3784699"/>
            <a:ext cx="9753600" cy="26161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/>
              <a:t>Faults happen </a:t>
            </a:r>
            <a:r>
              <a:rPr lang="en-US" dirty="0"/>
              <a:t>due to natural effects, man-made situations, or from equipment </a:t>
            </a:r>
            <a:r>
              <a:rPr lang="en-US" dirty="0" smtClean="0"/>
              <a:t>failures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Data from fault detectors allow fast fault detection and localization</a:t>
            </a:r>
          </a:p>
          <a:p>
            <a:pPr>
              <a:spcBef>
                <a:spcPts val="1200"/>
              </a:spcBef>
            </a:pPr>
            <a:r>
              <a:rPr lang="en-US" dirty="0"/>
              <a:t>An attacker can manipulate the SCADA data </a:t>
            </a:r>
            <a:r>
              <a:rPr lang="en-US" dirty="0" smtClean="0"/>
              <a:t>from fault detectors to </a:t>
            </a:r>
            <a:r>
              <a:rPr lang="en-US" dirty="0"/>
              <a:t>give wrong fault location </a:t>
            </a:r>
            <a:r>
              <a:rPr lang="en-US" dirty="0" smtClean="0"/>
              <a:t>or hide </a:t>
            </a:r>
            <a:r>
              <a:rPr lang="en-US" dirty="0"/>
              <a:t>its </a:t>
            </a:r>
            <a:r>
              <a:rPr lang="en-US" dirty="0" smtClean="0"/>
              <a:t>presence, thereby delaying service restoration</a:t>
            </a:r>
          </a:p>
        </p:txBody>
      </p:sp>
      <p:sp>
        <p:nvSpPr>
          <p:cNvPr id="141" name="Text Placeholder 18"/>
          <p:cNvSpPr txBox="1">
            <a:spLocks/>
          </p:cNvSpPr>
          <p:nvPr/>
        </p:nvSpPr>
        <p:spPr>
          <a:xfrm>
            <a:off x="990600" y="18391763"/>
            <a:ext cx="9601200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Arial"/>
                <a:cs typeface="Arial"/>
              </a:rPr>
              <a:t>Analyzing aggregated data from multiple </a:t>
            </a:r>
            <a:r>
              <a:rPr lang="en-US" dirty="0" smtClean="0">
                <a:latin typeface="Arial"/>
                <a:cs typeface="Arial"/>
              </a:rPr>
              <a:t>PMUs to localize fault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Only few PMU deployed (economics!) forcing utilities to operate in </a:t>
            </a:r>
            <a:r>
              <a:rPr lang="en-US" b="1" dirty="0" smtClean="0">
                <a:latin typeface="Arial"/>
                <a:cs typeface="Arial"/>
              </a:rPr>
              <a:t>low measurement regime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Not enough to pinpoint the exact location of a fault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3" name="Text Placeholder 18"/>
          <p:cNvSpPr txBox="1">
            <a:spLocks/>
          </p:cNvSpPr>
          <p:nvPr/>
        </p:nvSpPr>
        <p:spPr>
          <a:xfrm>
            <a:off x="990600" y="20802600"/>
            <a:ext cx="8991600" cy="2431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Proposed formulation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Localizes </a:t>
            </a:r>
            <a:r>
              <a:rPr lang="en-US" dirty="0">
                <a:latin typeface="Arial"/>
                <a:cs typeface="Arial"/>
              </a:rPr>
              <a:t>a fault with low resolution about the exact </a:t>
            </a:r>
            <a:r>
              <a:rPr lang="en-US" dirty="0" smtClean="0">
                <a:latin typeface="Arial"/>
                <a:cs typeface="Arial"/>
              </a:rPr>
              <a:t>location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Uses pre- </a:t>
            </a:r>
            <a:r>
              <a:rPr lang="en-US" dirty="0">
                <a:latin typeface="Arial"/>
                <a:cs typeface="Arial"/>
              </a:rPr>
              <a:t>and post-fault data and </a:t>
            </a:r>
            <a:r>
              <a:rPr lang="en-US" dirty="0" smtClean="0">
                <a:latin typeface="Arial"/>
                <a:cs typeface="Arial"/>
              </a:rPr>
              <a:t>bus admittance </a:t>
            </a:r>
            <a:r>
              <a:rPr lang="en-US" dirty="0">
                <a:latin typeface="Arial"/>
                <a:cs typeface="Arial"/>
              </a:rPr>
              <a:t>matrix 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Tested on an IEEE-34 bus system using </a:t>
            </a:r>
            <a:r>
              <a:rPr lang="en-US" dirty="0" err="1" smtClean="0">
                <a:latin typeface="Arial"/>
                <a:cs typeface="Arial"/>
              </a:rPr>
              <a:t>OpenDSS</a:t>
            </a:r>
            <a:r>
              <a:rPr lang="en-US" dirty="0" smtClean="0">
                <a:latin typeface="Arial"/>
                <a:cs typeface="Arial"/>
              </a:rPr>
              <a:t> to generate simulated pre- and post-fault data.</a:t>
            </a:r>
          </a:p>
        </p:txBody>
      </p:sp>
      <p:sp>
        <p:nvSpPr>
          <p:cNvPr id="144" name="Text Placeholder 18"/>
          <p:cNvSpPr txBox="1">
            <a:spLocks/>
          </p:cNvSpPr>
          <p:nvPr/>
        </p:nvSpPr>
        <p:spPr>
          <a:xfrm>
            <a:off x="11277600" y="27720191"/>
            <a:ext cx="10210800" cy="32932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This research would benefit from collaboration with industry partners in the following areas: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Datasets of PMU measurements and SCADA data from actual distribution systems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Industry level implementation for DMS to commercialize our solution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/>
                <a:cs typeface="Arial"/>
              </a:rPr>
              <a:t>Contact: </a:t>
            </a:r>
            <a:r>
              <a:rPr lang="en-US" dirty="0">
                <a:latin typeface="Arial"/>
                <a:cs typeface="Arial"/>
                <a:hlinkClick r:id="rId2"/>
              </a:rPr>
              <a:t>Anna.Scaglione@</a:t>
            </a:r>
            <a:r>
              <a:rPr lang="en-US" dirty="0" smtClean="0">
                <a:latin typeface="Arial"/>
                <a:cs typeface="Arial"/>
                <a:hlinkClick r:id="rId2"/>
              </a:rPr>
              <a:t>asu.edu, ttesfay@asu.edu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Activity webpage: </a:t>
            </a:r>
            <a:r>
              <a:rPr lang="en-US" dirty="0" smtClean="0">
                <a:latin typeface="Arial"/>
                <a:cs typeface="Arial"/>
                <a:hlinkClick r:id="rId3"/>
              </a:rPr>
              <a:t>https</a:t>
            </a:r>
            <a:r>
              <a:rPr lang="en-US" dirty="0">
                <a:latin typeface="Arial"/>
                <a:cs typeface="Arial"/>
                <a:hlinkClick r:id="rId3"/>
              </a:rPr>
              <a:t>://cred-c.org/researchactivity/</a:t>
            </a:r>
            <a:r>
              <a:rPr lang="en-US" dirty="0" smtClean="0">
                <a:latin typeface="Arial"/>
                <a:cs typeface="Arial"/>
                <a:hlinkClick r:id="rId3"/>
              </a:rPr>
              <a:t>Analytics</a:t>
            </a: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22763"/>
              </p:ext>
            </p:extLst>
          </p:nvPr>
        </p:nvGraphicFramePr>
        <p:xfrm>
          <a:off x="990601" y="27675840"/>
          <a:ext cx="8670220" cy="1889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3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Fault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Type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Exact fault location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Highly probably faulty nodes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LLL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814,816,850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A-G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822-A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814-A,816-A,818-A,820-A,822-A,850-A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BC-G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852-B-C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832-B-C,852-B-C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277600" y="20570785"/>
            <a:ext cx="10134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90"/>
                </a:solidFill>
                <a:cs typeface="Arial"/>
              </a:rPr>
              <a:t>Future Direction</a:t>
            </a:r>
            <a:endParaRPr lang="en-US" sz="2400" dirty="0" smtClean="0"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400" dirty="0" smtClean="0">
                <a:cs typeface="Arial"/>
              </a:rPr>
              <a:t>Mathematical formulation for optimal PMU placement guaranteeing minimum ambiguity throughout the network</a:t>
            </a:r>
            <a:r>
              <a:rPr lang="en-US" sz="2400" b="1" dirty="0" smtClean="0">
                <a:cs typeface="Arial"/>
              </a:rPr>
              <a:t> 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400" dirty="0" smtClean="0">
                <a:cs typeface="Arial"/>
              </a:rPr>
              <a:t>Implement the proposed method on SPARCS architecture</a:t>
            </a:r>
            <a:endParaRPr lang="en-US" sz="2400" dirty="0">
              <a:cs typeface="Arial"/>
            </a:endParaRPr>
          </a:p>
        </p:txBody>
      </p:sp>
      <p:sp>
        <p:nvSpPr>
          <p:cNvPr id="145" name="Text Placeholder 18"/>
          <p:cNvSpPr txBox="1">
            <a:spLocks/>
          </p:cNvSpPr>
          <p:nvPr/>
        </p:nvSpPr>
        <p:spPr>
          <a:xfrm>
            <a:off x="914400" y="297252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Simulation results show the presence of a cluster of nodes (communities) as candidate fault locations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879" y="7162800"/>
            <a:ext cx="6776721" cy="3505200"/>
          </a:xfrm>
          <a:prstGeom prst="rect">
            <a:avLst/>
          </a:prstGeom>
        </p:spPr>
      </p:pic>
      <p:sp>
        <p:nvSpPr>
          <p:cNvPr id="147" name="Text Placeholder 18"/>
          <p:cNvSpPr txBox="1">
            <a:spLocks/>
          </p:cNvSpPr>
          <p:nvPr/>
        </p:nvSpPr>
        <p:spPr>
          <a:xfrm>
            <a:off x="11201400" y="3657600"/>
            <a:ext cx="5867400" cy="3366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Nodes that have similar properties in the fault localization application (that have </a:t>
            </a:r>
            <a:r>
              <a:rPr lang="en-US" dirty="0">
                <a:cs typeface="Arial"/>
              </a:rPr>
              <a:t>strong </a:t>
            </a:r>
            <a:r>
              <a:rPr lang="en-US" dirty="0" smtClean="0">
                <a:cs typeface="Arial"/>
              </a:rPr>
              <a:t>correlation) </a:t>
            </a:r>
            <a:r>
              <a:rPr lang="en-US" dirty="0">
                <a:cs typeface="Arial"/>
              </a:rPr>
              <a:t>form a </a:t>
            </a:r>
            <a:r>
              <a:rPr lang="en-US" b="1" dirty="0" smtClean="0">
                <a:cs typeface="Arial"/>
              </a:rPr>
              <a:t>zone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The </a:t>
            </a:r>
            <a:r>
              <a:rPr lang="en-US" dirty="0">
                <a:cs typeface="Arial"/>
              </a:rPr>
              <a:t>size and structure of </a:t>
            </a:r>
            <a:r>
              <a:rPr lang="en-US" dirty="0" smtClean="0">
                <a:cs typeface="Arial"/>
              </a:rPr>
              <a:t>the zones are dependent </a:t>
            </a:r>
            <a:r>
              <a:rPr lang="en-US" dirty="0">
                <a:cs typeface="Arial"/>
              </a:rPr>
              <a:t>on </a:t>
            </a:r>
            <a:r>
              <a:rPr lang="en-US" dirty="0" smtClean="0">
                <a:cs typeface="Arial"/>
              </a:rPr>
              <a:t>the network </a:t>
            </a:r>
            <a:r>
              <a:rPr lang="en-US" dirty="0">
                <a:cs typeface="Arial"/>
              </a:rPr>
              <a:t>topology </a:t>
            </a:r>
            <a:r>
              <a:rPr lang="en-US" dirty="0" smtClean="0">
                <a:cs typeface="Arial"/>
              </a:rPr>
              <a:t>and the placement of PMUs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 Proposed a placement heuristics guaranteeing balanced zone sizes</a:t>
            </a:r>
            <a:endParaRPr lang="en-US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82400" y="10668000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Zones are formed by neighboring nodes in a network 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5799" y="23393400"/>
            <a:ext cx="8839201" cy="3810000"/>
            <a:chOff x="761999" y="23123016"/>
            <a:chExt cx="8991601" cy="4004184"/>
          </a:xfrm>
        </p:grpSpPr>
        <p:pic>
          <p:nvPicPr>
            <p:cNvPr id="19" name="Picture 18" descr="ieee34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23123016"/>
              <a:ext cx="8991601" cy="4004184"/>
            </a:xfrm>
            <a:prstGeom prst="rect">
              <a:avLst/>
            </a:prstGeom>
          </p:spPr>
        </p:pic>
        <p:sp>
          <p:nvSpPr>
            <p:cNvPr id="149" name="Diamond 148"/>
            <p:cNvSpPr/>
            <p:nvPr/>
          </p:nvSpPr>
          <p:spPr>
            <a:xfrm>
              <a:off x="1752601" y="25222200"/>
              <a:ext cx="152399" cy="228600"/>
            </a:xfrm>
            <a:prstGeom prst="diamond">
              <a:avLst/>
            </a:prstGeom>
            <a:solidFill>
              <a:srgbClr val="008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Diamond 149"/>
            <p:cNvSpPr/>
            <p:nvPr/>
          </p:nvSpPr>
          <p:spPr>
            <a:xfrm>
              <a:off x="8610600" y="25679400"/>
              <a:ext cx="152399" cy="228600"/>
            </a:xfrm>
            <a:prstGeom prst="diamond">
              <a:avLst/>
            </a:prstGeom>
            <a:solidFill>
              <a:srgbClr val="008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>
              <a:off x="7315201" y="23698200"/>
              <a:ext cx="152399" cy="228600"/>
            </a:xfrm>
            <a:prstGeom prst="diamond">
              <a:avLst/>
            </a:prstGeom>
            <a:solidFill>
              <a:srgbClr val="008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>
              <a:off x="6477000" y="26365200"/>
              <a:ext cx="152399" cy="228600"/>
            </a:xfrm>
            <a:prstGeom prst="diamond">
              <a:avLst/>
            </a:prstGeom>
            <a:solidFill>
              <a:srgbClr val="008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>
              <a:off x="7086600" y="25603200"/>
              <a:ext cx="152400" cy="228600"/>
            </a:xfrm>
            <a:prstGeom prst="diamond">
              <a:avLst/>
            </a:prstGeom>
            <a:solidFill>
              <a:srgbClr val="008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9800" y="3810000"/>
            <a:ext cx="4190999" cy="3789732"/>
          </a:xfrm>
          <a:prstGeom prst="rect">
            <a:avLst/>
          </a:prstGeom>
        </p:spPr>
      </p:pic>
      <p:sp>
        <p:nvSpPr>
          <p:cNvPr id="154" name="Text Placeholder 25"/>
          <p:cNvSpPr txBox="1">
            <a:spLocks/>
          </p:cNvSpPr>
          <p:nvPr/>
        </p:nvSpPr>
        <p:spPr>
          <a:xfrm>
            <a:off x="11060430" y="22707600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IMPACT on state of Grid security</a:t>
            </a:r>
            <a:endParaRPr lang="en-US" dirty="0"/>
          </a:p>
        </p:txBody>
      </p:sp>
      <p:sp>
        <p:nvSpPr>
          <p:cNvPr id="155" name="Text Placeholder 18"/>
          <p:cNvSpPr txBox="1">
            <a:spLocks/>
          </p:cNvSpPr>
          <p:nvPr/>
        </p:nvSpPr>
        <p:spPr>
          <a:xfrm>
            <a:off x="11277600" y="23517523"/>
            <a:ext cx="10134600" cy="2923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Impacts on Your Grid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Prevent delayed recovery from a fault that could be caused as a result of  a cyber attack that </a:t>
            </a:r>
            <a:r>
              <a:rPr lang="en-US" dirty="0" err="1" smtClean="0">
                <a:latin typeface="Arial"/>
                <a:cs typeface="Arial"/>
              </a:rPr>
              <a:t>mis</a:t>
            </a:r>
            <a:r>
              <a:rPr lang="en-US" dirty="0" smtClean="0">
                <a:latin typeface="Arial"/>
                <a:cs typeface="Arial"/>
              </a:rPr>
              <a:t>-locates or hides the fault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Business Benefits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Arial"/>
                <a:cs typeface="Arial"/>
              </a:rPr>
              <a:t>Economic placement of </a:t>
            </a:r>
            <a:r>
              <a:rPr lang="en-US" dirty="0" smtClean="0">
                <a:latin typeface="Arial"/>
                <a:cs typeface="Arial"/>
              </a:rPr>
              <a:t>PMUs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Minimize economic lose by enabling fast isolation of fault locations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05" name="Text Placeholder 18"/>
          <p:cNvSpPr txBox="1">
            <a:spLocks/>
          </p:cNvSpPr>
          <p:nvPr/>
        </p:nvSpPr>
        <p:spPr>
          <a:xfrm>
            <a:off x="11582400" y="12292548"/>
            <a:ext cx="10134600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Simulated SCADA data for fault detectors at each end of the lines is generated using opendnp3.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A-G fault introduced at 822-A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PMU data </a:t>
            </a:r>
            <a:r>
              <a:rPr lang="en-US" dirty="0">
                <a:cs typeface="Arial"/>
              </a:rPr>
              <a:t>analytics </a:t>
            </a:r>
            <a:r>
              <a:rPr lang="en-US" dirty="0" smtClean="0">
                <a:cs typeface="Arial"/>
              </a:rPr>
              <a:t>shows fault in buses </a:t>
            </a:r>
            <a:r>
              <a:rPr lang="en-US" dirty="0"/>
              <a:t>814-A,816-A,818-A,820-A,822-A,850-</a:t>
            </a:r>
            <a:r>
              <a:rPr lang="en-US" dirty="0" smtClean="0"/>
              <a:t>A (</a:t>
            </a:r>
            <a:r>
              <a:rPr lang="en-US" dirty="0" smtClean="0">
                <a:cs typeface="Arial"/>
              </a:rPr>
              <a:t>Zone B)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Simulated </a:t>
            </a:r>
            <a:r>
              <a:rPr lang="en-US" dirty="0">
                <a:latin typeface="Arial"/>
                <a:cs typeface="Arial"/>
              </a:rPr>
              <a:t>SCADA data from fault </a:t>
            </a:r>
            <a:r>
              <a:rPr lang="en-US" dirty="0" smtClean="0">
                <a:latin typeface="Arial"/>
                <a:cs typeface="Arial"/>
              </a:rPr>
              <a:t>detectors </a:t>
            </a:r>
            <a:r>
              <a:rPr lang="en-US" dirty="0">
                <a:latin typeface="Arial"/>
                <a:cs typeface="Arial"/>
              </a:rPr>
              <a:t>manipulated </a:t>
            </a:r>
            <a:r>
              <a:rPr lang="en-US" dirty="0" smtClean="0">
                <a:latin typeface="Arial"/>
                <a:cs typeface="Arial"/>
              </a:rPr>
              <a:t>such that the analytics shows </a:t>
            </a:r>
            <a:r>
              <a:rPr lang="en-US" dirty="0">
                <a:latin typeface="Arial"/>
                <a:cs typeface="Arial"/>
              </a:rPr>
              <a:t>fault at </a:t>
            </a:r>
            <a:r>
              <a:rPr lang="en-US" dirty="0" smtClean="0">
                <a:latin typeface="Arial"/>
                <a:cs typeface="Arial"/>
              </a:rPr>
              <a:t>846-A </a:t>
            </a:r>
            <a:r>
              <a:rPr lang="en-US" dirty="0">
                <a:latin typeface="Arial"/>
                <a:cs typeface="Arial"/>
              </a:rPr>
              <a:t>(Zone D) </a:t>
            </a:r>
            <a:endParaRPr lang="en-US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Inconsistent results.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cs typeface="Arial"/>
              </a:rPr>
              <a:t>Alarm about presence of a cyber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attack</a:t>
            </a:r>
            <a:r>
              <a:rPr lang="en-US" sz="3200" b="1" dirty="0" smtClean="0">
                <a:solidFill>
                  <a:srgbClr val="FF0000"/>
                </a:solidFill>
                <a:cs typeface="Arial"/>
              </a:rPr>
              <a:t>!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11353800" y="16230600"/>
            <a:ext cx="10134600" cy="4495800"/>
            <a:chOff x="-241913" y="1438694"/>
            <a:chExt cx="10220720" cy="4541057"/>
          </a:xfrm>
        </p:grpSpPr>
        <p:grpSp>
          <p:nvGrpSpPr>
            <p:cNvPr id="234" name="Group 233"/>
            <p:cNvGrpSpPr/>
            <p:nvPr/>
          </p:nvGrpSpPr>
          <p:grpSpPr>
            <a:xfrm>
              <a:off x="-241913" y="1438694"/>
              <a:ext cx="10220720" cy="4541057"/>
              <a:chOff x="761999" y="23123016"/>
              <a:chExt cx="8991601" cy="4004184"/>
            </a:xfrm>
          </p:grpSpPr>
          <p:pic>
            <p:nvPicPr>
              <p:cNvPr id="254" name="Picture 253" descr="ieee34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999" y="23123016"/>
                <a:ext cx="8991601" cy="4004184"/>
              </a:xfrm>
              <a:prstGeom prst="rect">
                <a:avLst/>
              </a:prstGeom>
            </p:spPr>
          </p:pic>
          <p:sp>
            <p:nvSpPr>
              <p:cNvPr id="255" name="Diamond 254"/>
              <p:cNvSpPr/>
              <p:nvPr/>
            </p:nvSpPr>
            <p:spPr>
              <a:xfrm>
                <a:off x="1752601" y="25222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Diamond 255"/>
              <p:cNvSpPr/>
              <p:nvPr/>
            </p:nvSpPr>
            <p:spPr>
              <a:xfrm>
                <a:off x="8610600" y="256794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Diamond 256"/>
              <p:cNvSpPr/>
              <p:nvPr/>
            </p:nvSpPr>
            <p:spPr>
              <a:xfrm>
                <a:off x="7315201" y="23698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Diamond 257"/>
              <p:cNvSpPr/>
              <p:nvPr/>
            </p:nvSpPr>
            <p:spPr>
              <a:xfrm>
                <a:off x="6477000" y="26365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Diamond 258"/>
              <p:cNvSpPr/>
              <p:nvPr/>
            </p:nvSpPr>
            <p:spPr>
              <a:xfrm>
                <a:off x="7086600" y="25603200"/>
                <a:ext cx="152400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-6050" y="1525036"/>
              <a:ext cx="9803423" cy="4437435"/>
              <a:chOff x="-6050" y="1525036"/>
              <a:chExt cx="9803423" cy="4437435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734371" y="3516480"/>
                <a:ext cx="2133996" cy="864000"/>
              </a:xfrm>
              <a:prstGeom prst="ellipse">
                <a:avLst/>
              </a:prstGeom>
              <a:solidFill>
                <a:srgbClr val="8064A2">
                  <a:alpha val="2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6410049" y="3386880"/>
                <a:ext cx="1581636" cy="1823040"/>
              </a:xfrm>
              <a:custGeom>
                <a:avLst/>
                <a:gdLst>
                  <a:gd name="connsiteX0" fmla="*/ 950942 w 1771710"/>
                  <a:gd name="connsiteY0" fmla="*/ 1114560 h 2177280"/>
                  <a:gd name="connsiteX1" fmla="*/ 907744 w 1771710"/>
                  <a:gd name="connsiteY1" fmla="*/ 1045440 h 2177280"/>
                  <a:gd name="connsiteX2" fmla="*/ 873185 w 1771710"/>
                  <a:gd name="connsiteY2" fmla="*/ 1002240 h 2177280"/>
                  <a:gd name="connsiteX3" fmla="*/ 855906 w 1771710"/>
                  <a:gd name="connsiteY3" fmla="*/ 941760 h 2177280"/>
                  <a:gd name="connsiteX4" fmla="*/ 847266 w 1771710"/>
                  <a:gd name="connsiteY4" fmla="*/ 915840 h 2177280"/>
                  <a:gd name="connsiteX5" fmla="*/ 838626 w 1771710"/>
                  <a:gd name="connsiteY5" fmla="*/ 630720 h 2177280"/>
                  <a:gd name="connsiteX6" fmla="*/ 821347 w 1771710"/>
                  <a:gd name="connsiteY6" fmla="*/ 527040 h 2177280"/>
                  <a:gd name="connsiteX7" fmla="*/ 786788 w 1771710"/>
                  <a:gd name="connsiteY7" fmla="*/ 475200 h 2177280"/>
                  <a:gd name="connsiteX8" fmla="*/ 752230 w 1771710"/>
                  <a:gd name="connsiteY8" fmla="*/ 406080 h 2177280"/>
                  <a:gd name="connsiteX9" fmla="*/ 734950 w 1771710"/>
                  <a:gd name="connsiteY9" fmla="*/ 371520 h 2177280"/>
                  <a:gd name="connsiteX10" fmla="*/ 709031 w 1771710"/>
                  <a:gd name="connsiteY10" fmla="*/ 336960 h 2177280"/>
                  <a:gd name="connsiteX11" fmla="*/ 683112 w 1771710"/>
                  <a:gd name="connsiteY11" fmla="*/ 276480 h 2177280"/>
                  <a:gd name="connsiteX12" fmla="*/ 665833 w 1771710"/>
                  <a:gd name="connsiteY12" fmla="*/ 250560 h 2177280"/>
                  <a:gd name="connsiteX13" fmla="*/ 622635 w 1771710"/>
                  <a:gd name="connsiteY13" fmla="*/ 190080 h 2177280"/>
                  <a:gd name="connsiteX14" fmla="*/ 588076 w 1771710"/>
                  <a:gd name="connsiteY14" fmla="*/ 129600 h 2177280"/>
                  <a:gd name="connsiteX15" fmla="*/ 553518 w 1771710"/>
                  <a:gd name="connsiteY15" fmla="*/ 69120 h 2177280"/>
                  <a:gd name="connsiteX16" fmla="*/ 536238 w 1771710"/>
                  <a:gd name="connsiteY16" fmla="*/ 51840 h 2177280"/>
                  <a:gd name="connsiteX17" fmla="*/ 501680 w 1771710"/>
                  <a:gd name="connsiteY17" fmla="*/ 0 h 2177280"/>
                  <a:gd name="connsiteX18" fmla="*/ 475761 w 1771710"/>
                  <a:gd name="connsiteY18" fmla="*/ 8640 h 2177280"/>
                  <a:gd name="connsiteX19" fmla="*/ 380724 w 1771710"/>
                  <a:gd name="connsiteY19" fmla="*/ 34560 h 2177280"/>
                  <a:gd name="connsiteX20" fmla="*/ 354805 w 1771710"/>
                  <a:gd name="connsiteY20" fmla="*/ 60480 h 2177280"/>
                  <a:gd name="connsiteX21" fmla="*/ 328886 w 1771710"/>
                  <a:gd name="connsiteY21" fmla="*/ 77760 h 2177280"/>
                  <a:gd name="connsiteX22" fmla="*/ 285688 w 1771710"/>
                  <a:gd name="connsiteY22" fmla="*/ 120960 h 2177280"/>
                  <a:gd name="connsiteX23" fmla="*/ 251129 w 1771710"/>
                  <a:gd name="connsiteY23" fmla="*/ 190080 h 2177280"/>
                  <a:gd name="connsiteX24" fmla="*/ 233850 w 1771710"/>
                  <a:gd name="connsiteY24" fmla="*/ 259200 h 2177280"/>
                  <a:gd name="connsiteX25" fmla="*/ 216571 w 1771710"/>
                  <a:gd name="connsiteY25" fmla="*/ 362880 h 2177280"/>
                  <a:gd name="connsiteX26" fmla="*/ 207931 w 1771710"/>
                  <a:gd name="connsiteY26" fmla="*/ 501120 h 2177280"/>
                  <a:gd name="connsiteX27" fmla="*/ 190652 w 1771710"/>
                  <a:gd name="connsiteY27" fmla="*/ 578880 h 2177280"/>
                  <a:gd name="connsiteX28" fmla="*/ 182012 w 1771710"/>
                  <a:gd name="connsiteY28" fmla="*/ 622080 h 2177280"/>
                  <a:gd name="connsiteX29" fmla="*/ 173372 w 1771710"/>
                  <a:gd name="connsiteY29" fmla="*/ 648000 h 2177280"/>
                  <a:gd name="connsiteX30" fmla="*/ 147453 w 1771710"/>
                  <a:gd name="connsiteY30" fmla="*/ 725760 h 2177280"/>
                  <a:gd name="connsiteX31" fmla="*/ 130174 w 1771710"/>
                  <a:gd name="connsiteY31" fmla="*/ 812160 h 2177280"/>
                  <a:gd name="connsiteX32" fmla="*/ 112895 w 1771710"/>
                  <a:gd name="connsiteY32" fmla="*/ 915840 h 2177280"/>
                  <a:gd name="connsiteX33" fmla="*/ 104255 w 1771710"/>
                  <a:gd name="connsiteY33" fmla="*/ 1062720 h 2177280"/>
                  <a:gd name="connsiteX34" fmla="*/ 95616 w 1771710"/>
                  <a:gd name="connsiteY34" fmla="*/ 1088640 h 2177280"/>
                  <a:gd name="connsiteX35" fmla="*/ 78336 w 1771710"/>
                  <a:gd name="connsiteY35" fmla="*/ 1175040 h 2177280"/>
                  <a:gd name="connsiteX36" fmla="*/ 69697 w 1771710"/>
                  <a:gd name="connsiteY36" fmla="*/ 1200960 h 2177280"/>
                  <a:gd name="connsiteX37" fmla="*/ 52417 w 1771710"/>
                  <a:gd name="connsiteY37" fmla="*/ 1226880 h 2177280"/>
                  <a:gd name="connsiteX38" fmla="*/ 17859 w 1771710"/>
                  <a:gd name="connsiteY38" fmla="*/ 1347840 h 2177280"/>
                  <a:gd name="connsiteX39" fmla="*/ 9219 w 1771710"/>
                  <a:gd name="connsiteY39" fmla="*/ 1373760 h 2177280"/>
                  <a:gd name="connsiteX40" fmla="*/ 9219 w 1771710"/>
                  <a:gd name="connsiteY40" fmla="*/ 1650240 h 2177280"/>
                  <a:gd name="connsiteX41" fmla="*/ 35138 w 1771710"/>
                  <a:gd name="connsiteY41" fmla="*/ 1736640 h 2177280"/>
                  <a:gd name="connsiteX42" fmla="*/ 69697 w 1771710"/>
                  <a:gd name="connsiteY42" fmla="*/ 1779840 h 2177280"/>
                  <a:gd name="connsiteX43" fmla="*/ 86976 w 1771710"/>
                  <a:gd name="connsiteY43" fmla="*/ 1805760 h 2177280"/>
                  <a:gd name="connsiteX44" fmla="*/ 138814 w 1771710"/>
                  <a:gd name="connsiteY44" fmla="*/ 1848960 h 2177280"/>
                  <a:gd name="connsiteX45" fmla="*/ 173372 w 1771710"/>
                  <a:gd name="connsiteY45" fmla="*/ 1900800 h 2177280"/>
                  <a:gd name="connsiteX46" fmla="*/ 190652 w 1771710"/>
                  <a:gd name="connsiteY46" fmla="*/ 1918080 h 2177280"/>
                  <a:gd name="connsiteX47" fmla="*/ 251129 w 1771710"/>
                  <a:gd name="connsiteY47" fmla="*/ 1995840 h 2177280"/>
                  <a:gd name="connsiteX48" fmla="*/ 285688 w 1771710"/>
                  <a:gd name="connsiteY48" fmla="*/ 2039040 h 2177280"/>
                  <a:gd name="connsiteX49" fmla="*/ 302967 w 1771710"/>
                  <a:gd name="connsiteY49" fmla="*/ 2064960 h 2177280"/>
                  <a:gd name="connsiteX50" fmla="*/ 320247 w 1771710"/>
                  <a:gd name="connsiteY50" fmla="*/ 2082240 h 2177280"/>
                  <a:gd name="connsiteX51" fmla="*/ 337526 w 1771710"/>
                  <a:gd name="connsiteY51" fmla="*/ 2108160 h 2177280"/>
                  <a:gd name="connsiteX52" fmla="*/ 372085 w 1771710"/>
                  <a:gd name="connsiteY52" fmla="*/ 2116800 h 2177280"/>
                  <a:gd name="connsiteX53" fmla="*/ 415283 w 1771710"/>
                  <a:gd name="connsiteY53" fmla="*/ 2125440 h 2177280"/>
                  <a:gd name="connsiteX54" fmla="*/ 467121 w 1771710"/>
                  <a:gd name="connsiteY54" fmla="*/ 2134080 h 2177280"/>
                  <a:gd name="connsiteX55" fmla="*/ 518959 w 1771710"/>
                  <a:gd name="connsiteY55" fmla="*/ 2151360 h 2177280"/>
                  <a:gd name="connsiteX56" fmla="*/ 544878 w 1771710"/>
                  <a:gd name="connsiteY56" fmla="*/ 2160000 h 2177280"/>
                  <a:gd name="connsiteX57" fmla="*/ 743590 w 1771710"/>
                  <a:gd name="connsiteY57" fmla="*/ 2177280 h 2177280"/>
                  <a:gd name="connsiteX58" fmla="*/ 907744 w 1771710"/>
                  <a:gd name="connsiteY58" fmla="*/ 2168640 h 2177280"/>
                  <a:gd name="connsiteX59" fmla="*/ 976861 w 1771710"/>
                  <a:gd name="connsiteY59" fmla="*/ 2160000 h 2177280"/>
                  <a:gd name="connsiteX60" fmla="*/ 1011419 w 1771710"/>
                  <a:gd name="connsiteY60" fmla="*/ 2151360 h 2177280"/>
                  <a:gd name="connsiteX61" fmla="*/ 1097816 w 1771710"/>
                  <a:gd name="connsiteY61" fmla="*/ 2134080 h 2177280"/>
                  <a:gd name="connsiteX62" fmla="*/ 1166933 w 1771710"/>
                  <a:gd name="connsiteY62" fmla="*/ 2125440 h 2177280"/>
                  <a:gd name="connsiteX63" fmla="*/ 1287889 w 1771710"/>
                  <a:gd name="connsiteY63" fmla="*/ 2090880 h 2177280"/>
                  <a:gd name="connsiteX64" fmla="*/ 1339727 w 1771710"/>
                  <a:gd name="connsiteY64" fmla="*/ 2073600 h 2177280"/>
                  <a:gd name="connsiteX65" fmla="*/ 1365646 w 1771710"/>
                  <a:gd name="connsiteY65" fmla="*/ 2064960 h 2177280"/>
                  <a:gd name="connsiteX66" fmla="*/ 1400204 w 1771710"/>
                  <a:gd name="connsiteY66" fmla="*/ 2039040 h 2177280"/>
                  <a:gd name="connsiteX67" fmla="*/ 1460682 w 1771710"/>
                  <a:gd name="connsiteY67" fmla="*/ 2004480 h 2177280"/>
                  <a:gd name="connsiteX68" fmla="*/ 1521159 w 1771710"/>
                  <a:gd name="connsiteY68" fmla="*/ 1926720 h 2177280"/>
                  <a:gd name="connsiteX69" fmla="*/ 1538439 w 1771710"/>
                  <a:gd name="connsiteY69" fmla="*/ 1909440 h 2177280"/>
                  <a:gd name="connsiteX70" fmla="*/ 1547078 w 1771710"/>
                  <a:gd name="connsiteY70" fmla="*/ 1883520 h 2177280"/>
                  <a:gd name="connsiteX71" fmla="*/ 1564358 w 1771710"/>
                  <a:gd name="connsiteY71" fmla="*/ 1866240 h 2177280"/>
                  <a:gd name="connsiteX72" fmla="*/ 1598916 w 1771710"/>
                  <a:gd name="connsiteY72" fmla="*/ 1814400 h 2177280"/>
                  <a:gd name="connsiteX73" fmla="*/ 1650754 w 1771710"/>
                  <a:gd name="connsiteY73" fmla="*/ 1736640 h 2177280"/>
                  <a:gd name="connsiteX74" fmla="*/ 1685313 w 1771710"/>
                  <a:gd name="connsiteY74" fmla="*/ 1676160 h 2177280"/>
                  <a:gd name="connsiteX75" fmla="*/ 1693953 w 1771710"/>
                  <a:gd name="connsiteY75" fmla="*/ 1641600 h 2177280"/>
                  <a:gd name="connsiteX76" fmla="*/ 1711232 w 1771710"/>
                  <a:gd name="connsiteY76" fmla="*/ 1598400 h 2177280"/>
                  <a:gd name="connsiteX77" fmla="*/ 1728511 w 1771710"/>
                  <a:gd name="connsiteY77" fmla="*/ 1563840 h 2177280"/>
                  <a:gd name="connsiteX78" fmla="*/ 1737151 w 1771710"/>
                  <a:gd name="connsiteY78" fmla="*/ 1529280 h 2177280"/>
                  <a:gd name="connsiteX79" fmla="*/ 1754430 w 1771710"/>
                  <a:gd name="connsiteY79" fmla="*/ 1503360 h 2177280"/>
                  <a:gd name="connsiteX80" fmla="*/ 1771710 w 1771710"/>
                  <a:gd name="connsiteY80" fmla="*/ 1451520 h 2177280"/>
                  <a:gd name="connsiteX81" fmla="*/ 1763070 w 1771710"/>
                  <a:gd name="connsiteY81" fmla="*/ 1391040 h 2177280"/>
                  <a:gd name="connsiteX82" fmla="*/ 1745791 w 1771710"/>
                  <a:gd name="connsiteY82" fmla="*/ 1365120 h 2177280"/>
                  <a:gd name="connsiteX83" fmla="*/ 1711232 w 1771710"/>
                  <a:gd name="connsiteY83" fmla="*/ 1321920 h 2177280"/>
                  <a:gd name="connsiteX84" fmla="*/ 1650754 w 1771710"/>
                  <a:gd name="connsiteY84" fmla="*/ 1261440 h 2177280"/>
                  <a:gd name="connsiteX85" fmla="*/ 1607556 w 1771710"/>
                  <a:gd name="connsiteY85" fmla="*/ 1209600 h 2177280"/>
                  <a:gd name="connsiteX86" fmla="*/ 1555718 w 1771710"/>
                  <a:gd name="connsiteY86" fmla="*/ 1175040 h 2177280"/>
                  <a:gd name="connsiteX87" fmla="*/ 1529799 w 1771710"/>
                  <a:gd name="connsiteY87" fmla="*/ 1157760 h 2177280"/>
                  <a:gd name="connsiteX88" fmla="*/ 1503880 w 1771710"/>
                  <a:gd name="connsiteY88" fmla="*/ 1140480 h 2177280"/>
                  <a:gd name="connsiteX89" fmla="*/ 1452042 w 1771710"/>
                  <a:gd name="connsiteY89" fmla="*/ 1123200 h 2177280"/>
                  <a:gd name="connsiteX90" fmla="*/ 1426123 w 1771710"/>
                  <a:gd name="connsiteY90" fmla="*/ 1114560 h 2177280"/>
                  <a:gd name="connsiteX91" fmla="*/ 950942 w 1771710"/>
                  <a:gd name="connsiteY91" fmla="*/ 1123200 h 2177280"/>
                  <a:gd name="connsiteX92" fmla="*/ 933663 w 1771710"/>
                  <a:gd name="connsiteY92" fmla="*/ 1097280 h 2177280"/>
                  <a:gd name="connsiteX93" fmla="*/ 950942 w 1771710"/>
                  <a:gd name="connsiteY93" fmla="*/ 1114560 h 217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771710" h="2177280">
                    <a:moveTo>
                      <a:pt x="950942" y="1114560"/>
                    </a:moveTo>
                    <a:cubicBezTo>
                      <a:pt x="946622" y="1105920"/>
                      <a:pt x="926956" y="1064652"/>
                      <a:pt x="907744" y="1045440"/>
                    </a:cubicBezTo>
                    <a:cubicBezTo>
                      <a:pt x="891670" y="1029366"/>
                      <a:pt x="884085" y="1024040"/>
                      <a:pt x="873185" y="1002240"/>
                    </a:cubicBezTo>
                    <a:cubicBezTo>
                      <a:pt x="866278" y="988424"/>
                      <a:pt x="859599" y="954685"/>
                      <a:pt x="855906" y="941760"/>
                    </a:cubicBezTo>
                    <a:cubicBezTo>
                      <a:pt x="853404" y="933003"/>
                      <a:pt x="850146" y="924480"/>
                      <a:pt x="847266" y="915840"/>
                    </a:cubicBezTo>
                    <a:cubicBezTo>
                      <a:pt x="844386" y="820800"/>
                      <a:pt x="844951" y="725593"/>
                      <a:pt x="838626" y="630720"/>
                    </a:cubicBezTo>
                    <a:cubicBezTo>
                      <a:pt x="836295" y="595761"/>
                      <a:pt x="840781" y="556193"/>
                      <a:pt x="821347" y="527040"/>
                    </a:cubicBezTo>
                    <a:cubicBezTo>
                      <a:pt x="809827" y="509760"/>
                      <a:pt x="796075" y="493775"/>
                      <a:pt x="786788" y="475200"/>
                    </a:cubicBezTo>
                    <a:lnTo>
                      <a:pt x="752230" y="406080"/>
                    </a:lnTo>
                    <a:cubicBezTo>
                      <a:pt x="746470" y="394560"/>
                      <a:pt x="742678" y="381824"/>
                      <a:pt x="734950" y="371520"/>
                    </a:cubicBezTo>
                    <a:cubicBezTo>
                      <a:pt x="726310" y="360000"/>
                      <a:pt x="716663" y="349171"/>
                      <a:pt x="709031" y="336960"/>
                    </a:cubicBezTo>
                    <a:cubicBezTo>
                      <a:pt x="664091" y="265052"/>
                      <a:pt x="712505" y="335268"/>
                      <a:pt x="683112" y="276480"/>
                    </a:cubicBezTo>
                    <a:cubicBezTo>
                      <a:pt x="678468" y="267192"/>
                      <a:pt x="670985" y="259576"/>
                      <a:pt x="665833" y="250560"/>
                    </a:cubicBezTo>
                    <a:cubicBezTo>
                      <a:pt x="635509" y="197490"/>
                      <a:pt x="664853" y="232299"/>
                      <a:pt x="622635" y="190080"/>
                    </a:cubicBezTo>
                    <a:cubicBezTo>
                      <a:pt x="608649" y="134137"/>
                      <a:pt x="624843" y="173722"/>
                      <a:pt x="588076" y="129600"/>
                    </a:cubicBezTo>
                    <a:cubicBezTo>
                      <a:pt x="558617" y="94247"/>
                      <a:pt x="581687" y="111375"/>
                      <a:pt x="553518" y="69120"/>
                    </a:cubicBezTo>
                    <a:cubicBezTo>
                      <a:pt x="549000" y="62342"/>
                      <a:pt x="541125" y="58357"/>
                      <a:pt x="536238" y="51840"/>
                    </a:cubicBezTo>
                    <a:cubicBezTo>
                      <a:pt x="523778" y="35226"/>
                      <a:pt x="501680" y="0"/>
                      <a:pt x="501680" y="0"/>
                    </a:cubicBezTo>
                    <a:cubicBezTo>
                      <a:pt x="493040" y="2880"/>
                      <a:pt x="484547" y="6244"/>
                      <a:pt x="475761" y="8640"/>
                    </a:cubicBezTo>
                    <a:cubicBezTo>
                      <a:pt x="368576" y="37873"/>
                      <a:pt x="440383" y="14673"/>
                      <a:pt x="380724" y="34560"/>
                    </a:cubicBezTo>
                    <a:cubicBezTo>
                      <a:pt x="372084" y="43200"/>
                      <a:pt x="364191" y="52658"/>
                      <a:pt x="354805" y="60480"/>
                    </a:cubicBezTo>
                    <a:cubicBezTo>
                      <a:pt x="346828" y="67128"/>
                      <a:pt x="336228" y="70417"/>
                      <a:pt x="328886" y="77760"/>
                    </a:cubicBezTo>
                    <a:cubicBezTo>
                      <a:pt x="271289" y="135360"/>
                      <a:pt x="354805" y="74880"/>
                      <a:pt x="285688" y="120960"/>
                    </a:cubicBezTo>
                    <a:cubicBezTo>
                      <a:pt x="265833" y="180528"/>
                      <a:pt x="281289" y="159920"/>
                      <a:pt x="251129" y="190080"/>
                    </a:cubicBezTo>
                    <a:cubicBezTo>
                      <a:pt x="245369" y="213120"/>
                      <a:pt x="237209" y="235690"/>
                      <a:pt x="233850" y="259200"/>
                    </a:cubicBezTo>
                    <a:cubicBezTo>
                      <a:pt x="223133" y="334218"/>
                      <a:pt x="229203" y="299711"/>
                      <a:pt x="216571" y="362880"/>
                    </a:cubicBezTo>
                    <a:cubicBezTo>
                      <a:pt x="213691" y="408960"/>
                      <a:pt x="212308" y="455158"/>
                      <a:pt x="207931" y="501120"/>
                    </a:cubicBezTo>
                    <a:cubicBezTo>
                      <a:pt x="205760" y="523910"/>
                      <a:pt x="195738" y="555992"/>
                      <a:pt x="190652" y="578880"/>
                    </a:cubicBezTo>
                    <a:cubicBezTo>
                      <a:pt x="187467" y="593216"/>
                      <a:pt x="185574" y="607833"/>
                      <a:pt x="182012" y="622080"/>
                    </a:cubicBezTo>
                    <a:cubicBezTo>
                      <a:pt x="179803" y="630915"/>
                      <a:pt x="175581" y="639165"/>
                      <a:pt x="173372" y="648000"/>
                    </a:cubicBezTo>
                    <a:cubicBezTo>
                      <a:pt x="156624" y="714997"/>
                      <a:pt x="176198" y="668271"/>
                      <a:pt x="147453" y="725760"/>
                    </a:cubicBezTo>
                    <a:cubicBezTo>
                      <a:pt x="141693" y="754560"/>
                      <a:pt x="135002" y="783189"/>
                      <a:pt x="130174" y="812160"/>
                    </a:cubicBezTo>
                    <a:lnTo>
                      <a:pt x="112895" y="915840"/>
                    </a:lnTo>
                    <a:cubicBezTo>
                      <a:pt x="110015" y="964800"/>
                      <a:pt x="109135" y="1013919"/>
                      <a:pt x="104255" y="1062720"/>
                    </a:cubicBezTo>
                    <a:cubicBezTo>
                      <a:pt x="103349" y="1071782"/>
                      <a:pt x="97592" y="1079750"/>
                      <a:pt x="95616" y="1088640"/>
                    </a:cubicBezTo>
                    <a:cubicBezTo>
                      <a:pt x="78642" y="1165026"/>
                      <a:pt x="95551" y="1114786"/>
                      <a:pt x="78336" y="1175040"/>
                    </a:cubicBezTo>
                    <a:cubicBezTo>
                      <a:pt x="75834" y="1183797"/>
                      <a:pt x="73770" y="1192814"/>
                      <a:pt x="69697" y="1200960"/>
                    </a:cubicBezTo>
                    <a:cubicBezTo>
                      <a:pt x="65053" y="1210248"/>
                      <a:pt x="58177" y="1218240"/>
                      <a:pt x="52417" y="1226880"/>
                    </a:cubicBezTo>
                    <a:cubicBezTo>
                      <a:pt x="30722" y="1313663"/>
                      <a:pt x="42646" y="1273475"/>
                      <a:pt x="17859" y="1347840"/>
                    </a:cubicBezTo>
                    <a:lnTo>
                      <a:pt x="9219" y="1373760"/>
                    </a:lnTo>
                    <a:cubicBezTo>
                      <a:pt x="-1397" y="1511769"/>
                      <a:pt x="-4644" y="1490819"/>
                      <a:pt x="9219" y="1650240"/>
                    </a:cubicBezTo>
                    <a:cubicBezTo>
                      <a:pt x="10426" y="1664124"/>
                      <a:pt x="32282" y="1732355"/>
                      <a:pt x="35138" y="1736640"/>
                    </a:cubicBezTo>
                    <a:cubicBezTo>
                      <a:pt x="88321" y="1816418"/>
                      <a:pt x="20454" y="1718284"/>
                      <a:pt x="69697" y="1779840"/>
                    </a:cubicBezTo>
                    <a:cubicBezTo>
                      <a:pt x="76184" y="1787948"/>
                      <a:pt x="80329" y="1797783"/>
                      <a:pt x="86976" y="1805760"/>
                    </a:cubicBezTo>
                    <a:cubicBezTo>
                      <a:pt x="107764" y="1830707"/>
                      <a:pt x="113329" y="1831969"/>
                      <a:pt x="138814" y="1848960"/>
                    </a:cubicBezTo>
                    <a:cubicBezTo>
                      <a:pt x="150333" y="1866240"/>
                      <a:pt x="158687" y="1886115"/>
                      <a:pt x="173372" y="1900800"/>
                    </a:cubicBezTo>
                    <a:cubicBezTo>
                      <a:pt x="179132" y="1906560"/>
                      <a:pt x="185765" y="1911563"/>
                      <a:pt x="190652" y="1918080"/>
                    </a:cubicBezTo>
                    <a:cubicBezTo>
                      <a:pt x="252659" y="2000759"/>
                      <a:pt x="198363" y="1943072"/>
                      <a:pt x="251129" y="1995840"/>
                    </a:cubicBezTo>
                    <a:cubicBezTo>
                      <a:pt x="267950" y="2046302"/>
                      <a:pt x="246608" y="1999958"/>
                      <a:pt x="285688" y="2039040"/>
                    </a:cubicBezTo>
                    <a:cubicBezTo>
                      <a:pt x="293030" y="2046383"/>
                      <a:pt x="296480" y="2056852"/>
                      <a:pt x="302967" y="2064960"/>
                    </a:cubicBezTo>
                    <a:cubicBezTo>
                      <a:pt x="308056" y="2071321"/>
                      <a:pt x="315158" y="2075879"/>
                      <a:pt x="320247" y="2082240"/>
                    </a:cubicBezTo>
                    <a:cubicBezTo>
                      <a:pt x="326734" y="2090348"/>
                      <a:pt x="328886" y="2102400"/>
                      <a:pt x="337526" y="2108160"/>
                    </a:cubicBezTo>
                    <a:cubicBezTo>
                      <a:pt x="347406" y="2114747"/>
                      <a:pt x="360494" y="2114224"/>
                      <a:pt x="372085" y="2116800"/>
                    </a:cubicBezTo>
                    <a:cubicBezTo>
                      <a:pt x="386420" y="2119986"/>
                      <a:pt x="400835" y="2122813"/>
                      <a:pt x="415283" y="2125440"/>
                    </a:cubicBezTo>
                    <a:cubicBezTo>
                      <a:pt x="432518" y="2128574"/>
                      <a:pt x="450126" y="2129831"/>
                      <a:pt x="467121" y="2134080"/>
                    </a:cubicBezTo>
                    <a:cubicBezTo>
                      <a:pt x="484791" y="2138498"/>
                      <a:pt x="501680" y="2145600"/>
                      <a:pt x="518959" y="2151360"/>
                    </a:cubicBezTo>
                    <a:cubicBezTo>
                      <a:pt x="527599" y="2154240"/>
                      <a:pt x="535841" y="2158870"/>
                      <a:pt x="544878" y="2160000"/>
                    </a:cubicBezTo>
                    <a:cubicBezTo>
                      <a:pt x="656955" y="2174010"/>
                      <a:pt x="590828" y="2167095"/>
                      <a:pt x="743590" y="2177280"/>
                    </a:cubicBezTo>
                    <a:cubicBezTo>
                      <a:pt x="798308" y="2174400"/>
                      <a:pt x="853100" y="2172688"/>
                      <a:pt x="907744" y="2168640"/>
                    </a:cubicBezTo>
                    <a:cubicBezTo>
                      <a:pt x="930899" y="2166925"/>
                      <a:pt x="953959" y="2163817"/>
                      <a:pt x="976861" y="2160000"/>
                    </a:cubicBezTo>
                    <a:cubicBezTo>
                      <a:pt x="988573" y="2158048"/>
                      <a:pt x="999809" y="2153848"/>
                      <a:pt x="1011419" y="2151360"/>
                    </a:cubicBezTo>
                    <a:cubicBezTo>
                      <a:pt x="1040136" y="2145206"/>
                      <a:pt x="1068673" y="2137723"/>
                      <a:pt x="1097816" y="2134080"/>
                    </a:cubicBezTo>
                    <a:cubicBezTo>
                      <a:pt x="1120855" y="2131200"/>
                      <a:pt x="1144112" y="2129719"/>
                      <a:pt x="1166933" y="2125440"/>
                    </a:cubicBezTo>
                    <a:cubicBezTo>
                      <a:pt x="1216528" y="2116141"/>
                      <a:pt x="1242047" y="2106161"/>
                      <a:pt x="1287889" y="2090880"/>
                    </a:cubicBezTo>
                    <a:lnTo>
                      <a:pt x="1339727" y="2073600"/>
                    </a:lnTo>
                    <a:lnTo>
                      <a:pt x="1365646" y="2064960"/>
                    </a:lnTo>
                    <a:cubicBezTo>
                      <a:pt x="1377165" y="2056320"/>
                      <a:pt x="1387993" y="2046672"/>
                      <a:pt x="1400204" y="2039040"/>
                    </a:cubicBezTo>
                    <a:cubicBezTo>
                      <a:pt x="1434007" y="2017912"/>
                      <a:pt x="1432144" y="2028263"/>
                      <a:pt x="1460682" y="2004480"/>
                    </a:cubicBezTo>
                    <a:cubicBezTo>
                      <a:pt x="1533658" y="1943664"/>
                      <a:pt x="1424801" y="2023078"/>
                      <a:pt x="1521159" y="1926720"/>
                    </a:cubicBezTo>
                    <a:lnTo>
                      <a:pt x="1538439" y="1909440"/>
                    </a:lnTo>
                    <a:cubicBezTo>
                      <a:pt x="1541319" y="1900800"/>
                      <a:pt x="1542392" y="1891329"/>
                      <a:pt x="1547078" y="1883520"/>
                    </a:cubicBezTo>
                    <a:cubicBezTo>
                      <a:pt x="1551269" y="1876535"/>
                      <a:pt x="1559471" y="1872757"/>
                      <a:pt x="1564358" y="1866240"/>
                    </a:cubicBezTo>
                    <a:cubicBezTo>
                      <a:pt x="1576818" y="1849626"/>
                      <a:pt x="1587397" y="1831680"/>
                      <a:pt x="1598916" y="1814400"/>
                    </a:cubicBezTo>
                    <a:lnTo>
                      <a:pt x="1650754" y="1736640"/>
                    </a:lnTo>
                    <a:cubicBezTo>
                      <a:pt x="1665080" y="1715150"/>
                      <a:pt x="1675916" y="1701221"/>
                      <a:pt x="1685313" y="1676160"/>
                    </a:cubicBezTo>
                    <a:cubicBezTo>
                      <a:pt x="1689482" y="1665041"/>
                      <a:pt x="1690198" y="1652865"/>
                      <a:pt x="1693953" y="1641600"/>
                    </a:cubicBezTo>
                    <a:cubicBezTo>
                      <a:pt x="1698857" y="1626887"/>
                      <a:pt x="1704933" y="1612573"/>
                      <a:pt x="1711232" y="1598400"/>
                    </a:cubicBezTo>
                    <a:cubicBezTo>
                      <a:pt x="1716463" y="1586630"/>
                      <a:pt x="1723989" y="1575900"/>
                      <a:pt x="1728511" y="1563840"/>
                    </a:cubicBezTo>
                    <a:cubicBezTo>
                      <a:pt x="1732680" y="1552721"/>
                      <a:pt x="1732474" y="1540194"/>
                      <a:pt x="1737151" y="1529280"/>
                    </a:cubicBezTo>
                    <a:cubicBezTo>
                      <a:pt x="1741241" y="1519736"/>
                      <a:pt x="1750213" y="1512849"/>
                      <a:pt x="1754430" y="1503360"/>
                    </a:cubicBezTo>
                    <a:cubicBezTo>
                      <a:pt x="1761828" y="1486715"/>
                      <a:pt x="1771710" y="1451520"/>
                      <a:pt x="1771710" y="1451520"/>
                    </a:cubicBezTo>
                    <a:cubicBezTo>
                      <a:pt x="1768830" y="1431360"/>
                      <a:pt x="1768922" y="1410546"/>
                      <a:pt x="1763070" y="1391040"/>
                    </a:cubicBezTo>
                    <a:cubicBezTo>
                      <a:pt x="1760086" y="1381094"/>
                      <a:pt x="1752021" y="1373427"/>
                      <a:pt x="1745791" y="1365120"/>
                    </a:cubicBezTo>
                    <a:cubicBezTo>
                      <a:pt x="1734727" y="1350367"/>
                      <a:pt x="1723693" y="1335514"/>
                      <a:pt x="1711232" y="1321920"/>
                    </a:cubicBezTo>
                    <a:cubicBezTo>
                      <a:pt x="1691967" y="1300903"/>
                      <a:pt x="1666568" y="1285162"/>
                      <a:pt x="1650754" y="1261440"/>
                    </a:cubicBezTo>
                    <a:cubicBezTo>
                      <a:pt x="1635395" y="1238400"/>
                      <a:pt x="1630583" y="1227511"/>
                      <a:pt x="1607556" y="1209600"/>
                    </a:cubicBezTo>
                    <a:cubicBezTo>
                      <a:pt x="1591163" y="1196850"/>
                      <a:pt x="1572997" y="1186560"/>
                      <a:pt x="1555718" y="1175040"/>
                    </a:cubicBezTo>
                    <a:lnTo>
                      <a:pt x="1529799" y="1157760"/>
                    </a:lnTo>
                    <a:cubicBezTo>
                      <a:pt x="1521159" y="1152000"/>
                      <a:pt x="1513731" y="1143764"/>
                      <a:pt x="1503880" y="1140480"/>
                    </a:cubicBezTo>
                    <a:lnTo>
                      <a:pt x="1452042" y="1123200"/>
                    </a:lnTo>
                    <a:lnTo>
                      <a:pt x="1426123" y="1114560"/>
                    </a:lnTo>
                    <a:cubicBezTo>
                      <a:pt x="1267729" y="1117440"/>
                      <a:pt x="1109264" y="1128755"/>
                      <a:pt x="950942" y="1123200"/>
                    </a:cubicBezTo>
                    <a:cubicBezTo>
                      <a:pt x="940565" y="1122836"/>
                      <a:pt x="941005" y="1104623"/>
                      <a:pt x="933663" y="1097280"/>
                    </a:cubicBezTo>
                    <a:cubicBezTo>
                      <a:pt x="931627" y="1095243"/>
                      <a:pt x="955262" y="1123200"/>
                      <a:pt x="950942" y="1114560"/>
                    </a:cubicBezTo>
                    <a:close/>
                  </a:path>
                </a:pathLst>
              </a:custGeom>
              <a:solidFill>
                <a:srgbClr val="4BACC6">
                  <a:alpha val="54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rot="5400000">
                <a:off x="6401985" y="2769132"/>
                <a:ext cx="2133996" cy="613415"/>
              </a:xfrm>
              <a:prstGeom prst="ellipse">
                <a:avLst/>
              </a:prstGeom>
              <a:solidFill>
                <a:srgbClr val="9BBB59">
                  <a:alpha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8052162" y="3470841"/>
                <a:ext cx="1745211" cy="1255239"/>
              </a:xfrm>
              <a:custGeom>
                <a:avLst/>
                <a:gdLst>
                  <a:gd name="connsiteX0" fmla="*/ 889885 w 1745211"/>
                  <a:gd name="connsiteY0" fmla="*/ 11079 h 1255239"/>
                  <a:gd name="connsiteX1" fmla="*/ 475181 w 1745211"/>
                  <a:gd name="connsiteY1" fmla="*/ 11079 h 1255239"/>
                  <a:gd name="connsiteX2" fmla="*/ 431983 w 1745211"/>
                  <a:gd name="connsiteY2" fmla="*/ 19719 h 1255239"/>
                  <a:gd name="connsiteX3" fmla="*/ 397424 w 1745211"/>
                  <a:gd name="connsiteY3" fmla="*/ 36999 h 1255239"/>
                  <a:gd name="connsiteX4" fmla="*/ 371505 w 1745211"/>
                  <a:gd name="connsiteY4" fmla="*/ 45639 h 1255239"/>
                  <a:gd name="connsiteX5" fmla="*/ 345586 w 1745211"/>
                  <a:gd name="connsiteY5" fmla="*/ 62919 h 1255239"/>
                  <a:gd name="connsiteX6" fmla="*/ 319667 w 1745211"/>
                  <a:gd name="connsiteY6" fmla="*/ 71559 h 1255239"/>
                  <a:gd name="connsiteX7" fmla="*/ 267829 w 1745211"/>
                  <a:gd name="connsiteY7" fmla="*/ 106119 h 1255239"/>
                  <a:gd name="connsiteX8" fmla="*/ 215991 w 1745211"/>
                  <a:gd name="connsiteY8" fmla="*/ 149319 h 1255239"/>
                  <a:gd name="connsiteX9" fmla="*/ 198712 w 1745211"/>
                  <a:gd name="connsiteY9" fmla="*/ 175239 h 1255239"/>
                  <a:gd name="connsiteX10" fmla="*/ 146874 w 1745211"/>
                  <a:gd name="connsiteY10" fmla="*/ 201159 h 1255239"/>
                  <a:gd name="connsiteX11" fmla="*/ 103676 w 1745211"/>
                  <a:gd name="connsiteY11" fmla="*/ 235719 h 1255239"/>
                  <a:gd name="connsiteX12" fmla="*/ 86396 w 1745211"/>
                  <a:gd name="connsiteY12" fmla="*/ 252999 h 1255239"/>
                  <a:gd name="connsiteX13" fmla="*/ 60477 w 1745211"/>
                  <a:gd name="connsiteY13" fmla="*/ 270279 h 1255239"/>
                  <a:gd name="connsiteX14" fmla="*/ 43198 w 1745211"/>
                  <a:gd name="connsiteY14" fmla="*/ 296199 h 1255239"/>
                  <a:gd name="connsiteX15" fmla="*/ 25919 w 1745211"/>
                  <a:gd name="connsiteY15" fmla="*/ 348039 h 1255239"/>
                  <a:gd name="connsiteX16" fmla="*/ 17279 w 1745211"/>
                  <a:gd name="connsiteY16" fmla="*/ 373959 h 1255239"/>
                  <a:gd name="connsiteX17" fmla="*/ 8639 w 1745211"/>
                  <a:gd name="connsiteY17" fmla="*/ 399879 h 1255239"/>
                  <a:gd name="connsiteX18" fmla="*/ 0 w 1745211"/>
                  <a:gd name="connsiteY18" fmla="*/ 434439 h 1255239"/>
                  <a:gd name="connsiteX19" fmla="*/ 8639 w 1745211"/>
                  <a:gd name="connsiteY19" fmla="*/ 512199 h 1255239"/>
                  <a:gd name="connsiteX20" fmla="*/ 43198 w 1745211"/>
                  <a:gd name="connsiteY20" fmla="*/ 589959 h 1255239"/>
                  <a:gd name="connsiteX21" fmla="*/ 69117 w 1745211"/>
                  <a:gd name="connsiteY21" fmla="*/ 615879 h 1255239"/>
                  <a:gd name="connsiteX22" fmla="*/ 95036 w 1745211"/>
                  <a:gd name="connsiteY22" fmla="*/ 624519 h 1255239"/>
                  <a:gd name="connsiteX23" fmla="*/ 120955 w 1745211"/>
                  <a:gd name="connsiteY23" fmla="*/ 641799 h 1255239"/>
                  <a:gd name="connsiteX24" fmla="*/ 172793 w 1745211"/>
                  <a:gd name="connsiteY24" fmla="*/ 659079 h 1255239"/>
                  <a:gd name="connsiteX25" fmla="*/ 198712 w 1745211"/>
                  <a:gd name="connsiteY25" fmla="*/ 667719 h 1255239"/>
                  <a:gd name="connsiteX26" fmla="*/ 224631 w 1745211"/>
                  <a:gd name="connsiteY26" fmla="*/ 676359 h 1255239"/>
                  <a:gd name="connsiteX27" fmla="*/ 276469 w 1745211"/>
                  <a:gd name="connsiteY27" fmla="*/ 710919 h 1255239"/>
                  <a:gd name="connsiteX28" fmla="*/ 302388 w 1745211"/>
                  <a:gd name="connsiteY28" fmla="*/ 719559 h 1255239"/>
                  <a:gd name="connsiteX29" fmla="*/ 388784 w 1745211"/>
                  <a:gd name="connsiteY29" fmla="*/ 780039 h 1255239"/>
                  <a:gd name="connsiteX30" fmla="*/ 431983 w 1745211"/>
                  <a:gd name="connsiteY30" fmla="*/ 814599 h 1255239"/>
                  <a:gd name="connsiteX31" fmla="*/ 449262 w 1745211"/>
                  <a:gd name="connsiteY31" fmla="*/ 840519 h 1255239"/>
                  <a:gd name="connsiteX32" fmla="*/ 475181 w 1745211"/>
                  <a:gd name="connsiteY32" fmla="*/ 875079 h 1255239"/>
                  <a:gd name="connsiteX33" fmla="*/ 492460 w 1745211"/>
                  <a:gd name="connsiteY33" fmla="*/ 909639 h 1255239"/>
                  <a:gd name="connsiteX34" fmla="*/ 518379 w 1745211"/>
                  <a:gd name="connsiteY34" fmla="*/ 935559 h 1255239"/>
                  <a:gd name="connsiteX35" fmla="*/ 578857 w 1745211"/>
                  <a:gd name="connsiteY35" fmla="*/ 1004679 h 1255239"/>
                  <a:gd name="connsiteX36" fmla="*/ 604776 w 1745211"/>
                  <a:gd name="connsiteY36" fmla="*/ 1047879 h 1255239"/>
                  <a:gd name="connsiteX37" fmla="*/ 613415 w 1745211"/>
                  <a:gd name="connsiteY37" fmla="*/ 1073799 h 1255239"/>
                  <a:gd name="connsiteX38" fmla="*/ 630695 w 1745211"/>
                  <a:gd name="connsiteY38" fmla="*/ 1099719 h 1255239"/>
                  <a:gd name="connsiteX39" fmla="*/ 656614 w 1745211"/>
                  <a:gd name="connsiteY39" fmla="*/ 1142919 h 1255239"/>
                  <a:gd name="connsiteX40" fmla="*/ 665253 w 1745211"/>
                  <a:gd name="connsiteY40" fmla="*/ 1168839 h 1255239"/>
                  <a:gd name="connsiteX41" fmla="*/ 708452 w 1745211"/>
                  <a:gd name="connsiteY41" fmla="*/ 1220679 h 1255239"/>
                  <a:gd name="connsiteX42" fmla="*/ 734371 w 1745211"/>
                  <a:gd name="connsiteY42" fmla="*/ 1237959 h 1255239"/>
                  <a:gd name="connsiteX43" fmla="*/ 803488 w 1745211"/>
                  <a:gd name="connsiteY43" fmla="*/ 1255239 h 1255239"/>
                  <a:gd name="connsiteX44" fmla="*/ 1270030 w 1745211"/>
                  <a:gd name="connsiteY44" fmla="*/ 1246599 h 1255239"/>
                  <a:gd name="connsiteX45" fmla="*/ 1373706 w 1745211"/>
                  <a:gd name="connsiteY45" fmla="*/ 1212039 h 1255239"/>
                  <a:gd name="connsiteX46" fmla="*/ 1408264 w 1745211"/>
                  <a:gd name="connsiteY46" fmla="*/ 1203399 h 1255239"/>
                  <a:gd name="connsiteX47" fmla="*/ 1434183 w 1745211"/>
                  <a:gd name="connsiteY47" fmla="*/ 1186119 h 1255239"/>
                  <a:gd name="connsiteX48" fmla="*/ 1486021 w 1745211"/>
                  <a:gd name="connsiteY48" fmla="*/ 1160199 h 1255239"/>
                  <a:gd name="connsiteX49" fmla="*/ 1503300 w 1745211"/>
                  <a:gd name="connsiteY49" fmla="*/ 1134279 h 1255239"/>
                  <a:gd name="connsiteX50" fmla="*/ 1529219 w 1745211"/>
                  <a:gd name="connsiteY50" fmla="*/ 1108359 h 1255239"/>
                  <a:gd name="connsiteX51" fmla="*/ 1537859 w 1745211"/>
                  <a:gd name="connsiteY51" fmla="*/ 1082439 h 1255239"/>
                  <a:gd name="connsiteX52" fmla="*/ 1572418 w 1745211"/>
                  <a:gd name="connsiteY52" fmla="*/ 1030599 h 1255239"/>
                  <a:gd name="connsiteX53" fmla="*/ 1589697 w 1745211"/>
                  <a:gd name="connsiteY53" fmla="*/ 1004679 h 1255239"/>
                  <a:gd name="connsiteX54" fmla="*/ 1606976 w 1745211"/>
                  <a:gd name="connsiteY54" fmla="*/ 978759 h 1255239"/>
                  <a:gd name="connsiteX55" fmla="*/ 1615616 w 1745211"/>
                  <a:gd name="connsiteY55" fmla="*/ 952839 h 1255239"/>
                  <a:gd name="connsiteX56" fmla="*/ 1658814 w 1745211"/>
                  <a:gd name="connsiteY56" fmla="*/ 892359 h 1255239"/>
                  <a:gd name="connsiteX57" fmla="*/ 1684733 w 1745211"/>
                  <a:gd name="connsiteY57" fmla="*/ 823239 h 1255239"/>
                  <a:gd name="connsiteX58" fmla="*/ 1702013 w 1745211"/>
                  <a:gd name="connsiteY58" fmla="*/ 788679 h 1255239"/>
                  <a:gd name="connsiteX59" fmla="*/ 1710652 w 1745211"/>
                  <a:gd name="connsiteY59" fmla="*/ 762759 h 1255239"/>
                  <a:gd name="connsiteX60" fmla="*/ 1727932 w 1745211"/>
                  <a:gd name="connsiteY60" fmla="*/ 736839 h 1255239"/>
                  <a:gd name="connsiteX61" fmla="*/ 1745211 w 1745211"/>
                  <a:gd name="connsiteY61" fmla="*/ 693639 h 1255239"/>
                  <a:gd name="connsiteX62" fmla="*/ 1736571 w 1745211"/>
                  <a:gd name="connsiteY62" fmla="*/ 598599 h 1255239"/>
                  <a:gd name="connsiteX63" fmla="*/ 1719292 w 1745211"/>
                  <a:gd name="connsiteY63" fmla="*/ 538119 h 1255239"/>
                  <a:gd name="connsiteX64" fmla="*/ 1710652 w 1745211"/>
                  <a:gd name="connsiteY64" fmla="*/ 503559 h 1255239"/>
                  <a:gd name="connsiteX65" fmla="*/ 1693373 w 1745211"/>
                  <a:gd name="connsiteY65" fmla="*/ 460359 h 1255239"/>
                  <a:gd name="connsiteX66" fmla="*/ 1676094 w 1745211"/>
                  <a:gd name="connsiteY66" fmla="*/ 408519 h 1255239"/>
                  <a:gd name="connsiteX67" fmla="*/ 1650175 w 1745211"/>
                  <a:gd name="connsiteY67" fmla="*/ 330759 h 1255239"/>
                  <a:gd name="connsiteX68" fmla="*/ 1641535 w 1745211"/>
                  <a:gd name="connsiteY68" fmla="*/ 304839 h 1255239"/>
                  <a:gd name="connsiteX69" fmla="*/ 1589697 w 1745211"/>
                  <a:gd name="connsiteY69" fmla="*/ 261639 h 1255239"/>
                  <a:gd name="connsiteX70" fmla="*/ 1511940 w 1745211"/>
                  <a:gd name="connsiteY70" fmla="*/ 201159 h 1255239"/>
                  <a:gd name="connsiteX71" fmla="*/ 1486021 w 1745211"/>
                  <a:gd name="connsiteY71" fmla="*/ 183879 h 1255239"/>
                  <a:gd name="connsiteX72" fmla="*/ 1460102 w 1745211"/>
                  <a:gd name="connsiteY72" fmla="*/ 166599 h 1255239"/>
                  <a:gd name="connsiteX73" fmla="*/ 1434183 w 1745211"/>
                  <a:gd name="connsiteY73" fmla="*/ 157959 h 1255239"/>
                  <a:gd name="connsiteX74" fmla="*/ 1408264 w 1745211"/>
                  <a:gd name="connsiteY74" fmla="*/ 140679 h 1255239"/>
                  <a:gd name="connsiteX75" fmla="*/ 1356426 w 1745211"/>
                  <a:gd name="connsiteY75" fmla="*/ 123399 h 1255239"/>
                  <a:gd name="connsiteX76" fmla="*/ 1330507 w 1745211"/>
                  <a:gd name="connsiteY76" fmla="*/ 106119 h 1255239"/>
                  <a:gd name="connsiteX77" fmla="*/ 1226831 w 1745211"/>
                  <a:gd name="connsiteY77" fmla="*/ 97479 h 1255239"/>
                  <a:gd name="connsiteX78" fmla="*/ 1079957 w 1745211"/>
                  <a:gd name="connsiteY78" fmla="*/ 80199 h 1255239"/>
                  <a:gd name="connsiteX79" fmla="*/ 1019479 w 1745211"/>
                  <a:gd name="connsiteY79" fmla="*/ 62919 h 1255239"/>
                  <a:gd name="connsiteX80" fmla="*/ 984921 w 1745211"/>
                  <a:gd name="connsiteY80" fmla="*/ 54279 h 1255239"/>
                  <a:gd name="connsiteX81" fmla="*/ 959002 w 1745211"/>
                  <a:gd name="connsiteY81" fmla="*/ 45639 h 1255239"/>
                  <a:gd name="connsiteX82" fmla="*/ 855326 w 1745211"/>
                  <a:gd name="connsiteY82" fmla="*/ 28359 h 1255239"/>
                  <a:gd name="connsiteX83" fmla="*/ 829407 w 1745211"/>
                  <a:gd name="connsiteY83" fmla="*/ 11079 h 125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745211" h="1255239">
                    <a:moveTo>
                      <a:pt x="889885" y="11079"/>
                    </a:moveTo>
                    <a:cubicBezTo>
                      <a:pt x="681441" y="2741"/>
                      <a:pt x="677979" y="-3407"/>
                      <a:pt x="475181" y="11079"/>
                    </a:cubicBezTo>
                    <a:cubicBezTo>
                      <a:pt x="460534" y="12125"/>
                      <a:pt x="446382" y="16839"/>
                      <a:pt x="431983" y="19719"/>
                    </a:cubicBezTo>
                    <a:cubicBezTo>
                      <a:pt x="420463" y="25479"/>
                      <a:pt x="409262" y="31925"/>
                      <a:pt x="397424" y="36999"/>
                    </a:cubicBezTo>
                    <a:cubicBezTo>
                      <a:pt x="389053" y="40587"/>
                      <a:pt x="379651" y="41566"/>
                      <a:pt x="371505" y="45639"/>
                    </a:cubicBezTo>
                    <a:cubicBezTo>
                      <a:pt x="362218" y="50283"/>
                      <a:pt x="354873" y="58275"/>
                      <a:pt x="345586" y="62919"/>
                    </a:cubicBezTo>
                    <a:cubicBezTo>
                      <a:pt x="337440" y="66992"/>
                      <a:pt x="327628" y="67136"/>
                      <a:pt x="319667" y="71559"/>
                    </a:cubicBezTo>
                    <a:cubicBezTo>
                      <a:pt x="301513" y="81645"/>
                      <a:pt x="282514" y="91434"/>
                      <a:pt x="267829" y="106119"/>
                    </a:cubicBezTo>
                    <a:cubicBezTo>
                      <a:pt x="234568" y="139382"/>
                      <a:pt x="252076" y="125261"/>
                      <a:pt x="215991" y="149319"/>
                    </a:cubicBezTo>
                    <a:cubicBezTo>
                      <a:pt x="210231" y="157959"/>
                      <a:pt x="206054" y="167896"/>
                      <a:pt x="198712" y="175239"/>
                    </a:cubicBezTo>
                    <a:cubicBezTo>
                      <a:pt x="181964" y="191988"/>
                      <a:pt x="167955" y="194132"/>
                      <a:pt x="146874" y="201159"/>
                    </a:cubicBezTo>
                    <a:cubicBezTo>
                      <a:pt x="112460" y="252783"/>
                      <a:pt x="150044" y="207898"/>
                      <a:pt x="103676" y="235719"/>
                    </a:cubicBezTo>
                    <a:cubicBezTo>
                      <a:pt x="96691" y="239910"/>
                      <a:pt x="92757" y="247910"/>
                      <a:pt x="86396" y="252999"/>
                    </a:cubicBezTo>
                    <a:cubicBezTo>
                      <a:pt x="78288" y="259486"/>
                      <a:pt x="69117" y="264519"/>
                      <a:pt x="60477" y="270279"/>
                    </a:cubicBezTo>
                    <a:cubicBezTo>
                      <a:pt x="54717" y="278919"/>
                      <a:pt x="47415" y="286710"/>
                      <a:pt x="43198" y="296199"/>
                    </a:cubicBezTo>
                    <a:cubicBezTo>
                      <a:pt x="35801" y="312844"/>
                      <a:pt x="31679" y="330759"/>
                      <a:pt x="25919" y="348039"/>
                    </a:cubicBezTo>
                    <a:lnTo>
                      <a:pt x="17279" y="373959"/>
                    </a:lnTo>
                    <a:cubicBezTo>
                      <a:pt x="14399" y="382599"/>
                      <a:pt x="10848" y="391044"/>
                      <a:pt x="8639" y="399879"/>
                    </a:cubicBezTo>
                    <a:lnTo>
                      <a:pt x="0" y="434439"/>
                    </a:lnTo>
                    <a:cubicBezTo>
                      <a:pt x="2880" y="460359"/>
                      <a:pt x="3525" y="486626"/>
                      <a:pt x="8639" y="512199"/>
                    </a:cubicBezTo>
                    <a:cubicBezTo>
                      <a:pt x="14587" y="541939"/>
                      <a:pt x="24148" y="567098"/>
                      <a:pt x="43198" y="589959"/>
                    </a:cubicBezTo>
                    <a:cubicBezTo>
                      <a:pt x="51020" y="599346"/>
                      <a:pt x="58951" y="609101"/>
                      <a:pt x="69117" y="615879"/>
                    </a:cubicBezTo>
                    <a:cubicBezTo>
                      <a:pt x="76694" y="620931"/>
                      <a:pt x="86890" y="620446"/>
                      <a:pt x="95036" y="624519"/>
                    </a:cubicBezTo>
                    <a:cubicBezTo>
                      <a:pt x="104323" y="629163"/>
                      <a:pt x="111466" y="637582"/>
                      <a:pt x="120955" y="641799"/>
                    </a:cubicBezTo>
                    <a:cubicBezTo>
                      <a:pt x="137599" y="649197"/>
                      <a:pt x="155514" y="653319"/>
                      <a:pt x="172793" y="659079"/>
                    </a:cubicBezTo>
                    <a:lnTo>
                      <a:pt x="198712" y="667719"/>
                    </a:lnTo>
                    <a:cubicBezTo>
                      <a:pt x="207352" y="670599"/>
                      <a:pt x="217054" y="671307"/>
                      <a:pt x="224631" y="676359"/>
                    </a:cubicBezTo>
                    <a:cubicBezTo>
                      <a:pt x="241910" y="687879"/>
                      <a:pt x="256767" y="704352"/>
                      <a:pt x="276469" y="710919"/>
                    </a:cubicBezTo>
                    <a:cubicBezTo>
                      <a:pt x="285109" y="713799"/>
                      <a:pt x="294427" y="715136"/>
                      <a:pt x="302388" y="719559"/>
                    </a:cubicBezTo>
                    <a:cubicBezTo>
                      <a:pt x="318543" y="728534"/>
                      <a:pt x="370661" y="764936"/>
                      <a:pt x="388784" y="780039"/>
                    </a:cubicBezTo>
                    <a:cubicBezTo>
                      <a:pt x="438023" y="821073"/>
                      <a:pt x="367907" y="771880"/>
                      <a:pt x="431983" y="814599"/>
                    </a:cubicBezTo>
                    <a:cubicBezTo>
                      <a:pt x="437743" y="823239"/>
                      <a:pt x="443227" y="832069"/>
                      <a:pt x="449262" y="840519"/>
                    </a:cubicBezTo>
                    <a:cubicBezTo>
                      <a:pt x="457631" y="852237"/>
                      <a:pt x="467549" y="862868"/>
                      <a:pt x="475181" y="875079"/>
                    </a:cubicBezTo>
                    <a:cubicBezTo>
                      <a:pt x="482007" y="886001"/>
                      <a:pt x="484974" y="899158"/>
                      <a:pt x="492460" y="909639"/>
                    </a:cubicBezTo>
                    <a:cubicBezTo>
                      <a:pt x="499562" y="919582"/>
                      <a:pt x="510878" y="925914"/>
                      <a:pt x="518379" y="935559"/>
                    </a:cubicBezTo>
                    <a:cubicBezTo>
                      <a:pt x="572654" y="1005343"/>
                      <a:pt x="528680" y="971227"/>
                      <a:pt x="578857" y="1004679"/>
                    </a:cubicBezTo>
                    <a:cubicBezTo>
                      <a:pt x="603330" y="1078106"/>
                      <a:pt x="569198" y="988579"/>
                      <a:pt x="604776" y="1047879"/>
                    </a:cubicBezTo>
                    <a:cubicBezTo>
                      <a:pt x="609462" y="1055688"/>
                      <a:pt x="609342" y="1065653"/>
                      <a:pt x="613415" y="1073799"/>
                    </a:cubicBezTo>
                    <a:cubicBezTo>
                      <a:pt x="618059" y="1083087"/>
                      <a:pt x="624935" y="1091079"/>
                      <a:pt x="630695" y="1099719"/>
                    </a:cubicBezTo>
                    <a:cubicBezTo>
                      <a:pt x="655168" y="1173146"/>
                      <a:pt x="621036" y="1083619"/>
                      <a:pt x="656614" y="1142919"/>
                    </a:cubicBezTo>
                    <a:cubicBezTo>
                      <a:pt x="661300" y="1150728"/>
                      <a:pt x="661180" y="1160693"/>
                      <a:pt x="665253" y="1168839"/>
                    </a:cubicBezTo>
                    <a:cubicBezTo>
                      <a:pt x="674961" y="1188255"/>
                      <a:pt x="692076" y="1207031"/>
                      <a:pt x="708452" y="1220679"/>
                    </a:cubicBezTo>
                    <a:cubicBezTo>
                      <a:pt x="716429" y="1227327"/>
                      <a:pt x="724613" y="1234410"/>
                      <a:pt x="734371" y="1237959"/>
                    </a:cubicBezTo>
                    <a:cubicBezTo>
                      <a:pt x="756689" y="1246075"/>
                      <a:pt x="803488" y="1255239"/>
                      <a:pt x="803488" y="1255239"/>
                    </a:cubicBezTo>
                    <a:cubicBezTo>
                      <a:pt x="959002" y="1252359"/>
                      <a:pt x="1114671" y="1254117"/>
                      <a:pt x="1270030" y="1246599"/>
                    </a:cubicBezTo>
                    <a:cubicBezTo>
                      <a:pt x="1340639" y="1243182"/>
                      <a:pt x="1323874" y="1230727"/>
                      <a:pt x="1373706" y="1212039"/>
                    </a:cubicBezTo>
                    <a:cubicBezTo>
                      <a:pt x="1384824" y="1207870"/>
                      <a:pt x="1396745" y="1206279"/>
                      <a:pt x="1408264" y="1203399"/>
                    </a:cubicBezTo>
                    <a:cubicBezTo>
                      <a:pt x="1416904" y="1197639"/>
                      <a:pt x="1424896" y="1190763"/>
                      <a:pt x="1434183" y="1186119"/>
                    </a:cubicBezTo>
                    <a:cubicBezTo>
                      <a:pt x="1505723" y="1150348"/>
                      <a:pt x="1411740" y="1209721"/>
                      <a:pt x="1486021" y="1160199"/>
                    </a:cubicBezTo>
                    <a:cubicBezTo>
                      <a:pt x="1491781" y="1151559"/>
                      <a:pt x="1496653" y="1142256"/>
                      <a:pt x="1503300" y="1134279"/>
                    </a:cubicBezTo>
                    <a:cubicBezTo>
                      <a:pt x="1511122" y="1124892"/>
                      <a:pt x="1522441" y="1118526"/>
                      <a:pt x="1529219" y="1108359"/>
                    </a:cubicBezTo>
                    <a:cubicBezTo>
                      <a:pt x="1534271" y="1100781"/>
                      <a:pt x="1533436" y="1090400"/>
                      <a:pt x="1537859" y="1082439"/>
                    </a:cubicBezTo>
                    <a:cubicBezTo>
                      <a:pt x="1547945" y="1064285"/>
                      <a:pt x="1560898" y="1047879"/>
                      <a:pt x="1572418" y="1030599"/>
                    </a:cubicBezTo>
                    <a:lnTo>
                      <a:pt x="1589697" y="1004679"/>
                    </a:lnTo>
                    <a:cubicBezTo>
                      <a:pt x="1595457" y="996039"/>
                      <a:pt x="1603692" y="988610"/>
                      <a:pt x="1606976" y="978759"/>
                    </a:cubicBezTo>
                    <a:cubicBezTo>
                      <a:pt x="1609856" y="970119"/>
                      <a:pt x="1611543" y="960985"/>
                      <a:pt x="1615616" y="952839"/>
                    </a:cubicBezTo>
                    <a:cubicBezTo>
                      <a:pt x="1621934" y="940203"/>
                      <a:pt x="1652942" y="900189"/>
                      <a:pt x="1658814" y="892359"/>
                    </a:cubicBezTo>
                    <a:cubicBezTo>
                      <a:pt x="1668313" y="863863"/>
                      <a:pt x="1670962" y="854225"/>
                      <a:pt x="1684733" y="823239"/>
                    </a:cubicBezTo>
                    <a:cubicBezTo>
                      <a:pt x="1689964" y="811469"/>
                      <a:pt x="1696940" y="800517"/>
                      <a:pt x="1702013" y="788679"/>
                    </a:cubicBezTo>
                    <a:cubicBezTo>
                      <a:pt x="1705600" y="780308"/>
                      <a:pt x="1706579" y="770905"/>
                      <a:pt x="1710652" y="762759"/>
                    </a:cubicBezTo>
                    <a:cubicBezTo>
                      <a:pt x="1715296" y="753471"/>
                      <a:pt x="1723288" y="746127"/>
                      <a:pt x="1727932" y="736839"/>
                    </a:cubicBezTo>
                    <a:cubicBezTo>
                      <a:pt x="1734868" y="722967"/>
                      <a:pt x="1739451" y="708039"/>
                      <a:pt x="1745211" y="693639"/>
                    </a:cubicBezTo>
                    <a:cubicBezTo>
                      <a:pt x="1742331" y="661959"/>
                      <a:pt x="1740775" y="630131"/>
                      <a:pt x="1736571" y="598599"/>
                    </a:cubicBezTo>
                    <a:cubicBezTo>
                      <a:pt x="1733194" y="573270"/>
                      <a:pt x="1725957" y="561447"/>
                      <a:pt x="1719292" y="538119"/>
                    </a:cubicBezTo>
                    <a:cubicBezTo>
                      <a:pt x="1716030" y="526701"/>
                      <a:pt x="1714407" y="514824"/>
                      <a:pt x="1710652" y="503559"/>
                    </a:cubicBezTo>
                    <a:cubicBezTo>
                      <a:pt x="1705748" y="488846"/>
                      <a:pt x="1698673" y="474934"/>
                      <a:pt x="1693373" y="460359"/>
                    </a:cubicBezTo>
                    <a:cubicBezTo>
                      <a:pt x="1687149" y="443241"/>
                      <a:pt x="1681854" y="425799"/>
                      <a:pt x="1676094" y="408519"/>
                    </a:cubicBezTo>
                    <a:lnTo>
                      <a:pt x="1650175" y="330759"/>
                    </a:lnTo>
                    <a:cubicBezTo>
                      <a:pt x="1647295" y="322119"/>
                      <a:pt x="1647975" y="311279"/>
                      <a:pt x="1641535" y="304839"/>
                    </a:cubicBezTo>
                    <a:cubicBezTo>
                      <a:pt x="1565812" y="229113"/>
                      <a:pt x="1661868" y="321784"/>
                      <a:pt x="1589697" y="261639"/>
                    </a:cubicBezTo>
                    <a:cubicBezTo>
                      <a:pt x="1508490" y="193964"/>
                      <a:pt x="1642957" y="288507"/>
                      <a:pt x="1511940" y="201159"/>
                    </a:cubicBezTo>
                    <a:lnTo>
                      <a:pt x="1486021" y="183879"/>
                    </a:lnTo>
                    <a:cubicBezTo>
                      <a:pt x="1477381" y="178119"/>
                      <a:pt x="1469953" y="169883"/>
                      <a:pt x="1460102" y="166599"/>
                    </a:cubicBezTo>
                    <a:cubicBezTo>
                      <a:pt x="1451462" y="163719"/>
                      <a:pt x="1442329" y="162032"/>
                      <a:pt x="1434183" y="157959"/>
                    </a:cubicBezTo>
                    <a:cubicBezTo>
                      <a:pt x="1424896" y="153315"/>
                      <a:pt x="1417753" y="144896"/>
                      <a:pt x="1408264" y="140679"/>
                    </a:cubicBezTo>
                    <a:cubicBezTo>
                      <a:pt x="1391620" y="133281"/>
                      <a:pt x="1371581" y="133503"/>
                      <a:pt x="1356426" y="123399"/>
                    </a:cubicBezTo>
                    <a:cubicBezTo>
                      <a:pt x="1347786" y="117639"/>
                      <a:pt x="1340689" y="108155"/>
                      <a:pt x="1330507" y="106119"/>
                    </a:cubicBezTo>
                    <a:cubicBezTo>
                      <a:pt x="1296502" y="99318"/>
                      <a:pt x="1261353" y="100767"/>
                      <a:pt x="1226831" y="97479"/>
                    </a:cubicBezTo>
                    <a:cubicBezTo>
                      <a:pt x="1210644" y="95937"/>
                      <a:pt x="1099589" y="83471"/>
                      <a:pt x="1079957" y="80199"/>
                    </a:cubicBezTo>
                    <a:cubicBezTo>
                      <a:pt x="1047546" y="74797"/>
                      <a:pt x="1048239" y="71137"/>
                      <a:pt x="1019479" y="62919"/>
                    </a:cubicBezTo>
                    <a:cubicBezTo>
                      <a:pt x="1008062" y="59657"/>
                      <a:pt x="996338" y="57541"/>
                      <a:pt x="984921" y="54279"/>
                    </a:cubicBezTo>
                    <a:cubicBezTo>
                      <a:pt x="976164" y="51777"/>
                      <a:pt x="967962" y="47268"/>
                      <a:pt x="959002" y="45639"/>
                    </a:cubicBezTo>
                    <a:cubicBezTo>
                      <a:pt x="810683" y="18671"/>
                      <a:pt x="946889" y="51251"/>
                      <a:pt x="855326" y="28359"/>
                    </a:cubicBezTo>
                    <a:cubicBezTo>
                      <a:pt x="827371" y="402"/>
                      <a:pt x="829407" y="-9780"/>
                      <a:pt x="829407" y="11079"/>
                    </a:cubicBezTo>
                  </a:path>
                </a:pathLst>
              </a:custGeom>
              <a:solidFill>
                <a:srgbClr val="F79646">
                  <a:lumMod val="75000"/>
                  <a:alpha val="28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3049801" y="2574720"/>
                <a:ext cx="4060642" cy="3387751"/>
              </a:xfrm>
              <a:custGeom>
                <a:avLst/>
                <a:gdLst>
                  <a:gd name="connsiteX0" fmla="*/ 4060640 w 4164316"/>
                  <a:gd name="connsiteY0" fmla="*/ 2816640 h 3542400"/>
                  <a:gd name="connsiteX1" fmla="*/ 3948325 w 4164316"/>
                  <a:gd name="connsiteY1" fmla="*/ 2799360 h 3542400"/>
                  <a:gd name="connsiteX2" fmla="*/ 3931045 w 4164316"/>
                  <a:gd name="connsiteY2" fmla="*/ 2782080 h 3542400"/>
                  <a:gd name="connsiteX3" fmla="*/ 3905126 w 4164316"/>
                  <a:gd name="connsiteY3" fmla="*/ 2773440 h 3542400"/>
                  <a:gd name="connsiteX4" fmla="*/ 3879207 w 4164316"/>
                  <a:gd name="connsiteY4" fmla="*/ 2756160 h 3542400"/>
                  <a:gd name="connsiteX5" fmla="*/ 3827369 w 4164316"/>
                  <a:gd name="connsiteY5" fmla="*/ 2738880 h 3542400"/>
                  <a:gd name="connsiteX6" fmla="*/ 3758252 w 4164316"/>
                  <a:gd name="connsiteY6" fmla="*/ 2721600 h 3542400"/>
                  <a:gd name="connsiteX7" fmla="*/ 3671855 w 4164316"/>
                  <a:gd name="connsiteY7" fmla="*/ 2669760 h 3542400"/>
                  <a:gd name="connsiteX8" fmla="*/ 3602738 w 4164316"/>
                  <a:gd name="connsiteY8" fmla="*/ 2635200 h 3542400"/>
                  <a:gd name="connsiteX9" fmla="*/ 3533621 w 4164316"/>
                  <a:gd name="connsiteY9" fmla="*/ 2566080 h 3542400"/>
                  <a:gd name="connsiteX10" fmla="*/ 3507702 w 4164316"/>
                  <a:gd name="connsiteY10" fmla="*/ 2548800 h 3542400"/>
                  <a:gd name="connsiteX11" fmla="*/ 3455864 w 4164316"/>
                  <a:gd name="connsiteY11" fmla="*/ 2496960 h 3542400"/>
                  <a:gd name="connsiteX12" fmla="*/ 3421305 w 4164316"/>
                  <a:gd name="connsiteY12" fmla="*/ 2471040 h 3542400"/>
                  <a:gd name="connsiteX13" fmla="*/ 3369467 w 4164316"/>
                  <a:gd name="connsiteY13" fmla="*/ 2436480 h 3542400"/>
                  <a:gd name="connsiteX14" fmla="*/ 3326269 w 4164316"/>
                  <a:gd name="connsiteY14" fmla="*/ 2350080 h 3542400"/>
                  <a:gd name="connsiteX15" fmla="*/ 3308990 w 4164316"/>
                  <a:gd name="connsiteY15" fmla="*/ 2315520 h 3542400"/>
                  <a:gd name="connsiteX16" fmla="*/ 3300350 w 4164316"/>
                  <a:gd name="connsiteY16" fmla="*/ 2289600 h 3542400"/>
                  <a:gd name="connsiteX17" fmla="*/ 3283071 w 4164316"/>
                  <a:gd name="connsiteY17" fmla="*/ 2263680 h 3542400"/>
                  <a:gd name="connsiteX18" fmla="*/ 3265791 w 4164316"/>
                  <a:gd name="connsiteY18" fmla="*/ 2194560 h 3542400"/>
                  <a:gd name="connsiteX19" fmla="*/ 3231233 w 4164316"/>
                  <a:gd name="connsiteY19" fmla="*/ 2125440 h 3542400"/>
                  <a:gd name="connsiteX20" fmla="*/ 3205314 w 4164316"/>
                  <a:gd name="connsiteY20" fmla="*/ 2039040 h 3542400"/>
                  <a:gd name="connsiteX21" fmla="*/ 3196674 w 4164316"/>
                  <a:gd name="connsiteY21" fmla="*/ 2013120 h 3542400"/>
                  <a:gd name="connsiteX22" fmla="*/ 3179395 w 4164316"/>
                  <a:gd name="connsiteY22" fmla="*/ 1987200 h 3542400"/>
                  <a:gd name="connsiteX23" fmla="*/ 3170755 w 4164316"/>
                  <a:gd name="connsiteY23" fmla="*/ 1961280 h 3542400"/>
                  <a:gd name="connsiteX24" fmla="*/ 3153476 w 4164316"/>
                  <a:gd name="connsiteY24" fmla="*/ 1918080 h 3542400"/>
                  <a:gd name="connsiteX25" fmla="*/ 3144836 w 4164316"/>
                  <a:gd name="connsiteY25" fmla="*/ 1883520 h 3542400"/>
                  <a:gd name="connsiteX26" fmla="*/ 3127557 w 4164316"/>
                  <a:gd name="connsiteY26" fmla="*/ 1848960 h 3542400"/>
                  <a:gd name="connsiteX27" fmla="*/ 3101638 w 4164316"/>
                  <a:gd name="connsiteY27" fmla="*/ 1771200 h 3542400"/>
                  <a:gd name="connsiteX28" fmla="*/ 3084359 w 4164316"/>
                  <a:gd name="connsiteY28" fmla="*/ 1719360 h 3542400"/>
                  <a:gd name="connsiteX29" fmla="*/ 3067079 w 4164316"/>
                  <a:gd name="connsiteY29" fmla="*/ 1667520 h 3542400"/>
                  <a:gd name="connsiteX30" fmla="*/ 3058440 w 4164316"/>
                  <a:gd name="connsiteY30" fmla="*/ 1641600 h 3542400"/>
                  <a:gd name="connsiteX31" fmla="*/ 3049800 w 4164316"/>
                  <a:gd name="connsiteY31" fmla="*/ 1615680 h 3542400"/>
                  <a:gd name="connsiteX32" fmla="*/ 3041160 w 4164316"/>
                  <a:gd name="connsiteY32" fmla="*/ 1572480 h 3542400"/>
                  <a:gd name="connsiteX33" fmla="*/ 3032521 w 4164316"/>
                  <a:gd name="connsiteY33" fmla="*/ 1512000 h 3542400"/>
                  <a:gd name="connsiteX34" fmla="*/ 3023881 w 4164316"/>
                  <a:gd name="connsiteY34" fmla="*/ 1477440 h 3542400"/>
                  <a:gd name="connsiteX35" fmla="*/ 3015241 w 4164316"/>
                  <a:gd name="connsiteY35" fmla="*/ 1434240 h 3542400"/>
                  <a:gd name="connsiteX36" fmla="*/ 2997962 w 4164316"/>
                  <a:gd name="connsiteY36" fmla="*/ 1365120 h 3542400"/>
                  <a:gd name="connsiteX37" fmla="*/ 2989322 w 4164316"/>
                  <a:gd name="connsiteY37" fmla="*/ 1339200 h 3542400"/>
                  <a:gd name="connsiteX38" fmla="*/ 2972043 w 4164316"/>
                  <a:gd name="connsiteY38" fmla="*/ 1270080 h 3542400"/>
                  <a:gd name="connsiteX39" fmla="*/ 2954764 w 4164316"/>
                  <a:gd name="connsiteY39" fmla="*/ 1218240 h 3542400"/>
                  <a:gd name="connsiteX40" fmla="*/ 2937484 w 4164316"/>
                  <a:gd name="connsiteY40" fmla="*/ 1114560 h 3542400"/>
                  <a:gd name="connsiteX41" fmla="*/ 2920205 w 4164316"/>
                  <a:gd name="connsiteY41" fmla="*/ 1062720 h 3542400"/>
                  <a:gd name="connsiteX42" fmla="*/ 2902926 w 4164316"/>
                  <a:gd name="connsiteY42" fmla="*/ 993600 h 3542400"/>
                  <a:gd name="connsiteX43" fmla="*/ 2894286 w 4164316"/>
                  <a:gd name="connsiteY43" fmla="*/ 959040 h 3542400"/>
                  <a:gd name="connsiteX44" fmla="*/ 2877007 w 4164316"/>
                  <a:gd name="connsiteY44" fmla="*/ 907200 h 3542400"/>
                  <a:gd name="connsiteX45" fmla="*/ 2868367 w 4164316"/>
                  <a:gd name="connsiteY45" fmla="*/ 872640 h 3542400"/>
                  <a:gd name="connsiteX46" fmla="*/ 2851088 w 4164316"/>
                  <a:gd name="connsiteY46" fmla="*/ 820800 h 3542400"/>
                  <a:gd name="connsiteX47" fmla="*/ 2842448 w 4164316"/>
                  <a:gd name="connsiteY47" fmla="*/ 794880 h 3542400"/>
                  <a:gd name="connsiteX48" fmla="*/ 2825169 w 4164316"/>
                  <a:gd name="connsiteY48" fmla="*/ 768960 h 3542400"/>
                  <a:gd name="connsiteX49" fmla="*/ 2807889 w 4164316"/>
                  <a:gd name="connsiteY49" fmla="*/ 717120 h 3542400"/>
                  <a:gd name="connsiteX50" fmla="*/ 2799250 w 4164316"/>
                  <a:gd name="connsiteY50" fmla="*/ 691200 h 3542400"/>
                  <a:gd name="connsiteX51" fmla="*/ 2781970 w 4164316"/>
                  <a:gd name="connsiteY51" fmla="*/ 673920 h 3542400"/>
                  <a:gd name="connsiteX52" fmla="*/ 2756051 w 4164316"/>
                  <a:gd name="connsiteY52" fmla="*/ 587520 h 3542400"/>
                  <a:gd name="connsiteX53" fmla="*/ 2747412 w 4164316"/>
                  <a:gd name="connsiteY53" fmla="*/ 561600 h 3542400"/>
                  <a:gd name="connsiteX54" fmla="*/ 2712853 w 4164316"/>
                  <a:gd name="connsiteY54" fmla="*/ 423360 h 3542400"/>
                  <a:gd name="connsiteX55" fmla="*/ 2704213 w 4164316"/>
                  <a:gd name="connsiteY55" fmla="*/ 380160 h 3542400"/>
                  <a:gd name="connsiteX56" fmla="*/ 2686934 w 4164316"/>
                  <a:gd name="connsiteY56" fmla="*/ 336960 h 3542400"/>
                  <a:gd name="connsiteX57" fmla="*/ 2678295 w 4164316"/>
                  <a:gd name="connsiteY57" fmla="*/ 311040 h 3542400"/>
                  <a:gd name="connsiteX58" fmla="*/ 2669655 w 4164316"/>
                  <a:gd name="connsiteY58" fmla="*/ 276480 h 3542400"/>
                  <a:gd name="connsiteX59" fmla="*/ 2635096 w 4164316"/>
                  <a:gd name="connsiteY59" fmla="*/ 233280 h 3542400"/>
                  <a:gd name="connsiteX60" fmla="*/ 2617817 w 4164316"/>
                  <a:gd name="connsiteY60" fmla="*/ 207360 h 3542400"/>
                  <a:gd name="connsiteX61" fmla="*/ 2540060 w 4164316"/>
                  <a:gd name="connsiteY61" fmla="*/ 146880 h 3542400"/>
                  <a:gd name="connsiteX62" fmla="*/ 2427744 w 4164316"/>
                  <a:gd name="connsiteY62" fmla="*/ 95040 h 3542400"/>
                  <a:gd name="connsiteX63" fmla="*/ 2401825 w 4164316"/>
                  <a:gd name="connsiteY63" fmla="*/ 77760 h 3542400"/>
                  <a:gd name="connsiteX64" fmla="*/ 2375906 w 4164316"/>
                  <a:gd name="connsiteY64" fmla="*/ 69120 h 3542400"/>
                  <a:gd name="connsiteX65" fmla="*/ 2324068 w 4164316"/>
                  <a:gd name="connsiteY65" fmla="*/ 34560 h 3542400"/>
                  <a:gd name="connsiteX66" fmla="*/ 2298149 w 4164316"/>
                  <a:gd name="connsiteY66" fmla="*/ 17280 h 3542400"/>
                  <a:gd name="connsiteX67" fmla="*/ 2246312 w 4164316"/>
                  <a:gd name="connsiteY67" fmla="*/ 0 h 3542400"/>
                  <a:gd name="connsiteX68" fmla="*/ 2159915 w 4164316"/>
                  <a:gd name="connsiteY68" fmla="*/ 8640 h 3542400"/>
                  <a:gd name="connsiteX69" fmla="*/ 2108077 w 4164316"/>
                  <a:gd name="connsiteY69" fmla="*/ 34560 h 3542400"/>
                  <a:gd name="connsiteX70" fmla="*/ 2082158 w 4164316"/>
                  <a:gd name="connsiteY70" fmla="*/ 43200 h 3542400"/>
                  <a:gd name="connsiteX71" fmla="*/ 2021680 w 4164316"/>
                  <a:gd name="connsiteY71" fmla="*/ 60480 h 3542400"/>
                  <a:gd name="connsiteX72" fmla="*/ 1935284 w 4164316"/>
                  <a:gd name="connsiteY72" fmla="*/ 77760 h 3542400"/>
                  <a:gd name="connsiteX73" fmla="*/ 1797049 w 4164316"/>
                  <a:gd name="connsiteY73" fmla="*/ 155520 h 3542400"/>
                  <a:gd name="connsiteX74" fmla="*/ 1753851 w 4164316"/>
                  <a:gd name="connsiteY74" fmla="*/ 181440 h 3542400"/>
                  <a:gd name="connsiteX75" fmla="*/ 1676094 w 4164316"/>
                  <a:gd name="connsiteY75" fmla="*/ 233280 h 3542400"/>
                  <a:gd name="connsiteX76" fmla="*/ 1650175 w 4164316"/>
                  <a:gd name="connsiteY76" fmla="*/ 250560 h 3542400"/>
                  <a:gd name="connsiteX77" fmla="*/ 1624256 w 4164316"/>
                  <a:gd name="connsiteY77" fmla="*/ 259200 h 3542400"/>
                  <a:gd name="connsiteX78" fmla="*/ 1563778 w 4164316"/>
                  <a:gd name="connsiteY78" fmla="*/ 302400 h 3542400"/>
                  <a:gd name="connsiteX79" fmla="*/ 1537859 w 4164316"/>
                  <a:gd name="connsiteY79" fmla="*/ 311040 h 3542400"/>
                  <a:gd name="connsiteX80" fmla="*/ 1511940 w 4164316"/>
                  <a:gd name="connsiteY80" fmla="*/ 328320 h 3542400"/>
                  <a:gd name="connsiteX81" fmla="*/ 1477382 w 4164316"/>
                  <a:gd name="connsiteY81" fmla="*/ 345600 h 3542400"/>
                  <a:gd name="connsiteX82" fmla="*/ 1451463 w 4164316"/>
                  <a:gd name="connsiteY82" fmla="*/ 371520 h 3542400"/>
                  <a:gd name="connsiteX83" fmla="*/ 1373706 w 4164316"/>
                  <a:gd name="connsiteY83" fmla="*/ 423360 h 3542400"/>
                  <a:gd name="connsiteX84" fmla="*/ 1347787 w 4164316"/>
                  <a:gd name="connsiteY84" fmla="*/ 449280 h 3542400"/>
                  <a:gd name="connsiteX85" fmla="*/ 1226832 w 4164316"/>
                  <a:gd name="connsiteY85" fmla="*/ 535680 h 3542400"/>
                  <a:gd name="connsiteX86" fmla="*/ 1200913 w 4164316"/>
                  <a:gd name="connsiteY86" fmla="*/ 552960 h 3542400"/>
                  <a:gd name="connsiteX87" fmla="*/ 1157714 w 4164316"/>
                  <a:gd name="connsiteY87" fmla="*/ 578880 h 3542400"/>
                  <a:gd name="connsiteX88" fmla="*/ 1114516 w 4164316"/>
                  <a:gd name="connsiteY88" fmla="*/ 596160 h 3542400"/>
                  <a:gd name="connsiteX89" fmla="*/ 1079957 w 4164316"/>
                  <a:gd name="connsiteY89" fmla="*/ 622080 h 3542400"/>
                  <a:gd name="connsiteX90" fmla="*/ 1045399 w 4164316"/>
                  <a:gd name="connsiteY90" fmla="*/ 639360 h 3542400"/>
                  <a:gd name="connsiteX91" fmla="*/ 1019480 w 4164316"/>
                  <a:gd name="connsiteY91" fmla="*/ 656640 h 3542400"/>
                  <a:gd name="connsiteX92" fmla="*/ 950363 w 4164316"/>
                  <a:gd name="connsiteY92" fmla="*/ 691200 h 3542400"/>
                  <a:gd name="connsiteX93" fmla="*/ 881245 w 4164316"/>
                  <a:gd name="connsiteY93" fmla="*/ 734400 h 3542400"/>
                  <a:gd name="connsiteX94" fmla="*/ 855326 w 4164316"/>
                  <a:gd name="connsiteY94" fmla="*/ 743040 h 3542400"/>
                  <a:gd name="connsiteX95" fmla="*/ 786209 w 4164316"/>
                  <a:gd name="connsiteY95" fmla="*/ 786240 h 3542400"/>
                  <a:gd name="connsiteX96" fmla="*/ 717092 w 4164316"/>
                  <a:gd name="connsiteY96" fmla="*/ 820800 h 3542400"/>
                  <a:gd name="connsiteX97" fmla="*/ 665254 w 4164316"/>
                  <a:gd name="connsiteY97" fmla="*/ 846720 h 3542400"/>
                  <a:gd name="connsiteX98" fmla="*/ 613416 w 4164316"/>
                  <a:gd name="connsiteY98" fmla="*/ 881280 h 3542400"/>
                  <a:gd name="connsiteX99" fmla="*/ 587497 w 4164316"/>
                  <a:gd name="connsiteY99" fmla="*/ 889920 h 3542400"/>
                  <a:gd name="connsiteX100" fmla="*/ 535659 w 4164316"/>
                  <a:gd name="connsiteY100" fmla="*/ 933120 h 3542400"/>
                  <a:gd name="connsiteX101" fmla="*/ 457902 w 4164316"/>
                  <a:gd name="connsiteY101" fmla="*/ 984960 h 3542400"/>
                  <a:gd name="connsiteX102" fmla="*/ 380145 w 4164316"/>
                  <a:gd name="connsiteY102" fmla="*/ 1019520 h 3542400"/>
                  <a:gd name="connsiteX103" fmla="*/ 354226 w 4164316"/>
                  <a:gd name="connsiteY103" fmla="*/ 1028160 h 3542400"/>
                  <a:gd name="connsiteX104" fmla="*/ 233271 w 4164316"/>
                  <a:gd name="connsiteY104" fmla="*/ 1097280 h 3542400"/>
                  <a:gd name="connsiteX105" fmla="*/ 181433 w 4164316"/>
                  <a:gd name="connsiteY105" fmla="*/ 1140480 h 3542400"/>
                  <a:gd name="connsiteX106" fmla="*/ 164153 w 4164316"/>
                  <a:gd name="connsiteY106" fmla="*/ 1157760 h 3542400"/>
                  <a:gd name="connsiteX107" fmla="*/ 120955 w 4164316"/>
                  <a:gd name="connsiteY107" fmla="*/ 1192320 h 3542400"/>
                  <a:gd name="connsiteX108" fmla="*/ 95036 w 4164316"/>
                  <a:gd name="connsiteY108" fmla="*/ 1209600 h 3542400"/>
                  <a:gd name="connsiteX109" fmla="*/ 51838 w 4164316"/>
                  <a:gd name="connsiteY109" fmla="*/ 1261440 h 3542400"/>
                  <a:gd name="connsiteX110" fmla="*/ 43198 w 4164316"/>
                  <a:gd name="connsiteY110" fmla="*/ 1287360 h 3542400"/>
                  <a:gd name="connsiteX111" fmla="*/ 8640 w 4164316"/>
                  <a:gd name="connsiteY111" fmla="*/ 1365120 h 3542400"/>
                  <a:gd name="connsiteX112" fmla="*/ 0 w 4164316"/>
                  <a:gd name="connsiteY112" fmla="*/ 1391040 h 3542400"/>
                  <a:gd name="connsiteX113" fmla="*/ 8640 w 4164316"/>
                  <a:gd name="connsiteY113" fmla="*/ 1581120 h 3542400"/>
                  <a:gd name="connsiteX114" fmla="*/ 25919 w 4164316"/>
                  <a:gd name="connsiteY114" fmla="*/ 1632960 h 3542400"/>
                  <a:gd name="connsiteX115" fmla="*/ 34559 w 4164316"/>
                  <a:gd name="connsiteY115" fmla="*/ 1658880 h 3542400"/>
                  <a:gd name="connsiteX116" fmla="*/ 60478 w 4164316"/>
                  <a:gd name="connsiteY116" fmla="*/ 1684800 h 3542400"/>
                  <a:gd name="connsiteX117" fmla="*/ 95036 w 4164316"/>
                  <a:gd name="connsiteY117" fmla="*/ 1736640 h 3542400"/>
                  <a:gd name="connsiteX118" fmla="*/ 164153 w 4164316"/>
                  <a:gd name="connsiteY118" fmla="*/ 1797120 h 3542400"/>
                  <a:gd name="connsiteX119" fmla="*/ 190072 w 4164316"/>
                  <a:gd name="connsiteY119" fmla="*/ 1823040 h 3542400"/>
                  <a:gd name="connsiteX120" fmla="*/ 241910 w 4164316"/>
                  <a:gd name="connsiteY120" fmla="*/ 1857600 h 3542400"/>
                  <a:gd name="connsiteX121" fmla="*/ 285109 w 4164316"/>
                  <a:gd name="connsiteY121" fmla="*/ 1892160 h 3542400"/>
                  <a:gd name="connsiteX122" fmla="*/ 311028 w 4164316"/>
                  <a:gd name="connsiteY122" fmla="*/ 1900800 h 3542400"/>
                  <a:gd name="connsiteX123" fmla="*/ 380145 w 4164316"/>
                  <a:gd name="connsiteY123" fmla="*/ 1944000 h 3542400"/>
                  <a:gd name="connsiteX124" fmla="*/ 431983 w 4164316"/>
                  <a:gd name="connsiteY124" fmla="*/ 1978560 h 3542400"/>
                  <a:gd name="connsiteX125" fmla="*/ 457902 w 4164316"/>
                  <a:gd name="connsiteY125" fmla="*/ 1995840 h 3542400"/>
                  <a:gd name="connsiteX126" fmla="*/ 509740 w 4164316"/>
                  <a:gd name="connsiteY126" fmla="*/ 2039040 h 3542400"/>
                  <a:gd name="connsiteX127" fmla="*/ 527019 w 4164316"/>
                  <a:gd name="connsiteY127" fmla="*/ 2064960 h 3542400"/>
                  <a:gd name="connsiteX128" fmla="*/ 596136 w 4164316"/>
                  <a:gd name="connsiteY128" fmla="*/ 2134080 h 3542400"/>
                  <a:gd name="connsiteX129" fmla="*/ 630695 w 4164316"/>
                  <a:gd name="connsiteY129" fmla="*/ 2160000 h 3542400"/>
                  <a:gd name="connsiteX130" fmla="*/ 656614 w 4164316"/>
                  <a:gd name="connsiteY130" fmla="*/ 2177280 h 3542400"/>
                  <a:gd name="connsiteX131" fmla="*/ 725731 w 4164316"/>
                  <a:gd name="connsiteY131" fmla="*/ 2237760 h 3542400"/>
                  <a:gd name="connsiteX132" fmla="*/ 768930 w 4164316"/>
                  <a:gd name="connsiteY132" fmla="*/ 2289600 h 3542400"/>
                  <a:gd name="connsiteX133" fmla="*/ 829407 w 4164316"/>
                  <a:gd name="connsiteY133" fmla="*/ 2350080 h 3542400"/>
                  <a:gd name="connsiteX134" fmla="*/ 872606 w 4164316"/>
                  <a:gd name="connsiteY134" fmla="*/ 2384640 h 3542400"/>
                  <a:gd name="connsiteX135" fmla="*/ 924444 w 4164316"/>
                  <a:gd name="connsiteY135" fmla="*/ 2419200 h 3542400"/>
                  <a:gd name="connsiteX136" fmla="*/ 950363 w 4164316"/>
                  <a:gd name="connsiteY136" fmla="*/ 2445120 h 3542400"/>
                  <a:gd name="connsiteX137" fmla="*/ 1019480 w 4164316"/>
                  <a:gd name="connsiteY137" fmla="*/ 2505600 h 3542400"/>
                  <a:gd name="connsiteX138" fmla="*/ 1036759 w 4164316"/>
                  <a:gd name="connsiteY138" fmla="*/ 2531520 h 3542400"/>
                  <a:gd name="connsiteX139" fmla="*/ 1114516 w 4164316"/>
                  <a:gd name="connsiteY139" fmla="*/ 2592000 h 3542400"/>
                  <a:gd name="connsiteX140" fmla="*/ 1200913 w 4164316"/>
                  <a:gd name="connsiteY140" fmla="*/ 2669760 h 3542400"/>
                  <a:gd name="connsiteX141" fmla="*/ 1252751 w 4164316"/>
                  <a:gd name="connsiteY141" fmla="*/ 2721600 h 3542400"/>
                  <a:gd name="connsiteX142" fmla="*/ 1287309 w 4164316"/>
                  <a:gd name="connsiteY142" fmla="*/ 2747520 h 3542400"/>
                  <a:gd name="connsiteX143" fmla="*/ 1330508 w 4164316"/>
                  <a:gd name="connsiteY143" fmla="*/ 2790720 h 3542400"/>
                  <a:gd name="connsiteX144" fmla="*/ 1382346 w 4164316"/>
                  <a:gd name="connsiteY144" fmla="*/ 2825280 h 3542400"/>
                  <a:gd name="connsiteX145" fmla="*/ 1408265 w 4164316"/>
                  <a:gd name="connsiteY145" fmla="*/ 2842560 h 3542400"/>
                  <a:gd name="connsiteX146" fmla="*/ 1442823 w 4164316"/>
                  <a:gd name="connsiteY146" fmla="*/ 2851200 h 3542400"/>
                  <a:gd name="connsiteX147" fmla="*/ 1494661 w 4164316"/>
                  <a:gd name="connsiteY147" fmla="*/ 2877120 h 3542400"/>
                  <a:gd name="connsiteX148" fmla="*/ 1589697 w 4164316"/>
                  <a:gd name="connsiteY148" fmla="*/ 2928960 h 3542400"/>
                  <a:gd name="connsiteX149" fmla="*/ 1641535 w 4164316"/>
                  <a:gd name="connsiteY149" fmla="*/ 2963520 h 3542400"/>
                  <a:gd name="connsiteX150" fmla="*/ 1676094 w 4164316"/>
                  <a:gd name="connsiteY150" fmla="*/ 2989440 h 3542400"/>
                  <a:gd name="connsiteX151" fmla="*/ 1702013 w 4164316"/>
                  <a:gd name="connsiteY151" fmla="*/ 2998080 h 3542400"/>
                  <a:gd name="connsiteX152" fmla="*/ 1822968 w 4164316"/>
                  <a:gd name="connsiteY152" fmla="*/ 3084480 h 3542400"/>
                  <a:gd name="connsiteX153" fmla="*/ 1918004 w 4164316"/>
                  <a:gd name="connsiteY153" fmla="*/ 3127680 h 3542400"/>
                  <a:gd name="connsiteX154" fmla="*/ 1969842 w 4164316"/>
                  <a:gd name="connsiteY154" fmla="*/ 3144960 h 3542400"/>
                  <a:gd name="connsiteX155" fmla="*/ 2004401 w 4164316"/>
                  <a:gd name="connsiteY155" fmla="*/ 3170880 h 3542400"/>
                  <a:gd name="connsiteX156" fmla="*/ 2090798 w 4164316"/>
                  <a:gd name="connsiteY156" fmla="*/ 3214080 h 3542400"/>
                  <a:gd name="connsiteX157" fmla="*/ 2185834 w 4164316"/>
                  <a:gd name="connsiteY157" fmla="*/ 3265920 h 3542400"/>
                  <a:gd name="connsiteX158" fmla="*/ 2229032 w 4164316"/>
                  <a:gd name="connsiteY158" fmla="*/ 3283200 h 3542400"/>
                  <a:gd name="connsiteX159" fmla="*/ 2263591 w 4164316"/>
                  <a:gd name="connsiteY159" fmla="*/ 3300480 h 3542400"/>
                  <a:gd name="connsiteX160" fmla="*/ 2289510 w 4164316"/>
                  <a:gd name="connsiteY160" fmla="*/ 3317760 h 3542400"/>
                  <a:gd name="connsiteX161" fmla="*/ 2341348 w 4164316"/>
                  <a:gd name="connsiteY161" fmla="*/ 3335040 h 3542400"/>
                  <a:gd name="connsiteX162" fmla="*/ 2367267 w 4164316"/>
                  <a:gd name="connsiteY162" fmla="*/ 3343680 h 3542400"/>
                  <a:gd name="connsiteX163" fmla="*/ 2393186 w 4164316"/>
                  <a:gd name="connsiteY163" fmla="*/ 3352320 h 3542400"/>
                  <a:gd name="connsiteX164" fmla="*/ 2479582 w 4164316"/>
                  <a:gd name="connsiteY164" fmla="*/ 3386880 h 3542400"/>
                  <a:gd name="connsiteX165" fmla="*/ 2557339 w 4164316"/>
                  <a:gd name="connsiteY165" fmla="*/ 3430080 h 3542400"/>
                  <a:gd name="connsiteX166" fmla="*/ 2609177 w 4164316"/>
                  <a:gd name="connsiteY166" fmla="*/ 3456000 h 3542400"/>
                  <a:gd name="connsiteX167" fmla="*/ 2661015 w 4164316"/>
                  <a:gd name="connsiteY167" fmla="*/ 3464640 h 3542400"/>
                  <a:gd name="connsiteX168" fmla="*/ 2747412 w 4164316"/>
                  <a:gd name="connsiteY168" fmla="*/ 3490560 h 3542400"/>
                  <a:gd name="connsiteX169" fmla="*/ 2781970 w 4164316"/>
                  <a:gd name="connsiteY169" fmla="*/ 3499200 h 3542400"/>
                  <a:gd name="connsiteX170" fmla="*/ 2928845 w 4164316"/>
                  <a:gd name="connsiteY170" fmla="*/ 3516480 h 3542400"/>
                  <a:gd name="connsiteX171" fmla="*/ 2997962 w 4164316"/>
                  <a:gd name="connsiteY171" fmla="*/ 3525120 h 3542400"/>
                  <a:gd name="connsiteX172" fmla="*/ 3041160 w 4164316"/>
                  <a:gd name="connsiteY172" fmla="*/ 3533760 h 3542400"/>
                  <a:gd name="connsiteX173" fmla="*/ 3101638 w 4164316"/>
                  <a:gd name="connsiteY173" fmla="*/ 3542400 h 3542400"/>
                  <a:gd name="connsiteX174" fmla="*/ 3654576 w 4164316"/>
                  <a:gd name="connsiteY174" fmla="*/ 3533760 h 3542400"/>
                  <a:gd name="connsiteX175" fmla="*/ 3749612 w 4164316"/>
                  <a:gd name="connsiteY175" fmla="*/ 3525120 h 3542400"/>
                  <a:gd name="connsiteX176" fmla="*/ 3836009 w 4164316"/>
                  <a:gd name="connsiteY176" fmla="*/ 3507840 h 3542400"/>
                  <a:gd name="connsiteX177" fmla="*/ 3879207 w 4164316"/>
                  <a:gd name="connsiteY177" fmla="*/ 3490560 h 3542400"/>
                  <a:gd name="connsiteX178" fmla="*/ 3931045 w 4164316"/>
                  <a:gd name="connsiteY178" fmla="*/ 3473280 h 3542400"/>
                  <a:gd name="connsiteX179" fmla="*/ 3948325 w 4164316"/>
                  <a:gd name="connsiteY179" fmla="*/ 3456000 h 3542400"/>
                  <a:gd name="connsiteX180" fmla="*/ 3974243 w 4164316"/>
                  <a:gd name="connsiteY180" fmla="*/ 3438720 h 3542400"/>
                  <a:gd name="connsiteX181" fmla="*/ 3991523 w 4164316"/>
                  <a:gd name="connsiteY181" fmla="*/ 3412800 h 3542400"/>
                  <a:gd name="connsiteX182" fmla="*/ 4043361 w 4164316"/>
                  <a:gd name="connsiteY182" fmla="*/ 3343680 h 3542400"/>
                  <a:gd name="connsiteX183" fmla="*/ 4077919 w 4164316"/>
                  <a:gd name="connsiteY183" fmla="*/ 3291840 h 3542400"/>
                  <a:gd name="connsiteX184" fmla="*/ 4095199 w 4164316"/>
                  <a:gd name="connsiteY184" fmla="*/ 3240000 h 3542400"/>
                  <a:gd name="connsiteX185" fmla="*/ 4129757 w 4164316"/>
                  <a:gd name="connsiteY185" fmla="*/ 3188160 h 3542400"/>
                  <a:gd name="connsiteX186" fmla="*/ 4138397 w 4164316"/>
                  <a:gd name="connsiteY186" fmla="*/ 3153600 h 3542400"/>
                  <a:gd name="connsiteX187" fmla="*/ 4164316 w 4164316"/>
                  <a:gd name="connsiteY187" fmla="*/ 3067200 h 3542400"/>
                  <a:gd name="connsiteX188" fmla="*/ 4155676 w 4164316"/>
                  <a:gd name="connsiteY188" fmla="*/ 2911680 h 3542400"/>
                  <a:gd name="connsiteX189" fmla="*/ 4147037 w 4164316"/>
                  <a:gd name="connsiteY189" fmla="*/ 2885760 h 3542400"/>
                  <a:gd name="connsiteX190" fmla="*/ 4129757 w 4164316"/>
                  <a:gd name="connsiteY190" fmla="*/ 2868480 h 3542400"/>
                  <a:gd name="connsiteX191" fmla="*/ 4077919 w 4164316"/>
                  <a:gd name="connsiteY191" fmla="*/ 2833920 h 3542400"/>
                  <a:gd name="connsiteX192" fmla="*/ 4060640 w 4164316"/>
                  <a:gd name="connsiteY192" fmla="*/ 2808000 h 3542400"/>
                  <a:gd name="connsiteX193" fmla="*/ 4000162 w 4164316"/>
                  <a:gd name="connsiteY193" fmla="*/ 2799360 h 354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4164316" h="3542400">
                    <a:moveTo>
                      <a:pt x="4060640" y="2816640"/>
                    </a:moveTo>
                    <a:cubicBezTo>
                      <a:pt x="4023202" y="2810880"/>
                      <a:pt x="3984925" y="2809120"/>
                      <a:pt x="3948325" y="2799360"/>
                    </a:cubicBezTo>
                    <a:cubicBezTo>
                      <a:pt x="3940454" y="2797261"/>
                      <a:pt x="3938030" y="2786271"/>
                      <a:pt x="3931045" y="2782080"/>
                    </a:cubicBezTo>
                    <a:cubicBezTo>
                      <a:pt x="3923236" y="2777394"/>
                      <a:pt x="3913272" y="2777513"/>
                      <a:pt x="3905126" y="2773440"/>
                    </a:cubicBezTo>
                    <a:cubicBezTo>
                      <a:pt x="3895839" y="2768796"/>
                      <a:pt x="3888696" y="2760377"/>
                      <a:pt x="3879207" y="2756160"/>
                    </a:cubicBezTo>
                    <a:cubicBezTo>
                      <a:pt x="3862563" y="2748762"/>
                      <a:pt x="3845229" y="2742452"/>
                      <a:pt x="3827369" y="2738880"/>
                    </a:cubicBezTo>
                    <a:cubicBezTo>
                      <a:pt x="3814184" y="2736243"/>
                      <a:pt x="3773950" y="2730053"/>
                      <a:pt x="3758252" y="2721600"/>
                    </a:cubicBezTo>
                    <a:cubicBezTo>
                      <a:pt x="3728681" y="2705677"/>
                      <a:pt x="3701894" y="2684780"/>
                      <a:pt x="3671855" y="2669760"/>
                    </a:cubicBezTo>
                    <a:cubicBezTo>
                      <a:pt x="3648816" y="2658240"/>
                      <a:pt x="3623345" y="2650655"/>
                      <a:pt x="3602738" y="2635200"/>
                    </a:cubicBezTo>
                    <a:cubicBezTo>
                      <a:pt x="3519418" y="2572708"/>
                      <a:pt x="3620726" y="2653190"/>
                      <a:pt x="3533621" y="2566080"/>
                    </a:cubicBezTo>
                    <a:cubicBezTo>
                      <a:pt x="3526279" y="2558737"/>
                      <a:pt x="3515463" y="2555699"/>
                      <a:pt x="3507702" y="2548800"/>
                    </a:cubicBezTo>
                    <a:cubicBezTo>
                      <a:pt x="3489438" y="2532564"/>
                      <a:pt x="3474028" y="2513308"/>
                      <a:pt x="3455864" y="2496960"/>
                    </a:cubicBezTo>
                    <a:cubicBezTo>
                      <a:pt x="3445161" y="2487327"/>
                      <a:pt x="3432238" y="2480411"/>
                      <a:pt x="3421305" y="2471040"/>
                    </a:cubicBezTo>
                    <a:cubicBezTo>
                      <a:pt x="3380121" y="2435738"/>
                      <a:pt x="3413555" y="2451177"/>
                      <a:pt x="3369467" y="2436480"/>
                    </a:cubicBezTo>
                    <a:cubicBezTo>
                      <a:pt x="3349910" y="2358244"/>
                      <a:pt x="3377701" y="2452949"/>
                      <a:pt x="3326269" y="2350080"/>
                    </a:cubicBezTo>
                    <a:cubicBezTo>
                      <a:pt x="3320509" y="2338560"/>
                      <a:pt x="3314063" y="2327358"/>
                      <a:pt x="3308990" y="2315520"/>
                    </a:cubicBezTo>
                    <a:cubicBezTo>
                      <a:pt x="3305403" y="2307149"/>
                      <a:pt x="3304423" y="2297746"/>
                      <a:pt x="3300350" y="2289600"/>
                    </a:cubicBezTo>
                    <a:cubicBezTo>
                      <a:pt x="3295706" y="2280312"/>
                      <a:pt x="3288831" y="2272320"/>
                      <a:pt x="3283071" y="2263680"/>
                    </a:cubicBezTo>
                    <a:cubicBezTo>
                      <a:pt x="3278764" y="2242146"/>
                      <a:pt x="3275280" y="2215436"/>
                      <a:pt x="3265791" y="2194560"/>
                    </a:cubicBezTo>
                    <a:cubicBezTo>
                      <a:pt x="3255132" y="2171109"/>
                      <a:pt x="3242752" y="2148480"/>
                      <a:pt x="3231233" y="2125440"/>
                    </a:cubicBezTo>
                    <a:cubicBezTo>
                      <a:pt x="3218014" y="2059346"/>
                      <a:pt x="3229670" y="2103992"/>
                      <a:pt x="3205314" y="2039040"/>
                    </a:cubicBezTo>
                    <a:cubicBezTo>
                      <a:pt x="3202116" y="2030512"/>
                      <a:pt x="3200747" y="2021266"/>
                      <a:pt x="3196674" y="2013120"/>
                    </a:cubicBezTo>
                    <a:cubicBezTo>
                      <a:pt x="3192030" y="2003832"/>
                      <a:pt x="3184039" y="1996488"/>
                      <a:pt x="3179395" y="1987200"/>
                    </a:cubicBezTo>
                    <a:cubicBezTo>
                      <a:pt x="3175322" y="1979054"/>
                      <a:pt x="3173953" y="1969808"/>
                      <a:pt x="3170755" y="1961280"/>
                    </a:cubicBezTo>
                    <a:cubicBezTo>
                      <a:pt x="3165310" y="1946758"/>
                      <a:pt x="3158380" y="1932793"/>
                      <a:pt x="3153476" y="1918080"/>
                    </a:cubicBezTo>
                    <a:cubicBezTo>
                      <a:pt x="3149721" y="1906815"/>
                      <a:pt x="3149005" y="1894639"/>
                      <a:pt x="3144836" y="1883520"/>
                    </a:cubicBezTo>
                    <a:cubicBezTo>
                      <a:pt x="3140314" y="1871460"/>
                      <a:pt x="3133317" y="1860480"/>
                      <a:pt x="3127557" y="1848960"/>
                    </a:cubicBezTo>
                    <a:cubicBezTo>
                      <a:pt x="3110953" y="1765938"/>
                      <a:pt x="3130254" y="1842744"/>
                      <a:pt x="3101638" y="1771200"/>
                    </a:cubicBezTo>
                    <a:cubicBezTo>
                      <a:pt x="3094874" y="1754288"/>
                      <a:pt x="3090119" y="1736640"/>
                      <a:pt x="3084359" y="1719360"/>
                    </a:cubicBezTo>
                    <a:lnTo>
                      <a:pt x="3067079" y="1667520"/>
                    </a:lnTo>
                    <a:lnTo>
                      <a:pt x="3058440" y="1641600"/>
                    </a:lnTo>
                    <a:cubicBezTo>
                      <a:pt x="3055560" y="1632960"/>
                      <a:pt x="3051586" y="1624611"/>
                      <a:pt x="3049800" y="1615680"/>
                    </a:cubicBezTo>
                    <a:cubicBezTo>
                      <a:pt x="3046920" y="1601280"/>
                      <a:pt x="3043574" y="1586965"/>
                      <a:pt x="3041160" y="1572480"/>
                    </a:cubicBezTo>
                    <a:cubicBezTo>
                      <a:pt x="3037812" y="1552392"/>
                      <a:pt x="3036164" y="1532036"/>
                      <a:pt x="3032521" y="1512000"/>
                    </a:cubicBezTo>
                    <a:cubicBezTo>
                      <a:pt x="3030397" y="1500317"/>
                      <a:pt x="3026457" y="1489032"/>
                      <a:pt x="3023881" y="1477440"/>
                    </a:cubicBezTo>
                    <a:cubicBezTo>
                      <a:pt x="3020695" y="1463105"/>
                      <a:pt x="3018543" y="1448549"/>
                      <a:pt x="3015241" y="1434240"/>
                    </a:cubicBezTo>
                    <a:cubicBezTo>
                      <a:pt x="3009901" y="1411099"/>
                      <a:pt x="3005472" y="1387650"/>
                      <a:pt x="2997962" y="1365120"/>
                    </a:cubicBezTo>
                    <a:cubicBezTo>
                      <a:pt x="2995082" y="1356480"/>
                      <a:pt x="2991718" y="1347986"/>
                      <a:pt x="2989322" y="1339200"/>
                    </a:cubicBezTo>
                    <a:cubicBezTo>
                      <a:pt x="2983073" y="1316288"/>
                      <a:pt x="2979553" y="1292610"/>
                      <a:pt x="2972043" y="1270080"/>
                    </a:cubicBezTo>
                    <a:cubicBezTo>
                      <a:pt x="2966283" y="1252800"/>
                      <a:pt x="2957758" y="1236207"/>
                      <a:pt x="2954764" y="1218240"/>
                    </a:cubicBezTo>
                    <a:cubicBezTo>
                      <a:pt x="2949004" y="1183680"/>
                      <a:pt x="2948563" y="1147799"/>
                      <a:pt x="2937484" y="1114560"/>
                    </a:cubicBezTo>
                    <a:cubicBezTo>
                      <a:pt x="2931724" y="1097280"/>
                      <a:pt x="2923777" y="1080581"/>
                      <a:pt x="2920205" y="1062720"/>
                    </a:cubicBezTo>
                    <a:cubicBezTo>
                      <a:pt x="2902641" y="974899"/>
                      <a:pt x="2920635" y="1055586"/>
                      <a:pt x="2902926" y="993600"/>
                    </a:cubicBezTo>
                    <a:cubicBezTo>
                      <a:pt x="2899664" y="982182"/>
                      <a:pt x="2897698" y="970414"/>
                      <a:pt x="2894286" y="959040"/>
                    </a:cubicBezTo>
                    <a:cubicBezTo>
                      <a:pt x="2889052" y="941594"/>
                      <a:pt x="2882241" y="924646"/>
                      <a:pt x="2877007" y="907200"/>
                    </a:cubicBezTo>
                    <a:cubicBezTo>
                      <a:pt x="2873595" y="895826"/>
                      <a:pt x="2871779" y="884014"/>
                      <a:pt x="2868367" y="872640"/>
                    </a:cubicBezTo>
                    <a:cubicBezTo>
                      <a:pt x="2863133" y="855194"/>
                      <a:pt x="2856848" y="838080"/>
                      <a:pt x="2851088" y="820800"/>
                    </a:cubicBezTo>
                    <a:cubicBezTo>
                      <a:pt x="2848208" y="812160"/>
                      <a:pt x="2847500" y="802458"/>
                      <a:pt x="2842448" y="794880"/>
                    </a:cubicBezTo>
                    <a:cubicBezTo>
                      <a:pt x="2836688" y="786240"/>
                      <a:pt x="2829386" y="778449"/>
                      <a:pt x="2825169" y="768960"/>
                    </a:cubicBezTo>
                    <a:cubicBezTo>
                      <a:pt x="2817771" y="752315"/>
                      <a:pt x="2813649" y="734400"/>
                      <a:pt x="2807889" y="717120"/>
                    </a:cubicBezTo>
                    <a:cubicBezTo>
                      <a:pt x="2805009" y="708480"/>
                      <a:pt x="2805690" y="697640"/>
                      <a:pt x="2799250" y="691200"/>
                    </a:cubicBezTo>
                    <a:lnTo>
                      <a:pt x="2781970" y="673920"/>
                    </a:lnTo>
                    <a:cubicBezTo>
                      <a:pt x="2768912" y="621683"/>
                      <a:pt x="2777088" y="650635"/>
                      <a:pt x="2756051" y="587520"/>
                    </a:cubicBezTo>
                    <a:lnTo>
                      <a:pt x="2747412" y="561600"/>
                    </a:lnTo>
                    <a:cubicBezTo>
                      <a:pt x="2731463" y="449954"/>
                      <a:pt x="2749834" y="552798"/>
                      <a:pt x="2712853" y="423360"/>
                    </a:cubicBezTo>
                    <a:cubicBezTo>
                      <a:pt x="2708819" y="409240"/>
                      <a:pt x="2708433" y="394226"/>
                      <a:pt x="2704213" y="380160"/>
                    </a:cubicBezTo>
                    <a:cubicBezTo>
                      <a:pt x="2699757" y="365305"/>
                      <a:pt x="2692379" y="351482"/>
                      <a:pt x="2686934" y="336960"/>
                    </a:cubicBezTo>
                    <a:cubicBezTo>
                      <a:pt x="2683736" y="328433"/>
                      <a:pt x="2680797" y="319797"/>
                      <a:pt x="2678295" y="311040"/>
                    </a:cubicBezTo>
                    <a:cubicBezTo>
                      <a:pt x="2675033" y="299622"/>
                      <a:pt x="2674332" y="287394"/>
                      <a:pt x="2669655" y="276480"/>
                    </a:cubicBezTo>
                    <a:cubicBezTo>
                      <a:pt x="2657380" y="247838"/>
                      <a:pt x="2652248" y="254721"/>
                      <a:pt x="2635096" y="233280"/>
                    </a:cubicBezTo>
                    <a:cubicBezTo>
                      <a:pt x="2628609" y="225172"/>
                      <a:pt x="2624464" y="215337"/>
                      <a:pt x="2617817" y="207360"/>
                    </a:cubicBezTo>
                    <a:cubicBezTo>
                      <a:pt x="2600615" y="186716"/>
                      <a:pt x="2562290" y="154290"/>
                      <a:pt x="2540060" y="146880"/>
                    </a:cubicBezTo>
                    <a:cubicBezTo>
                      <a:pt x="2496965" y="132515"/>
                      <a:pt x="2475015" y="126555"/>
                      <a:pt x="2427744" y="95040"/>
                    </a:cubicBezTo>
                    <a:cubicBezTo>
                      <a:pt x="2419104" y="89280"/>
                      <a:pt x="2411112" y="82404"/>
                      <a:pt x="2401825" y="77760"/>
                    </a:cubicBezTo>
                    <a:cubicBezTo>
                      <a:pt x="2393679" y="73687"/>
                      <a:pt x="2383867" y="73543"/>
                      <a:pt x="2375906" y="69120"/>
                    </a:cubicBezTo>
                    <a:cubicBezTo>
                      <a:pt x="2357752" y="59034"/>
                      <a:pt x="2341347" y="46080"/>
                      <a:pt x="2324068" y="34560"/>
                    </a:cubicBezTo>
                    <a:cubicBezTo>
                      <a:pt x="2315428" y="28800"/>
                      <a:pt x="2308000" y="20564"/>
                      <a:pt x="2298149" y="17280"/>
                    </a:cubicBezTo>
                    <a:lnTo>
                      <a:pt x="2246312" y="0"/>
                    </a:lnTo>
                    <a:cubicBezTo>
                      <a:pt x="2217513" y="2880"/>
                      <a:pt x="2188521" y="4239"/>
                      <a:pt x="2159915" y="8640"/>
                    </a:cubicBezTo>
                    <a:cubicBezTo>
                      <a:pt x="2128548" y="13466"/>
                      <a:pt x="2136554" y="20321"/>
                      <a:pt x="2108077" y="34560"/>
                    </a:cubicBezTo>
                    <a:cubicBezTo>
                      <a:pt x="2099931" y="38633"/>
                      <a:pt x="2090881" y="40583"/>
                      <a:pt x="2082158" y="43200"/>
                    </a:cubicBezTo>
                    <a:cubicBezTo>
                      <a:pt x="2062076" y="49225"/>
                      <a:pt x="2041762" y="54455"/>
                      <a:pt x="2021680" y="60480"/>
                    </a:cubicBezTo>
                    <a:cubicBezTo>
                      <a:pt x="1966846" y="76931"/>
                      <a:pt x="2026234" y="64766"/>
                      <a:pt x="1935284" y="77760"/>
                    </a:cubicBezTo>
                    <a:cubicBezTo>
                      <a:pt x="1853408" y="118700"/>
                      <a:pt x="1900009" y="93741"/>
                      <a:pt x="1797049" y="155520"/>
                    </a:cubicBezTo>
                    <a:cubicBezTo>
                      <a:pt x="1782650" y="164160"/>
                      <a:pt x="1767823" y="172125"/>
                      <a:pt x="1753851" y="181440"/>
                    </a:cubicBezTo>
                    <a:lnTo>
                      <a:pt x="1676094" y="233280"/>
                    </a:lnTo>
                    <a:cubicBezTo>
                      <a:pt x="1667454" y="239040"/>
                      <a:pt x="1660026" y="247276"/>
                      <a:pt x="1650175" y="250560"/>
                    </a:cubicBezTo>
                    <a:lnTo>
                      <a:pt x="1624256" y="259200"/>
                    </a:lnTo>
                    <a:cubicBezTo>
                      <a:pt x="1616430" y="265070"/>
                      <a:pt x="1576411" y="296083"/>
                      <a:pt x="1563778" y="302400"/>
                    </a:cubicBezTo>
                    <a:cubicBezTo>
                      <a:pt x="1555632" y="306473"/>
                      <a:pt x="1546005" y="306967"/>
                      <a:pt x="1537859" y="311040"/>
                    </a:cubicBezTo>
                    <a:cubicBezTo>
                      <a:pt x="1528572" y="315684"/>
                      <a:pt x="1520955" y="323168"/>
                      <a:pt x="1511940" y="328320"/>
                    </a:cubicBezTo>
                    <a:cubicBezTo>
                      <a:pt x="1500758" y="334710"/>
                      <a:pt x="1487862" y="338114"/>
                      <a:pt x="1477382" y="345600"/>
                    </a:cubicBezTo>
                    <a:cubicBezTo>
                      <a:pt x="1467440" y="352702"/>
                      <a:pt x="1461238" y="364189"/>
                      <a:pt x="1451463" y="371520"/>
                    </a:cubicBezTo>
                    <a:cubicBezTo>
                      <a:pt x="1426542" y="390211"/>
                      <a:pt x="1398627" y="404669"/>
                      <a:pt x="1373706" y="423360"/>
                    </a:cubicBezTo>
                    <a:cubicBezTo>
                      <a:pt x="1363931" y="430691"/>
                      <a:pt x="1357493" y="441858"/>
                      <a:pt x="1347787" y="449280"/>
                    </a:cubicBezTo>
                    <a:cubicBezTo>
                      <a:pt x="1308429" y="479379"/>
                      <a:pt x="1268058" y="508195"/>
                      <a:pt x="1226832" y="535680"/>
                    </a:cubicBezTo>
                    <a:cubicBezTo>
                      <a:pt x="1218192" y="541440"/>
                      <a:pt x="1209718" y="547457"/>
                      <a:pt x="1200913" y="552960"/>
                    </a:cubicBezTo>
                    <a:cubicBezTo>
                      <a:pt x="1186673" y="561860"/>
                      <a:pt x="1172734" y="571370"/>
                      <a:pt x="1157714" y="578880"/>
                    </a:cubicBezTo>
                    <a:cubicBezTo>
                      <a:pt x="1143843" y="585816"/>
                      <a:pt x="1128073" y="588628"/>
                      <a:pt x="1114516" y="596160"/>
                    </a:cubicBezTo>
                    <a:cubicBezTo>
                      <a:pt x="1101928" y="603153"/>
                      <a:pt x="1092168" y="614448"/>
                      <a:pt x="1079957" y="622080"/>
                    </a:cubicBezTo>
                    <a:cubicBezTo>
                      <a:pt x="1069036" y="628906"/>
                      <a:pt x="1056581" y="632970"/>
                      <a:pt x="1045399" y="639360"/>
                    </a:cubicBezTo>
                    <a:cubicBezTo>
                      <a:pt x="1036384" y="644512"/>
                      <a:pt x="1028596" y="651668"/>
                      <a:pt x="1019480" y="656640"/>
                    </a:cubicBezTo>
                    <a:cubicBezTo>
                      <a:pt x="996867" y="668975"/>
                      <a:pt x="971795" y="676911"/>
                      <a:pt x="950363" y="691200"/>
                    </a:cubicBezTo>
                    <a:cubicBezTo>
                      <a:pt x="929801" y="704909"/>
                      <a:pt x="902088" y="723978"/>
                      <a:pt x="881245" y="734400"/>
                    </a:cubicBezTo>
                    <a:cubicBezTo>
                      <a:pt x="873099" y="738473"/>
                      <a:pt x="863966" y="740160"/>
                      <a:pt x="855326" y="743040"/>
                    </a:cubicBezTo>
                    <a:cubicBezTo>
                      <a:pt x="795311" y="788054"/>
                      <a:pt x="847201" y="752354"/>
                      <a:pt x="786209" y="786240"/>
                    </a:cubicBezTo>
                    <a:cubicBezTo>
                      <a:pt x="724999" y="820247"/>
                      <a:pt x="764475" y="805005"/>
                      <a:pt x="717092" y="820800"/>
                    </a:cubicBezTo>
                    <a:cubicBezTo>
                      <a:pt x="676850" y="861042"/>
                      <a:pt x="728947" y="814872"/>
                      <a:pt x="665254" y="846720"/>
                    </a:cubicBezTo>
                    <a:cubicBezTo>
                      <a:pt x="646679" y="856008"/>
                      <a:pt x="633118" y="874713"/>
                      <a:pt x="613416" y="881280"/>
                    </a:cubicBezTo>
                    <a:cubicBezTo>
                      <a:pt x="604776" y="884160"/>
                      <a:pt x="595643" y="885847"/>
                      <a:pt x="587497" y="889920"/>
                    </a:cubicBezTo>
                    <a:cubicBezTo>
                      <a:pt x="547202" y="910068"/>
                      <a:pt x="573874" y="904458"/>
                      <a:pt x="535659" y="933120"/>
                    </a:cubicBezTo>
                    <a:cubicBezTo>
                      <a:pt x="510738" y="951811"/>
                      <a:pt x="487454" y="975109"/>
                      <a:pt x="457902" y="984960"/>
                    </a:cubicBezTo>
                    <a:cubicBezTo>
                      <a:pt x="324165" y="1029541"/>
                      <a:pt x="462293" y="978445"/>
                      <a:pt x="380145" y="1019520"/>
                    </a:cubicBezTo>
                    <a:cubicBezTo>
                      <a:pt x="371999" y="1023593"/>
                      <a:pt x="362133" y="1023642"/>
                      <a:pt x="354226" y="1028160"/>
                    </a:cubicBezTo>
                    <a:cubicBezTo>
                      <a:pt x="223492" y="1102868"/>
                      <a:pt x="301607" y="1074500"/>
                      <a:pt x="233271" y="1097280"/>
                    </a:cubicBezTo>
                    <a:cubicBezTo>
                      <a:pt x="171706" y="1158847"/>
                      <a:pt x="241572" y="1092368"/>
                      <a:pt x="181433" y="1140480"/>
                    </a:cubicBezTo>
                    <a:cubicBezTo>
                      <a:pt x="175072" y="1145569"/>
                      <a:pt x="170338" y="1152459"/>
                      <a:pt x="164153" y="1157760"/>
                    </a:cubicBezTo>
                    <a:cubicBezTo>
                      <a:pt x="150152" y="1169761"/>
                      <a:pt x="135707" y="1181255"/>
                      <a:pt x="120955" y="1192320"/>
                    </a:cubicBezTo>
                    <a:cubicBezTo>
                      <a:pt x="112648" y="1198550"/>
                      <a:pt x="103013" y="1202952"/>
                      <a:pt x="95036" y="1209600"/>
                    </a:cubicBezTo>
                    <a:cubicBezTo>
                      <a:pt x="78657" y="1223250"/>
                      <a:pt x="61547" y="1242021"/>
                      <a:pt x="51838" y="1261440"/>
                    </a:cubicBezTo>
                    <a:cubicBezTo>
                      <a:pt x="47765" y="1269586"/>
                      <a:pt x="47271" y="1279214"/>
                      <a:pt x="43198" y="1287360"/>
                    </a:cubicBezTo>
                    <a:cubicBezTo>
                      <a:pt x="2125" y="1369510"/>
                      <a:pt x="53218" y="1231380"/>
                      <a:pt x="8640" y="1365120"/>
                    </a:cubicBezTo>
                    <a:lnTo>
                      <a:pt x="0" y="1391040"/>
                    </a:lnTo>
                    <a:cubicBezTo>
                      <a:pt x="2880" y="1454400"/>
                      <a:pt x="1883" y="1518055"/>
                      <a:pt x="8640" y="1581120"/>
                    </a:cubicBezTo>
                    <a:cubicBezTo>
                      <a:pt x="10580" y="1599231"/>
                      <a:pt x="20159" y="1615680"/>
                      <a:pt x="25919" y="1632960"/>
                    </a:cubicBezTo>
                    <a:cubicBezTo>
                      <a:pt x="28799" y="1641600"/>
                      <a:pt x="28119" y="1652440"/>
                      <a:pt x="34559" y="1658880"/>
                    </a:cubicBezTo>
                    <a:cubicBezTo>
                      <a:pt x="43199" y="1667520"/>
                      <a:pt x="52977" y="1675155"/>
                      <a:pt x="60478" y="1684800"/>
                    </a:cubicBezTo>
                    <a:cubicBezTo>
                      <a:pt x="73228" y="1701193"/>
                      <a:pt x="80351" y="1721955"/>
                      <a:pt x="95036" y="1736640"/>
                    </a:cubicBezTo>
                    <a:cubicBezTo>
                      <a:pt x="229651" y="1871258"/>
                      <a:pt x="78424" y="1725675"/>
                      <a:pt x="164153" y="1797120"/>
                    </a:cubicBezTo>
                    <a:cubicBezTo>
                      <a:pt x="173539" y="1804942"/>
                      <a:pt x="180427" y="1815538"/>
                      <a:pt x="190072" y="1823040"/>
                    </a:cubicBezTo>
                    <a:cubicBezTo>
                      <a:pt x="206465" y="1835790"/>
                      <a:pt x="225296" y="1845139"/>
                      <a:pt x="241910" y="1857600"/>
                    </a:cubicBezTo>
                    <a:cubicBezTo>
                      <a:pt x="274052" y="1881707"/>
                      <a:pt x="242827" y="1871018"/>
                      <a:pt x="285109" y="1892160"/>
                    </a:cubicBezTo>
                    <a:cubicBezTo>
                      <a:pt x="293255" y="1896233"/>
                      <a:pt x="303033" y="1896439"/>
                      <a:pt x="311028" y="1900800"/>
                    </a:cubicBezTo>
                    <a:cubicBezTo>
                      <a:pt x="334879" y="1913810"/>
                      <a:pt x="357539" y="1928929"/>
                      <a:pt x="380145" y="1944000"/>
                    </a:cubicBezTo>
                    <a:lnTo>
                      <a:pt x="431983" y="1978560"/>
                    </a:lnTo>
                    <a:lnTo>
                      <a:pt x="457902" y="1995840"/>
                    </a:lnTo>
                    <a:cubicBezTo>
                      <a:pt x="500000" y="2058990"/>
                      <a:pt x="443971" y="1984230"/>
                      <a:pt x="509740" y="2039040"/>
                    </a:cubicBezTo>
                    <a:cubicBezTo>
                      <a:pt x="517717" y="2045688"/>
                      <a:pt x="520034" y="2057276"/>
                      <a:pt x="527019" y="2064960"/>
                    </a:cubicBezTo>
                    <a:cubicBezTo>
                      <a:pt x="548936" y="2089070"/>
                      <a:pt x="570070" y="2114530"/>
                      <a:pt x="596136" y="2134080"/>
                    </a:cubicBezTo>
                    <a:cubicBezTo>
                      <a:pt x="607656" y="2142720"/>
                      <a:pt x="618978" y="2151630"/>
                      <a:pt x="630695" y="2160000"/>
                    </a:cubicBezTo>
                    <a:cubicBezTo>
                      <a:pt x="639144" y="2166036"/>
                      <a:pt x="648307" y="2171050"/>
                      <a:pt x="656614" y="2177280"/>
                    </a:cubicBezTo>
                    <a:cubicBezTo>
                      <a:pt x="682723" y="2196862"/>
                      <a:pt x="704418" y="2213782"/>
                      <a:pt x="725731" y="2237760"/>
                    </a:cubicBezTo>
                    <a:cubicBezTo>
                      <a:pt x="740674" y="2254572"/>
                      <a:pt x="753674" y="2273072"/>
                      <a:pt x="768930" y="2289600"/>
                    </a:cubicBezTo>
                    <a:cubicBezTo>
                      <a:pt x="788267" y="2310549"/>
                      <a:pt x="810335" y="2328888"/>
                      <a:pt x="829407" y="2350080"/>
                    </a:cubicBezTo>
                    <a:cubicBezTo>
                      <a:pt x="862903" y="2387299"/>
                      <a:pt x="827045" y="2369452"/>
                      <a:pt x="872606" y="2384640"/>
                    </a:cubicBezTo>
                    <a:cubicBezTo>
                      <a:pt x="955291" y="2467328"/>
                      <a:pt x="849423" y="2369184"/>
                      <a:pt x="924444" y="2419200"/>
                    </a:cubicBezTo>
                    <a:cubicBezTo>
                      <a:pt x="934610" y="2425978"/>
                      <a:pt x="941231" y="2437002"/>
                      <a:pt x="950363" y="2445120"/>
                    </a:cubicBezTo>
                    <a:cubicBezTo>
                      <a:pt x="953947" y="2448306"/>
                      <a:pt x="1006036" y="2488795"/>
                      <a:pt x="1019480" y="2505600"/>
                    </a:cubicBezTo>
                    <a:cubicBezTo>
                      <a:pt x="1025967" y="2513708"/>
                      <a:pt x="1029076" y="2524535"/>
                      <a:pt x="1036759" y="2531520"/>
                    </a:cubicBezTo>
                    <a:cubicBezTo>
                      <a:pt x="1061055" y="2553609"/>
                      <a:pt x="1091298" y="2568781"/>
                      <a:pt x="1114516" y="2592000"/>
                    </a:cubicBezTo>
                    <a:cubicBezTo>
                      <a:pt x="1211596" y="2689082"/>
                      <a:pt x="1072199" y="2551768"/>
                      <a:pt x="1200913" y="2669760"/>
                    </a:cubicBezTo>
                    <a:cubicBezTo>
                      <a:pt x="1218927" y="2686273"/>
                      <a:pt x="1233202" y="2706937"/>
                      <a:pt x="1252751" y="2721600"/>
                    </a:cubicBezTo>
                    <a:cubicBezTo>
                      <a:pt x="1264270" y="2730240"/>
                      <a:pt x="1276547" y="2737953"/>
                      <a:pt x="1287309" y="2747520"/>
                    </a:cubicBezTo>
                    <a:cubicBezTo>
                      <a:pt x="1302529" y="2761050"/>
                      <a:pt x="1313564" y="2779424"/>
                      <a:pt x="1330508" y="2790720"/>
                    </a:cubicBezTo>
                    <a:lnTo>
                      <a:pt x="1382346" y="2825280"/>
                    </a:lnTo>
                    <a:cubicBezTo>
                      <a:pt x="1390986" y="2831040"/>
                      <a:pt x="1398191" y="2840041"/>
                      <a:pt x="1408265" y="2842560"/>
                    </a:cubicBezTo>
                    <a:lnTo>
                      <a:pt x="1442823" y="2851200"/>
                    </a:lnTo>
                    <a:cubicBezTo>
                      <a:pt x="1492633" y="2884408"/>
                      <a:pt x="1444584" y="2855658"/>
                      <a:pt x="1494661" y="2877120"/>
                    </a:cubicBezTo>
                    <a:cubicBezTo>
                      <a:pt x="1519482" y="2887758"/>
                      <a:pt x="1573030" y="2918703"/>
                      <a:pt x="1589697" y="2928960"/>
                    </a:cubicBezTo>
                    <a:cubicBezTo>
                      <a:pt x="1607384" y="2939845"/>
                      <a:pt x="1624921" y="2951059"/>
                      <a:pt x="1641535" y="2963520"/>
                    </a:cubicBezTo>
                    <a:cubicBezTo>
                      <a:pt x="1653055" y="2972160"/>
                      <a:pt x="1663592" y="2982296"/>
                      <a:pt x="1676094" y="2989440"/>
                    </a:cubicBezTo>
                    <a:cubicBezTo>
                      <a:pt x="1684001" y="2993958"/>
                      <a:pt x="1694052" y="2993657"/>
                      <a:pt x="1702013" y="2998080"/>
                    </a:cubicBezTo>
                    <a:cubicBezTo>
                      <a:pt x="1742307" y="3020467"/>
                      <a:pt x="1786475" y="3059215"/>
                      <a:pt x="1822968" y="3084480"/>
                    </a:cubicBezTo>
                    <a:cubicBezTo>
                      <a:pt x="1866660" y="3114730"/>
                      <a:pt x="1866639" y="3110558"/>
                      <a:pt x="1918004" y="3127680"/>
                    </a:cubicBezTo>
                    <a:lnTo>
                      <a:pt x="1969842" y="3144960"/>
                    </a:lnTo>
                    <a:cubicBezTo>
                      <a:pt x="1981362" y="3153600"/>
                      <a:pt x="1991899" y="3163736"/>
                      <a:pt x="2004401" y="3170880"/>
                    </a:cubicBezTo>
                    <a:cubicBezTo>
                      <a:pt x="2032357" y="3186855"/>
                      <a:pt x="2064008" y="3196219"/>
                      <a:pt x="2090798" y="3214080"/>
                    </a:cubicBezTo>
                    <a:cubicBezTo>
                      <a:pt x="2132223" y="3241698"/>
                      <a:pt x="2122131" y="3236517"/>
                      <a:pt x="2185834" y="3265920"/>
                    </a:cubicBezTo>
                    <a:cubicBezTo>
                      <a:pt x="2199915" y="3272419"/>
                      <a:pt x="2214860" y="3276901"/>
                      <a:pt x="2229032" y="3283200"/>
                    </a:cubicBezTo>
                    <a:cubicBezTo>
                      <a:pt x="2240801" y="3288431"/>
                      <a:pt x="2252409" y="3294090"/>
                      <a:pt x="2263591" y="3300480"/>
                    </a:cubicBezTo>
                    <a:cubicBezTo>
                      <a:pt x="2272607" y="3305632"/>
                      <a:pt x="2280021" y="3313543"/>
                      <a:pt x="2289510" y="3317760"/>
                    </a:cubicBezTo>
                    <a:cubicBezTo>
                      <a:pt x="2306154" y="3325158"/>
                      <a:pt x="2324069" y="3329280"/>
                      <a:pt x="2341348" y="3335040"/>
                    </a:cubicBezTo>
                    <a:lnTo>
                      <a:pt x="2367267" y="3343680"/>
                    </a:lnTo>
                    <a:cubicBezTo>
                      <a:pt x="2375907" y="3346560"/>
                      <a:pt x="2384730" y="3348938"/>
                      <a:pt x="2393186" y="3352320"/>
                    </a:cubicBezTo>
                    <a:cubicBezTo>
                      <a:pt x="2421985" y="3363840"/>
                      <a:pt x="2453774" y="3369674"/>
                      <a:pt x="2479582" y="3386880"/>
                    </a:cubicBezTo>
                    <a:cubicBezTo>
                      <a:pt x="2591013" y="3461170"/>
                      <a:pt x="2488908" y="3399665"/>
                      <a:pt x="2557339" y="3430080"/>
                    </a:cubicBezTo>
                    <a:cubicBezTo>
                      <a:pt x="2574993" y="3437926"/>
                      <a:pt x="2590849" y="3449891"/>
                      <a:pt x="2609177" y="3456000"/>
                    </a:cubicBezTo>
                    <a:cubicBezTo>
                      <a:pt x="2625796" y="3461540"/>
                      <a:pt x="2643736" y="3461760"/>
                      <a:pt x="2661015" y="3464640"/>
                    </a:cubicBezTo>
                    <a:cubicBezTo>
                      <a:pt x="2716515" y="3492391"/>
                      <a:pt x="2675698" y="3476217"/>
                      <a:pt x="2747412" y="3490560"/>
                    </a:cubicBezTo>
                    <a:cubicBezTo>
                      <a:pt x="2759055" y="3492889"/>
                      <a:pt x="2770288" y="3497076"/>
                      <a:pt x="2781970" y="3499200"/>
                    </a:cubicBezTo>
                    <a:cubicBezTo>
                      <a:pt x="2833779" y="3508620"/>
                      <a:pt x="2875227" y="3510522"/>
                      <a:pt x="2928845" y="3516480"/>
                    </a:cubicBezTo>
                    <a:cubicBezTo>
                      <a:pt x="2951921" y="3519044"/>
                      <a:pt x="2975014" y="3521589"/>
                      <a:pt x="2997962" y="3525120"/>
                    </a:cubicBezTo>
                    <a:cubicBezTo>
                      <a:pt x="3012476" y="3527353"/>
                      <a:pt x="3026675" y="3531346"/>
                      <a:pt x="3041160" y="3533760"/>
                    </a:cubicBezTo>
                    <a:cubicBezTo>
                      <a:pt x="3061247" y="3537108"/>
                      <a:pt x="3081479" y="3539520"/>
                      <a:pt x="3101638" y="3542400"/>
                    </a:cubicBezTo>
                    <a:lnTo>
                      <a:pt x="3654576" y="3533760"/>
                    </a:lnTo>
                    <a:cubicBezTo>
                      <a:pt x="3686374" y="3532912"/>
                      <a:pt x="3718021" y="3528837"/>
                      <a:pt x="3749612" y="3525120"/>
                    </a:cubicBezTo>
                    <a:cubicBezTo>
                      <a:pt x="3769333" y="3522800"/>
                      <a:pt x="3814165" y="3515122"/>
                      <a:pt x="3836009" y="3507840"/>
                    </a:cubicBezTo>
                    <a:cubicBezTo>
                      <a:pt x="3850722" y="3502936"/>
                      <a:pt x="3864632" y="3495860"/>
                      <a:pt x="3879207" y="3490560"/>
                    </a:cubicBezTo>
                    <a:cubicBezTo>
                      <a:pt x="3896324" y="3484335"/>
                      <a:pt x="3931045" y="3473280"/>
                      <a:pt x="3931045" y="3473280"/>
                    </a:cubicBezTo>
                    <a:cubicBezTo>
                      <a:pt x="3936805" y="3467520"/>
                      <a:pt x="3941964" y="3461089"/>
                      <a:pt x="3948325" y="3456000"/>
                    </a:cubicBezTo>
                    <a:cubicBezTo>
                      <a:pt x="3956433" y="3449513"/>
                      <a:pt x="3966901" y="3446062"/>
                      <a:pt x="3974243" y="3438720"/>
                    </a:cubicBezTo>
                    <a:cubicBezTo>
                      <a:pt x="3981585" y="3431377"/>
                      <a:pt x="3985416" y="3421198"/>
                      <a:pt x="3991523" y="3412800"/>
                    </a:cubicBezTo>
                    <a:cubicBezTo>
                      <a:pt x="4008462" y="3389508"/>
                      <a:pt x="4027386" y="3367643"/>
                      <a:pt x="4043361" y="3343680"/>
                    </a:cubicBezTo>
                    <a:cubicBezTo>
                      <a:pt x="4054880" y="3326400"/>
                      <a:pt x="4071352" y="3311542"/>
                      <a:pt x="4077919" y="3291840"/>
                    </a:cubicBezTo>
                    <a:cubicBezTo>
                      <a:pt x="4083679" y="3274560"/>
                      <a:pt x="4085096" y="3255156"/>
                      <a:pt x="4095199" y="3240000"/>
                    </a:cubicBezTo>
                    <a:lnTo>
                      <a:pt x="4129757" y="3188160"/>
                    </a:lnTo>
                    <a:cubicBezTo>
                      <a:pt x="4132637" y="3176640"/>
                      <a:pt x="4134985" y="3164974"/>
                      <a:pt x="4138397" y="3153600"/>
                    </a:cubicBezTo>
                    <a:cubicBezTo>
                      <a:pt x="4169948" y="3048425"/>
                      <a:pt x="4144402" y="3146857"/>
                      <a:pt x="4164316" y="3067200"/>
                    </a:cubicBezTo>
                    <a:cubicBezTo>
                      <a:pt x="4161436" y="3015360"/>
                      <a:pt x="4160598" y="2963366"/>
                      <a:pt x="4155676" y="2911680"/>
                    </a:cubicBezTo>
                    <a:cubicBezTo>
                      <a:pt x="4154813" y="2902614"/>
                      <a:pt x="4151723" y="2893569"/>
                      <a:pt x="4147037" y="2885760"/>
                    </a:cubicBezTo>
                    <a:cubicBezTo>
                      <a:pt x="4142846" y="2878775"/>
                      <a:pt x="4136274" y="2873368"/>
                      <a:pt x="4129757" y="2868480"/>
                    </a:cubicBezTo>
                    <a:cubicBezTo>
                      <a:pt x="4113143" y="2856019"/>
                      <a:pt x="4077919" y="2833920"/>
                      <a:pt x="4077919" y="2833920"/>
                    </a:cubicBezTo>
                    <a:cubicBezTo>
                      <a:pt x="4072159" y="2825280"/>
                      <a:pt x="4069656" y="2813152"/>
                      <a:pt x="4060640" y="2808000"/>
                    </a:cubicBezTo>
                    <a:cubicBezTo>
                      <a:pt x="4043544" y="2798230"/>
                      <a:pt x="4019673" y="2799360"/>
                      <a:pt x="4000162" y="2799360"/>
                    </a:cubicBezTo>
                  </a:path>
                </a:pathLst>
              </a:custGeom>
              <a:solidFill>
                <a:srgbClr val="1F497D">
                  <a:lumMod val="50000"/>
                  <a:alpha val="1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Lightning Bolt 245"/>
              <p:cNvSpPr/>
              <p:nvPr/>
            </p:nvSpPr>
            <p:spPr>
              <a:xfrm>
                <a:off x="5010427" y="2613439"/>
                <a:ext cx="311604" cy="267840"/>
              </a:xfrm>
              <a:prstGeom prst="lightningBol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Lightning Bolt 246"/>
              <p:cNvSpPr/>
              <p:nvPr/>
            </p:nvSpPr>
            <p:spPr>
              <a:xfrm>
                <a:off x="7279545" y="2583038"/>
                <a:ext cx="311604" cy="267840"/>
              </a:xfrm>
              <a:prstGeom prst="lightningBolt">
                <a:avLst/>
              </a:prstGeom>
              <a:solidFill>
                <a:srgbClr val="C0504D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2958487" y="1525036"/>
                <a:ext cx="200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Actual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fault location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636243" y="1636351"/>
                <a:ext cx="2513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>
                        <a:lumMod val="50000"/>
                      </a:srgbClr>
                    </a:solidFill>
                    <a:effectLst/>
                    <a:uLnTx/>
                    <a:uFillTx/>
                  </a:rPr>
                  <a:t>Fault location from manipulated data</a:t>
                </a:r>
              </a:p>
            </p:txBody>
          </p:sp>
          <p:cxnSp>
            <p:nvCxnSpPr>
              <p:cNvPr id="250" name="Straight Arrow Connector 249"/>
              <p:cNvCxnSpPr>
                <a:stCxn id="246" idx="1"/>
                <a:endCxn id="248" idx="2"/>
              </p:cNvCxnSpPr>
              <p:nvPr/>
            </p:nvCxnSpPr>
            <p:spPr>
              <a:xfrm flipH="1" flipV="1">
                <a:off x="3960379" y="2171367"/>
                <a:ext cx="1050047" cy="49030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1" name="Straight Arrow Connector 250"/>
              <p:cNvCxnSpPr>
                <a:stCxn id="247" idx="1"/>
                <a:endCxn id="249" idx="2"/>
              </p:cNvCxnSpPr>
              <p:nvPr/>
            </p:nvCxnSpPr>
            <p:spPr>
              <a:xfrm flipH="1" flipV="1">
                <a:off x="5892865" y="2282682"/>
                <a:ext cx="1386680" cy="3485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2" name="TextBox 251"/>
              <p:cNvSpPr txBox="1"/>
              <p:nvPr/>
            </p:nvSpPr>
            <p:spPr>
              <a:xfrm>
                <a:off x="-6050" y="2322150"/>
                <a:ext cx="3459314" cy="732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Faulty Zone identified using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μPMU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data analytics</a:t>
                </a:r>
              </a:p>
            </p:txBody>
          </p:sp>
          <p:cxnSp>
            <p:nvCxnSpPr>
              <p:cNvPr id="253" name="Straight Arrow Connector 252"/>
              <p:cNvCxnSpPr>
                <a:stCxn id="245" idx="96"/>
                <a:endCxn id="252" idx="2"/>
              </p:cNvCxnSpPr>
              <p:nvPr/>
            </p:nvCxnSpPr>
            <p:spPr>
              <a:xfrm flipH="1" flipV="1">
                <a:off x="1723607" y="3054505"/>
                <a:ext cx="2025433" cy="30518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36" name="TextBox 235"/>
            <p:cNvSpPr txBox="1"/>
            <p:nvPr/>
          </p:nvSpPr>
          <p:spPr>
            <a:xfrm>
              <a:off x="1650175" y="3979881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41420" y="4495247"/>
              <a:ext cx="357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427539" y="4337833"/>
              <a:ext cx="357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126870" y="3071219"/>
              <a:ext cx="37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9318230" y="4049001"/>
              <a:ext cx="393265" cy="466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E</a:t>
              </a:r>
            </a:p>
          </p:txBody>
        </p:sp>
      </p:grpSp>
      <p:sp>
        <p:nvSpPr>
          <p:cNvPr id="261" name="Text Placeholder 19"/>
          <p:cNvSpPr txBox="1">
            <a:spLocks/>
          </p:cNvSpPr>
          <p:nvPr/>
        </p:nvSpPr>
        <p:spPr>
          <a:xfrm>
            <a:off x="-90914" y="6705600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548640" tIns="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vision</a:t>
            </a:r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2915925" y="16302335"/>
            <a:ext cx="478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SPARCS hierarchical architecture</a:t>
            </a:r>
            <a:endParaRPr lang="en-US" sz="2400" dirty="0"/>
          </a:p>
        </p:txBody>
      </p:sp>
      <p:sp>
        <p:nvSpPr>
          <p:cNvPr id="263" name="Left-Up Arrow 262"/>
          <p:cNvSpPr/>
          <p:nvPr/>
        </p:nvSpPr>
        <p:spPr>
          <a:xfrm>
            <a:off x="18135600" y="8229600"/>
            <a:ext cx="990600" cy="838200"/>
          </a:xfrm>
          <a:prstGeom prst="leftUpArrow">
            <a:avLst>
              <a:gd name="adj1" fmla="val 3813"/>
              <a:gd name="adj2" fmla="val 10875"/>
              <a:gd name="adj3" fmla="val 17938"/>
            </a:avLst>
          </a:prstGeom>
          <a:solidFill>
            <a:schemeClr val="bg1"/>
          </a:solidFill>
          <a:ln w="6350" cmpd="sng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17115116" y="7615535"/>
            <a:ext cx="467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 coefficients heat</a:t>
            </a:r>
            <a:r>
              <a:rPr lang="en-US" sz="2400" dirty="0"/>
              <a:t>-map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9677400"/>
            <a:ext cx="9084797" cy="6553200"/>
            <a:chOff x="762000" y="11430000"/>
            <a:chExt cx="9084797" cy="6553200"/>
          </a:xfrm>
        </p:grpSpPr>
        <p:sp>
          <p:nvSpPr>
            <p:cNvPr id="316" name="Rectangle 315"/>
            <p:cNvSpPr/>
            <p:nvPr/>
          </p:nvSpPr>
          <p:spPr>
            <a:xfrm>
              <a:off x="6129051" y="14314889"/>
              <a:ext cx="1899046" cy="666447"/>
            </a:xfrm>
            <a:prstGeom prst="rect">
              <a:avLst/>
            </a:prstGeom>
            <a:solidFill>
              <a:srgbClr val="A6A6A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Local PMU data analytics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473626" y="14403315"/>
              <a:ext cx="1898524" cy="634789"/>
            </a:xfrm>
            <a:prstGeom prst="rect">
              <a:avLst/>
            </a:prstGeom>
            <a:solidFill>
              <a:srgbClr val="A6A6A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Local SCADA data analytics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2133600" y="15228256"/>
              <a:ext cx="6049852" cy="2754944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75000"/>
                </a:schemeClr>
              </a:solidFill>
              <a:prstDash val="sys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9" name="Straight Arrow Connector 318"/>
            <p:cNvCxnSpPr>
              <a:endCxn id="317" idx="2"/>
            </p:cNvCxnSpPr>
            <p:nvPr/>
          </p:nvCxnSpPr>
          <p:spPr>
            <a:xfrm flipH="1" flipV="1">
              <a:off x="3422888" y="15038104"/>
              <a:ext cx="6112" cy="659096"/>
            </a:xfrm>
            <a:prstGeom prst="straightConnector1">
              <a:avLst/>
            </a:prstGeom>
            <a:noFill/>
            <a:ln w="12700" cap="flat" cmpd="sng" algn="ctr">
              <a:solidFill>
                <a:srgbClr val="660066"/>
              </a:solidFill>
              <a:prstDash val="sysDash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0" name="Straight Arrow Connector 319"/>
            <p:cNvCxnSpPr>
              <a:endCxn id="316" idx="2"/>
            </p:cNvCxnSpPr>
            <p:nvPr/>
          </p:nvCxnSpPr>
          <p:spPr>
            <a:xfrm flipH="1" flipV="1">
              <a:off x="7078574" y="14981336"/>
              <a:ext cx="8026" cy="715864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ysDash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1" name="Straight Arrow Connector 320"/>
            <p:cNvCxnSpPr>
              <a:stCxn id="316" idx="0"/>
              <a:endCxn id="353" idx="2"/>
            </p:cNvCxnSpPr>
            <p:nvPr/>
          </p:nvCxnSpPr>
          <p:spPr>
            <a:xfrm flipH="1" flipV="1">
              <a:off x="7043816" y="13194659"/>
              <a:ext cx="34758" cy="1120230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ysDash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2" name="Straight Arrow Connector 321"/>
            <p:cNvCxnSpPr>
              <a:stCxn id="317" idx="0"/>
              <a:endCxn id="354" idx="2"/>
            </p:cNvCxnSpPr>
            <p:nvPr/>
          </p:nvCxnSpPr>
          <p:spPr>
            <a:xfrm flipV="1">
              <a:off x="3422889" y="13277005"/>
              <a:ext cx="1003" cy="1126310"/>
            </a:xfrm>
            <a:prstGeom prst="straightConnector1">
              <a:avLst/>
            </a:prstGeom>
            <a:noFill/>
            <a:ln w="12700" cap="flat" cmpd="sng" algn="ctr">
              <a:solidFill>
                <a:srgbClr val="660066"/>
              </a:solidFill>
              <a:prstDash val="sysDash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8">
              <a:duotone>
                <a:srgbClr val="C0504D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19200" y="14435346"/>
              <a:ext cx="640144" cy="652254"/>
            </a:xfrm>
            <a:prstGeom prst="rect">
              <a:avLst/>
            </a:prstGeom>
          </p:spPr>
        </p:pic>
        <p:sp>
          <p:nvSpPr>
            <p:cNvPr id="324" name="Freeform 323"/>
            <p:cNvSpPr/>
            <p:nvPr/>
          </p:nvSpPr>
          <p:spPr>
            <a:xfrm>
              <a:off x="1805311" y="14995528"/>
              <a:ext cx="1610241" cy="352958"/>
            </a:xfrm>
            <a:custGeom>
              <a:avLst/>
              <a:gdLst>
                <a:gd name="connsiteX0" fmla="*/ 0 w 1140435"/>
                <a:gd name="connsiteY0" fmla="*/ 0 h 474338"/>
                <a:gd name="connsiteX1" fmla="*/ 86396 w 1140435"/>
                <a:gd name="connsiteY1" fmla="*/ 129600 h 474338"/>
                <a:gd name="connsiteX2" fmla="*/ 328307 w 1140435"/>
                <a:gd name="connsiteY2" fmla="*/ 328320 h 474338"/>
                <a:gd name="connsiteX3" fmla="*/ 760290 w 1140435"/>
                <a:gd name="connsiteY3" fmla="*/ 466560 h 474338"/>
                <a:gd name="connsiteX4" fmla="*/ 1140435 w 1140435"/>
                <a:gd name="connsiteY4" fmla="*/ 457920 h 4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35" h="474338">
                  <a:moveTo>
                    <a:pt x="0" y="0"/>
                  </a:moveTo>
                  <a:cubicBezTo>
                    <a:pt x="15839" y="37440"/>
                    <a:pt x="31678" y="74880"/>
                    <a:pt x="86396" y="129600"/>
                  </a:cubicBezTo>
                  <a:cubicBezTo>
                    <a:pt x="141114" y="184320"/>
                    <a:pt x="215991" y="272160"/>
                    <a:pt x="328307" y="328320"/>
                  </a:cubicBezTo>
                  <a:cubicBezTo>
                    <a:pt x="440623" y="384480"/>
                    <a:pt x="624935" y="444960"/>
                    <a:pt x="760290" y="466560"/>
                  </a:cubicBezTo>
                  <a:cubicBezTo>
                    <a:pt x="895645" y="488160"/>
                    <a:pt x="1140435" y="457920"/>
                    <a:pt x="1140435" y="457920"/>
                  </a:cubicBezTo>
                </a:path>
              </a:pathLst>
            </a:custGeom>
            <a:noFill/>
            <a:ln w="3175" cap="flat" cmpd="sng" algn="ctr">
              <a:solidFill>
                <a:srgbClr val="000000"/>
              </a:solidFill>
              <a:prstDash val="dot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324"/>
            <p:cNvSpPr/>
            <p:nvPr/>
          </p:nvSpPr>
          <p:spPr>
            <a:xfrm flipV="1">
              <a:off x="1788744" y="14173200"/>
              <a:ext cx="1641806" cy="401254"/>
            </a:xfrm>
            <a:custGeom>
              <a:avLst/>
              <a:gdLst>
                <a:gd name="connsiteX0" fmla="*/ 0 w 1140435"/>
                <a:gd name="connsiteY0" fmla="*/ 0 h 474338"/>
                <a:gd name="connsiteX1" fmla="*/ 86396 w 1140435"/>
                <a:gd name="connsiteY1" fmla="*/ 129600 h 474338"/>
                <a:gd name="connsiteX2" fmla="*/ 328307 w 1140435"/>
                <a:gd name="connsiteY2" fmla="*/ 328320 h 474338"/>
                <a:gd name="connsiteX3" fmla="*/ 760290 w 1140435"/>
                <a:gd name="connsiteY3" fmla="*/ 466560 h 474338"/>
                <a:gd name="connsiteX4" fmla="*/ 1140435 w 1140435"/>
                <a:gd name="connsiteY4" fmla="*/ 457920 h 4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35" h="474338">
                  <a:moveTo>
                    <a:pt x="0" y="0"/>
                  </a:moveTo>
                  <a:cubicBezTo>
                    <a:pt x="15839" y="37440"/>
                    <a:pt x="31678" y="74880"/>
                    <a:pt x="86396" y="129600"/>
                  </a:cubicBezTo>
                  <a:cubicBezTo>
                    <a:pt x="141114" y="184320"/>
                    <a:pt x="215991" y="272160"/>
                    <a:pt x="328307" y="328320"/>
                  </a:cubicBezTo>
                  <a:cubicBezTo>
                    <a:pt x="440623" y="384480"/>
                    <a:pt x="624935" y="444960"/>
                    <a:pt x="760290" y="466560"/>
                  </a:cubicBezTo>
                  <a:cubicBezTo>
                    <a:pt x="895645" y="488160"/>
                    <a:pt x="1140435" y="457920"/>
                    <a:pt x="1140435" y="457920"/>
                  </a:cubicBezTo>
                </a:path>
              </a:pathLst>
            </a:custGeom>
            <a:noFill/>
            <a:ln w="3175" cap="flat" cmpd="sng" algn="ctr">
              <a:solidFill>
                <a:srgbClr val="000000"/>
              </a:solidFill>
              <a:prstDash val="dot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2399616" y="11430000"/>
              <a:ext cx="5628480" cy="2384286"/>
              <a:chOff x="2474038" y="1070592"/>
              <a:chExt cx="3938567" cy="1763399"/>
            </a:xfrm>
          </p:grpSpPr>
          <p:sp>
            <p:nvSpPr>
              <p:cNvPr id="351" name="Rounded Rectangle 350"/>
              <p:cNvSpPr/>
              <p:nvPr/>
            </p:nvSpPr>
            <p:spPr>
              <a:xfrm>
                <a:off x="2474038" y="1070592"/>
                <a:ext cx="3938567" cy="1747931"/>
              </a:xfrm>
              <a:prstGeom prst="roundRect">
                <a:avLst>
                  <a:gd name="adj" fmla="val 7087"/>
                </a:avLst>
              </a:prstGeom>
              <a:solidFill>
                <a:sysClr val="window" lastClr="FFFFFF">
                  <a:lumMod val="85000"/>
                  <a:alpha val="13000"/>
                </a:sysClr>
              </a:solidFill>
              <a:ln w="3175" cap="flat" cmpd="sng" algn="ctr">
                <a:noFill/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Rounded Rectangle 351"/>
              <p:cNvSpPr/>
              <p:nvPr/>
            </p:nvSpPr>
            <p:spPr>
              <a:xfrm>
                <a:off x="3620868" y="1186048"/>
                <a:ext cx="1595280" cy="499709"/>
              </a:xfrm>
              <a:prstGeom prst="roundRect">
                <a:avLst>
                  <a:gd name="adj" fmla="val 4947"/>
                </a:avLst>
              </a:prstGeom>
              <a:gradFill flip="none"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  <a:alpha val="33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  <a:alpha val="33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Cassandra /Elastic Search  Databases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Rounded Rectangle 352"/>
              <p:cNvSpPr/>
              <p:nvPr/>
            </p:nvSpPr>
            <p:spPr>
              <a:xfrm>
                <a:off x="5114653" y="1940478"/>
                <a:ext cx="1218389" cy="435242"/>
              </a:xfrm>
              <a:prstGeom prst="roundRect">
                <a:avLst>
                  <a:gd name="adj" fmla="val 9920"/>
                </a:avLst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Central PMU analytics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Rounded Rectangle 353"/>
              <p:cNvSpPr/>
              <p:nvPr/>
            </p:nvSpPr>
            <p:spPr>
              <a:xfrm>
                <a:off x="2540068" y="1952858"/>
                <a:ext cx="1301428" cy="483764"/>
              </a:xfrm>
              <a:prstGeom prst="roundRect">
                <a:avLst>
                  <a:gd name="adj" fmla="val 2603"/>
                </a:avLst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7F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Central SCADA data analytics  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TextBox 354"/>
              <p:cNvSpPr txBox="1"/>
              <p:nvPr/>
            </p:nvSpPr>
            <p:spPr>
              <a:xfrm>
                <a:off x="5733936" y="2316212"/>
                <a:ext cx="334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56" name="Straight Arrow Connector 355"/>
              <p:cNvCxnSpPr>
                <a:stCxn id="353" idx="0"/>
                <a:endCxn id="352" idx="2"/>
              </p:cNvCxnSpPr>
              <p:nvPr/>
            </p:nvCxnSpPr>
            <p:spPr>
              <a:xfrm flipH="1" flipV="1">
                <a:off x="4418508" y="1685757"/>
                <a:ext cx="1305340" cy="25472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8000"/>
                </a:solidFill>
                <a:prstDash val="sysDash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7" name="Straight Arrow Connector 356"/>
              <p:cNvCxnSpPr>
                <a:stCxn id="354" idx="0"/>
                <a:endCxn id="352" idx="2"/>
              </p:cNvCxnSpPr>
              <p:nvPr/>
            </p:nvCxnSpPr>
            <p:spPr>
              <a:xfrm flipV="1">
                <a:off x="3190782" y="1685757"/>
                <a:ext cx="1227726" cy="2671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660066"/>
                </a:solidFill>
                <a:prstDash val="sysDash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58" name="Picture 3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7202" y="1856479"/>
                <a:ext cx="637648" cy="637648"/>
              </a:xfrm>
              <a:prstGeom prst="rect">
                <a:avLst/>
              </a:prstGeom>
            </p:spPr>
          </p:pic>
          <p:sp>
            <p:nvSpPr>
              <p:cNvPr id="359" name="TextBox 358"/>
              <p:cNvSpPr txBox="1"/>
              <p:nvPr/>
            </p:nvSpPr>
            <p:spPr>
              <a:xfrm>
                <a:off x="3844314" y="2310444"/>
                <a:ext cx="1225685" cy="5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Check for inconsistency</a:t>
                </a:r>
              </a:p>
            </p:txBody>
          </p:sp>
          <p:cxnSp>
            <p:nvCxnSpPr>
              <p:cNvPr id="360" name="Straight Arrow Connector 359"/>
              <p:cNvCxnSpPr>
                <a:stCxn id="353" idx="1"/>
                <a:endCxn id="358" idx="3"/>
              </p:cNvCxnSpPr>
              <p:nvPr/>
            </p:nvCxnSpPr>
            <p:spPr>
              <a:xfrm flipH="1">
                <a:off x="4764850" y="2158099"/>
                <a:ext cx="349803" cy="1720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8000"/>
                </a:solidFill>
                <a:prstDash val="sysDash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1" name="Straight Arrow Connector 360"/>
              <p:cNvCxnSpPr>
                <a:stCxn id="354" idx="3"/>
                <a:endCxn id="358" idx="1"/>
              </p:cNvCxnSpPr>
              <p:nvPr/>
            </p:nvCxnSpPr>
            <p:spPr>
              <a:xfrm flipV="1">
                <a:off x="3841496" y="2175303"/>
                <a:ext cx="285706" cy="1943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660066"/>
                </a:solidFill>
                <a:prstDash val="sysDash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2" name="Straight Arrow Connector 361"/>
              <p:cNvCxnSpPr/>
              <p:nvPr/>
            </p:nvCxnSpPr>
            <p:spPr>
              <a:xfrm flipH="1" flipV="1">
                <a:off x="5930196" y="2357694"/>
                <a:ext cx="200262" cy="1524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8000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63" name="TextBox 362"/>
              <p:cNvSpPr txBox="1"/>
              <p:nvPr/>
            </p:nvSpPr>
            <p:spPr>
              <a:xfrm>
                <a:off x="2871536" y="2333736"/>
                <a:ext cx="334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4" name="Straight Arrow Connector 363"/>
              <p:cNvCxnSpPr/>
              <p:nvPr/>
            </p:nvCxnSpPr>
            <p:spPr>
              <a:xfrm flipV="1">
                <a:off x="2811677" y="2382504"/>
                <a:ext cx="160464" cy="15536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660066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27" name="Group 326"/>
            <p:cNvGrpSpPr/>
            <p:nvPr/>
          </p:nvGrpSpPr>
          <p:grpSpPr>
            <a:xfrm>
              <a:off x="2057400" y="15253546"/>
              <a:ext cx="5911028" cy="2361525"/>
              <a:chOff x="241435" y="23123014"/>
              <a:chExt cx="8991601" cy="4004184"/>
            </a:xfrm>
          </p:grpSpPr>
          <p:pic>
            <p:nvPicPr>
              <p:cNvPr id="345" name="Picture 344" descr="ieee34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35" y="23123014"/>
                <a:ext cx="8991601" cy="4004184"/>
              </a:xfrm>
              <a:prstGeom prst="rect">
                <a:avLst/>
              </a:prstGeom>
            </p:spPr>
          </p:pic>
          <p:sp>
            <p:nvSpPr>
              <p:cNvPr id="346" name="Diamond 345"/>
              <p:cNvSpPr/>
              <p:nvPr/>
            </p:nvSpPr>
            <p:spPr>
              <a:xfrm>
                <a:off x="1752601" y="25222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Diamond 346"/>
              <p:cNvSpPr/>
              <p:nvPr/>
            </p:nvSpPr>
            <p:spPr>
              <a:xfrm>
                <a:off x="8610600" y="256794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Diamond 347"/>
              <p:cNvSpPr/>
              <p:nvPr/>
            </p:nvSpPr>
            <p:spPr>
              <a:xfrm>
                <a:off x="7315201" y="23698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Diamond 348"/>
              <p:cNvSpPr/>
              <p:nvPr/>
            </p:nvSpPr>
            <p:spPr>
              <a:xfrm>
                <a:off x="6477000" y="26365200"/>
                <a:ext cx="152399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Diamond 349"/>
              <p:cNvSpPr/>
              <p:nvPr/>
            </p:nvSpPr>
            <p:spPr>
              <a:xfrm>
                <a:off x="7086600" y="25603200"/>
                <a:ext cx="152400" cy="228600"/>
              </a:xfrm>
              <a:prstGeom prst="diamond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8" name="TextBox 327"/>
            <p:cNvSpPr txBox="1"/>
            <p:nvPr/>
          </p:nvSpPr>
          <p:spPr>
            <a:xfrm>
              <a:off x="9075190" y="16770471"/>
              <a:ext cx="754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PMU </a:t>
              </a:r>
            </a:p>
          </p:txBody>
        </p:sp>
        <p:pic>
          <p:nvPicPr>
            <p:cNvPr id="329" name="Picture 328"/>
            <p:cNvPicPr>
              <a:picLocks noChangeAspect="1"/>
            </p:cNvPicPr>
            <p:nvPr/>
          </p:nvPicPr>
          <p:blipFill rotWithShape="1">
            <a:blip r:embed="rId11"/>
            <a:srcRect l="23332" t="33385" r="30880" b="26198"/>
            <a:stretch/>
          </p:blipFill>
          <p:spPr>
            <a:xfrm rot="20211014">
              <a:off x="3079230" y="13572918"/>
              <a:ext cx="543903" cy="454249"/>
            </a:xfrm>
            <a:prstGeom prst="rect">
              <a:avLst/>
            </a:prstGeom>
          </p:spPr>
        </p:pic>
        <p:grpSp>
          <p:nvGrpSpPr>
            <p:cNvPr id="330" name="Group 329"/>
            <p:cNvGrpSpPr/>
            <p:nvPr/>
          </p:nvGrpSpPr>
          <p:grpSpPr>
            <a:xfrm rot="323394">
              <a:off x="6941437" y="12937334"/>
              <a:ext cx="2656593" cy="1374235"/>
              <a:chOff x="5608402" y="1956880"/>
              <a:chExt cx="2096788" cy="1276183"/>
            </a:xfrm>
          </p:grpSpPr>
          <p:sp>
            <p:nvSpPr>
              <p:cNvPr id="341" name="Oval 340"/>
              <p:cNvSpPr/>
              <p:nvPr/>
            </p:nvSpPr>
            <p:spPr>
              <a:xfrm>
                <a:off x="5608402" y="2824199"/>
                <a:ext cx="245768" cy="2722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 rot="655160">
                <a:off x="6574726" y="1956880"/>
                <a:ext cx="1130464" cy="1214548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/>
              <p:cNvCxnSpPr>
                <a:stCxn id="341" idx="0"/>
                <a:endCxn id="342" idx="1"/>
              </p:cNvCxnSpPr>
              <p:nvPr/>
            </p:nvCxnSpPr>
            <p:spPr>
              <a:xfrm rot="21276606" flipV="1">
                <a:off x="5702932" y="2115453"/>
                <a:ext cx="1142124" cy="647063"/>
              </a:xfrm>
              <a:prstGeom prst="line">
                <a:avLst/>
              </a:prstGeom>
              <a:noFill/>
              <a:ln w="6350" cap="flat" cmpd="sng" algn="ctr">
                <a:solidFill>
                  <a:srgbClr val="4F81BD"/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4" name="Straight Connector 343"/>
              <p:cNvCxnSpPr>
                <a:stCxn id="341" idx="4"/>
                <a:endCxn id="342" idx="4"/>
              </p:cNvCxnSpPr>
              <p:nvPr/>
            </p:nvCxnSpPr>
            <p:spPr>
              <a:xfrm rot="21276606">
                <a:off x="5736753" y="3024098"/>
                <a:ext cx="1300022" cy="208965"/>
              </a:xfrm>
              <a:prstGeom prst="line">
                <a:avLst/>
              </a:prstGeom>
              <a:noFill/>
              <a:ln w="6350" cap="flat" cmpd="sng" algn="ctr">
                <a:solidFill>
                  <a:srgbClr val="4F81BD"/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84865" y="15697200"/>
              <a:ext cx="1161932" cy="1109820"/>
            </a:xfrm>
            <a:prstGeom prst="rect">
              <a:avLst/>
            </a:prstGeom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 rotWithShape="1">
            <a:blip r:embed="rId13"/>
            <a:srcRect l="18137" t="8479" r="19791" b="9288"/>
            <a:stretch/>
          </p:blipFill>
          <p:spPr>
            <a:xfrm>
              <a:off x="1219200" y="15874015"/>
              <a:ext cx="674930" cy="845988"/>
            </a:xfrm>
            <a:prstGeom prst="rect">
              <a:avLst/>
            </a:prstGeom>
          </p:spPr>
        </p:pic>
        <p:cxnSp>
          <p:nvCxnSpPr>
            <p:cNvPr id="333" name="Straight Arrow Connector 332"/>
            <p:cNvCxnSpPr>
              <a:endCxn id="332" idx="3"/>
            </p:cNvCxnSpPr>
            <p:nvPr/>
          </p:nvCxnSpPr>
          <p:spPr>
            <a:xfrm flipH="1" flipV="1">
              <a:off x="1894131" y="16297009"/>
              <a:ext cx="1383897" cy="279711"/>
            </a:xfrm>
            <a:prstGeom prst="straightConnector1">
              <a:avLst/>
            </a:prstGeom>
            <a:ln w="28575" cmpd="sng">
              <a:prstDash val="sysDash"/>
              <a:headEnd type="non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4" name="TextBox 333"/>
            <p:cNvSpPr txBox="1"/>
            <p:nvPr/>
          </p:nvSpPr>
          <p:spPr>
            <a:xfrm>
              <a:off x="762000" y="16715601"/>
              <a:ext cx="1762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Fault detector</a:t>
              </a:r>
            </a:p>
          </p:txBody>
        </p:sp>
        <p:sp>
          <p:nvSpPr>
            <p:cNvPr id="335" name="Oval 334"/>
            <p:cNvSpPr/>
            <p:nvPr/>
          </p:nvSpPr>
          <p:spPr>
            <a:xfrm rot="1649414">
              <a:off x="1100388" y="13307585"/>
              <a:ext cx="884254" cy="919850"/>
            </a:xfrm>
            <a:prstGeom prst="ellips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6" name="Straight Connector 335"/>
            <p:cNvCxnSpPr>
              <a:stCxn id="329" idx="0"/>
              <a:endCxn id="335" idx="0"/>
            </p:cNvCxnSpPr>
            <p:nvPr/>
          </p:nvCxnSpPr>
          <p:spPr>
            <a:xfrm flipH="1" flipV="1">
              <a:off x="1754815" y="13359515"/>
              <a:ext cx="1507077" cy="231691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7" name="Straight Connector 336"/>
            <p:cNvCxnSpPr>
              <a:endCxn id="335" idx="5"/>
            </p:cNvCxnSpPr>
            <p:nvPr/>
          </p:nvCxnSpPr>
          <p:spPr>
            <a:xfrm flipH="1">
              <a:off x="1669727" y="13878521"/>
              <a:ext cx="1775831" cy="321794"/>
            </a:xfrm>
            <a:prstGeom prst="line">
              <a:avLst/>
            </a:prstGeom>
            <a:noFill/>
            <a:ln w="635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8" name="TextBox 337"/>
            <p:cNvSpPr txBox="1"/>
            <p:nvPr/>
          </p:nvSpPr>
          <p:spPr>
            <a:xfrm>
              <a:off x="1136346" y="13604656"/>
              <a:ext cx="826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010</a:t>
              </a:r>
              <a:r>
                <a:rPr kumimoji="0" lang="mr-I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9" name="Picture 338" descr="Phasor-representation-of-a-sinusoidal-signal-32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2" r="60438" b="-3707"/>
            <a:stretch/>
          </p:blipFill>
          <p:spPr>
            <a:xfrm>
              <a:off x="8319220" y="13127597"/>
              <a:ext cx="1046591" cy="1045603"/>
            </a:xfrm>
            <a:prstGeom prst="rect">
              <a:avLst/>
            </a:prstGeom>
          </p:spPr>
        </p:pic>
        <p:cxnSp>
          <p:nvCxnSpPr>
            <p:cNvPr id="340" name="Straight Arrow Connector 339"/>
            <p:cNvCxnSpPr>
              <a:endCxn id="331" idx="1"/>
            </p:cNvCxnSpPr>
            <p:nvPr/>
          </p:nvCxnSpPr>
          <p:spPr>
            <a:xfrm flipV="1">
              <a:off x="7633421" y="16252109"/>
              <a:ext cx="1051444" cy="508027"/>
            </a:xfrm>
            <a:prstGeom prst="straightConnector1">
              <a:avLst/>
            </a:prstGeom>
            <a:ln w="28575" cmpd="sng">
              <a:prstDash val="sysDash"/>
              <a:headEnd type="non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4" name="TextBox 383"/>
            <p:cNvSpPr txBox="1"/>
            <p:nvPr/>
          </p:nvSpPr>
          <p:spPr>
            <a:xfrm>
              <a:off x="990600" y="15087600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800000"/>
                  </a:solidFill>
                </a:rPr>
                <a:t>Attacker</a:t>
              </a:r>
              <a:endParaRPr lang="en-US" sz="20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8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CIPG-Slide-Poster-Templates">
      <a:dk1>
        <a:sysClr val="windowText" lastClr="000000"/>
      </a:dk1>
      <a:lt1>
        <a:sysClr val="window" lastClr="FFFFFF"/>
      </a:lt1>
      <a:dk2>
        <a:srgbClr val="4D4D4F"/>
      </a:dk2>
      <a:lt2>
        <a:srgbClr val="9C9EA1"/>
      </a:lt2>
      <a:accent1>
        <a:srgbClr val="A7C445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A7C445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504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Mangal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Soliday, Cheri L</dc:creator>
  <cp:lastModifiedBy>Duzan, Tricia Noelle</cp:lastModifiedBy>
  <cp:revision>400</cp:revision>
  <dcterms:created xsi:type="dcterms:W3CDTF">2013-09-20T00:14:47Z</dcterms:created>
  <dcterms:modified xsi:type="dcterms:W3CDTF">2018-09-18T19:12:45Z</dcterms:modified>
</cp:coreProperties>
</file>