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60" r:id="rId1"/>
  </p:sldMasterIdLst>
  <p:notesMasterIdLst>
    <p:notesMasterId r:id="rId23"/>
  </p:notesMasterIdLst>
  <p:sldIdLst>
    <p:sldId id="256" r:id="rId2"/>
    <p:sldId id="285" r:id="rId3"/>
    <p:sldId id="284" r:id="rId4"/>
    <p:sldId id="257" r:id="rId5"/>
    <p:sldId id="258" r:id="rId6"/>
    <p:sldId id="259" r:id="rId7"/>
    <p:sldId id="274" r:id="rId8"/>
    <p:sldId id="260" r:id="rId9"/>
    <p:sldId id="275" r:id="rId10"/>
    <p:sldId id="261" r:id="rId11"/>
    <p:sldId id="276" r:id="rId12"/>
    <p:sldId id="263" r:id="rId13"/>
    <p:sldId id="280" r:id="rId14"/>
    <p:sldId id="281" r:id="rId15"/>
    <p:sldId id="277" r:id="rId16"/>
    <p:sldId id="262" r:id="rId17"/>
    <p:sldId id="278" r:id="rId18"/>
    <p:sldId id="279" r:id="rId19"/>
    <p:sldId id="264" r:id="rId20"/>
    <p:sldId id="286" r:id="rId21"/>
    <p:sldId id="265" r:id="rId2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1D06EC6-12D3-4090-A108-FDC3AB376ED2}">
  <a:tblStyle styleId="{D1D06EC6-12D3-4090-A108-FDC3AB376ED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60"/>
    <p:restoredTop sz="94674"/>
  </p:normalViewPr>
  <p:slideViewPr>
    <p:cSldViewPr snapToGrid="0">
      <p:cViewPr varScale="1">
        <p:scale>
          <a:sx n="131" d="100"/>
          <a:sy n="131" d="100"/>
        </p:scale>
        <p:origin x="184" y="72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1217e67e734_1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1217e67e734_1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16b0d3f2654_35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16b0d3f2654_35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16b0d3f2654_35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16b0d3f2654_35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6b0b8135fa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16b0b8135fa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16b0d3f2654_35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16b0d3f2654_35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1217e67e73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g1217e67e73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1217e67e734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g1217e67e734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81317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1217e67e734_1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1217e67e734_1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16b0d3f2654_35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16b0d3f2654_35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16b0d3f2654_35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16b0d3f2654_35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7174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>
  <p:cSld name="标题和内容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buNone/>
              <a:defRPr sz="1300"/>
            </a:lvl1pPr>
            <a:lvl2pPr lvl="1">
              <a:buNone/>
              <a:defRPr sz="1300"/>
            </a:lvl2pPr>
            <a:lvl3pPr lvl="2">
              <a:buNone/>
              <a:defRPr sz="1300"/>
            </a:lvl3pPr>
            <a:lvl4pPr lvl="3">
              <a:buNone/>
              <a:defRPr sz="1300"/>
            </a:lvl4pPr>
            <a:lvl5pPr lvl="4">
              <a:buNone/>
              <a:defRPr sz="1300"/>
            </a:lvl5pPr>
            <a:lvl6pPr lvl="5">
              <a:buNone/>
              <a:defRPr sz="1300"/>
            </a:lvl6pPr>
            <a:lvl7pPr lvl="6">
              <a:buNone/>
              <a:defRPr sz="1300"/>
            </a:lvl7pPr>
            <a:lvl8pPr lvl="7">
              <a:buNone/>
              <a:defRPr sz="1300"/>
            </a:lvl8pPr>
            <a:lvl9pPr lvl="8">
              <a:buNone/>
              <a:defRPr sz="13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jpg"/><Relationship Id="rId5" Type="http://schemas.openxmlformats.org/officeDocument/2006/relationships/hyperlink" Target="http://drive.google.com/file/d/1hOGYe1dlrBI-8fcU1jPyT4YyZx48zp9B/view" TargetMode="Externa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 txBox="1">
            <a:spLocks noGrp="1"/>
          </p:cNvSpPr>
          <p:nvPr>
            <p:ph type="ctrTitle"/>
          </p:nvPr>
        </p:nvSpPr>
        <p:spPr>
          <a:xfrm>
            <a:off x="311700" y="281931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/>
              <a:t>Security and Privacy of AR/VR: </a:t>
            </a:r>
            <a:r>
              <a:rPr lang="en" sz="3600" dirty="0">
                <a:solidFill>
                  <a:srgbClr val="0070C0"/>
                </a:solidFill>
              </a:rPr>
              <a:t>Contemplating attacks, threat models and the way forward</a:t>
            </a:r>
            <a:endParaRPr sz="3600" dirty="0">
              <a:solidFill>
                <a:srgbClr val="0070C0"/>
              </a:solidFill>
            </a:endParaRPr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1"/>
          </p:nvPr>
        </p:nvSpPr>
        <p:spPr>
          <a:xfrm>
            <a:off x="278075" y="2496100"/>
            <a:ext cx="8520600" cy="188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75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Nael</a:t>
            </a:r>
            <a:r>
              <a:rPr lang="en-US" dirty="0"/>
              <a:t> Abu-</a:t>
            </a:r>
            <a:r>
              <a:rPr lang="en-US" dirty="0" err="1"/>
              <a:t>Ghazaleh</a:t>
            </a:r>
            <a:r>
              <a:rPr lang="en-US" dirty="0"/>
              <a:t> (</a:t>
            </a:r>
            <a:r>
              <a:rPr lang="en-US" dirty="0" err="1"/>
              <a:t>naelag@ucr.edu</a:t>
            </a:r>
            <a:r>
              <a:rPr lang="en-US" dirty="0"/>
              <a:t>)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Department of Computer Science &amp; Engineering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University of California, Riverside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-US" dirty="0"/>
              <a:t>ILLIXR Open Consortium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-US" dirty="0"/>
              <a:t>10/26/2022</a:t>
            </a:r>
            <a:endParaRPr dirty="0"/>
          </a:p>
        </p:txBody>
      </p:sp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75028" y="4232039"/>
            <a:ext cx="661275" cy="654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65228" y="4204748"/>
            <a:ext cx="682112" cy="682112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 txBox="1"/>
          <p:nvPr/>
        </p:nvSpPr>
        <p:spPr>
          <a:xfrm>
            <a:off x="6124292" y="4761378"/>
            <a:ext cx="1444200" cy="59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1200"/>
              </a:spcAft>
              <a:buNone/>
            </a:pPr>
            <a:r>
              <a:rPr lang="en" sz="1100" dirty="0" err="1">
                <a:solidFill>
                  <a:schemeClr val="dk2"/>
                </a:solidFill>
              </a:rPr>
              <a:t>Jiasi</a:t>
            </a:r>
            <a:r>
              <a:rPr lang="en" sz="1100" dirty="0">
                <a:solidFill>
                  <a:schemeClr val="dk2"/>
                </a:solidFill>
              </a:rPr>
              <a:t> Chen</a:t>
            </a:r>
            <a:endParaRPr sz="700" dirty="0"/>
          </a:p>
        </p:txBody>
      </p:sp>
      <p:sp>
        <p:nvSpPr>
          <p:cNvPr id="64" name="Google Shape;64;p14"/>
          <p:cNvSpPr txBox="1"/>
          <p:nvPr/>
        </p:nvSpPr>
        <p:spPr>
          <a:xfrm>
            <a:off x="7923228" y="4747667"/>
            <a:ext cx="1444200" cy="59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1200"/>
              </a:spcAft>
              <a:buNone/>
            </a:pPr>
            <a:r>
              <a:rPr lang="en" sz="1100" dirty="0" err="1">
                <a:solidFill>
                  <a:schemeClr val="dk2"/>
                </a:solidFill>
              </a:rPr>
              <a:t>Yicheng</a:t>
            </a:r>
            <a:r>
              <a:rPr lang="en" sz="1100" dirty="0">
                <a:solidFill>
                  <a:schemeClr val="dk2"/>
                </a:solidFill>
              </a:rPr>
              <a:t> Zhang</a:t>
            </a:r>
            <a:endParaRPr sz="700" dirty="0"/>
          </a:p>
        </p:txBody>
      </p:sp>
      <p:sp>
        <p:nvSpPr>
          <p:cNvPr id="65" name="Google Shape;65;p14"/>
          <p:cNvSpPr txBox="1"/>
          <p:nvPr/>
        </p:nvSpPr>
        <p:spPr>
          <a:xfrm>
            <a:off x="6888103" y="4757775"/>
            <a:ext cx="1444200" cy="59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1200"/>
              </a:spcAft>
              <a:buNone/>
            </a:pPr>
            <a:r>
              <a:rPr lang="en" sz="1100" dirty="0">
                <a:solidFill>
                  <a:schemeClr val="dk2"/>
                </a:solidFill>
              </a:rPr>
              <a:t>Carter Slocum</a:t>
            </a:r>
            <a:endParaRPr sz="700" dirty="0"/>
          </a:p>
        </p:txBody>
      </p:sp>
      <p:pic>
        <p:nvPicPr>
          <p:cNvPr id="1028" name="Picture 4" descr="Jiasi Chen - Associate Professor at University of California, Riverside -  Riverside, California, United States | LinkedIn">
            <a:extLst>
              <a:ext uri="{FF2B5EF4-FFF2-40B4-BE49-F238E27FC236}">
                <a16:creationId xmlns:a16="http://schemas.microsoft.com/office/drawing/2014/main" id="{2A6231FE-8F75-DF5E-8423-9B9DEC032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991" y="4228800"/>
            <a:ext cx="682112" cy="68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620" dirty="0"/>
              <a:t>User Interaction Attack—Hand Gestures</a:t>
            </a:r>
            <a:endParaRPr sz="2620" dirty="0"/>
          </a:p>
        </p:txBody>
      </p:sp>
      <p:sp>
        <p:nvSpPr>
          <p:cNvPr id="191" name="Google Shape;191;p19"/>
          <p:cNvSpPr txBox="1">
            <a:spLocks noGrp="1"/>
          </p:cNvSpPr>
          <p:nvPr>
            <p:ph type="body" idx="1"/>
          </p:nvPr>
        </p:nvSpPr>
        <p:spPr>
          <a:xfrm>
            <a:off x="311700" y="1132271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Recall: malicious program in background samples performance counters</a:t>
            </a:r>
          </a:p>
          <a:p>
            <a:pPr lvl="1" indent="-342900">
              <a:buSzPts val="1800"/>
              <a:buChar char="●"/>
            </a:pPr>
            <a:r>
              <a:rPr lang="en" dirty="0"/>
              <a:t>Performance counters have unique time series signatures</a:t>
            </a:r>
            <a:br>
              <a:rPr lang="en" dirty="0"/>
            </a:b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endParaRPr lang="en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endParaRPr lang="en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endParaRPr lang="en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endParaRPr lang="en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endParaRPr lang="en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endParaRPr lang="en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Example: Different patterns from user hand gestures</a:t>
            </a:r>
            <a:endParaRPr dirty="0"/>
          </a:p>
        </p:txBody>
      </p:sp>
      <p:pic>
        <p:nvPicPr>
          <p:cNvPr id="192" name="Google Shape;19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3577" y="2160843"/>
            <a:ext cx="6110535" cy="1688439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0C5C0B-2E8C-C699-1CA3-58A494C729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6004" y="191388"/>
            <a:ext cx="2507996" cy="10799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078D0-99C1-0606-BAEA-E205CDBEA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Concurrent Application attack: App Fingerprinting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56A1DC-A56A-0A6D-5569-FB9ED9D1F5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3052630"/>
            <a:ext cx="8520600" cy="1807387"/>
          </a:xfrm>
        </p:spPr>
        <p:txBody>
          <a:bodyPr/>
          <a:lstStyle/>
          <a:p>
            <a:r>
              <a:rPr lang="en-US" dirty="0"/>
              <a:t>Scenario: spy running in background and samples performance counters</a:t>
            </a:r>
          </a:p>
          <a:p>
            <a:pPr lvl="1"/>
            <a:r>
              <a:rPr lang="en-US" dirty="0"/>
              <a:t>Goal is to detect launch of an application</a:t>
            </a:r>
          </a:p>
          <a:p>
            <a:endParaRPr lang="en-US" dirty="0"/>
          </a:p>
          <a:p>
            <a:r>
              <a:rPr lang="en-US" dirty="0"/>
              <a:t>Different applications have different signatures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894070-C21E-C385-374E-9FD3D2E13F8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  <p:pic>
        <p:nvPicPr>
          <p:cNvPr id="5" name="Google Shape;193;p19">
            <a:extLst>
              <a:ext uri="{FF2B5EF4-FFF2-40B4-BE49-F238E27FC236}">
                <a16:creationId xmlns:a16="http://schemas.microsoft.com/office/drawing/2014/main" id="{346991C0-A5C2-075E-7A60-D9D1C304AA26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254402" y="1140404"/>
            <a:ext cx="6435702" cy="18073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92231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640" dirty="0"/>
              <a:t>Environment Inference attack – Bystander ranging</a:t>
            </a:r>
            <a:endParaRPr sz="3090" dirty="0"/>
          </a:p>
        </p:txBody>
      </p:sp>
      <p:sp>
        <p:nvSpPr>
          <p:cNvPr id="231" name="Google Shape;231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/>
              <a:t>Yes! Performance counters have unique time series signatures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/>
              <a:t>Example: detect bystanders in view of the AR device:</a:t>
            </a:r>
            <a:endParaRPr/>
          </a:p>
        </p:txBody>
      </p:sp>
      <p:pic>
        <p:nvPicPr>
          <p:cNvPr id="232" name="Google Shape;23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6150" y="2093525"/>
            <a:ext cx="8091699" cy="2022925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EE6A1-31A6-08E4-8AE5-DB978D778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few more details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CB4396-B19E-E59E-60C5-EC6B1755CD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16BAA8-B5EB-D035-C45D-8662A66867B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4DE2E1-C1D7-FAC3-2BBA-83810C532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208" y="1215796"/>
            <a:ext cx="7772400" cy="13619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452997-52C6-1087-BA83-E048978ACE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3936" y="2813007"/>
            <a:ext cx="5120640" cy="111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3502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3FB8B-037D-63DB-59DD-F80EE560C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Top 10 features for classifying hand gestures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F12AE8-4A45-DA6C-91C4-80A757960A2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B59093-2A9D-6311-013E-9CE00A641E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672" y="1635087"/>
            <a:ext cx="7772400" cy="245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5959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More complete inference pipeline</a:t>
            </a:r>
            <a:endParaRPr dirty="0"/>
          </a:p>
        </p:txBody>
      </p:sp>
      <p:graphicFrame>
        <p:nvGraphicFramePr>
          <p:cNvPr id="239" name="Google Shape;239;p22"/>
          <p:cNvGraphicFramePr/>
          <p:nvPr>
            <p:extLst>
              <p:ext uri="{D42A27DB-BD31-4B8C-83A1-F6EECF244321}">
                <p14:modId xmlns:p14="http://schemas.microsoft.com/office/powerpoint/2010/main" val="2356649808"/>
              </p:ext>
            </p:extLst>
          </p:nvPr>
        </p:nvGraphicFramePr>
        <p:xfrm>
          <a:off x="3881643" y="1684953"/>
          <a:ext cx="5139515" cy="2614608"/>
        </p:xfrm>
        <a:graphic>
          <a:graphicData uri="http://schemas.openxmlformats.org/drawingml/2006/table">
            <a:tbl>
              <a:tblPr>
                <a:noFill/>
                <a:tableStyleId>{D1D06EC6-12D3-4090-A108-FDC3AB376ED2}</a:tableStyleId>
              </a:tblPr>
              <a:tblGrid>
                <a:gridCol w="23180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38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76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6309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Machine learning method</a:t>
                      </a:r>
                      <a:endParaRPr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Hololens 2</a:t>
                      </a:r>
                      <a:endParaRPr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Quest 2</a:t>
                      </a:r>
                      <a:endParaRPr b="1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6309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K nearest neighbors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47.0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57.1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408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Decision trees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89.7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88.0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408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Random forest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79.3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90.8</a:t>
                      </a:r>
                      <a:endParaRPr b="1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6309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Light gradient boosting machine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92.3</a:t>
                      </a:r>
                      <a:endParaRPr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/>
                        <a:t>90.7</a:t>
                      </a:r>
                      <a:endParaRPr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40" name="Google Shape;240;p22"/>
          <p:cNvSpPr txBox="1"/>
          <p:nvPr/>
        </p:nvSpPr>
        <p:spPr>
          <a:xfrm>
            <a:off x="4904000" y="1216395"/>
            <a:ext cx="4240000" cy="653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800" b="1" dirty="0">
                <a:solidFill>
                  <a:schemeClr val="dk2"/>
                </a:solidFill>
              </a:rPr>
              <a:t>Hand gesture inference</a:t>
            </a:r>
            <a:endParaRPr b="1" dirty="0"/>
          </a:p>
        </p:txBody>
      </p:sp>
      <p:sp>
        <p:nvSpPr>
          <p:cNvPr id="244" name="Google Shape;244;p22"/>
          <p:cNvSpPr txBox="1">
            <a:spLocks noGrp="1"/>
          </p:cNvSpPr>
          <p:nvPr>
            <p:ph type="body" idx="1"/>
          </p:nvPr>
        </p:nvSpPr>
        <p:spPr>
          <a:xfrm>
            <a:off x="65429" y="1448504"/>
            <a:ext cx="3693372" cy="35460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dirty="0"/>
              <a:t>Ran user studies and collected data from volunteers</a:t>
            </a:r>
            <a:endParaRPr dirty="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endParaRPr lang="en" dirty="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dirty="0"/>
              <a:t>Used time series ML tools to identify 10 most salient features/performance counters</a:t>
            </a: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endParaRPr lang="en" dirty="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dirty="0"/>
              <a:t>Trained and tested various machine learning models </a:t>
            </a:r>
            <a:endParaRPr dirty="0"/>
          </a:p>
        </p:txBody>
      </p:sp>
      <p:sp>
        <p:nvSpPr>
          <p:cNvPr id="245" name="Google Shape;245;p22"/>
          <p:cNvSpPr txBox="1">
            <a:spLocks noGrp="1"/>
          </p:cNvSpPr>
          <p:nvPr>
            <p:ph type="sldNum" idx="12"/>
          </p:nvPr>
        </p:nvSpPr>
        <p:spPr>
          <a:xfrm>
            <a:off x="8472458" y="396827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45880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Can tracking APIs/sensors reveal typing in another app? </a:t>
            </a:r>
            <a:endParaRPr dirty="0"/>
          </a:p>
        </p:txBody>
      </p:sp>
      <p:sp>
        <p:nvSpPr>
          <p:cNvPr id="200" name="Google Shape;200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Yes! Head pose has unique time series</a:t>
            </a:r>
            <a:br>
              <a:rPr lang="en"/>
            </a:br>
            <a:r>
              <a:rPr lang="en"/>
              <a:t>signatures for different characters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01" name="Google Shape;20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282" y="2276063"/>
            <a:ext cx="3663177" cy="20615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2" name="Google Shape;202;p20"/>
          <p:cNvGrpSpPr/>
          <p:nvPr/>
        </p:nvGrpSpPr>
        <p:grpSpPr>
          <a:xfrm>
            <a:off x="233275" y="3543800"/>
            <a:ext cx="3000000" cy="1111500"/>
            <a:chOff x="233275" y="3543800"/>
            <a:chExt cx="3000000" cy="1111500"/>
          </a:xfrm>
        </p:grpSpPr>
        <p:sp>
          <p:nvSpPr>
            <p:cNvPr id="203" name="Google Shape;203;p20"/>
            <p:cNvSpPr txBox="1"/>
            <p:nvPr/>
          </p:nvSpPr>
          <p:spPr>
            <a:xfrm>
              <a:off x="233275" y="4270400"/>
              <a:ext cx="3000000" cy="38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 b="1">
                  <a:solidFill>
                    <a:schemeClr val="dk1"/>
                  </a:solidFill>
                </a:rPr>
                <a:t>Foreground app</a:t>
              </a:r>
              <a:endParaRPr>
                <a:solidFill>
                  <a:schemeClr val="dk1"/>
                </a:solidFill>
              </a:endParaRPr>
            </a:p>
          </p:txBody>
        </p:sp>
        <p:cxnSp>
          <p:nvCxnSpPr>
            <p:cNvPr id="204" name="Google Shape;204;p20"/>
            <p:cNvCxnSpPr/>
            <p:nvPr/>
          </p:nvCxnSpPr>
          <p:spPr>
            <a:xfrm rot="10800000" flipH="1">
              <a:off x="917925" y="3543800"/>
              <a:ext cx="490800" cy="83370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grpSp>
        <p:nvGrpSpPr>
          <p:cNvPr id="205" name="Google Shape;205;p20"/>
          <p:cNvGrpSpPr/>
          <p:nvPr/>
        </p:nvGrpSpPr>
        <p:grpSpPr>
          <a:xfrm>
            <a:off x="2020725" y="3638075"/>
            <a:ext cx="3481700" cy="1248925"/>
            <a:chOff x="2020725" y="3638075"/>
            <a:chExt cx="3481700" cy="1248925"/>
          </a:xfrm>
        </p:grpSpPr>
        <p:sp>
          <p:nvSpPr>
            <p:cNvPr id="206" name="Google Shape;206;p20"/>
            <p:cNvSpPr txBox="1"/>
            <p:nvPr/>
          </p:nvSpPr>
          <p:spPr>
            <a:xfrm>
              <a:off x="2033825" y="4302000"/>
              <a:ext cx="3468600" cy="58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 b="1">
                  <a:solidFill>
                    <a:schemeClr val="dk1"/>
                  </a:solidFill>
                </a:rPr>
                <a:t>Background app infers</a:t>
              </a:r>
              <a:br>
                <a:rPr lang="en" sz="1300" b="1">
                  <a:solidFill>
                    <a:schemeClr val="dk1"/>
                  </a:solidFill>
                </a:rPr>
              </a:br>
              <a:r>
                <a:rPr lang="en" sz="1300" b="1">
                  <a:solidFill>
                    <a:schemeClr val="dk1"/>
                  </a:solidFill>
                </a:rPr>
                <a:t>what is typed: “apple” or “map”</a:t>
              </a:r>
              <a:endParaRPr sz="1300" b="1">
                <a:solidFill>
                  <a:schemeClr val="dk1"/>
                </a:solidFill>
              </a:endParaRPr>
            </a:p>
          </p:txBody>
        </p:sp>
        <p:cxnSp>
          <p:nvCxnSpPr>
            <p:cNvPr id="207" name="Google Shape;207;p20"/>
            <p:cNvCxnSpPr/>
            <p:nvPr/>
          </p:nvCxnSpPr>
          <p:spPr>
            <a:xfrm rot="10800000">
              <a:off x="2020725" y="3638075"/>
              <a:ext cx="416700" cy="75960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grpSp>
        <p:nvGrpSpPr>
          <p:cNvPr id="208" name="Google Shape;208;p20"/>
          <p:cNvGrpSpPr/>
          <p:nvPr/>
        </p:nvGrpSpPr>
        <p:grpSpPr>
          <a:xfrm>
            <a:off x="810150" y="1949863"/>
            <a:ext cx="3000000" cy="887938"/>
            <a:chOff x="810150" y="1949863"/>
            <a:chExt cx="3000000" cy="887938"/>
          </a:xfrm>
        </p:grpSpPr>
        <p:sp>
          <p:nvSpPr>
            <p:cNvPr id="209" name="Google Shape;209;p20"/>
            <p:cNvSpPr txBox="1"/>
            <p:nvPr/>
          </p:nvSpPr>
          <p:spPr>
            <a:xfrm>
              <a:off x="810150" y="1949863"/>
              <a:ext cx="3000000" cy="38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 b="1">
                  <a:solidFill>
                    <a:schemeClr val="dk1"/>
                  </a:solidFill>
                  <a:highlight>
                    <a:schemeClr val="lt1"/>
                  </a:highlight>
                </a:rPr>
                <a:t>Malicious background app</a:t>
              </a:r>
              <a:endParaRPr>
                <a:solidFill>
                  <a:schemeClr val="dk1"/>
                </a:solidFill>
                <a:highlight>
                  <a:schemeClr val="lt1"/>
                </a:highlight>
              </a:endParaRPr>
            </a:p>
          </p:txBody>
        </p:sp>
        <p:cxnSp>
          <p:nvCxnSpPr>
            <p:cNvPr id="210" name="Google Shape;210;p20"/>
            <p:cNvCxnSpPr/>
            <p:nvPr/>
          </p:nvCxnSpPr>
          <p:spPr>
            <a:xfrm>
              <a:off x="1857000" y="2241100"/>
              <a:ext cx="311400" cy="59670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grpSp>
        <p:nvGrpSpPr>
          <p:cNvPr id="211" name="Google Shape;211;p20"/>
          <p:cNvGrpSpPr/>
          <p:nvPr/>
        </p:nvGrpSpPr>
        <p:grpSpPr>
          <a:xfrm>
            <a:off x="5008250" y="1806300"/>
            <a:ext cx="6151350" cy="3337200"/>
            <a:chOff x="715100" y="1593850"/>
            <a:chExt cx="6151350" cy="3337200"/>
          </a:xfrm>
        </p:grpSpPr>
        <p:pic>
          <p:nvPicPr>
            <p:cNvPr id="212" name="Google Shape;212;p20"/>
            <p:cNvPicPr preferRelativeResize="0"/>
            <p:nvPr/>
          </p:nvPicPr>
          <p:blipFill rotWithShape="1">
            <a:blip r:embed="rId4">
              <a:alphaModFix/>
            </a:blip>
            <a:srcRect r="31958"/>
            <a:stretch/>
          </p:blipFill>
          <p:spPr>
            <a:xfrm>
              <a:off x="1220325" y="2790275"/>
              <a:ext cx="3128675" cy="168097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13" name="Google Shape;213;p20"/>
            <p:cNvCxnSpPr/>
            <p:nvPr/>
          </p:nvCxnSpPr>
          <p:spPr>
            <a:xfrm>
              <a:off x="1108275" y="4593850"/>
              <a:ext cx="31668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214" name="Google Shape;214;p20"/>
            <p:cNvCxnSpPr/>
            <p:nvPr/>
          </p:nvCxnSpPr>
          <p:spPr>
            <a:xfrm rot="10800000" flipH="1">
              <a:off x="1108275" y="2818750"/>
              <a:ext cx="6600" cy="17751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215" name="Google Shape;215;p20"/>
            <p:cNvSpPr txBox="1"/>
            <p:nvPr/>
          </p:nvSpPr>
          <p:spPr>
            <a:xfrm>
              <a:off x="2324125" y="4593850"/>
              <a:ext cx="3000000" cy="33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lnSpc>
                  <a:spcPct val="90000"/>
                </a:lnSpc>
                <a:spcBef>
                  <a:spcPts val="800"/>
                </a:spcBef>
                <a:spcAft>
                  <a:spcPts val="1200"/>
                </a:spcAft>
                <a:buNone/>
              </a:pPr>
              <a:r>
                <a:rPr lang="en" sz="1100">
                  <a:solidFill>
                    <a:schemeClr val="dk2"/>
                  </a:solidFill>
                </a:rPr>
                <a:t>time</a:t>
              </a:r>
              <a:endParaRPr sz="700"/>
            </a:p>
          </p:txBody>
        </p:sp>
        <p:sp>
          <p:nvSpPr>
            <p:cNvPr id="216" name="Google Shape;216;p20"/>
            <p:cNvSpPr txBox="1"/>
            <p:nvPr/>
          </p:nvSpPr>
          <p:spPr>
            <a:xfrm rot="-5400000">
              <a:off x="-616300" y="2925250"/>
              <a:ext cx="3000000" cy="33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lnSpc>
                  <a:spcPct val="90000"/>
                </a:lnSpc>
                <a:spcBef>
                  <a:spcPts val="800"/>
                </a:spcBef>
                <a:spcAft>
                  <a:spcPts val="1200"/>
                </a:spcAft>
                <a:buNone/>
              </a:pPr>
              <a:r>
                <a:rPr lang="en" sz="1100">
                  <a:solidFill>
                    <a:schemeClr val="dk2"/>
                  </a:solidFill>
                </a:rPr>
                <a:t>Headset angular velocity</a:t>
              </a:r>
              <a:endParaRPr sz="700"/>
            </a:p>
          </p:txBody>
        </p:sp>
        <p:sp>
          <p:nvSpPr>
            <p:cNvPr id="217" name="Google Shape;217;p20"/>
            <p:cNvSpPr txBox="1"/>
            <p:nvPr/>
          </p:nvSpPr>
          <p:spPr>
            <a:xfrm>
              <a:off x="969800" y="2481550"/>
              <a:ext cx="3000000" cy="33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lnSpc>
                  <a:spcPct val="90000"/>
                </a:lnSpc>
                <a:spcBef>
                  <a:spcPts val="800"/>
                </a:spcBef>
                <a:spcAft>
                  <a:spcPts val="1200"/>
                </a:spcAft>
                <a:buNone/>
              </a:pPr>
              <a:r>
                <a:rPr lang="en" sz="1100">
                  <a:solidFill>
                    <a:schemeClr val="dk2"/>
                  </a:solidFill>
                </a:rPr>
                <a:t>“apple”</a:t>
              </a:r>
              <a:endParaRPr sz="700"/>
            </a:p>
          </p:txBody>
        </p:sp>
        <p:sp>
          <p:nvSpPr>
            <p:cNvPr id="218" name="Google Shape;218;p20"/>
            <p:cNvSpPr txBox="1"/>
            <p:nvPr/>
          </p:nvSpPr>
          <p:spPr>
            <a:xfrm>
              <a:off x="1438250" y="2481550"/>
              <a:ext cx="3000000" cy="33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lnSpc>
                  <a:spcPct val="90000"/>
                </a:lnSpc>
                <a:spcBef>
                  <a:spcPts val="800"/>
                </a:spcBef>
                <a:spcAft>
                  <a:spcPts val="1200"/>
                </a:spcAft>
                <a:buNone/>
              </a:pPr>
              <a:r>
                <a:rPr lang="en" sz="1100">
                  <a:solidFill>
                    <a:schemeClr val="dk2"/>
                  </a:solidFill>
                </a:rPr>
                <a:t>“apple”</a:t>
              </a:r>
              <a:endParaRPr sz="700"/>
            </a:p>
          </p:txBody>
        </p:sp>
        <p:sp>
          <p:nvSpPr>
            <p:cNvPr id="219" name="Google Shape;219;p20"/>
            <p:cNvSpPr txBox="1"/>
            <p:nvPr/>
          </p:nvSpPr>
          <p:spPr>
            <a:xfrm>
              <a:off x="1893175" y="2481550"/>
              <a:ext cx="3000000" cy="33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lnSpc>
                  <a:spcPct val="90000"/>
                </a:lnSpc>
                <a:spcBef>
                  <a:spcPts val="800"/>
                </a:spcBef>
                <a:spcAft>
                  <a:spcPts val="1200"/>
                </a:spcAft>
                <a:buNone/>
              </a:pPr>
              <a:r>
                <a:rPr lang="en" sz="1100">
                  <a:solidFill>
                    <a:schemeClr val="dk2"/>
                  </a:solidFill>
                </a:rPr>
                <a:t>“apple”</a:t>
              </a:r>
              <a:endParaRPr sz="700"/>
            </a:p>
          </p:txBody>
        </p:sp>
        <p:sp>
          <p:nvSpPr>
            <p:cNvPr id="220" name="Google Shape;220;p20"/>
            <p:cNvSpPr txBox="1"/>
            <p:nvPr/>
          </p:nvSpPr>
          <p:spPr>
            <a:xfrm>
              <a:off x="2333475" y="2481550"/>
              <a:ext cx="3000000" cy="33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lnSpc>
                  <a:spcPct val="90000"/>
                </a:lnSpc>
                <a:spcBef>
                  <a:spcPts val="800"/>
                </a:spcBef>
                <a:spcAft>
                  <a:spcPts val="1200"/>
                </a:spcAft>
                <a:buNone/>
              </a:pPr>
              <a:r>
                <a:rPr lang="en" sz="1100">
                  <a:solidFill>
                    <a:schemeClr val="dk2"/>
                  </a:solidFill>
                </a:rPr>
                <a:t>“apple”</a:t>
              </a:r>
              <a:endParaRPr sz="700"/>
            </a:p>
          </p:txBody>
        </p:sp>
        <p:sp>
          <p:nvSpPr>
            <p:cNvPr id="221" name="Google Shape;221;p20"/>
            <p:cNvSpPr txBox="1"/>
            <p:nvPr/>
          </p:nvSpPr>
          <p:spPr>
            <a:xfrm>
              <a:off x="3117900" y="2481550"/>
              <a:ext cx="3000000" cy="33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lnSpc>
                  <a:spcPct val="90000"/>
                </a:lnSpc>
                <a:spcBef>
                  <a:spcPts val="800"/>
                </a:spcBef>
                <a:spcAft>
                  <a:spcPts val="1200"/>
                </a:spcAft>
                <a:buNone/>
              </a:pPr>
              <a:r>
                <a:rPr lang="en" sz="1100">
                  <a:solidFill>
                    <a:schemeClr val="dk2"/>
                  </a:solidFill>
                </a:rPr>
                <a:t>“map”</a:t>
              </a:r>
              <a:endParaRPr sz="700"/>
            </a:p>
          </p:txBody>
        </p:sp>
        <p:sp>
          <p:nvSpPr>
            <p:cNvPr id="222" name="Google Shape;222;p20"/>
            <p:cNvSpPr txBox="1"/>
            <p:nvPr/>
          </p:nvSpPr>
          <p:spPr>
            <a:xfrm>
              <a:off x="3498900" y="2481550"/>
              <a:ext cx="3000000" cy="33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lnSpc>
                  <a:spcPct val="90000"/>
                </a:lnSpc>
                <a:spcBef>
                  <a:spcPts val="800"/>
                </a:spcBef>
                <a:spcAft>
                  <a:spcPts val="1200"/>
                </a:spcAft>
                <a:buNone/>
              </a:pPr>
              <a:r>
                <a:rPr lang="en" sz="1100">
                  <a:solidFill>
                    <a:schemeClr val="dk2"/>
                  </a:solidFill>
                </a:rPr>
                <a:t>“map”</a:t>
              </a:r>
              <a:endParaRPr sz="700"/>
            </a:p>
          </p:txBody>
        </p:sp>
        <p:sp>
          <p:nvSpPr>
            <p:cNvPr id="223" name="Google Shape;223;p20"/>
            <p:cNvSpPr txBox="1"/>
            <p:nvPr/>
          </p:nvSpPr>
          <p:spPr>
            <a:xfrm>
              <a:off x="3866450" y="2481550"/>
              <a:ext cx="3000000" cy="33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lnSpc>
                  <a:spcPct val="90000"/>
                </a:lnSpc>
                <a:spcBef>
                  <a:spcPts val="800"/>
                </a:spcBef>
                <a:spcAft>
                  <a:spcPts val="1200"/>
                </a:spcAft>
                <a:buNone/>
              </a:pPr>
              <a:r>
                <a:rPr lang="en" sz="1100">
                  <a:solidFill>
                    <a:schemeClr val="dk2"/>
                  </a:solidFill>
                </a:rPr>
                <a:t>“map”</a:t>
              </a:r>
              <a:endParaRPr sz="700"/>
            </a:p>
          </p:txBody>
        </p:sp>
      </p:grpSp>
      <p:sp>
        <p:nvSpPr>
          <p:cNvPr id="224" name="Google Shape;224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pic>
        <p:nvPicPr>
          <p:cNvPr id="225" name="Google Shape;225;p20" title="Media1.MOV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75075" y="1017726"/>
            <a:ext cx="2732899" cy="153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EECB5-F65F-496E-DA8D-5DAAE8066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Attack workflow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F6B3FD-A1F2-714F-A135-456268850E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992A19-E3DA-ADB7-A5C4-F3E4EAD0D8F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FCF32B-E619-FED0-E7C0-F55BA50AFF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058" y="1152475"/>
            <a:ext cx="7772400" cy="17341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4095BC-5082-E12D-0996-824AD582C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318" y="2970141"/>
            <a:ext cx="7772400" cy="143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151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15EDE-20B3-E523-F189-2F1EDADAF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More examples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ECDD20-3177-2049-A407-D37FEA3BF3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8005C0-3CA1-F8DE-106A-1AD53EE79DB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18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CC2A0D-68F5-2ED5-0572-B477F4B3AE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277175"/>
            <a:ext cx="7772400" cy="31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3668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Performance/ 20 words corpus</a:t>
            </a:r>
            <a:endParaRPr dirty="0"/>
          </a:p>
        </p:txBody>
      </p:sp>
      <p:graphicFrame>
        <p:nvGraphicFramePr>
          <p:cNvPr id="241" name="Google Shape;241;p22"/>
          <p:cNvGraphicFramePr/>
          <p:nvPr>
            <p:extLst>
              <p:ext uri="{D42A27DB-BD31-4B8C-83A1-F6EECF244321}">
                <p14:modId xmlns:p14="http://schemas.microsoft.com/office/powerpoint/2010/main" val="1705004452"/>
              </p:ext>
            </p:extLst>
          </p:nvPr>
        </p:nvGraphicFramePr>
        <p:xfrm>
          <a:off x="2548766" y="2522363"/>
          <a:ext cx="3851025" cy="1798200"/>
        </p:xfrm>
        <a:graphic>
          <a:graphicData uri="http://schemas.openxmlformats.org/drawingml/2006/table">
            <a:tbl>
              <a:tblPr>
                <a:noFill/>
                <a:tableStyleId>{D1D06EC6-12D3-4090-A108-FDC3AB376ED2}</a:tableStyleId>
              </a:tblPr>
              <a:tblGrid>
                <a:gridCol w="1734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7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9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84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Machine learning method</a:t>
                      </a:r>
                      <a:endParaRPr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Top-1 accuracy</a:t>
                      </a:r>
                      <a:endParaRPr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Top-5 accuracy</a:t>
                      </a:r>
                      <a:endParaRPr b="1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26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Random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0.05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0.25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26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ROCKET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0.18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0.66 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26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CNN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0.75</a:t>
                      </a:r>
                      <a:endParaRPr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0.99</a:t>
                      </a:r>
                      <a:endParaRPr b="1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42" name="Google Shape;242;p22"/>
          <p:cNvSpPr txBox="1"/>
          <p:nvPr/>
        </p:nvSpPr>
        <p:spPr>
          <a:xfrm>
            <a:off x="2855566" y="1947825"/>
            <a:ext cx="3636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800" b="1" dirty="0">
                <a:solidFill>
                  <a:schemeClr val="dk2"/>
                </a:solidFill>
              </a:rPr>
              <a:t>Typed words inference </a:t>
            </a:r>
            <a:endParaRPr b="1" dirty="0"/>
          </a:p>
        </p:txBody>
      </p:sp>
      <p:sp>
        <p:nvSpPr>
          <p:cNvPr id="243" name="Google Shape;243;p22"/>
          <p:cNvSpPr txBox="1"/>
          <p:nvPr/>
        </p:nvSpPr>
        <p:spPr>
          <a:xfrm>
            <a:off x="3492166" y="426302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2"/>
                </a:solidFill>
              </a:rPr>
              <a:t>(experiments on Quest 2)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245" name="Google Shape;245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4C0B6-70CE-58CC-87AC-9DBE5427A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AR/VR – the next frontier in computing and living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7EA438-BF60-0F96-ECF7-36D1F2941F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699" y="1152475"/>
            <a:ext cx="5608653" cy="3416400"/>
          </a:xfrm>
        </p:spPr>
        <p:txBody>
          <a:bodyPr/>
          <a:lstStyle/>
          <a:p>
            <a:r>
              <a:rPr lang="en-US" dirty="0"/>
              <a:t>Desktops-&gt;Laptops-&gt;Mobile computing-&gt;ubiquitous computing-&gt;AR/VR?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Close to tipping point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3C1D60-772F-0E34-047D-5E38D7C390A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34A0EE4-2556-2569-589C-3A31DD66D1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5316" y="1349533"/>
            <a:ext cx="2641492" cy="264149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57FD8DE-8059-A163-2EDB-191F4B98A4A2}"/>
              </a:ext>
            </a:extLst>
          </p:cNvPr>
          <p:cNvSpPr txBox="1"/>
          <p:nvPr/>
        </p:nvSpPr>
        <p:spPr>
          <a:xfrm>
            <a:off x="7520722" y="3991025"/>
            <a:ext cx="13115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2">
                    <a:lumMod val="75000"/>
                  </a:schemeClr>
                </a:solidFill>
              </a:rPr>
              <a:t>Dall-e generated art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FB795F1-5F8C-453C-58FF-FC3646DD6C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390" y="1750669"/>
            <a:ext cx="4539270" cy="2220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340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A6554-FDAC-9FFE-1E17-5ADAFB3AE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Potential mitigations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32FBE6-66E6-91A7-CF3E-DFC841DC2A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Reduce sampling precision </a:t>
            </a:r>
          </a:p>
          <a:p>
            <a:pPr lvl="1"/>
            <a:r>
              <a:rPr lang="en-US" dirty="0"/>
              <a:t>Limited success</a:t>
            </a:r>
          </a:p>
          <a:p>
            <a:pPr lvl="1"/>
            <a:r>
              <a:rPr lang="en-US" dirty="0"/>
              <a:t>Phenomena is mechanical</a:t>
            </a:r>
          </a:p>
          <a:p>
            <a:pPr lvl="2"/>
            <a:r>
              <a:rPr lang="en-US" dirty="0"/>
              <a:t>Millisecond-scale</a:t>
            </a:r>
          </a:p>
          <a:p>
            <a:pPr lvl="1"/>
            <a:r>
              <a:rPr lang="en-US" dirty="0"/>
              <a:t>Affects legitimate uses</a:t>
            </a:r>
          </a:p>
          <a:p>
            <a:endParaRPr lang="en-US" dirty="0"/>
          </a:p>
          <a:p>
            <a:r>
              <a:rPr lang="en-US" dirty="0"/>
              <a:t>Permission based?</a:t>
            </a:r>
          </a:p>
          <a:p>
            <a:pPr lvl="1"/>
            <a:r>
              <a:rPr lang="en-US" dirty="0"/>
              <a:t>Application share reality</a:t>
            </a:r>
          </a:p>
          <a:p>
            <a:pPr lvl="2"/>
            <a:r>
              <a:rPr lang="en-US" dirty="0"/>
              <a:t>Legitimate need for information</a:t>
            </a:r>
          </a:p>
          <a:p>
            <a:pPr lvl="1"/>
            <a:r>
              <a:rPr lang="en-US" dirty="0"/>
              <a:t>New models needed</a:t>
            </a:r>
          </a:p>
          <a:p>
            <a:pPr lvl="2"/>
            <a:r>
              <a:rPr lang="en-US" dirty="0"/>
              <a:t>What to share and when</a:t>
            </a:r>
          </a:p>
          <a:p>
            <a:pPr lvl="2"/>
            <a:r>
              <a:rPr lang="en-US" dirty="0"/>
              <a:t>Informed tradeoffs between functionality and security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8B871D-11D5-9F9B-E64D-B3F6D8C3E08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20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03C468-8B3B-42E3-3CAB-97495B6F39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2308" y="1323383"/>
            <a:ext cx="4254500" cy="280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3883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Potential Mitigations</a:t>
            </a:r>
            <a:endParaRPr/>
          </a:p>
        </p:txBody>
      </p:sp>
      <p:sp>
        <p:nvSpPr>
          <p:cNvPr id="251" name="Google Shape;251;p2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 fontScale="92500" lnSpcReduction="20000"/>
          </a:bodyPr>
          <a:lstStyle/>
          <a:p>
            <a:pPr marL="457200" lvl="0" indent="0" algn="l" rtl="0">
              <a:spcBef>
                <a:spcPts val="800"/>
              </a:spcBef>
              <a:spcAft>
                <a:spcPts val="0"/>
              </a:spcAft>
              <a:buNone/>
            </a:pPr>
            <a:br>
              <a:rPr lang="en" dirty="0"/>
            </a:br>
            <a:br>
              <a:rPr lang="en" dirty="0"/>
            </a:br>
            <a:br>
              <a:rPr lang="en" dirty="0"/>
            </a:br>
            <a:br>
              <a:rPr lang="en" dirty="0"/>
            </a:br>
            <a:br>
              <a:rPr lang="en" dirty="0"/>
            </a:br>
            <a:br>
              <a:rPr lang="en" dirty="0"/>
            </a:br>
            <a:br>
              <a:rPr lang="en" dirty="0"/>
            </a:br>
            <a:br>
              <a:rPr lang="en" dirty="0"/>
            </a:br>
            <a:br>
              <a:rPr lang="en" dirty="0"/>
            </a:br>
            <a:br>
              <a:rPr lang="en" dirty="0"/>
            </a:br>
            <a:br>
              <a:rPr lang="en" dirty="0"/>
            </a:br>
            <a:endParaRPr dirty="0"/>
          </a:p>
          <a:p>
            <a:pPr marL="457200" lvl="0" indent="-317500" algn="l" rtl="0">
              <a:spcBef>
                <a:spcPts val="1200"/>
              </a:spcBef>
              <a:spcAft>
                <a:spcPts val="0"/>
              </a:spcAft>
              <a:buSzPts val="1400"/>
              <a:buChar char="●"/>
            </a:pPr>
            <a:r>
              <a:rPr lang="en" dirty="0"/>
              <a:t>Block access to performance counters completely → user suffers</a:t>
            </a:r>
            <a:endParaRPr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dirty="0"/>
              <a:t>User permissions → Informed consent difficult</a:t>
            </a:r>
            <a:endParaRPr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dirty="0"/>
              <a:t>…??</a:t>
            </a:r>
            <a:endParaRPr dirty="0"/>
          </a:p>
        </p:txBody>
      </p:sp>
      <p:sp>
        <p:nvSpPr>
          <p:cNvPr id="252" name="Google Shape;252;p2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  <p:pic>
        <p:nvPicPr>
          <p:cNvPr id="253" name="Google Shape;25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9100" y="1739225"/>
            <a:ext cx="3725352" cy="1961651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23"/>
          <p:cNvSpPr txBox="1"/>
          <p:nvPr/>
        </p:nvSpPr>
        <p:spPr>
          <a:xfrm>
            <a:off x="5704663" y="2248488"/>
            <a:ext cx="3000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accent1"/>
                </a:solidFill>
              </a:rPr>
              <a:t>→ Sampling rate reduction ineffective!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255" name="Google Shape;255;p23"/>
          <p:cNvSpPr txBox="1"/>
          <p:nvPr/>
        </p:nvSpPr>
        <p:spPr>
          <a:xfrm>
            <a:off x="628650" y="1227325"/>
            <a:ext cx="8004600" cy="62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800">
                <a:solidFill>
                  <a:schemeClr val="dk2"/>
                </a:solidFill>
              </a:rPr>
              <a:t>Reduce available sampling rate of performance counters</a:t>
            </a:r>
            <a:br>
              <a:rPr lang="en" sz="1800">
                <a:solidFill>
                  <a:schemeClr val="dk2"/>
                </a:solidFill>
              </a:rPr>
            </a:b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CA4F9-E875-16D0-EDFE-C8075AC7E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Privacy and security threats to AR/VR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917845-9BD0-9AAC-30D3-30119A479F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699" y="1152475"/>
            <a:ext cx="4887981" cy="3667498"/>
          </a:xfrm>
        </p:spPr>
        <p:txBody>
          <a:bodyPr>
            <a:normAutofit/>
          </a:bodyPr>
          <a:lstStyle/>
          <a:p>
            <a:r>
              <a:rPr lang="en-US" dirty="0"/>
              <a:t>Privacy threats</a:t>
            </a:r>
          </a:p>
          <a:p>
            <a:pPr lvl="1"/>
            <a:r>
              <a:rPr lang="en-US" dirty="0"/>
              <a:t>As we do more in AR/VR, these activities can be tracked and exposed</a:t>
            </a:r>
          </a:p>
          <a:p>
            <a:pPr lvl="2"/>
            <a:r>
              <a:rPr lang="en-US" dirty="0"/>
              <a:t>AR vs. VR</a:t>
            </a:r>
          </a:p>
          <a:p>
            <a:endParaRPr lang="en-US" dirty="0"/>
          </a:p>
          <a:p>
            <a:r>
              <a:rPr lang="en-US" dirty="0"/>
              <a:t>Security threats</a:t>
            </a:r>
          </a:p>
          <a:p>
            <a:pPr lvl="1"/>
            <a:r>
              <a:rPr lang="en-US" dirty="0"/>
              <a:t>Denial of service/digital vandalism</a:t>
            </a:r>
          </a:p>
          <a:p>
            <a:pPr lvl="1"/>
            <a:r>
              <a:rPr lang="en-US" dirty="0"/>
              <a:t>Cyber criminals follow the money</a:t>
            </a:r>
          </a:p>
          <a:p>
            <a:pPr lvl="2"/>
            <a:r>
              <a:rPr lang="en-US" dirty="0"/>
              <a:t>Digital assets, credentials, …</a:t>
            </a:r>
          </a:p>
          <a:p>
            <a:endParaRPr lang="en-US" dirty="0"/>
          </a:p>
          <a:p>
            <a:r>
              <a:rPr lang="en-US" dirty="0"/>
              <a:t>What are the new technical challenges?</a:t>
            </a:r>
          </a:p>
          <a:p>
            <a:pPr lvl="1"/>
            <a:r>
              <a:rPr lang="en-US" dirty="0"/>
              <a:t>Integration of physical and digital worlds</a:t>
            </a:r>
          </a:p>
          <a:p>
            <a:pPr lvl="1"/>
            <a:r>
              <a:rPr lang="en-US" dirty="0"/>
              <a:t>New application spaces, new threat models</a:t>
            </a:r>
          </a:p>
          <a:p>
            <a:pPr lvl="1"/>
            <a:r>
              <a:rPr lang="en-US" dirty="0"/>
              <a:t>Evolving systems, applications, standards…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721457-E9F2-6C03-5107-5AF8DCE15A7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08E1F8-EA5A-E772-C2F6-5AB5A7A985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3322" y="1310982"/>
            <a:ext cx="3058978" cy="305897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3524BCF-1E37-C8FF-729F-C4DC2B17331E}"/>
              </a:ext>
            </a:extLst>
          </p:cNvPr>
          <p:cNvSpPr txBox="1"/>
          <p:nvPr/>
        </p:nvSpPr>
        <p:spPr>
          <a:xfrm>
            <a:off x="7414014" y="4414986"/>
            <a:ext cx="19547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Dall-e generated</a:t>
            </a:r>
          </a:p>
        </p:txBody>
      </p:sp>
    </p:spTree>
    <p:extLst>
      <p:ext uri="{BB962C8B-B14F-4D97-AF65-F5344CB8AC3E}">
        <p14:creationId xmlns:p14="http://schemas.microsoft.com/office/powerpoint/2010/main" val="24792655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/>
          <p:nvPr/>
        </p:nvSpPr>
        <p:spPr>
          <a:xfrm>
            <a:off x="3172049" y="1404100"/>
            <a:ext cx="2889600" cy="2115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1" name="Google Shape;7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8150" y="3702345"/>
            <a:ext cx="6701825" cy="1391756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Background of our research</a:t>
            </a:r>
            <a:endParaRPr dirty="0"/>
          </a:p>
        </p:txBody>
      </p:sp>
      <p:sp>
        <p:nvSpPr>
          <p:cNvPr id="73" name="Google Shape;73;p15"/>
          <p:cNvSpPr/>
          <p:nvPr/>
        </p:nvSpPr>
        <p:spPr>
          <a:xfrm>
            <a:off x="3304377" y="1540675"/>
            <a:ext cx="994200" cy="390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 1</a:t>
            </a:r>
            <a:endParaRPr/>
          </a:p>
        </p:txBody>
      </p:sp>
      <p:sp>
        <p:nvSpPr>
          <p:cNvPr id="74" name="Google Shape;74;p15"/>
          <p:cNvSpPr/>
          <p:nvPr/>
        </p:nvSpPr>
        <p:spPr>
          <a:xfrm>
            <a:off x="3294837" y="2203288"/>
            <a:ext cx="2669400" cy="5169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AR/VR SDKs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Spatial mapping, anchors, headset tracking, ...</a:t>
            </a:r>
            <a:r>
              <a:rPr lang="en" sz="1200"/>
              <a:t> </a:t>
            </a:r>
            <a:endParaRPr sz="1200"/>
          </a:p>
        </p:txBody>
      </p:sp>
      <p:pic>
        <p:nvPicPr>
          <p:cNvPr id="75" name="Google Shape;7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52399" y="3029650"/>
            <a:ext cx="432276" cy="432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60012" y="3076338"/>
            <a:ext cx="338925" cy="33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95998" y="3076336"/>
            <a:ext cx="604025" cy="33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4081510" y="4175375"/>
            <a:ext cx="805600" cy="80560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5"/>
          <p:cNvSpPr txBox="1"/>
          <p:nvPr/>
        </p:nvSpPr>
        <p:spPr>
          <a:xfrm>
            <a:off x="2252287" y="3015063"/>
            <a:ext cx="994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Sensors:</a:t>
            </a:r>
            <a:endParaRPr/>
          </a:p>
        </p:txBody>
      </p:sp>
      <p:sp>
        <p:nvSpPr>
          <p:cNvPr id="80" name="Google Shape;80;p15"/>
          <p:cNvSpPr/>
          <p:nvPr/>
        </p:nvSpPr>
        <p:spPr>
          <a:xfrm>
            <a:off x="4393799" y="1540675"/>
            <a:ext cx="771000" cy="390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 2</a:t>
            </a:r>
            <a:endParaRPr/>
          </a:p>
        </p:txBody>
      </p:sp>
      <p:sp>
        <p:nvSpPr>
          <p:cNvPr id="81" name="Google Shape;81;p15"/>
          <p:cNvSpPr/>
          <p:nvPr/>
        </p:nvSpPr>
        <p:spPr>
          <a:xfrm>
            <a:off x="5306972" y="1540675"/>
            <a:ext cx="647700" cy="390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 3</a:t>
            </a:r>
            <a:endParaRPr/>
          </a:p>
        </p:txBody>
      </p:sp>
      <p:cxnSp>
        <p:nvCxnSpPr>
          <p:cNvPr id="82" name="Google Shape;82;p15"/>
          <p:cNvCxnSpPr/>
          <p:nvPr/>
        </p:nvCxnSpPr>
        <p:spPr>
          <a:xfrm rot="10800000">
            <a:off x="4281687" y="2760263"/>
            <a:ext cx="0" cy="2760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3" name="Google Shape;83;p15"/>
          <p:cNvCxnSpPr/>
          <p:nvPr/>
        </p:nvCxnSpPr>
        <p:spPr>
          <a:xfrm rot="10800000">
            <a:off x="4929462" y="2760263"/>
            <a:ext cx="0" cy="2760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4" name="Google Shape;84;p15"/>
          <p:cNvCxnSpPr/>
          <p:nvPr/>
        </p:nvCxnSpPr>
        <p:spPr>
          <a:xfrm rot="10800000">
            <a:off x="5597999" y="2760263"/>
            <a:ext cx="0" cy="2760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5" name="Google Shape;85;p15"/>
          <p:cNvCxnSpPr/>
          <p:nvPr/>
        </p:nvCxnSpPr>
        <p:spPr>
          <a:xfrm rot="10800000">
            <a:off x="3528012" y="2760193"/>
            <a:ext cx="0" cy="2760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6" name="Google Shape;86;p15"/>
          <p:cNvCxnSpPr>
            <a:cxnSpLocks/>
            <a:stCxn id="78" idx="0"/>
          </p:cNvCxnSpPr>
          <p:nvPr/>
        </p:nvCxnSpPr>
        <p:spPr>
          <a:xfrm rot="10800000">
            <a:off x="4289310" y="3576275"/>
            <a:ext cx="195000" cy="5991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8" name="Google Shape;88;p15"/>
          <p:cNvCxnSpPr>
            <a:stCxn id="78" idx="0"/>
          </p:cNvCxnSpPr>
          <p:nvPr/>
        </p:nvCxnSpPr>
        <p:spPr>
          <a:xfrm rot="10800000">
            <a:off x="3574110" y="3599075"/>
            <a:ext cx="910200" cy="5763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9" name="Google Shape;89;p15"/>
          <p:cNvCxnSpPr>
            <a:stCxn id="78" idx="0"/>
          </p:cNvCxnSpPr>
          <p:nvPr/>
        </p:nvCxnSpPr>
        <p:spPr>
          <a:xfrm rot="10800000" flipH="1">
            <a:off x="4484310" y="3590675"/>
            <a:ext cx="377700" cy="5847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90" name="Google Shape;90;p15"/>
          <p:cNvCxnSpPr>
            <a:stCxn id="78" idx="0"/>
          </p:cNvCxnSpPr>
          <p:nvPr/>
        </p:nvCxnSpPr>
        <p:spPr>
          <a:xfrm rot="10800000" flipH="1">
            <a:off x="4484310" y="3573875"/>
            <a:ext cx="1055700" cy="6015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91" name="Google Shape;9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567137" y="4126923"/>
            <a:ext cx="395375" cy="2054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2" name="Google Shape;92;p15"/>
          <p:cNvCxnSpPr/>
          <p:nvPr/>
        </p:nvCxnSpPr>
        <p:spPr>
          <a:xfrm rot="10800000">
            <a:off x="4625587" y="1922063"/>
            <a:ext cx="0" cy="276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93" name="Google Shape;93;p15"/>
          <p:cNvCxnSpPr/>
          <p:nvPr/>
        </p:nvCxnSpPr>
        <p:spPr>
          <a:xfrm rot="10800000">
            <a:off x="5521799" y="1922063"/>
            <a:ext cx="0" cy="276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94" name="Google Shape;94;p15"/>
          <p:cNvCxnSpPr/>
          <p:nvPr/>
        </p:nvCxnSpPr>
        <p:spPr>
          <a:xfrm rot="10800000">
            <a:off x="3707112" y="1930663"/>
            <a:ext cx="0" cy="276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95" name="Google Shape;95;p15"/>
          <p:cNvCxnSpPr/>
          <p:nvPr/>
        </p:nvCxnSpPr>
        <p:spPr>
          <a:xfrm rot="10800000">
            <a:off x="4625587" y="1922063"/>
            <a:ext cx="0" cy="2760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96" name="Google Shape;96;p15"/>
          <p:cNvCxnSpPr/>
          <p:nvPr/>
        </p:nvCxnSpPr>
        <p:spPr>
          <a:xfrm rot="10800000">
            <a:off x="5521799" y="1922063"/>
            <a:ext cx="0" cy="2760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97" name="Google Shape;97;p15"/>
          <p:cNvCxnSpPr/>
          <p:nvPr/>
        </p:nvCxnSpPr>
        <p:spPr>
          <a:xfrm rot="10800000">
            <a:off x="3707112" y="1930663"/>
            <a:ext cx="0" cy="2760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grpSp>
        <p:nvGrpSpPr>
          <p:cNvPr id="102" name="Google Shape;102;p15"/>
          <p:cNvGrpSpPr/>
          <p:nvPr/>
        </p:nvGrpSpPr>
        <p:grpSpPr>
          <a:xfrm>
            <a:off x="1887109" y="988003"/>
            <a:ext cx="3408887" cy="972627"/>
            <a:chOff x="232399" y="1005575"/>
            <a:chExt cx="3408887" cy="972627"/>
          </a:xfrm>
        </p:grpSpPr>
        <p:pic>
          <p:nvPicPr>
            <p:cNvPr id="103" name="Google Shape;103;p15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1644658" y="1577891"/>
              <a:ext cx="453601" cy="40031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4" name="Google Shape;104;p15"/>
            <p:cNvSpPr txBox="1"/>
            <p:nvPr/>
          </p:nvSpPr>
          <p:spPr>
            <a:xfrm>
              <a:off x="232399" y="1005575"/>
              <a:ext cx="3408887" cy="4000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 dirty="0">
                  <a:solidFill>
                    <a:srgbClr val="FF0000"/>
                  </a:solidFill>
                </a:rPr>
                <a:t>Side channel attacks across apps</a:t>
              </a:r>
              <a:endParaRPr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08" name="Google Shape;108;p1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033849" y="2992825"/>
            <a:ext cx="477000" cy="47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6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Threat model 1: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Side channel attacks across apps</a:t>
            </a:r>
            <a:endParaRPr dirty="0"/>
          </a:p>
        </p:txBody>
      </p:sp>
      <p:sp>
        <p:nvSpPr>
          <p:cNvPr id="139" name="Google Shape;139;p16"/>
          <p:cNvSpPr txBox="1"/>
          <p:nvPr/>
        </p:nvSpPr>
        <p:spPr>
          <a:xfrm>
            <a:off x="5246479" y="4719625"/>
            <a:ext cx="4776900" cy="3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1200"/>
              </a:spcAft>
              <a:buNone/>
            </a:pPr>
            <a:r>
              <a:rPr lang="en" sz="1100">
                <a:solidFill>
                  <a:schemeClr val="dk2"/>
                </a:solidFill>
              </a:rPr>
              <a:t>Manuscripts under revision at USENIX Security’23</a:t>
            </a:r>
            <a:endParaRPr sz="700"/>
          </a:p>
        </p:txBody>
      </p:sp>
      <p:sp>
        <p:nvSpPr>
          <p:cNvPr id="140" name="Google Shape;140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49237" y="2881238"/>
            <a:ext cx="5093125" cy="1820712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rPr lang="en" sz="2600">
                <a:solidFill>
                  <a:srgbClr val="000000"/>
                </a:solidFill>
              </a:rPr>
              <a:t>Scenario: Multiple applications running simultaneously</a:t>
            </a:r>
            <a:endParaRPr sz="2600" b="1">
              <a:solidFill>
                <a:srgbClr val="E06666"/>
              </a:solidFill>
            </a:endParaRPr>
          </a:p>
        </p:txBody>
      </p:sp>
      <p:sp>
        <p:nvSpPr>
          <p:cNvPr id="147" name="Google Shape;147;p17"/>
          <p:cNvSpPr txBox="1"/>
          <p:nvPr/>
        </p:nvSpPr>
        <p:spPr>
          <a:xfrm>
            <a:off x="317500" y="960575"/>
            <a:ext cx="8197800" cy="4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17"/>
          <p:cNvSpPr txBox="1"/>
          <p:nvPr/>
        </p:nvSpPr>
        <p:spPr>
          <a:xfrm>
            <a:off x="-31350" y="960575"/>
            <a:ext cx="9206700" cy="4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</p:txBody>
      </p:sp>
      <p:sp>
        <p:nvSpPr>
          <p:cNvPr id="149" name="Google Shape;149;p17"/>
          <p:cNvSpPr/>
          <p:nvPr/>
        </p:nvSpPr>
        <p:spPr>
          <a:xfrm rot="5400000">
            <a:off x="5279059" y="1582607"/>
            <a:ext cx="431400" cy="2406300"/>
          </a:xfrm>
          <a:prstGeom prst="bentArrow">
            <a:avLst>
              <a:gd name="adj1" fmla="val 12215"/>
              <a:gd name="adj2" fmla="val 10688"/>
              <a:gd name="adj3" fmla="val 17641"/>
              <a:gd name="adj4" fmla="val 43750"/>
            </a:avLst>
          </a:pr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17"/>
          <p:cNvSpPr/>
          <p:nvPr/>
        </p:nvSpPr>
        <p:spPr>
          <a:xfrm rot="-5400000" flipH="1">
            <a:off x="3330478" y="1561907"/>
            <a:ext cx="431400" cy="2447700"/>
          </a:xfrm>
          <a:prstGeom prst="bentArrow">
            <a:avLst>
              <a:gd name="adj1" fmla="val 12215"/>
              <a:gd name="adj2" fmla="val 10688"/>
              <a:gd name="adj3" fmla="val 17641"/>
              <a:gd name="adj4" fmla="val 43750"/>
            </a:avLst>
          </a:pr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17"/>
          <p:cNvSpPr txBox="1"/>
          <p:nvPr/>
        </p:nvSpPr>
        <p:spPr>
          <a:xfrm>
            <a:off x="3287647" y="4874000"/>
            <a:ext cx="23052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</a:rPr>
              <a:t>Shared access to SDKs</a:t>
            </a:r>
            <a:endParaRPr b="1"/>
          </a:p>
        </p:txBody>
      </p:sp>
      <p:sp>
        <p:nvSpPr>
          <p:cNvPr id="152" name="Google Shape;152;p17"/>
          <p:cNvSpPr/>
          <p:nvPr/>
        </p:nvSpPr>
        <p:spPr>
          <a:xfrm>
            <a:off x="4438252" y="4481962"/>
            <a:ext cx="1613400" cy="325200"/>
          </a:xfrm>
          <a:prstGeom prst="bentUpArrow">
            <a:avLst>
              <a:gd name="adj1" fmla="val 25000"/>
              <a:gd name="adj2" fmla="val 25000"/>
              <a:gd name="adj3" fmla="val 25000"/>
            </a:avLst>
          </a:prstGeom>
          <a:solidFill>
            <a:srgbClr val="B6D7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7"/>
          <p:cNvSpPr/>
          <p:nvPr/>
        </p:nvSpPr>
        <p:spPr>
          <a:xfrm rot="2629" flipH="1">
            <a:off x="2869248" y="4481752"/>
            <a:ext cx="1569000" cy="325200"/>
          </a:xfrm>
          <a:prstGeom prst="bentUpArrow">
            <a:avLst>
              <a:gd name="adj1" fmla="val 25000"/>
              <a:gd name="adj2" fmla="val 25000"/>
              <a:gd name="adj3" fmla="val 25000"/>
            </a:avLst>
          </a:prstGeom>
          <a:solidFill>
            <a:srgbClr val="B6D7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17"/>
          <p:cNvSpPr/>
          <p:nvPr/>
        </p:nvSpPr>
        <p:spPr>
          <a:xfrm>
            <a:off x="4366300" y="4422250"/>
            <a:ext cx="147900" cy="5331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B6D7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17"/>
          <p:cNvSpPr/>
          <p:nvPr/>
        </p:nvSpPr>
        <p:spPr>
          <a:xfrm rot="10800000">
            <a:off x="4386400" y="2601375"/>
            <a:ext cx="127800" cy="3855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17"/>
          <p:cNvSpPr txBox="1"/>
          <p:nvPr/>
        </p:nvSpPr>
        <p:spPr>
          <a:xfrm>
            <a:off x="3401047" y="2185150"/>
            <a:ext cx="23052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</a:rPr>
              <a:t>Visually isolated apps</a:t>
            </a:r>
            <a:endParaRPr b="1"/>
          </a:p>
        </p:txBody>
      </p:sp>
      <p:sp>
        <p:nvSpPr>
          <p:cNvPr id="157" name="Google Shape;157;p17"/>
          <p:cNvSpPr/>
          <p:nvPr/>
        </p:nvSpPr>
        <p:spPr>
          <a:xfrm>
            <a:off x="4252908" y="2446624"/>
            <a:ext cx="374700" cy="326400"/>
          </a:xfrm>
          <a:prstGeom prst="mathMultiply">
            <a:avLst>
              <a:gd name="adj1" fmla="val 23520"/>
            </a:avLst>
          </a:prstGeom>
          <a:solidFill>
            <a:srgbClr val="CC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Many AR/VR devices support multiple apps simultaneously augmenting environment </a:t>
            </a:r>
            <a:endParaRPr sz="1500">
              <a:solidFill>
                <a:schemeClr val="dk1"/>
              </a:solidFill>
            </a:endParaRPr>
          </a:p>
          <a:p>
            <a:pPr marL="914400" lvl="1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</a:pPr>
            <a:r>
              <a:rPr lang="en" sz="1300">
                <a:solidFill>
                  <a:schemeClr val="dk1"/>
                </a:solidFill>
              </a:rPr>
              <a:t>Ex: Microsoft Hololens 2, Meta Quest 2, and Magic Leap One</a:t>
            </a: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</a:endParaRPr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Permissions management on AR/VR systems allows access to common lower-level SDKs</a:t>
            </a:r>
            <a:endParaRPr sz="1500">
              <a:solidFill>
                <a:schemeClr val="dk1"/>
              </a:solidFill>
            </a:endParaRPr>
          </a:p>
          <a:p>
            <a:pPr marL="914400" lvl="1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</a:pPr>
            <a:r>
              <a:rPr lang="en" sz="1300">
                <a:solidFill>
                  <a:schemeClr val="dk1"/>
                </a:solidFill>
              </a:rPr>
              <a:t>Even though apps can be visually isolated</a:t>
            </a:r>
            <a:endParaRPr sz="1300"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5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sz="1500">
              <a:solidFill>
                <a:srgbClr val="000000"/>
              </a:solidFill>
            </a:endParaRPr>
          </a:p>
        </p:txBody>
      </p:sp>
      <p:sp>
        <p:nvSpPr>
          <p:cNvPr id="159" name="Google Shape;159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40E07-1383-3DAC-11B9-E7A1A9B15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Overview of a typical XR 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8ED899-469B-4694-CAAA-F834235627E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46A249-34EE-3689-9A9D-14C3552304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7133" y="1017725"/>
            <a:ext cx="5129733" cy="3995180"/>
          </a:xfrm>
          <a:prstGeom prst="rect">
            <a:avLst/>
          </a:prstGeom>
        </p:spPr>
      </p:pic>
      <p:sp>
        <p:nvSpPr>
          <p:cNvPr id="7" name="Google Shape;176;p18">
            <a:extLst>
              <a:ext uri="{FF2B5EF4-FFF2-40B4-BE49-F238E27FC236}">
                <a16:creationId xmlns:a16="http://schemas.microsoft.com/office/drawing/2014/main" id="{8C880073-4D8B-EDDC-85C0-875864CE658E}"/>
              </a:ext>
            </a:extLst>
          </p:cNvPr>
          <p:cNvSpPr/>
          <p:nvPr/>
        </p:nvSpPr>
        <p:spPr>
          <a:xfrm rot="-5400000">
            <a:off x="1577083" y="2553371"/>
            <a:ext cx="285900" cy="5742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C8E0B9-C41F-0F46-E226-0BBE00B1EA4C}"/>
              </a:ext>
            </a:extLst>
          </p:cNvPr>
          <p:cNvSpPr txBox="1"/>
          <p:nvPr/>
        </p:nvSpPr>
        <p:spPr>
          <a:xfrm>
            <a:off x="187035" y="2983421"/>
            <a:ext cx="194476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Performance counters</a:t>
            </a:r>
          </a:p>
          <a:p>
            <a:r>
              <a:rPr lang="en-US" dirty="0">
                <a:solidFill>
                  <a:srgbClr val="FF0000"/>
                </a:solidFill>
              </a:rPr>
              <a:t>accessible to user </a:t>
            </a:r>
          </a:p>
          <a:p>
            <a:r>
              <a:rPr lang="en-US" dirty="0">
                <a:solidFill>
                  <a:srgbClr val="FF0000"/>
                </a:solidFill>
              </a:rPr>
              <a:t>applications</a:t>
            </a:r>
          </a:p>
        </p:txBody>
      </p:sp>
    </p:spTree>
    <p:extLst>
      <p:ext uri="{BB962C8B-B14F-4D97-AF65-F5344CB8AC3E}">
        <p14:creationId xmlns:p14="http://schemas.microsoft.com/office/powerpoint/2010/main" val="3124790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rPr lang="en" sz="2600">
                <a:solidFill>
                  <a:srgbClr val="000000"/>
                </a:solidFill>
              </a:rPr>
              <a:t>Threat model: Software side-channel</a:t>
            </a:r>
            <a:endParaRPr sz="2600" b="1">
              <a:solidFill>
                <a:srgbClr val="E06666"/>
              </a:solidFill>
            </a:endParaRPr>
          </a:p>
        </p:txBody>
      </p:sp>
      <p:sp>
        <p:nvSpPr>
          <p:cNvPr id="165" name="Google Shape;165;p18"/>
          <p:cNvSpPr txBox="1"/>
          <p:nvPr/>
        </p:nvSpPr>
        <p:spPr>
          <a:xfrm>
            <a:off x="317500" y="960575"/>
            <a:ext cx="8197800" cy="4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6" name="Google Shape;16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95713" y="2697550"/>
            <a:ext cx="2603425" cy="1735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57150" y="3131348"/>
            <a:ext cx="410400" cy="42935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18"/>
          <p:cNvSpPr txBox="1"/>
          <p:nvPr/>
        </p:nvSpPr>
        <p:spPr>
          <a:xfrm>
            <a:off x="6685033" y="3300958"/>
            <a:ext cx="410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Spy</a:t>
            </a:r>
            <a:endParaRPr sz="500"/>
          </a:p>
        </p:txBody>
      </p:sp>
      <p:pic>
        <p:nvPicPr>
          <p:cNvPr id="169" name="Google Shape;169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71626" y="3637033"/>
            <a:ext cx="657357" cy="603717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18"/>
          <p:cNvSpPr/>
          <p:nvPr/>
        </p:nvSpPr>
        <p:spPr>
          <a:xfrm>
            <a:off x="6004721" y="3106386"/>
            <a:ext cx="526500" cy="3384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Spy</a:t>
            </a:r>
            <a:endParaRPr sz="1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App</a:t>
            </a:r>
            <a:endParaRPr sz="1000"/>
          </a:p>
        </p:txBody>
      </p:sp>
      <p:sp>
        <p:nvSpPr>
          <p:cNvPr id="171" name="Google Shape;171;p18"/>
          <p:cNvSpPr/>
          <p:nvPr/>
        </p:nvSpPr>
        <p:spPr>
          <a:xfrm>
            <a:off x="6612838" y="3572988"/>
            <a:ext cx="1157700" cy="461700"/>
          </a:xfrm>
          <a:prstGeom prst="roundRect">
            <a:avLst>
              <a:gd name="adj" fmla="val 9725"/>
            </a:avLst>
          </a:prstGeom>
          <a:noFill/>
          <a:ln w="9525" cap="flat" cmpd="sng">
            <a:solidFill>
              <a:srgbClr val="595959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/>
          </a:p>
        </p:txBody>
      </p:sp>
      <p:sp>
        <p:nvSpPr>
          <p:cNvPr id="172" name="Google Shape;172;p18"/>
          <p:cNvSpPr txBox="1"/>
          <p:nvPr/>
        </p:nvSpPr>
        <p:spPr>
          <a:xfrm>
            <a:off x="6458131" y="3519713"/>
            <a:ext cx="1427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Memory allocation API,</a:t>
            </a:r>
            <a:endParaRPr sz="8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Performance counters,</a:t>
            </a:r>
            <a:endParaRPr sz="8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Device tracking API</a:t>
            </a:r>
            <a:endParaRPr sz="800"/>
          </a:p>
        </p:txBody>
      </p:sp>
      <p:sp>
        <p:nvSpPr>
          <p:cNvPr id="173" name="Google Shape;173;p18"/>
          <p:cNvSpPr txBox="1"/>
          <p:nvPr/>
        </p:nvSpPr>
        <p:spPr>
          <a:xfrm>
            <a:off x="1827625" y="3098588"/>
            <a:ext cx="6573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Victim</a:t>
            </a:r>
            <a:endParaRPr sz="600"/>
          </a:p>
        </p:txBody>
      </p:sp>
      <p:pic>
        <p:nvPicPr>
          <p:cNvPr id="174" name="Google Shape;174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80581" y="3416813"/>
            <a:ext cx="210731" cy="20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06880" y="3074675"/>
            <a:ext cx="480523" cy="401837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18"/>
          <p:cNvSpPr/>
          <p:nvPr/>
        </p:nvSpPr>
        <p:spPr>
          <a:xfrm rot="-5400000">
            <a:off x="2604200" y="3329200"/>
            <a:ext cx="285900" cy="5742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7" name="Google Shape;177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827632" y="3352795"/>
            <a:ext cx="544002" cy="49955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18"/>
          <p:cNvSpPr/>
          <p:nvPr/>
        </p:nvSpPr>
        <p:spPr>
          <a:xfrm rot="5400000">
            <a:off x="6088938" y="3329200"/>
            <a:ext cx="285900" cy="5742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8"/>
          <p:cNvSpPr/>
          <p:nvPr/>
        </p:nvSpPr>
        <p:spPr>
          <a:xfrm>
            <a:off x="2146200" y="4123300"/>
            <a:ext cx="5114297" cy="499546"/>
          </a:xfrm>
          <a:custGeom>
            <a:avLst/>
            <a:gdLst/>
            <a:ahLst/>
            <a:cxnLst/>
            <a:rect l="l" t="t" r="r" b="b"/>
            <a:pathLst>
              <a:path w="203899" h="28955" extrusionOk="0">
                <a:moveTo>
                  <a:pt x="0" y="0"/>
                </a:moveTo>
                <a:cubicBezTo>
                  <a:pt x="4641" y="4296"/>
                  <a:pt x="-1458" y="21441"/>
                  <a:pt x="27846" y="25775"/>
                </a:cubicBezTo>
                <a:cubicBezTo>
                  <a:pt x="57150" y="30109"/>
                  <a:pt x="146481" y="29842"/>
                  <a:pt x="175823" y="26006"/>
                </a:cubicBezTo>
                <a:cubicBezTo>
                  <a:pt x="205165" y="22171"/>
                  <a:pt x="199220" y="6636"/>
                  <a:pt x="203899" y="2762"/>
                </a:cubicBezTo>
              </a:path>
            </a:pathLst>
          </a:custGeom>
          <a:noFill/>
          <a:ln w="19050" cap="flat" cmpd="sng">
            <a:solidFill>
              <a:srgbClr val="FF0000"/>
            </a:solidFill>
            <a:prstDash val="dash"/>
            <a:round/>
            <a:headEnd type="none" w="med" len="med"/>
            <a:tailEnd type="stealth" w="med" len="med"/>
          </a:ln>
        </p:spPr>
      </p:sp>
      <p:sp>
        <p:nvSpPr>
          <p:cNvPr id="180" name="Google Shape;180;p18"/>
          <p:cNvSpPr txBox="1"/>
          <p:nvPr/>
        </p:nvSpPr>
        <p:spPr>
          <a:xfrm>
            <a:off x="3247750" y="4303875"/>
            <a:ext cx="30000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rgbClr val="FF0000"/>
                </a:solidFill>
              </a:rPr>
              <a:t>Side-channel leakage</a:t>
            </a:r>
            <a:endParaRPr sz="1300" b="1">
              <a:solidFill>
                <a:srgbClr val="FF0000"/>
              </a:solidFill>
            </a:endParaRPr>
          </a:p>
        </p:txBody>
      </p:sp>
      <p:sp>
        <p:nvSpPr>
          <p:cNvPr id="181" name="Google Shape;181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A malicious application runs in the background with normal permissions</a:t>
            </a:r>
            <a:endParaRPr sz="1500">
              <a:solidFill>
                <a:schemeClr val="dk1"/>
              </a:solidFill>
            </a:endParaRPr>
          </a:p>
          <a:p>
            <a:pPr marL="914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</a:endParaRPr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Probe Unity/Unreal APIs to leak side-channel information</a:t>
            </a:r>
            <a:endParaRPr sz="1500">
              <a:solidFill>
                <a:schemeClr val="dk1"/>
              </a:solidFill>
            </a:endParaRPr>
          </a:p>
          <a:p>
            <a:pPr marL="91440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 sz="1300">
                <a:solidFill>
                  <a:schemeClr val="dk1"/>
                </a:solidFill>
              </a:rPr>
              <a:t>Memory allocation API: </a:t>
            </a:r>
            <a:r>
              <a:rPr lang="en" sz="1200">
                <a:solidFill>
                  <a:schemeClr val="dk1"/>
                </a:solidFill>
              </a:rPr>
              <a:t>Memory usage/limit/peak, etc.</a:t>
            </a:r>
            <a:endParaRPr sz="1200">
              <a:solidFill>
                <a:schemeClr val="dk1"/>
              </a:solidFill>
            </a:endParaRPr>
          </a:p>
          <a:p>
            <a:pPr marL="91440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 sz="1300">
                <a:solidFill>
                  <a:schemeClr val="dk1"/>
                </a:solidFill>
              </a:rPr>
              <a:t>Rendering performance counters: </a:t>
            </a:r>
            <a:r>
              <a:rPr lang="en" sz="1200">
                <a:solidFill>
                  <a:schemeClr val="dk1"/>
                </a:solidFill>
              </a:rPr>
              <a:t>CPU/GPU frame rate, etc.</a:t>
            </a:r>
            <a:endParaRPr sz="1200">
              <a:solidFill>
                <a:schemeClr val="dk1"/>
              </a:solidFill>
            </a:endParaRPr>
          </a:p>
          <a:p>
            <a:pPr marL="914400" lvl="1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</a:pPr>
            <a:r>
              <a:rPr lang="en" sz="1300">
                <a:solidFill>
                  <a:schemeClr val="dk1"/>
                </a:solidFill>
              </a:rPr>
              <a:t>Device tracking API: headset acceleration, gyroscope, etc.</a:t>
            </a: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182" name="Google Shape;182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grpSp>
        <p:nvGrpSpPr>
          <p:cNvPr id="183" name="Google Shape;183;p18"/>
          <p:cNvGrpSpPr/>
          <p:nvPr/>
        </p:nvGrpSpPr>
        <p:grpSpPr>
          <a:xfrm>
            <a:off x="5799125" y="1734975"/>
            <a:ext cx="3210588" cy="789600"/>
            <a:chOff x="5799125" y="1734975"/>
            <a:chExt cx="3210588" cy="789600"/>
          </a:xfrm>
        </p:grpSpPr>
        <p:sp>
          <p:nvSpPr>
            <p:cNvPr id="184" name="Google Shape;184;p18"/>
            <p:cNvSpPr txBox="1"/>
            <p:nvPr/>
          </p:nvSpPr>
          <p:spPr>
            <a:xfrm>
              <a:off x="6009713" y="1836088"/>
              <a:ext cx="30000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solidFill>
                    <a:schemeClr val="accent1"/>
                  </a:solidFill>
                </a:rPr>
                <a:t>Normally provided to developers to optimize app performance</a:t>
              </a: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85" name="Google Shape;185;p18"/>
            <p:cNvSpPr/>
            <p:nvPr/>
          </p:nvSpPr>
          <p:spPr>
            <a:xfrm>
              <a:off x="5799125" y="1734975"/>
              <a:ext cx="210600" cy="789600"/>
            </a:xfrm>
            <a:prstGeom prst="rightBrace">
              <a:avLst>
                <a:gd name="adj1" fmla="val 50000"/>
                <a:gd name="adj2" fmla="val 50000"/>
              </a:avLst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8DBD3-D755-BE0E-401A-065EE68FD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Side channel -- Attack Taxonomy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15BF85-CFC5-99EC-703E-FC9AC133406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349EDD-0818-4F99-5617-0B4680A5B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1447" y="1017725"/>
            <a:ext cx="5898220" cy="394351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8151676-FCC7-C555-2C18-434191F52599}"/>
              </a:ext>
            </a:extLst>
          </p:cNvPr>
          <p:cNvSpPr/>
          <p:nvPr/>
        </p:nvSpPr>
        <p:spPr>
          <a:xfrm>
            <a:off x="4232153" y="1017725"/>
            <a:ext cx="3200400" cy="38422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A176DB8-784D-6A0A-54B8-059FA5E6166D}"/>
              </a:ext>
            </a:extLst>
          </p:cNvPr>
          <p:cNvSpPr/>
          <p:nvPr/>
        </p:nvSpPr>
        <p:spPr>
          <a:xfrm>
            <a:off x="5742432" y="1017725"/>
            <a:ext cx="1867235" cy="37737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22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20570</TotalTime>
  <Words>670</Words>
  <Application>Microsoft Macintosh PowerPoint</Application>
  <PresentationFormat>On-screen Show (16:9)</PresentationFormat>
  <Paragraphs>191</Paragraphs>
  <Slides>21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Arial</vt:lpstr>
      <vt:lpstr>Simple Light</vt:lpstr>
      <vt:lpstr>Security and Privacy of AR/VR: Contemplating attacks, threat models and the way forward</vt:lpstr>
      <vt:lpstr>AR/VR – the next frontier in computing and living</vt:lpstr>
      <vt:lpstr>Privacy and security threats to AR/VR</vt:lpstr>
      <vt:lpstr>Background of our research</vt:lpstr>
      <vt:lpstr>Threat model 1: Side channel attacks across apps</vt:lpstr>
      <vt:lpstr>Scenario: Multiple applications running simultaneously</vt:lpstr>
      <vt:lpstr>Overview of a typical XR system</vt:lpstr>
      <vt:lpstr>Threat model: Software side-channel</vt:lpstr>
      <vt:lpstr>Side channel -- Attack Taxonomy</vt:lpstr>
      <vt:lpstr>User Interaction Attack—Hand Gestures</vt:lpstr>
      <vt:lpstr>Concurrent Application attack: App Fingerprinting</vt:lpstr>
      <vt:lpstr>Environment Inference attack – Bystander ranging</vt:lpstr>
      <vt:lpstr>A few more details</vt:lpstr>
      <vt:lpstr>Top 10 features for classifying hand gestures</vt:lpstr>
      <vt:lpstr>More complete inference pipeline</vt:lpstr>
      <vt:lpstr>Can tracking APIs/sensors reveal typing in another app? </vt:lpstr>
      <vt:lpstr>Attack workflow</vt:lpstr>
      <vt:lpstr>More examples</vt:lpstr>
      <vt:lpstr>Performance/ 20 words corpus</vt:lpstr>
      <vt:lpstr>Potential mitigations</vt:lpstr>
      <vt:lpstr>Potential Mitigations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Security and Privacy of AR/VR: Contemplating attacks, threat models and the way forward</dc:title>
  <cp:lastModifiedBy>Microsoft Office User</cp:lastModifiedBy>
  <cp:revision>16</cp:revision>
  <dcterms:modified xsi:type="dcterms:W3CDTF">2022-11-09T21:10:03Z</dcterms:modified>
</cp:coreProperties>
</file>