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Proxima Nova"/>
      <p:regular r:id="rId32"/>
      <p:bold r:id="rId33"/>
      <p:italic r:id="rId34"/>
      <p:boldItalic r:id="rId35"/>
    </p:embeddedFont>
    <p:embeddedFont>
      <p:font typeface="Alfa Slab One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7" roundtripDataSignature="AMtx7mgtx5EJprG5XHmr8g72oYKXPVHQ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roximaNova-bold.fntdata"/><Relationship Id="rId10" Type="http://schemas.openxmlformats.org/officeDocument/2006/relationships/slide" Target="slides/slide5.xml"/><Relationship Id="rId32" Type="http://schemas.openxmlformats.org/officeDocument/2006/relationships/font" Target="fonts/ProximaNova-regular.fntdata"/><Relationship Id="rId13" Type="http://schemas.openxmlformats.org/officeDocument/2006/relationships/slide" Target="slides/slide8.xml"/><Relationship Id="rId35" Type="http://schemas.openxmlformats.org/officeDocument/2006/relationships/font" Target="fonts/ProximaNova-boldItalic.fntdata"/><Relationship Id="rId12" Type="http://schemas.openxmlformats.org/officeDocument/2006/relationships/slide" Target="slides/slide7.xml"/><Relationship Id="rId34" Type="http://schemas.openxmlformats.org/officeDocument/2006/relationships/font" Target="fonts/ProximaNova-italic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AlfaSlabOne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c226d8e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31c226d8e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c226d8ec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31c226d8ec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0d71623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350d71623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0d716236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350d716236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0d716236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350d716236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0d716236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50d716236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0d716236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350d716236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66e99d7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e66e99d7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66e99d70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3e66e99d70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66e99d70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3e66e99d70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e66e99d70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3e66e99d70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7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17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17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6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26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" name="Google Shape;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22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24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24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2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b="0" i="0" sz="3000" u="none" cap="none" strike="noStrik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0" i="0" sz="18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queue.illinois.edu/q/queue/726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/>
              <a:t>PHYS 212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/>
              <a:t>Review 3</a:t>
            </a:r>
            <a:endParaRPr/>
          </a:p>
        </p:txBody>
      </p:sp>
      <p:sp>
        <p:nvSpPr>
          <p:cNvPr id="57" name="Google Shape;57;p1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Exam 3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Queue</a:t>
            </a:r>
            <a:endParaRPr/>
          </a:p>
        </p:txBody>
      </p:sp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4100" y="2571750"/>
            <a:ext cx="2051500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EM Wave Properties</a:t>
            </a:r>
            <a:endParaRPr/>
          </a:p>
        </p:txBody>
      </p:sp>
      <p:sp>
        <p:nvSpPr>
          <p:cNvPr id="129" name="Google Shape;129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E and B have the same waveform: </a:t>
            </a:r>
            <a:r>
              <a:rPr lang="en"/>
              <a:t>If E is sin(kz-𝜔t) then B is also sin(kz-𝜔t)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Magnitude of B is smaller: B</a:t>
            </a:r>
            <a:r>
              <a:rPr b="1" baseline="-25000" lang="en"/>
              <a:t>0</a:t>
            </a:r>
            <a:r>
              <a:rPr b="1" lang="en"/>
              <a:t> = E</a:t>
            </a:r>
            <a:r>
              <a:rPr b="1" baseline="-25000" lang="en"/>
              <a:t>0</a:t>
            </a:r>
            <a:r>
              <a:rPr b="1" lang="en"/>
              <a:t> / c  </a:t>
            </a:r>
            <a:r>
              <a:rPr lang="en"/>
              <a:t>where c is the speed of light (3 x 10</a:t>
            </a:r>
            <a:r>
              <a:rPr baseline="30000" lang="en"/>
              <a:t>8</a:t>
            </a:r>
            <a:r>
              <a:rPr lang="en"/>
              <a:t> m/s)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The “x, y, or z” variable inside the argument tells you the direction of propagation </a:t>
            </a:r>
            <a:r>
              <a:rPr b="1" lang="en"/>
              <a:t>cos(kz - 𝜔t) travels in +z-direction,  cos(kz + 𝜔t) travels in -z-direction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Wave parameters: 𝜔 = 2𝜋f , v = 𝜆f = 𝜔 / k (v = c for EM waves in free-space)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Poynting vector (S) points in the same direction the wave is traveling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S = (E x B) / μ</a:t>
            </a:r>
            <a:r>
              <a:rPr b="1" baseline="-25000" lang="en"/>
              <a:t>0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Power = S x A </a:t>
            </a:r>
            <a:r>
              <a:rPr lang="en"/>
              <a:t>(units: W) , </a:t>
            </a:r>
            <a:r>
              <a:rPr b="1" lang="en"/>
              <a:t>Intensity = Power / Area = S </a:t>
            </a:r>
            <a:r>
              <a:rPr lang="en"/>
              <a:t>(units: W/m</a:t>
            </a:r>
            <a:r>
              <a:rPr baseline="30000" lang="en"/>
              <a:t>2</a:t>
            </a:r>
            <a:r>
              <a:rPr lang="en"/>
              <a:t>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pic>
        <p:nvPicPr>
          <p:cNvPr id="130" name="Google Shape;130;p10"/>
          <p:cNvPicPr preferRelativeResize="0"/>
          <p:nvPr/>
        </p:nvPicPr>
        <p:blipFill rotWithShape="1">
          <a:blip r:embed="rId3">
            <a:alphaModFix/>
          </a:blip>
          <a:srcRect b="48450" l="3081" r="63272" t="37668"/>
          <a:stretch/>
        </p:blipFill>
        <p:spPr>
          <a:xfrm>
            <a:off x="5143500" y="445025"/>
            <a:ext cx="2646074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Doppler Shift</a:t>
            </a:r>
            <a:endParaRPr/>
          </a:p>
        </p:txBody>
      </p:sp>
      <p:pic>
        <p:nvPicPr>
          <p:cNvPr id="136" name="Google Shape;136;p11"/>
          <p:cNvPicPr preferRelativeResize="0"/>
          <p:nvPr/>
        </p:nvPicPr>
        <p:blipFill rotWithShape="1">
          <a:blip r:embed="rId3">
            <a:alphaModFix/>
          </a:blip>
          <a:srcRect b="0" l="0" r="0" t="7037"/>
          <a:stretch/>
        </p:blipFill>
        <p:spPr>
          <a:xfrm>
            <a:off x="788000" y="1123025"/>
            <a:ext cx="7811276" cy="367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Linear Polarization</a:t>
            </a:r>
            <a:endParaRPr/>
          </a:p>
        </p:txBody>
      </p:sp>
      <p:pic>
        <p:nvPicPr>
          <p:cNvPr id="142" name="Google Shape;14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958275"/>
            <a:ext cx="8520598" cy="394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Circular Polarization</a:t>
            </a:r>
            <a:endParaRPr/>
          </a:p>
        </p:txBody>
      </p:sp>
      <p:sp>
        <p:nvSpPr>
          <p:cNvPr id="148" name="Google Shape;148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9" name="Google Shape;149;p13"/>
          <p:cNvPicPr preferRelativeResize="0"/>
          <p:nvPr/>
        </p:nvPicPr>
        <p:blipFill rotWithShape="1">
          <a:blip r:embed="rId3">
            <a:alphaModFix/>
          </a:blip>
          <a:srcRect b="0" l="0" r="0" t="1351"/>
          <a:stretch/>
        </p:blipFill>
        <p:spPr>
          <a:xfrm>
            <a:off x="311700" y="961300"/>
            <a:ext cx="8520598" cy="41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Circular Polarization cont.</a:t>
            </a:r>
            <a:endParaRPr/>
          </a:p>
        </p:txBody>
      </p:sp>
      <p:sp>
        <p:nvSpPr>
          <p:cNvPr id="155" name="Google Shape;15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56" name="Google Shape;156;p14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Produced by passing linear polarized light through a quarter wave plate </a:t>
            </a:r>
            <a:r>
              <a:rPr b="1" lang="en" sz="1700"/>
              <a:t>(only if the light isn’t 100% vertically or horizontally linearly polarized beforehand)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If </a:t>
            </a:r>
            <a:r>
              <a:rPr b="1" lang="en" sz="1700"/>
              <a:t>Slow-Axis X Fast-Axis = Direction of Wave → RCP , otherwise LCP</a:t>
            </a:r>
            <a:endParaRPr/>
          </a:p>
        </p:txBody>
      </p:sp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/>
          </a:blip>
          <a:srcRect b="0" l="894" r="669" t="0"/>
          <a:stretch/>
        </p:blipFill>
        <p:spPr>
          <a:xfrm>
            <a:off x="311700" y="1922625"/>
            <a:ext cx="8520602" cy="322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c226d8ec6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Reflection and Refraction</a:t>
            </a:r>
            <a:endParaRPr/>
          </a:p>
        </p:txBody>
      </p:sp>
      <p:sp>
        <p:nvSpPr>
          <p:cNvPr id="163" name="Google Shape;163;g31c226d8ec6_0_0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Law of Reflection</a:t>
            </a:r>
            <a:r>
              <a:rPr lang="en" sz="1700"/>
              <a:t> - the incident angle is equal to the reflected angle wrt the normal 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Index of Refraction</a:t>
            </a:r>
            <a:r>
              <a:rPr lang="en" sz="1700"/>
              <a:t> - n = c/v is material specific: for vacuum/air n = 1 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Snell’s Law</a:t>
            </a:r>
            <a:r>
              <a:rPr lang="en" sz="1700"/>
              <a:t> - used to find the angle of the refracted ray wrt the normal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1700"/>
          </a:p>
        </p:txBody>
      </p:sp>
      <p:pic>
        <p:nvPicPr>
          <p:cNvPr id="164" name="Google Shape;164;g31c226d8ec6_0_0"/>
          <p:cNvPicPr preferRelativeResize="0"/>
          <p:nvPr/>
        </p:nvPicPr>
        <p:blipFill rotWithShape="1">
          <a:blip r:embed="rId3">
            <a:alphaModFix/>
          </a:blip>
          <a:srcRect b="5999" l="0" r="0" t="10086"/>
          <a:stretch/>
        </p:blipFill>
        <p:spPr>
          <a:xfrm>
            <a:off x="311700" y="2031625"/>
            <a:ext cx="8520602" cy="31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c226d8ec6_0_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Reflection and Refraction cont.</a:t>
            </a:r>
            <a:endParaRPr/>
          </a:p>
        </p:txBody>
      </p:sp>
      <p:sp>
        <p:nvSpPr>
          <p:cNvPr id="170" name="Google Shape;170;g31c226d8ec6_0_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/>
              <a:t>Total Internal Reflection</a:t>
            </a:r>
            <a:r>
              <a:rPr lang="en"/>
              <a:t> - only happens when rays are at the critical angle or at angles larger than the critical angle</a:t>
            </a:r>
            <a:endParaRPr/>
          </a:p>
        </p:txBody>
      </p:sp>
      <p:pic>
        <p:nvPicPr>
          <p:cNvPr id="171" name="Google Shape;171;g31c226d8ec6_0_6"/>
          <p:cNvPicPr preferRelativeResize="0"/>
          <p:nvPr/>
        </p:nvPicPr>
        <p:blipFill rotWithShape="1">
          <a:blip r:embed="rId3">
            <a:alphaModFix/>
          </a:blip>
          <a:srcRect b="10145" l="5787" r="4065" t="19247"/>
          <a:stretch/>
        </p:blipFill>
        <p:spPr>
          <a:xfrm>
            <a:off x="311700" y="1902800"/>
            <a:ext cx="8520598" cy="306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0d7162360_0_0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Question Time!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0d7162360_0_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Question 1</a:t>
            </a:r>
            <a:endParaRPr/>
          </a:p>
        </p:txBody>
      </p:sp>
      <p:sp>
        <p:nvSpPr>
          <p:cNvPr id="182" name="Google Shape;182;g350d7162360_0_8"/>
          <p:cNvSpPr txBox="1"/>
          <p:nvPr>
            <p:ph idx="1" type="body"/>
          </p:nvPr>
        </p:nvSpPr>
        <p:spPr>
          <a:xfrm>
            <a:off x="5907375" y="1152475"/>
            <a:ext cx="2925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000000"/>
                </a:solidFill>
              </a:rPr>
              <a:t>Find the Final Intensity: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eriod"/>
            </a:pPr>
            <a:r>
              <a:rPr lang="en" sz="2400">
                <a:solidFill>
                  <a:srgbClr val="000000"/>
                </a:solidFill>
              </a:rPr>
              <a:t>(0.5)I</a:t>
            </a:r>
            <a:r>
              <a:rPr baseline="-25000" lang="en" sz="2400">
                <a:solidFill>
                  <a:srgbClr val="000000"/>
                </a:solidFill>
              </a:rPr>
              <a:t>0</a:t>
            </a:r>
            <a:r>
              <a:rPr lang="en" sz="2400">
                <a:solidFill>
                  <a:srgbClr val="000000"/>
                </a:solidFill>
              </a:rPr>
              <a:t>cos</a:t>
            </a:r>
            <a:r>
              <a:rPr baseline="30000" lang="en" sz="2400">
                <a:solidFill>
                  <a:srgbClr val="000000"/>
                </a:solidFill>
              </a:rPr>
              <a:t>2</a:t>
            </a:r>
            <a:r>
              <a:rPr lang="en" sz="2400">
                <a:solidFill>
                  <a:srgbClr val="000000"/>
                </a:solidFill>
              </a:rPr>
              <a:t>(45)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eriod"/>
            </a:pPr>
            <a:r>
              <a:rPr lang="en" sz="2400">
                <a:solidFill>
                  <a:srgbClr val="000000"/>
                </a:solidFill>
              </a:rPr>
              <a:t>(0.5)I</a:t>
            </a:r>
            <a:r>
              <a:rPr baseline="-25000" lang="en" sz="2400">
                <a:solidFill>
                  <a:srgbClr val="000000"/>
                </a:solidFill>
              </a:rPr>
              <a:t>0</a:t>
            </a:r>
            <a:r>
              <a:rPr lang="en" sz="2400">
                <a:solidFill>
                  <a:srgbClr val="000000"/>
                </a:solidFill>
              </a:rPr>
              <a:t>cos</a:t>
            </a:r>
            <a:r>
              <a:rPr baseline="30000" lang="en" sz="2400">
                <a:solidFill>
                  <a:srgbClr val="000000"/>
                </a:solidFill>
              </a:rPr>
              <a:t>2</a:t>
            </a:r>
            <a:r>
              <a:rPr lang="en" sz="2400">
                <a:solidFill>
                  <a:srgbClr val="000000"/>
                </a:solidFill>
              </a:rPr>
              <a:t>(15)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eriod"/>
            </a:pPr>
            <a:r>
              <a:rPr lang="en" sz="2400">
                <a:solidFill>
                  <a:srgbClr val="000000"/>
                </a:solidFill>
              </a:rPr>
              <a:t>(0.25)I</a:t>
            </a:r>
            <a:r>
              <a:rPr baseline="-25000" lang="en" sz="2400">
                <a:solidFill>
                  <a:srgbClr val="000000"/>
                </a:solidFill>
              </a:rPr>
              <a:t>0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eriod"/>
            </a:pPr>
            <a:r>
              <a:rPr lang="en" sz="2400">
                <a:solidFill>
                  <a:srgbClr val="000000"/>
                </a:solidFill>
              </a:rPr>
              <a:t>(0.5)I</a:t>
            </a:r>
            <a:r>
              <a:rPr baseline="-25000" lang="en" sz="2400">
                <a:solidFill>
                  <a:srgbClr val="000000"/>
                </a:solidFill>
              </a:rPr>
              <a:t>0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eriod"/>
            </a:pPr>
            <a:r>
              <a:rPr lang="en" sz="2400">
                <a:solidFill>
                  <a:srgbClr val="000000"/>
                </a:solidFill>
              </a:rPr>
              <a:t>(0.5)I</a:t>
            </a:r>
            <a:r>
              <a:rPr baseline="-25000" lang="en" sz="2400">
                <a:solidFill>
                  <a:srgbClr val="000000"/>
                </a:solidFill>
              </a:rPr>
              <a:t>0</a:t>
            </a:r>
            <a:r>
              <a:rPr lang="en" sz="2400">
                <a:solidFill>
                  <a:srgbClr val="000000"/>
                </a:solidFill>
              </a:rPr>
              <a:t>cos</a:t>
            </a:r>
            <a:r>
              <a:rPr baseline="30000" lang="en" sz="2400">
                <a:solidFill>
                  <a:srgbClr val="000000"/>
                </a:solidFill>
              </a:rPr>
              <a:t>2</a:t>
            </a:r>
            <a:r>
              <a:rPr lang="en" sz="2400">
                <a:solidFill>
                  <a:srgbClr val="000000"/>
                </a:solidFill>
              </a:rPr>
              <a:t>(60)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83" name="Google Shape;183;g350d7162360_0_8" title="Untitled drawing (11).png"/>
          <p:cNvPicPr preferRelativeResize="0"/>
          <p:nvPr/>
        </p:nvPicPr>
        <p:blipFill rotWithShape="1">
          <a:blip r:embed="rId3">
            <a:alphaModFix/>
          </a:blip>
          <a:srcRect b="24296" l="0" r="22732" t="13324"/>
          <a:stretch/>
        </p:blipFill>
        <p:spPr>
          <a:xfrm>
            <a:off x="138625" y="1050125"/>
            <a:ext cx="5741501" cy="34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0d7162360_0_15"/>
          <p:cNvSpPr txBox="1"/>
          <p:nvPr>
            <p:ph type="title"/>
          </p:nvPr>
        </p:nvSpPr>
        <p:spPr>
          <a:xfrm>
            <a:off x="279550" y="48975"/>
            <a:ext cx="8114400" cy="28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Answer: C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First Polarizer cuts intensity by 0.5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QWP creates circular polarization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Circularly polarized light is cut in half when indecent to a polarizer</a:t>
            </a:r>
            <a:endParaRPr sz="3200"/>
          </a:p>
        </p:txBody>
      </p:sp>
      <p:pic>
        <p:nvPicPr>
          <p:cNvPr id="189" name="Google Shape;189;g350d7162360_0_15" title="Untitled drawing (11).png"/>
          <p:cNvPicPr preferRelativeResize="0"/>
          <p:nvPr/>
        </p:nvPicPr>
        <p:blipFill rotWithShape="1">
          <a:blip r:embed="rId3">
            <a:alphaModFix/>
          </a:blip>
          <a:srcRect b="24296" l="0" r="22732" t="13324"/>
          <a:stretch/>
        </p:blipFill>
        <p:spPr>
          <a:xfrm>
            <a:off x="2251825" y="2696950"/>
            <a:ext cx="3977326" cy="240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Exam 3 Overview</a:t>
            </a:r>
            <a:endParaRPr/>
          </a:p>
        </p:txBody>
      </p:sp>
      <p:sp>
        <p:nvSpPr>
          <p:cNvPr id="64" name="Google Shape;64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600"/>
              <a:t>18) RL Circuits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600"/>
              <a:t>19) LC Circuits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600"/>
              <a:t>20) AC Circuits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600"/>
              <a:t>21) AC Power and Resonance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600"/>
              <a:t>22) Maxwell’s Displacement Current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600"/>
              <a:t>23) EM Waves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 sz="1600"/>
              <a:t>24) Polarization</a:t>
            </a:r>
            <a:endParaRPr b="1"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b="1" lang="en" sz="1600"/>
              <a:t>25) Refraction</a:t>
            </a:r>
            <a:endParaRPr b="1" sz="1600"/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2775" y="1017725"/>
            <a:ext cx="3130675" cy="35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0d7162360_0_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Question 2</a:t>
            </a:r>
            <a:endParaRPr/>
          </a:p>
        </p:txBody>
      </p:sp>
      <p:sp>
        <p:nvSpPr>
          <p:cNvPr id="195" name="Google Shape;195;g350d7162360_0_20"/>
          <p:cNvSpPr txBox="1"/>
          <p:nvPr>
            <p:ph idx="1" type="body"/>
          </p:nvPr>
        </p:nvSpPr>
        <p:spPr>
          <a:xfrm>
            <a:off x="3326400" y="445025"/>
            <a:ext cx="5505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If the power from the resistor is at a maximum at t</a:t>
            </a:r>
            <a:r>
              <a:rPr baseline="-25000" lang="en" sz="2400"/>
              <a:t>1</a:t>
            </a:r>
            <a:r>
              <a:rPr lang="en" sz="2400"/>
              <a:t>, how much longer will it be before the power from the resistor is at a maximum again?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 sz="2400"/>
              <a:t>0.00113 seconds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 sz="2400"/>
              <a:t>0.00056 seconds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 sz="2400"/>
              <a:t>0.0071 seconds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 sz="2400"/>
              <a:t>0.0035 seconds</a:t>
            </a:r>
            <a:endParaRPr sz="2400"/>
          </a:p>
        </p:txBody>
      </p:sp>
      <p:pic>
        <p:nvPicPr>
          <p:cNvPr id="196" name="Google Shape;196;g350d7162360_0_20"/>
          <p:cNvPicPr preferRelativeResize="0"/>
          <p:nvPr/>
        </p:nvPicPr>
        <p:blipFill rotWithShape="1">
          <a:blip r:embed="rId3">
            <a:alphaModFix/>
          </a:blip>
          <a:srcRect b="39172" l="65674" r="0" t="3658"/>
          <a:stretch/>
        </p:blipFill>
        <p:spPr>
          <a:xfrm>
            <a:off x="311700" y="1340775"/>
            <a:ext cx="2395025" cy="29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50d7162360_0_20"/>
          <p:cNvSpPr txBox="1"/>
          <p:nvPr/>
        </p:nvSpPr>
        <p:spPr>
          <a:xfrm>
            <a:off x="846525" y="4306150"/>
            <a:ext cx="16074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ω = 886 rad/s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0d7162360_0_27"/>
          <p:cNvSpPr txBox="1"/>
          <p:nvPr>
            <p:ph type="title"/>
          </p:nvPr>
        </p:nvSpPr>
        <p:spPr>
          <a:xfrm>
            <a:off x="311700" y="2480550"/>
            <a:ext cx="8576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Answer: D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P = IV or V</a:t>
            </a:r>
            <a:r>
              <a:rPr baseline="30000" lang="en" sz="3200"/>
              <a:t>2</a:t>
            </a:r>
            <a:r>
              <a:rPr lang="en" sz="3200"/>
              <a:t>/R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Voltage is maximized on x-axis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Phasor needs to make half a rotation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2π(rad/rotation)/886(rad/s)=0.0071 s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Half a rotation = 0.0035 seconds</a:t>
            </a:r>
            <a:endParaRPr sz="3200"/>
          </a:p>
        </p:txBody>
      </p:sp>
      <p:pic>
        <p:nvPicPr>
          <p:cNvPr id="203" name="Google Shape;203;g350d7162360_0_27"/>
          <p:cNvPicPr preferRelativeResize="0"/>
          <p:nvPr/>
        </p:nvPicPr>
        <p:blipFill rotWithShape="1">
          <a:blip r:embed="rId3">
            <a:alphaModFix/>
          </a:blip>
          <a:srcRect b="35774" l="10164" r="43965" t="15425"/>
          <a:stretch/>
        </p:blipFill>
        <p:spPr>
          <a:xfrm>
            <a:off x="5071550" y="182175"/>
            <a:ext cx="2842699" cy="235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66e99d705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Question 3</a:t>
            </a:r>
            <a:endParaRPr/>
          </a:p>
        </p:txBody>
      </p:sp>
      <p:sp>
        <p:nvSpPr>
          <p:cNvPr id="209" name="Google Shape;209;g3e66e99d705_0_0"/>
          <p:cNvSpPr txBox="1"/>
          <p:nvPr>
            <p:ph idx="1" type="body"/>
          </p:nvPr>
        </p:nvSpPr>
        <p:spPr>
          <a:xfrm>
            <a:off x="5551750" y="815925"/>
            <a:ext cx="2413200" cy="3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lphaLcPeriod"/>
            </a:pPr>
            <a:r>
              <a:rPr lang="en" sz="3000"/>
              <a:t>2.4 m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lphaLcPeriod"/>
            </a:pPr>
            <a:r>
              <a:rPr lang="en" sz="3000"/>
              <a:t>0 m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lphaLcPeriod"/>
            </a:pPr>
            <a:r>
              <a:rPr lang="en" sz="3000"/>
              <a:t>1.66 m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lphaLcPeriod"/>
            </a:pPr>
            <a:r>
              <a:rPr lang="en" sz="3000"/>
              <a:t>3.2 m</a:t>
            </a:r>
            <a:endParaRPr sz="3000"/>
          </a:p>
        </p:txBody>
      </p:sp>
      <p:pic>
        <p:nvPicPr>
          <p:cNvPr id="210" name="Google Shape;210;g3e66e99d70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75" y="1051175"/>
            <a:ext cx="5258200" cy="389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66e99d705_0_7"/>
          <p:cNvSpPr txBox="1"/>
          <p:nvPr>
            <p:ph type="title"/>
          </p:nvPr>
        </p:nvSpPr>
        <p:spPr>
          <a:xfrm>
            <a:off x="311700" y="2480550"/>
            <a:ext cx="8576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Answer: A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sin(𝚯) = (n1/n2) 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r = depth*tan(𝚯) </a:t>
            </a:r>
            <a:r>
              <a:rPr lang="en" sz="1700"/>
              <a:t>(Right triangle)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 sz="3200"/>
          </a:p>
        </p:txBody>
      </p:sp>
      <p:pic>
        <p:nvPicPr>
          <p:cNvPr id="216" name="Google Shape;216;g3e66e99d705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775" y="442400"/>
            <a:ext cx="6738450" cy="21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66e99d705_0_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Question 3</a:t>
            </a:r>
            <a:endParaRPr/>
          </a:p>
        </p:txBody>
      </p:sp>
      <p:sp>
        <p:nvSpPr>
          <p:cNvPr id="222" name="Google Shape;222;g3e66e99d705_0_18"/>
          <p:cNvSpPr txBox="1"/>
          <p:nvPr>
            <p:ph idx="1" type="body"/>
          </p:nvPr>
        </p:nvSpPr>
        <p:spPr>
          <a:xfrm>
            <a:off x="4268750" y="648600"/>
            <a:ext cx="37797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How does the circuit behave after the switch is closed?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 Resistor causes decay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 Undamped LC oscillations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 Source causes constant voltage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Inductor current immediately becomes 0</a:t>
            </a:r>
            <a:endParaRPr sz="2200"/>
          </a:p>
        </p:txBody>
      </p:sp>
      <p:pic>
        <p:nvPicPr>
          <p:cNvPr id="223" name="Google Shape;223;g3e66e99d705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75" y="1208375"/>
            <a:ext cx="3042826" cy="304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e66e99d705_0_25"/>
          <p:cNvSpPr txBox="1"/>
          <p:nvPr>
            <p:ph type="title"/>
          </p:nvPr>
        </p:nvSpPr>
        <p:spPr>
          <a:xfrm>
            <a:off x="283950" y="2462750"/>
            <a:ext cx="8576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3200"/>
              <a:t>Answer: B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 sz="1700"/>
              <a:t>The resistor and voltage source become disconnected, so the resistor does not cause decay and the voltage source no longer drives the circuit. 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 sz="3200"/>
          </a:p>
        </p:txBody>
      </p:sp>
      <p:pic>
        <p:nvPicPr>
          <p:cNvPr id="229" name="Google Shape;229;g3e66e99d705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850" y="191225"/>
            <a:ext cx="5324300" cy="29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Sign into queue for worksheet! </a:t>
            </a:r>
            <a:endParaRPr/>
          </a:p>
        </p:txBody>
      </p:sp>
      <p:pic>
        <p:nvPicPr>
          <p:cNvPr id="235" name="Google Shape;23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2050" y="1304875"/>
            <a:ext cx="3479900" cy="34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RL Circuits</a:t>
            </a:r>
            <a:endParaRPr/>
          </a:p>
        </p:txBody>
      </p:sp>
      <p:sp>
        <p:nvSpPr>
          <p:cNvPr id="71" name="Google Shape;71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Inductors behave “oppositely” to capacitors (i.e. at t=0 and t=</a:t>
            </a:r>
            <a:r>
              <a:rPr b="1" lang="en"/>
              <a:t>∞</a:t>
            </a:r>
            <a:r>
              <a:rPr lang="en"/>
              <a:t> when charging up)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Inductors in circuits add in series and in parallel like resistors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Inductance: L = magnetic flux / current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Time constant:</a:t>
            </a:r>
            <a:r>
              <a:rPr b="1" lang="en"/>
              <a:t> 𝜏 = L / R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b="1" lang="en"/>
              <a:t>Charging and Discharging Equations</a:t>
            </a:r>
            <a:endParaRPr b="1"/>
          </a:p>
        </p:txBody>
      </p:sp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0125" y="2668825"/>
            <a:ext cx="2133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"/>
          <p:cNvPicPr preferRelativeResize="0"/>
          <p:nvPr/>
        </p:nvPicPr>
        <p:blipFill rotWithShape="1">
          <a:blip r:embed="rId4">
            <a:alphaModFix/>
          </a:blip>
          <a:srcRect b="0" l="3418" r="0" t="7910"/>
          <a:stretch/>
        </p:blipFill>
        <p:spPr>
          <a:xfrm>
            <a:off x="4083125" y="3888024"/>
            <a:ext cx="24470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688" y="3856825"/>
            <a:ext cx="351472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6">
            <a:alphaModFix/>
          </a:blip>
          <a:srcRect b="0" l="0" r="0" t="16142"/>
          <a:stretch/>
        </p:blipFill>
        <p:spPr>
          <a:xfrm>
            <a:off x="6827288" y="1637225"/>
            <a:ext cx="1876425" cy="9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1663" y="2721200"/>
            <a:ext cx="1381125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RL Circuits cont.</a:t>
            </a:r>
            <a:endParaRPr/>
          </a:p>
        </p:txBody>
      </p:sp>
      <p:sp>
        <p:nvSpPr>
          <p:cNvPr id="82" name="Google Shape;82;p4"/>
          <p:cNvSpPr txBox="1"/>
          <p:nvPr>
            <p:ph idx="1" type="body"/>
          </p:nvPr>
        </p:nvSpPr>
        <p:spPr>
          <a:xfrm>
            <a:off x="311700" y="944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Charging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t = 0 → inductor acts like an open circuit</a:t>
            </a:r>
            <a:endParaRPr b="1"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= 0 A, but there is a voltage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t = ∞ → inductor acts like a wire (short circuit)</a:t>
            </a:r>
            <a:endParaRPr b="1"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 = 0 V, but there is a current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Discharging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t = 0 → inductor acts like a current source (I at t = 0 is the same as I at t = ∞ found when charging up)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t = ∞ → inductor acts like a wire (no more current in the circuit)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6278" y="1340975"/>
            <a:ext cx="3392575" cy="22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LC Circuits</a:t>
            </a:r>
            <a:endParaRPr/>
          </a:p>
        </p:txBody>
      </p:sp>
      <p:sp>
        <p:nvSpPr>
          <p:cNvPr id="89" name="Google Shape;89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Inductors and capacitors are storage devices so their energies are constantly oscillating between one another (given an initial voltage/current)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Total Potential Energy: U</a:t>
            </a:r>
            <a:r>
              <a:rPr b="1" baseline="-25000" lang="en"/>
              <a:t>total</a:t>
            </a:r>
            <a:r>
              <a:rPr b="1" lang="en"/>
              <a:t> = U</a:t>
            </a:r>
            <a:r>
              <a:rPr b="1" baseline="-25000" lang="en"/>
              <a:t>inductor</a:t>
            </a:r>
            <a:r>
              <a:rPr b="1" lang="en"/>
              <a:t> + U</a:t>
            </a:r>
            <a:r>
              <a:rPr b="1" baseline="-25000" lang="en"/>
              <a:t>capacitor</a:t>
            </a:r>
            <a:r>
              <a:rPr b="1" lang="en"/>
              <a:t> = 0.5LI</a:t>
            </a:r>
            <a:r>
              <a:rPr b="1" baseline="30000" lang="en"/>
              <a:t>2</a:t>
            </a:r>
            <a:r>
              <a:rPr b="1" lang="en"/>
              <a:t> + 0.5CV</a:t>
            </a:r>
            <a:r>
              <a:rPr b="1" baseline="30000" lang="en"/>
              <a:t>2</a:t>
            </a:r>
            <a:endParaRPr baseline="30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b="1" lang="en"/>
              <a:t>Resonance only occurs at the natural frequency: ω</a:t>
            </a:r>
            <a:r>
              <a:rPr b="1" baseline="-25000" lang="en"/>
              <a:t>0</a:t>
            </a:r>
            <a:endParaRPr b="1" baseline="-25000"/>
          </a:p>
        </p:txBody>
      </p:sp>
      <p:pic>
        <p:nvPicPr>
          <p:cNvPr id="90" name="Google Shape;90;p5"/>
          <p:cNvPicPr preferRelativeResize="0"/>
          <p:nvPr/>
        </p:nvPicPr>
        <p:blipFill rotWithShape="1">
          <a:blip r:embed="rId3">
            <a:alphaModFix/>
          </a:blip>
          <a:srcRect b="0" l="4120" r="4119" t="13005"/>
          <a:stretch/>
        </p:blipFill>
        <p:spPr>
          <a:xfrm>
            <a:off x="3383088" y="3377450"/>
            <a:ext cx="1957775" cy="10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800" y="3040500"/>
            <a:ext cx="2491117" cy="18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98513" y="3517225"/>
            <a:ext cx="19526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AC Circuits (RLC)</a:t>
            </a:r>
            <a:endParaRPr/>
          </a:p>
        </p:txBody>
      </p:sp>
      <p:sp>
        <p:nvSpPr>
          <p:cNvPr id="98" name="Google Shape;98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Resistor is in phase with the current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Inductor leads current by 90 degrees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Capacitor lags current by 90 degrees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Steps for AC Circuit Problems:</a:t>
            </a:r>
            <a:endParaRPr b="1"/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Find the reactances first (X</a:t>
            </a:r>
            <a:r>
              <a:rPr baseline="-25000" lang="en"/>
              <a:t>L</a:t>
            </a:r>
            <a:r>
              <a:rPr lang="en"/>
              <a:t> and X</a:t>
            </a:r>
            <a:r>
              <a:rPr baseline="-25000" lang="en"/>
              <a:t>c</a:t>
            </a:r>
            <a:r>
              <a:rPr lang="en"/>
              <a:t>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Then find impedance (Z)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Now you can solve for I</a:t>
            </a:r>
            <a:r>
              <a:rPr baseline="-25000" lang="en" sz="1600"/>
              <a:t>m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Solve for phase of the generator</a:t>
            </a:r>
            <a:endParaRPr/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arenR"/>
            </a:pPr>
            <a:r>
              <a:rPr b="1" lang="en"/>
              <a:t>If phase is positive → generator voltage leads current</a:t>
            </a:r>
            <a:endParaRPr b="1"/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arenR"/>
            </a:pPr>
            <a:r>
              <a:rPr b="1" lang="en"/>
              <a:t>If phase is negative → generator voltage lags current</a:t>
            </a:r>
            <a:endParaRPr b="1"/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 b="0" l="10164" r="1907" t="8725"/>
          <a:stretch/>
        </p:blipFill>
        <p:spPr>
          <a:xfrm>
            <a:off x="4806550" y="604525"/>
            <a:ext cx="4337451" cy="350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Average Power and Resonance</a:t>
            </a:r>
            <a:endParaRPr/>
          </a:p>
        </p:txBody>
      </p:sp>
      <p:sp>
        <p:nvSpPr>
          <p:cNvPr id="105" name="Google Shape;105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Resonance occurs when </a:t>
            </a:r>
            <a:r>
              <a:rPr b="1" lang="en"/>
              <a:t>⍵ = ⍵</a:t>
            </a:r>
            <a:r>
              <a:rPr b="1" baseline="-25000" lang="en"/>
              <a:t>0</a:t>
            </a:r>
            <a:endParaRPr b="1" baseline="-25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This makes X</a:t>
            </a:r>
            <a:r>
              <a:rPr baseline="-25000" lang="en"/>
              <a:t>L</a:t>
            </a:r>
            <a:r>
              <a:rPr lang="en"/>
              <a:t> = X</a:t>
            </a:r>
            <a:r>
              <a:rPr baseline="-25000" lang="en"/>
              <a:t>C</a:t>
            </a:r>
            <a:r>
              <a:rPr lang="en"/>
              <a:t>  thus Z = R =&gt; this is when </a:t>
            </a:r>
            <a:r>
              <a:rPr b="1" lang="en"/>
              <a:t>I</a:t>
            </a:r>
            <a:r>
              <a:rPr b="1" baseline="-25000" lang="en"/>
              <a:t>m</a:t>
            </a:r>
            <a:r>
              <a:rPr b="1" lang="en"/>
              <a:t> is at its maximum value</a:t>
            </a:r>
            <a:endParaRPr b="1"/>
          </a:p>
        </p:txBody>
      </p:sp>
      <p:pic>
        <p:nvPicPr>
          <p:cNvPr id="106" name="Google Shape;106;p7"/>
          <p:cNvPicPr preferRelativeResize="0"/>
          <p:nvPr/>
        </p:nvPicPr>
        <p:blipFill rotWithShape="1">
          <a:blip r:embed="rId3">
            <a:alphaModFix/>
          </a:blip>
          <a:srcRect b="39172" l="65675" r="0" t="3658"/>
          <a:stretch/>
        </p:blipFill>
        <p:spPr>
          <a:xfrm>
            <a:off x="6482900" y="2201700"/>
            <a:ext cx="2395025" cy="294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 rotWithShape="1">
          <a:blip r:embed="rId3">
            <a:alphaModFix/>
          </a:blip>
          <a:srcRect b="9819" l="66844" r="0" t="63668"/>
          <a:stretch/>
        </p:blipFill>
        <p:spPr>
          <a:xfrm>
            <a:off x="272049" y="3029148"/>
            <a:ext cx="3158126" cy="197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3">
            <a:alphaModFix/>
          </a:blip>
          <a:srcRect b="81398" l="6393" r="50321" t="5501"/>
          <a:stretch/>
        </p:blipFill>
        <p:spPr>
          <a:xfrm>
            <a:off x="311700" y="2138038"/>
            <a:ext cx="2943375" cy="6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3400" y="3069625"/>
            <a:ext cx="2491117" cy="189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Transformers</a:t>
            </a:r>
            <a:endParaRPr/>
          </a:p>
        </p:txBody>
      </p:sp>
      <p:sp>
        <p:nvSpPr>
          <p:cNvPr id="115" name="Google Shape;115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Transformers are used to convert from high voltages to low voltages and vice versa</a:t>
            </a:r>
            <a:endParaRPr/>
          </a:p>
        </p:txBody>
      </p:sp>
      <p:pic>
        <p:nvPicPr>
          <p:cNvPr id="116" name="Google Shape;116;p8"/>
          <p:cNvPicPr preferRelativeResize="0"/>
          <p:nvPr/>
        </p:nvPicPr>
        <p:blipFill rotWithShape="1">
          <a:blip r:embed="rId3">
            <a:alphaModFix/>
          </a:blip>
          <a:srcRect b="0" l="21424" r="25148" t="73993"/>
          <a:stretch/>
        </p:blipFill>
        <p:spPr>
          <a:xfrm>
            <a:off x="5242600" y="2413375"/>
            <a:ext cx="3589700" cy="18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 b="27665" l="0" r="0" t="15296"/>
          <a:stretch/>
        </p:blipFill>
        <p:spPr>
          <a:xfrm>
            <a:off x="257675" y="1992188"/>
            <a:ext cx="4935425" cy="257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EM Wave Image (Remember this image!)</a:t>
            </a:r>
            <a:endParaRPr/>
          </a:p>
        </p:txBody>
      </p:sp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 b="42515" l="0" r="0" t="0"/>
          <a:stretch/>
        </p:blipFill>
        <p:spPr>
          <a:xfrm>
            <a:off x="353350" y="1555900"/>
            <a:ext cx="8520600" cy="269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