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61B_9A07F3B9.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omments/modernComment_684_58D35F04.xml" ContentType="application/vnd.ms-powerpoint.comment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omments/modernComment_690_799DC4DB.xml" ContentType="application/vnd.ms-powerpoint.comments+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omments/modernComment_63E_FEC77A2F.xml" ContentType="application/vnd.ms-powerpoint.comments+xml"/>
  <Override PartName="/ppt/comments/modernComment_692_B32A671A.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omments/modernComment_5F8_64A29B77.xml" ContentType="application/vnd.ms-powerpoint.comments+xml"/>
  <Override PartName="/ppt/comments/modernComment_61D_FABAF2CE.xml" ContentType="application/vnd.ms-powerpoint.comments+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0.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1456" r:id="rId2"/>
    <p:sldId id="1640" r:id="rId3"/>
    <p:sldId id="1494" r:id="rId4"/>
    <p:sldId id="1624" r:id="rId5"/>
    <p:sldId id="1642" r:id="rId6"/>
    <p:sldId id="1678" r:id="rId7"/>
    <p:sldId id="1464" r:id="rId8"/>
    <p:sldId id="1637" r:id="rId9"/>
    <p:sldId id="1626" r:id="rId10"/>
    <p:sldId id="1635" r:id="rId11"/>
    <p:sldId id="1551" r:id="rId12"/>
    <p:sldId id="1685" r:id="rId13"/>
    <p:sldId id="1628" r:id="rId14"/>
    <p:sldId id="1563" r:id="rId15"/>
    <p:sldId id="1666" r:id="rId16"/>
    <p:sldId id="1686" r:id="rId17"/>
    <p:sldId id="1585" r:id="rId18"/>
    <p:sldId id="1648" r:id="rId19"/>
    <p:sldId id="1667" r:id="rId20"/>
    <p:sldId id="1589" r:id="rId21"/>
    <p:sldId id="1652" r:id="rId22"/>
    <p:sldId id="1668" r:id="rId23"/>
    <p:sldId id="1680" r:id="rId24"/>
    <p:sldId id="1653" r:id="rId25"/>
    <p:sldId id="1612" r:id="rId26"/>
    <p:sldId id="1611" r:id="rId27"/>
    <p:sldId id="1613" r:id="rId28"/>
    <p:sldId id="1614" r:id="rId29"/>
    <p:sldId id="1615" r:id="rId30"/>
    <p:sldId id="1674" r:id="rId31"/>
    <p:sldId id="1627" r:id="rId32"/>
    <p:sldId id="1656" r:id="rId33"/>
    <p:sldId id="1655" r:id="rId34"/>
    <p:sldId id="1681" r:id="rId35"/>
    <p:sldId id="1597" r:id="rId36"/>
    <p:sldId id="1598" r:id="rId37"/>
    <p:sldId id="1682" r:id="rId38"/>
    <p:sldId id="1683" r:id="rId39"/>
    <p:sldId id="1684" r:id="rId40"/>
    <p:sldId id="1687" r:id="rId41"/>
    <p:sldId id="1670" r:id="rId42"/>
    <p:sldId id="1630" r:id="rId43"/>
    <p:sldId id="1528" r:id="rId44"/>
    <p:sldId id="1658" r:id="rId45"/>
    <p:sldId id="1679" r:id="rId46"/>
    <p:sldId id="1565" r:id="rId47"/>
    <p:sldId id="1688" r:id="rId48"/>
    <p:sldId id="1676" r:id="rId49"/>
    <p:sldId id="1662" r:id="rId50"/>
    <p:sldId id="161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8"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F4AD41-D30C-3794-6267-4011404835D0}" name="Umeike, Johnson" initials="UJ" userId="S::c834u979@home.ku.edu::7783502e-b5dd-4e07-b574-863235f74dba" providerId="AD"/>
  <p188:author id="{3A5F719E-727A-AB94-3A5C-7B5256D34831}" name="Guest User" initials="GU" userId="S::urn:spo:anon#3dfca86288811b3729de73fddb5fef9dcf6ff10947c558772189a869d243ec4b::" providerId="AD"/>
  <p188:author id="{188C08CE-D68A-B1F6-AF59-4E06CEE2D766}" name="Alian, Mohammad" initials="AM" userId="S::m258a886@home.ku.edu::99bf1d6d-571a-4188-9614-7e89f237135f" providerId="AD"/>
  <p188:author id="{452981DB-2BCC-0C1C-CE7D-51A7DFBFE363}" name="Neel Patel" initials="NP" userId="S::n869p538@home.ku.edu::8dbee006-e2e0-4e0e-a9bb-0d043ea8d95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im, Nam Sung" initials="KNS" lastIdx="1" clrIdx="0"/>
  <p:cmAuthor id="2" name="Kim, Nam Sung" initials="KNS [2]" lastIdx="1" clrIdx="1"/>
  <p:cmAuthor id="3" name="Kim, Nam Sung" initials="KNS [3]" lastIdx="1" clrIdx="2"/>
  <p:cmAuthor id="4" name="Kim, Nam Sung" initials="KNS [4]" lastIdx="1" clrIdx="3"/>
  <p:cmAuthor id="5" name="Kim, Nam Sung" initials="KNS [5]" lastIdx="1" clrIdx="4"/>
  <p:cmAuthor id="6" name="Mohammad Alian" initials="MA" lastIdx="1"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234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2FC509-CFA8-8147-A564-518B63BDC712}" v="18900" dt="2023-04-24T17:58:01.2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1"/>
  </p:normalViewPr>
  <p:slideViewPr>
    <p:cSldViewPr snapToGrid="0">
      <p:cViewPr varScale="1">
        <p:scale>
          <a:sx n="88" d="100"/>
          <a:sy n="88" d="100"/>
        </p:scale>
        <p:origin x="184" y="400"/>
      </p:cViewPr>
      <p:guideLst>
        <p:guide orient="horz" pos="1848"/>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8/10/relationships/authors" Targe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kansas-my.sharepoint.com/personal/c834u979_home_ku_edu/Documents/profiling%20gem5%20data%20collection.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Retiring</c:v>
                </c:pt>
              </c:strCache>
            </c:strRef>
          </c:tx>
          <c:spPr>
            <a:solidFill>
              <a:schemeClr val="accent1"/>
            </a:solidFill>
            <a:ln w="28575">
              <a:solidFill>
                <a:schemeClr val="tx2"/>
              </a:solidFill>
            </a:ln>
            <a:effectLst/>
          </c:spPr>
          <c:invertIfNegative val="0"/>
          <c:dLbls>
            <c:dLbl>
              <c:idx val="0"/>
              <c:layout>
                <c:manualLayout>
                  <c:x val="-0.15"/>
                  <c:y val="4.79797979797979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86F-7940-9C83-9456BF0B9B7E}"/>
                </c:ext>
              </c:extLst>
            </c:dLbl>
            <c:dLbl>
              <c:idx val="1"/>
              <c:layout>
                <c:manualLayout>
                  <c:x val="0.13555555555555557"/>
                  <c:y val="-1.2626262626262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86F-7940-9C83-9456BF0B9B7E}"/>
                </c:ext>
              </c:extLst>
            </c:dLbl>
            <c:spPr>
              <a:solidFill>
                <a:schemeClr val="tx2">
                  <a:lumMod val="20000"/>
                  <a:lumOff val="80000"/>
                </a:schemeClr>
              </a:solidFill>
              <a:ln w="28575">
                <a:solidFill>
                  <a:schemeClr val="tx2"/>
                </a:solid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Consolas" panose="020B0609020204030204" pitchFamily="49" charset="0"/>
                    <a:ea typeface="+mn-ea"/>
                    <a:cs typeface="Consolas" panose="020B0609020204030204" pitchFamily="49"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geomean of representative SPEC apps</c:v>
                </c:pt>
                <c:pt idx="1">
                  <c:v>geomean across diff. gem5 configs</c:v>
                </c:pt>
              </c:strCache>
            </c:strRef>
          </c:cat>
          <c:val>
            <c:numRef>
              <c:f>Sheet1!$B$2:$B$3</c:f>
              <c:numCache>
                <c:formatCode>0.00%</c:formatCode>
                <c:ptCount val="2"/>
                <c:pt idx="0">
                  <c:v>0.50479922354424012</c:v>
                </c:pt>
                <c:pt idx="1">
                  <c:v>0.55813043495506343</c:v>
                </c:pt>
              </c:numCache>
            </c:numRef>
          </c:val>
          <c:extLst>
            <c:ext xmlns:c16="http://schemas.microsoft.com/office/drawing/2014/chart" uri="{C3380CC4-5D6E-409C-BE32-E72D297353CC}">
              <c16:uniqueId val="{00000000-086F-7940-9C83-9456BF0B9B7E}"/>
            </c:ext>
          </c:extLst>
        </c:ser>
        <c:ser>
          <c:idx val="1"/>
          <c:order val="1"/>
          <c:tx>
            <c:strRef>
              <c:f>Sheet1!$C$1</c:f>
              <c:strCache>
                <c:ptCount val="1"/>
                <c:pt idx="0">
                  <c:v>Frontend Bound</c:v>
                </c:pt>
              </c:strCache>
            </c:strRef>
          </c:tx>
          <c:spPr>
            <a:solidFill>
              <a:schemeClr val="accent2"/>
            </a:solidFill>
            <a:ln w="28575">
              <a:solidFill>
                <a:schemeClr val="tx2"/>
              </a:solidFill>
            </a:ln>
            <a:effectLst/>
          </c:spPr>
          <c:invertIfNegative val="0"/>
          <c:dLbls>
            <c:dLbl>
              <c:idx val="0"/>
              <c:layout>
                <c:manualLayout>
                  <c:x val="-0.14777777777777779"/>
                  <c:y val="7.5757575757575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86F-7940-9C83-9456BF0B9B7E}"/>
                </c:ext>
              </c:extLst>
            </c:dLbl>
            <c:dLbl>
              <c:idx val="1"/>
              <c:layout>
                <c:manualLayout>
                  <c:x val="0.14111111111111094"/>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86F-7940-9C83-9456BF0B9B7E}"/>
                </c:ext>
              </c:extLst>
            </c:dLbl>
            <c:spPr>
              <a:solidFill>
                <a:schemeClr val="tx2">
                  <a:lumMod val="20000"/>
                  <a:lumOff val="80000"/>
                </a:schemeClr>
              </a:solidFill>
              <a:ln w="28575">
                <a:solidFill>
                  <a:schemeClr val="tx2"/>
                </a:solid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Consolas" panose="020B0609020204030204" pitchFamily="49" charset="0"/>
                    <a:ea typeface="+mn-ea"/>
                    <a:cs typeface="Consolas" panose="020B0609020204030204" pitchFamily="49"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geomean of representative SPEC apps</c:v>
                </c:pt>
                <c:pt idx="1">
                  <c:v>geomean across diff. gem5 configs</c:v>
                </c:pt>
              </c:strCache>
            </c:strRef>
          </c:cat>
          <c:val>
            <c:numRef>
              <c:f>Sheet1!$C$2:$C$3</c:f>
              <c:numCache>
                <c:formatCode>0.00%</c:formatCode>
                <c:ptCount val="2"/>
                <c:pt idx="0">
                  <c:v>0.2123848021808569</c:v>
                </c:pt>
                <c:pt idx="1">
                  <c:v>0.38559146855290638</c:v>
                </c:pt>
              </c:numCache>
            </c:numRef>
          </c:val>
          <c:extLst>
            <c:ext xmlns:c16="http://schemas.microsoft.com/office/drawing/2014/chart" uri="{C3380CC4-5D6E-409C-BE32-E72D297353CC}">
              <c16:uniqueId val="{00000001-086F-7940-9C83-9456BF0B9B7E}"/>
            </c:ext>
          </c:extLst>
        </c:ser>
        <c:ser>
          <c:idx val="2"/>
          <c:order val="2"/>
          <c:tx>
            <c:strRef>
              <c:f>Sheet1!$D$1</c:f>
              <c:strCache>
                <c:ptCount val="1"/>
                <c:pt idx="0">
                  <c:v>Bad Speculation</c:v>
                </c:pt>
              </c:strCache>
            </c:strRef>
          </c:tx>
          <c:spPr>
            <a:solidFill>
              <a:schemeClr val="accent3"/>
            </a:solidFill>
            <a:ln w="28575">
              <a:solidFill>
                <a:schemeClr val="tx2"/>
              </a:solidFill>
            </a:ln>
            <a:effectLst/>
          </c:spPr>
          <c:invertIfNegative val="0"/>
          <c:cat>
            <c:strRef>
              <c:f>Sheet1!$A$2:$A$3</c:f>
              <c:strCache>
                <c:ptCount val="2"/>
                <c:pt idx="0">
                  <c:v>geomean of representative SPEC apps</c:v>
                </c:pt>
                <c:pt idx="1">
                  <c:v>geomean across diff. gem5 configs</c:v>
                </c:pt>
              </c:strCache>
            </c:strRef>
          </c:cat>
          <c:val>
            <c:numRef>
              <c:f>Sheet1!$D$2:$D$3</c:f>
              <c:numCache>
                <c:formatCode>0.00%</c:formatCode>
                <c:ptCount val="2"/>
                <c:pt idx="0">
                  <c:v>0.13628427283817585</c:v>
                </c:pt>
                <c:pt idx="1">
                  <c:v>3.5524017738372923E-2</c:v>
                </c:pt>
              </c:numCache>
            </c:numRef>
          </c:val>
          <c:extLst>
            <c:ext xmlns:c16="http://schemas.microsoft.com/office/drawing/2014/chart" uri="{C3380CC4-5D6E-409C-BE32-E72D297353CC}">
              <c16:uniqueId val="{00000002-086F-7940-9C83-9456BF0B9B7E}"/>
            </c:ext>
          </c:extLst>
        </c:ser>
        <c:ser>
          <c:idx val="3"/>
          <c:order val="3"/>
          <c:tx>
            <c:strRef>
              <c:f>Sheet1!$E$1</c:f>
              <c:strCache>
                <c:ptCount val="1"/>
                <c:pt idx="0">
                  <c:v>Backend Bound</c:v>
                </c:pt>
              </c:strCache>
            </c:strRef>
          </c:tx>
          <c:spPr>
            <a:solidFill>
              <a:schemeClr val="accent4"/>
            </a:solidFill>
            <a:ln w="28575">
              <a:solidFill>
                <a:schemeClr val="tx2"/>
              </a:solidFill>
            </a:ln>
            <a:effectLst/>
          </c:spPr>
          <c:invertIfNegative val="0"/>
          <c:cat>
            <c:strRef>
              <c:f>Sheet1!$A$2:$A$3</c:f>
              <c:strCache>
                <c:ptCount val="2"/>
                <c:pt idx="0">
                  <c:v>geomean of representative SPEC apps</c:v>
                </c:pt>
                <c:pt idx="1">
                  <c:v>geomean across diff. gem5 configs</c:v>
                </c:pt>
              </c:strCache>
            </c:strRef>
          </c:cat>
          <c:val>
            <c:numRef>
              <c:f>Sheet1!$E$2:$E$3</c:f>
              <c:numCache>
                <c:formatCode>0.00%</c:formatCode>
                <c:ptCount val="2"/>
                <c:pt idx="0">
                  <c:v>0.14653170143672722</c:v>
                </c:pt>
                <c:pt idx="1">
                  <c:v>2.0754078753657222E-2</c:v>
                </c:pt>
              </c:numCache>
            </c:numRef>
          </c:val>
          <c:extLst>
            <c:ext xmlns:c16="http://schemas.microsoft.com/office/drawing/2014/chart" uri="{C3380CC4-5D6E-409C-BE32-E72D297353CC}">
              <c16:uniqueId val="{00000003-086F-7940-9C83-9456BF0B9B7E}"/>
            </c:ext>
          </c:extLst>
        </c:ser>
        <c:dLbls>
          <c:showLegendKey val="0"/>
          <c:showVal val="0"/>
          <c:showCatName val="0"/>
          <c:showSerName val="0"/>
          <c:showPercent val="0"/>
          <c:showBubbleSize val="0"/>
        </c:dLbls>
        <c:gapWidth val="150"/>
        <c:overlap val="100"/>
        <c:axId val="1018200256"/>
        <c:axId val="973372816"/>
      </c:barChart>
      <c:catAx>
        <c:axId val="10182002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crossAx val="973372816"/>
        <c:crosses val="autoZero"/>
        <c:auto val="1"/>
        <c:lblAlgn val="ctr"/>
        <c:lblOffset val="100"/>
        <c:noMultiLvlLbl val="0"/>
      </c:catAx>
      <c:valAx>
        <c:axId val="973372816"/>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r>
                  <a:rPr lang="en-US"/>
                  <a:t>Fraction of CPU Bound Cycles</a:t>
                </a:r>
              </a:p>
            </c:rich>
          </c:tx>
          <c:overlay val="0"/>
          <c:spPr>
            <a:solidFill>
              <a:schemeClr val="tx2">
                <a:lumMod val="20000"/>
                <a:lumOff val="80000"/>
              </a:schemeClr>
            </a:solidFill>
            <a:ln w="28575">
              <a:solidFill>
                <a:schemeClr val="tx2"/>
              </a:solid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title>
        <c:numFmt formatCode="0%" sourceLinked="0"/>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crossAx val="1018200256"/>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latin typeface="Consolas" panose="020B0609020204030204" pitchFamily="49" charset="0"/>
          <a:cs typeface="Consolas" panose="020B0609020204030204" pitchFamily="49"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M1_Pro</c:v>
                </c:pt>
              </c:strCache>
            </c:strRef>
          </c:tx>
          <c:spPr>
            <a:solidFill>
              <a:schemeClr val="accent1"/>
            </a:solidFill>
            <a:ln w="28575">
              <a:solidFill>
                <a:schemeClr val="tx2"/>
              </a:solidFill>
            </a:ln>
            <a:effectLst/>
          </c:spPr>
          <c:invertIfNegative val="0"/>
          <c:cat>
            <c:numRef>
              <c:f>Sheet1!$A$2</c:f>
              <c:numCache>
                <c:formatCode>General</c:formatCode>
                <c:ptCount val="1"/>
              </c:numCache>
            </c:numRef>
          </c:cat>
          <c:val>
            <c:numRef>
              <c:f>Sheet1!$B$2</c:f>
              <c:numCache>
                <c:formatCode>0.00%</c:formatCode>
                <c:ptCount val="1"/>
                <c:pt idx="0">
                  <c:v>8.9999999999999998E-4</c:v>
                </c:pt>
              </c:numCache>
            </c:numRef>
          </c:val>
          <c:extLst>
            <c:ext xmlns:c16="http://schemas.microsoft.com/office/drawing/2014/chart" uri="{C3380CC4-5D6E-409C-BE32-E72D297353CC}">
              <c16:uniqueId val="{00000000-08E8-6248-8C5D-8F602E3CA333}"/>
            </c:ext>
          </c:extLst>
        </c:ser>
        <c:ser>
          <c:idx val="2"/>
          <c:order val="1"/>
          <c:tx>
            <c:strRef>
              <c:f>Sheet1!$D$1</c:f>
              <c:strCache>
                <c:ptCount val="1"/>
                <c:pt idx="0">
                  <c:v>Intel_Xeon</c:v>
                </c:pt>
              </c:strCache>
            </c:strRef>
          </c:tx>
          <c:spPr>
            <a:solidFill>
              <a:schemeClr val="accent2"/>
            </a:solidFill>
            <a:ln w="28575">
              <a:solidFill>
                <a:schemeClr val="tx2"/>
              </a:solidFill>
            </a:ln>
            <a:effectLst/>
          </c:spPr>
          <c:invertIfNegative val="0"/>
          <c:cat>
            <c:numRef>
              <c:f>Sheet1!$A$2</c:f>
              <c:numCache>
                <c:formatCode>General</c:formatCode>
                <c:ptCount val="1"/>
              </c:numCache>
            </c:numRef>
          </c:cat>
          <c:val>
            <c:numRef>
              <c:f>Sheet1!$D$2</c:f>
              <c:numCache>
                <c:formatCode>0.00%</c:formatCode>
                <c:ptCount val="1"/>
                <c:pt idx="0">
                  <c:v>9.2999999999999992E-3</c:v>
                </c:pt>
              </c:numCache>
            </c:numRef>
          </c:val>
          <c:extLst>
            <c:ext xmlns:c16="http://schemas.microsoft.com/office/drawing/2014/chart" uri="{C3380CC4-5D6E-409C-BE32-E72D297353CC}">
              <c16:uniqueId val="{00000002-08E8-6248-8C5D-8F602E3CA333}"/>
            </c:ext>
          </c:extLst>
        </c:ser>
        <c:dLbls>
          <c:showLegendKey val="0"/>
          <c:showVal val="0"/>
          <c:showCatName val="0"/>
          <c:showSerName val="0"/>
          <c:showPercent val="0"/>
          <c:showBubbleSize val="0"/>
        </c:dLbls>
        <c:gapWidth val="219"/>
        <c:overlap val="-27"/>
        <c:axId val="1756117391"/>
        <c:axId val="799505487"/>
      </c:barChart>
      <c:catAx>
        <c:axId val="175611739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crossAx val="799505487"/>
        <c:crosses val="autoZero"/>
        <c:auto val="1"/>
        <c:lblAlgn val="ctr"/>
        <c:lblOffset val="100"/>
        <c:tickLblSkip val="1"/>
        <c:noMultiLvlLbl val="0"/>
      </c:catAx>
      <c:valAx>
        <c:axId val="799505487"/>
        <c:scaling>
          <c:orientation val="minMax"/>
          <c:max val="0.0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r>
                  <a:rPr lang="en-US"/>
                  <a:t>dCache Miss Rate</a:t>
                </a:r>
              </a:p>
            </c:rich>
          </c:tx>
          <c:layout>
            <c:manualLayout>
              <c:xMode val="edge"/>
              <c:yMode val="edge"/>
              <c:x val="5.5555555555555558E-3"/>
              <c:y val="0.30791457885946077"/>
            </c:manualLayout>
          </c:layout>
          <c:overlay val="0"/>
          <c:spPr>
            <a:solidFill>
              <a:schemeClr val="tx2">
                <a:lumMod val="20000"/>
                <a:lumOff val="80000"/>
              </a:schemeClr>
            </a:solidFill>
            <a:ln w="28575">
              <a:solidFill>
                <a:schemeClr val="tx2"/>
              </a:solid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title>
        <c:numFmt formatCode="0.00%" sourceLinked="0"/>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crossAx val="1756117391"/>
        <c:crosses val="autoZero"/>
        <c:crossBetween val="between"/>
        <c:majorUnit val="2E-3"/>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latin typeface="Consolas" panose="020B0609020204030204" pitchFamily="49" charset="0"/>
          <a:cs typeface="Consolas" panose="020B0609020204030204" pitchFamily="49"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M1_Pro</c:v>
                </c:pt>
              </c:strCache>
            </c:strRef>
          </c:tx>
          <c:spPr>
            <a:solidFill>
              <a:schemeClr val="accent1"/>
            </a:solidFill>
            <a:ln w="28575">
              <a:solidFill>
                <a:schemeClr val="tx2"/>
              </a:solidFill>
            </a:ln>
            <a:effectLst/>
          </c:spPr>
          <c:invertIfNegative val="0"/>
          <c:cat>
            <c:numRef>
              <c:f>Sheet1!$A$2</c:f>
              <c:numCache>
                <c:formatCode>General</c:formatCode>
                <c:ptCount val="1"/>
              </c:numCache>
            </c:numRef>
          </c:cat>
          <c:val>
            <c:numRef>
              <c:f>Sheet1!$B$2</c:f>
              <c:numCache>
                <c:formatCode>General</c:formatCode>
                <c:ptCount val="1"/>
                <c:pt idx="0">
                  <c:v>0.14000000000000001</c:v>
                </c:pt>
              </c:numCache>
            </c:numRef>
          </c:val>
          <c:extLst>
            <c:ext xmlns:c16="http://schemas.microsoft.com/office/drawing/2014/chart" uri="{C3380CC4-5D6E-409C-BE32-E72D297353CC}">
              <c16:uniqueId val="{00000000-08E8-6248-8C5D-8F602E3CA333}"/>
            </c:ext>
          </c:extLst>
        </c:ser>
        <c:ser>
          <c:idx val="2"/>
          <c:order val="1"/>
          <c:tx>
            <c:strRef>
              <c:f>Sheet1!$D$1</c:f>
              <c:strCache>
                <c:ptCount val="1"/>
                <c:pt idx="0">
                  <c:v>Intel_Xeon</c:v>
                </c:pt>
              </c:strCache>
            </c:strRef>
          </c:tx>
          <c:spPr>
            <a:solidFill>
              <a:schemeClr val="accent3"/>
            </a:solidFill>
            <a:ln w="28575">
              <a:solidFill>
                <a:schemeClr val="tx2"/>
              </a:solidFill>
            </a:ln>
            <a:effectLst/>
          </c:spPr>
          <c:invertIfNegative val="0"/>
          <c:dPt>
            <c:idx val="0"/>
            <c:invertIfNegative val="0"/>
            <c:bubble3D val="0"/>
            <c:spPr>
              <a:solidFill>
                <a:schemeClr val="accent2"/>
              </a:solidFill>
              <a:ln w="28575">
                <a:solidFill>
                  <a:schemeClr val="tx2"/>
                </a:solidFill>
              </a:ln>
              <a:effectLst/>
            </c:spPr>
            <c:extLst>
              <c:ext xmlns:c16="http://schemas.microsoft.com/office/drawing/2014/chart" uri="{C3380CC4-5D6E-409C-BE32-E72D297353CC}">
                <c16:uniqueId val="{00000000-ACBF-B640-8F51-9CC7DCFD2096}"/>
              </c:ext>
            </c:extLst>
          </c:dPt>
          <c:cat>
            <c:numRef>
              <c:f>Sheet1!$A$2</c:f>
              <c:numCache>
                <c:formatCode>General</c:formatCode>
                <c:ptCount val="1"/>
              </c:numCache>
            </c:numRef>
          </c:cat>
          <c:val>
            <c:numRef>
              <c:f>Sheet1!$D$2</c:f>
              <c:numCache>
                <c:formatCode>General</c:formatCode>
                <c:ptCount val="1"/>
                <c:pt idx="0">
                  <c:v>0.22</c:v>
                </c:pt>
              </c:numCache>
            </c:numRef>
          </c:val>
          <c:extLst>
            <c:ext xmlns:c16="http://schemas.microsoft.com/office/drawing/2014/chart" uri="{C3380CC4-5D6E-409C-BE32-E72D297353CC}">
              <c16:uniqueId val="{00000002-08E8-6248-8C5D-8F602E3CA333}"/>
            </c:ext>
          </c:extLst>
        </c:ser>
        <c:dLbls>
          <c:showLegendKey val="0"/>
          <c:showVal val="0"/>
          <c:showCatName val="0"/>
          <c:showSerName val="0"/>
          <c:showPercent val="0"/>
          <c:showBubbleSize val="0"/>
        </c:dLbls>
        <c:gapWidth val="219"/>
        <c:overlap val="-27"/>
        <c:axId val="1756117391"/>
        <c:axId val="799505487"/>
      </c:barChart>
      <c:catAx>
        <c:axId val="175611739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crossAx val="799505487"/>
        <c:crosses val="autoZero"/>
        <c:auto val="1"/>
        <c:lblAlgn val="ctr"/>
        <c:lblOffset val="100"/>
        <c:tickLblSkip val="1"/>
        <c:noMultiLvlLbl val="0"/>
      </c:catAx>
      <c:valAx>
        <c:axId val="799505487"/>
        <c:scaling>
          <c:orientation val="minMax"/>
          <c:max val="0.2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r>
                  <a:rPr lang="en-US"/>
                  <a:t>Branch Misprediction Rate</a:t>
                </a:r>
              </a:p>
            </c:rich>
          </c:tx>
          <c:layout>
            <c:manualLayout>
              <c:xMode val="edge"/>
              <c:yMode val="edge"/>
              <c:x val="5.5555555555555558E-3"/>
              <c:y val="9.888033882128372E-2"/>
            </c:manualLayout>
          </c:layout>
          <c:overlay val="0"/>
          <c:spPr>
            <a:solidFill>
              <a:schemeClr val="tx2">
                <a:lumMod val="20000"/>
                <a:lumOff val="80000"/>
              </a:schemeClr>
            </a:solidFill>
            <a:ln w="28575">
              <a:solidFill>
                <a:schemeClr val="tx2"/>
              </a:solid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title>
        <c:numFmt formatCode="#,##0.00" sourceLinked="0"/>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crossAx val="1756117391"/>
        <c:crosses val="autoZero"/>
        <c:crossBetween val="between"/>
        <c:majorUnit val="0.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latin typeface="Consolas" panose="020B0609020204030204" pitchFamily="49" charset="0"/>
          <a:cs typeface="Consolas" panose="020B0609020204030204" pitchFamily="49"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M1_Pro</c:v>
                </c:pt>
              </c:strCache>
            </c:strRef>
          </c:tx>
          <c:spPr>
            <a:solidFill>
              <a:schemeClr val="accent1"/>
            </a:solidFill>
            <a:ln w="28575">
              <a:solidFill>
                <a:schemeClr val="tx2"/>
              </a:solidFill>
            </a:ln>
            <a:effectLst/>
          </c:spPr>
          <c:invertIfNegative val="0"/>
          <c:cat>
            <c:numRef>
              <c:f>Sheet1!$A$2</c:f>
              <c:numCache>
                <c:formatCode>General</c:formatCode>
                <c:ptCount val="1"/>
              </c:numCache>
            </c:numRef>
          </c:cat>
          <c:val>
            <c:numRef>
              <c:f>Sheet1!$B$2</c:f>
              <c:numCache>
                <c:formatCode>General</c:formatCode>
                <c:ptCount val="1"/>
                <c:pt idx="0">
                  <c:v>0.14000000000000001</c:v>
                </c:pt>
              </c:numCache>
            </c:numRef>
          </c:val>
          <c:extLst>
            <c:ext xmlns:c16="http://schemas.microsoft.com/office/drawing/2014/chart" uri="{C3380CC4-5D6E-409C-BE32-E72D297353CC}">
              <c16:uniqueId val="{00000000-08E8-6248-8C5D-8F602E3CA333}"/>
            </c:ext>
          </c:extLst>
        </c:ser>
        <c:ser>
          <c:idx val="2"/>
          <c:order val="1"/>
          <c:tx>
            <c:strRef>
              <c:f>Sheet1!$D$1</c:f>
              <c:strCache>
                <c:ptCount val="1"/>
                <c:pt idx="0">
                  <c:v>Intel_Xeon</c:v>
                </c:pt>
              </c:strCache>
            </c:strRef>
          </c:tx>
          <c:spPr>
            <a:solidFill>
              <a:schemeClr val="accent3"/>
            </a:solidFill>
            <a:ln w="28575">
              <a:solidFill>
                <a:schemeClr val="tx2"/>
              </a:solidFill>
            </a:ln>
            <a:effectLst/>
          </c:spPr>
          <c:invertIfNegative val="0"/>
          <c:dPt>
            <c:idx val="0"/>
            <c:invertIfNegative val="0"/>
            <c:bubble3D val="0"/>
            <c:spPr>
              <a:solidFill>
                <a:schemeClr val="accent2"/>
              </a:solidFill>
              <a:ln w="28575">
                <a:solidFill>
                  <a:schemeClr val="tx2"/>
                </a:solidFill>
              </a:ln>
              <a:effectLst/>
            </c:spPr>
            <c:extLst>
              <c:ext xmlns:c16="http://schemas.microsoft.com/office/drawing/2014/chart" uri="{C3380CC4-5D6E-409C-BE32-E72D297353CC}">
                <c16:uniqueId val="{00000000-ACBF-B640-8F51-9CC7DCFD2096}"/>
              </c:ext>
            </c:extLst>
          </c:dPt>
          <c:cat>
            <c:numRef>
              <c:f>Sheet1!$A$2</c:f>
              <c:numCache>
                <c:formatCode>General</c:formatCode>
                <c:ptCount val="1"/>
              </c:numCache>
            </c:numRef>
          </c:cat>
          <c:val>
            <c:numRef>
              <c:f>Sheet1!$D$2</c:f>
              <c:numCache>
                <c:formatCode>General</c:formatCode>
                <c:ptCount val="1"/>
                <c:pt idx="0">
                  <c:v>0.22</c:v>
                </c:pt>
              </c:numCache>
            </c:numRef>
          </c:val>
          <c:extLst>
            <c:ext xmlns:c16="http://schemas.microsoft.com/office/drawing/2014/chart" uri="{C3380CC4-5D6E-409C-BE32-E72D297353CC}">
              <c16:uniqueId val="{00000002-08E8-6248-8C5D-8F602E3CA333}"/>
            </c:ext>
          </c:extLst>
        </c:ser>
        <c:dLbls>
          <c:showLegendKey val="0"/>
          <c:showVal val="0"/>
          <c:showCatName val="0"/>
          <c:showSerName val="0"/>
          <c:showPercent val="0"/>
          <c:showBubbleSize val="0"/>
        </c:dLbls>
        <c:gapWidth val="219"/>
        <c:overlap val="-27"/>
        <c:axId val="1756117391"/>
        <c:axId val="799505487"/>
      </c:barChart>
      <c:catAx>
        <c:axId val="175611739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crossAx val="799505487"/>
        <c:crosses val="autoZero"/>
        <c:auto val="1"/>
        <c:lblAlgn val="ctr"/>
        <c:lblOffset val="100"/>
        <c:tickLblSkip val="1"/>
        <c:noMultiLvlLbl val="0"/>
      </c:catAx>
      <c:valAx>
        <c:axId val="799505487"/>
        <c:scaling>
          <c:orientation val="minMax"/>
          <c:max val="0.25"/>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r>
                  <a:rPr lang="en-US"/>
                  <a:t>Branch Misprediction Rate</a:t>
                </a:r>
              </a:p>
            </c:rich>
          </c:tx>
          <c:layout>
            <c:manualLayout>
              <c:xMode val="edge"/>
              <c:yMode val="edge"/>
              <c:x val="5.5555555555555558E-3"/>
              <c:y val="9.888033882128372E-2"/>
            </c:manualLayout>
          </c:layout>
          <c:overlay val="0"/>
          <c:spPr>
            <a:solidFill>
              <a:schemeClr val="tx2">
                <a:lumMod val="20000"/>
                <a:lumOff val="80000"/>
              </a:schemeClr>
            </a:solidFill>
            <a:ln w="28575">
              <a:solidFill>
                <a:schemeClr val="tx2"/>
              </a:solid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title>
        <c:numFmt formatCode="#,##0.00" sourceLinked="0"/>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crossAx val="1756117391"/>
        <c:crosses val="autoZero"/>
        <c:crossBetween val="between"/>
        <c:majorUnit val="0.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latin typeface="Consolas" panose="020B0609020204030204" pitchFamily="49" charset="0"/>
          <a:cs typeface="Consolas" panose="020B0609020204030204" pitchFamily="49"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w/o Huge Page Opt.</c:v>
                </c:pt>
              </c:strCache>
            </c:strRef>
          </c:tx>
          <c:spPr>
            <a:solidFill>
              <a:schemeClr val="accent1"/>
            </a:solidFill>
            <a:ln w="28575">
              <a:solidFill>
                <a:schemeClr val="tx2"/>
              </a:solidFill>
            </a:ln>
            <a:effectLst/>
          </c:spPr>
          <c:invertIfNegative val="0"/>
          <c:dLbls>
            <c:dLbl>
              <c:idx val="0"/>
              <c:layout>
                <c:manualLayout>
                  <c:x val="0.1241070428696413"/>
                  <c:y val="-3.6616261035552357E-2"/>
                </c:manualLayout>
              </c:layout>
              <c:tx>
                <c:rich>
                  <a:bodyPr rot="0" spcFirstLastPara="1" vertOverflow="ellipsis" vert="horz" wrap="square" anchor="ctr" anchorCtr="0"/>
                  <a:lstStyle/>
                  <a:p>
                    <a:pPr algn="ctr">
                      <a:defRPr sz="2000" b="1" i="0" u="none" strike="noStrike" kern="1200" baseline="0">
                        <a:solidFill>
                          <a:schemeClr val="tx2"/>
                        </a:solidFill>
                        <a:latin typeface="Consolas" panose="020B0609020204030204" pitchFamily="49" charset="0"/>
                        <a:ea typeface="+mn-ea"/>
                        <a:cs typeface="Consolas" panose="020B0609020204030204" pitchFamily="49" charset="0"/>
                      </a:defRPr>
                    </a:pPr>
                    <a:r>
                      <a:rPr lang="en-US">
                        <a:solidFill>
                          <a:schemeClr val="tx2"/>
                        </a:solidFill>
                      </a:rPr>
                      <a:t>5% improvement in simulation time</a:t>
                    </a:r>
                  </a:p>
                </c:rich>
              </c:tx>
              <c:spPr>
                <a:noFill/>
                <a:ln w="28575">
                  <a:solidFill>
                    <a:schemeClr val="tx1"/>
                  </a:solidFill>
                </a:ln>
                <a:effectLst/>
              </c:spPr>
              <c:txPr>
                <a:bodyPr rot="0" spcFirstLastPara="1" vertOverflow="ellipsis" vert="horz" wrap="square" anchor="ctr" anchorCtr="0"/>
                <a:lstStyle/>
                <a:p>
                  <a:pPr algn="ctr">
                    <a:defRPr sz="2000" b="1" i="0" u="none" strike="noStrike" kern="1200" baseline="0">
                      <a:solidFill>
                        <a:schemeClr val="tx2"/>
                      </a:solidFill>
                      <a:latin typeface="Consolas" panose="020B0609020204030204" pitchFamily="49" charset="0"/>
                      <a:ea typeface="+mn-ea"/>
                      <a:cs typeface="Consolas" panose="020B0609020204030204" pitchFamily="49"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4414695538057743"/>
                      <c:h val="9.1565656565656572E-2"/>
                    </c:manualLayout>
                  </c15:layout>
                  <c15:showDataLabelsRange val="0"/>
                </c:ext>
                <c:ext xmlns:c16="http://schemas.microsoft.com/office/drawing/2014/chart" uri="{C3380CC4-5D6E-409C-BE32-E72D297353CC}">
                  <c16:uniqueId val="{00000002-783F-DD46-9979-C6F579E356D7}"/>
                </c:ext>
              </c:extLst>
            </c:dLbl>
            <c:spPr>
              <a:solidFill>
                <a:schemeClr val="tx2">
                  <a:lumMod val="20000"/>
                  <a:lumOff val="80000"/>
                </a:schemeClr>
              </a:solidFill>
              <a:ln w="28575">
                <a:solidFill>
                  <a:schemeClr val="tx1"/>
                </a:solidFill>
              </a:ln>
              <a:effectLst/>
            </c:spPr>
            <c:txPr>
              <a:bodyPr rot="0" spcFirstLastPara="1" vertOverflow="ellipsis" vert="horz" wrap="square" anchor="ctr" anchorCtr="1"/>
              <a:lstStyle/>
              <a:p>
                <a:pPr>
                  <a:defRPr sz="2000" b="1" i="0" u="none" strike="noStrike" kern="1200" baseline="0">
                    <a:solidFill>
                      <a:schemeClr val="tx2"/>
                    </a:solidFill>
                    <a:latin typeface="Consolas" panose="020B0609020204030204" pitchFamily="49" charset="0"/>
                    <a:ea typeface="+mn-ea"/>
                    <a:cs typeface="Consolas" panose="020B0609020204030204" pitchFamily="49"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0.00</c:formatCode>
                <c:ptCount val="1"/>
                <c:pt idx="0">
                  <c:v>7688.08</c:v>
                </c:pt>
              </c:numCache>
            </c:numRef>
          </c:val>
          <c:extLst>
            <c:ext xmlns:c16="http://schemas.microsoft.com/office/drawing/2014/chart" uri="{C3380CC4-5D6E-409C-BE32-E72D297353CC}">
              <c16:uniqueId val="{00000000-4CA0-F04E-8802-CF6D7E11E85F}"/>
            </c:ext>
          </c:extLst>
        </c:ser>
        <c:ser>
          <c:idx val="1"/>
          <c:order val="1"/>
          <c:tx>
            <c:strRef>
              <c:f>Sheet1!$C$1</c:f>
              <c:strCache>
                <c:ptCount val="1"/>
                <c:pt idx="0">
                  <c:v>w/ Huge Page Opt.</c:v>
                </c:pt>
              </c:strCache>
            </c:strRef>
          </c:tx>
          <c:spPr>
            <a:solidFill>
              <a:schemeClr val="accent2"/>
            </a:solidFill>
            <a:ln w="28575">
              <a:solidFill>
                <a:schemeClr val="tx2"/>
              </a:solidFill>
            </a:ln>
            <a:effectLst/>
          </c:spPr>
          <c:invertIfNegative val="0"/>
          <c:dPt>
            <c:idx val="0"/>
            <c:invertIfNegative val="0"/>
            <c:bubble3D val="0"/>
            <c:spPr>
              <a:solidFill>
                <a:schemeClr val="accent2"/>
              </a:solidFill>
              <a:ln w="28575">
                <a:solidFill>
                  <a:schemeClr val="tx2"/>
                </a:solidFill>
              </a:ln>
              <a:effectLst/>
            </c:spPr>
            <c:extLst>
              <c:ext xmlns:c16="http://schemas.microsoft.com/office/drawing/2014/chart" uri="{C3380CC4-5D6E-409C-BE32-E72D297353CC}">
                <c16:uniqueId val="{00000004-4CA0-F04E-8802-CF6D7E11E85F}"/>
              </c:ext>
            </c:extLst>
          </c:dPt>
          <c:cat>
            <c:numRef>
              <c:f>Sheet1!$A$2</c:f>
              <c:numCache>
                <c:formatCode>General</c:formatCode>
                <c:ptCount val="1"/>
              </c:numCache>
            </c:numRef>
          </c:cat>
          <c:val>
            <c:numRef>
              <c:f>Sheet1!$C$2</c:f>
              <c:numCache>
                <c:formatCode>0.00</c:formatCode>
                <c:ptCount val="1"/>
                <c:pt idx="0">
                  <c:v>7300.09</c:v>
                </c:pt>
              </c:numCache>
            </c:numRef>
          </c:val>
          <c:extLst>
            <c:ext xmlns:c16="http://schemas.microsoft.com/office/drawing/2014/chart" uri="{C3380CC4-5D6E-409C-BE32-E72D297353CC}">
              <c16:uniqueId val="{00000003-4CA0-F04E-8802-CF6D7E11E85F}"/>
            </c:ext>
          </c:extLst>
        </c:ser>
        <c:dLbls>
          <c:showLegendKey val="0"/>
          <c:showVal val="0"/>
          <c:showCatName val="0"/>
          <c:showSerName val="0"/>
          <c:showPercent val="0"/>
          <c:showBubbleSize val="0"/>
        </c:dLbls>
        <c:gapWidth val="219"/>
        <c:overlap val="-27"/>
        <c:axId val="1476175280"/>
        <c:axId val="1475904624"/>
      </c:barChart>
      <c:catAx>
        <c:axId val="14761752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crossAx val="1475904624"/>
        <c:crosses val="autoZero"/>
        <c:auto val="1"/>
        <c:lblAlgn val="ctr"/>
        <c:lblOffset val="100"/>
        <c:noMultiLvlLbl val="0"/>
      </c:catAx>
      <c:valAx>
        <c:axId val="1475904624"/>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r>
                  <a:rPr lang="en-US"/>
                  <a:t>Execution Time </a:t>
                </a:r>
                <a:r>
                  <a:rPr lang="en-US" baseline="0"/>
                  <a:t> in Seconds</a:t>
                </a:r>
                <a:endParaRPr lang="en-US"/>
              </a:p>
            </c:rich>
          </c:tx>
          <c:layout>
            <c:manualLayout>
              <c:xMode val="edge"/>
              <c:yMode val="edge"/>
              <c:x val="6.6666666666666671E-3"/>
              <c:y val="0.11385965958800605"/>
            </c:manualLayout>
          </c:layout>
          <c:overlay val="0"/>
          <c:spPr>
            <a:solidFill>
              <a:schemeClr val="tx2">
                <a:lumMod val="20000"/>
                <a:lumOff val="80000"/>
              </a:schemeClr>
            </a:solidFill>
            <a:ln w="28575">
              <a:solidFill>
                <a:schemeClr val="tx2"/>
              </a:solid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title>
        <c:numFmt formatCode="General" sourceLinked="0"/>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crossAx val="1476175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latin typeface="Consolas" panose="020B0609020204030204" pitchFamily="49" charset="0"/>
          <a:cs typeface="Consolas" panose="020B0609020204030204" pitchFamily="49"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w/o Huge Page Opt.</c:v>
                </c:pt>
              </c:strCache>
            </c:strRef>
          </c:tx>
          <c:spPr>
            <a:solidFill>
              <a:schemeClr val="accent1"/>
            </a:solidFill>
            <a:ln w="28575">
              <a:solidFill>
                <a:schemeClr val="tx2"/>
              </a:solidFill>
            </a:ln>
            <a:effectLst/>
          </c:spPr>
          <c:invertIfNegative val="0"/>
          <c:dLbls>
            <c:dLbl>
              <c:idx val="0"/>
              <c:layout>
                <c:manualLayout>
                  <c:x val="0.1241070428696413"/>
                  <c:y val="-3.6616261035552357E-2"/>
                </c:manualLayout>
              </c:layout>
              <c:tx>
                <c:rich>
                  <a:bodyPr rot="0" spcFirstLastPara="1" vertOverflow="ellipsis" vert="horz" wrap="square" anchor="ctr" anchorCtr="0"/>
                  <a:lstStyle/>
                  <a:p>
                    <a:pPr algn="ctr">
                      <a:defRPr sz="2000" b="1" i="0" u="none" strike="noStrike" kern="1200" baseline="0">
                        <a:solidFill>
                          <a:schemeClr val="tx1">
                            <a:lumMod val="75000"/>
                            <a:lumOff val="25000"/>
                          </a:schemeClr>
                        </a:solidFill>
                        <a:latin typeface="Consolas" panose="020B0609020204030204" pitchFamily="49" charset="0"/>
                        <a:ea typeface="+mn-ea"/>
                        <a:cs typeface="Consolas" panose="020B0609020204030204" pitchFamily="49" charset="0"/>
                      </a:defRPr>
                    </a:pPr>
                    <a:r>
                      <a:rPr lang="en-US"/>
                      <a:t>5% improvement in simulation time</a:t>
                    </a:r>
                  </a:p>
                </c:rich>
              </c:tx>
              <c:spPr>
                <a:noFill/>
                <a:ln w="28575">
                  <a:solidFill>
                    <a:schemeClr val="tx1"/>
                  </a:solidFill>
                </a:ln>
                <a:effectLst/>
              </c:spPr>
              <c:txPr>
                <a:bodyPr rot="0" spcFirstLastPara="1" vertOverflow="ellipsis" vert="horz" wrap="square" anchor="ctr" anchorCtr="0"/>
                <a:lstStyle/>
                <a:p>
                  <a:pPr algn="ctr">
                    <a:defRPr sz="2000" b="1" i="0" u="none" strike="noStrike" kern="1200" baseline="0">
                      <a:solidFill>
                        <a:schemeClr val="tx1">
                          <a:lumMod val="75000"/>
                          <a:lumOff val="25000"/>
                        </a:schemeClr>
                      </a:solidFill>
                      <a:latin typeface="Consolas" panose="020B0609020204030204" pitchFamily="49" charset="0"/>
                      <a:ea typeface="+mn-ea"/>
                      <a:cs typeface="Consolas" panose="020B0609020204030204" pitchFamily="49"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4414695538057743"/>
                      <c:h val="9.1565656565656572E-2"/>
                    </c:manualLayout>
                  </c15:layout>
                  <c15:showDataLabelsRange val="0"/>
                </c:ext>
                <c:ext xmlns:c16="http://schemas.microsoft.com/office/drawing/2014/chart" uri="{C3380CC4-5D6E-409C-BE32-E72D297353CC}">
                  <c16:uniqueId val="{00000002-783F-DD46-9979-C6F579E356D7}"/>
                </c:ext>
              </c:extLst>
            </c:dLbl>
            <c:spPr>
              <a:solidFill>
                <a:schemeClr val="tx2">
                  <a:lumMod val="20000"/>
                  <a:lumOff val="80000"/>
                </a:schemeClr>
              </a:solidFill>
              <a:ln w="28575">
                <a:solidFill>
                  <a:schemeClr val="tx1"/>
                </a:solid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Consolas" panose="020B0609020204030204" pitchFamily="49" charset="0"/>
                    <a:ea typeface="+mn-ea"/>
                    <a:cs typeface="Consolas" panose="020B0609020204030204" pitchFamily="49"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0.00</c:formatCode>
                <c:ptCount val="1"/>
                <c:pt idx="0">
                  <c:v>7688.08</c:v>
                </c:pt>
              </c:numCache>
            </c:numRef>
          </c:val>
          <c:extLst>
            <c:ext xmlns:c16="http://schemas.microsoft.com/office/drawing/2014/chart" uri="{C3380CC4-5D6E-409C-BE32-E72D297353CC}">
              <c16:uniqueId val="{00000000-4CA0-F04E-8802-CF6D7E11E85F}"/>
            </c:ext>
          </c:extLst>
        </c:ser>
        <c:ser>
          <c:idx val="1"/>
          <c:order val="1"/>
          <c:tx>
            <c:strRef>
              <c:f>Sheet1!$C$1</c:f>
              <c:strCache>
                <c:ptCount val="1"/>
                <c:pt idx="0">
                  <c:v>w/ Huge Page Opt.</c:v>
                </c:pt>
              </c:strCache>
            </c:strRef>
          </c:tx>
          <c:spPr>
            <a:solidFill>
              <a:schemeClr val="accent2"/>
            </a:solidFill>
            <a:ln w="28575">
              <a:solidFill>
                <a:schemeClr val="tx2"/>
              </a:solidFill>
            </a:ln>
            <a:effectLst/>
          </c:spPr>
          <c:invertIfNegative val="0"/>
          <c:dPt>
            <c:idx val="0"/>
            <c:invertIfNegative val="0"/>
            <c:bubble3D val="0"/>
            <c:spPr>
              <a:solidFill>
                <a:schemeClr val="accent2"/>
              </a:solidFill>
              <a:ln w="28575">
                <a:solidFill>
                  <a:schemeClr val="tx2"/>
                </a:solidFill>
              </a:ln>
              <a:effectLst/>
            </c:spPr>
            <c:extLst>
              <c:ext xmlns:c16="http://schemas.microsoft.com/office/drawing/2014/chart" uri="{C3380CC4-5D6E-409C-BE32-E72D297353CC}">
                <c16:uniqueId val="{00000004-4CA0-F04E-8802-CF6D7E11E85F}"/>
              </c:ext>
            </c:extLst>
          </c:dPt>
          <c:cat>
            <c:numRef>
              <c:f>Sheet1!$A$2</c:f>
              <c:numCache>
                <c:formatCode>General</c:formatCode>
                <c:ptCount val="1"/>
              </c:numCache>
            </c:numRef>
          </c:cat>
          <c:val>
            <c:numRef>
              <c:f>Sheet1!$C$2</c:f>
              <c:numCache>
                <c:formatCode>0.00</c:formatCode>
                <c:ptCount val="1"/>
                <c:pt idx="0">
                  <c:v>7300.09</c:v>
                </c:pt>
              </c:numCache>
            </c:numRef>
          </c:val>
          <c:extLst>
            <c:ext xmlns:c16="http://schemas.microsoft.com/office/drawing/2014/chart" uri="{C3380CC4-5D6E-409C-BE32-E72D297353CC}">
              <c16:uniqueId val="{00000003-4CA0-F04E-8802-CF6D7E11E85F}"/>
            </c:ext>
          </c:extLst>
        </c:ser>
        <c:dLbls>
          <c:showLegendKey val="0"/>
          <c:showVal val="0"/>
          <c:showCatName val="0"/>
          <c:showSerName val="0"/>
          <c:showPercent val="0"/>
          <c:showBubbleSize val="0"/>
        </c:dLbls>
        <c:gapWidth val="219"/>
        <c:overlap val="-27"/>
        <c:axId val="1476175280"/>
        <c:axId val="1475904624"/>
      </c:barChart>
      <c:catAx>
        <c:axId val="14761752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crossAx val="1475904624"/>
        <c:crosses val="autoZero"/>
        <c:auto val="1"/>
        <c:lblAlgn val="ctr"/>
        <c:lblOffset val="100"/>
        <c:noMultiLvlLbl val="0"/>
      </c:catAx>
      <c:valAx>
        <c:axId val="1475904624"/>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r>
                  <a:rPr lang="en-US"/>
                  <a:t>Execution Time </a:t>
                </a:r>
                <a:r>
                  <a:rPr lang="en-US" baseline="0"/>
                  <a:t> in Seconds</a:t>
                </a:r>
                <a:endParaRPr lang="en-US"/>
              </a:p>
            </c:rich>
          </c:tx>
          <c:layout>
            <c:manualLayout>
              <c:xMode val="edge"/>
              <c:yMode val="edge"/>
              <c:x val="6.6666666666666671E-3"/>
              <c:y val="0.11385965958800605"/>
            </c:manualLayout>
          </c:layout>
          <c:overlay val="0"/>
          <c:spPr>
            <a:solidFill>
              <a:schemeClr val="tx2">
                <a:lumMod val="20000"/>
                <a:lumOff val="80000"/>
              </a:schemeClr>
            </a:solidFill>
            <a:ln w="28575">
              <a:solidFill>
                <a:schemeClr val="tx2"/>
              </a:solid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title>
        <c:numFmt formatCode="General" sourceLinked="0"/>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crossAx val="1476175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latin typeface="Consolas" panose="020B0609020204030204" pitchFamily="49" charset="0"/>
          <a:cs typeface="Consolas" panose="020B0609020204030204" pitchFamily="49"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4"/>
          <c:order val="0"/>
          <c:tx>
            <c:strRef>
              <c:f>Sheet1!$F$1</c:f>
              <c:strCache>
                <c:ptCount val="1"/>
                <c:pt idx="0">
                  <c:v>(16KB/4 : 16KB/4 : 512KB/8)</c:v>
                </c:pt>
              </c:strCache>
            </c:strRef>
          </c:tx>
          <c:spPr>
            <a:solidFill>
              <a:schemeClr val="accent1"/>
            </a:solidFill>
            <a:ln w="28575">
              <a:solidFill>
                <a:schemeClr val="tx2"/>
              </a:solidFill>
            </a:ln>
            <a:effectLst/>
          </c:spPr>
          <c:invertIfNegative val="0"/>
          <c:dLbls>
            <c:dLbl>
              <c:idx val="0"/>
              <c:layout>
                <c:manualLayout>
                  <c:x val="0"/>
                  <c:y val="0.1489898989898989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B66-EF4A-8E51-9228FDD14215}"/>
                </c:ext>
              </c:extLst>
            </c:dLbl>
            <c:spPr>
              <a:solidFill>
                <a:schemeClr val="tx2">
                  <a:lumMod val="20000"/>
                  <a:lumOff val="80000"/>
                </a:schemeClr>
              </a:solidFill>
              <a:ln w="28575">
                <a:solidFill>
                  <a:schemeClr val="tx2"/>
                </a:solid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Consolas" panose="020B0609020204030204" pitchFamily="49" charset="0"/>
                    <a:ea typeface="+mn-ea"/>
                    <a:cs typeface="Consolas" panose="020B0609020204030204" pitchFamily="49"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0.00%</c:formatCode>
                <c:ptCount val="1"/>
                <c:pt idx="0">
                  <c:v>0.247305728871242</c:v>
                </c:pt>
              </c:numCache>
            </c:numRef>
          </c:val>
          <c:extLst>
            <c:ext xmlns:c16="http://schemas.microsoft.com/office/drawing/2014/chart" uri="{C3380CC4-5D6E-409C-BE32-E72D297353CC}">
              <c16:uniqueId val="{00000004-4B66-EF4A-8E51-9228FDD14215}"/>
            </c:ext>
          </c:extLst>
        </c:ser>
        <c:ser>
          <c:idx val="5"/>
          <c:order val="1"/>
          <c:tx>
            <c:strRef>
              <c:f>Sheet1!$G$1</c:f>
              <c:strCache>
                <c:ptCount val="1"/>
                <c:pt idx="0">
                  <c:v>(32KB/8 : 32KB/8 : 512KB/8)</c:v>
                </c:pt>
              </c:strCache>
            </c:strRef>
          </c:tx>
          <c:spPr>
            <a:solidFill>
              <a:schemeClr val="accent6"/>
            </a:solidFill>
            <a:ln w="28575">
              <a:solidFill>
                <a:schemeClr val="tx2"/>
              </a:solidFill>
            </a:ln>
            <a:effectLst/>
          </c:spPr>
          <c:invertIfNegative val="0"/>
          <c:dPt>
            <c:idx val="0"/>
            <c:invertIfNegative val="0"/>
            <c:bubble3D val="0"/>
            <c:spPr>
              <a:solidFill>
                <a:schemeClr val="accent2"/>
              </a:solidFill>
              <a:ln w="28575">
                <a:solidFill>
                  <a:schemeClr val="tx2"/>
                </a:solidFill>
              </a:ln>
              <a:effectLst/>
            </c:spPr>
            <c:extLst>
              <c:ext xmlns:c16="http://schemas.microsoft.com/office/drawing/2014/chart" uri="{C3380CC4-5D6E-409C-BE32-E72D297353CC}">
                <c16:uniqueId val="{0000000B-4B66-EF4A-8E51-9228FDD14215}"/>
              </c:ext>
            </c:extLst>
          </c:dPt>
          <c:dLbls>
            <c:dLbl>
              <c:idx val="0"/>
              <c:layout>
                <c:manualLayout>
                  <c:x val="-1.1111111111111926E-3"/>
                  <c:y val="0.305555555555555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B66-EF4A-8E51-9228FDD14215}"/>
                </c:ext>
              </c:extLst>
            </c:dLbl>
            <c:spPr>
              <a:solidFill>
                <a:schemeClr val="tx2">
                  <a:lumMod val="20000"/>
                  <a:lumOff val="80000"/>
                </a:schemeClr>
              </a:solidFill>
              <a:ln w="28575">
                <a:solidFill>
                  <a:schemeClr val="tx2"/>
                </a:solid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Consolas" panose="020B0609020204030204" pitchFamily="49" charset="0"/>
                    <a:ea typeface="+mn-ea"/>
                    <a:cs typeface="Consolas" panose="020B0609020204030204" pitchFamily="49"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Sheet1!$G$2</c:f>
              <c:numCache>
                <c:formatCode>0.00%</c:formatCode>
                <c:ptCount val="1"/>
                <c:pt idx="0">
                  <c:v>0.54736245036869002</c:v>
                </c:pt>
              </c:numCache>
            </c:numRef>
          </c:val>
          <c:extLst>
            <c:ext xmlns:c16="http://schemas.microsoft.com/office/drawing/2014/chart" uri="{C3380CC4-5D6E-409C-BE32-E72D297353CC}">
              <c16:uniqueId val="{00000005-4B66-EF4A-8E51-9228FDD14215}"/>
            </c:ext>
          </c:extLst>
        </c:ser>
        <c:ser>
          <c:idx val="6"/>
          <c:order val="2"/>
          <c:tx>
            <c:strRef>
              <c:f>Sheet1!$H$1</c:f>
              <c:strCache>
                <c:ptCount val="1"/>
                <c:pt idx="0">
                  <c:v>(64KB/16 : 64KB/16 : 512KB/8)</c:v>
                </c:pt>
              </c:strCache>
            </c:strRef>
          </c:tx>
          <c:spPr>
            <a:solidFill>
              <a:schemeClr val="accent3"/>
            </a:solidFill>
            <a:ln w="28575">
              <a:solidFill>
                <a:schemeClr val="tx2"/>
              </a:solidFill>
            </a:ln>
            <a:effectLst/>
          </c:spPr>
          <c:invertIfNegative val="0"/>
          <c:dLbls>
            <c:dLbl>
              <c:idx val="0"/>
              <c:layout>
                <c:manualLayout>
                  <c:x val="0"/>
                  <c:y val="0.35606060606060608"/>
                </c:manualLayout>
              </c:layout>
              <c:tx>
                <c:rich>
                  <a:bodyPr rot="0" spcFirstLastPara="1" vertOverflow="ellipsis" vert="horz" wrap="square" anchor="ctr" anchorCtr="1"/>
                  <a:lstStyle/>
                  <a:p>
                    <a:pPr>
                      <a:defRPr sz="2400" b="1" i="0" u="none" strike="noStrike" kern="1200" baseline="0">
                        <a:solidFill>
                          <a:schemeClr val="tx1">
                            <a:lumMod val="75000"/>
                            <a:lumOff val="25000"/>
                          </a:schemeClr>
                        </a:solidFill>
                        <a:latin typeface="Consolas" panose="020B0609020204030204" pitchFamily="49" charset="0"/>
                        <a:ea typeface="+mn-ea"/>
                        <a:cs typeface="Consolas" panose="020B0609020204030204" pitchFamily="49" charset="0"/>
                      </a:defRPr>
                    </a:pPr>
                    <a:fld id="{C5C037A6-D96E-C840-94EA-4BCB8C07ABE6}" type="VALUE">
                      <a:rPr lang="en-US" sz="2400"/>
                      <a:pPr>
                        <a:defRPr sz="2400"/>
                      </a:pPr>
                      <a:t>[VALUE]</a:t>
                    </a:fld>
                    <a:endParaRPr lang="en-US"/>
                  </a:p>
                </c:rich>
              </c:tx>
              <c:spPr>
                <a:solidFill>
                  <a:schemeClr val="tx2">
                    <a:lumMod val="20000"/>
                    <a:lumOff val="80000"/>
                  </a:schemeClr>
                </a:solidFill>
                <a:ln w="28575">
                  <a:solidFill>
                    <a:schemeClr val="tx2"/>
                  </a:solid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Consolas" panose="020B0609020204030204" pitchFamily="49" charset="0"/>
                      <a:ea typeface="+mn-ea"/>
                      <a:cs typeface="Consolas" panose="020B0609020204030204" pitchFamily="49" charset="0"/>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4B66-EF4A-8E51-9228FDD14215}"/>
                </c:ext>
              </c:extLst>
            </c:dLbl>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Consolas" panose="020B0609020204030204" pitchFamily="49" charset="0"/>
                    <a:ea typeface="+mn-ea"/>
                    <a:cs typeface="Consolas" panose="020B0609020204030204" pitchFamily="49"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c:f>
              <c:numCache>
                <c:formatCode>General</c:formatCode>
                <c:ptCount val="1"/>
              </c:numCache>
            </c:numRef>
          </c:cat>
          <c:val>
            <c:numRef>
              <c:f>Sheet1!$H$2</c:f>
              <c:numCache>
                <c:formatCode>0.00%</c:formatCode>
                <c:ptCount val="1"/>
                <c:pt idx="0">
                  <c:v>0.68179239931934199</c:v>
                </c:pt>
              </c:numCache>
            </c:numRef>
          </c:val>
          <c:extLst>
            <c:ext xmlns:c16="http://schemas.microsoft.com/office/drawing/2014/chart" uri="{C3380CC4-5D6E-409C-BE32-E72D297353CC}">
              <c16:uniqueId val="{00000006-4B66-EF4A-8E51-9228FDD14215}"/>
            </c:ext>
          </c:extLst>
        </c:ser>
        <c:dLbls>
          <c:showLegendKey val="0"/>
          <c:showVal val="0"/>
          <c:showCatName val="0"/>
          <c:showSerName val="0"/>
          <c:showPercent val="0"/>
          <c:showBubbleSize val="0"/>
        </c:dLbls>
        <c:gapWidth val="219"/>
        <c:overlap val="-27"/>
        <c:axId val="468802144"/>
        <c:axId val="128735904"/>
      </c:barChart>
      <c:catAx>
        <c:axId val="4688021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crossAx val="128735904"/>
        <c:crosses val="autoZero"/>
        <c:auto val="1"/>
        <c:lblAlgn val="ctr"/>
        <c:lblOffset val="100"/>
        <c:noMultiLvlLbl val="0"/>
      </c:catAx>
      <c:valAx>
        <c:axId val="128735904"/>
        <c:scaling>
          <c:orientation val="minMax"/>
          <c:max val="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r>
                  <a:rPr lang="en-US"/>
                  <a:t>Simulation Time Improvement</a:t>
                </a:r>
              </a:p>
            </c:rich>
          </c:tx>
          <c:layout>
            <c:manualLayout>
              <c:xMode val="edge"/>
              <c:yMode val="edge"/>
              <c:x val="2.2222222222222222E-3"/>
              <c:y val="9.8329953074047557E-2"/>
            </c:manualLayout>
          </c:layout>
          <c:overlay val="0"/>
          <c:spPr>
            <a:solidFill>
              <a:schemeClr val="tx2">
                <a:lumMod val="20000"/>
                <a:lumOff val="80000"/>
              </a:schemeClr>
            </a:solidFill>
            <a:ln w="28575">
              <a:solidFill>
                <a:schemeClr val="tx2"/>
              </a:solid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title>
        <c:numFmt formatCode="0%" sourceLinked="0"/>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crossAx val="468802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latin typeface="Consolas" panose="020B0609020204030204" pitchFamily="49" charset="0"/>
          <a:cs typeface="Consolas" panose="020B0609020204030204" pitchFamily="49"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SUMMARY!$G$609</c:f>
              <c:strCache>
                <c:ptCount val="1"/>
                <c:pt idx="0">
                  <c:v>Atomic</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a:scene3d>
                <a:camera prst="orthographicFront"/>
                <a:lightRig rig="threePt" dir="t"/>
              </a:scene3d>
              <a:sp3d>
                <a:bevelT w="12700"/>
              </a:sp3d>
            </c:spPr>
          </c:marker>
          <c:cat>
            <c:numRef>
              <c:f>SUMMARY!$F$610:$F$660</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cat>
          <c:val>
            <c:numRef>
              <c:f>SUMMARY!$G$610:$G$660</c:f>
              <c:numCache>
                <c:formatCode>General</c:formatCode>
                <c:ptCount val="51"/>
                <c:pt idx="0">
                  <c:v>0.10743435264260948</c:v>
                </c:pt>
                <c:pt idx="1">
                  <c:v>0.16333140019453987</c:v>
                </c:pt>
                <c:pt idx="2">
                  <c:v>0.20348792532611043</c:v>
                </c:pt>
                <c:pt idx="3">
                  <c:v>0.24326909751754766</c:v>
                </c:pt>
                <c:pt idx="4">
                  <c:v>0.26689006132406651</c:v>
                </c:pt>
                <c:pt idx="5">
                  <c:v>0.28688195659041604</c:v>
                </c:pt>
                <c:pt idx="6">
                  <c:v>0.30678485741514167</c:v>
                </c:pt>
                <c:pt idx="7">
                  <c:v>0.32242193611184272</c:v>
                </c:pt>
                <c:pt idx="8">
                  <c:v>0.33751585316114169</c:v>
                </c:pt>
                <c:pt idx="9">
                  <c:v>0.35240222597757603</c:v>
                </c:pt>
                <c:pt idx="10">
                  <c:v>0.3665234436317088</c:v>
                </c:pt>
                <c:pt idx="11">
                  <c:v>0.37817580441451837</c:v>
                </c:pt>
                <c:pt idx="12">
                  <c:v>0.38975427682328595</c:v>
                </c:pt>
                <c:pt idx="13">
                  <c:v>0.40059682102659522</c:v>
                </c:pt>
                <c:pt idx="14">
                  <c:v>0.41087650001609127</c:v>
                </c:pt>
                <c:pt idx="15">
                  <c:v>0.42101299975633261</c:v>
                </c:pt>
                <c:pt idx="16">
                  <c:v>0.43034001130984717</c:v>
                </c:pt>
                <c:pt idx="17">
                  <c:v>0.43955832485532659</c:v>
                </c:pt>
                <c:pt idx="18">
                  <c:v>0.44799145127931977</c:v>
                </c:pt>
                <c:pt idx="19">
                  <c:v>0.45640487413690173</c:v>
                </c:pt>
                <c:pt idx="20">
                  <c:v>0.46433457443908877</c:v>
                </c:pt>
                <c:pt idx="21">
                  <c:v>0.47220976154087146</c:v>
                </c:pt>
                <c:pt idx="22">
                  <c:v>0.47988265869416585</c:v>
                </c:pt>
                <c:pt idx="23">
                  <c:v>0.48656315288588287</c:v>
                </c:pt>
                <c:pt idx="24">
                  <c:v>0.49318420798559276</c:v>
                </c:pt>
                <c:pt idx="25">
                  <c:v>0.49974615238606906</c:v>
                </c:pt>
                <c:pt idx="26">
                  <c:v>0.50623880591133263</c:v>
                </c:pt>
                <c:pt idx="27">
                  <c:v>0.5126477192793486</c:v>
                </c:pt>
                <c:pt idx="28">
                  <c:v>0.51898241588054905</c:v>
                </c:pt>
                <c:pt idx="29">
                  <c:v>0.52529248302373555</c:v>
                </c:pt>
                <c:pt idx="30">
                  <c:v>0.53155329125089401</c:v>
                </c:pt>
                <c:pt idx="31">
                  <c:v>0.53745845010433035</c:v>
                </c:pt>
                <c:pt idx="32">
                  <c:v>0.54310680580887405</c:v>
                </c:pt>
                <c:pt idx="33">
                  <c:v>0.54872068027219811</c:v>
                </c:pt>
                <c:pt idx="34">
                  <c:v>0.55430992527750822</c:v>
                </c:pt>
                <c:pt idx="35">
                  <c:v>0.55983973119081121</c:v>
                </c:pt>
                <c:pt idx="36">
                  <c:v>0.56535968532090863</c:v>
                </c:pt>
                <c:pt idx="37">
                  <c:v>0.57085008410138927</c:v>
                </c:pt>
                <c:pt idx="38">
                  <c:v>0.57627644629103347</c:v>
                </c:pt>
                <c:pt idx="39">
                  <c:v>0.58147063478979899</c:v>
                </c:pt>
                <c:pt idx="40">
                  <c:v>0.58665004561375611</c:v>
                </c:pt>
                <c:pt idx="41">
                  <c:v>0.59182453054611051</c:v>
                </c:pt>
                <c:pt idx="42">
                  <c:v>0.59692479871164938</c:v>
                </c:pt>
                <c:pt idx="43">
                  <c:v>0.60176366622946631</c:v>
                </c:pt>
                <c:pt idx="44">
                  <c:v>0.60656279822168735</c:v>
                </c:pt>
                <c:pt idx="45">
                  <c:v>0.61091268889973305</c:v>
                </c:pt>
                <c:pt idx="46">
                  <c:v>0.61525765368617591</c:v>
                </c:pt>
                <c:pt idx="47">
                  <c:v>0.61953365599017962</c:v>
                </c:pt>
                <c:pt idx="48">
                  <c:v>0.62377484866019017</c:v>
                </c:pt>
                <c:pt idx="49">
                  <c:v>0.6279963377637896</c:v>
                </c:pt>
                <c:pt idx="50">
                  <c:v>0.6279963377637896</c:v>
                </c:pt>
              </c:numCache>
            </c:numRef>
          </c:val>
          <c:smooth val="0"/>
          <c:extLst>
            <c:ext xmlns:c16="http://schemas.microsoft.com/office/drawing/2014/chart" uri="{C3380CC4-5D6E-409C-BE32-E72D297353CC}">
              <c16:uniqueId val="{00000000-B867-8D4B-9946-F05F2405D440}"/>
            </c:ext>
          </c:extLst>
        </c:ser>
        <c:ser>
          <c:idx val="1"/>
          <c:order val="1"/>
          <c:tx>
            <c:strRef>
              <c:f>SUMMARY!$H$609</c:f>
              <c:strCache>
                <c:ptCount val="1"/>
                <c:pt idx="0">
                  <c:v>Timing</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a:scene3d>
                <a:camera prst="orthographicFront"/>
                <a:lightRig rig="threePt" dir="t"/>
              </a:scene3d>
              <a:sp3d>
                <a:bevelT w="12700"/>
              </a:sp3d>
            </c:spPr>
          </c:marker>
          <c:cat>
            <c:numRef>
              <c:f>SUMMARY!$F$610:$F$660</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cat>
          <c:val>
            <c:numRef>
              <c:f>SUMMARY!$H$610:$H$660</c:f>
              <c:numCache>
                <c:formatCode>General</c:formatCode>
                <c:ptCount val="51"/>
                <c:pt idx="0">
                  <c:v>9.0988174903526772E-2</c:v>
                </c:pt>
                <c:pt idx="1">
                  <c:v>0.14212265955753803</c:v>
                </c:pt>
                <c:pt idx="2">
                  <c:v>0.18030901910503086</c:v>
                </c:pt>
                <c:pt idx="3">
                  <c:v>0.21547477023059902</c:v>
                </c:pt>
                <c:pt idx="4">
                  <c:v>0.24184167666481945</c:v>
                </c:pt>
                <c:pt idx="5">
                  <c:v>0.26128925944444514</c:v>
                </c:pt>
                <c:pt idx="6">
                  <c:v>0.27567982735833196</c:v>
                </c:pt>
                <c:pt idx="7">
                  <c:v>0.28973094717025005</c:v>
                </c:pt>
                <c:pt idx="8">
                  <c:v>0.30346801400004747</c:v>
                </c:pt>
                <c:pt idx="9">
                  <c:v>0.3168063774482307</c:v>
                </c:pt>
                <c:pt idx="10">
                  <c:v>0.33014050837643927</c:v>
                </c:pt>
                <c:pt idx="11">
                  <c:v>0.34210414933684885</c:v>
                </c:pt>
                <c:pt idx="12">
                  <c:v>0.35394053253001995</c:v>
                </c:pt>
                <c:pt idx="13">
                  <c:v>0.36446173068306109</c:v>
                </c:pt>
                <c:pt idx="14">
                  <c:v>0.37431701236008708</c:v>
                </c:pt>
                <c:pt idx="15">
                  <c:v>0.38415536395721439</c:v>
                </c:pt>
                <c:pt idx="16">
                  <c:v>0.39373920001986473</c:v>
                </c:pt>
                <c:pt idx="17">
                  <c:v>0.40223697145701409</c:v>
                </c:pt>
                <c:pt idx="18">
                  <c:v>0.41040799235211872</c:v>
                </c:pt>
                <c:pt idx="19">
                  <c:v>0.41828189034500129</c:v>
                </c:pt>
                <c:pt idx="20">
                  <c:v>0.42591820288330562</c:v>
                </c:pt>
                <c:pt idx="21">
                  <c:v>0.433368002374726</c:v>
                </c:pt>
                <c:pt idx="22">
                  <c:v>0.44059714649146681</c:v>
                </c:pt>
                <c:pt idx="23">
                  <c:v>0.44760140271355336</c:v>
                </c:pt>
                <c:pt idx="24">
                  <c:v>0.45456756625586786</c:v>
                </c:pt>
                <c:pt idx="25">
                  <c:v>0.46147842487051327</c:v>
                </c:pt>
                <c:pt idx="26">
                  <c:v>0.46827895579781892</c:v>
                </c:pt>
                <c:pt idx="27">
                  <c:v>0.4747911110308502</c:v>
                </c:pt>
                <c:pt idx="28">
                  <c:v>0.48126940610408409</c:v>
                </c:pt>
                <c:pt idx="29">
                  <c:v>0.4877434686573433</c:v>
                </c:pt>
                <c:pt idx="30">
                  <c:v>0.49400957339584695</c:v>
                </c:pt>
                <c:pt idx="31">
                  <c:v>0.4999235324724578</c:v>
                </c:pt>
                <c:pt idx="32">
                  <c:v>0.50571023378183022</c:v>
                </c:pt>
                <c:pt idx="33">
                  <c:v>0.51148000501130386</c:v>
                </c:pt>
                <c:pt idx="34">
                  <c:v>0.51712251847353907</c:v>
                </c:pt>
                <c:pt idx="35">
                  <c:v>0.52273540429595156</c:v>
                </c:pt>
                <c:pt idx="36">
                  <c:v>0.52834405759838943</c:v>
                </c:pt>
                <c:pt idx="37">
                  <c:v>0.53371935796622361</c:v>
                </c:pt>
                <c:pt idx="38">
                  <c:v>0.53905205096631281</c:v>
                </c:pt>
                <c:pt idx="39">
                  <c:v>0.54437204640647796</c:v>
                </c:pt>
                <c:pt idx="40">
                  <c:v>0.54965394916687105</c:v>
                </c:pt>
                <c:pt idx="41">
                  <c:v>0.55493161940728952</c:v>
                </c:pt>
                <c:pt idx="42">
                  <c:v>0.56017119696793594</c:v>
                </c:pt>
                <c:pt idx="43">
                  <c:v>0.56532584196109059</c:v>
                </c:pt>
                <c:pt idx="44">
                  <c:v>0.57045932435437186</c:v>
                </c:pt>
                <c:pt idx="45">
                  <c:v>0.57543563917259355</c:v>
                </c:pt>
                <c:pt idx="46">
                  <c:v>0.58036962879106857</c:v>
                </c:pt>
                <c:pt idx="47">
                  <c:v>0.58527822328969559</c:v>
                </c:pt>
                <c:pt idx="48">
                  <c:v>0.59016565518844921</c:v>
                </c:pt>
                <c:pt idx="49">
                  <c:v>0.59502317727938181</c:v>
                </c:pt>
                <c:pt idx="50">
                  <c:v>0.59502317727938181</c:v>
                </c:pt>
              </c:numCache>
            </c:numRef>
          </c:val>
          <c:smooth val="0"/>
          <c:extLst>
            <c:ext xmlns:c16="http://schemas.microsoft.com/office/drawing/2014/chart" uri="{C3380CC4-5D6E-409C-BE32-E72D297353CC}">
              <c16:uniqueId val="{00000001-B867-8D4B-9946-F05F2405D440}"/>
            </c:ext>
          </c:extLst>
        </c:ser>
        <c:ser>
          <c:idx val="2"/>
          <c:order val="2"/>
          <c:tx>
            <c:strRef>
              <c:f>SUMMARY!$I$609</c:f>
              <c:strCache>
                <c:ptCount val="1"/>
                <c:pt idx="0">
                  <c:v>Minor</c:v>
                </c:pt>
              </c:strCache>
            </c:strRef>
          </c:tx>
          <c:spPr>
            <a:ln w="22225" cap="rnd">
              <a:solidFill>
                <a:schemeClr val="accent3"/>
              </a:solidFill>
              <a:round/>
            </a:ln>
            <a:effectLst/>
          </c:spPr>
          <c:marker>
            <c:symbol val="circle"/>
            <c:size val="5"/>
            <c:spPr>
              <a:solidFill>
                <a:schemeClr val="accent3"/>
              </a:solidFill>
              <a:ln w="9525">
                <a:solidFill>
                  <a:schemeClr val="accent3"/>
                </a:solidFill>
              </a:ln>
              <a:effectLst/>
              <a:scene3d>
                <a:camera prst="orthographicFront"/>
                <a:lightRig rig="threePt" dir="t"/>
              </a:scene3d>
              <a:sp3d>
                <a:bevelT w="12700"/>
              </a:sp3d>
            </c:spPr>
          </c:marker>
          <c:cat>
            <c:numRef>
              <c:f>SUMMARY!$F$610:$F$660</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cat>
          <c:val>
            <c:numRef>
              <c:f>SUMMARY!$I$610:$I$660</c:f>
              <c:numCache>
                <c:formatCode>General</c:formatCode>
                <c:ptCount val="51"/>
                <c:pt idx="0">
                  <c:v>2.9481303577657669E-2</c:v>
                </c:pt>
                <c:pt idx="1">
                  <c:v>5.3569901699729791E-2</c:v>
                </c:pt>
                <c:pt idx="2">
                  <c:v>7.6524690839558929E-2</c:v>
                </c:pt>
                <c:pt idx="3">
                  <c:v>9.8466891097889406E-2</c:v>
                </c:pt>
                <c:pt idx="4">
                  <c:v>0.11858882247762688</c:v>
                </c:pt>
                <c:pt idx="5">
                  <c:v>0.13732648386796545</c:v>
                </c:pt>
                <c:pt idx="6">
                  <c:v>0.15530580078286091</c:v>
                </c:pt>
                <c:pt idx="7">
                  <c:v>0.1719463998311091</c:v>
                </c:pt>
                <c:pt idx="8">
                  <c:v>0.18847319424045622</c:v>
                </c:pt>
                <c:pt idx="9">
                  <c:v>0.20372573990040585</c:v>
                </c:pt>
                <c:pt idx="10">
                  <c:v>0.21771553834361287</c:v>
                </c:pt>
                <c:pt idx="11">
                  <c:v>0.22940714895922484</c:v>
                </c:pt>
                <c:pt idx="12">
                  <c:v>0.23949459844139104</c:v>
                </c:pt>
                <c:pt idx="13">
                  <c:v>0.24900182586830902</c:v>
                </c:pt>
                <c:pt idx="14">
                  <c:v>0.25847121930623063</c:v>
                </c:pt>
                <c:pt idx="15">
                  <c:v>0.26753472971019926</c:v>
                </c:pt>
                <c:pt idx="16">
                  <c:v>0.27650728720462064</c:v>
                </c:pt>
                <c:pt idx="17">
                  <c:v>0.28425871487019544</c:v>
                </c:pt>
                <c:pt idx="18">
                  <c:v>0.29108487450087517</c:v>
                </c:pt>
                <c:pt idx="19">
                  <c:v>0.29790725073265528</c:v>
                </c:pt>
                <c:pt idx="20">
                  <c:v>0.30418345549928388</c:v>
                </c:pt>
                <c:pt idx="21">
                  <c:v>0.3104407432714143</c:v>
                </c:pt>
                <c:pt idx="22">
                  <c:v>0.31667533065014691</c:v>
                </c:pt>
                <c:pt idx="23">
                  <c:v>0.32286814930502755</c:v>
                </c:pt>
                <c:pt idx="24">
                  <c:v>0.32870063704870683</c:v>
                </c:pt>
                <c:pt idx="25">
                  <c:v>0.33440040315898684</c:v>
                </c:pt>
                <c:pt idx="26">
                  <c:v>0.34002434995531816</c:v>
                </c:pt>
                <c:pt idx="27">
                  <c:v>0.34531838436760121</c:v>
                </c:pt>
                <c:pt idx="28">
                  <c:v>0.35050239753988283</c:v>
                </c:pt>
                <c:pt idx="29">
                  <c:v>0.35557275740921934</c:v>
                </c:pt>
                <c:pt idx="30">
                  <c:v>0.36057864816130608</c:v>
                </c:pt>
                <c:pt idx="31">
                  <c:v>0.36506106784163916</c:v>
                </c:pt>
                <c:pt idx="32">
                  <c:v>0.36953213732527329</c:v>
                </c:pt>
                <c:pt idx="33">
                  <c:v>0.37399564001110819</c:v>
                </c:pt>
                <c:pt idx="34">
                  <c:v>0.37844779250024418</c:v>
                </c:pt>
                <c:pt idx="35">
                  <c:v>0.382881027994882</c:v>
                </c:pt>
                <c:pt idx="36">
                  <c:v>0.38730276195686492</c:v>
                </c:pt>
                <c:pt idx="37">
                  <c:v>0.39170179552544998</c:v>
                </c:pt>
                <c:pt idx="38">
                  <c:v>0.39607056190283796</c:v>
                </c:pt>
                <c:pt idx="39">
                  <c:v>0.40041647655087215</c:v>
                </c:pt>
                <c:pt idx="40">
                  <c:v>0.4046865718849576</c:v>
                </c:pt>
                <c:pt idx="41">
                  <c:v>0.40895666721904306</c:v>
                </c:pt>
                <c:pt idx="42">
                  <c:v>0.41320784555863033</c:v>
                </c:pt>
                <c:pt idx="43">
                  <c:v>0.41745524049931798</c:v>
                </c:pt>
                <c:pt idx="44">
                  <c:v>0.42153571188055367</c:v>
                </c:pt>
                <c:pt idx="45">
                  <c:v>0.42553279715004139</c:v>
                </c:pt>
                <c:pt idx="46">
                  <c:v>0.42952231562172982</c:v>
                </c:pt>
                <c:pt idx="47">
                  <c:v>0.433462498571767</c:v>
                </c:pt>
                <c:pt idx="48">
                  <c:v>0.43728131008510385</c:v>
                </c:pt>
                <c:pt idx="49">
                  <c:v>0.4410887714017418</c:v>
                </c:pt>
                <c:pt idx="50">
                  <c:v>0.4410887714017418</c:v>
                </c:pt>
              </c:numCache>
            </c:numRef>
          </c:val>
          <c:smooth val="0"/>
          <c:extLst>
            <c:ext xmlns:c16="http://schemas.microsoft.com/office/drawing/2014/chart" uri="{C3380CC4-5D6E-409C-BE32-E72D297353CC}">
              <c16:uniqueId val="{00000002-B867-8D4B-9946-F05F2405D440}"/>
            </c:ext>
          </c:extLst>
        </c:ser>
        <c:ser>
          <c:idx val="3"/>
          <c:order val="3"/>
          <c:tx>
            <c:strRef>
              <c:f>SUMMARY!$J$609</c:f>
              <c:strCache>
                <c:ptCount val="1"/>
                <c:pt idx="0">
                  <c:v>O3</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a:scene3d>
                <a:camera prst="orthographicFront"/>
                <a:lightRig rig="threePt" dir="t"/>
              </a:scene3d>
              <a:sp3d>
                <a:bevelT w="12700"/>
              </a:sp3d>
            </c:spPr>
          </c:marker>
          <c:cat>
            <c:numRef>
              <c:f>SUMMARY!$F$610:$F$660</c:f>
              <c:numCache>
                <c:formatCode>General</c:formatCode>
                <c:ptCount val="5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numCache>
            </c:numRef>
          </c:cat>
          <c:val>
            <c:numRef>
              <c:f>SUMMARY!$J$610:$J$660</c:f>
              <c:numCache>
                <c:formatCode>General</c:formatCode>
                <c:ptCount val="51"/>
                <c:pt idx="0">
                  <c:v>4.3532028494283455E-2</c:v>
                </c:pt>
                <c:pt idx="1">
                  <c:v>7.8507657139465642E-2</c:v>
                </c:pt>
                <c:pt idx="2">
                  <c:v>0.10178403753402672</c:v>
                </c:pt>
                <c:pt idx="3">
                  <c:v>0.12434964966464683</c:v>
                </c:pt>
                <c:pt idx="4">
                  <c:v>0.13790873935078612</c:v>
                </c:pt>
                <c:pt idx="5">
                  <c:v>0.14921327683077976</c:v>
                </c:pt>
                <c:pt idx="6">
                  <c:v>0.16045859456441511</c:v>
                </c:pt>
                <c:pt idx="7">
                  <c:v>0.17001004372150541</c:v>
                </c:pt>
                <c:pt idx="8">
                  <c:v>0.17926526283916269</c:v>
                </c:pt>
                <c:pt idx="9">
                  <c:v>0.18839022477636008</c:v>
                </c:pt>
                <c:pt idx="10">
                  <c:v>0.19651619817632066</c:v>
                </c:pt>
                <c:pt idx="11">
                  <c:v>0.20325621941927091</c:v>
                </c:pt>
                <c:pt idx="12">
                  <c:v>0.20992126399887176</c:v>
                </c:pt>
                <c:pt idx="13">
                  <c:v>0.21628627061743344</c:v>
                </c:pt>
                <c:pt idx="14">
                  <c:v>0.22236292565505766</c:v>
                </c:pt>
                <c:pt idx="15">
                  <c:v>0.2282145193949921</c:v>
                </c:pt>
                <c:pt idx="16">
                  <c:v>0.23401490315470541</c:v>
                </c:pt>
                <c:pt idx="17">
                  <c:v>0.23967701996782168</c:v>
                </c:pt>
                <c:pt idx="18">
                  <c:v>0.24532731909319461</c:v>
                </c:pt>
                <c:pt idx="19">
                  <c:v>0.25054719176942686</c:v>
                </c:pt>
                <c:pt idx="20">
                  <c:v>0.25558940520658424</c:v>
                </c:pt>
                <c:pt idx="21">
                  <c:v>0.26052105760952066</c:v>
                </c:pt>
                <c:pt idx="22">
                  <c:v>0.26536184512447497</c:v>
                </c:pt>
                <c:pt idx="23">
                  <c:v>0.27018687572243816</c:v>
                </c:pt>
                <c:pt idx="24">
                  <c:v>0.27490134528618032</c:v>
                </c:pt>
                <c:pt idx="25">
                  <c:v>0.27961187562067474</c:v>
                </c:pt>
                <c:pt idx="26">
                  <c:v>0.28431452749667357</c:v>
                </c:pt>
                <c:pt idx="27">
                  <c:v>0.28898159500180082</c:v>
                </c:pt>
                <c:pt idx="28">
                  <c:v>0.29356974661433088</c:v>
                </c:pt>
                <c:pt idx="29">
                  <c:v>0.29814608053911762</c:v>
                </c:pt>
                <c:pt idx="30">
                  <c:v>0.30267895163453717</c:v>
                </c:pt>
                <c:pt idx="31">
                  <c:v>0.30704992040787299</c:v>
                </c:pt>
                <c:pt idx="32">
                  <c:v>0.31136560866409829</c:v>
                </c:pt>
                <c:pt idx="33">
                  <c:v>0.31566947923258026</c:v>
                </c:pt>
                <c:pt idx="34">
                  <c:v>0.31997334980106223</c:v>
                </c:pt>
                <c:pt idx="35">
                  <c:v>0.32404821984260668</c:v>
                </c:pt>
                <c:pt idx="36">
                  <c:v>0.32805192114240789</c:v>
                </c:pt>
                <c:pt idx="37">
                  <c:v>0.33203986552521797</c:v>
                </c:pt>
                <c:pt idx="38">
                  <c:v>0.33600417453254139</c:v>
                </c:pt>
                <c:pt idx="39">
                  <c:v>0.33995666585212148</c:v>
                </c:pt>
                <c:pt idx="40">
                  <c:v>0.34388145125932551</c:v>
                </c:pt>
                <c:pt idx="41">
                  <c:v>0.34767991871531745</c:v>
                </c:pt>
                <c:pt idx="42">
                  <c:v>0.35144280180043774</c:v>
                </c:pt>
                <c:pt idx="43">
                  <c:v>0.35517811028082358</c:v>
                </c:pt>
                <c:pt idx="44">
                  <c:v>0.35889359130732895</c:v>
                </c:pt>
                <c:pt idx="45">
                  <c:v>0.36248669361186997</c:v>
                </c:pt>
                <c:pt idx="46">
                  <c:v>0.36605222131167653</c:v>
                </c:pt>
                <c:pt idx="47">
                  <c:v>0.36958610386985929</c:v>
                </c:pt>
                <c:pt idx="48">
                  <c:v>0.37307258436942708</c:v>
                </c:pt>
                <c:pt idx="49">
                  <c:v>0.37651166281037995</c:v>
                </c:pt>
                <c:pt idx="50">
                  <c:v>0.37651166281037995</c:v>
                </c:pt>
              </c:numCache>
            </c:numRef>
          </c:val>
          <c:smooth val="0"/>
          <c:extLst>
            <c:ext xmlns:c16="http://schemas.microsoft.com/office/drawing/2014/chart" uri="{C3380CC4-5D6E-409C-BE32-E72D297353CC}">
              <c16:uniqueId val="{00000003-B867-8D4B-9946-F05F2405D440}"/>
            </c:ext>
          </c:extLst>
        </c:ser>
        <c:dLbls>
          <c:showLegendKey val="0"/>
          <c:showVal val="0"/>
          <c:showCatName val="0"/>
          <c:showSerName val="0"/>
          <c:showPercent val="0"/>
          <c:showBubbleSize val="0"/>
        </c:dLbls>
        <c:marker val="1"/>
        <c:smooth val="0"/>
        <c:axId val="1723281840"/>
        <c:axId val="604552144"/>
      </c:lineChart>
      <c:catAx>
        <c:axId val="172328184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r>
                  <a:rPr lang="en-US"/>
                  <a:t>Number of Functions</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title>
        <c:numFmt formatCode="#,##0" sourceLinked="0"/>
        <c:majorTickMark val="out"/>
        <c:minorTickMark val="none"/>
        <c:tickLblPos val="nextTo"/>
        <c:spPr>
          <a:noFill/>
          <a:ln w="15875" cap="flat" cmpd="sng" algn="ctr">
            <a:solidFill>
              <a:schemeClr val="tx1">
                <a:lumMod val="65000"/>
                <a:lumOff val="3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crossAx val="604552144"/>
        <c:crosses val="autoZero"/>
        <c:auto val="1"/>
        <c:lblAlgn val="ctr"/>
        <c:lblOffset val="0"/>
        <c:tickLblSkip val="5"/>
        <c:tickMarkSkip val="5"/>
        <c:noMultiLvlLbl val="0"/>
      </c:catAx>
      <c:valAx>
        <c:axId val="6045521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2"/>
                    </a:solidFill>
                    <a:latin typeface="Consolas" panose="020B0609020204030204" pitchFamily="49" charset="0"/>
                    <a:ea typeface="+mn-ea"/>
                    <a:cs typeface="Consolas" panose="020B0609020204030204" pitchFamily="49" charset="0"/>
                  </a:defRPr>
                </a:pPr>
                <a:r>
                  <a:rPr lang="en-US">
                    <a:solidFill>
                      <a:schemeClr val="tx2"/>
                    </a:solidFill>
                  </a:rPr>
                  <a:t>CDF of Execution Time</a:t>
                </a:r>
              </a:p>
            </c:rich>
          </c:tx>
          <c:layout>
            <c:manualLayout>
              <c:xMode val="edge"/>
              <c:yMode val="edge"/>
              <c:x val="2.5986876640419943E-3"/>
              <c:y val="0.21466714387974231"/>
            </c:manualLayout>
          </c:layout>
          <c:overlay val="0"/>
          <c:spPr>
            <a:solidFill>
              <a:schemeClr val="tx2">
                <a:lumMod val="20000"/>
                <a:lumOff val="80000"/>
              </a:schemeClr>
            </a:solidFill>
            <a:ln w="28575">
              <a:solidFill>
                <a:schemeClr val="tx2"/>
              </a:solidFill>
            </a:ln>
            <a:effectLst/>
          </c:spPr>
          <c:txPr>
            <a:bodyPr rot="-5400000" spcFirstLastPara="1" vertOverflow="ellipsis" vert="horz" wrap="square" anchor="ctr" anchorCtr="1"/>
            <a:lstStyle/>
            <a:p>
              <a:pPr>
                <a:defRPr sz="2000" b="1" i="0" u="none" strike="noStrike" kern="1200" baseline="0">
                  <a:solidFill>
                    <a:schemeClr val="tx2"/>
                  </a:solidFill>
                  <a:latin typeface="Consolas" panose="020B0609020204030204" pitchFamily="49" charset="0"/>
                  <a:ea typeface="+mn-ea"/>
                  <a:cs typeface="Consolas" panose="020B0609020204030204" pitchFamily="49" charset="0"/>
                </a:defRPr>
              </a:pPr>
              <a:endParaRPr lang="en-US"/>
            </a:p>
          </c:txPr>
        </c:title>
        <c:numFmt formatCode="0.0" sourceLinked="0"/>
        <c:majorTickMark val="out"/>
        <c:minorTickMark val="none"/>
        <c:tickLblPos val="nextTo"/>
        <c:spPr>
          <a:noFill/>
          <a:ln w="15875">
            <a:solidFill>
              <a:schemeClr val="tx1">
                <a:lumMod val="65000"/>
                <a:lumOff val="35000"/>
              </a:schemeClr>
            </a:solid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crossAx val="1723281840"/>
        <c:crossesAt val="1"/>
        <c:crossBetween val="midCat"/>
      </c:valAx>
      <c:spPr>
        <a:noFill/>
        <a:ln>
          <a:noFill/>
        </a:ln>
        <a:effectLst/>
      </c:spPr>
    </c:plotArea>
    <c:legend>
      <c:legendPos val="t"/>
      <c:overlay val="0"/>
      <c:spPr>
        <a:noFill/>
        <a:ln w="28575">
          <a:solidFill>
            <a:schemeClr val="tx2"/>
          </a:solid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2000" b="1">
          <a:latin typeface="Consolas" panose="020B0609020204030204" pitchFamily="49" charset="0"/>
          <a:cs typeface="Consolas" panose="020B0609020204030204" pitchFamily="49"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w/o Huge Page Opt.</c:v>
                </c:pt>
              </c:strCache>
            </c:strRef>
          </c:tx>
          <c:spPr>
            <a:solidFill>
              <a:schemeClr val="accent1"/>
            </a:solidFill>
            <a:ln w="28575">
              <a:solidFill>
                <a:schemeClr val="tx2"/>
              </a:solidFill>
            </a:ln>
            <a:effectLst/>
          </c:spPr>
          <c:invertIfNegative val="0"/>
          <c:dLbls>
            <c:spPr>
              <a:solidFill>
                <a:schemeClr val="tx2">
                  <a:lumMod val="20000"/>
                  <a:lumOff val="80000"/>
                </a:schemeClr>
              </a:solidFill>
              <a:ln w="28575">
                <a:solidFill>
                  <a:schemeClr val="tx1"/>
                </a:solid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Consolas" panose="020B0609020204030204" pitchFamily="49" charset="0"/>
                    <a:ea typeface="+mn-ea"/>
                    <a:cs typeface="Consolas" panose="020B0609020204030204" pitchFamily="49"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gem5 O3 CPU</c:v>
                </c:pt>
              </c:strCache>
            </c:strRef>
          </c:cat>
          <c:val>
            <c:numRef>
              <c:f>Sheet1!$B$2</c:f>
              <c:numCache>
                <c:formatCode>0.00%</c:formatCode>
                <c:ptCount val="1"/>
                <c:pt idx="0">
                  <c:v>0.04</c:v>
                </c:pt>
              </c:numCache>
            </c:numRef>
          </c:val>
          <c:extLst>
            <c:ext xmlns:c16="http://schemas.microsoft.com/office/drawing/2014/chart" uri="{C3380CC4-5D6E-409C-BE32-E72D297353CC}">
              <c16:uniqueId val="{00000000-4CA0-F04E-8802-CF6D7E11E85F}"/>
            </c:ext>
          </c:extLst>
        </c:ser>
        <c:ser>
          <c:idx val="1"/>
          <c:order val="1"/>
          <c:tx>
            <c:strRef>
              <c:f>Sheet1!$C$1</c:f>
              <c:strCache>
                <c:ptCount val="1"/>
                <c:pt idx="0">
                  <c:v>w/ Huge Page Opt.</c:v>
                </c:pt>
              </c:strCache>
            </c:strRef>
          </c:tx>
          <c:spPr>
            <a:solidFill>
              <a:schemeClr val="accent2"/>
            </a:solidFill>
            <a:ln w="28575">
              <a:solidFill>
                <a:schemeClr val="tx2"/>
              </a:solidFill>
            </a:ln>
            <a:effectLst/>
          </c:spPr>
          <c:invertIfNegative val="0"/>
          <c:dPt>
            <c:idx val="0"/>
            <c:invertIfNegative val="0"/>
            <c:bubble3D val="0"/>
            <c:spPr>
              <a:solidFill>
                <a:schemeClr val="accent2"/>
              </a:solidFill>
              <a:ln w="28575">
                <a:solidFill>
                  <a:schemeClr val="tx2"/>
                </a:solidFill>
              </a:ln>
              <a:effectLst/>
            </c:spPr>
            <c:extLst>
              <c:ext xmlns:c16="http://schemas.microsoft.com/office/drawing/2014/chart" uri="{C3380CC4-5D6E-409C-BE32-E72D297353CC}">
                <c16:uniqueId val="{00000004-4CA0-F04E-8802-CF6D7E11E85F}"/>
              </c:ext>
            </c:extLst>
          </c:dPt>
          <c:dLbls>
            <c:spPr>
              <a:solidFill>
                <a:schemeClr val="tx2">
                  <a:lumMod val="20000"/>
                  <a:lumOff val="80000"/>
                </a:schemeClr>
              </a:solidFill>
              <a:ln w="28575">
                <a:solidFill>
                  <a:schemeClr val="tx2"/>
                </a:solid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Consolas" panose="020B0609020204030204" pitchFamily="49" charset="0"/>
                    <a:ea typeface="+mn-ea"/>
                    <a:cs typeface="Consolas" panose="020B0609020204030204" pitchFamily="49"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gem5 O3 CPU</c:v>
                </c:pt>
              </c:strCache>
            </c:strRef>
          </c:cat>
          <c:val>
            <c:numRef>
              <c:f>Sheet1!$C$2</c:f>
              <c:numCache>
                <c:formatCode>0.00%</c:formatCode>
                <c:ptCount val="1"/>
                <c:pt idx="0">
                  <c:v>5.0500000000000003E-2</c:v>
                </c:pt>
              </c:numCache>
            </c:numRef>
          </c:val>
          <c:extLst>
            <c:ext xmlns:c16="http://schemas.microsoft.com/office/drawing/2014/chart" uri="{C3380CC4-5D6E-409C-BE32-E72D297353CC}">
              <c16:uniqueId val="{00000003-4CA0-F04E-8802-CF6D7E11E85F}"/>
            </c:ext>
          </c:extLst>
        </c:ser>
        <c:dLbls>
          <c:showLegendKey val="0"/>
          <c:showVal val="0"/>
          <c:showCatName val="0"/>
          <c:showSerName val="0"/>
          <c:showPercent val="0"/>
          <c:showBubbleSize val="0"/>
        </c:dLbls>
        <c:gapWidth val="219"/>
        <c:overlap val="-27"/>
        <c:axId val="1476175280"/>
        <c:axId val="1475904624"/>
      </c:barChart>
      <c:catAx>
        <c:axId val="14761752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crossAx val="1475904624"/>
        <c:crosses val="autoZero"/>
        <c:auto val="1"/>
        <c:lblAlgn val="ctr"/>
        <c:lblOffset val="100"/>
        <c:noMultiLvlLbl val="0"/>
      </c:catAx>
      <c:valAx>
        <c:axId val="14759046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r>
                  <a:rPr lang="en-US" sz="1600" b="1"/>
                  <a:t>Execution Time Speedup</a:t>
                </a:r>
              </a:p>
            </c:rich>
          </c:tx>
          <c:layout>
            <c:manualLayout>
              <c:xMode val="edge"/>
              <c:yMode val="edge"/>
              <c:x val="5.5555555555555558E-3"/>
              <c:y val="0.22749602322436968"/>
            </c:manualLayout>
          </c:layout>
          <c:overlay val="0"/>
          <c:spPr>
            <a:solidFill>
              <a:schemeClr val="tx2">
                <a:lumMod val="20000"/>
                <a:lumOff val="80000"/>
              </a:schemeClr>
            </a:solidFill>
            <a:ln w="28575">
              <a:solidFill>
                <a:schemeClr val="tx2"/>
              </a:solid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title>
        <c:numFmt formatCode="0%" sourceLinked="0"/>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crossAx val="1476175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latin typeface="Consolas" panose="020B0609020204030204" pitchFamily="49" charset="0"/>
          <a:cs typeface="Consolas" panose="020B0609020204030204" pitchFamily="49"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EHP</c:v>
                </c:pt>
              </c:strCache>
            </c:strRef>
          </c:tx>
          <c:spPr>
            <a:solidFill>
              <a:schemeClr val="accent1"/>
            </a:solidFill>
            <a:ln w="28575">
              <a:solidFill>
                <a:schemeClr val="tx2"/>
              </a:solidFill>
            </a:ln>
            <a:effectLst/>
          </c:spPr>
          <c:invertIfNegative val="0"/>
          <c:dLbls>
            <c:spPr>
              <a:solidFill>
                <a:schemeClr val="tx2">
                  <a:lumMod val="20000"/>
                  <a:lumOff val="80000"/>
                </a:schemeClr>
              </a:solidFill>
              <a:ln w="28575">
                <a:solidFill>
                  <a:schemeClr val="tx1"/>
                </a:solid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Consolas" panose="020B0609020204030204" pitchFamily="49" charset="0"/>
                    <a:ea typeface="+mn-ea"/>
                    <a:cs typeface="Consolas" panose="020B0609020204030204" pitchFamily="49"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gem5 O3 CPU</c:v>
                </c:pt>
              </c:strCache>
            </c:strRef>
          </c:cat>
          <c:val>
            <c:numRef>
              <c:f>Sheet1!$B$2</c:f>
              <c:numCache>
                <c:formatCode>0.00%</c:formatCode>
                <c:ptCount val="1"/>
                <c:pt idx="0">
                  <c:v>0.04</c:v>
                </c:pt>
              </c:numCache>
            </c:numRef>
          </c:val>
          <c:extLst>
            <c:ext xmlns:c16="http://schemas.microsoft.com/office/drawing/2014/chart" uri="{C3380CC4-5D6E-409C-BE32-E72D297353CC}">
              <c16:uniqueId val="{00000000-4CA0-F04E-8802-CF6D7E11E85F}"/>
            </c:ext>
          </c:extLst>
        </c:ser>
        <c:ser>
          <c:idx val="1"/>
          <c:order val="1"/>
          <c:tx>
            <c:strRef>
              <c:f>Sheet1!$C$1</c:f>
              <c:strCache>
                <c:ptCount val="1"/>
                <c:pt idx="0">
                  <c:v>THP</c:v>
                </c:pt>
              </c:strCache>
            </c:strRef>
          </c:tx>
          <c:spPr>
            <a:solidFill>
              <a:schemeClr val="accent2"/>
            </a:solidFill>
            <a:ln w="28575">
              <a:solidFill>
                <a:schemeClr val="tx2"/>
              </a:solidFill>
            </a:ln>
            <a:effectLst/>
          </c:spPr>
          <c:invertIfNegative val="0"/>
          <c:dPt>
            <c:idx val="0"/>
            <c:invertIfNegative val="0"/>
            <c:bubble3D val="0"/>
            <c:spPr>
              <a:solidFill>
                <a:schemeClr val="accent2"/>
              </a:solidFill>
              <a:ln w="28575">
                <a:solidFill>
                  <a:schemeClr val="tx2"/>
                </a:solidFill>
              </a:ln>
              <a:effectLst/>
            </c:spPr>
            <c:extLst>
              <c:ext xmlns:c16="http://schemas.microsoft.com/office/drawing/2014/chart" uri="{C3380CC4-5D6E-409C-BE32-E72D297353CC}">
                <c16:uniqueId val="{00000004-4CA0-F04E-8802-CF6D7E11E85F}"/>
              </c:ext>
            </c:extLst>
          </c:dPt>
          <c:dLbls>
            <c:spPr>
              <a:solidFill>
                <a:schemeClr val="tx2">
                  <a:lumMod val="20000"/>
                  <a:lumOff val="80000"/>
                </a:schemeClr>
              </a:solidFill>
              <a:ln w="28575">
                <a:solidFill>
                  <a:schemeClr val="tx2"/>
                </a:solid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Consolas" panose="020B0609020204030204" pitchFamily="49" charset="0"/>
                    <a:ea typeface="+mn-ea"/>
                    <a:cs typeface="Consolas" panose="020B0609020204030204" pitchFamily="49"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gem5 O3 CPU</c:v>
                </c:pt>
              </c:strCache>
            </c:strRef>
          </c:cat>
          <c:val>
            <c:numRef>
              <c:f>Sheet1!$C$2</c:f>
              <c:numCache>
                <c:formatCode>0.00%</c:formatCode>
                <c:ptCount val="1"/>
                <c:pt idx="0">
                  <c:v>5.0500000000000003E-2</c:v>
                </c:pt>
              </c:numCache>
            </c:numRef>
          </c:val>
          <c:extLst>
            <c:ext xmlns:c16="http://schemas.microsoft.com/office/drawing/2014/chart" uri="{C3380CC4-5D6E-409C-BE32-E72D297353CC}">
              <c16:uniqueId val="{00000003-4CA0-F04E-8802-CF6D7E11E85F}"/>
            </c:ext>
          </c:extLst>
        </c:ser>
        <c:dLbls>
          <c:showLegendKey val="0"/>
          <c:showVal val="0"/>
          <c:showCatName val="0"/>
          <c:showSerName val="0"/>
          <c:showPercent val="0"/>
          <c:showBubbleSize val="0"/>
        </c:dLbls>
        <c:gapWidth val="219"/>
        <c:overlap val="-27"/>
        <c:axId val="1476175280"/>
        <c:axId val="1475904624"/>
      </c:barChart>
      <c:catAx>
        <c:axId val="14761752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crossAx val="1475904624"/>
        <c:crosses val="autoZero"/>
        <c:auto val="1"/>
        <c:lblAlgn val="ctr"/>
        <c:lblOffset val="100"/>
        <c:noMultiLvlLbl val="0"/>
      </c:catAx>
      <c:valAx>
        <c:axId val="14759046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r>
                  <a:rPr lang="en-US" sz="1600" b="1"/>
                  <a:t>Execution Time Speedup</a:t>
                </a:r>
              </a:p>
            </c:rich>
          </c:tx>
          <c:layout>
            <c:manualLayout>
              <c:xMode val="edge"/>
              <c:yMode val="edge"/>
              <c:x val="5.5555555555555558E-3"/>
              <c:y val="0.22749602322436968"/>
            </c:manualLayout>
          </c:layout>
          <c:overlay val="0"/>
          <c:spPr>
            <a:solidFill>
              <a:schemeClr val="tx2">
                <a:lumMod val="20000"/>
                <a:lumOff val="80000"/>
              </a:schemeClr>
            </a:solidFill>
            <a:ln w="28575">
              <a:solidFill>
                <a:schemeClr val="tx2"/>
              </a:solid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title>
        <c:numFmt formatCode="0%" sourceLinked="0"/>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crossAx val="1476175280"/>
        <c:crosses val="autoZero"/>
        <c:crossBetween val="between"/>
      </c:valAx>
      <c:spPr>
        <a:noFill/>
        <a:ln>
          <a:noFill/>
        </a:ln>
        <a:effectLst/>
      </c:spPr>
    </c:plotArea>
    <c:legend>
      <c:legendPos val="t"/>
      <c:overlay val="0"/>
      <c:spPr>
        <a:noFill/>
        <a:ln w="28575">
          <a:solidFill>
            <a:schemeClr val="tx2"/>
          </a:solid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1">
          <a:latin typeface="Consolas" panose="020B0609020204030204" pitchFamily="49" charset="0"/>
          <a:cs typeface="Consolas" panose="020B0609020204030204" pitchFamily="49"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(64KB/4 : 16KB/16 : 512KB/8)</c:v>
                </c:pt>
              </c:strCache>
            </c:strRef>
          </c:tx>
          <c:spPr>
            <a:solidFill>
              <a:schemeClr val="accent1"/>
            </a:solidFill>
            <a:ln w="28575">
              <a:solidFill>
                <a:schemeClr val="tx2"/>
              </a:solidFill>
            </a:ln>
            <a:effectLst/>
          </c:spPr>
          <c:invertIfNegative val="0"/>
          <c:dLbls>
            <c:dLbl>
              <c:idx val="0"/>
              <c:layout>
                <c:manualLayout>
                  <c:x val="0"/>
                  <c:y val="0.2828282828282827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B66-EF4A-8E51-9228FDD14215}"/>
                </c:ext>
              </c:extLst>
            </c:dLbl>
            <c:spPr>
              <a:solidFill>
                <a:schemeClr val="tx2">
                  <a:lumMod val="20000"/>
                  <a:lumOff val="80000"/>
                </a:schemeClr>
              </a:solidFill>
              <a:ln w="28575">
                <a:solidFill>
                  <a:schemeClr val="tx2"/>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onsolas" panose="020B0609020204030204" pitchFamily="49" charset="0"/>
                    <a:ea typeface="+mn-ea"/>
                    <a:cs typeface="Consolas" panose="020B0609020204030204" pitchFamily="49"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gem5 Timing CPU</c:v>
                </c:pt>
              </c:strCache>
            </c:strRef>
          </c:cat>
          <c:val>
            <c:numRef>
              <c:f>Sheet1!$B$2</c:f>
              <c:numCache>
                <c:formatCode>0.00%</c:formatCode>
                <c:ptCount val="1"/>
                <c:pt idx="0">
                  <c:v>0.462847419171866</c:v>
                </c:pt>
              </c:numCache>
            </c:numRef>
          </c:val>
          <c:extLst>
            <c:ext xmlns:c16="http://schemas.microsoft.com/office/drawing/2014/chart" uri="{C3380CC4-5D6E-409C-BE32-E72D297353CC}">
              <c16:uniqueId val="{00000000-4B66-EF4A-8E51-9228FDD14215}"/>
            </c:ext>
          </c:extLst>
        </c:ser>
        <c:ser>
          <c:idx val="1"/>
          <c:order val="1"/>
          <c:tx>
            <c:strRef>
              <c:f>Sheet1!$C$1</c:f>
              <c:strCache>
                <c:ptCount val="1"/>
                <c:pt idx="0">
                  <c:v>(16KB/4 : 64KB/16 : 512KB/8)</c:v>
                </c:pt>
              </c:strCache>
            </c:strRef>
          </c:tx>
          <c:spPr>
            <a:solidFill>
              <a:schemeClr val="accent2"/>
            </a:solidFill>
            <a:ln w="28575">
              <a:solidFill>
                <a:schemeClr val="tx2"/>
              </a:solidFill>
            </a:ln>
            <a:effectLst/>
          </c:spPr>
          <c:invertIfNegative val="0"/>
          <c:dLbls>
            <c:dLbl>
              <c:idx val="0"/>
              <c:layout>
                <c:manualLayout>
                  <c:x val="0"/>
                  <c:y val="0.280303030303030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B66-EF4A-8E51-9228FDD14215}"/>
                </c:ext>
              </c:extLst>
            </c:dLbl>
            <c:spPr>
              <a:solidFill>
                <a:schemeClr val="tx2">
                  <a:lumMod val="20000"/>
                  <a:lumOff val="80000"/>
                </a:schemeClr>
              </a:solidFill>
              <a:ln w="28575">
                <a:solidFill>
                  <a:schemeClr val="tx2"/>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onsolas" panose="020B0609020204030204" pitchFamily="49" charset="0"/>
                    <a:ea typeface="+mn-ea"/>
                    <a:cs typeface="Consolas" panose="020B0609020204030204" pitchFamily="49"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gem5 Timing CPU</c:v>
                </c:pt>
              </c:strCache>
            </c:strRef>
          </c:cat>
          <c:val>
            <c:numRef>
              <c:f>Sheet1!$C$2</c:f>
              <c:numCache>
                <c:formatCode>0.00%</c:formatCode>
                <c:ptCount val="1"/>
                <c:pt idx="0">
                  <c:v>0.46001134429948898</c:v>
                </c:pt>
              </c:numCache>
            </c:numRef>
          </c:val>
          <c:extLst>
            <c:ext xmlns:c16="http://schemas.microsoft.com/office/drawing/2014/chart" uri="{C3380CC4-5D6E-409C-BE32-E72D297353CC}">
              <c16:uniqueId val="{00000001-4B66-EF4A-8E51-9228FDD14215}"/>
            </c:ext>
          </c:extLst>
        </c:ser>
        <c:ser>
          <c:idx val="2"/>
          <c:order val="2"/>
          <c:tx>
            <c:strRef>
              <c:f>Sheet1!$D$1</c:f>
              <c:strCache>
                <c:ptCount val="1"/>
                <c:pt idx="0">
                  <c:v>(16KB/4 : 16KB/4 : 1024KB/8)</c:v>
                </c:pt>
              </c:strCache>
            </c:strRef>
          </c:tx>
          <c:spPr>
            <a:solidFill>
              <a:schemeClr val="accent3"/>
            </a:solidFill>
            <a:ln w="28575">
              <a:solidFill>
                <a:schemeClr val="tx2"/>
              </a:solidFill>
            </a:ln>
            <a:effectLst/>
          </c:spPr>
          <c:invertIfNegative val="0"/>
          <c:dLbls>
            <c:dLbl>
              <c:idx val="0"/>
              <c:layout>
                <c:manualLayout>
                  <c:x val="0"/>
                  <c:y val="0.1515151515151514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B66-EF4A-8E51-9228FDD14215}"/>
                </c:ext>
              </c:extLst>
            </c:dLbl>
            <c:spPr>
              <a:solidFill>
                <a:schemeClr val="tx2">
                  <a:lumMod val="20000"/>
                  <a:lumOff val="80000"/>
                </a:schemeClr>
              </a:solidFill>
              <a:ln w="28575">
                <a:solidFill>
                  <a:schemeClr val="tx2"/>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onsolas" panose="020B0609020204030204" pitchFamily="49" charset="0"/>
                    <a:ea typeface="+mn-ea"/>
                    <a:cs typeface="Consolas" panose="020B0609020204030204" pitchFamily="49"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gem5 Timing CPU</c:v>
                </c:pt>
              </c:strCache>
            </c:strRef>
          </c:cat>
          <c:val>
            <c:numRef>
              <c:f>Sheet1!$D$2</c:f>
              <c:numCache>
                <c:formatCode>0.00%</c:formatCode>
                <c:ptCount val="1"/>
                <c:pt idx="0">
                  <c:v>0.22461712989222901</c:v>
                </c:pt>
              </c:numCache>
            </c:numRef>
          </c:val>
          <c:extLst>
            <c:ext xmlns:c16="http://schemas.microsoft.com/office/drawing/2014/chart" uri="{C3380CC4-5D6E-409C-BE32-E72D297353CC}">
              <c16:uniqueId val="{00000002-4B66-EF4A-8E51-9228FDD14215}"/>
            </c:ext>
          </c:extLst>
        </c:ser>
        <c:ser>
          <c:idx val="3"/>
          <c:order val="3"/>
          <c:tx>
            <c:strRef>
              <c:f>Sheet1!$E$1</c:f>
              <c:strCache>
                <c:ptCount val="1"/>
                <c:pt idx="0">
                  <c:v>(16KB/4 : 16KB/4 : 2048KB/8)</c:v>
                </c:pt>
              </c:strCache>
            </c:strRef>
          </c:tx>
          <c:spPr>
            <a:solidFill>
              <a:schemeClr val="accent4"/>
            </a:solidFill>
            <a:ln w="28575">
              <a:solidFill>
                <a:schemeClr val="tx2"/>
              </a:solidFill>
            </a:ln>
            <a:effectLst/>
          </c:spPr>
          <c:invertIfNegative val="0"/>
          <c:dLbls>
            <c:dLbl>
              <c:idx val="0"/>
              <c:layout>
                <c:manualLayout>
                  <c:x val="1.1111111111110296E-3"/>
                  <c:y val="0.1565656565656566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B66-EF4A-8E51-9228FDD14215}"/>
                </c:ext>
              </c:extLst>
            </c:dLbl>
            <c:spPr>
              <a:solidFill>
                <a:schemeClr val="tx2">
                  <a:lumMod val="20000"/>
                  <a:lumOff val="80000"/>
                </a:schemeClr>
              </a:solidFill>
              <a:ln w="28575">
                <a:solidFill>
                  <a:schemeClr val="tx2"/>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onsolas" panose="020B0609020204030204" pitchFamily="49" charset="0"/>
                    <a:ea typeface="+mn-ea"/>
                    <a:cs typeface="Consolas" panose="020B0609020204030204" pitchFamily="49"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gem5 Timing CPU</c:v>
                </c:pt>
              </c:strCache>
            </c:strRef>
          </c:cat>
          <c:val>
            <c:numRef>
              <c:f>Sheet1!$E$2</c:f>
              <c:numCache>
                <c:formatCode>0.00%</c:formatCode>
                <c:ptCount val="1"/>
                <c:pt idx="0">
                  <c:v>0.24560408394781599</c:v>
                </c:pt>
              </c:numCache>
            </c:numRef>
          </c:val>
          <c:extLst>
            <c:ext xmlns:c16="http://schemas.microsoft.com/office/drawing/2014/chart" uri="{C3380CC4-5D6E-409C-BE32-E72D297353CC}">
              <c16:uniqueId val="{00000003-4B66-EF4A-8E51-9228FDD14215}"/>
            </c:ext>
          </c:extLst>
        </c:ser>
        <c:ser>
          <c:idx val="4"/>
          <c:order val="4"/>
          <c:tx>
            <c:strRef>
              <c:f>Sheet1!$F$1</c:f>
              <c:strCache>
                <c:ptCount val="1"/>
                <c:pt idx="0">
                  <c:v>(16KB/4 : 16KB/4 : 512KB/8)</c:v>
                </c:pt>
              </c:strCache>
            </c:strRef>
          </c:tx>
          <c:spPr>
            <a:solidFill>
              <a:schemeClr val="accent5"/>
            </a:solidFill>
            <a:ln w="28575">
              <a:solidFill>
                <a:schemeClr val="tx2"/>
              </a:solidFill>
            </a:ln>
            <a:effectLst/>
          </c:spPr>
          <c:invertIfNegative val="0"/>
          <c:dLbls>
            <c:dLbl>
              <c:idx val="0"/>
              <c:layout>
                <c:manualLayout>
                  <c:x val="0"/>
                  <c:y val="0.14898989898989898"/>
                </c:manualLayout>
              </c:layout>
              <c:spPr>
                <a:solidFill>
                  <a:schemeClr val="tx2">
                    <a:lumMod val="20000"/>
                    <a:lumOff val="80000"/>
                  </a:schemeClr>
                </a:solidFill>
                <a:ln w="28575">
                  <a:solidFill>
                    <a:schemeClr val="tx2"/>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onsolas" panose="020B0609020204030204" pitchFamily="49" charset="0"/>
                      <a:ea typeface="+mn-ea"/>
                      <a:cs typeface="Consolas" panose="020B0609020204030204" pitchFamily="49"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B66-EF4A-8E51-9228FDD14215}"/>
                </c:ext>
              </c:extLst>
            </c:dLbl>
            <c:spPr>
              <a:solidFill>
                <a:schemeClr val="tx2">
                  <a:lumMod val="20000"/>
                  <a:lumOff val="80000"/>
                </a:schemeClr>
              </a:solidFill>
              <a:ln w="28575">
                <a:solidFill>
                  <a:schemeClr val="tx2"/>
                </a:solid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Consolas" panose="020B0609020204030204" pitchFamily="49" charset="0"/>
                    <a:ea typeface="+mn-ea"/>
                    <a:cs typeface="Consolas" panose="020B0609020204030204" pitchFamily="49"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gem5 Timing CPU</c:v>
                </c:pt>
              </c:strCache>
            </c:strRef>
          </c:cat>
          <c:val>
            <c:numRef>
              <c:f>Sheet1!$F$2</c:f>
              <c:numCache>
                <c:formatCode>0.00%</c:formatCode>
                <c:ptCount val="1"/>
                <c:pt idx="0">
                  <c:v>0.247305728871242</c:v>
                </c:pt>
              </c:numCache>
            </c:numRef>
          </c:val>
          <c:extLst>
            <c:ext xmlns:c16="http://schemas.microsoft.com/office/drawing/2014/chart" uri="{C3380CC4-5D6E-409C-BE32-E72D297353CC}">
              <c16:uniqueId val="{00000004-4B66-EF4A-8E51-9228FDD14215}"/>
            </c:ext>
          </c:extLst>
        </c:ser>
        <c:ser>
          <c:idx val="5"/>
          <c:order val="5"/>
          <c:tx>
            <c:strRef>
              <c:f>Sheet1!$G$1</c:f>
              <c:strCache>
                <c:ptCount val="1"/>
                <c:pt idx="0">
                  <c:v>(32KB/8 : 32KB/8 : 512KB/8)</c:v>
                </c:pt>
              </c:strCache>
            </c:strRef>
          </c:tx>
          <c:spPr>
            <a:solidFill>
              <a:schemeClr val="accent6"/>
            </a:solidFill>
            <a:ln w="28575">
              <a:solidFill>
                <a:schemeClr val="tx2"/>
              </a:solidFill>
            </a:ln>
            <a:effectLst/>
          </c:spPr>
          <c:invertIfNegative val="0"/>
          <c:dLbls>
            <c:dLbl>
              <c:idx val="0"/>
              <c:layout>
                <c:manualLayout>
                  <c:x val="-1.1111111111111926E-3"/>
                  <c:y val="0.305555555555555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B66-EF4A-8E51-9228FDD14215}"/>
                </c:ext>
              </c:extLst>
            </c:dLbl>
            <c:spPr>
              <a:solidFill>
                <a:schemeClr val="tx2">
                  <a:lumMod val="20000"/>
                  <a:lumOff val="80000"/>
                </a:schemeClr>
              </a:solidFill>
              <a:ln w="28575">
                <a:solidFill>
                  <a:schemeClr val="tx2"/>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onsolas" panose="020B0609020204030204" pitchFamily="49" charset="0"/>
                    <a:ea typeface="+mn-ea"/>
                    <a:cs typeface="Consolas" panose="020B0609020204030204" pitchFamily="49"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gem5 Timing CPU</c:v>
                </c:pt>
              </c:strCache>
            </c:strRef>
          </c:cat>
          <c:val>
            <c:numRef>
              <c:f>Sheet1!$G$2</c:f>
              <c:numCache>
                <c:formatCode>0.00%</c:formatCode>
                <c:ptCount val="1"/>
                <c:pt idx="0">
                  <c:v>0.54736245036869002</c:v>
                </c:pt>
              </c:numCache>
            </c:numRef>
          </c:val>
          <c:extLst>
            <c:ext xmlns:c16="http://schemas.microsoft.com/office/drawing/2014/chart" uri="{C3380CC4-5D6E-409C-BE32-E72D297353CC}">
              <c16:uniqueId val="{00000005-4B66-EF4A-8E51-9228FDD14215}"/>
            </c:ext>
          </c:extLst>
        </c:ser>
        <c:ser>
          <c:idx val="6"/>
          <c:order val="6"/>
          <c:tx>
            <c:strRef>
              <c:f>Sheet1!$H$1</c:f>
              <c:strCache>
                <c:ptCount val="1"/>
                <c:pt idx="0">
                  <c:v>(64KB/16 : 64KB/16 : 512KB/8)</c:v>
                </c:pt>
              </c:strCache>
            </c:strRef>
          </c:tx>
          <c:spPr>
            <a:solidFill>
              <a:schemeClr val="accent1">
                <a:lumMod val="60000"/>
              </a:schemeClr>
            </a:solidFill>
            <a:ln w="28575">
              <a:solidFill>
                <a:schemeClr val="tx2"/>
              </a:solidFill>
            </a:ln>
            <a:effectLst/>
          </c:spPr>
          <c:invertIfNegative val="0"/>
          <c:dLbls>
            <c:dLbl>
              <c:idx val="0"/>
              <c:layout>
                <c:manualLayout>
                  <c:x val="0"/>
                  <c:y val="0.35606060606060608"/>
                </c:manualLayout>
              </c:layout>
              <c:tx>
                <c:rich>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onsolas" panose="020B0609020204030204" pitchFamily="49" charset="0"/>
                        <a:ea typeface="+mn-ea"/>
                        <a:cs typeface="Consolas" panose="020B0609020204030204" pitchFamily="49" charset="0"/>
                      </a:defRPr>
                    </a:pPr>
                    <a:fld id="{C5C037A6-D96E-C840-94EA-4BCB8C07ABE6}" type="VALUE">
                      <a:rPr lang="en-US" sz="1400"/>
                      <a:pPr>
                        <a:defRPr b="1"/>
                      </a:pPr>
                      <a:t>[VALUE]</a:t>
                    </a:fld>
                    <a:endParaRPr lang="en-US"/>
                  </a:p>
                </c:rich>
              </c:tx>
              <c:spPr>
                <a:solidFill>
                  <a:schemeClr val="tx2">
                    <a:lumMod val="20000"/>
                    <a:lumOff val="80000"/>
                  </a:schemeClr>
                </a:solidFill>
                <a:ln w="28575">
                  <a:solidFill>
                    <a:schemeClr val="tx2"/>
                  </a:solid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onsolas" panose="020B0609020204030204" pitchFamily="49" charset="0"/>
                      <a:ea typeface="+mn-ea"/>
                      <a:cs typeface="Consolas" panose="020B0609020204030204" pitchFamily="49" charset="0"/>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4B66-EF4A-8E51-9228FDD1421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onsolas" panose="020B0609020204030204" pitchFamily="49" charset="0"/>
                    <a:ea typeface="+mn-ea"/>
                    <a:cs typeface="Consolas" panose="020B0609020204030204" pitchFamily="49"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gem5 Timing CPU</c:v>
                </c:pt>
              </c:strCache>
            </c:strRef>
          </c:cat>
          <c:val>
            <c:numRef>
              <c:f>Sheet1!$H$2</c:f>
              <c:numCache>
                <c:formatCode>0.00%</c:formatCode>
                <c:ptCount val="1"/>
                <c:pt idx="0">
                  <c:v>0.68179239931934199</c:v>
                </c:pt>
              </c:numCache>
            </c:numRef>
          </c:val>
          <c:extLst>
            <c:ext xmlns:c16="http://schemas.microsoft.com/office/drawing/2014/chart" uri="{C3380CC4-5D6E-409C-BE32-E72D297353CC}">
              <c16:uniqueId val="{00000006-4B66-EF4A-8E51-9228FDD14215}"/>
            </c:ext>
          </c:extLst>
        </c:ser>
        <c:dLbls>
          <c:showLegendKey val="0"/>
          <c:showVal val="0"/>
          <c:showCatName val="0"/>
          <c:showSerName val="0"/>
          <c:showPercent val="0"/>
          <c:showBubbleSize val="0"/>
        </c:dLbls>
        <c:gapWidth val="219"/>
        <c:overlap val="-27"/>
        <c:axId val="468802144"/>
        <c:axId val="128735904"/>
      </c:barChart>
      <c:catAx>
        <c:axId val="4688021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crossAx val="128735904"/>
        <c:crosses val="autoZero"/>
        <c:auto val="1"/>
        <c:lblAlgn val="ctr"/>
        <c:lblOffset val="100"/>
        <c:noMultiLvlLbl val="0"/>
      </c:catAx>
      <c:valAx>
        <c:axId val="128735904"/>
        <c:scaling>
          <c:orientation val="minMax"/>
          <c:max val="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r>
                  <a:rPr lang="en-US" sz="1600" b="1"/>
                  <a:t>Simulation</a:t>
                </a:r>
                <a:r>
                  <a:rPr lang="en-US" sz="1600" b="1" baseline="0"/>
                  <a:t> Time Improvement</a:t>
                </a:r>
                <a:endParaRPr lang="en-US" sz="1600" b="1"/>
              </a:p>
            </c:rich>
          </c:tx>
          <c:layout>
            <c:manualLayout>
              <c:xMode val="edge"/>
              <c:yMode val="edge"/>
              <c:x val="2.2222222222222222E-3"/>
              <c:y val="0.25489560963970415"/>
            </c:manualLayout>
          </c:layout>
          <c:overlay val="0"/>
          <c:spPr>
            <a:solidFill>
              <a:schemeClr val="tx2">
                <a:lumMod val="20000"/>
                <a:lumOff val="80000"/>
              </a:schemeClr>
            </a:solidFill>
            <a:ln w="28575">
              <a:solidFill>
                <a:schemeClr val="tx2"/>
              </a:solid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title>
        <c:numFmt formatCode="0%" sourceLinked="0"/>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crossAx val="468802144"/>
        <c:crosses val="autoZero"/>
        <c:crossBetween val="between"/>
      </c:valAx>
      <c:spPr>
        <a:noFill/>
        <a:ln>
          <a:noFill/>
        </a:ln>
        <a:effectLst/>
      </c:spPr>
    </c:plotArea>
    <c:legend>
      <c:legendPos val="t"/>
      <c:overlay val="0"/>
      <c:spPr>
        <a:noFill/>
        <a:ln w="28575">
          <a:solidFill>
            <a:schemeClr val="tx2"/>
          </a:solid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latin typeface="Consolas" panose="020B0609020204030204" pitchFamily="49" charset="0"/>
          <a:cs typeface="Consolas" panose="020B0609020204030204" pitchFamily="49"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Retiring</c:v>
                </c:pt>
              </c:strCache>
            </c:strRef>
          </c:tx>
          <c:spPr>
            <a:solidFill>
              <a:schemeClr val="accent1"/>
            </a:solidFill>
            <a:ln w="28575">
              <a:solidFill>
                <a:schemeClr val="tx2"/>
              </a:solidFill>
            </a:ln>
            <a:effectLst/>
          </c:spPr>
          <c:invertIfNegative val="0"/>
          <c:dLbls>
            <c:dLbl>
              <c:idx val="0"/>
              <c:layout>
                <c:manualLayout>
                  <c:x val="-0.15"/>
                  <c:y val="4.79797979797979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86F-7940-9C83-9456BF0B9B7E}"/>
                </c:ext>
              </c:extLst>
            </c:dLbl>
            <c:dLbl>
              <c:idx val="1"/>
              <c:layout>
                <c:manualLayout>
                  <c:x val="0.13555555555555557"/>
                  <c:y val="-1.2626262626262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86F-7940-9C83-9456BF0B9B7E}"/>
                </c:ext>
              </c:extLst>
            </c:dLbl>
            <c:spPr>
              <a:solidFill>
                <a:schemeClr val="tx2">
                  <a:lumMod val="20000"/>
                  <a:lumOff val="80000"/>
                </a:schemeClr>
              </a:solidFill>
              <a:ln w="28575">
                <a:solidFill>
                  <a:schemeClr val="tx2"/>
                </a:solid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Consolas" panose="020B0609020204030204" pitchFamily="49" charset="0"/>
                    <a:ea typeface="+mn-ea"/>
                    <a:cs typeface="Consolas" panose="020B0609020204030204" pitchFamily="49"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geomean of representative SPEC apps</c:v>
                </c:pt>
                <c:pt idx="1">
                  <c:v>geomean across diff. gem5 configs</c:v>
                </c:pt>
              </c:strCache>
            </c:strRef>
          </c:cat>
          <c:val>
            <c:numRef>
              <c:f>Sheet1!$B$2:$B$3</c:f>
              <c:numCache>
                <c:formatCode>0.00%</c:formatCode>
                <c:ptCount val="2"/>
                <c:pt idx="0">
                  <c:v>0.50479922354424012</c:v>
                </c:pt>
                <c:pt idx="1">
                  <c:v>0.55813043495506343</c:v>
                </c:pt>
              </c:numCache>
            </c:numRef>
          </c:val>
          <c:extLst>
            <c:ext xmlns:c16="http://schemas.microsoft.com/office/drawing/2014/chart" uri="{C3380CC4-5D6E-409C-BE32-E72D297353CC}">
              <c16:uniqueId val="{00000000-086F-7940-9C83-9456BF0B9B7E}"/>
            </c:ext>
          </c:extLst>
        </c:ser>
        <c:ser>
          <c:idx val="1"/>
          <c:order val="1"/>
          <c:tx>
            <c:strRef>
              <c:f>Sheet1!$C$1</c:f>
              <c:strCache>
                <c:ptCount val="1"/>
                <c:pt idx="0">
                  <c:v>Frontend Bound</c:v>
                </c:pt>
              </c:strCache>
            </c:strRef>
          </c:tx>
          <c:spPr>
            <a:solidFill>
              <a:schemeClr val="accent2"/>
            </a:solidFill>
            <a:ln w="28575">
              <a:solidFill>
                <a:schemeClr val="tx2"/>
              </a:solidFill>
            </a:ln>
            <a:effectLst/>
          </c:spPr>
          <c:invertIfNegative val="0"/>
          <c:dLbls>
            <c:dLbl>
              <c:idx val="0"/>
              <c:layout>
                <c:manualLayout>
                  <c:x val="-0.14777777777777779"/>
                  <c:y val="7.5757575757575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86F-7940-9C83-9456BF0B9B7E}"/>
                </c:ext>
              </c:extLst>
            </c:dLbl>
            <c:dLbl>
              <c:idx val="1"/>
              <c:layout>
                <c:manualLayout>
                  <c:x val="0.14111111111111094"/>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86F-7940-9C83-9456BF0B9B7E}"/>
                </c:ext>
              </c:extLst>
            </c:dLbl>
            <c:spPr>
              <a:solidFill>
                <a:schemeClr val="tx2">
                  <a:lumMod val="20000"/>
                  <a:lumOff val="80000"/>
                </a:schemeClr>
              </a:solidFill>
              <a:ln w="28575">
                <a:solidFill>
                  <a:schemeClr val="tx2"/>
                </a:solid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Consolas" panose="020B0609020204030204" pitchFamily="49" charset="0"/>
                    <a:ea typeface="+mn-ea"/>
                    <a:cs typeface="Consolas" panose="020B0609020204030204" pitchFamily="49"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geomean of representative SPEC apps</c:v>
                </c:pt>
                <c:pt idx="1">
                  <c:v>geomean across diff. gem5 configs</c:v>
                </c:pt>
              </c:strCache>
            </c:strRef>
          </c:cat>
          <c:val>
            <c:numRef>
              <c:f>Sheet1!$C$2:$C$3</c:f>
              <c:numCache>
                <c:formatCode>0.00%</c:formatCode>
                <c:ptCount val="2"/>
                <c:pt idx="0">
                  <c:v>0.2123848021808569</c:v>
                </c:pt>
                <c:pt idx="1">
                  <c:v>0.38559146855290638</c:v>
                </c:pt>
              </c:numCache>
            </c:numRef>
          </c:val>
          <c:extLst>
            <c:ext xmlns:c16="http://schemas.microsoft.com/office/drawing/2014/chart" uri="{C3380CC4-5D6E-409C-BE32-E72D297353CC}">
              <c16:uniqueId val="{00000001-086F-7940-9C83-9456BF0B9B7E}"/>
            </c:ext>
          </c:extLst>
        </c:ser>
        <c:ser>
          <c:idx val="2"/>
          <c:order val="2"/>
          <c:tx>
            <c:strRef>
              <c:f>Sheet1!$D$1</c:f>
              <c:strCache>
                <c:ptCount val="1"/>
                <c:pt idx="0">
                  <c:v>Bad Speculation</c:v>
                </c:pt>
              </c:strCache>
            </c:strRef>
          </c:tx>
          <c:spPr>
            <a:solidFill>
              <a:schemeClr val="accent3"/>
            </a:solidFill>
            <a:ln w="28575">
              <a:solidFill>
                <a:schemeClr val="tx2"/>
              </a:solidFill>
            </a:ln>
            <a:effectLst/>
          </c:spPr>
          <c:invertIfNegative val="0"/>
          <c:cat>
            <c:strRef>
              <c:f>Sheet1!$A$2:$A$3</c:f>
              <c:strCache>
                <c:ptCount val="2"/>
                <c:pt idx="0">
                  <c:v>geomean of representative SPEC apps</c:v>
                </c:pt>
                <c:pt idx="1">
                  <c:v>geomean across diff. gem5 configs</c:v>
                </c:pt>
              </c:strCache>
            </c:strRef>
          </c:cat>
          <c:val>
            <c:numRef>
              <c:f>Sheet1!$D$2:$D$3</c:f>
              <c:numCache>
                <c:formatCode>0.00%</c:formatCode>
                <c:ptCount val="2"/>
                <c:pt idx="0">
                  <c:v>0.13628427283817585</c:v>
                </c:pt>
                <c:pt idx="1">
                  <c:v>3.5524017738372923E-2</c:v>
                </c:pt>
              </c:numCache>
            </c:numRef>
          </c:val>
          <c:extLst>
            <c:ext xmlns:c16="http://schemas.microsoft.com/office/drawing/2014/chart" uri="{C3380CC4-5D6E-409C-BE32-E72D297353CC}">
              <c16:uniqueId val="{00000002-086F-7940-9C83-9456BF0B9B7E}"/>
            </c:ext>
          </c:extLst>
        </c:ser>
        <c:ser>
          <c:idx val="3"/>
          <c:order val="3"/>
          <c:tx>
            <c:strRef>
              <c:f>Sheet1!$E$1</c:f>
              <c:strCache>
                <c:ptCount val="1"/>
                <c:pt idx="0">
                  <c:v>Backend Bound</c:v>
                </c:pt>
              </c:strCache>
            </c:strRef>
          </c:tx>
          <c:spPr>
            <a:solidFill>
              <a:schemeClr val="accent4"/>
            </a:solidFill>
            <a:ln w="28575">
              <a:solidFill>
                <a:schemeClr val="tx2"/>
              </a:solidFill>
            </a:ln>
            <a:effectLst/>
          </c:spPr>
          <c:invertIfNegative val="0"/>
          <c:cat>
            <c:strRef>
              <c:f>Sheet1!$A$2:$A$3</c:f>
              <c:strCache>
                <c:ptCount val="2"/>
                <c:pt idx="0">
                  <c:v>geomean of representative SPEC apps</c:v>
                </c:pt>
                <c:pt idx="1">
                  <c:v>geomean across diff. gem5 configs</c:v>
                </c:pt>
              </c:strCache>
            </c:strRef>
          </c:cat>
          <c:val>
            <c:numRef>
              <c:f>Sheet1!$E$2:$E$3</c:f>
              <c:numCache>
                <c:formatCode>0.00%</c:formatCode>
                <c:ptCount val="2"/>
                <c:pt idx="0">
                  <c:v>0.14653170143672722</c:v>
                </c:pt>
                <c:pt idx="1">
                  <c:v>2.0754078753657222E-2</c:v>
                </c:pt>
              </c:numCache>
            </c:numRef>
          </c:val>
          <c:extLst>
            <c:ext xmlns:c16="http://schemas.microsoft.com/office/drawing/2014/chart" uri="{C3380CC4-5D6E-409C-BE32-E72D297353CC}">
              <c16:uniqueId val="{00000003-086F-7940-9C83-9456BF0B9B7E}"/>
            </c:ext>
          </c:extLst>
        </c:ser>
        <c:dLbls>
          <c:showLegendKey val="0"/>
          <c:showVal val="0"/>
          <c:showCatName val="0"/>
          <c:showSerName val="0"/>
          <c:showPercent val="0"/>
          <c:showBubbleSize val="0"/>
        </c:dLbls>
        <c:gapWidth val="150"/>
        <c:overlap val="100"/>
        <c:axId val="1018200256"/>
        <c:axId val="973372816"/>
      </c:barChart>
      <c:catAx>
        <c:axId val="10182002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crossAx val="973372816"/>
        <c:crosses val="autoZero"/>
        <c:auto val="1"/>
        <c:lblAlgn val="ctr"/>
        <c:lblOffset val="100"/>
        <c:noMultiLvlLbl val="0"/>
      </c:catAx>
      <c:valAx>
        <c:axId val="973372816"/>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r>
                  <a:rPr lang="en-US"/>
                  <a:t>Fraction of CPU Bound Cycles</a:t>
                </a:r>
              </a:p>
            </c:rich>
          </c:tx>
          <c:overlay val="0"/>
          <c:spPr>
            <a:solidFill>
              <a:schemeClr val="tx2">
                <a:lumMod val="20000"/>
                <a:lumOff val="80000"/>
              </a:schemeClr>
            </a:solidFill>
            <a:ln w="28575">
              <a:solidFill>
                <a:schemeClr val="tx2"/>
              </a:solid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title>
        <c:numFmt formatCode="0%" sourceLinked="0"/>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crossAx val="1018200256"/>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latin typeface="Consolas" panose="020B0609020204030204" pitchFamily="49" charset="0"/>
          <a:cs typeface="Consolas" panose="020B0609020204030204" pitchFamily="49"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FrontEnd Latency</c:v>
                </c:pt>
              </c:strCache>
            </c:strRef>
          </c:tx>
          <c:spPr>
            <a:solidFill>
              <a:schemeClr val="accent1"/>
            </a:solidFill>
            <a:ln w="28575">
              <a:solidFill>
                <a:schemeClr val="tx2"/>
              </a:solidFill>
            </a:ln>
            <a:effectLst/>
          </c:spPr>
          <c:invertIfNegative val="0"/>
          <c:dLbls>
            <c:dLbl>
              <c:idx val="0"/>
              <c:layout>
                <c:manualLayout>
                  <c:x val="-0.15333333333333332"/>
                  <c:y val="-7.5757575757575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A47-B440-BAFF-B0C6D4833C50}"/>
                </c:ext>
              </c:extLst>
            </c:dLbl>
            <c:dLbl>
              <c:idx val="1"/>
              <c:layout>
                <c:manualLayout>
                  <c:x val="0.14222222222222222"/>
                  <c:y val="-3.53535353535353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A47-B440-BAFF-B0C6D4833C50}"/>
                </c:ext>
              </c:extLst>
            </c:dLbl>
            <c:spPr>
              <a:solidFill>
                <a:schemeClr val="tx2">
                  <a:lumMod val="20000"/>
                  <a:lumOff val="80000"/>
                </a:schemeClr>
              </a:solidFill>
              <a:ln w="28575">
                <a:solidFill>
                  <a:schemeClr val="tx2"/>
                </a:solid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Consolas" panose="020B0609020204030204" pitchFamily="49" charset="0"/>
                    <a:ea typeface="+mn-ea"/>
                    <a:cs typeface="Consolas" panose="020B0609020204030204" pitchFamily="49"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geomean of representative SPEC apps</c:v>
                </c:pt>
                <c:pt idx="1">
                  <c:v>geomean across diff. gem5 configs</c:v>
                </c:pt>
              </c:strCache>
            </c:strRef>
          </c:cat>
          <c:val>
            <c:numRef>
              <c:f>Sheet1!$B$2:$B$3</c:f>
              <c:numCache>
                <c:formatCode>0.00%</c:formatCode>
                <c:ptCount val="2"/>
                <c:pt idx="0">
                  <c:v>6.7626014295815245E-2</c:v>
                </c:pt>
                <c:pt idx="1">
                  <c:v>9.4925039924397256E-2</c:v>
                </c:pt>
              </c:numCache>
            </c:numRef>
          </c:val>
          <c:extLst>
            <c:ext xmlns:c16="http://schemas.microsoft.com/office/drawing/2014/chart" uri="{C3380CC4-5D6E-409C-BE32-E72D297353CC}">
              <c16:uniqueId val="{00000000-FA47-B440-BAFF-B0C6D4833C50}"/>
            </c:ext>
          </c:extLst>
        </c:ser>
        <c:ser>
          <c:idx val="1"/>
          <c:order val="1"/>
          <c:tx>
            <c:strRef>
              <c:f>Sheet1!$C$1</c:f>
              <c:strCache>
                <c:ptCount val="1"/>
                <c:pt idx="0">
                  <c:v>FrontEnd Bandwidth</c:v>
                </c:pt>
              </c:strCache>
            </c:strRef>
          </c:tx>
          <c:spPr>
            <a:solidFill>
              <a:schemeClr val="accent2"/>
            </a:solidFill>
            <a:ln w="28575">
              <a:solidFill>
                <a:schemeClr val="tx2"/>
              </a:solidFill>
            </a:ln>
            <a:effectLst/>
          </c:spPr>
          <c:invertIfNegative val="0"/>
          <c:dLbls>
            <c:dLbl>
              <c:idx val="0"/>
              <c:layout>
                <c:manualLayout>
                  <c:x val="-0.15444444444444444"/>
                  <c:y val="5.05050505050495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A47-B440-BAFF-B0C6D4833C50}"/>
                </c:ext>
              </c:extLst>
            </c:dLbl>
            <c:dLbl>
              <c:idx val="1"/>
              <c:layout>
                <c:manualLayout>
                  <c:x val="0.13999999999999985"/>
                  <c:y val="-2.52525252525252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A47-B440-BAFF-B0C6D4833C50}"/>
                </c:ext>
              </c:extLst>
            </c:dLbl>
            <c:spPr>
              <a:solidFill>
                <a:schemeClr val="tx2">
                  <a:lumMod val="20000"/>
                  <a:lumOff val="80000"/>
                </a:schemeClr>
              </a:solidFill>
              <a:ln w="28575">
                <a:solidFill>
                  <a:schemeClr val="tx2"/>
                </a:solid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Consolas" panose="020B0609020204030204" pitchFamily="49" charset="0"/>
                    <a:ea typeface="+mn-ea"/>
                    <a:cs typeface="Consolas" panose="020B0609020204030204" pitchFamily="49"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geomean of representative SPEC apps</c:v>
                </c:pt>
                <c:pt idx="1">
                  <c:v>geomean across diff. gem5 configs</c:v>
                </c:pt>
              </c:strCache>
            </c:strRef>
          </c:cat>
          <c:val>
            <c:numRef>
              <c:f>Sheet1!$C$2:$C$3</c:f>
              <c:numCache>
                <c:formatCode>0.00%</c:formatCode>
                <c:ptCount val="2"/>
                <c:pt idx="0">
                  <c:v>3.474875316043264E-2</c:v>
                </c:pt>
                <c:pt idx="1">
                  <c:v>9.1290294556324855E-2</c:v>
                </c:pt>
              </c:numCache>
            </c:numRef>
          </c:val>
          <c:extLst>
            <c:ext xmlns:c16="http://schemas.microsoft.com/office/drawing/2014/chart" uri="{C3380CC4-5D6E-409C-BE32-E72D297353CC}">
              <c16:uniqueId val="{00000001-FA47-B440-BAFF-B0C6D4833C50}"/>
            </c:ext>
          </c:extLst>
        </c:ser>
        <c:dLbls>
          <c:showLegendKey val="0"/>
          <c:showVal val="0"/>
          <c:showCatName val="0"/>
          <c:showSerName val="0"/>
          <c:showPercent val="0"/>
          <c:showBubbleSize val="0"/>
        </c:dLbls>
        <c:gapWidth val="150"/>
        <c:overlap val="100"/>
        <c:axId val="738927551"/>
        <c:axId val="997436544"/>
      </c:barChart>
      <c:catAx>
        <c:axId val="73892755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crossAx val="997436544"/>
        <c:crosses val="autoZero"/>
        <c:auto val="1"/>
        <c:lblAlgn val="ctr"/>
        <c:lblOffset val="100"/>
        <c:tickMarkSkip val="1"/>
        <c:noMultiLvlLbl val="0"/>
      </c:catAx>
      <c:valAx>
        <c:axId val="9974365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r>
                  <a:rPr lang="en-US"/>
                  <a:t>Fraction of CPU Bound Cycles</a:t>
                </a:r>
              </a:p>
            </c:rich>
          </c:tx>
          <c:layout>
            <c:manualLayout>
              <c:xMode val="edge"/>
              <c:yMode val="edge"/>
              <c:x val="1.1111111111111111E-3"/>
              <c:y val="5.2533802592857733E-2"/>
            </c:manualLayout>
          </c:layout>
          <c:overlay val="0"/>
          <c:spPr>
            <a:solidFill>
              <a:schemeClr val="tx2">
                <a:lumMod val="20000"/>
                <a:lumOff val="80000"/>
              </a:schemeClr>
            </a:solidFill>
            <a:ln w="28575">
              <a:solidFill>
                <a:schemeClr val="tx2"/>
              </a:solid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title>
        <c:numFmt formatCode="0%" sourceLinked="0"/>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crossAx val="738927551"/>
        <c:crosses val="autoZero"/>
        <c:crossBetween val="between"/>
        <c:majorUnit val="0.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latin typeface="Consolas" panose="020B0609020204030204" pitchFamily="49" charset="0"/>
          <a:cs typeface="Consolas" panose="020B0609020204030204" pitchFamily="49"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FrontEnd Latency</c:v>
                </c:pt>
              </c:strCache>
            </c:strRef>
          </c:tx>
          <c:spPr>
            <a:solidFill>
              <a:schemeClr val="accent1"/>
            </a:solidFill>
            <a:ln w="28575">
              <a:solidFill>
                <a:schemeClr val="tx2"/>
              </a:solidFill>
            </a:ln>
            <a:effectLst/>
          </c:spPr>
          <c:invertIfNegative val="0"/>
          <c:dLbls>
            <c:dLbl>
              <c:idx val="0"/>
              <c:layout>
                <c:manualLayout>
                  <c:x val="-0.15333333333333332"/>
                  <c:y val="-7.57575757575757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A47-B440-BAFF-B0C6D4833C50}"/>
                </c:ext>
              </c:extLst>
            </c:dLbl>
            <c:dLbl>
              <c:idx val="1"/>
              <c:layout>
                <c:manualLayout>
                  <c:x val="0.14222222222222222"/>
                  <c:y val="-3.53535353535353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A47-B440-BAFF-B0C6D4833C50}"/>
                </c:ext>
              </c:extLst>
            </c:dLbl>
            <c:spPr>
              <a:solidFill>
                <a:schemeClr val="tx2">
                  <a:lumMod val="20000"/>
                  <a:lumOff val="80000"/>
                </a:schemeClr>
              </a:solidFill>
              <a:ln w="28575">
                <a:solidFill>
                  <a:schemeClr val="tx2"/>
                </a:solid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Consolas" panose="020B0609020204030204" pitchFamily="49" charset="0"/>
                    <a:ea typeface="+mn-ea"/>
                    <a:cs typeface="Consolas" panose="020B0609020204030204" pitchFamily="49"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geomean of representative SPEC apps</c:v>
                </c:pt>
                <c:pt idx="1">
                  <c:v>geomean across diff. gem5 configs</c:v>
                </c:pt>
              </c:strCache>
            </c:strRef>
          </c:cat>
          <c:val>
            <c:numRef>
              <c:f>Sheet1!$B$2:$B$3</c:f>
              <c:numCache>
                <c:formatCode>0.00%</c:formatCode>
                <c:ptCount val="2"/>
                <c:pt idx="0">
                  <c:v>6.7626014295815245E-2</c:v>
                </c:pt>
                <c:pt idx="1">
                  <c:v>9.4925039924397256E-2</c:v>
                </c:pt>
              </c:numCache>
            </c:numRef>
          </c:val>
          <c:extLst>
            <c:ext xmlns:c16="http://schemas.microsoft.com/office/drawing/2014/chart" uri="{C3380CC4-5D6E-409C-BE32-E72D297353CC}">
              <c16:uniqueId val="{00000000-FA47-B440-BAFF-B0C6D4833C50}"/>
            </c:ext>
          </c:extLst>
        </c:ser>
        <c:ser>
          <c:idx val="1"/>
          <c:order val="1"/>
          <c:tx>
            <c:strRef>
              <c:f>Sheet1!$C$1</c:f>
              <c:strCache>
                <c:ptCount val="1"/>
                <c:pt idx="0">
                  <c:v>FrontEnd Bandwidth</c:v>
                </c:pt>
              </c:strCache>
            </c:strRef>
          </c:tx>
          <c:spPr>
            <a:solidFill>
              <a:schemeClr val="accent2"/>
            </a:solidFill>
            <a:ln w="28575">
              <a:solidFill>
                <a:schemeClr val="tx2"/>
              </a:solidFill>
            </a:ln>
            <a:effectLst/>
          </c:spPr>
          <c:invertIfNegative val="0"/>
          <c:dLbls>
            <c:dLbl>
              <c:idx val="0"/>
              <c:layout>
                <c:manualLayout>
                  <c:x val="-0.15444444444444444"/>
                  <c:y val="5.050505050504958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A47-B440-BAFF-B0C6D4833C50}"/>
                </c:ext>
              </c:extLst>
            </c:dLbl>
            <c:dLbl>
              <c:idx val="1"/>
              <c:layout>
                <c:manualLayout>
                  <c:x val="0.13999999999999985"/>
                  <c:y val="-2.52525252525252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A47-B440-BAFF-B0C6D4833C50}"/>
                </c:ext>
              </c:extLst>
            </c:dLbl>
            <c:spPr>
              <a:solidFill>
                <a:schemeClr val="tx2">
                  <a:lumMod val="20000"/>
                  <a:lumOff val="80000"/>
                </a:schemeClr>
              </a:solidFill>
              <a:ln w="28575">
                <a:solidFill>
                  <a:schemeClr val="tx2"/>
                </a:solid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Consolas" panose="020B0609020204030204" pitchFamily="49" charset="0"/>
                    <a:ea typeface="+mn-ea"/>
                    <a:cs typeface="Consolas" panose="020B0609020204030204" pitchFamily="49"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geomean of representative SPEC apps</c:v>
                </c:pt>
                <c:pt idx="1">
                  <c:v>geomean across diff. gem5 configs</c:v>
                </c:pt>
              </c:strCache>
            </c:strRef>
          </c:cat>
          <c:val>
            <c:numRef>
              <c:f>Sheet1!$C$2:$C$3</c:f>
              <c:numCache>
                <c:formatCode>0.00%</c:formatCode>
                <c:ptCount val="2"/>
                <c:pt idx="0">
                  <c:v>3.474875316043264E-2</c:v>
                </c:pt>
                <c:pt idx="1">
                  <c:v>9.1290294556324855E-2</c:v>
                </c:pt>
              </c:numCache>
            </c:numRef>
          </c:val>
          <c:extLst>
            <c:ext xmlns:c16="http://schemas.microsoft.com/office/drawing/2014/chart" uri="{C3380CC4-5D6E-409C-BE32-E72D297353CC}">
              <c16:uniqueId val="{00000001-FA47-B440-BAFF-B0C6D4833C50}"/>
            </c:ext>
          </c:extLst>
        </c:ser>
        <c:dLbls>
          <c:showLegendKey val="0"/>
          <c:showVal val="0"/>
          <c:showCatName val="0"/>
          <c:showSerName val="0"/>
          <c:showPercent val="0"/>
          <c:showBubbleSize val="0"/>
        </c:dLbls>
        <c:gapWidth val="150"/>
        <c:overlap val="100"/>
        <c:axId val="738927551"/>
        <c:axId val="997436544"/>
      </c:barChart>
      <c:catAx>
        <c:axId val="73892755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crossAx val="997436544"/>
        <c:crosses val="autoZero"/>
        <c:auto val="1"/>
        <c:lblAlgn val="ctr"/>
        <c:lblOffset val="100"/>
        <c:tickMarkSkip val="1"/>
        <c:noMultiLvlLbl val="0"/>
      </c:catAx>
      <c:valAx>
        <c:axId val="9974365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r>
                  <a:rPr lang="en-US"/>
                  <a:t>Fraction of CPU Bound Cycles</a:t>
                </a:r>
              </a:p>
            </c:rich>
          </c:tx>
          <c:layout>
            <c:manualLayout>
              <c:xMode val="edge"/>
              <c:yMode val="edge"/>
              <c:x val="1.1111111111111111E-3"/>
              <c:y val="5.2533802592857733E-2"/>
            </c:manualLayout>
          </c:layout>
          <c:overlay val="0"/>
          <c:spPr>
            <a:solidFill>
              <a:schemeClr val="tx2">
                <a:lumMod val="20000"/>
                <a:lumOff val="80000"/>
              </a:schemeClr>
            </a:solidFill>
            <a:ln w="28575">
              <a:solidFill>
                <a:schemeClr val="tx2"/>
              </a:solid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title>
        <c:numFmt formatCode="0%" sourceLinked="0"/>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crossAx val="738927551"/>
        <c:crosses val="autoZero"/>
        <c:crossBetween val="between"/>
        <c:majorUnit val="0.0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latin typeface="Consolas" panose="020B0609020204030204" pitchFamily="49" charset="0"/>
          <a:cs typeface="Consolas" panose="020B0609020204030204" pitchFamily="49"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iCache Misses</c:v>
                </c:pt>
              </c:strCache>
            </c:strRef>
          </c:tx>
          <c:spPr>
            <a:solidFill>
              <a:schemeClr val="accent1"/>
            </a:solidFill>
            <a:ln w="28575">
              <a:solidFill>
                <a:schemeClr val="tx2"/>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A40A-DE4A-A90F-86997B58D185}"/>
                </c:ext>
              </c:extLst>
            </c:dLbl>
            <c:dLbl>
              <c:idx val="1"/>
              <c:layout>
                <c:manualLayout>
                  <c:x val="-0.13777777777777778"/>
                  <c:y val="-7.5757575757576688E-3"/>
                </c:manualLayout>
              </c:layout>
              <c:spPr>
                <a:solidFill>
                  <a:schemeClr val="tx2">
                    <a:lumMod val="20000"/>
                    <a:lumOff val="80000"/>
                  </a:schemeClr>
                </a:solidFill>
                <a:ln w="28575">
                  <a:solidFill>
                    <a:schemeClr val="tx2"/>
                  </a:solid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Consolas" panose="020B0609020204030204" pitchFamily="49" charset="0"/>
                      <a:ea typeface="+mn-ea"/>
                      <a:cs typeface="Consolas" panose="020B0609020204030204" pitchFamily="49"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40A-DE4A-A90F-86997B58D185}"/>
                </c:ext>
              </c:extLst>
            </c:dLbl>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Consolas" panose="020B0609020204030204" pitchFamily="49" charset="0"/>
                    <a:ea typeface="+mn-ea"/>
                    <a:cs typeface="Consolas" panose="020B0609020204030204" pitchFamily="49"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geomean of representative SPEC apps</c:v>
                </c:pt>
                <c:pt idx="1">
                  <c:v>geomean across diff. gem5 configs</c:v>
                </c:pt>
              </c:strCache>
            </c:strRef>
          </c:cat>
          <c:val>
            <c:numRef>
              <c:f>Sheet1!$B$2:$B$3</c:f>
              <c:numCache>
                <c:formatCode>0.00%</c:formatCode>
                <c:ptCount val="2"/>
                <c:pt idx="0">
                  <c:v>2.630725520164492E-4</c:v>
                </c:pt>
                <c:pt idx="1">
                  <c:v>1.2399207366894262E-2</c:v>
                </c:pt>
              </c:numCache>
            </c:numRef>
          </c:val>
          <c:extLst>
            <c:ext xmlns:c16="http://schemas.microsoft.com/office/drawing/2014/chart" uri="{C3380CC4-5D6E-409C-BE32-E72D297353CC}">
              <c16:uniqueId val="{00000000-A40A-DE4A-A90F-86997B58D185}"/>
            </c:ext>
          </c:extLst>
        </c:ser>
        <c:ser>
          <c:idx val="1"/>
          <c:order val="1"/>
          <c:tx>
            <c:strRef>
              <c:f>Sheet1!$C$1</c:f>
              <c:strCache>
                <c:ptCount val="1"/>
                <c:pt idx="0">
                  <c:v>iTLB Overhead</c:v>
                </c:pt>
              </c:strCache>
            </c:strRef>
          </c:tx>
          <c:spPr>
            <a:solidFill>
              <a:schemeClr val="accent2"/>
            </a:solidFill>
            <a:ln w="28575">
              <a:solidFill>
                <a:schemeClr val="tx2"/>
              </a:solidFill>
            </a:ln>
            <a:effectLst/>
          </c:spPr>
          <c:invertIfNegative val="0"/>
          <c:dLbls>
            <c:dLbl>
              <c:idx val="0"/>
              <c:layout>
                <c:manualLayout>
                  <c:x val="-0.13222222222222224"/>
                  <c:y val="-3.53535353535353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40A-DE4A-A90F-86997B58D185}"/>
                </c:ext>
              </c:extLst>
            </c:dLbl>
            <c:dLbl>
              <c:idx val="1"/>
              <c:layout>
                <c:manualLayout>
                  <c:x val="-0.14333333333333334"/>
                  <c:y val="2.52525252525252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40A-DE4A-A90F-86997B58D185}"/>
                </c:ext>
              </c:extLst>
            </c:dLbl>
            <c:spPr>
              <a:solidFill>
                <a:schemeClr val="tx2">
                  <a:lumMod val="20000"/>
                  <a:lumOff val="80000"/>
                </a:schemeClr>
              </a:solidFill>
              <a:ln w="28575">
                <a:solidFill>
                  <a:schemeClr val="tx2"/>
                </a:solid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Consolas" panose="020B0609020204030204" pitchFamily="49" charset="0"/>
                    <a:ea typeface="+mn-ea"/>
                    <a:cs typeface="Consolas" panose="020B0609020204030204" pitchFamily="49"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geomean of representative SPEC apps</c:v>
                </c:pt>
                <c:pt idx="1">
                  <c:v>geomean across diff. gem5 configs</c:v>
                </c:pt>
              </c:strCache>
            </c:strRef>
          </c:cat>
          <c:val>
            <c:numRef>
              <c:f>Sheet1!$C$2:$C$3</c:f>
              <c:numCache>
                <c:formatCode>0.00%</c:formatCode>
                <c:ptCount val="2"/>
                <c:pt idx="0">
                  <c:v>1.7885854734637799E-4</c:v>
                </c:pt>
                <c:pt idx="1">
                  <c:v>4.1651209507303853E-2</c:v>
                </c:pt>
              </c:numCache>
            </c:numRef>
          </c:val>
          <c:extLst>
            <c:ext xmlns:c16="http://schemas.microsoft.com/office/drawing/2014/chart" uri="{C3380CC4-5D6E-409C-BE32-E72D297353CC}">
              <c16:uniqueId val="{00000001-A40A-DE4A-A90F-86997B58D185}"/>
            </c:ext>
          </c:extLst>
        </c:ser>
        <c:ser>
          <c:idx val="2"/>
          <c:order val="2"/>
          <c:tx>
            <c:strRef>
              <c:f>Sheet1!$D$1</c:f>
              <c:strCache>
                <c:ptCount val="1"/>
                <c:pt idx="0">
                  <c:v>Branch Resteers</c:v>
                </c:pt>
              </c:strCache>
            </c:strRef>
          </c:tx>
          <c:spPr>
            <a:solidFill>
              <a:schemeClr val="accent3"/>
            </a:solidFill>
            <a:ln w="28575">
              <a:solidFill>
                <a:schemeClr val="tx2"/>
              </a:solidFill>
            </a:ln>
            <a:effectLst/>
          </c:spPr>
          <c:invertIfNegative val="0"/>
          <c:dLbls>
            <c:dLbl>
              <c:idx val="0"/>
              <c:layout>
                <c:manualLayout>
                  <c:x val="-0.13222222222222224"/>
                  <c:y val="-2.52525252525252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40A-DE4A-A90F-86997B58D185}"/>
                </c:ext>
              </c:extLst>
            </c:dLbl>
            <c:dLbl>
              <c:idx val="1"/>
              <c:layout>
                <c:manualLayout>
                  <c:x val="-0.14333333333333334"/>
                  <c:y val="-5.050505050505050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40A-DE4A-A90F-86997B58D185}"/>
                </c:ext>
              </c:extLst>
            </c:dLbl>
            <c:spPr>
              <a:solidFill>
                <a:schemeClr val="tx2">
                  <a:lumMod val="20000"/>
                  <a:lumOff val="80000"/>
                </a:schemeClr>
              </a:solidFill>
              <a:ln w="28575">
                <a:solidFill>
                  <a:schemeClr val="tx2"/>
                </a:solid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Consolas" panose="020B0609020204030204" pitchFamily="49" charset="0"/>
                    <a:ea typeface="+mn-ea"/>
                    <a:cs typeface="Consolas" panose="020B0609020204030204" pitchFamily="49"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geomean of representative SPEC apps</c:v>
                </c:pt>
                <c:pt idx="1">
                  <c:v>geomean across diff. gem5 configs</c:v>
                </c:pt>
              </c:strCache>
            </c:strRef>
          </c:cat>
          <c:val>
            <c:numRef>
              <c:f>Sheet1!$D$2:$D$3</c:f>
              <c:numCache>
                <c:formatCode>0.00%</c:formatCode>
                <c:ptCount val="2"/>
                <c:pt idx="0">
                  <c:v>5.6515587125055911E-3</c:v>
                </c:pt>
                <c:pt idx="1">
                  <c:v>2.172978673893201E-2</c:v>
                </c:pt>
              </c:numCache>
            </c:numRef>
          </c:val>
          <c:extLst>
            <c:ext xmlns:c16="http://schemas.microsoft.com/office/drawing/2014/chart" uri="{C3380CC4-5D6E-409C-BE32-E72D297353CC}">
              <c16:uniqueId val="{00000002-A40A-DE4A-A90F-86997B58D185}"/>
            </c:ext>
          </c:extLst>
        </c:ser>
        <c:dLbls>
          <c:showLegendKey val="0"/>
          <c:showVal val="0"/>
          <c:showCatName val="0"/>
          <c:showSerName val="0"/>
          <c:showPercent val="0"/>
          <c:showBubbleSize val="0"/>
        </c:dLbls>
        <c:gapWidth val="150"/>
        <c:overlap val="100"/>
        <c:axId val="888524144"/>
        <c:axId val="1258221247"/>
      </c:barChart>
      <c:catAx>
        <c:axId val="8885241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crossAx val="1258221247"/>
        <c:crosses val="autoZero"/>
        <c:auto val="1"/>
        <c:lblAlgn val="ctr"/>
        <c:lblOffset val="100"/>
        <c:noMultiLvlLbl val="0"/>
      </c:catAx>
      <c:valAx>
        <c:axId val="12582212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r>
                  <a:rPr lang="en-US"/>
                  <a:t>Fraction of CPU Bound Cycles</a:t>
                </a:r>
              </a:p>
            </c:rich>
          </c:tx>
          <c:layout>
            <c:manualLayout>
              <c:xMode val="edge"/>
              <c:yMode val="edge"/>
              <c:x val="2.2222222222222222E-3"/>
              <c:y val="5.5059055118110239E-2"/>
            </c:manualLayout>
          </c:layout>
          <c:overlay val="0"/>
          <c:spPr>
            <a:solidFill>
              <a:schemeClr val="tx2">
                <a:lumMod val="20000"/>
                <a:lumOff val="80000"/>
              </a:schemeClr>
            </a:solidFill>
            <a:ln w="28575">
              <a:solidFill>
                <a:schemeClr val="tx2"/>
              </a:solid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title>
        <c:numFmt formatCode="0%" sourceLinked="0"/>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crossAx val="888524144"/>
        <c:crosses val="autoZero"/>
        <c:crossBetween val="between"/>
        <c:majorUnit val="0.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latin typeface="Consolas" panose="020B0609020204030204" pitchFamily="49" charset="0"/>
          <a:cs typeface="Consolas" panose="020B0609020204030204" pitchFamily="49"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iCache Misses</c:v>
                </c:pt>
              </c:strCache>
            </c:strRef>
          </c:tx>
          <c:spPr>
            <a:solidFill>
              <a:schemeClr val="accent1"/>
            </a:solidFill>
            <a:ln w="28575">
              <a:solidFill>
                <a:schemeClr val="tx2"/>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A40A-DE4A-A90F-86997B58D185}"/>
                </c:ext>
              </c:extLst>
            </c:dLbl>
            <c:dLbl>
              <c:idx val="1"/>
              <c:layout>
                <c:manualLayout>
                  <c:x val="-0.13777777777777778"/>
                  <c:y val="-7.5757575757576688E-3"/>
                </c:manualLayout>
              </c:layout>
              <c:spPr>
                <a:solidFill>
                  <a:schemeClr val="tx2">
                    <a:lumMod val="20000"/>
                    <a:lumOff val="80000"/>
                  </a:schemeClr>
                </a:solidFill>
                <a:ln w="28575">
                  <a:solidFill>
                    <a:schemeClr val="tx2"/>
                  </a:solid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Consolas" panose="020B0609020204030204" pitchFamily="49" charset="0"/>
                      <a:ea typeface="+mn-ea"/>
                      <a:cs typeface="Consolas" panose="020B0609020204030204" pitchFamily="49"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40A-DE4A-A90F-86997B58D185}"/>
                </c:ext>
              </c:extLst>
            </c:dLbl>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Consolas" panose="020B0609020204030204" pitchFamily="49" charset="0"/>
                    <a:ea typeface="+mn-ea"/>
                    <a:cs typeface="Consolas" panose="020B0609020204030204" pitchFamily="49"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geomean of representative SPEC apps</c:v>
                </c:pt>
                <c:pt idx="1">
                  <c:v>geomean across diff. gem5 configs</c:v>
                </c:pt>
              </c:strCache>
            </c:strRef>
          </c:cat>
          <c:val>
            <c:numRef>
              <c:f>Sheet1!$B$2:$B$3</c:f>
              <c:numCache>
                <c:formatCode>0.00%</c:formatCode>
                <c:ptCount val="2"/>
                <c:pt idx="0">
                  <c:v>2.630725520164492E-4</c:v>
                </c:pt>
                <c:pt idx="1">
                  <c:v>1.2399207366894262E-2</c:v>
                </c:pt>
              </c:numCache>
            </c:numRef>
          </c:val>
          <c:extLst>
            <c:ext xmlns:c16="http://schemas.microsoft.com/office/drawing/2014/chart" uri="{C3380CC4-5D6E-409C-BE32-E72D297353CC}">
              <c16:uniqueId val="{00000000-A40A-DE4A-A90F-86997B58D185}"/>
            </c:ext>
          </c:extLst>
        </c:ser>
        <c:ser>
          <c:idx val="1"/>
          <c:order val="1"/>
          <c:tx>
            <c:strRef>
              <c:f>Sheet1!$C$1</c:f>
              <c:strCache>
                <c:ptCount val="1"/>
                <c:pt idx="0">
                  <c:v>iTLB Overhead</c:v>
                </c:pt>
              </c:strCache>
            </c:strRef>
          </c:tx>
          <c:spPr>
            <a:solidFill>
              <a:schemeClr val="accent2"/>
            </a:solidFill>
            <a:ln w="28575">
              <a:solidFill>
                <a:schemeClr val="tx2"/>
              </a:solidFill>
            </a:ln>
            <a:effectLst/>
          </c:spPr>
          <c:invertIfNegative val="0"/>
          <c:dLbls>
            <c:dLbl>
              <c:idx val="0"/>
              <c:layout>
                <c:manualLayout>
                  <c:x val="-0.13222222222222224"/>
                  <c:y val="-3.53535353535353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40A-DE4A-A90F-86997B58D185}"/>
                </c:ext>
              </c:extLst>
            </c:dLbl>
            <c:dLbl>
              <c:idx val="1"/>
              <c:layout>
                <c:manualLayout>
                  <c:x val="-0.14333333333333334"/>
                  <c:y val="2.52525252525252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40A-DE4A-A90F-86997B58D185}"/>
                </c:ext>
              </c:extLst>
            </c:dLbl>
            <c:spPr>
              <a:solidFill>
                <a:schemeClr val="tx2">
                  <a:lumMod val="20000"/>
                  <a:lumOff val="80000"/>
                </a:schemeClr>
              </a:solidFill>
              <a:ln w="28575">
                <a:solidFill>
                  <a:schemeClr val="tx2"/>
                </a:solid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Consolas" panose="020B0609020204030204" pitchFamily="49" charset="0"/>
                    <a:ea typeface="+mn-ea"/>
                    <a:cs typeface="Consolas" panose="020B0609020204030204" pitchFamily="49"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geomean of representative SPEC apps</c:v>
                </c:pt>
                <c:pt idx="1">
                  <c:v>geomean across diff. gem5 configs</c:v>
                </c:pt>
              </c:strCache>
            </c:strRef>
          </c:cat>
          <c:val>
            <c:numRef>
              <c:f>Sheet1!$C$2:$C$3</c:f>
              <c:numCache>
                <c:formatCode>0.00%</c:formatCode>
                <c:ptCount val="2"/>
                <c:pt idx="0">
                  <c:v>1.7885854734637799E-4</c:v>
                </c:pt>
                <c:pt idx="1">
                  <c:v>4.1651209507303853E-2</c:v>
                </c:pt>
              </c:numCache>
            </c:numRef>
          </c:val>
          <c:extLst>
            <c:ext xmlns:c16="http://schemas.microsoft.com/office/drawing/2014/chart" uri="{C3380CC4-5D6E-409C-BE32-E72D297353CC}">
              <c16:uniqueId val="{00000001-A40A-DE4A-A90F-86997B58D185}"/>
            </c:ext>
          </c:extLst>
        </c:ser>
        <c:ser>
          <c:idx val="2"/>
          <c:order val="2"/>
          <c:tx>
            <c:strRef>
              <c:f>Sheet1!$D$1</c:f>
              <c:strCache>
                <c:ptCount val="1"/>
                <c:pt idx="0">
                  <c:v>Branch Resteers</c:v>
                </c:pt>
              </c:strCache>
            </c:strRef>
          </c:tx>
          <c:spPr>
            <a:solidFill>
              <a:schemeClr val="accent3"/>
            </a:solidFill>
            <a:ln w="28575">
              <a:solidFill>
                <a:schemeClr val="tx2"/>
              </a:solidFill>
            </a:ln>
            <a:effectLst/>
          </c:spPr>
          <c:invertIfNegative val="0"/>
          <c:dLbls>
            <c:dLbl>
              <c:idx val="0"/>
              <c:layout>
                <c:manualLayout>
                  <c:x val="-0.13222222222222224"/>
                  <c:y val="-2.525252525252525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40A-DE4A-A90F-86997B58D185}"/>
                </c:ext>
              </c:extLst>
            </c:dLbl>
            <c:dLbl>
              <c:idx val="1"/>
              <c:layout>
                <c:manualLayout>
                  <c:x val="-0.14333333333333334"/>
                  <c:y val="-5.050505050505050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40A-DE4A-A90F-86997B58D185}"/>
                </c:ext>
              </c:extLst>
            </c:dLbl>
            <c:spPr>
              <a:solidFill>
                <a:schemeClr val="tx2">
                  <a:lumMod val="20000"/>
                  <a:lumOff val="80000"/>
                </a:schemeClr>
              </a:solidFill>
              <a:ln w="28575">
                <a:solidFill>
                  <a:schemeClr val="tx2"/>
                </a:solid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Consolas" panose="020B0609020204030204" pitchFamily="49" charset="0"/>
                    <a:ea typeface="+mn-ea"/>
                    <a:cs typeface="Consolas" panose="020B0609020204030204" pitchFamily="49"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geomean of representative SPEC apps</c:v>
                </c:pt>
                <c:pt idx="1">
                  <c:v>geomean across diff. gem5 configs</c:v>
                </c:pt>
              </c:strCache>
            </c:strRef>
          </c:cat>
          <c:val>
            <c:numRef>
              <c:f>Sheet1!$D$2:$D$3</c:f>
              <c:numCache>
                <c:formatCode>0.00%</c:formatCode>
                <c:ptCount val="2"/>
                <c:pt idx="0">
                  <c:v>5.6515587125055911E-3</c:v>
                </c:pt>
                <c:pt idx="1">
                  <c:v>2.172978673893201E-2</c:v>
                </c:pt>
              </c:numCache>
            </c:numRef>
          </c:val>
          <c:extLst>
            <c:ext xmlns:c16="http://schemas.microsoft.com/office/drawing/2014/chart" uri="{C3380CC4-5D6E-409C-BE32-E72D297353CC}">
              <c16:uniqueId val="{00000002-A40A-DE4A-A90F-86997B58D185}"/>
            </c:ext>
          </c:extLst>
        </c:ser>
        <c:dLbls>
          <c:showLegendKey val="0"/>
          <c:showVal val="0"/>
          <c:showCatName val="0"/>
          <c:showSerName val="0"/>
          <c:showPercent val="0"/>
          <c:showBubbleSize val="0"/>
        </c:dLbls>
        <c:gapWidth val="150"/>
        <c:overlap val="100"/>
        <c:axId val="888524144"/>
        <c:axId val="1258221247"/>
      </c:barChart>
      <c:catAx>
        <c:axId val="8885241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crossAx val="1258221247"/>
        <c:crosses val="autoZero"/>
        <c:auto val="1"/>
        <c:lblAlgn val="ctr"/>
        <c:lblOffset val="100"/>
        <c:noMultiLvlLbl val="0"/>
      </c:catAx>
      <c:valAx>
        <c:axId val="125822124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r>
                  <a:rPr lang="en-US"/>
                  <a:t>Fraction of CPU Bound Cycles</a:t>
                </a:r>
              </a:p>
            </c:rich>
          </c:tx>
          <c:layout>
            <c:manualLayout>
              <c:xMode val="edge"/>
              <c:yMode val="edge"/>
              <c:x val="2.2222222222222222E-3"/>
              <c:y val="5.5059055118110239E-2"/>
            </c:manualLayout>
          </c:layout>
          <c:overlay val="0"/>
          <c:spPr>
            <a:solidFill>
              <a:schemeClr val="tx2">
                <a:lumMod val="20000"/>
                <a:lumOff val="80000"/>
              </a:schemeClr>
            </a:solidFill>
            <a:ln w="28575">
              <a:solidFill>
                <a:schemeClr val="tx2"/>
              </a:solid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title>
        <c:numFmt formatCode="0%" sourceLinked="0"/>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crossAx val="888524144"/>
        <c:crosses val="autoZero"/>
        <c:crossBetween val="between"/>
        <c:majorUnit val="0.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latin typeface="Consolas" panose="020B0609020204030204" pitchFamily="49" charset="0"/>
          <a:cs typeface="Consolas" panose="020B0609020204030204" pitchFamily="49"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M1_Pro</c:v>
                </c:pt>
              </c:strCache>
            </c:strRef>
          </c:tx>
          <c:spPr>
            <a:solidFill>
              <a:schemeClr val="accent1"/>
            </a:solidFill>
            <a:ln w="28575">
              <a:solidFill>
                <a:schemeClr val="tx2"/>
              </a:solidFill>
            </a:ln>
            <a:effectLst/>
          </c:spPr>
          <c:invertIfNegative val="0"/>
          <c:cat>
            <c:numRef>
              <c:f>Sheet1!$A$2</c:f>
              <c:numCache>
                <c:formatCode>General</c:formatCode>
                <c:ptCount val="1"/>
              </c:numCache>
            </c:numRef>
          </c:cat>
          <c:val>
            <c:numRef>
              <c:f>Sheet1!$B$2</c:f>
              <c:numCache>
                <c:formatCode>0.00%</c:formatCode>
                <c:ptCount val="1"/>
                <c:pt idx="0">
                  <c:v>5.8412014794819601E-3</c:v>
                </c:pt>
              </c:numCache>
            </c:numRef>
          </c:val>
          <c:extLst>
            <c:ext xmlns:c16="http://schemas.microsoft.com/office/drawing/2014/chart" uri="{C3380CC4-5D6E-409C-BE32-E72D297353CC}">
              <c16:uniqueId val="{00000000-08E8-6248-8C5D-8F602E3CA333}"/>
            </c:ext>
          </c:extLst>
        </c:ser>
        <c:ser>
          <c:idx val="2"/>
          <c:order val="1"/>
          <c:tx>
            <c:strRef>
              <c:f>Sheet1!$D$1</c:f>
              <c:strCache>
                <c:ptCount val="1"/>
                <c:pt idx="0">
                  <c:v>Intel_Xeon</c:v>
                </c:pt>
              </c:strCache>
            </c:strRef>
          </c:tx>
          <c:spPr>
            <a:solidFill>
              <a:schemeClr val="accent2"/>
            </a:solidFill>
            <a:ln w="28575">
              <a:solidFill>
                <a:schemeClr val="tx2"/>
              </a:solidFill>
            </a:ln>
            <a:effectLst/>
          </c:spPr>
          <c:invertIfNegative val="0"/>
          <c:cat>
            <c:numRef>
              <c:f>Sheet1!$A$2</c:f>
              <c:numCache>
                <c:formatCode>General</c:formatCode>
                <c:ptCount val="1"/>
              </c:numCache>
            </c:numRef>
          </c:cat>
          <c:val>
            <c:numRef>
              <c:f>Sheet1!$D$2</c:f>
              <c:numCache>
                <c:formatCode>0.00%</c:formatCode>
                <c:ptCount val="1"/>
                <c:pt idx="0">
                  <c:v>3.5757640514240602E-2</c:v>
                </c:pt>
              </c:numCache>
            </c:numRef>
          </c:val>
          <c:extLst>
            <c:ext xmlns:c16="http://schemas.microsoft.com/office/drawing/2014/chart" uri="{C3380CC4-5D6E-409C-BE32-E72D297353CC}">
              <c16:uniqueId val="{00000002-08E8-6248-8C5D-8F602E3CA333}"/>
            </c:ext>
          </c:extLst>
        </c:ser>
        <c:dLbls>
          <c:showLegendKey val="0"/>
          <c:showVal val="0"/>
          <c:showCatName val="0"/>
          <c:showSerName val="0"/>
          <c:showPercent val="0"/>
          <c:showBubbleSize val="0"/>
        </c:dLbls>
        <c:gapWidth val="219"/>
        <c:overlap val="-27"/>
        <c:axId val="1756117391"/>
        <c:axId val="799505487"/>
      </c:barChart>
      <c:catAx>
        <c:axId val="175611739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crossAx val="799505487"/>
        <c:crosses val="autoZero"/>
        <c:auto val="1"/>
        <c:lblAlgn val="ctr"/>
        <c:lblOffset val="100"/>
        <c:tickLblSkip val="1"/>
        <c:noMultiLvlLbl val="0"/>
      </c:catAx>
      <c:valAx>
        <c:axId val="799505487"/>
        <c:scaling>
          <c:orientation val="minMax"/>
          <c:max val="0.04"/>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r>
                  <a:rPr lang="en-US"/>
                  <a:t>dTLB Miss Rate</a:t>
                </a:r>
              </a:p>
            </c:rich>
          </c:tx>
          <c:layout>
            <c:manualLayout>
              <c:xMode val="edge"/>
              <c:yMode val="edge"/>
              <c:x val="2.2222222222222222E-3"/>
              <c:y val="0.33290185317744375"/>
            </c:manualLayout>
          </c:layout>
          <c:overlay val="0"/>
          <c:spPr>
            <a:solidFill>
              <a:schemeClr val="tx2">
                <a:lumMod val="20000"/>
                <a:lumOff val="80000"/>
              </a:schemeClr>
            </a:solidFill>
            <a:ln w="28575">
              <a:solidFill>
                <a:schemeClr val="tx2"/>
              </a:solid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title>
        <c:numFmt formatCode="0.0%" sourceLinked="0"/>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crossAx val="1756117391"/>
        <c:crosses val="autoZero"/>
        <c:crossBetween val="between"/>
        <c:majorUnit val="0.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latin typeface="Consolas" panose="020B0609020204030204" pitchFamily="49" charset="0"/>
          <a:cs typeface="Consolas" panose="020B0609020204030204" pitchFamily="49"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MacBook</c:v>
                </c:pt>
              </c:strCache>
            </c:strRef>
          </c:tx>
          <c:spPr>
            <a:solidFill>
              <a:schemeClr val="accent1"/>
            </a:solidFill>
            <a:ln w="28575">
              <a:solidFill>
                <a:schemeClr val="tx2"/>
              </a:solidFill>
            </a:ln>
            <a:effectLst/>
          </c:spPr>
          <c:invertIfNegative val="0"/>
          <c:cat>
            <c:numRef>
              <c:f>Sheet1!$A$2</c:f>
              <c:numCache>
                <c:formatCode>General</c:formatCode>
                <c:ptCount val="1"/>
              </c:numCache>
            </c:numRef>
          </c:cat>
          <c:val>
            <c:numRef>
              <c:f>Sheet1!$B$2</c:f>
              <c:numCache>
                <c:formatCode>0.00%</c:formatCode>
                <c:ptCount val="1"/>
                <c:pt idx="0">
                  <c:v>8.9999999999999998E-4</c:v>
                </c:pt>
              </c:numCache>
            </c:numRef>
          </c:val>
          <c:extLst>
            <c:ext xmlns:c16="http://schemas.microsoft.com/office/drawing/2014/chart" uri="{C3380CC4-5D6E-409C-BE32-E72D297353CC}">
              <c16:uniqueId val="{00000000-08E8-6248-8C5D-8F602E3CA333}"/>
            </c:ext>
          </c:extLst>
        </c:ser>
        <c:ser>
          <c:idx val="1"/>
          <c:order val="1"/>
          <c:tx>
            <c:strRef>
              <c:f>Sheet1!$C$1</c:f>
              <c:strCache>
                <c:ptCount val="1"/>
                <c:pt idx="0">
                  <c:v>Intel_Xeon</c:v>
                </c:pt>
              </c:strCache>
            </c:strRef>
          </c:tx>
          <c:spPr>
            <a:solidFill>
              <a:schemeClr val="accent2"/>
            </a:solidFill>
            <a:ln w="28575">
              <a:solidFill>
                <a:schemeClr val="tx2"/>
              </a:solidFill>
            </a:ln>
            <a:effectLst/>
          </c:spPr>
          <c:invertIfNegative val="0"/>
          <c:cat>
            <c:numRef>
              <c:f>Sheet1!$A$2</c:f>
              <c:numCache>
                <c:formatCode>General</c:formatCode>
                <c:ptCount val="1"/>
              </c:numCache>
            </c:numRef>
          </c:cat>
          <c:val>
            <c:numRef>
              <c:f>Sheet1!$C$2</c:f>
              <c:numCache>
                <c:formatCode>0.00%</c:formatCode>
                <c:ptCount val="1"/>
                <c:pt idx="0">
                  <c:v>6.8999999999999999E-3</c:v>
                </c:pt>
              </c:numCache>
            </c:numRef>
          </c:val>
          <c:extLst>
            <c:ext xmlns:c16="http://schemas.microsoft.com/office/drawing/2014/chart" uri="{C3380CC4-5D6E-409C-BE32-E72D297353CC}">
              <c16:uniqueId val="{00000001-08E8-6248-8C5D-8F602E3CA333}"/>
            </c:ext>
          </c:extLst>
        </c:ser>
        <c:dLbls>
          <c:showLegendKey val="0"/>
          <c:showVal val="0"/>
          <c:showCatName val="0"/>
          <c:showSerName val="0"/>
          <c:showPercent val="0"/>
          <c:showBubbleSize val="0"/>
        </c:dLbls>
        <c:gapWidth val="219"/>
        <c:overlap val="-27"/>
        <c:axId val="1756117391"/>
        <c:axId val="799505487"/>
      </c:barChart>
      <c:catAx>
        <c:axId val="175611739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crossAx val="799505487"/>
        <c:crosses val="autoZero"/>
        <c:auto val="1"/>
        <c:lblAlgn val="ctr"/>
        <c:lblOffset val="100"/>
        <c:tickLblSkip val="1"/>
        <c:noMultiLvlLbl val="0"/>
      </c:catAx>
      <c:valAx>
        <c:axId val="799505487"/>
        <c:scaling>
          <c:orientation val="minMax"/>
          <c:max val="8.0000000000000002E-3"/>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r>
                  <a:rPr lang="en-US" b="1"/>
                  <a:t>iTLB Miss Rate</a:t>
                </a:r>
              </a:p>
            </c:rich>
          </c:tx>
          <c:layout>
            <c:manualLayout>
              <c:xMode val="edge"/>
              <c:yMode val="edge"/>
              <c:x val="2.2222222222222222E-3"/>
              <c:y val="0.2782744770540046"/>
            </c:manualLayout>
          </c:layout>
          <c:overlay val="0"/>
          <c:spPr>
            <a:solidFill>
              <a:schemeClr val="tx2">
                <a:lumMod val="20000"/>
                <a:lumOff val="80000"/>
              </a:schemeClr>
            </a:solidFill>
            <a:ln w="28575">
              <a:solidFill>
                <a:schemeClr val="tx2"/>
              </a:solid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title>
        <c:numFmt formatCode="0.00%" sourceLinked="1"/>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crossAx val="1756117391"/>
        <c:crosses val="autoZero"/>
        <c:crossBetween val="between"/>
        <c:majorUnit val="2E-3"/>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latin typeface="Consolas" panose="020B0609020204030204" pitchFamily="49" charset="0"/>
          <a:cs typeface="Consolas" panose="020B0609020204030204" pitchFamily="49"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938145231846015E-2"/>
          <c:y val="0.13191064185158674"/>
          <c:w val="0.90606185476815393"/>
          <c:h val="0.79220989421776822"/>
        </c:manualLayout>
      </c:layout>
      <c:barChart>
        <c:barDir val="col"/>
        <c:grouping val="clustered"/>
        <c:varyColors val="0"/>
        <c:ser>
          <c:idx val="0"/>
          <c:order val="0"/>
          <c:tx>
            <c:strRef>
              <c:f>Sheet1!$B$1</c:f>
              <c:strCache>
                <c:ptCount val="1"/>
                <c:pt idx="0">
                  <c:v>M1_Pro</c:v>
                </c:pt>
              </c:strCache>
            </c:strRef>
          </c:tx>
          <c:spPr>
            <a:solidFill>
              <a:schemeClr val="accent1"/>
            </a:solidFill>
            <a:ln w="28575">
              <a:solidFill>
                <a:schemeClr val="tx2"/>
              </a:solidFill>
            </a:ln>
            <a:effectLst/>
          </c:spPr>
          <c:invertIfNegative val="0"/>
          <c:cat>
            <c:numRef>
              <c:f>Sheet1!$A$2</c:f>
              <c:numCache>
                <c:formatCode>General</c:formatCode>
                <c:ptCount val="1"/>
              </c:numCache>
            </c:numRef>
          </c:cat>
          <c:val>
            <c:numRef>
              <c:f>Sheet1!$B$2</c:f>
              <c:numCache>
                <c:formatCode>0.00%</c:formatCode>
                <c:ptCount val="1"/>
                <c:pt idx="0">
                  <c:v>9.6715703219121292E-6</c:v>
                </c:pt>
              </c:numCache>
            </c:numRef>
          </c:val>
          <c:extLst>
            <c:ext xmlns:c16="http://schemas.microsoft.com/office/drawing/2014/chart" uri="{C3380CC4-5D6E-409C-BE32-E72D297353CC}">
              <c16:uniqueId val="{00000000-08E8-6248-8C5D-8F602E3CA333}"/>
            </c:ext>
          </c:extLst>
        </c:ser>
        <c:ser>
          <c:idx val="2"/>
          <c:order val="1"/>
          <c:tx>
            <c:strRef>
              <c:f>Sheet1!$D$1</c:f>
              <c:strCache>
                <c:ptCount val="1"/>
                <c:pt idx="0">
                  <c:v>Intel_Xeon</c:v>
                </c:pt>
              </c:strCache>
            </c:strRef>
          </c:tx>
          <c:spPr>
            <a:solidFill>
              <a:schemeClr val="accent2"/>
            </a:solidFill>
            <a:ln w="28575">
              <a:solidFill>
                <a:schemeClr val="tx2"/>
              </a:solidFill>
            </a:ln>
            <a:effectLst/>
          </c:spPr>
          <c:invertIfNegative val="0"/>
          <c:cat>
            <c:numRef>
              <c:f>Sheet1!$A$2</c:f>
              <c:numCache>
                <c:formatCode>General</c:formatCode>
                <c:ptCount val="1"/>
              </c:numCache>
            </c:numRef>
          </c:cat>
          <c:val>
            <c:numRef>
              <c:f>Sheet1!$D$2</c:f>
              <c:numCache>
                <c:formatCode>0.00%</c:formatCode>
                <c:ptCount val="1"/>
                <c:pt idx="0">
                  <c:v>0.102989455874122</c:v>
                </c:pt>
              </c:numCache>
            </c:numRef>
          </c:val>
          <c:extLst>
            <c:ext xmlns:c16="http://schemas.microsoft.com/office/drawing/2014/chart" uri="{C3380CC4-5D6E-409C-BE32-E72D297353CC}">
              <c16:uniqueId val="{00000002-08E8-6248-8C5D-8F602E3CA333}"/>
            </c:ext>
          </c:extLst>
        </c:ser>
        <c:dLbls>
          <c:showLegendKey val="0"/>
          <c:showVal val="0"/>
          <c:showCatName val="0"/>
          <c:showSerName val="0"/>
          <c:showPercent val="0"/>
          <c:showBubbleSize val="0"/>
        </c:dLbls>
        <c:gapWidth val="219"/>
        <c:overlap val="-27"/>
        <c:axId val="1756117391"/>
        <c:axId val="799505487"/>
      </c:barChart>
      <c:catAx>
        <c:axId val="175611739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crossAx val="799505487"/>
        <c:crosses val="autoZero"/>
        <c:auto val="1"/>
        <c:lblAlgn val="ctr"/>
        <c:lblOffset val="100"/>
        <c:tickLblSkip val="1"/>
        <c:noMultiLvlLbl val="0"/>
      </c:catAx>
      <c:valAx>
        <c:axId val="79950548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r>
                  <a:rPr lang="en-US"/>
                  <a:t>iCache Miss Rate</a:t>
                </a:r>
              </a:p>
            </c:rich>
          </c:tx>
          <c:layout>
            <c:manualLayout>
              <c:xMode val="edge"/>
              <c:yMode val="edge"/>
              <c:x val="1.1111111111111111E-3"/>
              <c:y val="0.32054084148572332"/>
            </c:manualLayout>
          </c:layout>
          <c:overlay val="0"/>
          <c:spPr>
            <a:solidFill>
              <a:schemeClr val="tx2">
                <a:lumMod val="20000"/>
                <a:lumOff val="80000"/>
              </a:schemeClr>
            </a:solidFill>
            <a:ln w="28575">
              <a:solidFill>
                <a:schemeClr val="tx2"/>
              </a:solid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title>
        <c:numFmt formatCode="0%" sourceLinked="0"/>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Consolas" panose="020B0609020204030204" pitchFamily="49" charset="0"/>
                <a:ea typeface="+mn-ea"/>
                <a:cs typeface="Consolas" panose="020B0609020204030204" pitchFamily="49" charset="0"/>
              </a:defRPr>
            </a:pPr>
            <a:endParaRPr lang="en-US"/>
          </a:p>
        </c:txPr>
        <c:crossAx val="1756117391"/>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latin typeface="Consolas" panose="020B0609020204030204" pitchFamily="49" charset="0"/>
          <a:cs typeface="Consolas" panose="020B0609020204030204" pitchFamily="49"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5F8_64A29B77.xml><?xml version="1.0" encoding="utf-8"?>
<p188:cmLst xmlns:a="http://schemas.openxmlformats.org/drawingml/2006/main" xmlns:r="http://schemas.openxmlformats.org/officeDocument/2006/relationships" xmlns:p188="http://schemas.microsoft.com/office/powerpoint/2018/8/main">
  <p188:cm id="{D451348A-CCA3-4E7A-BA9C-4C44B32CDD6C}" authorId="{188C08CE-D68A-B1F6-AF59-4E06CEE2D766}" created="2023-04-19T00:50:22.055">
    <ac:txMkLst xmlns:ac="http://schemas.microsoft.com/office/drawing/2013/main/command">
      <pc:docMk xmlns:pc="http://schemas.microsoft.com/office/powerpoint/2013/main/command"/>
      <pc:sldMk xmlns:pc="http://schemas.microsoft.com/office/powerpoint/2013/main/command" cId="1688378231" sldId="1528"/>
      <ac:spMk id="2" creationId="{765CE7CA-19D7-2BAC-0C72-49E0CB63A910}"/>
      <ac:txMk cp="0" len="8">
        <ac:context len="9" hash="2321083355"/>
      </ac:txMk>
    </ac:txMkLst>
    <p188:pos x="2107163" y="209938"/>
    <p188:txBody>
      <a:bodyPr/>
      <a:lstStyle/>
      <a:p>
        <a:r>
          <a:rPr lang="en-US"/>
          <a:t>Improve this. </a:t>
        </a:r>
      </a:p>
    </p188:txBody>
  </p188:cm>
</p188:cmLst>
</file>

<file path=ppt/comments/modernComment_61B_9A07F3B9.xml><?xml version="1.0" encoding="utf-8"?>
<p188:cmLst xmlns:a="http://schemas.openxmlformats.org/drawingml/2006/main" xmlns:r="http://schemas.openxmlformats.org/officeDocument/2006/relationships" xmlns:p188="http://schemas.microsoft.com/office/powerpoint/2018/8/main">
  <p188:cm id="{AB094E89-A9E0-5344-AD2F-15D3C225D990}" authorId="{188C08CE-D68A-B1F6-AF59-4E06CEE2D766}" created="2023-04-22T17:29:08.126">
    <ac:txMkLst xmlns:ac="http://schemas.microsoft.com/office/drawing/2013/main/command">
      <pc:docMk xmlns:pc="http://schemas.microsoft.com/office/powerpoint/2013/main/command"/>
      <pc:sldMk xmlns:pc="http://schemas.microsoft.com/office/powerpoint/2013/main/command" cId="2584212409" sldId="1563"/>
      <ac:spMk id="19" creationId="{AADF639B-60FA-E591-B4E6-E62974AC4901}"/>
      <ac:txMk cp="15" len="61">
        <ac:context len="77" hash="250341520"/>
      </ac:txMk>
    </ac:txMkLst>
    <p188:pos x="6378741" y="857282"/>
    <p188:txBody>
      <a:bodyPr/>
      <a:lstStyle/>
      <a:p>
        <a:r>
          <a:rPr lang="en-US"/>
          <a:t>You have period at the end of some of your sentences and not for other.</a:t>
        </a:r>
      </a:p>
    </p188:txBody>
  </p188:cm>
</p188:cmLst>
</file>

<file path=ppt/comments/modernComment_61D_FABAF2CE.xml><?xml version="1.0" encoding="utf-8"?>
<p188:cmLst xmlns:a="http://schemas.openxmlformats.org/drawingml/2006/main" xmlns:r="http://schemas.openxmlformats.org/officeDocument/2006/relationships" xmlns:p188="http://schemas.microsoft.com/office/powerpoint/2018/8/main">
  <p188:cm id="{661AF19A-82DA-4250-A8BE-EC8BA791EDEB}" authorId="{188C08CE-D68A-B1F6-AF59-4E06CEE2D766}" created="2023-04-19T00:39:23.451">
    <ac:txMkLst xmlns:ac="http://schemas.microsoft.com/office/drawing/2013/main/command">
      <pc:docMk xmlns:pc="http://schemas.microsoft.com/office/powerpoint/2013/main/command"/>
      <pc:sldMk xmlns:pc="http://schemas.microsoft.com/office/powerpoint/2013/main/command" cId="4206555854" sldId="1565"/>
      <ac:spMk id="2" creationId="{B16128B2-4936-55F4-6EAA-16E10746028F}"/>
      <ac:txMk cp="0" len="28">
        <ac:context len="29" hash="822008455"/>
      </ac:txMk>
    </ac:txMkLst>
    <p188:pos x="5932714" y="209938"/>
    <p188:replyLst>
      <p188:reply id="{5C44D98B-EE25-41BA-8737-17C348610CD6}" authorId="{08F4AD41-D30C-3794-6267-4011404835D0}" created="2023-04-19T01:01:23.662">
        <p188:txBody>
          <a:bodyPr/>
          <a:lstStyle/>
          <a:p>
            <a:r>
              <a:rPr lang="en-US"/>
              <a:t>Okay Professor</a:t>
            </a:r>
          </a:p>
        </p188:txBody>
      </p188:reply>
    </p188:replyLst>
    <p188:txBody>
      <a:bodyPr/>
      <a:lstStyle/>
      <a:p>
        <a:r>
          <a:rPr lang="en-US"/>
          <a:t>Not sure if this is relevant to your main message to include here. It depends on your time. </a:t>
        </a:r>
      </a:p>
    </p188:txBody>
  </p188:cm>
</p188:cmLst>
</file>

<file path=ppt/comments/modernComment_63E_FEC77A2F.xml><?xml version="1.0" encoding="utf-8"?>
<p188:cmLst xmlns:a="http://schemas.openxmlformats.org/drawingml/2006/main" xmlns:r="http://schemas.openxmlformats.org/officeDocument/2006/relationships" xmlns:p188="http://schemas.microsoft.com/office/powerpoint/2018/8/main">
  <p188:cm id="{02F7536B-A64B-466B-9A94-51F105F9B85E}" authorId="{188C08CE-D68A-B1F6-AF59-4E06CEE2D766}" created="2023-04-19T00:45:50.491">
    <ac:txMkLst xmlns:ac="http://schemas.microsoft.com/office/drawing/2013/main/command">
      <pc:docMk xmlns:pc="http://schemas.microsoft.com/office/powerpoint/2013/main/command"/>
      <pc:sldMk xmlns:pc="http://schemas.microsoft.com/office/powerpoint/2013/main/command" cId="4274485807" sldId="1598"/>
      <ac:spMk id="2" creationId="{DCF12C9E-20DF-D132-FF49-8F0C4352F607}"/>
      <ac:txMk cp="0" len="24">
        <ac:context len="25" hash="3694147707"/>
      </ac:txMk>
    </ac:txMkLst>
    <p188:pos x="5958289" y="247879"/>
    <p188:txBody>
      <a:bodyPr/>
      <a:lstStyle/>
      <a:p>
        <a:r>
          <a:rPr lang="en-US"/>
          <a:t>good one</a:t>
        </a:r>
      </a:p>
    </p188:txBody>
  </p188:cm>
</p188:cmLst>
</file>

<file path=ppt/comments/modernComment_684_58D35F04.xml><?xml version="1.0" encoding="utf-8"?>
<p188:cmLst xmlns:a="http://schemas.openxmlformats.org/drawingml/2006/main" xmlns:r="http://schemas.openxmlformats.org/officeDocument/2006/relationships" xmlns:p188="http://schemas.microsoft.com/office/powerpoint/2018/8/main">
  <p188:cm id="{8853ABB5-BEBF-BA44-9072-E817F8CF2BB0}" authorId="{188C08CE-D68A-B1F6-AF59-4E06CEE2D766}" created="2023-04-22T21:36:31.635">
    <ac:txMkLst xmlns:ac="http://schemas.microsoft.com/office/drawing/2013/main/command">
      <pc:docMk xmlns:pc="http://schemas.microsoft.com/office/powerpoint/2013/main/command"/>
      <pc:sldMk xmlns:pc="http://schemas.microsoft.com/office/powerpoint/2013/main/command" cId="1490247428" sldId="1668"/>
      <ac:spMk id="2" creationId="{D47EC162-A555-4073-2B62-2640C3F041A7}"/>
      <ac:txMk cp="0" len="46">
        <ac:context len="47" hash="463970481"/>
      </ac:txMk>
    </ac:txMkLst>
    <p188:pos x="11430000" y="563563"/>
    <p188:txBody>
      <a:bodyPr/>
      <a:lstStyle/>
      <a:p>
        <a:r>
          <a:rPr lang="en-US"/>
          <a:t>Just two bars</a:t>
        </a:r>
      </a:p>
    </p188:txBody>
  </p188:cm>
</p188:cmLst>
</file>

<file path=ppt/comments/modernComment_690_799DC4DB.xml><?xml version="1.0" encoding="utf-8"?>
<p188:cmLst xmlns:a="http://schemas.openxmlformats.org/drawingml/2006/main" xmlns:r="http://schemas.openxmlformats.org/officeDocument/2006/relationships" xmlns:p188="http://schemas.microsoft.com/office/powerpoint/2018/8/main">
  <p188:cm id="{67D92104-2917-E24B-BF6A-7C3AC3D0E12C}" authorId="{188C08CE-D68A-B1F6-AF59-4E06CEE2D766}" created="2023-04-19T00:39:23.451">
    <ac:txMkLst xmlns:ac="http://schemas.microsoft.com/office/drawing/2013/main/command">
      <pc:docMk xmlns:pc="http://schemas.microsoft.com/office/powerpoint/2013/main/command"/>
      <pc:sldMk xmlns:pc="http://schemas.microsoft.com/office/powerpoint/2013/main/command" cId="2040382683" sldId="1680"/>
      <ac:spMk id="2" creationId="{B16128B2-4936-55F4-6EAA-16E10746028F}"/>
      <ac:txMk cp="0" len="36">
        <ac:context len="37" hash="67855154"/>
      </ac:txMk>
    </ac:txMkLst>
    <p188:pos x="5932714" y="209938"/>
    <p188:replyLst>
      <p188:reply id="{5C44D98B-EE25-41BA-8737-17C348610CD6}" authorId="{08F4AD41-D30C-3794-6267-4011404835D0}" created="2023-04-19T01:01:23.662">
        <p188:txBody>
          <a:bodyPr/>
          <a:lstStyle/>
          <a:p>
            <a:r>
              <a:rPr lang="en-US"/>
              <a:t>Okay Professor</a:t>
            </a:r>
          </a:p>
        </p188:txBody>
      </p188:reply>
    </p188:replyLst>
    <p188:txBody>
      <a:bodyPr/>
      <a:lstStyle/>
      <a:p>
        <a:r>
          <a:rPr lang="en-US"/>
          <a:t>Not sure if this is relevant to your main message to include here. It depends on your time. </a:t>
        </a:r>
      </a:p>
    </p188:txBody>
  </p188:cm>
</p188:cmLst>
</file>

<file path=ppt/comments/modernComment_692_B32A671A.xml><?xml version="1.0" encoding="utf-8"?>
<p188:cmLst xmlns:a="http://schemas.openxmlformats.org/drawingml/2006/main" xmlns:r="http://schemas.openxmlformats.org/officeDocument/2006/relationships" xmlns:p188="http://schemas.microsoft.com/office/powerpoint/2018/8/main">
  <p188:cm id="{D87AD759-BC17-5642-BB41-D84FE389BA6A}" authorId="{188C08CE-D68A-B1F6-AF59-4E06CEE2D766}" created="2023-04-19T00:45:50.491">
    <ac:txMkLst xmlns:ac="http://schemas.microsoft.com/office/drawing/2013/main/command">
      <pc:docMk xmlns:pc="http://schemas.microsoft.com/office/powerpoint/2013/main/command"/>
      <pc:sldMk xmlns:pc="http://schemas.microsoft.com/office/powerpoint/2013/main/command" cId="3005900570" sldId="1682"/>
      <ac:spMk id="2" creationId="{DCF12C9E-20DF-D132-FF49-8F0C4352F607}"/>
      <ac:txMk cp="0" len="24">
        <ac:context len="25" hash="3694147707"/>
      </ac:txMk>
    </ac:txMkLst>
    <p188:pos x="5958289" y="247879"/>
    <p188:txBody>
      <a:bodyPr/>
      <a:lstStyle/>
      <a:p>
        <a:r>
          <a:rPr lang="en-US"/>
          <a:t>good one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B16C64-57EA-4047-A1A5-3191A254D367}" type="datetimeFigureOut">
              <a:rPr lang="en-US" smtClean="0"/>
              <a:t>4/24/23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3CEC48-3B11-4E13-816F-74A75F87831F}" type="slidenum">
              <a:rPr lang="en-US" smtClean="0"/>
              <a:t>‹#›</a:t>
            </a:fld>
            <a:endParaRPr lang="en-US"/>
          </a:p>
        </p:txBody>
      </p:sp>
    </p:spTree>
    <p:extLst>
      <p:ext uri="{BB962C8B-B14F-4D97-AF65-F5344CB8AC3E}">
        <p14:creationId xmlns:p14="http://schemas.microsoft.com/office/powerpoint/2010/main" val="2806324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a:p>
        </p:txBody>
      </p:sp>
      <p:sp>
        <p:nvSpPr>
          <p:cNvPr id="4" name="Slide Number Placeholder 3"/>
          <p:cNvSpPr>
            <a:spLocks noGrp="1"/>
          </p:cNvSpPr>
          <p:nvPr>
            <p:ph type="sldNum" sz="quarter" idx="5"/>
          </p:nvPr>
        </p:nvSpPr>
        <p:spPr/>
        <p:txBody>
          <a:bodyPr/>
          <a:lstStyle/>
          <a:p>
            <a:fld id="{323CEC48-3B11-4E13-816F-74A75F87831F}" type="slidenum">
              <a:rPr lang="en-US" smtClean="0"/>
              <a:t>1</a:t>
            </a:fld>
            <a:endParaRPr lang="en-US"/>
          </a:p>
        </p:txBody>
      </p:sp>
    </p:spTree>
    <p:extLst>
      <p:ext uri="{BB962C8B-B14F-4D97-AF65-F5344CB8AC3E}">
        <p14:creationId xmlns:p14="http://schemas.microsoft.com/office/powerpoint/2010/main" val="3107311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3CEC48-3B11-4E13-816F-74A75F87831F}" type="slidenum">
              <a:rPr lang="en-US" smtClean="0"/>
              <a:t>50</a:t>
            </a:fld>
            <a:endParaRPr lang="en-US"/>
          </a:p>
        </p:txBody>
      </p:sp>
    </p:spTree>
    <p:extLst>
      <p:ext uri="{BB962C8B-B14F-4D97-AF65-F5344CB8AC3E}">
        <p14:creationId xmlns:p14="http://schemas.microsoft.com/office/powerpoint/2010/main" val="4195741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in the golden age of computer architecture where the continuation of Moore’s Law is premised upon the specialization of hardware for different applications. That is, computer architects are going to design more hardware. Furthermore, this involves extensive design space exploration which implies the use of software-based simulation.</a:t>
            </a:r>
          </a:p>
        </p:txBody>
      </p:sp>
      <p:sp>
        <p:nvSpPr>
          <p:cNvPr id="4" name="Slide Number Placeholder 3"/>
          <p:cNvSpPr>
            <a:spLocks noGrp="1"/>
          </p:cNvSpPr>
          <p:nvPr>
            <p:ph type="sldNum" sz="quarter" idx="5"/>
          </p:nvPr>
        </p:nvSpPr>
        <p:spPr/>
        <p:txBody>
          <a:bodyPr/>
          <a:lstStyle/>
          <a:p>
            <a:fld id="{323CEC48-3B11-4E13-816F-74A75F87831F}" type="slidenum">
              <a:rPr lang="en-US" smtClean="0"/>
              <a:t>2</a:t>
            </a:fld>
            <a:endParaRPr lang="en-US"/>
          </a:p>
        </p:txBody>
      </p:sp>
    </p:spTree>
    <p:extLst>
      <p:ext uri="{BB962C8B-B14F-4D97-AF65-F5344CB8AC3E}">
        <p14:creationId xmlns:p14="http://schemas.microsoft.com/office/powerpoint/2010/main" val="1989428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3CEC48-3B11-4E13-816F-74A75F87831F}" type="slidenum">
              <a:rPr lang="en-US" smtClean="0"/>
              <a:t>11</a:t>
            </a:fld>
            <a:endParaRPr lang="en-US"/>
          </a:p>
        </p:txBody>
      </p:sp>
    </p:spTree>
    <p:extLst>
      <p:ext uri="{BB962C8B-B14F-4D97-AF65-F5344CB8AC3E}">
        <p14:creationId xmlns:p14="http://schemas.microsoft.com/office/powerpoint/2010/main" val="370943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measure the performance of gem5 on an Apple Mac Studio</a:t>
            </a:r>
          </a:p>
        </p:txBody>
      </p:sp>
      <p:sp>
        <p:nvSpPr>
          <p:cNvPr id="4" name="Slide Number Placeholder 3"/>
          <p:cNvSpPr>
            <a:spLocks noGrp="1"/>
          </p:cNvSpPr>
          <p:nvPr>
            <p:ph type="sldNum" sz="quarter" idx="5"/>
          </p:nvPr>
        </p:nvSpPr>
        <p:spPr/>
        <p:txBody>
          <a:bodyPr/>
          <a:lstStyle/>
          <a:p>
            <a:fld id="{323CEC48-3B11-4E13-816F-74A75F87831F}" type="slidenum">
              <a:rPr lang="en-US" smtClean="0"/>
              <a:t>12</a:t>
            </a:fld>
            <a:endParaRPr lang="en-US"/>
          </a:p>
        </p:txBody>
      </p:sp>
    </p:spTree>
    <p:extLst>
      <p:ext uri="{BB962C8B-B14F-4D97-AF65-F5344CB8AC3E}">
        <p14:creationId xmlns:p14="http://schemas.microsoft.com/office/powerpoint/2010/main" val="3459216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3CEC48-3B11-4E13-816F-74A75F87831F}" type="slidenum">
              <a:rPr lang="en-US" smtClean="0"/>
              <a:t>18</a:t>
            </a:fld>
            <a:endParaRPr lang="en-US"/>
          </a:p>
        </p:txBody>
      </p:sp>
    </p:spTree>
    <p:extLst>
      <p:ext uri="{BB962C8B-B14F-4D97-AF65-F5344CB8AC3E}">
        <p14:creationId xmlns:p14="http://schemas.microsoft.com/office/powerpoint/2010/main" val="2259020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3CEC48-3B11-4E13-816F-74A75F87831F}" type="slidenum">
              <a:rPr lang="en-US" smtClean="0"/>
              <a:t>19</a:t>
            </a:fld>
            <a:endParaRPr lang="en-US"/>
          </a:p>
        </p:txBody>
      </p:sp>
    </p:spTree>
    <p:extLst>
      <p:ext uri="{BB962C8B-B14F-4D97-AF65-F5344CB8AC3E}">
        <p14:creationId xmlns:p14="http://schemas.microsoft.com/office/powerpoint/2010/main" val="1726531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3CEC48-3B11-4E13-816F-74A75F87831F}" type="slidenum">
              <a:rPr lang="en-US" smtClean="0"/>
              <a:t>25</a:t>
            </a:fld>
            <a:endParaRPr lang="en-US"/>
          </a:p>
        </p:txBody>
      </p:sp>
    </p:spTree>
    <p:extLst>
      <p:ext uri="{BB962C8B-B14F-4D97-AF65-F5344CB8AC3E}">
        <p14:creationId xmlns:p14="http://schemas.microsoft.com/office/powerpoint/2010/main" val="2627683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3CEC48-3B11-4E13-816F-74A75F87831F}" type="slidenum">
              <a:rPr lang="en-US" smtClean="0"/>
              <a:t>40</a:t>
            </a:fld>
            <a:endParaRPr lang="en-US"/>
          </a:p>
        </p:txBody>
      </p:sp>
    </p:spTree>
    <p:extLst>
      <p:ext uri="{BB962C8B-B14F-4D97-AF65-F5344CB8AC3E}">
        <p14:creationId xmlns:p14="http://schemas.microsoft.com/office/powerpoint/2010/main" val="12582985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3CEC48-3B11-4E13-816F-74A75F87831F}" type="slidenum">
              <a:rPr lang="en-US" smtClean="0"/>
              <a:t>41</a:t>
            </a:fld>
            <a:endParaRPr lang="en-US"/>
          </a:p>
        </p:txBody>
      </p:sp>
    </p:spTree>
    <p:extLst>
      <p:ext uri="{BB962C8B-B14F-4D97-AF65-F5344CB8AC3E}">
        <p14:creationId xmlns:p14="http://schemas.microsoft.com/office/powerpoint/2010/main" val="30908041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626165"/>
            <a:ext cx="9144000" cy="1798983"/>
          </a:xfrm>
          <a:prstGeom prst="rect">
            <a:avLst/>
          </a:prstGeom>
        </p:spPr>
        <p:txBody>
          <a:bodyPr anchor="b"/>
          <a:lstStyle>
            <a:lvl1pPr algn="ctr">
              <a:defRPr lang="en-US" sz="5400" b="1" kern="1200" dirty="0">
                <a:solidFill>
                  <a:srgbClr val="1234C2"/>
                </a:solidFill>
                <a:effectLst>
                  <a:outerShdw blurRad="38100" dist="38100" dir="2700000" algn="tl">
                    <a:srgbClr val="000000">
                      <a:alpha val="43137"/>
                    </a:srgbClr>
                  </a:outerShdw>
                </a:effectLst>
                <a:latin typeface="Palatino Linotype" panose="02040502050505030304" pitchFamily="18" charset="0"/>
                <a:ea typeface="+mj-ea"/>
                <a:cs typeface="+mj-cs"/>
              </a:defRPr>
            </a:lvl1pPr>
          </a:lstStyle>
          <a:p>
            <a:r>
              <a:rPr lang="en-US"/>
              <a:t>Click to edit Master title style</a:t>
            </a:r>
          </a:p>
        </p:txBody>
      </p:sp>
      <p:sp>
        <p:nvSpPr>
          <p:cNvPr id="3" name="Subtitle 2"/>
          <p:cNvSpPr>
            <a:spLocks noGrp="1"/>
          </p:cNvSpPr>
          <p:nvPr>
            <p:ph type="subTitle" idx="1" hasCustomPrompt="1"/>
          </p:nvPr>
        </p:nvSpPr>
        <p:spPr>
          <a:xfrm>
            <a:off x="1520089" y="2599652"/>
            <a:ext cx="9144000" cy="1655762"/>
          </a:xfrm>
          <a:prstGeom prst="rect">
            <a:avLst/>
          </a:prstGeom>
        </p:spPr>
        <p:txBody>
          <a:bodyPr/>
          <a:lstStyle>
            <a:lvl1pPr marL="0" indent="0" algn="ctr">
              <a:buNone/>
              <a:defRPr sz="2800">
                <a:latin typeface="Palatino Linotype" panose="0204050205050503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First name Last name, First name Last name</a:t>
            </a:r>
          </a:p>
        </p:txBody>
      </p:sp>
      <p:sp>
        <p:nvSpPr>
          <p:cNvPr id="7" name="Slide Number Placeholder 5">
            <a:extLst>
              <a:ext uri="{FF2B5EF4-FFF2-40B4-BE49-F238E27FC236}">
                <a16:creationId xmlns:a16="http://schemas.microsoft.com/office/drawing/2014/main" id="{9FE92C86-B134-6442-0BA6-72A8CEF1621E}"/>
              </a:ext>
            </a:extLst>
          </p:cNvPr>
          <p:cNvSpPr txBox="1">
            <a:spLocks/>
          </p:cNvSpPr>
          <p:nvPr userDrawn="1"/>
        </p:nvSpPr>
        <p:spPr>
          <a:xfrm>
            <a:off x="11326368" y="6482714"/>
            <a:ext cx="836605" cy="36512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40A91F-A1B3-44C1-9FC1-670A91959705}" type="slidenum">
              <a:rPr lang="en-US" smtClean="0"/>
              <a:pPr/>
              <a:t>‹#›</a:t>
            </a:fld>
            <a:r>
              <a:rPr lang="en-US"/>
              <a:t> </a:t>
            </a:r>
          </a:p>
        </p:txBody>
      </p:sp>
      <p:pic>
        <p:nvPicPr>
          <p:cNvPr id="4" name="Picture 3" descr="Text&#10;&#10;Description automatically generated">
            <a:extLst>
              <a:ext uri="{FF2B5EF4-FFF2-40B4-BE49-F238E27FC236}">
                <a16:creationId xmlns:a16="http://schemas.microsoft.com/office/drawing/2014/main" id="{43CA48DA-3C55-760C-E8C8-20CB2FE626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87027" y="5543934"/>
            <a:ext cx="3410125" cy="1308167"/>
          </a:xfrm>
          <a:prstGeom prst="rect">
            <a:avLst/>
          </a:prstGeom>
        </p:spPr>
      </p:pic>
      <p:sp>
        <p:nvSpPr>
          <p:cNvPr id="5" name="Subtitle 2">
            <a:extLst>
              <a:ext uri="{FF2B5EF4-FFF2-40B4-BE49-F238E27FC236}">
                <a16:creationId xmlns:a16="http://schemas.microsoft.com/office/drawing/2014/main" id="{ABD98C55-C73E-437C-AAAB-86E86C0F5473}"/>
              </a:ext>
            </a:extLst>
          </p:cNvPr>
          <p:cNvSpPr txBox="1">
            <a:spLocks/>
          </p:cNvSpPr>
          <p:nvPr userDrawn="1"/>
        </p:nvSpPr>
        <p:spPr>
          <a:xfrm>
            <a:off x="1520089" y="5367130"/>
            <a:ext cx="9144000" cy="735493"/>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a:latin typeface="Palatino Linotype" panose="02040502050505030304" pitchFamily="18" charset="0"/>
              </a:rPr>
              <a:t>Electrical Engineering and Computer Science</a:t>
            </a:r>
          </a:p>
        </p:txBody>
      </p:sp>
    </p:spTree>
    <p:extLst>
      <p:ext uri="{BB962C8B-B14F-4D97-AF65-F5344CB8AC3E}">
        <p14:creationId xmlns:p14="http://schemas.microsoft.com/office/powerpoint/2010/main" val="648231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6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5">
            <a:extLst>
              <a:ext uri="{FF2B5EF4-FFF2-40B4-BE49-F238E27FC236}">
                <a16:creationId xmlns:a16="http://schemas.microsoft.com/office/drawing/2014/main" id="{08E701C3-D325-1443-50C3-4292B67413E3}"/>
              </a:ext>
            </a:extLst>
          </p:cNvPr>
          <p:cNvSpPr txBox="1">
            <a:spLocks/>
          </p:cNvSpPr>
          <p:nvPr userDrawn="1"/>
        </p:nvSpPr>
        <p:spPr>
          <a:xfrm>
            <a:off x="11326368" y="6482714"/>
            <a:ext cx="836605" cy="36512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40A91F-A1B3-44C1-9FC1-670A91959705}" type="slidenum">
              <a:rPr lang="en-US" smtClean="0"/>
              <a:pPr/>
              <a:t>‹#›</a:t>
            </a:fld>
            <a:r>
              <a:rPr lang="en-US"/>
              <a:t> </a:t>
            </a:r>
          </a:p>
        </p:txBody>
      </p:sp>
    </p:spTree>
    <p:extLst>
      <p:ext uri="{BB962C8B-B14F-4D97-AF65-F5344CB8AC3E}">
        <p14:creationId xmlns:p14="http://schemas.microsoft.com/office/powerpoint/2010/main" val="944160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457199" y="1825625"/>
            <a:ext cx="11429999"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AEAA49BF-BD75-8C89-FD05-5C69D994D1ED}"/>
              </a:ext>
            </a:extLst>
          </p:cNvPr>
          <p:cNvSpPr>
            <a:spLocks noGrp="1"/>
          </p:cNvSpPr>
          <p:nvPr>
            <p:ph type="title"/>
          </p:nvPr>
        </p:nvSpPr>
        <p:spPr>
          <a:xfrm>
            <a:off x="457200" y="365125"/>
            <a:ext cx="11430000" cy="914400"/>
          </a:xfrm>
          <a:prstGeom prst="rect">
            <a:avLst/>
          </a:prstGeom>
        </p:spPr>
        <p:txBody>
          <a:bodyPr/>
          <a:lstStyle>
            <a:lvl1pPr>
              <a:defRPr b="1">
                <a:solidFill>
                  <a:srgbClr val="1234C2"/>
                </a:solidFill>
                <a:effectLst>
                  <a:outerShdw blurRad="38100" dist="38100" dir="2700000" algn="tl">
                    <a:srgbClr val="000000">
                      <a:alpha val="43137"/>
                    </a:srgbClr>
                  </a:outerShdw>
                </a:effectLst>
              </a:defRPr>
            </a:lvl1pPr>
          </a:lstStyle>
          <a:p>
            <a:r>
              <a:rPr lang="en-US"/>
              <a:t>Click to edit Master title style</a:t>
            </a:r>
          </a:p>
        </p:txBody>
      </p:sp>
      <p:sp>
        <p:nvSpPr>
          <p:cNvPr id="8" name="Slide Number Placeholder 5">
            <a:extLst>
              <a:ext uri="{FF2B5EF4-FFF2-40B4-BE49-F238E27FC236}">
                <a16:creationId xmlns:a16="http://schemas.microsoft.com/office/drawing/2014/main" id="{B07AE60B-8187-E2CD-61F3-C3CCDBA54093}"/>
              </a:ext>
            </a:extLst>
          </p:cNvPr>
          <p:cNvSpPr txBox="1">
            <a:spLocks/>
          </p:cNvSpPr>
          <p:nvPr userDrawn="1"/>
        </p:nvSpPr>
        <p:spPr>
          <a:xfrm>
            <a:off x="11326368" y="6482714"/>
            <a:ext cx="836605" cy="36512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40A91F-A1B3-44C1-9FC1-670A91959705}" type="slidenum">
              <a:rPr lang="en-US" smtClean="0"/>
              <a:pPr/>
              <a:t>‹#›</a:t>
            </a:fld>
            <a:r>
              <a:rPr lang="en-US"/>
              <a:t> </a:t>
            </a:r>
          </a:p>
        </p:txBody>
      </p:sp>
    </p:spTree>
    <p:extLst>
      <p:ext uri="{BB962C8B-B14F-4D97-AF65-F5344CB8AC3E}">
        <p14:creationId xmlns:p14="http://schemas.microsoft.com/office/powerpoint/2010/main" val="3964334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70774" y="365125"/>
            <a:ext cx="1683026"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864373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76764872-71C9-6A53-5F34-1704CCEB168A}"/>
              </a:ext>
            </a:extLst>
          </p:cNvPr>
          <p:cNvSpPr txBox="1">
            <a:spLocks/>
          </p:cNvSpPr>
          <p:nvPr userDrawn="1"/>
        </p:nvSpPr>
        <p:spPr>
          <a:xfrm>
            <a:off x="11326368" y="6482714"/>
            <a:ext cx="836605" cy="36512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40A91F-A1B3-44C1-9FC1-670A91959705}" type="slidenum">
              <a:rPr lang="en-US" smtClean="0"/>
              <a:pPr/>
              <a:t>‹#›</a:t>
            </a:fld>
            <a:r>
              <a:rPr lang="en-US"/>
              <a:t> </a:t>
            </a:r>
          </a:p>
        </p:txBody>
      </p:sp>
    </p:spTree>
    <p:extLst>
      <p:ext uri="{BB962C8B-B14F-4D97-AF65-F5344CB8AC3E}">
        <p14:creationId xmlns:p14="http://schemas.microsoft.com/office/powerpoint/2010/main" val="3362417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15159-DE70-640B-13AF-D7AC152EBC79}"/>
              </a:ext>
            </a:extLst>
          </p:cNvPr>
          <p:cNvSpPr>
            <a:spLocks noGrp="1"/>
          </p:cNvSpPr>
          <p:nvPr>
            <p:ph type="title" hasCustomPrompt="1"/>
          </p:nvPr>
        </p:nvSpPr>
        <p:spPr>
          <a:xfrm>
            <a:off x="838200" y="365125"/>
            <a:ext cx="10515600" cy="1325563"/>
          </a:xfrm>
          <a:prstGeom prst="rect">
            <a:avLst/>
          </a:prstGeom>
        </p:spPr>
        <p:txBody>
          <a:bodyPr/>
          <a:lstStyle>
            <a:lvl1pPr>
              <a:defRPr>
                <a:latin typeface="Palatino Linotype" panose="02040502050505030304" pitchFamily="18" charset="0"/>
              </a:defRPr>
            </a:lvl1pPr>
          </a:lstStyle>
          <a:p>
            <a:r>
              <a:rPr lang="en-US"/>
              <a:t>Thank You!</a:t>
            </a:r>
          </a:p>
        </p:txBody>
      </p:sp>
      <p:pic>
        <p:nvPicPr>
          <p:cNvPr id="6" name="Picture 5" descr="Text&#10;&#10;Description automatically generated">
            <a:extLst>
              <a:ext uri="{FF2B5EF4-FFF2-40B4-BE49-F238E27FC236}">
                <a16:creationId xmlns:a16="http://schemas.microsoft.com/office/drawing/2014/main" id="{9646D9FB-11BD-DD14-01AA-32D5A075BF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87027" y="5543934"/>
            <a:ext cx="3410125" cy="1308167"/>
          </a:xfrm>
          <a:prstGeom prst="rect">
            <a:avLst/>
          </a:prstGeom>
        </p:spPr>
      </p:pic>
      <p:sp>
        <p:nvSpPr>
          <p:cNvPr id="7" name="Slide Number Placeholder 5">
            <a:extLst>
              <a:ext uri="{FF2B5EF4-FFF2-40B4-BE49-F238E27FC236}">
                <a16:creationId xmlns:a16="http://schemas.microsoft.com/office/drawing/2014/main" id="{E8BD7EC9-CCA3-4D04-62F3-EAEB6C84C7E3}"/>
              </a:ext>
            </a:extLst>
          </p:cNvPr>
          <p:cNvSpPr txBox="1">
            <a:spLocks/>
          </p:cNvSpPr>
          <p:nvPr userDrawn="1"/>
        </p:nvSpPr>
        <p:spPr>
          <a:xfrm>
            <a:off x="11326368" y="6482714"/>
            <a:ext cx="836605" cy="36512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40A91F-A1B3-44C1-9FC1-670A91959705}" type="slidenum">
              <a:rPr lang="en-US" smtClean="0"/>
              <a:pPr/>
              <a:t>‹#›</a:t>
            </a:fld>
            <a:r>
              <a:rPr lang="en-US"/>
              <a:t> </a:t>
            </a:r>
          </a:p>
        </p:txBody>
      </p:sp>
      <p:sp>
        <p:nvSpPr>
          <p:cNvPr id="9" name="Subtitle 2">
            <a:extLst>
              <a:ext uri="{FF2B5EF4-FFF2-40B4-BE49-F238E27FC236}">
                <a16:creationId xmlns:a16="http://schemas.microsoft.com/office/drawing/2014/main" id="{F6796D20-61B9-D4CD-CB43-B5D90D623905}"/>
              </a:ext>
            </a:extLst>
          </p:cNvPr>
          <p:cNvSpPr txBox="1">
            <a:spLocks/>
          </p:cNvSpPr>
          <p:nvPr userDrawn="1"/>
        </p:nvSpPr>
        <p:spPr>
          <a:xfrm>
            <a:off x="1520089" y="5367130"/>
            <a:ext cx="9144000" cy="735493"/>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a:latin typeface="Palatino Linotype" panose="02040502050505030304" pitchFamily="18" charset="0"/>
              </a:rPr>
              <a:t>Electrical Engineering and Computer Science</a:t>
            </a:r>
          </a:p>
        </p:txBody>
      </p:sp>
    </p:spTree>
    <p:extLst>
      <p:ext uri="{BB962C8B-B14F-4D97-AF65-F5344CB8AC3E}">
        <p14:creationId xmlns:p14="http://schemas.microsoft.com/office/powerpoint/2010/main" val="3892272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5"/>
            <a:ext cx="11430000" cy="914400"/>
          </a:xfrm>
          <a:prstGeom prst="rect">
            <a:avLst/>
          </a:prstGeom>
        </p:spPr>
        <p:txBody>
          <a:bodyPr/>
          <a:lstStyle>
            <a:lvl1pPr>
              <a:defRPr b="1">
                <a:solidFill>
                  <a:srgbClr val="1234C2"/>
                </a:solidFill>
                <a:effectLst>
                  <a:outerShdw blurRad="38100" dist="38100" dir="2700000" algn="tl">
                    <a:srgbClr val="000000">
                      <a:alpha val="43137"/>
                    </a:srgbClr>
                  </a:outerShdw>
                </a:effectLst>
              </a:defRPr>
            </a:lvl1pPr>
          </a:lstStyle>
          <a:p>
            <a:r>
              <a:rPr lang="en-US"/>
              <a:t>Click to edit Master title style</a:t>
            </a:r>
          </a:p>
        </p:txBody>
      </p:sp>
      <p:sp>
        <p:nvSpPr>
          <p:cNvPr id="3" name="Content Placeholder 2"/>
          <p:cNvSpPr>
            <a:spLocks noGrp="1"/>
          </p:cNvSpPr>
          <p:nvPr>
            <p:ph idx="1"/>
          </p:nvPr>
        </p:nvSpPr>
        <p:spPr>
          <a:xfrm>
            <a:off x="457200" y="1463039"/>
            <a:ext cx="11430000" cy="5029200"/>
          </a:xfrm>
          <a:prstGeom prst="rect">
            <a:avLst/>
          </a:prstGeom>
        </p:spPr>
        <p:txBody>
          <a:bodyPr/>
          <a:lstStyle>
            <a:lvl2pPr marL="685800" indent="-228600">
              <a:spcBef>
                <a:spcPts val="600"/>
              </a:spcBef>
              <a:buFont typeface="Wingdings" charset="2"/>
              <a:buChar char="ü"/>
              <a:defRPr/>
            </a:lvl2pPr>
            <a:lvl3pPr marL="1143000" indent="-228600">
              <a:spcBef>
                <a:spcPts val="600"/>
              </a:spcBef>
              <a:buFont typeface="Courier New" charset="0"/>
              <a:buChar char="o"/>
              <a:defRPr/>
            </a:lvl3pPr>
            <a:lvl4pPr>
              <a:spcBef>
                <a:spcPts val="600"/>
              </a:spcBef>
              <a:defRPr/>
            </a:lvl4pPr>
            <a:lvl5pPr>
              <a:spcBef>
                <a:spcPts val="600"/>
              </a:spcBef>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326368" y="6482714"/>
            <a:ext cx="836605" cy="365125"/>
          </a:xfrm>
        </p:spPr>
        <p:txBody>
          <a:bodyPr/>
          <a:lstStyle>
            <a:lvl1pPr>
              <a:defRPr sz="1400" b="1"/>
            </a:lvl1pPr>
          </a:lstStyle>
          <a:p>
            <a:fld id="{8840A91F-A1B3-44C1-9FC1-670A91959705}" type="slidenum">
              <a:rPr lang="en-US" smtClean="0"/>
              <a:pPr/>
              <a:t>‹#›</a:t>
            </a:fld>
            <a:r>
              <a:rPr lang="en-US"/>
              <a:t> </a:t>
            </a:r>
          </a:p>
        </p:txBody>
      </p:sp>
    </p:spTree>
    <p:extLst>
      <p:ext uri="{BB962C8B-B14F-4D97-AF65-F5344CB8AC3E}">
        <p14:creationId xmlns:p14="http://schemas.microsoft.com/office/powerpoint/2010/main" val="1239437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normAutofit/>
          </a:bodyPr>
          <a:lstStyle>
            <a:lvl1pPr algn="l" defTabSz="914400" rtl="0" eaLnBrk="1" latinLnBrk="0" hangingPunct="1">
              <a:lnSpc>
                <a:spcPct val="90000"/>
              </a:lnSpc>
              <a:spcBef>
                <a:spcPct val="0"/>
              </a:spcBef>
              <a:buNone/>
              <a:defRPr lang="en-US" sz="5400" b="1" kern="1200" dirty="0">
                <a:solidFill>
                  <a:srgbClr val="1234C2"/>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Slide Number Placeholder 5">
            <a:extLst>
              <a:ext uri="{FF2B5EF4-FFF2-40B4-BE49-F238E27FC236}">
                <a16:creationId xmlns:a16="http://schemas.microsoft.com/office/drawing/2014/main" id="{9193BFFE-58F8-2C7F-466B-CAF4A0C683A5}"/>
              </a:ext>
            </a:extLst>
          </p:cNvPr>
          <p:cNvSpPr txBox="1">
            <a:spLocks/>
          </p:cNvSpPr>
          <p:nvPr userDrawn="1"/>
        </p:nvSpPr>
        <p:spPr>
          <a:xfrm>
            <a:off x="11326368" y="6482714"/>
            <a:ext cx="836605" cy="36512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40A91F-A1B3-44C1-9FC1-670A91959705}" type="slidenum">
              <a:rPr lang="en-US" smtClean="0"/>
              <a:pPr/>
              <a:t>‹#›</a:t>
            </a:fld>
            <a:r>
              <a:rPr lang="en-US"/>
              <a:t> </a:t>
            </a:r>
          </a:p>
        </p:txBody>
      </p:sp>
    </p:spTree>
    <p:extLst>
      <p:ext uri="{BB962C8B-B14F-4D97-AF65-F5344CB8AC3E}">
        <p14:creationId xmlns:p14="http://schemas.microsoft.com/office/powerpoint/2010/main" val="2692136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63039"/>
            <a:ext cx="5562600" cy="502919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463038"/>
            <a:ext cx="5715000" cy="502919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AE48F5A4-93EF-65C9-3EDB-F0933AF38728}"/>
              </a:ext>
            </a:extLst>
          </p:cNvPr>
          <p:cNvSpPr>
            <a:spLocks noGrp="1"/>
          </p:cNvSpPr>
          <p:nvPr>
            <p:ph type="title"/>
          </p:nvPr>
        </p:nvSpPr>
        <p:spPr>
          <a:xfrm>
            <a:off x="457200" y="365125"/>
            <a:ext cx="11430000" cy="914400"/>
          </a:xfrm>
          <a:prstGeom prst="rect">
            <a:avLst/>
          </a:prstGeom>
        </p:spPr>
        <p:txBody>
          <a:bodyPr/>
          <a:lstStyle>
            <a:lvl1pPr>
              <a:defRPr b="1">
                <a:solidFill>
                  <a:srgbClr val="1234C2"/>
                </a:solidFill>
                <a:effectLst>
                  <a:outerShdw blurRad="38100" dist="38100" dir="2700000" algn="tl">
                    <a:srgbClr val="000000">
                      <a:alpha val="43137"/>
                    </a:srgbClr>
                  </a:outerShdw>
                </a:effectLst>
              </a:defRPr>
            </a:lvl1pPr>
          </a:lstStyle>
          <a:p>
            <a:r>
              <a:rPr lang="en-US"/>
              <a:t>Click to edit Master title style</a:t>
            </a:r>
          </a:p>
        </p:txBody>
      </p:sp>
      <p:sp>
        <p:nvSpPr>
          <p:cNvPr id="10" name="Slide Number Placeholder 5">
            <a:extLst>
              <a:ext uri="{FF2B5EF4-FFF2-40B4-BE49-F238E27FC236}">
                <a16:creationId xmlns:a16="http://schemas.microsoft.com/office/drawing/2014/main" id="{F464D012-1BAE-AB4E-16F4-9353614E8B06}"/>
              </a:ext>
            </a:extLst>
          </p:cNvPr>
          <p:cNvSpPr>
            <a:spLocks noGrp="1"/>
          </p:cNvSpPr>
          <p:nvPr>
            <p:ph type="sldNum" sz="quarter" idx="12"/>
          </p:nvPr>
        </p:nvSpPr>
        <p:spPr>
          <a:xfrm>
            <a:off x="11326368" y="6482714"/>
            <a:ext cx="836605" cy="365125"/>
          </a:xfrm>
        </p:spPr>
        <p:txBody>
          <a:bodyPr/>
          <a:lstStyle>
            <a:lvl1pPr>
              <a:defRPr sz="1400" b="1"/>
            </a:lvl1pPr>
          </a:lstStyle>
          <a:p>
            <a:fld id="{8840A91F-A1B3-44C1-9FC1-670A91959705}" type="slidenum">
              <a:rPr lang="en-US" smtClean="0"/>
              <a:pPr/>
              <a:t>‹#›</a:t>
            </a:fld>
            <a:r>
              <a:rPr lang="en-US"/>
              <a:t> </a:t>
            </a:r>
          </a:p>
        </p:txBody>
      </p:sp>
    </p:spTree>
    <p:extLst>
      <p:ext uri="{BB962C8B-B14F-4D97-AF65-F5344CB8AC3E}">
        <p14:creationId xmlns:p14="http://schemas.microsoft.com/office/powerpoint/2010/main" val="3090792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81163"/>
            <a:ext cx="5540375"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505075"/>
            <a:ext cx="5540375"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71500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715000"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92E42F5C-AFEE-A680-71FF-671B9B7578CE}"/>
              </a:ext>
            </a:extLst>
          </p:cNvPr>
          <p:cNvSpPr>
            <a:spLocks noGrp="1"/>
          </p:cNvSpPr>
          <p:nvPr>
            <p:ph type="title"/>
          </p:nvPr>
        </p:nvSpPr>
        <p:spPr>
          <a:xfrm>
            <a:off x="457200" y="365125"/>
            <a:ext cx="11430000" cy="914400"/>
          </a:xfrm>
          <a:prstGeom prst="rect">
            <a:avLst/>
          </a:prstGeom>
        </p:spPr>
        <p:txBody>
          <a:bodyPr/>
          <a:lstStyle>
            <a:lvl1pPr>
              <a:defRPr b="1">
                <a:solidFill>
                  <a:srgbClr val="1234C2"/>
                </a:solidFill>
                <a:effectLst>
                  <a:outerShdw blurRad="38100" dist="38100" dir="2700000" algn="tl">
                    <a:srgbClr val="000000">
                      <a:alpha val="43137"/>
                    </a:srgbClr>
                  </a:outerShdw>
                </a:effectLst>
              </a:defRPr>
            </a:lvl1pPr>
          </a:lstStyle>
          <a:p>
            <a:r>
              <a:rPr lang="en-US"/>
              <a:t>Click to edit Master title style</a:t>
            </a:r>
          </a:p>
        </p:txBody>
      </p:sp>
      <p:sp>
        <p:nvSpPr>
          <p:cNvPr id="11" name="Slide Number Placeholder 5">
            <a:extLst>
              <a:ext uri="{FF2B5EF4-FFF2-40B4-BE49-F238E27FC236}">
                <a16:creationId xmlns:a16="http://schemas.microsoft.com/office/drawing/2014/main" id="{6B15AE0B-9D6A-489F-764F-600762458AD2}"/>
              </a:ext>
            </a:extLst>
          </p:cNvPr>
          <p:cNvSpPr txBox="1">
            <a:spLocks/>
          </p:cNvSpPr>
          <p:nvPr userDrawn="1"/>
        </p:nvSpPr>
        <p:spPr>
          <a:xfrm>
            <a:off x="11326368" y="6482714"/>
            <a:ext cx="836605" cy="36512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40A91F-A1B3-44C1-9FC1-670A91959705}" type="slidenum">
              <a:rPr lang="en-US" smtClean="0"/>
              <a:pPr/>
              <a:t>‹#›</a:t>
            </a:fld>
            <a:r>
              <a:rPr lang="en-US"/>
              <a:t> </a:t>
            </a:r>
          </a:p>
        </p:txBody>
      </p:sp>
    </p:spTree>
    <p:extLst>
      <p:ext uri="{BB962C8B-B14F-4D97-AF65-F5344CB8AC3E}">
        <p14:creationId xmlns:p14="http://schemas.microsoft.com/office/powerpoint/2010/main" val="4103575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E463FD-9EF3-1D60-B6D6-049C76E5FE70}"/>
              </a:ext>
            </a:extLst>
          </p:cNvPr>
          <p:cNvSpPr>
            <a:spLocks noGrp="1"/>
          </p:cNvSpPr>
          <p:nvPr>
            <p:ph type="title"/>
          </p:nvPr>
        </p:nvSpPr>
        <p:spPr>
          <a:xfrm>
            <a:off x="457200" y="365125"/>
            <a:ext cx="11430000" cy="914400"/>
          </a:xfrm>
          <a:prstGeom prst="rect">
            <a:avLst/>
          </a:prstGeom>
        </p:spPr>
        <p:txBody>
          <a:bodyPr/>
          <a:lstStyle>
            <a:lvl1pPr>
              <a:defRPr b="1">
                <a:solidFill>
                  <a:srgbClr val="1234C2"/>
                </a:solidFill>
                <a:effectLst>
                  <a:outerShdw blurRad="38100" dist="38100" dir="2700000" algn="tl">
                    <a:srgbClr val="000000">
                      <a:alpha val="43137"/>
                    </a:srgbClr>
                  </a:outerShdw>
                </a:effectLst>
              </a:defRPr>
            </a:lvl1pPr>
          </a:lstStyle>
          <a:p>
            <a:r>
              <a:rPr lang="en-US"/>
              <a:t>Click to edit Master title style</a:t>
            </a:r>
          </a:p>
        </p:txBody>
      </p:sp>
      <p:sp>
        <p:nvSpPr>
          <p:cNvPr id="7" name="Slide Number Placeholder 5">
            <a:extLst>
              <a:ext uri="{FF2B5EF4-FFF2-40B4-BE49-F238E27FC236}">
                <a16:creationId xmlns:a16="http://schemas.microsoft.com/office/drawing/2014/main" id="{68F7F40F-1F06-30D6-039E-611837043E8E}"/>
              </a:ext>
            </a:extLst>
          </p:cNvPr>
          <p:cNvSpPr txBox="1">
            <a:spLocks/>
          </p:cNvSpPr>
          <p:nvPr userDrawn="1"/>
        </p:nvSpPr>
        <p:spPr>
          <a:xfrm>
            <a:off x="11326368" y="6482714"/>
            <a:ext cx="836605" cy="36512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40A91F-A1B3-44C1-9FC1-670A91959705}" type="slidenum">
              <a:rPr lang="en-US" smtClean="0"/>
              <a:pPr/>
              <a:t>‹#›</a:t>
            </a:fld>
            <a:r>
              <a:rPr lang="en-US"/>
              <a:t> </a:t>
            </a:r>
          </a:p>
        </p:txBody>
      </p:sp>
    </p:spTree>
    <p:extLst>
      <p:ext uri="{BB962C8B-B14F-4D97-AF65-F5344CB8AC3E}">
        <p14:creationId xmlns:p14="http://schemas.microsoft.com/office/powerpoint/2010/main" val="1398064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33BB4DBB-5727-4E43-CE47-A16885D50ABB}"/>
              </a:ext>
            </a:extLst>
          </p:cNvPr>
          <p:cNvSpPr txBox="1">
            <a:spLocks/>
          </p:cNvSpPr>
          <p:nvPr userDrawn="1"/>
        </p:nvSpPr>
        <p:spPr>
          <a:xfrm>
            <a:off x="11326368" y="6482714"/>
            <a:ext cx="836605" cy="36512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40A91F-A1B3-44C1-9FC1-670A91959705}" type="slidenum">
              <a:rPr lang="en-US" smtClean="0"/>
              <a:pPr/>
              <a:t>‹#›</a:t>
            </a:fld>
            <a:r>
              <a:rPr lang="en-US"/>
              <a:t> </a:t>
            </a:r>
          </a:p>
        </p:txBody>
      </p:sp>
    </p:spTree>
    <p:extLst>
      <p:ext uri="{BB962C8B-B14F-4D97-AF65-F5344CB8AC3E}">
        <p14:creationId xmlns:p14="http://schemas.microsoft.com/office/powerpoint/2010/main" val="2958289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noAutofit/>
          </a:bodyPr>
          <a:lstStyle>
            <a:lvl1pPr algn="l" defTabSz="914400" rtl="0" eaLnBrk="1" latinLnBrk="0" hangingPunct="1">
              <a:lnSpc>
                <a:spcPct val="90000"/>
              </a:lnSpc>
              <a:spcBef>
                <a:spcPct val="0"/>
              </a:spcBef>
              <a:buNone/>
              <a:defRPr lang="en-US" sz="3600" b="1" kern="1200" dirty="0">
                <a:solidFill>
                  <a:srgbClr val="1234C2"/>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p>
        </p:txBody>
      </p:sp>
      <p:sp>
        <p:nvSpPr>
          <p:cNvPr id="3" name="Content Placeholder 2"/>
          <p:cNvSpPr>
            <a:spLocks noGrp="1"/>
          </p:cNvSpPr>
          <p:nvPr>
            <p:ph idx="1" hasCustomPrompt="1"/>
          </p:nvPr>
        </p:nvSpPr>
        <p:spPr>
          <a:xfrm>
            <a:off x="5183188" y="457201"/>
            <a:ext cx="6172200" cy="5403850"/>
          </a:xfrm>
          <a:prstGeom prst="rect">
            <a:avLst/>
          </a:prstGeo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839788" y="2057400"/>
            <a:ext cx="3932237" cy="3811588"/>
          </a:xfrm>
          <a:prstGeom prst="rect">
            <a:avLst/>
          </a:prstGeo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Slide Number Placeholder 5">
            <a:extLst>
              <a:ext uri="{FF2B5EF4-FFF2-40B4-BE49-F238E27FC236}">
                <a16:creationId xmlns:a16="http://schemas.microsoft.com/office/drawing/2014/main" id="{C1D64437-12C0-09DA-18ED-3028D616CA21}"/>
              </a:ext>
            </a:extLst>
          </p:cNvPr>
          <p:cNvSpPr txBox="1">
            <a:spLocks/>
          </p:cNvSpPr>
          <p:nvPr userDrawn="1"/>
        </p:nvSpPr>
        <p:spPr>
          <a:xfrm>
            <a:off x="11326368" y="6482714"/>
            <a:ext cx="836605" cy="365125"/>
          </a:xfrm>
          <a:prstGeom prst="rect">
            <a:avLst/>
          </a:prstGeom>
        </p:spPr>
        <p:txBody>
          <a:bodyPr vert="horz" lIns="91440" tIns="45720" rIns="91440" bIns="45720" rtlCol="0" anchor="ctr"/>
          <a:lstStyle>
            <a:defPPr>
              <a:defRPr lang="en-US"/>
            </a:defPPr>
            <a:lvl1pPr marL="0" algn="r" defTabSz="914400" rtl="0" eaLnBrk="1" latinLnBrk="0" hangingPunct="1">
              <a:defRPr sz="14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840A91F-A1B3-44C1-9FC1-670A91959705}" type="slidenum">
              <a:rPr lang="en-US" smtClean="0"/>
              <a:pPr/>
              <a:t>‹#›</a:t>
            </a:fld>
            <a:r>
              <a:rPr lang="en-US"/>
              <a:t> </a:t>
            </a:r>
          </a:p>
        </p:txBody>
      </p:sp>
    </p:spTree>
    <p:extLst>
      <p:ext uri="{BB962C8B-B14F-4D97-AF65-F5344CB8AC3E}">
        <p14:creationId xmlns:p14="http://schemas.microsoft.com/office/powerpoint/2010/main" val="1749870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0A91F-A1B3-44C1-9FC1-670A91959705}" type="slidenum">
              <a:rPr lang="en-US" smtClean="0"/>
              <a:t>‹#›</a:t>
            </a:fld>
            <a:endParaRPr lang="en-US"/>
          </a:p>
        </p:txBody>
      </p:sp>
    </p:spTree>
    <p:extLst>
      <p:ext uri="{BB962C8B-B14F-4D97-AF65-F5344CB8AC3E}">
        <p14:creationId xmlns:p14="http://schemas.microsoft.com/office/powerpoint/2010/main" val="13475587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latinLnBrk="0" hangingPunct="1">
        <a:lnSpc>
          <a:spcPct val="90000"/>
        </a:lnSpc>
        <a:spcBef>
          <a:spcPct val="0"/>
        </a:spcBef>
        <a:buNone/>
        <a:defRPr sz="4400" b="1" kern="1200">
          <a:solidFill>
            <a:srgbClr val="1234C2"/>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8/10/relationships/comments" Target="../comments/modernComment_61B_9A07F3B9.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2" Type="http://schemas.microsoft.com/office/2018/10/relationships/comments" Target="../comments/modernComment_684_58D35F0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8/10/relationships/comments" Target="../comments/modernComment_690_799DC4DB.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microsoft.com/office/2018/10/relationships/comments" Target="../comments/modernComment_63E_FEC77A2F.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microsoft.com/office/2018/10/relationships/comments" Target="../comments/modernComment_692_B32A671A.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0.emf"/><Relationship Id="rId2" Type="http://schemas.microsoft.com/office/2018/10/relationships/comments" Target="../comments/modernComment_5F8_64A29B7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hyperlink" Target="https://architecture-research-group.github.io/pages/"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8/10/relationships/comments" Target="../comments/modernComment_61D_FABAF2CE.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6D590-A8F8-222B-D5AD-75A9D9AF6BEB}"/>
              </a:ext>
            </a:extLst>
          </p:cNvPr>
          <p:cNvSpPr>
            <a:spLocks noGrp="1"/>
          </p:cNvSpPr>
          <p:nvPr>
            <p:ph type="ctrTitle"/>
          </p:nvPr>
        </p:nvSpPr>
        <p:spPr/>
        <p:txBody>
          <a:bodyPr lIns="91440" tIns="45720" rIns="91440" bIns="45720" anchor="b"/>
          <a:lstStyle/>
          <a:p>
            <a:r>
              <a:rPr lang="en-US">
                <a:latin typeface="Palatino Linotype"/>
              </a:rPr>
              <a:t>Profiling gem5 Simulator</a:t>
            </a:r>
            <a:endParaRPr lang="en-US" sz="3200"/>
          </a:p>
        </p:txBody>
      </p:sp>
      <p:sp>
        <p:nvSpPr>
          <p:cNvPr id="3" name="Subtitle 2">
            <a:extLst>
              <a:ext uri="{FF2B5EF4-FFF2-40B4-BE49-F238E27FC236}">
                <a16:creationId xmlns:a16="http://schemas.microsoft.com/office/drawing/2014/main" id="{D4817541-109B-A5AE-578E-B8F1AA2C106D}"/>
              </a:ext>
            </a:extLst>
          </p:cNvPr>
          <p:cNvSpPr>
            <a:spLocks noGrp="1"/>
          </p:cNvSpPr>
          <p:nvPr>
            <p:ph type="subTitle" idx="1"/>
          </p:nvPr>
        </p:nvSpPr>
        <p:spPr>
          <a:xfrm>
            <a:off x="1520089" y="2599652"/>
            <a:ext cx="9144000" cy="994448"/>
          </a:xfrm>
        </p:spPr>
        <p:txBody>
          <a:bodyPr lIns="91440" tIns="45720" rIns="91440" bIns="45720" anchor="t"/>
          <a:lstStyle/>
          <a:p>
            <a:r>
              <a:rPr lang="en-US" b="1" u="sng">
                <a:latin typeface="Palatino Linotype"/>
              </a:rPr>
              <a:t>Johnson </a:t>
            </a:r>
            <a:r>
              <a:rPr lang="en-US" b="1" u="sng" err="1">
                <a:latin typeface="Palatino Linotype"/>
              </a:rPr>
              <a:t>Umeike</a:t>
            </a:r>
            <a:r>
              <a:rPr lang="en-US">
                <a:latin typeface="Palatino Linotype"/>
              </a:rPr>
              <a:t>, Neel Patel, Alex Manley, Amin </a:t>
            </a:r>
            <a:r>
              <a:rPr lang="en-US" err="1">
                <a:latin typeface="Palatino Linotype"/>
              </a:rPr>
              <a:t>Mamandipoor</a:t>
            </a:r>
            <a:r>
              <a:rPr lang="en-US">
                <a:latin typeface="Palatino Linotype"/>
              </a:rPr>
              <a:t>, </a:t>
            </a:r>
            <a:r>
              <a:rPr lang="en-US" err="1">
                <a:latin typeface="Palatino Linotype"/>
              </a:rPr>
              <a:t>Heechul</a:t>
            </a:r>
            <a:r>
              <a:rPr lang="en-US">
                <a:latin typeface="Palatino Linotype"/>
              </a:rPr>
              <a:t> Yun, Mohammad </a:t>
            </a:r>
            <a:r>
              <a:rPr lang="en-US" err="1">
                <a:latin typeface="Palatino Linotype"/>
              </a:rPr>
              <a:t>Alian</a:t>
            </a:r>
            <a:endParaRPr lang="en-US">
              <a:latin typeface="Palatino Linotype"/>
            </a:endParaRPr>
          </a:p>
        </p:txBody>
      </p:sp>
      <p:sp>
        <p:nvSpPr>
          <p:cNvPr id="4" name="TextBox 3">
            <a:extLst>
              <a:ext uri="{FF2B5EF4-FFF2-40B4-BE49-F238E27FC236}">
                <a16:creationId xmlns:a16="http://schemas.microsoft.com/office/drawing/2014/main" id="{7DD58BA3-4D97-150D-ACBD-8B68AB5121DF}"/>
              </a:ext>
            </a:extLst>
          </p:cNvPr>
          <p:cNvSpPr txBox="1"/>
          <p:nvPr/>
        </p:nvSpPr>
        <p:spPr>
          <a:xfrm>
            <a:off x="4343854" y="4944148"/>
            <a:ext cx="3496470" cy="400110"/>
          </a:xfrm>
          <a:prstGeom prst="rect">
            <a:avLst/>
          </a:prstGeom>
          <a:noFill/>
        </p:spPr>
        <p:txBody>
          <a:bodyPr wrap="none" rtlCol="0">
            <a:spAutoFit/>
          </a:bodyPr>
          <a:lstStyle/>
          <a:p>
            <a:r>
              <a:rPr lang="en-US" sz="2000">
                <a:latin typeface="Palatino Linotype" panose="02040502050505030304" pitchFamily="18" charset="0"/>
                <a:ea typeface="Palatino" pitchFamily="2" charset="77"/>
              </a:rPr>
              <a:t>Architecture Research Group</a:t>
            </a:r>
          </a:p>
        </p:txBody>
      </p:sp>
    </p:spTree>
    <p:extLst>
      <p:ext uri="{BB962C8B-B14F-4D97-AF65-F5344CB8AC3E}">
        <p14:creationId xmlns:p14="http://schemas.microsoft.com/office/powerpoint/2010/main" val="4276579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965D1DD4-9AE1-E99B-50C6-789881A1F003}"/>
              </a:ext>
            </a:extLst>
          </p:cNvPr>
          <p:cNvSpPr/>
          <p:nvPr/>
        </p:nvSpPr>
        <p:spPr>
          <a:xfrm>
            <a:off x="6849545" y="1463039"/>
            <a:ext cx="2318870" cy="4062549"/>
          </a:xfrm>
          <a:prstGeom prst="roundRect">
            <a:avLst/>
          </a:prstGeom>
          <a:solidFill>
            <a:schemeClr val="tx2">
              <a:lumMod val="20000"/>
              <a:lumOff val="8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7834B045-9196-30EF-D4CA-7FC370618FF0}"/>
              </a:ext>
            </a:extLst>
          </p:cNvPr>
          <p:cNvSpPr/>
          <p:nvPr/>
        </p:nvSpPr>
        <p:spPr>
          <a:xfrm>
            <a:off x="7064699" y="1576743"/>
            <a:ext cx="1909479" cy="2052281"/>
          </a:xfrm>
          <a:prstGeom prst="round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2"/>
                </a:solidFill>
              </a:rPr>
              <a:t>gem5</a:t>
            </a:r>
          </a:p>
        </p:txBody>
      </p:sp>
      <p:sp>
        <p:nvSpPr>
          <p:cNvPr id="14" name="Rounded Rectangle 13">
            <a:extLst>
              <a:ext uri="{FF2B5EF4-FFF2-40B4-BE49-F238E27FC236}">
                <a16:creationId xmlns:a16="http://schemas.microsoft.com/office/drawing/2014/main" id="{909C7819-65AF-5CC0-26A5-01E8F0DA28DC}"/>
              </a:ext>
            </a:extLst>
          </p:cNvPr>
          <p:cNvSpPr/>
          <p:nvPr/>
        </p:nvSpPr>
        <p:spPr>
          <a:xfrm>
            <a:off x="9734389" y="1463038"/>
            <a:ext cx="2318869" cy="4062549"/>
          </a:xfrm>
          <a:prstGeom prst="roundRect">
            <a:avLst/>
          </a:prstGeom>
          <a:solidFill>
            <a:schemeClr val="tx2">
              <a:lumMod val="20000"/>
              <a:lumOff val="8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5BC554-A950-E4A1-5958-12807E09828A}"/>
              </a:ext>
            </a:extLst>
          </p:cNvPr>
          <p:cNvSpPr>
            <a:spLocks noGrp="1"/>
          </p:cNvSpPr>
          <p:nvPr>
            <p:ph type="title"/>
          </p:nvPr>
        </p:nvSpPr>
        <p:spPr/>
        <p:txBody>
          <a:bodyPr/>
          <a:lstStyle/>
          <a:p>
            <a:r>
              <a:rPr lang="en-US"/>
              <a:t>How to Answer These Questions?</a:t>
            </a:r>
          </a:p>
        </p:txBody>
      </p:sp>
      <p:sp>
        <p:nvSpPr>
          <p:cNvPr id="3" name="Content Placeholder 2">
            <a:extLst>
              <a:ext uri="{FF2B5EF4-FFF2-40B4-BE49-F238E27FC236}">
                <a16:creationId xmlns:a16="http://schemas.microsoft.com/office/drawing/2014/main" id="{0859217A-754F-E50E-0184-CE0DA8AF9C2A}"/>
              </a:ext>
            </a:extLst>
          </p:cNvPr>
          <p:cNvSpPr>
            <a:spLocks noGrp="1"/>
          </p:cNvSpPr>
          <p:nvPr>
            <p:ph idx="1"/>
          </p:nvPr>
        </p:nvSpPr>
        <p:spPr>
          <a:xfrm>
            <a:off x="764641" y="1463039"/>
            <a:ext cx="6160594" cy="5029200"/>
          </a:xfrm>
        </p:spPr>
        <p:txBody>
          <a:bodyPr lIns="91440" tIns="45720" rIns="91440" bIns="45720" anchor="t"/>
          <a:lstStyle/>
          <a:p>
            <a:pPr marL="0" indent="0">
              <a:buNone/>
            </a:pPr>
            <a:r>
              <a:rPr lang="en-US"/>
              <a:t>Profiling gem5 code</a:t>
            </a:r>
            <a:endParaRPr lang="en-US">
              <a:cs typeface="Calibri"/>
            </a:endParaRPr>
          </a:p>
          <a:p>
            <a:pPr marL="457200" lvl="1" indent="0">
              <a:buNone/>
            </a:pPr>
            <a:r>
              <a:rPr lang="en-US"/>
              <a:t>Top-Down methodology on Intel Xeon</a:t>
            </a:r>
            <a:endParaRPr lang="en-US">
              <a:cs typeface="Calibri"/>
            </a:endParaRPr>
          </a:p>
          <a:p>
            <a:pPr marL="457200" lvl="1" indent="0">
              <a:buNone/>
            </a:pPr>
            <a:r>
              <a:rPr lang="en-US"/>
              <a:t>Performance counters on both platforms</a:t>
            </a:r>
            <a:endParaRPr lang="en-US">
              <a:cs typeface="Calibri"/>
            </a:endParaRPr>
          </a:p>
          <a:p>
            <a:pPr marL="0" indent="0">
              <a:buNone/>
            </a:pPr>
            <a:r>
              <a:rPr lang="en-US"/>
              <a:t>We compare gem5 profile w/ SPEC applications</a:t>
            </a:r>
            <a:endParaRPr lang="en-US">
              <a:cs typeface="Calibri"/>
            </a:endParaRPr>
          </a:p>
          <a:p>
            <a:pPr marL="0" indent="0">
              <a:buNone/>
            </a:pPr>
            <a:r>
              <a:rPr lang="en-US"/>
              <a:t>Sensitivity analysis to Micro-architectural and system-level parameters</a:t>
            </a:r>
            <a:endParaRPr lang="en-US">
              <a:cs typeface="Calibri"/>
            </a:endParaRPr>
          </a:p>
          <a:p>
            <a:pPr marL="0" indent="0">
              <a:buNone/>
            </a:pPr>
            <a:r>
              <a:rPr lang="en-US"/>
              <a:t>Evaluate gem5’s performance on </a:t>
            </a:r>
            <a:r>
              <a:rPr lang="en-US" err="1"/>
              <a:t>FireSim</a:t>
            </a:r>
            <a:r>
              <a:rPr lang="en-US"/>
              <a:t> to validate results</a:t>
            </a:r>
          </a:p>
          <a:p>
            <a:endParaRPr lang="en-US"/>
          </a:p>
        </p:txBody>
      </p:sp>
      <p:sp>
        <p:nvSpPr>
          <p:cNvPr id="4" name="Slide Number Placeholder 3">
            <a:extLst>
              <a:ext uri="{FF2B5EF4-FFF2-40B4-BE49-F238E27FC236}">
                <a16:creationId xmlns:a16="http://schemas.microsoft.com/office/drawing/2014/main" id="{4AF2FCEC-5DB9-B192-EBB1-54120024FB72}"/>
              </a:ext>
            </a:extLst>
          </p:cNvPr>
          <p:cNvSpPr>
            <a:spLocks noGrp="1"/>
          </p:cNvSpPr>
          <p:nvPr>
            <p:ph type="sldNum" sz="quarter" idx="12"/>
          </p:nvPr>
        </p:nvSpPr>
        <p:spPr/>
        <p:txBody>
          <a:bodyPr/>
          <a:lstStyle/>
          <a:p>
            <a:fld id="{8840A91F-A1B3-44C1-9FC1-670A91959705}" type="slidenum">
              <a:rPr lang="en-US" smtClean="0"/>
              <a:pPr/>
              <a:t>10</a:t>
            </a:fld>
            <a:r>
              <a:rPr lang="en-US"/>
              <a:t> </a:t>
            </a:r>
          </a:p>
        </p:txBody>
      </p:sp>
      <p:sp>
        <p:nvSpPr>
          <p:cNvPr id="6" name="Rounded Rectangle 5">
            <a:extLst>
              <a:ext uri="{FF2B5EF4-FFF2-40B4-BE49-F238E27FC236}">
                <a16:creationId xmlns:a16="http://schemas.microsoft.com/office/drawing/2014/main" id="{23AAF02D-7070-D649-C8D7-E30007149456}"/>
              </a:ext>
            </a:extLst>
          </p:cNvPr>
          <p:cNvSpPr/>
          <p:nvPr/>
        </p:nvSpPr>
        <p:spPr>
          <a:xfrm>
            <a:off x="6862992" y="5666980"/>
            <a:ext cx="2318870" cy="766482"/>
          </a:xfrm>
          <a:prstGeom prst="round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a:solidFill>
                  <a:schemeClr val="tx2"/>
                </a:solidFill>
              </a:rPr>
              <a:t>Host Server Running gem5 natively</a:t>
            </a:r>
          </a:p>
        </p:txBody>
      </p:sp>
      <p:sp>
        <p:nvSpPr>
          <p:cNvPr id="7" name="Rounded Rectangle 6">
            <a:extLst>
              <a:ext uri="{FF2B5EF4-FFF2-40B4-BE49-F238E27FC236}">
                <a16:creationId xmlns:a16="http://schemas.microsoft.com/office/drawing/2014/main" id="{0E8D76AA-2F40-67BA-7500-F1757A994676}"/>
              </a:ext>
            </a:extLst>
          </p:cNvPr>
          <p:cNvSpPr/>
          <p:nvPr/>
        </p:nvSpPr>
        <p:spPr>
          <a:xfrm>
            <a:off x="7158827" y="2834639"/>
            <a:ext cx="1721224" cy="632014"/>
          </a:xfrm>
          <a:prstGeom prst="roundRect">
            <a:avLst/>
          </a:prstGeom>
          <a:solidFill>
            <a:schemeClr val="accent1">
              <a:lumMod val="20000"/>
              <a:lumOff val="8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2"/>
                </a:solidFill>
              </a:rPr>
              <a:t>Simulated System</a:t>
            </a:r>
          </a:p>
        </p:txBody>
      </p:sp>
      <p:sp>
        <p:nvSpPr>
          <p:cNvPr id="8" name="Rounded Rectangle 7">
            <a:extLst>
              <a:ext uri="{FF2B5EF4-FFF2-40B4-BE49-F238E27FC236}">
                <a16:creationId xmlns:a16="http://schemas.microsoft.com/office/drawing/2014/main" id="{2710E29E-1759-40AA-954C-7DEB1E3B4EC5}"/>
              </a:ext>
            </a:extLst>
          </p:cNvPr>
          <p:cNvSpPr/>
          <p:nvPr/>
        </p:nvSpPr>
        <p:spPr>
          <a:xfrm>
            <a:off x="9734389" y="5672953"/>
            <a:ext cx="2318869" cy="766482"/>
          </a:xfrm>
          <a:prstGeom prst="round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a:solidFill>
                  <a:schemeClr val="tx2"/>
                </a:solidFill>
              </a:rPr>
              <a:t>Host Server Running SPEC natively</a:t>
            </a:r>
          </a:p>
        </p:txBody>
      </p:sp>
      <p:sp>
        <p:nvSpPr>
          <p:cNvPr id="9" name="Rounded Rectangle 8">
            <a:extLst>
              <a:ext uri="{FF2B5EF4-FFF2-40B4-BE49-F238E27FC236}">
                <a16:creationId xmlns:a16="http://schemas.microsoft.com/office/drawing/2014/main" id="{0096D527-B1B1-0D26-AAD8-EB62BDF2E0F9}"/>
              </a:ext>
            </a:extLst>
          </p:cNvPr>
          <p:cNvSpPr/>
          <p:nvPr/>
        </p:nvSpPr>
        <p:spPr>
          <a:xfrm>
            <a:off x="9957760" y="1585006"/>
            <a:ext cx="1909479" cy="2052281"/>
          </a:xfrm>
          <a:prstGeom prst="round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2"/>
                </a:solidFill>
              </a:rPr>
              <a:t>SPEC 2017 Benchmark</a:t>
            </a:r>
          </a:p>
        </p:txBody>
      </p:sp>
      <p:cxnSp>
        <p:nvCxnSpPr>
          <p:cNvPr id="11" name="Straight Arrow Connector 10">
            <a:extLst>
              <a:ext uri="{FF2B5EF4-FFF2-40B4-BE49-F238E27FC236}">
                <a16:creationId xmlns:a16="http://schemas.microsoft.com/office/drawing/2014/main" id="{7AB5D9AF-B59E-981E-2C49-DD35C973EE76}"/>
              </a:ext>
            </a:extLst>
          </p:cNvPr>
          <p:cNvCxnSpPr>
            <a:cxnSpLocks/>
          </p:cNvCxnSpPr>
          <p:nvPr/>
        </p:nvCxnSpPr>
        <p:spPr>
          <a:xfrm>
            <a:off x="8005992" y="3625139"/>
            <a:ext cx="0" cy="485438"/>
          </a:xfrm>
          <a:prstGeom prst="straightConnector1">
            <a:avLst/>
          </a:prstGeom>
          <a:ln w="571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CDAAE65C-9658-AC14-B48B-A2D8B6C225D0}"/>
              </a:ext>
            </a:extLst>
          </p:cNvPr>
          <p:cNvPicPr>
            <a:picLocks noChangeAspect="1"/>
          </p:cNvPicPr>
          <p:nvPr/>
        </p:nvPicPr>
        <p:blipFill>
          <a:blip r:embed="rId2"/>
          <a:stretch>
            <a:fillRect/>
          </a:stretch>
        </p:blipFill>
        <p:spPr>
          <a:xfrm>
            <a:off x="7388174" y="4112901"/>
            <a:ext cx="1289424" cy="1289424"/>
          </a:xfrm>
          <a:prstGeom prst="rect">
            <a:avLst/>
          </a:prstGeom>
        </p:spPr>
      </p:pic>
      <p:pic>
        <p:nvPicPr>
          <p:cNvPr id="16" name="Picture 15">
            <a:extLst>
              <a:ext uri="{FF2B5EF4-FFF2-40B4-BE49-F238E27FC236}">
                <a16:creationId xmlns:a16="http://schemas.microsoft.com/office/drawing/2014/main" id="{B567E1E4-C5BC-123D-E3AF-E87431D8A6DB}"/>
              </a:ext>
            </a:extLst>
          </p:cNvPr>
          <p:cNvPicPr>
            <a:picLocks noChangeAspect="1"/>
          </p:cNvPicPr>
          <p:nvPr/>
        </p:nvPicPr>
        <p:blipFill>
          <a:blip r:embed="rId2"/>
          <a:stretch>
            <a:fillRect/>
          </a:stretch>
        </p:blipFill>
        <p:spPr>
          <a:xfrm>
            <a:off x="10273019" y="4101174"/>
            <a:ext cx="1289424" cy="1289424"/>
          </a:xfrm>
          <a:prstGeom prst="rect">
            <a:avLst/>
          </a:prstGeom>
        </p:spPr>
      </p:pic>
      <p:sp>
        <p:nvSpPr>
          <p:cNvPr id="19" name="Rounded Rectangle 18">
            <a:extLst>
              <a:ext uri="{FF2B5EF4-FFF2-40B4-BE49-F238E27FC236}">
                <a16:creationId xmlns:a16="http://schemas.microsoft.com/office/drawing/2014/main" id="{81106633-0A92-0138-1C5D-8F2F71E8D335}"/>
              </a:ext>
            </a:extLst>
          </p:cNvPr>
          <p:cNvSpPr/>
          <p:nvPr/>
        </p:nvSpPr>
        <p:spPr>
          <a:xfrm>
            <a:off x="7149862" y="1701800"/>
            <a:ext cx="1721224" cy="632014"/>
          </a:xfrm>
          <a:prstGeom prst="roundRect">
            <a:avLst/>
          </a:prstGeom>
          <a:solidFill>
            <a:schemeClr val="accent1">
              <a:lumMod val="20000"/>
              <a:lumOff val="8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2"/>
                </a:solidFill>
              </a:rPr>
              <a:t>PARSEC Benchmark</a:t>
            </a:r>
          </a:p>
        </p:txBody>
      </p:sp>
      <p:sp>
        <p:nvSpPr>
          <p:cNvPr id="26" name="Freeform 50">
            <a:extLst>
              <a:ext uri="{FF2B5EF4-FFF2-40B4-BE49-F238E27FC236}">
                <a16:creationId xmlns:a16="http://schemas.microsoft.com/office/drawing/2014/main" id="{235D3160-A3BD-9F53-3E46-BF7001704532}"/>
              </a:ext>
            </a:extLst>
          </p:cNvPr>
          <p:cNvSpPr>
            <a:spLocks/>
          </p:cNvSpPr>
          <p:nvPr/>
        </p:nvSpPr>
        <p:spPr bwMode="auto">
          <a:xfrm>
            <a:off x="1131082" y="2027542"/>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7" name="Freeform 48">
            <a:extLst>
              <a:ext uri="{FF2B5EF4-FFF2-40B4-BE49-F238E27FC236}">
                <a16:creationId xmlns:a16="http://schemas.microsoft.com/office/drawing/2014/main" id="{7B8A0352-4C43-CB68-6411-3D9FB7B42711}"/>
              </a:ext>
            </a:extLst>
          </p:cNvPr>
          <p:cNvSpPr>
            <a:spLocks noEditPoints="1"/>
          </p:cNvSpPr>
          <p:nvPr/>
        </p:nvSpPr>
        <p:spPr bwMode="auto">
          <a:xfrm>
            <a:off x="508961" y="1547925"/>
            <a:ext cx="256540" cy="256540"/>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48">
            <a:extLst>
              <a:ext uri="{FF2B5EF4-FFF2-40B4-BE49-F238E27FC236}">
                <a16:creationId xmlns:a16="http://schemas.microsoft.com/office/drawing/2014/main" id="{F09DE7DE-2EF3-7637-72D4-2864D128473A}"/>
              </a:ext>
            </a:extLst>
          </p:cNvPr>
          <p:cNvSpPr>
            <a:spLocks noEditPoints="1"/>
          </p:cNvSpPr>
          <p:nvPr/>
        </p:nvSpPr>
        <p:spPr bwMode="auto">
          <a:xfrm>
            <a:off x="508101" y="2879685"/>
            <a:ext cx="256540" cy="256540"/>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48">
            <a:extLst>
              <a:ext uri="{FF2B5EF4-FFF2-40B4-BE49-F238E27FC236}">
                <a16:creationId xmlns:a16="http://schemas.microsoft.com/office/drawing/2014/main" id="{9C7909E3-CF09-64E6-9FD3-AE6FA9DACE24}"/>
              </a:ext>
            </a:extLst>
          </p:cNvPr>
          <p:cNvSpPr>
            <a:spLocks noEditPoints="1"/>
          </p:cNvSpPr>
          <p:nvPr/>
        </p:nvSpPr>
        <p:spPr bwMode="auto">
          <a:xfrm>
            <a:off x="508101" y="3748104"/>
            <a:ext cx="256540" cy="256540"/>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48">
            <a:extLst>
              <a:ext uri="{FF2B5EF4-FFF2-40B4-BE49-F238E27FC236}">
                <a16:creationId xmlns:a16="http://schemas.microsoft.com/office/drawing/2014/main" id="{3B4940B1-68B7-93A7-BBBA-D807668FBA85}"/>
              </a:ext>
            </a:extLst>
          </p:cNvPr>
          <p:cNvSpPr>
            <a:spLocks noEditPoints="1"/>
          </p:cNvSpPr>
          <p:nvPr/>
        </p:nvSpPr>
        <p:spPr bwMode="auto">
          <a:xfrm>
            <a:off x="508101" y="4660808"/>
            <a:ext cx="256540" cy="256540"/>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50">
            <a:extLst>
              <a:ext uri="{FF2B5EF4-FFF2-40B4-BE49-F238E27FC236}">
                <a16:creationId xmlns:a16="http://schemas.microsoft.com/office/drawing/2014/main" id="{C8D690A7-5241-C591-0126-3A75C856E6C2}"/>
              </a:ext>
            </a:extLst>
          </p:cNvPr>
          <p:cNvSpPr>
            <a:spLocks/>
          </p:cNvSpPr>
          <p:nvPr/>
        </p:nvSpPr>
        <p:spPr bwMode="auto">
          <a:xfrm>
            <a:off x="1131082" y="2422020"/>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sz="1400"/>
          </a:p>
        </p:txBody>
      </p:sp>
      <p:cxnSp>
        <p:nvCxnSpPr>
          <p:cNvPr id="18" name="Straight Arrow Connector 17">
            <a:extLst>
              <a:ext uri="{FF2B5EF4-FFF2-40B4-BE49-F238E27FC236}">
                <a16:creationId xmlns:a16="http://schemas.microsoft.com/office/drawing/2014/main" id="{BB9290C6-38C7-C667-9D3F-12AF9D395014}"/>
              </a:ext>
            </a:extLst>
          </p:cNvPr>
          <p:cNvCxnSpPr>
            <a:cxnSpLocks/>
          </p:cNvCxnSpPr>
          <p:nvPr/>
        </p:nvCxnSpPr>
        <p:spPr>
          <a:xfrm>
            <a:off x="10919096" y="3633655"/>
            <a:ext cx="0" cy="485438"/>
          </a:xfrm>
          <a:prstGeom prst="straightConnector1">
            <a:avLst/>
          </a:prstGeom>
          <a:ln w="571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868CDEE3-5BEB-46C2-931C-394E52DCC81C}"/>
              </a:ext>
            </a:extLst>
          </p:cNvPr>
          <p:cNvSpPr/>
          <p:nvPr/>
        </p:nvSpPr>
        <p:spPr>
          <a:xfrm>
            <a:off x="8813783" y="3418258"/>
            <a:ext cx="1241152" cy="430793"/>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a:ln>
                  <a:solidFill>
                    <a:schemeClr val="tx2"/>
                  </a:solidFill>
                </a:ln>
                <a:solidFill>
                  <a:schemeClr val="tx2"/>
                </a:solidFill>
              </a:rPr>
              <a:t>VS</a:t>
            </a:r>
          </a:p>
        </p:txBody>
      </p:sp>
    </p:spTree>
    <p:extLst>
      <p:ext uri="{BB962C8B-B14F-4D97-AF65-F5344CB8AC3E}">
        <p14:creationId xmlns:p14="http://schemas.microsoft.com/office/powerpoint/2010/main" val="3473218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590CB-699D-03CC-48CC-60D35D71B1E3}"/>
              </a:ext>
            </a:extLst>
          </p:cNvPr>
          <p:cNvSpPr>
            <a:spLocks noGrp="1"/>
          </p:cNvSpPr>
          <p:nvPr>
            <p:ph type="title"/>
          </p:nvPr>
        </p:nvSpPr>
        <p:spPr/>
        <p:txBody>
          <a:bodyPr/>
          <a:lstStyle/>
          <a:p>
            <a:r>
              <a:rPr lang="en-US"/>
              <a:t>Host Server Configuration</a:t>
            </a:r>
          </a:p>
        </p:txBody>
      </p:sp>
      <p:sp>
        <p:nvSpPr>
          <p:cNvPr id="4" name="Slide Number Placeholder 3">
            <a:extLst>
              <a:ext uri="{FF2B5EF4-FFF2-40B4-BE49-F238E27FC236}">
                <a16:creationId xmlns:a16="http://schemas.microsoft.com/office/drawing/2014/main" id="{2812D986-9F40-3BF5-7305-957185DB58A1}"/>
              </a:ext>
            </a:extLst>
          </p:cNvPr>
          <p:cNvSpPr>
            <a:spLocks noGrp="1"/>
          </p:cNvSpPr>
          <p:nvPr>
            <p:ph type="sldNum" sz="quarter" idx="12"/>
          </p:nvPr>
        </p:nvSpPr>
        <p:spPr/>
        <p:txBody>
          <a:bodyPr/>
          <a:lstStyle/>
          <a:p>
            <a:fld id="{8840A91F-A1B3-44C1-9FC1-670A91959705}" type="slidenum">
              <a:rPr lang="en-US" smtClean="0"/>
              <a:pPr/>
              <a:t>11</a:t>
            </a:fld>
            <a:r>
              <a:rPr lang="en-US"/>
              <a:t> </a:t>
            </a:r>
          </a:p>
        </p:txBody>
      </p:sp>
      <p:graphicFrame>
        <p:nvGraphicFramePr>
          <p:cNvPr id="8" name="Table 8">
            <a:extLst>
              <a:ext uri="{FF2B5EF4-FFF2-40B4-BE49-F238E27FC236}">
                <a16:creationId xmlns:a16="http://schemas.microsoft.com/office/drawing/2014/main" id="{CFA5A673-8F16-E2C9-A4DB-F90122A3D83B}"/>
              </a:ext>
            </a:extLst>
          </p:cNvPr>
          <p:cNvGraphicFramePr>
            <a:graphicFrameLocks noGrp="1"/>
          </p:cNvGraphicFramePr>
          <p:nvPr>
            <p:extLst>
              <p:ext uri="{D42A27DB-BD31-4B8C-83A1-F6EECF244321}">
                <p14:modId xmlns:p14="http://schemas.microsoft.com/office/powerpoint/2010/main" val="2263784984"/>
              </p:ext>
            </p:extLst>
          </p:nvPr>
        </p:nvGraphicFramePr>
        <p:xfrm>
          <a:off x="606557" y="1514798"/>
          <a:ext cx="11227634" cy="3950663"/>
        </p:xfrm>
        <a:graphic>
          <a:graphicData uri="http://schemas.openxmlformats.org/drawingml/2006/table">
            <a:tbl>
              <a:tblPr firstRow="1" bandRow="1">
                <a:tableStyleId>{5C22544A-7EE6-4342-B048-85BDC9FD1C3A}</a:tableStyleId>
              </a:tblPr>
              <a:tblGrid>
                <a:gridCol w="2407686">
                  <a:extLst>
                    <a:ext uri="{9D8B030D-6E8A-4147-A177-3AD203B41FA5}">
                      <a16:colId xmlns:a16="http://schemas.microsoft.com/office/drawing/2014/main" val="3873991263"/>
                    </a:ext>
                  </a:extLst>
                </a:gridCol>
                <a:gridCol w="4102174">
                  <a:extLst>
                    <a:ext uri="{9D8B030D-6E8A-4147-A177-3AD203B41FA5}">
                      <a16:colId xmlns:a16="http://schemas.microsoft.com/office/drawing/2014/main" val="1894472669"/>
                    </a:ext>
                  </a:extLst>
                </a:gridCol>
                <a:gridCol w="4717774">
                  <a:extLst>
                    <a:ext uri="{9D8B030D-6E8A-4147-A177-3AD203B41FA5}">
                      <a16:colId xmlns:a16="http://schemas.microsoft.com/office/drawing/2014/main" val="3061584275"/>
                    </a:ext>
                  </a:extLst>
                </a:gridCol>
              </a:tblGrid>
              <a:tr h="492761">
                <a:tc>
                  <a:txBody>
                    <a:bodyPr/>
                    <a:lstStyle/>
                    <a:p>
                      <a:r>
                        <a:rPr lang="en-US" sz="2400"/>
                        <a:t>Parameters</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2400"/>
                        <a:t>Dell Server (Xeon Gold 6242 R)</a:t>
                      </a:r>
                    </a:p>
                  </a:txBody>
                  <a:tcPr anchor="ctr">
                    <a:lnT w="12700" cap="flat" cmpd="sng" algn="ctr">
                      <a:solidFill>
                        <a:schemeClr val="tx1"/>
                      </a:solidFill>
                      <a:prstDash val="solid"/>
                      <a:round/>
                      <a:headEnd type="none" w="med" len="med"/>
                      <a:tailEnd type="none" w="med" len="med"/>
                    </a:lnT>
                  </a:tcPr>
                </a:tc>
                <a:tc>
                  <a:txBody>
                    <a:bodyPr/>
                    <a:lstStyle/>
                    <a:p>
                      <a:r>
                        <a:rPr lang="en-US" sz="2400"/>
                        <a:t>Apple MacBook (M1 Chip)</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96306563"/>
                  </a:ext>
                </a:extLst>
              </a:tr>
              <a:tr h="493986">
                <a:tc>
                  <a:txBody>
                    <a:bodyPr/>
                    <a:lstStyle/>
                    <a:p>
                      <a:r>
                        <a:rPr lang="en-US" sz="2400">
                          <a:solidFill>
                            <a:schemeClr val="tx1"/>
                          </a:solidFill>
                        </a:rPr>
                        <a:t>Max Frequency</a:t>
                      </a:r>
                    </a:p>
                  </a:txBody>
                  <a:tcPr anchor="ctr">
                    <a:lnL w="12700" cap="flat" cmpd="sng" algn="ctr">
                      <a:solidFill>
                        <a:schemeClr val="tx1"/>
                      </a:solidFill>
                      <a:prstDash val="solid"/>
                      <a:round/>
                      <a:headEnd type="none" w="med" len="med"/>
                      <a:tailEnd type="none" w="med" len="med"/>
                    </a:lnL>
                  </a:tcPr>
                </a:tc>
                <a:tc>
                  <a:txBody>
                    <a:bodyPr/>
                    <a:lstStyle/>
                    <a:p>
                      <a:r>
                        <a:rPr lang="en-US" sz="2400"/>
                        <a:t>3.1 GHz (4.1 Turbo Boost)</a:t>
                      </a:r>
                    </a:p>
                  </a:txBody>
                  <a:tcPr anchor="ctr"/>
                </a:tc>
                <a:tc>
                  <a:txBody>
                    <a:bodyPr/>
                    <a:lstStyle/>
                    <a:p>
                      <a:pPr algn="ctr"/>
                      <a:r>
                        <a:rPr lang="en-US" sz="2400"/>
                        <a:t>3.2 GHz (P) + 2GHz (E)</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82872215"/>
                  </a:ext>
                </a:extLst>
              </a:tr>
              <a:tr h="493986">
                <a:tc>
                  <a:txBody>
                    <a:bodyPr/>
                    <a:lstStyle/>
                    <a:p>
                      <a:r>
                        <a:rPr lang="en-US" sz="2400">
                          <a:solidFill>
                            <a:schemeClr val="tx1"/>
                          </a:solidFill>
                        </a:rPr>
                        <a:t>Cores</a:t>
                      </a:r>
                    </a:p>
                  </a:txBody>
                  <a:tcPr anchor="ctr">
                    <a:lnL w="12700" cap="flat" cmpd="sng" algn="ctr">
                      <a:solidFill>
                        <a:schemeClr val="tx1"/>
                      </a:solidFill>
                      <a:prstDash val="solid"/>
                      <a:round/>
                      <a:headEnd type="none" w="med" len="med"/>
                      <a:tailEnd type="none" w="med" len="med"/>
                    </a:lnL>
                  </a:tcPr>
                </a:tc>
                <a:tc>
                  <a:txBody>
                    <a:bodyPr/>
                    <a:lstStyle/>
                    <a:p>
                      <a:r>
                        <a:rPr lang="en-US" sz="2400"/>
                        <a:t>20C/40T</a:t>
                      </a:r>
                    </a:p>
                  </a:txBody>
                  <a:tcPr anchor="ctr"/>
                </a:tc>
                <a:tc>
                  <a:txBody>
                    <a:bodyPr/>
                    <a:lstStyle/>
                    <a:p>
                      <a:r>
                        <a:rPr lang="en-US" sz="2400"/>
                        <a:t>4C/4T (P) + 4C/4T (E) </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65561868"/>
                  </a:ext>
                </a:extLst>
              </a:tr>
              <a:tr h="493986">
                <a:tc>
                  <a:txBody>
                    <a:bodyPr/>
                    <a:lstStyle/>
                    <a:p>
                      <a:r>
                        <a:rPr lang="en-US" sz="2400">
                          <a:solidFill>
                            <a:schemeClr val="tx1"/>
                          </a:solidFill>
                        </a:rPr>
                        <a:t>Cacheline</a:t>
                      </a:r>
                    </a:p>
                  </a:txBody>
                  <a:tcPr anchor="ctr">
                    <a:lnL w="12700" cap="flat" cmpd="sng" algn="ctr">
                      <a:solidFill>
                        <a:schemeClr val="tx1"/>
                      </a:solidFill>
                      <a:prstDash val="solid"/>
                      <a:round/>
                      <a:headEnd type="none" w="med" len="med"/>
                      <a:tailEnd type="none" w="med" len="med"/>
                    </a:lnL>
                  </a:tcPr>
                </a:tc>
                <a:tc>
                  <a:txBody>
                    <a:bodyPr/>
                    <a:lstStyle/>
                    <a:p>
                      <a:r>
                        <a:rPr lang="en-US" sz="2400"/>
                        <a:t>64B</a:t>
                      </a:r>
                    </a:p>
                  </a:txBody>
                  <a:tcPr anchor="ctr"/>
                </a:tc>
                <a:tc>
                  <a:txBody>
                    <a:bodyPr/>
                    <a:lstStyle/>
                    <a:p>
                      <a:pPr algn="ctr"/>
                      <a:r>
                        <a:rPr lang="en-US" sz="2400"/>
                        <a:t>128B</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32643237"/>
                  </a:ext>
                </a:extLst>
              </a:tr>
              <a:tr h="493986">
                <a:tc>
                  <a:txBody>
                    <a:bodyPr/>
                    <a:lstStyle/>
                    <a:p>
                      <a:r>
                        <a:rPr lang="en-US" sz="2400">
                          <a:solidFill>
                            <a:schemeClr val="tx1"/>
                          </a:solidFill>
                        </a:rPr>
                        <a:t>iCache, dCache</a:t>
                      </a:r>
                    </a:p>
                  </a:txBody>
                  <a:tcPr anchor="ctr">
                    <a:lnL w="12700" cap="flat" cmpd="sng" algn="ctr">
                      <a:solidFill>
                        <a:schemeClr val="tx1"/>
                      </a:solidFill>
                      <a:prstDash val="solid"/>
                      <a:round/>
                      <a:headEnd type="none" w="med" len="med"/>
                      <a:tailEnd type="none" w="med" len="med"/>
                    </a:lnL>
                  </a:tcPr>
                </a:tc>
                <a:tc>
                  <a:txBody>
                    <a:bodyPr/>
                    <a:lstStyle/>
                    <a:p>
                      <a:r>
                        <a:rPr lang="en-US" sz="2400"/>
                        <a:t>32KB, 32KB</a:t>
                      </a:r>
                    </a:p>
                  </a:txBody>
                  <a:tcPr anchor="ctr"/>
                </a:tc>
                <a:tc>
                  <a:txBody>
                    <a:bodyPr/>
                    <a:lstStyle/>
                    <a:p>
                      <a:pPr algn="ctr"/>
                      <a:r>
                        <a:rPr lang="en-US" sz="2400"/>
                        <a:t>192KB, 128KB (P) + </a:t>
                      </a:r>
                      <a:r>
                        <a:rPr lang="en-US" sz="2400" b="0" u="none" strike="noStrike" kern="1200">
                          <a:solidFill>
                            <a:schemeClr val="dk1"/>
                          </a:solidFill>
                          <a:effectLst/>
                        </a:rPr>
                        <a:t>128KB, 64KB (E)</a:t>
                      </a:r>
                      <a:endParaRPr lang="en-US" sz="240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76952566"/>
                  </a:ext>
                </a:extLst>
              </a:tr>
              <a:tr h="493986">
                <a:tc>
                  <a:txBody>
                    <a:bodyPr/>
                    <a:lstStyle/>
                    <a:p>
                      <a:r>
                        <a:rPr lang="en-US" sz="2400">
                          <a:solidFill>
                            <a:schemeClr val="tx1"/>
                          </a:solidFill>
                        </a:rPr>
                        <a:t>L2, L3</a:t>
                      </a:r>
                    </a:p>
                  </a:txBody>
                  <a:tcPr anchor="ctr">
                    <a:lnL w="12700" cap="flat" cmpd="sng" algn="ctr">
                      <a:solidFill>
                        <a:schemeClr val="tx1"/>
                      </a:solidFill>
                      <a:prstDash val="solid"/>
                      <a:round/>
                      <a:headEnd type="none" w="med" len="med"/>
                      <a:tailEnd type="none" w="med" len="med"/>
                    </a:lnL>
                  </a:tcPr>
                </a:tc>
                <a:tc>
                  <a:txBody>
                    <a:bodyPr/>
                    <a:lstStyle/>
                    <a:p>
                      <a:r>
                        <a:rPr lang="en-US" sz="2400"/>
                        <a:t>20MB, 35.75MB</a:t>
                      </a:r>
                    </a:p>
                  </a:txBody>
                  <a:tcPr anchor="ctr"/>
                </a:tc>
                <a:tc>
                  <a:txBody>
                    <a:bodyPr/>
                    <a:lstStyle/>
                    <a:p>
                      <a:r>
                        <a:rPr lang="en-US" sz="2400"/>
                        <a:t>12MB (P) + 4MB (E), 8MB</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41269069"/>
                  </a:ext>
                </a:extLst>
              </a:tr>
              <a:tr h="493986">
                <a:tc>
                  <a:txBody>
                    <a:bodyPr/>
                    <a:lstStyle/>
                    <a:p>
                      <a:r>
                        <a:rPr lang="en-US" sz="2400">
                          <a:solidFill>
                            <a:schemeClr val="tx1"/>
                          </a:solidFill>
                        </a:rPr>
                        <a:t>VM page size</a:t>
                      </a:r>
                    </a:p>
                  </a:txBody>
                  <a:tcPr anchor="ctr">
                    <a:lnL w="12700" cap="flat" cmpd="sng" algn="ctr">
                      <a:solidFill>
                        <a:schemeClr val="tx1"/>
                      </a:solidFill>
                      <a:prstDash val="solid"/>
                      <a:round/>
                      <a:headEnd type="none" w="med" len="med"/>
                      <a:tailEnd type="none" w="med" len="med"/>
                    </a:lnL>
                  </a:tcPr>
                </a:tc>
                <a:tc>
                  <a:txBody>
                    <a:bodyPr/>
                    <a:lstStyle/>
                    <a:p>
                      <a:r>
                        <a:rPr lang="en-US" sz="2400"/>
                        <a:t>4KB</a:t>
                      </a:r>
                    </a:p>
                  </a:txBody>
                  <a:tcPr anchor="ctr"/>
                </a:tc>
                <a:tc>
                  <a:txBody>
                    <a:bodyPr/>
                    <a:lstStyle/>
                    <a:p>
                      <a:pPr algn="ctr"/>
                      <a:r>
                        <a:rPr lang="en-US" sz="2400"/>
                        <a:t>16KB</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26580624"/>
                  </a:ext>
                </a:extLst>
              </a:tr>
              <a:tr h="493986">
                <a:tc>
                  <a:txBody>
                    <a:bodyPr/>
                    <a:lstStyle/>
                    <a:p>
                      <a:r>
                        <a:rPr lang="en-US" sz="2400">
                          <a:solidFill>
                            <a:schemeClr val="tx1"/>
                          </a:solidFill>
                        </a:rPr>
                        <a:t>DRAM, Total BW</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2400"/>
                        <a:t>96GB DDR4-2933, 141 GB/sec</a:t>
                      </a:r>
                    </a:p>
                  </a:txBody>
                  <a:tcPr anchor="ctr">
                    <a:lnB w="12700" cap="flat" cmpd="sng" algn="ctr">
                      <a:solidFill>
                        <a:schemeClr val="tx1"/>
                      </a:solidFill>
                      <a:prstDash val="solid"/>
                      <a:round/>
                      <a:headEnd type="none" w="med" len="med"/>
                      <a:tailEnd type="none" w="med" len="med"/>
                    </a:lnB>
                  </a:tcPr>
                </a:tc>
                <a:tc>
                  <a:txBody>
                    <a:bodyPr/>
                    <a:lstStyle/>
                    <a:p>
                      <a:r>
                        <a:rPr lang="en-US" sz="2400"/>
                        <a:t>8GB LPDDR4X-4266, 68GB/sec</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0363103"/>
                  </a:ext>
                </a:extLst>
              </a:tr>
            </a:tbl>
          </a:graphicData>
        </a:graphic>
      </p:graphicFrame>
    </p:spTree>
    <p:extLst>
      <p:ext uri="{BB962C8B-B14F-4D97-AF65-F5344CB8AC3E}">
        <p14:creationId xmlns:p14="http://schemas.microsoft.com/office/powerpoint/2010/main" val="1014484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590CB-699D-03CC-48CC-60D35D71B1E3}"/>
              </a:ext>
            </a:extLst>
          </p:cNvPr>
          <p:cNvSpPr>
            <a:spLocks noGrp="1"/>
          </p:cNvSpPr>
          <p:nvPr>
            <p:ph type="title"/>
          </p:nvPr>
        </p:nvSpPr>
        <p:spPr/>
        <p:txBody>
          <a:bodyPr/>
          <a:lstStyle/>
          <a:p>
            <a:r>
              <a:rPr lang="en-US"/>
              <a:t>Host Server Configuration</a:t>
            </a:r>
          </a:p>
        </p:txBody>
      </p:sp>
      <p:sp>
        <p:nvSpPr>
          <p:cNvPr id="4" name="Slide Number Placeholder 3">
            <a:extLst>
              <a:ext uri="{FF2B5EF4-FFF2-40B4-BE49-F238E27FC236}">
                <a16:creationId xmlns:a16="http://schemas.microsoft.com/office/drawing/2014/main" id="{2812D986-9F40-3BF5-7305-957185DB58A1}"/>
              </a:ext>
            </a:extLst>
          </p:cNvPr>
          <p:cNvSpPr>
            <a:spLocks noGrp="1"/>
          </p:cNvSpPr>
          <p:nvPr>
            <p:ph type="sldNum" sz="quarter" idx="12"/>
          </p:nvPr>
        </p:nvSpPr>
        <p:spPr/>
        <p:txBody>
          <a:bodyPr/>
          <a:lstStyle/>
          <a:p>
            <a:fld id="{8840A91F-A1B3-44C1-9FC1-670A91959705}" type="slidenum">
              <a:rPr lang="en-US" smtClean="0"/>
              <a:pPr/>
              <a:t>12</a:t>
            </a:fld>
            <a:r>
              <a:rPr lang="en-US"/>
              <a:t> </a:t>
            </a:r>
          </a:p>
        </p:txBody>
      </p:sp>
      <p:graphicFrame>
        <p:nvGraphicFramePr>
          <p:cNvPr id="8" name="Table 8">
            <a:extLst>
              <a:ext uri="{FF2B5EF4-FFF2-40B4-BE49-F238E27FC236}">
                <a16:creationId xmlns:a16="http://schemas.microsoft.com/office/drawing/2014/main" id="{CFA5A673-8F16-E2C9-A4DB-F90122A3D83B}"/>
              </a:ext>
            </a:extLst>
          </p:cNvPr>
          <p:cNvGraphicFramePr>
            <a:graphicFrameLocks noGrp="1"/>
          </p:cNvGraphicFramePr>
          <p:nvPr>
            <p:extLst>
              <p:ext uri="{D42A27DB-BD31-4B8C-83A1-F6EECF244321}">
                <p14:modId xmlns:p14="http://schemas.microsoft.com/office/powerpoint/2010/main" val="3067732654"/>
              </p:ext>
            </p:extLst>
          </p:nvPr>
        </p:nvGraphicFramePr>
        <p:xfrm>
          <a:off x="606557" y="1514798"/>
          <a:ext cx="11227634" cy="3950663"/>
        </p:xfrm>
        <a:graphic>
          <a:graphicData uri="http://schemas.openxmlformats.org/drawingml/2006/table">
            <a:tbl>
              <a:tblPr firstRow="1" bandRow="1">
                <a:tableStyleId>{5C22544A-7EE6-4342-B048-85BDC9FD1C3A}</a:tableStyleId>
              </a:tblPr>
              <a:tblGrid>
                <a:gridCol w="2407686">
                  <a:extLst>
                    <a:ext uri="{9D8B030D-6E8A-4147-A177-3AD203B41FA5}">
                      <a16:colId xmlns:a16="http://schemas.microsoft.com/office/drawing/2014/main" val="3873991263"/>
                    </a:ext>
                  </a:extLst>
                </a:gridCol>
                <a:gridCol w="4102174">
                  <a:extLst>
                    <a:ext uri="{9D8B030D-6E8A-4147-A177-3AD203B41FA5}">
                      <a16:colId xmlns:a16="http://schemas.microsoft.com/office/drawing/2014/main" val="1894472669"/>
                    </a:ext>
                  </a:extLst>
                </a:gridCol>
                <a:gridCol w="4717774">
                  <a:extLst>
                    <a:ext uri="{9D8B030D-6E8A-4147-A177-3AD203B41FA5}">
                      <a16:colId xmlns:a16="http://schemas.microsoft.com/office/drawing/2014/main" val="3061584275"/>
                    </a:ext>
                  </a:extLst>
                </a:gridCol>
              </a:tblGrid>
              <a:tr h="492761">
                <a:tc>
                  <a:txBody>
                    <a:bodyPr/>
                    <a:lstStyle/>
                    <a:p>
                      <a:r>
                        <a:rPr lang="en-US" sz="2400"/>
                        <a:t>Parameters</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2400"/>
                        <a:t>Dell Server (Xeon Gold 6242 R)</a:t>
                      </a:r>
                    </a:p>
                  </a:txBody>
                  <a:tcPr anchor="ctr">
                    <a:lnT w="12700" cap="flat" cmpd="sng" algn="ctr">
                      <a:solidFill>
                        <a:schemeClr val="tx1"/>
                      </a:solidFill>
                      <a:prstDash val="solid"/>
                      <a:round/>
                      <a:headEnd type="none" w="med" len="med"/>
                      <a:tailEnd type="none" w="med" len="med"/>
                    </a:lnT>
                  </a:tcPr>
                </a:tc>
                <a:tc>
                  <a:txBody>
                    <a:bodyPr/>
                    <a:lstStyle/>
                    <a:p>
                      <a:r>
                        <a:rPr lang="en-US" sz="2400"/>
                        <a:t>Apple MacBook (M1 Chip)</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196306563"/>
                  </a:ext>
                </a:extLst>
              </a:tr>
              <a:tr h="493986">
                <a:tc>
                  <a:txBody>
                    <a:bodyPr/>
                    <a:lstStyle/>
                    <a:p>
                      <a:r>
                        <a:rPr lang="en-US" sz="2400">
                          <a:solidFill>
                            <a:schemeClr val="tx1"/>
                          </a:solidFill>
                        </a:rPr>
                        <a:t>Max Frequency</a:t>
                      </a:r>
                    </a:p>
                  </a:txBody>
                  <a:tcPr anchor="ctr">
                    <a:lnL w="12700" cap="flat" cmpd="sng" algn="ctr">
                      <a:solidFill>
                        <a:schemeClr val="tx1"/>
                      </a:solidFill>
                      <a:prstDash val="solid"/>
                      <a:round/>
                      <a:headEnd type="none" w="med" len="med"/>
                      <a:tailEnd type="none" w="med" len="med"/>
                    </a:lnL>
                  </a:tcPr>
                </a:tc>
                <a:tc>
                  <a:txBody>
                    <a:bodyPr/>
                    <a:lstStyle/>
                    <a:p>
                      <a:r>
                        <a:rPr lang="en-US" sz="2400"/>
                        <a:t>3.1 GHz (4.1 Turbo Boost)</a:t>
                      </a:r>
                    </a:p>
                  </a:txBody>
                  <a:tcPr anchor="ctr"/>
                </a:tc>
                <a:tc>
                  <a:txBody>
                    <a:bodyPr/>
                    <a:lstStyle/>
                    <a:p>
                      <a:pPr algn="ctr"/>
                      <a:r>
                        <a:rPr lang="en-US" sz="2400"/>
                        <a:t>3.2 GHz (P) + 2GHz (E)</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82872215"/>
                  </a:ext>
                </a:extLst>
              </a:tr>
              <a:tr h="493986">
                <a:tc>
                  <a:txBody>
                    <a:bodyPr/>
                    <a:lstStyle/>
                    <a:p>
                      <a:r>
                        <a:rPr lang="en-US" sz="2400">
                          <a:solidFill>
                            <a:schemeClr val="tx1"/>
                          </a:solidFill>
                        </a:rPr>
                        <a:t>Cores</a:t>
                      </a:r>
                    </a:p>
                  </a:txBody>
                  <a:tcPr anchor="ctr">
                    <a:lnL w="12700" cap="flat" cmpd="sng" algn="ctr">
                      <a:solidFill>
                        <a:schemeClr val="tx1"/>
                      </a:solidFill>
                      <a:prstDash val="solid"/>
                      <a:round/>
                      <a:headEnd type="none" w="med" len="med"/>
                      <a:tailEnd type="none" w="med" len="med"/>
                    </a:lnL>
                  </a:tcPr>
                </a:tc>
                <a:tc>
                  <a:txBody>
                    <a:bodyPr/>
                    <a:lstStyle/>
                    <a:p>
                      <a:r>
                        <a:rPr lang="en-US" sz="2400"/>
                        <a:t>20C/40T</a:t>
                      </a:r>
                    </a:p>
                  </a:txBody>
                  <a:tcPr anchor="ctr"/>
                </a:tc>
                <a:tc>
                  <a:txBody>
                    <a:bodyPr/>
                    <a:lstStyle/>
                    <a:p>
                      <a:r>
                        <a:rPr lang="en-US" sz="2400"/>
                        <a:t>4C/4T (P) + 4C/4T (E) </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65561868"/>
                  </a:ext>
                </a:extLst>
              </a:tr>
              <a:tr h="493986">
                <a:tc>
                  <a:txBody>
                    <a:bodyPr/>
                    <a:lstStyle/>
                    <a:p>
                      <a:r>
                        <a:rPr lang="en-US" sz="2400" b="1">
                          <a:solidFill>
                            <a:schemeClr val="tx1"/>
                          </a:solidFill>
                        </a:rPr>
                        <a:t>Cacheline</a:t>
                      </a:r>
                    </a:p>
                  </a:txBody>
                  <a:tcPr anchor="ctr">
                    <a:lnL w="12700" cap="flat" cmpd="sng" algn="ctr">
                      <a:solidFill>
                        <a:schemeClr val="tx1"/>
                      </a:solidFill>
                      <a:prstDash val="solid"/>
                      <a:round/>
                      <a:headEnd type="none" w="med" len="med"/>
                      <a:tailEnd type="none" w="med" len="med"/>
                    </a:lnL>
                  </a:tcPr>
                </a:tc>
                <a:tc>
                  <a:txBody>
                    <a:bodyPr/>
                    <a:lstStyle/>
                    <a:p>
                      <a:r>
                        <a:rPr lang="en-US" sz="2400"/>
                        <a:t>64B</a:t>
                      </a:r>
                    </a:p>
                  </a:txBody>
                  <a:tcPr anchor="ctr"/>
                </a:tc>
                <a:tc>
                  <a:txBody>
                    <a:bodyPr/>
                    <a:lstStyle/>
                    <a:p>
                      <a:pPr algn="ctr"/>
                      <a:r>
                        <a:rPr lang="en-US" sz="2400"/>
                        <a:t>128B</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32643237"/>
                  </a:ext>
                </a:extLst>
              </a:tr>
              <a:tr h="493986">
                <a:tc>
                  <a:txBody>
                    <a:bodyPr/>
                    <a:lstStyle/>
                    <a:p>
                      <a:r>
                        <a:rPr lang="en-US" sz="2400" b="1">
                          <a:solidFill>
                            <a:schemeClr val="tx1"/>
                          </a:solidFill>
                        </a:rPr>
                        <a:t>iCache, dCache</a:t>
                      </a:r>
                    </a:p>
                  </a:txBody>
                  <a:tcPr anchor="ctr">
                    <a:lnL w="12700" cap="flat" cmpd="sng" algn="ctr">
                      <a:solidFill>
                        <a:schemeClr val="tx1"/>
                      </a:solidFill>
                      <a:prstDash val="solid"/>
                      <a:round/>
                      <a:headEnd type="none" w="med" len="med"/>
                      <a:tailEnd type="none" w="med" len="med"/>
                    </a:lnL>
                  </a:tcPr>
                </a:tc>
                <a:tc>
                  <a:txBody>
                    <a:bodyPr/>
                    <a:lstStyle/>
                    <a:p>
                      <a:r>
                        <a:rPr lang="en-US" sz="2400"/>
                        <a:t>32KB, 32KB</a:t>
                      </a:r>
                    </a:p>
                  </a:txBody>
                  <a:tcPr anchor="ctr"/>
                </a:tc>
                <a:tc>
                  <a:txBody>
                    <a:bodyPr/>
                    <a:lstStyle/>
                    <a:p>
                      <a:pPr algn="ctr"/>
                      <a:r>
                        <a:rPr lang="en-US" sz="2400"/>
                        <a:t>192KB, 128KB (P) + </a:t>
                      </a:r>
                      <a:r>
                        <a:rPr lang="en-US" sz="2400" b="0" u="none" strike="noStrike" kern="1200">
                          <a:solidFill>
                            <a:schemeClr val="dk1"/>
                          </a:solidFill>
                          <a:effectLst/>
                        </a:rPr>
                        <a:t>128KB, 64KB (E)</a:t>
                      </a:r>
                      <a:endParaRPr lang="en-US" sz="2400"/>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76952566"/>
                  </a:ext>
                </a:extLst>
              </a:tr>
              <a:tr h="493986">
                <a:tc>
                  <a:txBody>
                    <a:bodyPr/>
                    <a:lstStyle/>
                    <a:p>
                      <a:r>
                        <a:rPr lang="en-US" sz="2400" b="1">
                          <a:solidFill>
                            <a:schemeClr val="tx1"/>
                          </a:solidFill>
                        </a:rPr>
                        <a:t>L2, L3</a:t>
                      </a:r>
                    </a:p>
                  </a:txBody>
                  <a:tcPr anchor="ctr">
                    <a:lnL w="12700" cap="flat" cmpd="sng" algn="ctr">
                      <a:solidFill>
                        <a:schemeClr val="tx1"/>
                      </a:solidFill>
                      <a:prstDash val="solid"/>
                      <a:round/>
                      <a:headEnd type="none" w="med" len="med"/>
                      <a:tailEnd type="none" w="med" len="med"/>
                    </a:lnL>
                  </a:tcPr>
                </a:tc>
                <a:tc>
                  <a:txBody>
                    <a:bodyPr/>
                    <a:lstStyle/>
                    <a:p>
                      <a:r>
                        <a:rPr lang="en-US" sz="2400"/>
                        <a:t>20MB, 35.75MB</a:t>
                      </a:r>
                    </a:p>
                  </a:txBody>
                  <a:tcPr anchor="ctr"/>
                </a:tc>
                <a:tc>
                  <a:txBody>
                    <a:bodyPr/>
                    <a:lstStyle/>
                    <a:p>
                      <a:r>
                        <a:rPr lang="en-US" sz="2400"/>
                        <a:t>12MB (P) + 4MB (E), 8MB</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41269069"/>
                  </a:ext>
                </a:extLst>
              </a:tr>
              <a:tr h="493986">
                <a:tc>
                  <a:txBody>
                    <a:bodyPr/>
                    <a:lstStyle/>
                    <a:p>
                      <a:r>
                        <a:rPr lang="en-US" sz="2400" b="1">
                          <a:solidFill>
                            <a:schemeClr val="tx1"/>
                          </a:solidFill>
                        </a:rPr>
                        <a:t>VM page size</a:t>
                      </a:r>
                    </a:p>
                  </a:txBody>
                  <a:tcPr anchor="ctr">
                    <a:lnL w="12700" cap="flat" cmpd="sng" algn="ctr">
                      <a:solidFill>
                        <a:schemeClr val="tx1"/>
                      </a:solidFill>
                      <a:prstDash val="solid"/>
                      <a:round/>
                      <a:headEnd type="none" w="med" len="med"/>
                      <a:tailEnd type="none" w="med" len="med"/>
                    </a:lnL>
                  </a:tcPr>
                </a:tc>
                <a:tc>
                  <a:txBody>
                    <a:bodyPr/>
                    <a:lstStyle/>
                    <a:p>
                      <a:r>
                        <a:rPr lang="en-US" sz="2400"/>
                        <a:t>4KB</a:t>
                      </a:r>
                    </a:p>
                  </a:txBody>
                  <a:tcPr anchor="ctr"/>
                </a:tc>
                <a:tc>
                  <a:txBody>
                    <a:bodyPr/>
                    <a:lstStyle/>
                    <a:p>
                      <a:pPr algn="ctr"/>
                      <a:r>
                        <a:rPr lang="en-US" sz="2400"/>
                        <a:t>16KB</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026580624"/>
                  </a:ext>
                </a:extLst>
              </a:tr>
              <a:tr h="493986">
                <a:tc>
                  <a:txBody>
                    <a:bodyPr/>
                    <a:lstStyle/>
                    <a:p>
                      <a:r>
                        <a:rPr lang="en-US" sz="2400">
                          <a:solidFill>
                            <a:schemeClr val="tx1"/>
                          </a:solidFill>
                        </a:rPr>
                        <a:t>DRAM, Total BW</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2400"/>
                        <a:t>96GB DDR4-2933, 141 GB/sec</a:t>
                      </a:r>
                    </a:p>
                  </a:txBody>
                  <a:tcPr anchor="ctr">
                    <a:lnB w="12700" cap="flat" cmpd="sng" algn="ctr">
                      <a:solidFill>
                        <a:schemeClr val="tx1"/>
                      </a:solidFill>
                      <a:prstDash val="solid"/>
                      <a:round/>
                      <a:headEnd type="none" w="med" len="med"/>
                      <a:tailEnd type="none" w="med" len="med"/>
                    </a:lnB>
                  </a:tcPr>
                </a:tc>
                <a:tc>
                  <a:txBody>
                    <a:bodyPr/>
                    <a:lstStyle/>
                    <a:p>
                      <a:r>
                        <a:rPr lang="en-US" sz="2400"/>
                        <a:t>8GB LPDDR4X-4266, 68GB/sec</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0363103"/>
                  </a:ext>
                </a:extLst>
              </a:tr>
            </a:tbl>
          </a:graphicData>
        </a:graphic>
      </p:graphicFrame>
      <p:sp>
        <p:nvSpPr>
          <p:cNvPr id="3" name="Rounded Rectangle 2">
            <a:extLst>
              <a:ext uri="{FF2B5EF4-FFF2-40B4-BE49-F238E27FC236}">
                <a16:creationId xmlns:a16="http://schemas.microsoft.com/office/drawing/2014/main" id="{33D97781-BC1C-D130-E629-FAEAD1C2CEA9}"/>
              </a:ext>
            </a:extLst>
          </p:cNvPr>
          <p:cNvSpPr/>
          <p:nvPr/>
        </p:nvSpPr>
        <p:spPr>
          <a:xfrm>
            <a:off x="552032" y="2920855"/>
            <a:ext cx="11276402" cy="2141475"/>
          </a:xfrm>
          <a:prstGeom prst="roundRect">
            <a:avLst/>
          </a:prstGeom>
          <a:noFill/>
          <a:ln w="825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E2CF8437-226D-3F6F-2BFD-E44D6D780EEA}"/>
              </a:ext>
            </a:extLst>
          </p:cNvPr>
          <p:cNvSpPr txBox="1"/>
          <p:nvPr/>
        </p:nvSpPr>
        <p:spPr>
          <a:xfrm>
            <a:off x="12700" y="5829370"/>
            <a:ext cx="12162973" cy="523220"/>
          </a:xfrm>
          <a:prstGeom prst="rect">
            <a:avLst/>
          </a:prstGeom>
          <a:noFill/>
        </p:spPr>
        <p:txBody>
          <a:bodyPr wrap="square" rtlCol="0">
            <a:spAutoFit/>
          </a:bodyPr>
          <a:lstStyle/>
          <a:p>
            <a:pPr algn="ctr"/>
            <a:r>
              <a:rPr lang="en-US" sz="2800" b="1">
                <a:solidFill>
                  <a:schemeClr val="accent1">
                    <a:lumMod val="50000"/>
                  </a:schemeClr>
                </a:solidFill>
              </a:rPr>
              <a:t>M1 has 6x larger </a:t>
            </a:r>
            <a:r>
              <a:rPr lang="en-US" sz="2800" b="1" err="1">
                <a:solidFill>
                  <a:schemeClr val="accent1">
                    <a:lumMod val="50000"/>
                  </a:schemeClr>
                </a:solidFill>
              </a:rPr>
              <a:t>iCache</a:t>
            </a:r>
            <a:r>
              <a:rPr lang="en-US" sz="2800" b="1">
                <a:solidFill>
                  <a:schemeClr val="accent1">
                    <a:lumMod val="50000"/>
                  </a:schemeClr>
                </a:solidFill>
              </a:rPr>
              <a:t> and 4x larger </a:t>
            </a:r>
            <a:r>
              <a:rPr lang="en-US" sz="2800" b="1" err="1">
                <a:solidFill>
                  <a:schemeClr val="accent1">
                    <a:lumMod val="50000"/>
                  </a:schemeClr>
                </a:solidFill>
              </a:rPr>
              <a:t>dCache</a:t>
            </a:r>
            <a:endParaRPr lang="en-US" sz="2800" b="1">
              <a:solidFill>
                <a:schemeClr val="accent1">
                  <a:lumMod val="50000"/>
                </a:schemeClr>
              </a:solidFill>
            </a:endParaRPr>
          </a:p>
        </p:txBody>
      </p:sp>
    </p:spTree>
    <p:extLst>
      <p:ext uri="{BB962C8B-B14F-4D97-AF65-F5344CB8AC3E}">
        <p14:creationId xmlns:p14="http://schemas.microsoft.com/office/powerpoint/2010/main" val="7709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1B13E-5DD3-AE77-8FAC-06C98018B9F5}"/>
              </a:ext>
            </a:extLst>
          </p:cNvPr>
          <p:cNvSpPr>
            <a:spLocks noGrp="1"/>
          </p:cNvSpPr>
          <p:nvPr>
            <p:ph type="title"/>
          </p:nvPr>
        </p:nvSpPr>
        <p:spPr/>
        <p:txBody>
          <a:bodyPr lIns="91440" tIns="45720" rIns="91440" bIns="45720" anchor="t"/>
          <a:lstStyle/>
          <a:p>
            <a:r>
              <a:rPr lang="en-US">
                <a:cs typeface="Calibri Light"/>
              </a:rPr>
              <a:t>Outline</a:t>
            </a:r>
            <a:endParaRPr lang="en-US"/>
          </a:p>
        </p:txBody>
      </p:sp>
      <p:sp>
        <p:nvSpPr>
          <p:cNvPr id="3" name="Content Placeholder 2">
            <a:extLst>
              <a:ext uri="{FF2B5EF4-FFF2-40B4-BE49-F238E27FC236}">
                <a16:creationId xmlns:a16="http://schemas.microsoft.com/office/drawing/2014/main" id="{FC89E5B0-F1E4-6D3D-4FF5-9C8517B43363}"/>
              </a:ext>
            </a:extLst>
          </p:cNvPr>
          <p:cNvSpPr>
            <a:spLocks noGrp="1"/>
          </p:cNvSpPr>
          <p:nvPr>
            <p:ph idx="1"/>
          </p:nvPr>
        </p:nvSpPr>
        <p:spPr>
          <a:xfrm>
            <a:off x="826718" y="1463039"/>
            <a:ext cx="11060482" cy="5029200"/>
          </a:xfrm>
        </p:spPr>
        <p:txBody>
          <a:bodyPr lIns="91440" tIns="45720" rIns="91440" bIns="45720" anchor="t"/>
          <a:lstStyle/>
          <a:p>
            <a:pPr marL="0" indent="0">
              <a:buNone/>
            </a:pPr>
            <a:r>
              <a:rPr lang="en-US">
                <a:solidFill>
                  <a:schemeClr val="bg2">
                    <a:lumMod val="90000"/>
                  </a:schemeClr>
                </a:solidFill>
                <a:cs typeface="Calibri"/>
              </a:rPr>
              <a:t>Introduction</a:t>
            </a:r>
          </a:p>
          <a:p>
            <a:pPr marL="0" indent="0">
              <a:buNone/>
            </a:pPr>
            <a:r>
              <a:rPr lang="en-US">
                <a:solidFill>
                  <a:schemeClr val="bg2"/>
                </a:solidFill>
                <a:cs typeface="Calibri"/>
              </a:rPr>
              <a:t>Methodology</a:t>
            </a:r>
          </a:p>
          <a:p>
            <a:pPr marL="0" indent="0">
              <a:buNone/>
            </a:pPr>
            <a:r>
              <a:rPr lang="en-US">
                <a:cs typeface="Calibri"/>
              </a:rPr>
              <a:t>Profiling gem5 Extensively on M1 and Xeon Platforms</a:t>
            </a:r>
          </a:p>
          <a:p>
            <a:pPr marL="457200" lvl="1" indent="0">
              <a:buNone/>
            </a:pPr>
            <a:r>
              <a:rPr lang="en-US">
                <a:cs typeface="Calibri"/>
              </a:rPr>
              <a:t>Microarchitectural exploration on Xeon using Intel </a:t>
            </a:r>
            <a:r>
              <a:rPr lang="en-US" err="1">
                <a:cs typeface="Calibri"/>
              </a:rPr>
              <a:t>VTune</a:t>
            </a:r>
            <a:endParaRPr lang="en-US">
              <a:cs typeface="Calibri"/>
            </a:endParaRPr>
          </a:p>
          <a:p>
            <a:pPr marL="457200" lvl="1" indent="0">
              <a:buNone/>
            </a:pPr>
            <a:r>
              <a:rPr lang="en-US">
                <a:cs typeface="Calibri"/>
              </a:rPr>
              <a:t>Reading microarchitectural counters on M1 Platforms</a:t>
            </a:r>
          </a:p>
          <a:p>
            <a:pPr marL="0" indent="0">
              <a:buNone/>
            </a:pPr>
            <a:r>
              <a:rPr lang="en-US">
                <a:solidFill>
                  <a:schemeClr val="bg2"/>
                </a:solidFill>
                <a:cs typeface="Calibri"/>
              </a:rPr>
              <a:t>Sensitivity Analysis of gem5 Simulation Speed</a:t>
            </a:r>
          </a:p>
          <a:p>
            <a:pPr marL="457200" lvl="1" indent="0">
              <a:buNone/>
            </a:pPr>
            <a:r>
              <a:rPr lang="en-US">
                <a:solidFill>
                  <a:schemeClr val="bg2"/>
                </a:solidFill>
                <a:cs typeface="Calibri"/>
              </a:rPr>
              <a:t>Sensitivity to system configurations</a:t>
            </a:r>
          </a:p>
          <a:p>
            <a:pPr marL="457200" lvl="1" indent="0">
              <a:buNone/>
            </a:pPr>
            <a:r>
              <a:rPr lang="en-US">
                <a:solidFill>
                  <a:schemeClr val="bg2"/>
                </a:solidFill>
                <a:cs typeface="Calibri"/>
              </a:rPr>
              <a:t>Sensitivity to architectural configurations (Running gem5 on </a:t>
            </a:r>
            <a:r>
              <a:rPr lang="en-US" err="1">
                <a:solidFill>
                  <a:schemeClr val="bg2"/>
                </a:solidFill>
                <a:cs typeface="Calibri"/>
              </a:rPr>
              <a:t>FireSim</a:t>
            </a:r>
            <a:r>
              <a:rPr lang="en-US">
                <a:solidFill>
                  <a:schemeClr val="bg2"/>
                </a:solidFill>
                <a:cs typeface="Calibri"/>
              </a:rPr>
              <a:t>)</a:t>
            </a:r>
          </a:p>
          <a:p>
            <a:pPr marL="0" indent="0">
              <a:buNone/>
            </a:pPr>
            <a:r>
              <a:rPr lang="en-US">
                <a:solidFill>
                  <a:schemeClr val="bg2"/>
                </a:solidFill>
                <a:cs typeface="Calibri"/>
              </a:rPr>
              <a:t>Conclusion</a:t>
            </a:r>
          </a:p>
        </p:txBody>
      </p:sp>
      <p:sp>
        <p:nvSpPr>
          <p:cNvPr id="4" name="Slide Number Placeholder 3">
            <a:extLst>
              <a:ext uri="{FF2B5EF4-FFF2-40B4-BE49-F238E27FC236}">
                <a16:creationId xmlns:a16="http://schemas.microsoft.com/office/drawing/2014/main" id="{AE8A96BD-C114-14D6-1D0B-4FE134E7BDDB}"/>
              </a:ext>
            </a:extLst>
          </p:cNvPr>
          <p:cNvSpPr>
            <a:spLocks noGrp="1"/>
          </p:cNvSpPr>
          <p:nvPr>
            <p:ph type="sldNum" sz="quarter" idx="12"/>
          </p:nvPr>
        </p:nvSpPr>
        <p:spPr/>
        <p:txBody>
          <a:bodyPr/>
          <a:lstStyle/>
          <a:p>
            <a:fld id="{8840A91F-A1B3-44C1-9FC1-670A91959705}" type="slidenum">
              <a:rPr lang="en-US" smtClean="0"/>
              <a:pPr/>
              <a:t>13</a:t>
            </a:fld>
            <a:r>
              <a:rPr lang="en-US"/>
              <a:t> </a:t>
            </a:r>
          </a:p>
        </p:txBody>
      </p:sp>
      <p:sp>
        <p:nvSpPr>
          <p:cNvPr id="5" name="Freeform 50">
            <a:extLst>
              <a:ext uri="{FF2B5EF4-FFF2-40B4-BE49-F238E27FC236}">
                <a16:creationId xmlns:a16="http://schemas.microsoft.com/office/drawing/2014/main" id="{40FA4135-DA42-7DE0-8472-8D1FE6FFEFA8}"/>
              </a:ext>
            </a:extLst>
          </p:cNvPr>
          <p:cNvSpPr>
            <a:spLocks/>
          </p:cNvSpPr>
          <p:nvPr/>
        </p:nvSpPr>
        <p:spPr bwMode="auto">
          <a:xfrm>
            <a:off x="1131082" y="3029919"/>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6" name="Freeform 48">
            <a:extLst>
              <a:ext uri="{FF2B5EF4-FFF2-40B4-BE49-F238E27FC236}">
                <a16:creationId xmlns:a16="http://schemas.microsoft.com/office/drawing/2014/main" id="{5DE02C87-03F6-49F8-63F2-CDD0C5129449}"/>
              </a:ext>
            </a:extLst>
          </p:cNvPr>
          <p:cNvSpPr>
            <a:spLocks noEditPoints="1"/>
          </p:cNvSpPr>
          <p:nvPr/>
        </p:nvSpPr>
        <p:spPr bwMode="auto">
          <a:xfrm>
            <a:off x="508961" y="1547925"/>
            <a:ext cx="256540" cy="256540"/>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chemeClr val="accent3">
              <a:alpha val="20000"/>
            </a:schemeClr>
          </a:solidFill>
          <a:ln w="19050">
            <a:solidFill>
              <a:schemeClr val="tx2">
                <a:alpha val="2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48">
            <a:extLst>
              <a:ext uri="{FF2B5EF4-FFF2-40B4-BE49-F238E27FC236}">
                <a16:creationId xmlns:a16="http://schemas.microsoft.com/office/drawing/2014/main" id="{DFE33D80-AED1-4CC5-3049-BBD8ECC758F1}"/>
              </a:ext>
            </a:extLst>
          </p:cNvPr>
          <p:cNvSpPr>
            <a:spLocks noEditPoints="1"/>
          </p:cNvSpPr>
          <p:nvPr/>
        </p:nvSpPr>
        <p:spPr bwMode="auto">
          <a:xfrm>
            <a:off x="508101" y="2034186"/>
            <a:ext cx="256540" cy="256540"/>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chemeClr val="accent3">
              <a:alpha val="20000"/>
            </a:schemeClr>
          </a:solidFill>
          <a:ln w="19050">
            <a:solidFill>
              <a:schemeClr val="tx2">
                <a:alpha val="2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48">
            <a:extLst>
              <a:ext uri="{FF2B5EF4-FFF2-40B4-BE49-F238E27FC236}">
                <a16:creationId xmlns:a16="http://schemas.microsoft.com/office/drawing/2014/main" id="{27CCB8AF-E5AE-1250-4B4E-B6BC4D04D6C6}"/>
              </a:ext>
            </a:extLst>
          </p:cNvPr>
          <p:cNvSpPr>
            <a:spLocks noEditPoints="1"/>
          </p:cNvSpPr>
          <p:nvPr/>
        </p:nvSpPr>
        <p:spPr bwMode="auto">
          <a:xfrm>
            <a:off x="508101" y="2556927"/>
            <a:ext cx="256540" cy="256540"/>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48">
            <a:extLst>
              <a:ext uri="{FF2B5EF4-FFF2-40B4-BE49-F238E27FC236}">
                <a16:creationId xmlns:a16="http://schemas.microsoft.com/office/drawing/2014/main" id="{05EE08E2-2CDE-490E-297C-44DABF4E2D4D}"/>
              </a:ext>
            </a:extLst>
          </p:cNvPr>
          <p:cNvSpPr>
            <a:spLocks noEditPoints="1"/>
          </p:cNvSpPr>
          <p:nvPr/>
        </p:nvSpPr>
        <p:spPr bwMode="auto">
          <a:xfrm>
            <a:off x="508101" y="3908661"/>
            <a:ext cx="256540" cy="256540"/>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chemeClr val="accent3">
              <a:alpha val="20331"/>
            </a:schemeClr>
          </a:solidFill>
          <a:ln w="19050">
            <a:solidFill>
              <a:schemeClr val="tx2">
                <a:alpha val="2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48">
            <a:extLst>
              <a:ext uri="{FF2B5EF4-FFF2-40B4-BE49-F238E27FC236}">
                <a16:creationId xmlns:a16="http://schemas.microsoft.com/office/drawing/2014/main" id="{865FE438-7C4D-740F-E75E-85015EAE4DEA}"/>
              </a:ext>
            </a:extLst>
          </p:cNvPr>
          <p:cNvSpPr>
            <a:spLocks noEditPoints="1"/>
          </p:cNvSpPr>
          <p:nvPr/>
        </p:nvSpPr>
        <p:spPr bwMode="auto">
          <a:xfrm>
            <a:off x="508101" y="5202401"/>
            <a:ext cx="256540" cy="256540"/>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chemeClr val="accent3">
              <a:alpha val="20331"/>
            </a:schemeClr>
          </a:solidFill>
          <a:ln w="19050">
            <a:solidFill>
              <a:schemeClr val="tx2">
                <a:alpha val="2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50">
            <a:extLst>
              <a:ext uri="{FF2B5EF4-FFF2-40B4-BE49-F238E27FC236}">
                <a16:creationId xmlns:a16="http://schemas.microsoft.com/office/drawing/2014/main" id="{7ADB2966-E1F1-88FA-4EAB-9A9950E985E3}"/>
              </a:ext>
            </a:extLst>
          </p:cNvPr>
          <p:cNvSpPr>
            <a:spLocks/>
          </p:cNvSpPr>
          <p:nvPr/>
        </p:nvSpPr>
        <p:spPr bwMode="auto">
          <a:xfrm>
            <a:off x="1131082" y="3424397"/>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3" name="Freeform 50">
            <a:extLst>
              <a:ext uri="{FF2B5EF4-FFF2-40B4-BE49-F238E27FC236}">
                <a16:creationId xmlns:a16="http://schemas.microsoft.com/office/drawing/2014/main" id="{46373F64-FF17-740C-8D8C-956BF17FB15C}"/>
              </a:ext>
            </a:extLst>
          </p:cNvPr>
          <p:cNvSpPr>
            <a:spLocks/>
          </p:cNvSpPr>
          <p:nvPr/>
        </p:nvSpPr>
        <p:spPr bwMode="auto">
          <a:xfrm>
            <a:off x="1131082" y="4370682"/>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alpha val="20331"/>
            </a:schemeClr>
          </a:solidFill>
          <a:ln w="19050">
            <a:solidFill>
              <a:schemeClr val="tx2">
                <a:alpha val="20000"/>
              </a:schemeClr>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4" name="Freeform 50">
            <a:extLst>
              <a:ext uri="{FF2B5EF4-FFF2-40B4-BE49-F238E27FC236}">
                <a16:creationId xmlns:a16="http://schemas.microsoft.com/office/drawing/2014/main" id="{24FEC200-9D72-75CF-20DC-082320962153}"/>
              </a:ext>
            </a:extLst>
          </p:cNvPr>
          <p:cNvSpPr>
            <a:spLocks/>
          </p:cNvSpPr>
          <p:nvPr/>
        </p:nvSpPr>
        <p:spPr bwMode="auto">
          <a:xfrm>
            <a:off x="1131082" y="4765160"/>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alpha val="20331"/>
            </a:schemeClr>
          </a:solidFill>
          <a:ln w="19050">
            <a:solidFill>
              <a:schemeClr val="tx2">
                <a:alpha val="20000"/>
              </a:schemeClr>
            </a:solidFill>
            <a:round/>
            <a:headEnd/>
            <a:tailEnd/>
          </a:ln>
        </p:spPr>
        <p:txBody>
          <a:bodyPr vert="horz" wrap="square" lIns="91440" tIns="45720" rIns="91440" bIns="45720" numCol="1" anchor="t" anchorCtr="0" compatLnSpc="1">
            <a:prstTxWarp prst="textNoShape">
              <a:avLst/>
            </a:prstTxWarp>
          </a:bodyPr>
          <a:lstStyle/>
          <a:p>
            <a:endParaRPr lang="en-US" sz="1400"/>
          </a:p>
        </p:txBody>
      </p:sp>
    </p:spTree>
    <p:extLst>
      <p:ext uri="{BB962C8B-B14F-4D97-AF65-F5344CB8AC3E}">
        <p14:creationId xmlns:p14="http://schemas.microsoft.com/office/powerpoint/2010/main" val="3900670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128B2-4936-55F4-6EAA-16E10746028F}"/>
              </a:ext>
            </a:extLst>
          </p:cNvPr>
          <p:cNvSpPr>
            <a:spLocks noGrp="1"/>
          </p:cNvSpPr>
          <p:nvPr>
            <p:ph type="title"/>
          </p:nvPr>
        </p:nvSpPr>
        <p:spPr/>
        <p:txBody>
          <a:bodyPr/>
          <a:lstStyle/>
          <a:p>
            <a:r>
              <a:rPr lang="en-US"/>
              <a:t>Profiling gem5 on Intel Xeon Processor</a:t>
            </a:r>
          </a:p>
        </p:txBody>
      </p:sp>
      <p:sp>
        <p:nvSpPr>
          <p:cNvPr id="3" name="Content Placeholder 2">
            <a:extLst>
              <a:ext uri="{FF2B5EF4-FFF2-40B4-BE49-F238E27FC236}">
                <a16:creationId xmlns:a16="http://schemas.microsoft.com/office/drawing/2014/main" id="{B5D18AD4-EDF4-E8C0-ACC0-60E0233FE9CD}"/>
              </a:ext>
            </a:extLst>
          </p:cNvPr>
          <p:cNvSpPr>
            <a:spLocks noGrp="1"/>
          </p:cNvSpPr>
          <p:nvPr>
            <p:ph idx="1"/>
          </p:nvPr>
        </p:nvSpPr>
        <p:spPr>
          <a:xfrm>
            <a:off x="457200" y="1463039"/>
            <a:ext cx="7124218" cy="5029200"/>
          </a:xfrm>
        </p:spPr>
        <p:txBody>
          <a:bodyPr lIns="91440" tIns="45720" rIns="91440" bIns="45720" anchor="t"/>
          <a:lstStyle/>
          <a:p>
            <a:pPr marL="0" indent="0">
              <a:buNone/>
            </a:pPr>
            <a:r>
              <a:rPr lang="en-US"/>
              <a:t>Use </a:t>
            </a:r>
            <a:r>
              <a:rPr lang="en-US" b="1"/>
              <a:t>Top-Down </a:t>
            </a:r>
            <a:r>
              <a:rPr lang="en-US"/>
              <a:t>analysis to profile gem5 and SPEC on a Xeon Cascade Lake CPU</a:t>
            </a:r>
            <a:endParaRPr lang="en-US">
              <a:cs typeface="Calibri"/>
            </a:endParaRPr>
          </a:p>
        </p:txBody>
      </p:sp>
      <p:sp>
        <p:nvSpPr>
          <p:cNvPr id="4" name="Slide Number Placeholder 3">
            <a:extLst>
              <a:ext uri="{FF2B5EF4-FFF2-40B4-BE49-F238E27FC236}">
                <a16:creationId xmlns:a16="http://schemas.microsoft.com/office/drawing/2014/main" id="{A820DFCB-01A8-BE40-4768-ACC4BD466F43}"/>
              </a:ext>
            </a:extLst>
          </p:cNvPr>
          <p:cNvSpPr>
            <a:spLocks noGrp="1"/>
          </p:cNvSpPr>
          <p:nvPr>
            <p:ph type="sldNum" sz="quarter" idx="12"/>
          </p:nvPr>
        </p:nvSpPr>
        <p:spPr/>
        <p:txBody>
          <a:bodyPr/>
          <a:lstStyle/>
          <a:p>
            <a:fld id="{8840A91F-A1B3-44C1-9FC1-670A91959705}" type="slidenum">
              <a:rPr lang="en-US" smtClean="0"/>
              <a:pPr/>
              <a:t>14</a:t>
            </a:fld>
            <a:r>
              <a:rPr lang="en-US"/>
              <a:t> </a:t>
            </a:r>
          </a:p>
        </p:txBody>
      </p:sp>
      <p:pic>
        <p:nvPicPr>
          <p:cNvPr id="5" name="Picture 4">
            <a:extLst>
              <a:ext uri="{FF2B5EF4-FFF2-40B4-BE49-F238E27FC236}">
                <a16:creationId xmlns:a16="http://schemas.microsoft.com/office/drawing/2014/main" id="{A2F6745E-C09E-0073-AB8E-63DE6E6312DE}"/>
              </a:ext>
            </a:extLst>
          </p:cNvPr>
          <p:cNvPicPr>
            <a:picLocks noChangeAspect="1"/>
          </p:cNvPicPr>
          <p:nvPr/>
        </p:nvPicPr>
        <p:blipFill>
          <a:blip r:embed="rId3"/>
          <a:stretch>
            <a:fillRect/>
          </a:stretch>
        </p:blipFill>
        <p:spPr>
          <a:xfrm>
            <a:off x="7845766" y="1978313"/>
            <a:ext cx="3619500" cy="3721100"/>
          </a:xfrm>
          <a:prstGeom prst="rect">
            <a:avLst/>
          </a:prstGeom>
        </p:spPr>
      </p:pic>
      <p:sp>
        <p:nvSpPr>
          <p:cNvPr id="6" name="TextBox 5">
            <a:extLst>
              <a:ext uri="{FF2B5EF4-FFF2-40B4-BE49-F238E27FC236}">
                <a16:creationId xmlns:a16="http://schemas.microsoft.com/office/drawing/2014/main" id="{1A878F71-A7B9-16F3-0AB0-6C9B4DAEEE09}"/>
              </a:ext>
            </a:extLst>
          </p:cNvPr>
          <p:cNvSpPr txBox="1"/>
          <p:nvPr/>
        </p:nvSpPr>
        <p:spPr>
          <a:xfrm>
            <a:off x="1136485" y="2798560"/>
            <a:ext cx="5646954" cy="707886"/>
          </a:xfrm>
          <a:prstGeom prst="rect">
            <a:avLst/>
          </a:prstGeom>
          <a:noFill/>
        </p:spPr>
        <p:txBody>
          <a:bodyPr wrap="square" rtlCol="0">
            <a:spAutoFit/>
          </a:bodyPr>
          <a:lstStyle/>
          <a:p>
            <a:r>
              <a:rPr lang="en-US" sz="2000" b="1">
                <a:solidFill>
                  <a:schemeClr val="accent1"/>
                </a:solidFill>
              </a:rPr>
              <a:t>Retiring Cycles</a:t>
            </a:r>
            <a:endParaRPr lang="en-US" sz="2000">
              <a:solidFill>
                <a:schemeClr val="accent1"/>
              </a:solidFill>
            </a:endParaRPr>
          </a:p>
          <a:p>
            <a:r>
              <a:rPr lang="en-US" sz="2000">
                <a:solidFill>
                  <a:schemeClr val="tx1">
                    <a:lumMod val="65000"/>
                    <a:lumOff val="35000"/>
                  </a:schemeClr>
                </a:solidFill>
              </a:rPr>
              <a:t>Cycles where CPU performs useful work</a:t>
            </a:r>
          </a:p>
        </p:txBody>
      </p:sp>
      <p:grpSp>
        <p:nvGrpSpPr>
          <p:cNvPr id="7" name="Group 134">
            <a:extLst>
              <a:ext uri="{FF2B5EF4-FFF2-40B4-BE49-F238E27FC236}">
                <a16:creationId xmlns:a16="http://schemas.microsoft.com/office/drawing/2014/main" id="{C7973D72-ED28-4959-586F-63139FEB2698}"/>
              </a:ext>
            </a:extLst>
          </p:cNvPr>
          <p:cNvGrpSpPr/>
          <p:nvPr/>
        </p:nvGrpSpPr>
        <p:grpSpPr>
          <a:xfrm>
            <a:off x="509448" y="2789338"/>
            <a:ext cx="648499" cy="649043"/>
            <a:chOff x="3287425" y="1417883"/>
            <a:chExt cx="648499" cy="649042"/>
          </a:xfrm>
        </p:grpSpPr>
        <p:sp>
          <p:nvSpPr>
            <p:cNvPr id="8" name="Oval 7">
              <a:extLst>
                <a:ext uri="{FF2B5EF4-FFF2-40B4-BE49-F238E27FC236}">
                  <a16:creationId xmlns:a16="http://schemas.microsoft.com/office/drawing/2014/main" id="{9336FC7D-223C-03CC-B158-32F8007B6AE6}"/>
                </a:ext>
              </a:extLst>
            </p:cNvPr>
            <p:cNvSpPr>
              <a:spLocks noChangeAspect="1"/>
            </p:cNvSpPr>
            <p:nvPr/>
          </p:nvSpPr>
          <p:spPr>
            <a:xfrm>
              <a:off x="3287425" y="1417883"/>
              <a:ext cx="648499" cy="649042"/>
            </a:xfrm>
            <a:prstGeom prst="ellipse">
              <a:avLst/>
            </a:prstGeom>
            <a:solidFill>
              <a:schemeClr val="accent1">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a:solidFill>
                  <a:schemeClr val="bg1"/>
                </a:solidFill>
                <a:latin typeface="Consolas" panose="020B0609020204030204" pitchFamily="49" charset="0"/>
                <a:cs typeface="Consolas" panose="020B0609020204030204" pitchFamily="49" charset="0"/>
              </a:endParaRPr>
            </a:p>
          </p:txBody>
        </p:sp>
        <p:sp>
          <p:nvSpPr>
            <p:cNvPr id="9" name="Oval 8">
              <a:extLst>
                <a:ext uri="{FF2B5EF4-FFF2-40B4-BE49-F238E27FC236}">
                  <a16:creationId xmlns:a16="http://schemas.microsoft.com/office/drawing/2014/main" id="{754EB60F-611B-64E5-4693-41F3F8D799BE}"/>
                </a:ext>
              </a:extLst>
            </p:cNvPr>
            <p:cNvSpPr>
              <a:spLocks noChangeAspect="1"/>
            </p:cNvSpPr>
            <p:nvPr/>
          </p:nvSpPr>
          <p:spPr>
            <a:xfrm>
              <a:off x="3362252" y="1492773"/>
              <a:ext cx="498845" cy="499263"/>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Consolas" panose="020B0609020204030204" pitchFamily="49" charset="0"/>
                  <a:cs typeface="Consolas" panose="020B0609020204030204" pitchFamily="49" charset="0"/>
                </a:rPr>
                <a:t>01</a:t>
              </a:r>
              <a:endParaRPr lang="en-US" sz="100" b="1">
                <a:solidFill>
                  <a:schemeClr val="bg1"/>
                </a:solidFill>
                <a:latin typeface="Consolas" panose="020B0609020204030204" pitchFamily="49" charset="0"/>
                <a:cs typeface="Consolas" panose="020B0609020204030204" pitchFamily="49" charset="0"/>
              </a:endParaRPr>
            </a:p>
          </p:txBody>
        </p:sp>
      </p:grpSp>
      <p:grpSp>
        <p:nvGrpSpPr>
          <p:cNvPr id="10" name="Group 129">
            <a:extLst>
              <a:ext uri="{FF2B5EF4-FFF2-40B4-BE49-F238E27FC236}">
                <a16:creationId xmlns:a16="http://schemas.microsoft.com/office/drawing/2014/main" id="{CDD2B955-D0FB-E3BA-F947-463763C45C07}"/>
              </a:ext>
            </a:extLst>
          </p:cNvPr>
          <p:cNvGrpSpPr/>
          <p:nvPr/>
        </p:nvGrpSpPr>
        <p:grpSpPr>
          <a:xfrm>
            <a:off x="509448" y="3536934"/>
            <a:ext cx="648499" cy="649043"/>
            <a:chOff x="2779491" y="2517212"/>
            <a:chExt cx="648499" cy="649042"/>
          </a:xfrm>
        </p:grpSpPr>
        <p:sp>
          <p:nvSpPr>
            <p:cNvPr id="11" name="Oval 10">
              <a:extLst>
                <a:ext uri="{FF2B5EF4-FFF2-40B4-BE49-F238E27FC236}">
                  <a16:creationId xmlns:a16="http://schemas.microsoft.com/office/drawing/2014/main" id="{8D52B70E-F58B-C773-A937-B9D90EC962AD}"/>
                </a:ext>
              </a:extLst>
            </p:cNvPr>
            <p:cNvSpPr>
              <a:spLocks noChangeAspect="1"/>
            </p:cNvSpPr>
            <p:nvPr/>
          </p:nvSpPr>
          <p:spPr>
            <a:xfrm>
              <a:off x="2779491" y="2517212"/>
              <a:ext cx="648499" cy="649042"/>
            </a:xfrm>
            <a:prstGeom prst="ellipse">
              <a:avLst/>
            </a:prstGeom>
            <a:solidFill>
              <a:schemeClr val="accent2">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a:solidFill>
                  <a:schemeClr val="bg1"/>
                </a:solidFill>
                <a:latin typeface="Consolas" panose="020B0609020204030204" pitchFamily="49" charset="0"/>
                <a:cs typeface="Consolas" panose="020B0609020204030204" pitchFamily="49" charset="0"/>
              </a:endParaRPr>
            </a:p>
          </p:txBody>
        </p:sp>
        <p:sp>
          <p:nvSpPr>
            <p:cNvPr id="12" name="Oval 11">
              <a:extLst>
                <a:ext uri="{FF2B5EF4-FFF2-40B4-BE49-F238E27FC236}">
                  <a16:creationId xmlns:a16="http://schemas.microsoft.com/office/drawing/2014/main" id="{29FC5628-046E-3448-E572-D23C57661F8E}"/>
                </a:ext>
              </a:extLst>
            </p:cNvPr>
            <p:cNvSpPr>
              <a:spLocks noChangeAspect="1"/>
            </p:cNvSpPr>
            <p:nvPr/>
          </p:nvSpPr>
          <p:spPr>
            <a:xfrm>
              <a:off x="2854318" y="2592102"/>
              <a:ext cx="498845" cy="499263"/>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Consolas" panose="020B0609020204030204" pitchFamily="49" charset="0"/>
                  <a:cs typeface="Consolas" panose="020B0609020204030204" pitchFamily="49" charset="0"/>
                </a:rPr>
                <a:t>02</a:t>
              </a:r>
              <a:endParaRPr lang="en-US" sz="1200" b="1">
                <a:latin typeface="Consolas" panose="020B0609020204030204" pitchFamily="49" charset="0"/>
                <a:cs typeface="Consolas" panose="020B0609020204030204" pitchFamily="49" charset="0"/>
              </a:endParaRPr>
            </a:p>
          </p:txBody>
        </p:sp>
      </p:grpSp>
      <p:grpSp>
        <p:nvGrpSpPr>
          <p:cNvPr id="13" name="Group 130">
            <a:extLst>
              <a:ext uri="{FF2B5EF4-FFF2-40B4-BE49-F238E27FC236}">
                <a16:creationId xmlns:a16="http://schemas.microsoft.com/office/drawing/2014/main" id="{C143A0D9-F8D2-549F-F154-F400F28FC625}"/>
              </a:ext>
            </a:extLst>
          </p:cNvPr>
          <p:cNvGrpSpPr/>
          <p:nvPr/>
        </p:nvGrpSpPr>
        <p:grpSpPr>
          <a:xfrm>
            <a:off x="509448" y="4306998"/>
            <a:ext cx="648499" cy="649043"/>
            <a:chOff x="3287425" y="3613920"/>
            <a:chExt cx="648499" cy="649042"/>
          </a:xfrm>
        </p:grpSpPr>
        <p:sp>
          <p:nvSpPr>
            <p:cNvPr id="14" name="Oval 13">
              <a:extLst>
                <a:ext uri="{FF2B5EF4-FFF2-40B4-BE49-F238E27FC236}">
                  <a16:creationId xmlns:a16="http://schemas.microsoft.com/office/drawing/2014/main" id="{B7A739DC-D37A-D8B5-0523-18783AB1C970}"/>
                </a:ext>
              </a:extLst>
            </p:cNvPr>
            <p:cNvSpPr>
              <a:spLocks noChangeAspect="1"/>
            </p:cNvSpPr>
            <p:nvPr/>
          </p:nvSpPr>
          <p:spPr>
            <a:xfrm>
              <a:off x="3287425" y="3613920"/>
              <a:ext cx="648499" cy="649042"/>
            </a:xfrm>
            <a:prstGeom prst="ellipse">
              <a:avLst/>
            </a:prstGeom>
            <a:solidFill>
              <a:schemeClr val="accent3">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a:solidFill>
                  <a:schemeClr val="bg1"/>
                </a:solidFill>
                <a:latin typeface="Consolas" panose="020B0609020204030204" pitchFamily="49" charset="0"/>
                <a:cs typeface="Consolas" panose="020B0609020204030204" pitchFamily="49" charset="0"/>
              </a:endParaRPr>
            </a:p>
          </p:txBody>
        </p:sp>
        <p:sp>
          <p:nvSpPr>
            <p:cNvPr id="15" name="Oval 14">
              <a:extLst>
                <a:ext uri="{FF2B5EF4-FFF2-40B4-BE49-F238E27FC236}">
                  <a16:creationId xmlns:a16="http://schemas.microsoft.com/office/drawing/2014/main" id="{8DDAC6BE-09B5-E825-6DF9-C56927662851}"/>
                </a:ext>
              </a:extLst>
            </p:cNvPr>
            <p:cNvSpPr>
              <a:spLocks noChangeAspect="1"/>
            </p:cNvSpPr>
            <p:nvPr/>
          </p:nvSpPr>
          <p:spPr>
            <a:xfrm>
              <a:off x="3362252" y="3688810"/>
              <a:ext cx="498845" cy="499263"/>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Consolas" panose="020B0609020204030204" pitchFamily="49" charset="0"/>
                  <a:cs typeface="Consolas" panose="020B0609020204030204" pitchFamily="49" charset="0"/>
                </a:rPr>
                <a:t>03</a:t>
              </a:r>
              <a:endParaRPr lang="en-US" sz="1200" b="1">
                <a:latin typeface="Consolas" panose="020B0609020204030204" pitchFamily="49" charset="0"/>
                <a:cs typeface="Consolas" panose="020B0609020204030204" pitchFamily="49" charset="0"/>
              </a:endParaRPr>
            </a:p>
          </p:txBody>
        </p:sp>
      </p:grpSp>
      <p:grpSp>
        <p:nvGrpSpPr>
          <p:cNvPr id="16" name="Group 133">
            <a:extLst>
              <a:ext uri="{FF2B5EF4-FFF2-40B4-BE49-F238E27FC236}">
                <a16:creationId xmlns:a16="http://schemas.microsoft.com/office/drawing/2014/main" id="{7B65884F-48D8-A5B8-FD8C-82C2DE9CA1C9}"/>
              </a:ext>
            </a:extLst>
          </p:cNvPr>
          <p:cNvGrpSpPr/>
          <p:nvPr/>
        </p:nvGrpSpPr>
        <p:grpSpPr>
          <a:xfrm>
            <a:off x="509448" y="5076352"/>
            <a:ext cx="648499" cy="649043"/>
            <a:chOff x="5249342" y="1406453"/>
            <a:chExt cx="648499" cy="649042"/>
          </a:xfrm>
        </p:grpSpPr>
        <p:sp>
          <p:nvSpPr>
            <p:cNvPr id="17" name="Oval 16">
              <a:extLst>
                <a:ext uri="{FF2B5EF4-FFF2-40B4-BE49-F238E27FC236}">
                  <a16:creationId xmlns:a16="http://schemas.microsoft.com/office/drawing/2014/main" id="{45FB77E9-5094-31A9-851B-2BFE62B86DF9}"/>
                </a:ext>
              </a:extLst>
            </p:cNvPr>
            <p:cNvSpPr>
              <a:spLocks noChangeAspect="1"/>
            </p:cNvSpPr>
            <p:nvPr/>
          </p:nvSpPr>
          <p:spPr>
            <a:xfrm>
              <a:off x="5249342" y="1406453"/>
              <a:ext cx="648499" cy="649042"/>
            </a:xfrm>
            <a:prstGeom prst="ellipse">
              <a:avLst/>
            </a:prstGeom>
            <a:solidFill>
              <a:schemeClr val="accent4">
                <a:lumMod val="40000"/>
                <a:lumOff val="6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b="1">
                <a:solidFill>
                  <a:schemeClr val="bg1"/>
                </a:solidFill>
                <a:latin typeface="Consolas" panose="020B0609020204030204" pitchFamily="49" charset="0"/>
                <a:cs typeface="Consolas" panose="020B0609020204030204" pitchFamily="49" charset="0"/>
              </a:endParaRPr>
            </a:p>
          </p:txBody>
        </p:sp>
        <p:sp>
          <p:nvSpPr>
            <p:cNvPr id="18" name="Oval 17">
              <a:extLst>
                <a:ext uri="{FF2B5EF4-FFF2-40B4-BE49-F238E27FC236}">
                  <a16:creationId xmlns:a16="http://schemas.microsoft.com/office/drawing/2014/main" id="{A97B8853-3933-01B9-849F-A03EBED92FE2}"/>
                </a:ext>
              </a:extLst>
            </p:cNvPr>
            <p:cNvSpPr>
              <a:spLocks noChangeAspect="1"/>
            </p:cNvSpPr>
            <p:nvPr/>
          </p:nvSpPr>
          <p:spPr>
            <a:xfrm>
              <a:off x="5324169" y="1481343"/>
              <a:ext cx="498845" cy="499263"/>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Consolas" panose="020B0609020204030204" pitchFamily="49" charset="0"/>
                  <a:cs typeface="Consolas" panose="020B0609020204030204" pitchFamily="49" charset="0"/>
                </a:rPr>
                <a:t>04</a:t>
              </a:r>
              <a:endParaRPr lang="en-US" sz="1200" b="1">
                <a:latin typeface="Consolas" panose="020B0609020204030204" pitchFamily="49" charset="0"/>
                <a:cs typeface="Consolas" panose="020B0609020204030204" pitchFamily="49" charset="0"/>
              </a:endParaRPr>
            </a:p>
          </p:txBody>
        </p:sp>
      </p:gr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AADF639B-60FA-E591-B4E6-E62974AC4901}"/>
                  </a:ext>
                </a:extLst>
              </p:cNvPr>
              <p:cNvSpPr txBox="1"/>
              <p:nvPr/>
            </p:nvSpPr>
            <p:spPr>
              <a:xfrm>
                <a:off x="1136484" y="3543268"/>
                <a:ext cx="6837279" cy="707886"/>
              </a:xfrm>
              <a:prstGeom prst="rect">
                <a:avLst/>
              </a:prstGeom>
              <a:noFill/>
            </p:spPr>
            <p:txBody>
              <a:bodyPr wrap="square" rtlCol="0">
                <a:spAutoFit/>
              </a:bodyPr>
              <a:lstStyle/>
              <a:p>
                <a:r>
                  <a:rPr lang="en-US" sz="2000" b="1">
                    <a:solidFill>
                      <a:schemeClr val="accent2"/>
                    </a:solidFill>
                  </a:rPr>
                  <a:t>Frontend Bound</a:t>
                </a:r>
              </a:p>
              <a:p>
                <a:r>
                  <a:rPr lang="en-US" sz="2000">
                    <a:solidFill>
                      <a:schemeClr val="tx1">
                        <a:lumMod val="65000"/>
                        <a:lumOff val="35000"/>
                      </a:schemeClr>
                    </a:solidFill>
                  </a:rPr>
                  <a:t>Stalled cycles while waiting for the frontend to supply </a:t>
                </a:r>
                <a14:m>
                  <m:oMath xmlns:m="http://schemas.openxmlformats.org/officeDocument/2006/math">
                    <m:r>
                      <a:rPr lang="en-US" sz="2000" i="1" smtClean="0">
                        <a:solidFill>
                          <a:schemeClr val="tx1">
                            <a:lumMod val="65000"/>
                            <a:lumOff val="35000"/>
                          </a:schemeClr>
                        </a:solidFill>
                        <a:latin typeface="Cambria Math" panose="02040503050406030204" pitchFamily="18" charset="0"/>
                        <a:ea typeface="Cambria Math" panose="02040503050406030204" pitchFamily="18" charset="0"/>
                      </a:rPr>
                      <m:t>𝜇</m:t>
                    </m:r>
                  </m:oMath>
                </a14:m>
                <a:r>
                  <a:rPr lang="en-US" sz="2000">
                    <a:solidFill>
                      <a:schemeClr val="tx1">
                        <a:lumMod val="65000"/>
                        <a:lumOff val="35000"/>
                      </a:schemeClr>
                    </a:solidFill>
                  </a:rPr>
                  <a:t>ops</a:t>
                </a:r>
              </a:p>
            </p:txBody>
          </p:sp>
        </mc:Choice>
        <mc:Fallback xmlns="">
          <p:sp>
            <p:nvSpPr>
              <p:cNvPr id="19" name="TextBox 18">
                <a:extLst>
                  <a:ext uri="{FF2B5EF4-FFF2-40B4-BE49-F238E27FC236}">
                    <a16:creationId xmlns:a16="http://schemas.microsoft.com/office/drawing/2014/main" id="{AADF639B-60FA-E591-B4E6-E62974AC4901}"/>
                  </a:ext>
                </a:extLst>
              </p:cNvPr>
              <p:cNvSpPr txBox="1">
                <a:spLocks noRot="1" noChangeAspect="1" noMove="1" noResize="1" noEditPoints="1" noAdjustHandles="1" noChangeArrowheads="1" noChangeShapeType="1" noTextEdit="1"/>
              </p:cNvSpPr>
              <p:nvPr/>
            </p:nvSpPr>
            <p:spPr>
              <a:xfrm>
                <a:off x="1136484" y="3543268"/>
                <a:ext cx="6837279" cy="707886"/>
              </a:xfrm>
              <a:prstGeom prst="rect">
                <a:avLst/>
              </a:prstGeom>
              <a:blipFill>
                <a:blip r:embed="rId4"/>
                <a:stretch>
                  <a:fillRect l="-891" t="-4310" b="-14655"/>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4E7BD965-E588-7553-B263-789A36011A84}"/>
              </a:ext>
            </a:extLst>
          </p:cNvPr>
          <p:cNvSpPr txBox="1"/>
          <p:nvPr/>
        </p:nvSpPr>
        <p:spPr>
          <a:xfrm>
            <a:off x="1136485" y="4293576"/>
            <a:ext cx="6626296" cy="707886"/>
          </a:xfrm>
          <a:prstGeom prst="rect">
            <a:avLst/>
          </a:prstGeom>
          <a:noFill/>
        </p:spPr>
        <p:txBody>
          <a:bodyPr wrap="square" rtlCol="0">
            <a:spAutoFit/>
          </a:bodyPr>
          <a:lstStyle/>
          <a:p>
            <a:r>
              <a:rPr lang="en-US" sz="2000" b="1">
                <a:solidFill>
                  <a:schemeClr val="accent3"/>
                </a:solidFill>
              </a:rPr>
              <a:t>Backend Bound</a:t>
            </a:r>
            <a:endParaRPr lang="en-US" sz="2000">
              <a:solidFill>
                <a:schemeClr val="accent3"/>
              </a:solidFill>
            </a:endParaRPr>
          </a:p>
          <a:p>
            <a:r>
              <a:rPr lang="en-US" sz="2000">
                <a:solidFill>
                  <a:schemeClr val="tx1">
                    <a:lumMod val="65000"/>
                    <a:lumOff val="35000"/>
                  </a:schemeClr>
                </a:solidFill>
              </a:rPr>
              <a:t>CPU is stalled because of unavailable resources at the backend</a:t>
            </a:r>
          </a:p>
        </p:txBody>
      </p:sp>
      <p:sp>
        <p:nvSpPr>
          <p:cNvPr id="21" name="TextBox 20">
            <a:extLst>
              <a:ext uri="{FF2B5EF4-FFF2-40B4-BE49-F238E27FC236}">
                <a16:creationId xmlns:a16="http://schemas.microsoft.com/office/drawing/2014/main" id="{33428CF7-4158-F59F-84D8-47DCC500A750}"/>
              </a:ext>
            </a:extLst>
          </p:cNvPr>
          <p:cNvSpPr txBox="1"/>
          <p:nvPr/>
        </p:nvSpPr>
        <p:spPr>
          <a:xfrm>
            <a:off x="1136484" y="5101030"/>
            <a:ext cx="6165463" cy="707886"/>
          </a:xfrm>
          <a:prstGeom prst="rect">
            <a:avLst/>
          </a:prstGeom>
          <a:noFill/>
        </p:spPr>
        <p:txBody>
          <a:bodyPr wrap="square" rtlCol="0">
            <a:spAutoFit/>
          </a:bodyPr>
          <a:lstStyle/>
          <a:p>
            <a:r>
              <a:rPr lang="en-US" sz="2000" b="1">
                <a:solidFill>
                  <a:schemeClr val="accent4"/>
                </a:solidFill>
              </a:rPr>
              <a:t>Bad Speculation</a:t>
            </a:r>
            <a:endParaRPr lang="en-US" sz="2000">
              <a:solidFill>
                <a:schemeClr val="accent4"/>
              </a:solidFill>
            </a:endParaRPr>
          </a:p>
          <a:p>
            <a:r>
              <a:rPr lang="en-US" sz="2000">
                <a:solidFill>
                  <a:schemeClr val="tx1">
                    <a:lumMod val="65000"/>
                    <a:lumOff val="35000"/>
                  </a:schemeClr>
                </a:solidFill>
              </a:rPr>
              <a:t>Lost cycles due to mispredictions and bad speculations</a:t>
            </a:r>
          </a:p>
        </p:txBody>
      </p:sp>
    </p:spTree>
    <p:extLst>
      <p:ext uri="{BB962C8B-B14F-4D97-AF65-F5344CB8AC3E}">
        <p14:creationId xmlns:p14="http://schemas.microsoft.com/office/powerpoint/2010/main" val="258421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 presetClass="entr" presetSubtype="4" accel="50000" decel="5000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53" presetClass="entr" presetSubtype="0"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2" presetClass="entr" presetSubtype="4" accel="50000" decel="5000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ppt_x"/>
                                          </p:val>
                                        </p:tav>
                                        <p:tav tm="100000">
                                          <p:val>
                                            <p:strVal val="#ppt_x"/>
                                          </p:val>
                                        </p:tav>
                                      </p:tavLst>
                                    </p:anim>
                                    <p:anim calcmode="lin" valueType="num">
                                      <p:cBhvr additive="base">
                                        <p:cTn id="23" dur="500" fill="hold"/>
                                        <p:tgtEl>
                                          <p:spTgt spid="19"/>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53"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2" presetClass="entr" presetSubtype="4" accel="50000" decel="5000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53" presetClass="entr" presetSubtype="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par>
                                <p:cTn id="40" presetID="2" presetClass="entr" presetSubtype="4" accel="50000" decel="50000" fill="hold" grpId="0" nodeType="with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additive="base">
                                        <p:cTn id="42" dur="500" fill="hold"/>
                                        <p:tgtEl>
                                          <p:spTgt spid="21"/>
                                        </p:tgtEl>
                                        <p:attrNameLst>
                                          <p:attrName>ppt_x</p:attrName>
                                        </p:attrNameLst>
                                      </p:cBhvr>
                                      <p:tavLst>
                                        <p:tav tm="0">
                                          <p:val>
                                            <p:strVal val="#ppt_x"/>
                                          </p:val>
                                        </p:tav>
                                        <p:tav tm="100000">
                                          <p:val>
                                            <p:strVal val="#ppt_x"/>
                                          </p:val>
                                        </p:tav>
                                      </p:tavLst>
                                    </p:anim>
                                    <p:anim calcmode="lin" valueType="num">
                                      <p:cBhvr additive="base">
                                        <p:cTn id="4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332D-B1D7-52BB-4BA3-EDDB46F97286}"/>
              </a:ext>
            </a:extLst>
          </p:cNvPr>
          <p:cNvSpPr>
            <a:spLocks noGrp="1"/>
          </p:cNvSpPr>
          <p:nvPr>
            <p:ph type="title"/>
          </p:nvPr>
        </p:nvSpPr>
        <p:spPr/>
        <p:txBody>
          <a:bodyPr/>
          <a:lstStyle/>
          <a:p>
            <a:r>
              <a:rPr lang="en-US" sz="4400"/>
              <a:t>Breakdown of gem5’s Bottleneck on Intel Xeon </a:t>
            </a:r>
            <a:endParaRPr lang="en-US"/>
          </a:p>
        </p:txBody>
      </p:sp>
      <p:graphicFrame>
        <p:nvGraphicFramePr>
          <p:cNvPr id="5" name="Content Placeholder 4">
            <a:extLst>
              <a:ext uri="{FF2B5EF4-FFF2-40B4-BE49-F238E27FC236}">
                <a16:creationId xmlns:a16="http://schemas.microsoft.com/office/drawing/2014/main" id="{F031E840-80D4-3B7C-8434-3A01608E180F}"/>
              </a:ext>
            </a:extLst>
          </p:cNvPr>
          <p:cNvGraphicFramePr>
            <a:graphicFrameLocks noGrp="1"/>
          </p:cNvGraphicFramePr>
          <p:nvPr>
            <p:ph idx="1"/>
            <p:extLst>
              <p:ext uri="{D42A27DB-BD31-4B8C-83A1-F6EECF244321}">
                <p14:modId xmlns:p14="http://schemas.microsoft.com/office/powerpoint/2010/main" val="1905858046"/>
              </p:ext>
            </p:extLst>
          </p:nvPr>
        </p:nvGraphicFramePr>
        <p:xfrm>
          <a:off x="457200" y="1463675"/>
          <a:ext cx="114300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CC9787D4-A6F7-E1F7-F27B-EFA1EC52DAAF}"/>
              </a:ext>
            </a:extLst>
          </p:cNvPr>
          <p:cNvSpPr>
            <a:spLocks noGrp="1"/>
          </p:cNvSpPr>
          <p:nvPr>
            <p:ph type="sldNum" sz="quarter" idx="12"/>
          </p:nvPr>
        </p:nvSpPr>
        <p:spPr/>
        <p:txBody>
          <a:bodyPr/>
          <a:lstStyle/>
          <a:p>
            <a:fld id="{8840A91F-A1B3-44C1-9FC1-670A91959705}" type="slidenum">
              <a:rPr lang="en-US" smtClean="0"/>
              <a:pPr/>
              <a:t>15</a:t>
            </a:fld>
            <a:r>
              <a:rPr lang="en-US"/>
              <a:t> </a:t>
            </a:r>
          </a:p>
        </p:txBody>
      </p:sp>
      <p:sp>
        <p:nvSpPr>
          <p:cNvPr id="7" name="TextBox 6">
            <a:extLst>
              <a:ext uri="{FF2B5EF4-FFF2-40B4-BE49-F238E27FC236}">
                <a16:creationId xmlns:a16="http://schemas.microsoft.com/office/drawing/2014/main" id="{3F3BA922-87F2-E986-65E6-EBBF8A181C06}"/>
              </a:ext>
            </a:extLst>
          </p:cNvPr>
          <p:cNvSpPr txBox="1"/>
          <p:nvPr/>
        </p:nvSpPr>
        <p:spPr>
          <a:xfrm>
            <a:off x="3583247" y="4652857"/>
            <a:ext cx="1313180" cy="400110"/>
          </a:xfrm>
          <a:prstGeom prst="rect">
            <a:avLst/>
          </a:prstGeom>
          <a:noFill/>
        </p:spPr>
        <p:txBody>
          <a:bodyPr wrap="none" rtlCol="0">
            <a:spAutoFit/>
          </a:bodyPr>
          <a:lstStyle/>
          <a:p>
            <a:r>
              <a:rPr lang="en-US" sz="2000" b="1">
                <a:solidFill>
                  <a:schemeClr val="bg1"/>
                </a:solidFill>
                <a:latin typeface="Consolas" panose="020B0609020204030204" pitchFamily="49" charset="0"/>
                <a:cs typeface="Consolas" panose="020B0609020204030204" pitchFamily="49" charset="0"/>
              </a:rPr>
              <a:t>Retiring</a:t>
            </a:r>
          </a:p>
        </p:txBody>
      </p:sp>
      <p:sp>
        <p:nvSpPr>
          <p:cNvPr id="8" name="TextBox 7">
            <a:extLst>
              <a:ext uri="{FF2B5EF4-FFF2-40B4-BE49-F238E27FC236}">
                <a16:creationId xmlns:a16="http://schemas.microsoft.com/office/drawing/2014/main" id="{7DFE0419-2F86-408D-7E7B-CA694B6CFA98}"/>
              </a:ext>
            </a:extLst>
          </p:cNvPr>
          <p:cNvSpPr txBox="1"/>
          <p:nvPr/>
        </p:nvSpPr>
        <p:spPr>
          <a:xfrm>
            <a:off x="3583247" y="3027422"/>
            <a:ext cx="1313180" cy="707886"/>
          </a:xfrm>
          <a:prstGeom prst="rect">
            <a:avLst/>
          </a:prstGeom>
          <a:noFill/>
        </p:spPr>
        <p:txBody>
          <a:bodyPr wrap="none" rtlCol="0">
            <a:spAutoFit/>
          </a:bodyPr>
          <a:lstStyle/>
          <a:p>
            <a:r>
              <a:rPr lang="en-US" sz="2000" b="1">
                <a:solidFill>
                  <a:schemeClr val="bg1"/>
                </a:solidFill>
                <a:latin typeface="Consolas" panose="020B0609020204030204" pitchFamily="49" charset="0"/>
                <a:cs typeface="Consolas" panose="020B0609020204030204" pitchFamily="49" charset="0"/>
              </a:rPr>
              <a:t>Frontend</a:t>
            </a:r>
          </a:p>
          <a:p>
            <a:pPr algn="ctr"/>
            <a:r>
              <a:rPr lang="en-US" sz="2000" b="1">
                <a:solidFill>
                  <a:schemeClr val="bg1"/>
                </a:solidFill>
                <a:latin typeface="Consolas" panose="020B0609020204030204" pitchFamily="49" charset="0"/>
                <a:cs typeface="Consolas" panose="020B0609020204030204" pitchFamily="49" charset="0"/>
              </a:rPr>
              <a:t>Bound</a:t>
            </a:r>
          </a:p>
        </p:txBody>
      </p:sp>
      <p:sp>
        <p:nvSpPr>
          <p:cNvPr id="9" name="TextBox 8">
            <a:extLst>
              <a:ext uri="{FF2B5EF4-FFF2-40B4-BE49-F238E27FC236}">
                <a16:creationId xmlns:a16="http://schemas.microsoft.com/office/drawing/2014/main" id="{8CACE671-6D1E-B9BF-A291-80405A5152DE}"/>
              </a:ext>
            </a:extLst>
          </p:cNvPr>
          <p:cNvSpPr txBox="1"/>
          <p:nvPr/>
        </p:nvSpPr>
        <p:spPr>
          <a:xfrm>
            <a:off x="8592157" y="2405925"/>
            <a:ext cx="1313180" cy="707886"/>
          </a:xfrm>
          <a:prstGeom prst="rect">
            <a:avLst/>
          </a:prstGeom>
          <a:noFill/>
        </p:spPr>
        <p:txBody>
          <a:bodyPr wrap="none" rtlCol="0">
            <a:spAutoFit/>
          </a:bodyPr>
          <a:lstStyle/>
          <a:p>
            <a:r>
              <a:rPr lang="en-US" sz="2000" b="1">
                <a:solidFill>
                  <a:schemeClr val="bg1"/>
                </a:solidFill>
                <a:latin typeface="Consolas" panose="020B0609020204030204" pitchFamily="49" charset="0"/>
                <a:cs typeface="Consolas" panose="020B0609020204030204" pitchFamily="49" charset="0"/>
              </a:rPr>
              <a:t>Frontend</a:t>
            </a:r>
          </a:p>
          <a:p>
            <a:pPr algn="ctr"/>
            <a:r>
              <a:rPr lang="en-US" sz="2000" b="1">
                <a:solidFill>
                  <a:schemeClr val="bg1"/>
                </a:solidFill>
                <a:latin typeface="Consolas" panose="020B0609020204030204" pitchFamily="49" charset="0"/>
                <a:cs typeface="Consolas" panose="020B0609020204030204" pitchFamily="49" charset="0"/>
              </a:rPr>
              <a:t>Bound</a:t>
            </a:r>
          </a:p>
        </p:txBody>
      </p:sp>
      <p:sp>
        <p:nvSpPr>
          <p:cNvPr id="10" name="TextBox 9">
            <a:extLst>
              <a:ext uri="{FF2B5EF4-FFF2-40B4-BE49-F238E27FC236}">
                <a16:creationId xmlns:a16="http://schemas.microsoft.com/office/drawing/2014/main" id="{862FCB79-6126-4427-63FB-C6D668AA9810}"/>
              </a:ext>
            </a:extLst>
          </p:cNvPr>
          <p:cNvSpPr txBox="1"/>
          <p:nvPr/>
        </p:nvSpPr>
        <p:spPr>
          <a:xfrm>
            <a:off x="8592157" y="4585770"/>
            <a:ext cx="1313180" cy="400110"/>
          </a:xfrm>
          <a:prstGeom prst="rect">
            <a:avLst/>
          </a:prstGeom>
          <a:noFill/>
        </p:spPr>
        <p:txBody>
          <a:bodyPr wrap="none" rtlCol="0">
            <a:spAutoFit/>
          </a:bodyPr>
          <a:lstStyle/>
          <a:p>
            <a:r>
              <a:rPr lang="en-US" sz="2000" b="1">
                <a:solidFill>
                  <a:schemeClr val="bg1"/>
                </a:solidFill>
                <a:latin typeface="Consolas" panose="020B0609020204030204" pitchFamily="49" charset="0"/>
                <a:cs typeface="Consolas" panose="020B0609020204030204" pitchFamily="49" charset="0"/>
              </a:rPr>
              <a:t>Retiring</a:t>
            </a:r>
          </a:p>
        </p:txBody>
      </p:sp>
      <p:sp>
        <p:nvSpPr>
          <p:cNvPr id="11" name="TextBox 10">
            <a:extLst>
              <a:ext uri="{FF2B5EF4-FFF2-40B4-BE49-F238E27FC236}">
                <a16:creationId xmlns:a16="http://schemas.microsoft.com/office/drawing/2014/main" id="{B1AA0B20-564F-15FC-8BA0-F348DC131902}"/>
              </a:ext>
            </a:extLst>
          </p:cNvPr>
          <p:cNvSpPr txBox="1"/>
          <p:nvPr/>
        </p:nvSpPr>
        <p:spPr>
          <a:xfrm>
            <a:off x="3653779" y="1621934"/>
            <a:ext cx="1172116" cy="707886"/>
          </a:xfrm>
          <a:prstGeom prst="rect">
            <a:avLst/>
          </a:prstGeom>
          <a:noFill/>
        </p:spPr>
        <p:txBody>
          <a:bodyPr wrap="none" rtlCol="0">
            <a:spAutoFit/>
          </a:bodyPr>
          <a:lstStyle/>
          <a:p>
            <a:r>
              <a:rPr lang="en-US" sz="2000" b="1">
                <a:solidFill>
                  <a:schemeClr val="bg1"/>
                </a:solidFill>
                <a:latin typeface="Consolas" panose="020B0609020204030204" pitchFamily="49" charset="0"/>
                <a:cs typeface="Consolas" panose="020B0609020204030204" pitchFamily="49" charset="0"/>
              </a:rPr>
              <a:t>Backend</a:t>
            </a:r>
          </a:p>
          <a:p>
            <a:pPr algn="ctr"/>
            <a:r>
              <a:rPr lang="en-US" sz="2000" b="1">
                <a:solidFill>
                  <a:schemeClr val="bg1"/>
                </a:solidFill>
                <a:latin typeface="Consolas" panose="020B0609020204030204" pitchFamily="49" charset="0"/>
                <a:cs typeface="Consolas" panose="020B0609020204030204" pitchFamily="49" charset="0"/>
              </a:rPr>
              <a:t>Bound</a:t>
            </a:r>
          </a:p>
        </p:txBody>
      </p:sp>
      <p:sp>
        <p:nvSpPr>
          <p:cNvPr id="13" name="TextBox 12">
            <a:extLst>
              <a:ext uri="{FF2B5EF4-FFF2-40B4-BE49-F238E27FC236}">
                <a16:creationId xmlns:a16="http://schemas.microsoft.com/office/drawing/2014/main" id="{6706F5EF-D2A3-6D19-A237-617423B94134}"/>
              </a:ext>
            </a:extLst>
          </p:cNvPr>
          <p:cNvSpPr txBox="1"/>
          <p:nvPr/>
        </p:nvSpPr>
        <p:spPr>
          <a:xfrm>
            <a:off x="3176151" y="2226687"/>
            <a:ext cx="2127373" cy="707886"/>
          </a:xfrm>
          <a:prstGeom prst="rect">
            <a:avLst/>
          </a:prstGeom>
          <a:noFill/>
        </p:spPr>
        <p:txBody>
          <a:bodyPr wrap="square" rtlCol="0">
            <a:spAutoFit/>
          </a:bodyPr>
          <a:lstStyle/>
          <a:p>
            <a:pPr algn="ctr"/>
            <a:r>
              <a:rPr lang="en-US" sz="2000" b="1">
                <a:solidFill>
                  <a:schemeClr val="bg1"/>
                </a:solidFill>
                <a:latin typeface="Consolas" panose="020B0609020204030204" pitchFamily="49" charset="0"/>
                <a:cs typeface="Consolas" panose="020B0609020204030204" pitchFamily="49" charset="0"/>
              </a:rPr>
              <a:t>Bad Speculation</a:t>
            </a:r>
          </a:p>
        </p:txBody>
      </p:sp>
    </p:spTree>
    <p:extLst>
      <p:ext uri="{BB962C8B-B14F-4D97-AF65-F5344CB8AC3E}">
        <p14:creationId xmlns:p14="http://schemas.microsoft.com/office/powerpoint/2010/main" val="738164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332D-B1D7-52BB-4BA3-EDDB46F97286}"/>
              </a:ext>
            </a:extLst>
          </p:cNvPr>
          <p:cNvSpPr>
            <a:spLocks noGrp="1"/>
          </p:cNvSpPr>
          <p:nvPr>
            <p:ph type="title"/>
          </p:nvPr>
        </p:nvSpPr>
        <p:spPr/>
        <p:txBody>
          <a:bodyPr/>
          <a:lstStyle/>
          <a:p>
            <a:r>
              <a:rPr lang="en-US" sz="4400"/>
              <a:t>Breakdown of gem5’s Bottleneck on Intel Xeon </a:t>
            </a:r>
            <a:endParaRPr lang="en-US"/>
          </a:p>
        </p:txBody>
      </p:sp>
      <p:graphicFrame>
        <p:nvGraphicFramePr>
          <p:cNvPr id="5" name="Content Placeholder 4">
            <a:extLst>
              <a:ext uri="{FF2B5EF4-FFF2-40B4-BE49-F238E27FC236}">
                <a16:creationId xmlns:a16="http://schemas.microsoft.com/office/drawing/2014/main" id="{F031E840-80D4-3B7C-8434-3A01608E180F}"/>
              </a:ext>
            </a:extLst>
          </p:cNvPr>
          <p:cNvGraphicFramePr>
            <a:graphicFrameLocks noGrp="1"/>
          </p:cNvGraphicFramePr>
          <p:nvPr>
            <p:ph idx="1"/>
          </p:nvPr>
        </p:nvGraphicFramePr>
        <p:xfrm>
          <a:off x="457200" y="1463675"/>
          <a:ext cx="114300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CC9787D4-A6F7-E1F7-F27B-EFA1EC52DAAF}"/>
              </a:ext>
            </a:extLst>
          </p:cNvPr>
          <p:cNvSpPr>
            <a:spLocks noGrp="1"/>
          </p:cNvSpPr>
          <p:nvPr>
            <p:ph type="sldNum" sz="quarter" idx="12"/>
          </p:nvPr>
        </p:nvSpPr>
        <p:spPr/>
        <p:txBody>
          <a:bodyPr/>
          <a:lstStyle/>
          <a:p>
            <a:fld id="{8840A91F-A1B3-44C1-9FC1-670A91959705}" type="slidenum">
              <a:rPr lang="en-US" smtClean="0"/>
              <a:pPr/>
              <a:t>16</a:t>
            </a:fld>
            <a:r>
              <a:rPr lang="en-US"/>
              <a:t> </a:t>
            </a:r>
          </a:p>
        </p:txBody>
      </p:sp>
      <p:sp>
        <p:nvSpPr>
          <p:cNvPr id="7" name="TextBox 6">
            <a:extLst>
              <a:ext uri="{FF2B5EF4-FFF2-40B4-BE49-F238E27FC236}">
                <a16:creationId xmlns:a16="http://schemas.microsoft.com/office/drawing/2014/main" id="{3F3BA922-87F2-E986-65E6-EBBF8A181C06}"/>
              </a:ext>
            </a:extLst>
          </p:cNvPr>
          <p:cNvSpPr txBox="1"/>
          <p:nvPr/>
        </p:nvSpPr>
        <p:spPr>
          <a:xfrm>
            <a:off x="3583247" y="4652857"/>
            <a:ext cx="1313180" cy="400110"/>
          </a:xfrm>
          <a:prstGeom prst="rect">
            <a:avLst/>
          </a:prstGeom>
          <a:noFill/>
        </p:spPr>
        <p:txBody>
          <a:bodyPr wrap="none" rtlCol="0">
            <a:spAutoFit/>
          </a:bodyPr>
          <a:lstStyle/>
          <a:p>
            <a:r>
              <a:rPr lang="en-US" sz="2000" b="1">
                <a:solidFill>
                  <a:schemeClr val="bg1"/>
                </a:solidFill>
                <a:latin typeface="Consolas" panose="020B0609020204030204" pitchFamily="49" charset="0"/>
                <a:cs typeface="Consolas" panose="020B0609020204030204" pitchFamily="49" charset="0"/>
              </a:rPr>
              <a:t>Retiring</a:t>
            </a:r>
          </a:p>
        </p:txBody>
      </p:sp>
      <p:sp>
        <p:nvSpPr>
          <p:cNvPr id="8" name="TextBox 7">
            <a:extLst>
              <a:ext uri="{FF2B5EF4-FFF2-40B4-BE49-F238E27FC236}">
                <a16:creationId xmlns:a16="http://schemas.microsoft.com/office/drawing/2014/main" id="{7DFE0419-2F86-408D-7E7B-CA694B6CFA98}"/>
              </a:ext>
            </a:extLst>
          </p:cNvPr>
          <p:cNvSpPr txBox="1"/>
          <p:nvPr/>
        </p:nvSpPr>
        <p:spPr>
          <a:xfrm>
            <a:off x="3583247" y="3027422"/>
            <a:ext cx="1313180" cy="707886"/>
          </a:xfrm>
          <a:prstGeom prst="rect">
            <a:avLst/>
          </a:prstGeom>
          <a:noFill/>
        </p:spPr>
        <p:txBody>
          <a:bodyPr wrap="none" rtlCol="0">
            <a:spAutoFit/>
          </a:bodyPr>
          <a:lstStyle/>
          <a:p>
            <a:r>
              <a:rPr lang="en-US" sz="2000" b="1">
                <a:solidFill>
                  <a:schemeClr val="bg1"/>
                </a:solidFill>
                <a:latin typeface="Consolas" panose="020B0609020204030204" pitchFamily="49" charset="0"/>
                <a:cs typeface="Consolas" panose="020B0609020204030204" pitchFamily="49" charset="0"/>
              </a:rPr>
              <a:t>Frontend</a:t>
            </a:r>
          </a:p>
          <a:p>
            <a:pPr algn="ctr"/>
            <a:r>
              <a:rPr lang="en-US" sz="2000" b="1">
                <a:solidFill>
                  <a:schemeClr val="bg1"/>
                </a:solidFill>
                <a:latin typeface="Consolas" panose="020B0609020204030204" pitchFamily="49" charset="0"/>
                <a:cs typeface="Consolas" panose="020B0609020204030204" pitchFamily="49" charset="0"/>
              </a:rPr>
              <a:t>Bound</a:t>
            </a:r>
          </a:p>
        </p:txBody>
      </p:sp>
      <p:sp>
        <p:nvSpPr>
          <p:cNvPr id="9" name="TextBox 8">
            <a:extLst>
              <a:ext uri="{FF2B5EF4-FFF2-40B4-BE49-F238E27FC236}">
                <a16:creationId xmlns:a16="http://schemas.microsoft.com/office/drawing/2014/main" id="{8CACE671-6D1E-B9BF-A291-80405A5152DE}"/>
              </a:ext>
            </a:extLst>
          </p:cNvPr>
          <p:cNvSpPr txBox="1"/>
          <p:nvPr/>
        </p:nvSpPr>
        <p:spPr>
          <a:xfrm>
            <a:off x="8592157" y="2405925"/>
            <a:ext cx="1313180" cy="707886"/>
          </a:xfrm>
          <a:prstGeom prst="rect">
            <a:avLst/>
          </a:prstGeom>
          <a:noFill/>
        </p:spPr>
        <p:txBody>
          <a:bodyPr wrap="none" rtlCol="0">
            <a:spAutoFit/>
          </a:bodyPr>
          <a:lstStyle/>
          <a:p>
            <a:r>
              <a:rPr lang="en-US" sz="2000" b="1">
                <a:solidFill>
                  <a:schemeClr val="bg1"/>
                </a:solidFill>
                <a:latin typeface="Consolas" panose="020B0609020204030204" pitchFamily="49" charset="0"/>
                <a:cs typeface="Consolas" panose="020B0609020204030204" pitchFamily="49" charset="0"/>
              </a:rPr>
              <a:t>Frontend</a:t>
            </a:r>
          </a:p>
          <a:p>
            <a:pPr algn="ctr"/>
            <a:r>
              <a:rPr lang="en-US" sz="2000" b="1">
                <a:solidFill>
                  <a:schemeClr val="bg1"/>
                </a:solidFill>
                <a:latin typeface="Consolas" panose="020B0609020204030204" pitchFamily="49" charset="0"/>
                <a:cs typeface="Consolas" panose="020B0609020204030204" pitchFamily="49" charset="0"/>
              </a:rPr>
              <a:t>Bound</a:t>
            </a:r>
          </a:p>
        </p:txBody>
      </p:sp>
      <p:sp>
        <p:nvSpPr>
          <p:cNvPr id="10" name="TextBox 9">
            <a:extLst>
              <a:ext uri="{FF2B5EF4-FFF2-40B4-BE49-F238E27FC236}">
                <a16:creationId xmlns:a16="http://schemas.microsoft.com/office/drawing/2014/main" id="{862FCB79-6126-4427-63FB-C6D668AA9810}"/>
              </a:ext>
            </a:extLst>
          </p:cNvPr>
          <p:cNvSpPr txBox="1"/>
          <p:nvPr/>
        </p:nvSpPr>
        <p:spPr>
          <a:xfrm>
            <a:off x="8592157" y="4585770"/>
            <a:ext cx="1313180" cy="400110"/>
          </a:xfrm>
          <a:prstGeom prst="rect">
            <a:avLst/>
          </a:prstGeom>
          <a:noFill/>
        </p:spPr>
        <p:txBody>
          <a:bodyPr wrap="none" rtlCol="0">
            <a:spAutoFit/>
          </a:bodyPr>
          <a:lstStyle/>
          <a:p>
            <a:r>
              <a:rPr lang="en-US" sz="2000" b="1">
                <a:solidFill>
                  <a:schemeClr val="bg1"/>
                </a:solidFill>
                <a:latin typeface="Consolas" panose="020B0609020204030204" pitchFamily="49" charset="0"/>
                <a:cs typeface="Consolas" panose="020B0609020204030204" pitchFamily="49" charset="0"/>
              </a:rPr>
              <a:t>Retiring</a:t>
            </a:r>
          </a:p>
        </p:txBody>
      </p:sp>
      <p:sp>
        <p:nvSpPr>
          <p:cNvPr id="11" name="TextBox 10">
            <a:extLst>
              <a:ext uri="{FF2B5EF4-FFF2-40B4-BE49-F238E27FC236}">
                <a16:creationId xmlns:a16="http://schemas.microsoft.com/office/drawing/2014/main" id="{B1AA0B20-564F-15FC-8BA0-F348DC131902}"/>
              </a:ext>
            </a:extLst>
          </p:cNvPr>
          <p:cNvSpPr txBox="1"/>
          <p:nvPr/>
        </p:nvSpPr>
        <p:spPr>
          <a:xfrm>
            <a:off x="3653779" y="1621934"/>
            <a:ext cx="1172116" cy="707886"/>
          </a:xfrm>
          <a:prstGeom prst="rect">
            <a:avLst/>
          </a:prstGeom>
          <a:noFill/>
        </p:spPr>
        <p:txBody>
          <a:bodyPr wrap="none" rtlCol="0">
            <a:spAutoFit/>
          </a:bodyPr>
          <a:lstStyle/>
          <a:p>
            <a:r>
              <a:rPr lang="en-US" sz="2000" b="1">
                <a:solidFill>
                  <a:schemeClr val="bg1"/>
                </a:solidFill>
                <a:latin typeface="Consolas" panose="020B0609020204030204" pitchFamily="49" charset="0"/>
                <a:cs typeface="Consolas" panose="020B0609020204030204" pitchFamily="49" charset="0"/>
              </a:rPr>
              <a:t>Backend</a:t>
            </a:r>
          </a:p>
          <a:p>
            <a:pPr algn="ctr"/>
            <a:r>
              <a:rPr lang="en-US" sz="2000" b="1">
                <a:solidFill>
                  <a:schemeClr val="bg1"/>
                </a:solidFill>
                <a:latin typeface="Consolas" panose="020B0609020204030204" pitchFamily="49" charset="0"/>
                <a:cs typeface="Consolas" panose="020B0609020204030204" pitchFamily="49" charset="0"/>
              </a:rPr>
              <a:t>Bound</a:t>
            </a:r>
          </a:p>
        </p:txBody>
      </p:sp>
      <p:sp>
        <p:nvSpPr>
          <p:cNvPr id="13" name="TextBox 12">
            <a:extLst>
              <a:ext uri="{FF2B5EF4-FFF2-40B4-BE49-F238E27FC236}">
                <a16:creationId xmlns:a16="http://schemas.microsoft.com/office/drawing/2014/main" id="{6706F5EF-D2A3-6D19-A237-617423B94134}"/>
              </a:ext>
            </a:extLst>
          </p:cNvPr>
          <p:cNvSpPr txBox="1"/>
          <p:nvPr/>
        </p:nvSpPr>
        <p:spPr>
          <a:xfrm>
            <a:off x="3176151" y="2226687"/>
            <a:ext cx="2127373" cy="707886"/>
          </a:xfrm>
          <a:prstGeom prst="rect">
            <a:avLst/>
          </a:prstGeom>
          <a:noFill/>
        </p:spPr>
        <p:txBody>
          <a:bodyPr wrap="square" rtlCol="0">
            <a:spAutoFit/>
          </a:bodyPr>
          <a:lstStyle/>
          <a:p>
            <a:pPr algn="ctr"/>
            <a:r>
              <a:rPr lang="en-US" sz="2000" b="1">
                <a:solidFill>
                  <a:schemeClr val="bg1"/>
                </a:solidFill>
                <a:latin typeface="Consolas" panose="020B0609020204030204" pitchFamily="49" charset="0"/>
                <a:cs typeface="Consolas" panose="020B0609020204030204" pitchFamily="49" charset="0"/>
              </a:rPr>
              <a:t>Bad Speculation</a:t>
            </a:r>
          </a:p>
        </p:txBody>
      </p:sp>
      <p:sp>
        <p:nvSpPr>
          <p:cNvPr id="3" name="Rounded Rectangle 2">
            <a:extLst>
              <a:ext uri="{FF2B5EF4-FFF2-40B4-BE49-F238E27FC236}">
                <a16:creationId xmlns:a16="http://schemas.microsoft.com/office/drawing/2014/main" id="{1EC6F9C6-7CDE-7E4E-D34C-4705D1BE71AC}"/>
              </a:ext>
            </a:extLst>
          </p:cNvPr>
          <p:cNvSpPr/>
          <p:nvPr/>
        </p:nvSpPr>
        <p:spPr>
          <a:xfrm>
            <a:off x="8158872" y="1865086"/>
            <a:ext cx="2167837" cy="1742283"/>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845FC4E0-FFE0-599E-0586-D6FB0B90A9B6}"/>
              </a:ext>
            </a:extLst>
          </p:cNvPr>
          <p:cNvSpPr/>
          <p:nvPr/>
        </p:nvSpPr>
        <p:spPr>
          <a:xfrm>
            <a:off x="3142435" y="2841372"/>
            <a:ext cx="2205318" cy="1003953"/>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9195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D1F7F-5F57-CC0B-8F1D-6889492A92FB}"/>
              </a:ext>
            </a:extLst>
          </p:cNvPr>
          <p:cNvSpPr>
            <a:spLocks noGrp="1"/>
          </p:cNvSpPr>
          <p:nvPr>
            <p:ph type="title"/>
          </p:nvPr>
        </p:nvSpPr>
        <p:spPr>
          <a:xfrm>
            <a:off x="831850" y="1709738"/>
            <a:ext cx="10515600" cy="2530958"/>
          </a:xfrm>
        </p:spPr>
        <p:txBody>
          <a:bodyPr/>
          <a:lstStyle/>
          <a:p>
            <a:pPr algn="ctr"/>
            <a:r>
              <a:rPr lang="en-US" i="1"/>
              <a:t>Now, let’s zoom into gem5’s frontend bound cycles!</a:t>
            </a:r>
          </a:p>
        </p:txBody>
      </p:sp>
    </p:spTree>
    <p:extLst>
      <p:ext uri="{BB962C8B-B14F-4D97-AF65-F5344CB8AC3E}">
        <p14:creationId xmlns:p14="http://schemas.microsoft.com/office/powerpoint/2010/main" val="205300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35115-1FD8-8FE2-EFB9-1D105F33B216}"/>
              </a:ext>
            </a:extLst>
          </p:cNvPr>
          <p:cNvSpPr>
            <a:spLocks noGrp="1"/>
          </p:cNvSpPr>
          <p:nvPr>
            <p:ph type="title"/>
          </p:nvPr>
        </p:nvSpPr>
        <p:spPr/>
        <p:txBody>
          <a:bodyPr/>
          <a:lstStyle/>
          <a:p>
            <a:r>
              <a:rPr lang="en-US" sz="4400"/>
              <a:t>Breakdown of Frontend Bound Cycles</a:t>
            </a:r>
            <a:endParaRPr lang="en-US"/>
          </a:p>
        </p:txBody>
      </p:sp>
      <p:graphicFrame>
        <p:nvGraphicFramePr>
          <p:cNvPr id="5" name="Content Placeholder 4">
            <a:extLst>
              <a:ext uri="{FF2B5EF4-FFF2-40B4-BE49-F238E27FC236}">
                <a16:creationId xmlns:a16="http://schemas.microsoft.com/office/drawing/2014/main" id="{7DB4332A-96F4-39BE-B51D-133A629BD4A8}"/>
              </a:ext>
            </a:extLst>
          </p:cNvPr>
          <p:cNvGraphicFramePr>
            <a:graphicFrameLocks noGrp="1"/>
          </p:cNvGraphicFramePr>
          <p:nvPr>
            <p:ph idx="1"/>
            <p:extLst>
              <p:ext uri="{D42A27DB-BD31-4B8C-83A1-F6EECF244321}">
                <p14:modId xmlns:p14="http://schemas.microsoft.com/office/powerpoint/2010/main" val="1342541277"/>
              </p:ext>
            </p:extLst>
          </p:nvPr>
        </p:nvGraphicFramePr>
        <p:xfrm>
          <a:off x="440871" y="1463675"/>
          <a:ext cx="114300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E9CA195C-2D65-EC18-0C0E-88A25E3753F6}"/>
              </a:ext>
            </a:extLst>
          </p:cNvPr>
          <p:cNvSpPr>
            <a:spLocks noGrp="1"/>
          </p:cNvSpPr>
          <p:nvPr>
            <p:ph type="sldNum" sz="quarter" idx="12"/>
          </p:nvPr>
        </p:nvSpPr>
        <p:spPr/>
        <p:txBody>
          <a:bodyPr/>
          <a:lstStyle/>
          <a:p>
            <a:fld id="{8840A91F-A1B3-44C1-9FC1-670A91959705}" type="slidenum">
              <a:rPr lang="en-US" smtClean="0"/>
              <a:pPr/>
              <a:t>18</a:t>
            </a:fld>
            <a:r>
              <a:rPr lang="en-US"/>
              <a:t> </a:t>
            </a:r>
          </a:p>
        </p:txBody>
      </p:sp>
      <p:sp>
        <p:nvSpPr>
          <p:cNvPr id="6" name="TextBox 5">
            <a:extLst>
              <a:ext uri="{FF2B5EF4-FFF2-40B4-BE49-F238E27FC236}">
                <a16:creationId xmlns:a16="http://schemas.microsoft.com/office/drawing/2014/main" id="{0047974F-8CEF-B3D9-8111-A22D51D97FB7}"/>
              </a:ext>
            </a:extLst>
          </p:cNvPr>
          <p:cNvSpPr txBox="1"/>
          <p:nvPr/>
        </p:nvSpPr>
        <p:spPr>
          <a:xfrm>
            <a:off x="3403633" y="4994215"/>
            <a:ext cx="1313180" cy="707886"/>
          </a:xfrm>
          <a:prstGeom prst="rect">
            <a:avLst/>
          </a:prstGeom>
          <a:noFill/>
        </p:spPr>
        <p:txBody>
          <a:bodyPr wrap="none" rtlCol="0">
            <a:spAutoFit/>
          </a:bodyPr>
          <a:lstStyle/>
          <a:p>
            <a:r>
              <a:rPr lang="en-US" sz="2000" b="1">
                <a:solidFill>
                  <a:schemeClr val="bg1"/>
                </a:solidFill>
                <a:latin typeface="Consolas" panose="020B0609020204030204" pitchFamily="49" charset="0"/>
                <a:cs typeface="Consolas" panose="020B0609020204030204" pitchFamily="49" charset="0"/>
              </a:rPr>
              <a:t>Frontend</a:t>
            </a:r>
          </a:p>
          <a:p>
            <a:pPr algn="ctr"/>
            <a:r>
              <a:rPr lang="en-US" sz="2000" b="1">
                <a:solidFill>
                  <a:schemeClr val="bg1"/>
                </a:solidFill>
                <a:latin typeface="Consolas" panose="020B0609020204030204" pitchFamily="49" charset="0"/>
                <a:cs typeface="Consolas" panose="020B0609020204030204" pitchFamily="49" charset="0"/>
              </a:rPr>
              <a:t>Latency</a:t>
            </a:r>
          </a:p>
        </p:txBody>
      </p:sp>
      <p:sp>
        <p:nvSpPr>
          <p:cNvPr id="7" name="TextBox 6">
            <a:extLst>
              <a:ext uri="{FF2B5EF4-FFF2-40B4-BE49-F238E27FC236}">
                <a16:creationId xmlns:a16="http://schemas.microsoft.com/office/drawing/2014/main" id="{AF1C42C2-84F5-DD3B-4BDC-2C69B4668E44}"/>
              </a:ext>
            </a:extLst>
          </p:cNvPr>
          <p:cNvSpPr txBox="1"/>
          <p:nvPr/>
        </p:nvSpPr>
        <p:spPr>
          <a:xfrm>
            <a:off x="3333101" y="3774387"/>
            <a:ext cx="1454244" cy="707886"/>
          </a:xfrm>
          <a:prstGeom prst="rect">
            <a:avLst/>
          </a:prstGeom>
          <a:noFill/>
        </p:spPr>
        <p:txBody>
          <a:bodyPr wrap="none" rtlCol="0">
            <a:spAutoFit/>
          </a:bodyPr>
          <a:lstStyle/>
          <a:p>
            <a:pPr algn="ctr"/>
            <a:r>
              <a:rPr lang="en-US" sz="2000" b="1">
                <a:solidFill>
                  <a:schemeClr val="bg1"/>
                </a:solidFill>
                <a:latin typeface="Consolas" panose="020B0609020204030204" pitchFamily="49" charset="0"/>
                <a:cs typeface="Consolas" panose="020B0609020204030204" pitchFamily="49" charset="0"/>
              </a:rPr>
              <a:t>Frontend</a:t>
            </a:r>
          </a:p>
          <a:p>
            <a:pPr algn="ctr"/>
            <a:r>
              <a:rPr lang="en-US" sz="2000" b="1">
                <a:solidFill>
                  <a:schemeClr val="bg1"/>
                </a:solidFill>
                <a:latin typeface="Consolas" panose="020B0609020204030204" pitchFamily="49" charset="0"/>
                <a:cs typeface="Consolas" panose="020B0609020204030204" pitchFamily="49" charset="0"/>
              </a:rPr>
              <a:t>Bandwidth</a:t>
            </a:r>
          </a:p>
        </p:txBody>
      </p:sp>
      <p:sp>
        <p:nvSpPr>
          <p:cNvPr id="8" name="TextBox 7">
            <a:extLst>
              <a:ext uri="{FF2B5EF4-FFF2-40B4-BE49-F238E27FC236}">
                <a16:creationId xmlns:a16="http://schemas.microsoft.com/office/drawing/2014/main" id="{A17DBD79-9EB8-91B1-F8C8-78F7586A75C6}"/>
              </a:ext>
            </a:extLst>
          </p:cNvPr>
          <p:cNvSpPr txBox="1"/>
          <p:nvPr/>
        </p:nvSpPr>
        <p:spPr>
          <a:xfrm>
            <a:off x="8519622" y="4482273"/>
            <a:ext cx="1313180" cy="707886"/>
          </a:xfrm>
          <a:prstGeom prst="rect">
            <a:avLst/>
          </a:prstGeom>
          <a:noFill/>
        </p:spPr>
        <p:txBody>
          <a:bodyPr wrap="none" rtlCol="0">
            <a:spAutoFit/>
          </a:bodyPr>
          <a:lstStyle/>
          <a:p>
            <a:r>
              <a:rPr lang="en-US" sz="2000" b="1">
                <a:solidFill>
                  <a:schemeClr val="bg1"/>
                </a:solidFill>
                <a:latin typeface="Consolas" panose="020B0609020204030204" pitchFamily="49" charset="0"/>
                <a:cs typeface="Consolas" panose="020B0609020204030204" pitchFamily="49" charset="0"/>
              </a:rPr>
              <a:t>Frontend</a:t>
            </a:r>
          </a:p>
          <a:p>
            <a:pPr algn="ctr"/>
            <a:r>
              <a:rPr lang="en-US" sz="2000" b="1">
                <a:solidFill>
                  <a:schemeClr val="bg1"/>
                </a:solidFill>
                <a:latin typeface="Consolas" panose="020B0609020204030204" pitchFamily="49" charset="0"/>
                <a:cs typeface="Consolas" panose="020B0609020204030204" pitchFamily="49" charset="0"/>
              </a:rPr>
              <a:t>Latency</a:t>
            </a:r>
          </a:p>
        </p:txBody>
      </p:sp>
      <p:sp>
        <p:nvSpPr>
          <p:cNvPr id="9" name="TextBox 8">
            <a:extLst>
              <a:ext uri="{FF2B5EF4-FFF2-40B4-BE49-F238E27FC236}">
                <a16:creationId xmlns:a16="http://schemas.microsoft.com/office/drawing/2014/main" id="{64DBD972-86E1-574A-EB0F-153A1DBCF9F2}"/>
              </a:ext>
            </a:extLst>
          </p:cNvPr>
          <p:cNvSpPr txBox="1"/>
          <p:nvPr/>
        </p:nvSpPr>
        <p:spPr>
          <a:xfrm>
            <a:off x="8449090" y="2619031"/>
            <a:ext cx="1454244" cy="707886"/>
          </a:xfrm>
          <a:prstGeom prst="rect">
            <a:avLst/>
          </a:prstGeom>
          <a:noFill/>
        </p:spPr>
        <p:txBody>
          <a:bodyPr wrap="none" rtlCol="0">
            <a:spAutoFit/>
          </a:bodyPr>
          <a:lstStyle/>
          <a:p>
            <a:pPr algn="ctr"/>
            <a:r>
              <a:rPr lang="en-US" sz="2000" b="1">
                <a:solidFill>
                  <a:schemeClr val="bg1"/>
                </a:solidFill>
                <a:latin typeface="Consolas" panose="020B0609020204030204" pitchFamily="49" charset="0"/>
                <a:cs typeface="Consolas" panose="020B0609020204030204" pitchFamily="49" charset="0"/>
              </a:rPr>
              <a:t>Frontend</a:t>
            </a:r>
          </a:p>
          <a:p>
            <a:pPr algn="ctr"/>
            <a:r>
              <a:rPr lang="en-US" sz="2000" b="1">
                <a:solidFill>
                  <a:schemeClr val="bg1"/>
                </a:solidFill>
                <a:latin typeface="Consolas" panose="020B0609020204030204" pitchFamily="49" charset="0"/>
                <a:cs typeface="Consolas" panose="020B0609020204030204" pitchFamily="49" charset="0"/>
              </a:rPr>
              <a:t>Bandwidth</a:t>
            </a:r>
          </a:p>
        </p:txBody>
      </p:sp>
    </p:spTree>
    <p:extLst>
      <p:ext uri="{BB962C8B-B14F-4D97-AF65-F5344CB8AC3E}">
        <p14:creationId xmlns:p14="http://schemas.microsoft.com/office/powerpoint/2010/main" val="3846306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35115-1FD8-8FE2-EFB9-1D105F33B216}"/>
              </a:ext>
            </a:extLst>
          </p:cNvPr>
          <p:cNvSpPr>
            <a:spLocks noGrp="1"/>
          </p:cNvSpPr>
          <p:nvPr>
            <p:ph type="title"/>
          </p:nvPr>
        </p:nvSpPr>
        <p:spPr/>
        <p:txBody>
          <a:bodyPr/>
          <a:lstStyle/>
          <a:p>
            <a:r>
              <a:rPr lang="en-US" sz="4400"/>
              <a:t>Breakdown of Frontend Bound Cycles</a:t>
            </a:r>
            <a:endParaRPr lang="en-US"/>
          </a:p>
        </p:txBody>
      </p:sp>
      <p:graphicFrame>
        <p:nvGraphicFramePr>
          <p:cNvPr id="5" name="Content Placeholder 4">
            <a:extLst>
              <a:ext uri="{FF2B5EF4-FFF2-40B4-BE49-F238E27FC236}">
                <a16:creationId xmlns:a16="http://schemas.microsoft.com/office/drawing/2014/main" id="{7DB4332A-96F4-39BE-B51D-133A629BD4A8}"/>
              </a:ext>
            </a:extLst>
          </p:cNvPr>
          <p:cNvGraphicFramePr>
            <a:graphicFrameLocks noGrp="1"/>
          </p:cNvGraphicFramePr>
          <p:nvPr>
            <p:ph idx="1"/>
            <p:extLst>
              <p:ext uri="{D42A27DB-BD31-4B8C-83A1-F6EECF244321}">
                <p14:modId xmlns:p14="http://schemas.microsoft.com/office/powerpoint/2010/main" val="2850817518"/>
              </p:ext>
            </p:extLst>
          </p:nvPr>
        </p:nvGraphicFramePr>
        <p:xfrm>
          <a:off x="440871" y="1463675"/>
          <a:ext cx="114300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E9CA195C-2D65-EC18-0C0E-88A25E3753F6}"/>
              </a:ext>
            </a:extLst>
          </p:cNvPr>
          <p:cNvSpPr>
            <a:spLocks noGrp="1"/>
          </p:cNvSpPr>
          <p:nvPr>
            <p:ph type="sldNum" sz="quarter" idx="12"/>
          </p:nvPr>
        </p:nvSpPr>
        <p:spPr/>
        <p:txBody>
          <a:bodyPr/>
          <a:lstStyle/>
          <a:p>
            <a:fld id="{8840A91F-A1B3-44C1-9FC1-670A91959705}" type="slidenum">
              <a:rPr lang="en-US" smtClean="0"/>
              <a:pPr/>
              <a:t>19</a:t>
            </a:fld>
            <a:r>
              <a:rPr lang="en-US"/>
              <a:t> </a:t>
            </a:r>
          </a:p>
        </p:txBody>
      </p:sp>
      <p:sp>
        <p:nvSpPr>
          <p:cNvPr id="6" name="TextBox 5">
            <a:extLst>
              <a:ext uri="{FF2B5EF4-FFF2-40B4-BE49-F238E27FC236}">
                <a16:creationId xmlns:a16="http://schemas.microsoft.com/office/drawing/2014/main" id="{0047974F-8CEF-B3D9-8111-A22D51D97FB7}"/>
              </a:ext>
            </a:extLst>
          </p:cNvPr>
          <p:cNvSpPr txBox="1"/>
          <p:nvPr/>
        </p:nvSpPr>
        <p:spPr>
          <a:xfrm>
            <a:off x="3403633" y="4994215"/>
            <a:ext cx="1313180" cy="707886"/>
          </a:xfrm>
          <a:prstGeom prst="rect">
            <a:avLst/>
          </a:prstGeom>
          <a:noFill/>
        </p:spPr>
        <p:txBody>
          <a:bodyPr wrap="none" rtlCol="0">
            <a:spAutoFit/>
          </a:bodyPr>
          <a:lstStyle/>
          <a:p>
            <a:r>
              <a:rPr lang="en-US" sz="2000" b="1">
                <a:solidFill>
                  <a:schemeClr val="bg1"/>
                </a:solidFill>
                <a:latin typeface="Consolas" panose="020B0609020204030204" pitchFamily="49" charset="0"/>
                <a:cs typeface="Consolas" panose="020B0609020204030204" pitchFamily="49" charset="0"/>
              </a:rPr>
              <a:t>Frontend</a:t>
            </a:r>
          </a:p>
          <a:p>
            <a:pPr algn="ctr"/>
            <a:r>
              <a:rPr lang="en-US" sz="2000" b="1">
                <a:solidFill>
                  <a:schemeClr val="bg1"/>
                </a:solidFill>
                <a:latin typeface="Consolas" panose="020B0609020204030204" pitchFamily="49" charset="0"/>
                <a:cs typeface="Consolas" panose="020B0609020204030204" pitchFamily="49" charset="0"/>
              </a:rPr>
              <a:t>Latency</a:t>
            </a:r>
          </a:p>
        </p:txBody>
      </p:sp>
      <p:sp>
        <p:nvSpPr>
          <p:cNvPr id="7" name="TextBox 6">
            <a:extLst>
              <a:ext uri="{FF2B5EF4-FFF2-40B4-BE49-F238E27FC236}">
                <a16:creationId xmlns:a16="http://schemas.microsoft.com/office/drawing/2014/main" id="{AF1C42C2-84F5-DD3B-4BDC-2C69B4668E44}"/>
              </a:ext>
            </a:extLst>
          </p:cNvPr>
          <p:cNvSpPr txBox="1"/>
          <p:nvPr/>
        </p:nvSpPr>
        <p:spPr>
          <a:xfrm>
            <a:off x="3333101" y="3774387"/>
            <a:ext cx="1454244" cy="707886"/>
          </a:xfrm>
          <a:prstGeom prst="rect">
            <a:avLst/>
          </a:prstGeom>
          <a:noFill/>
        </p:spPr>
        <p:txBody>
          <a:bodyPr wrap="none" rtlCol="0">
            <a:spAutoFit/>
          </a:bodyPr>
          <a:lstStyle/>
          <a:p>
            <a:pPr algn="ctr"/>
            <a:r>
              <a:rPr lang="en-US" sz="2000" b="1">
                <a:solidFill>
                  <a:schemeClr val="bg1"/>
                </a:solidFill>
                <a:latin typeface="Consolas" panose="020B0609020204030204" pitchFamily="49" charset="0"/>
                <a:cs typeface="Consolas" panose="020B0609020204030204" pitchFamily="49" charset="0"/>
              </a:rPr>
              <a:t>Frontend</a:t>
            </a:r>
          </a:p>
          <a:p>
            <a:pPr algn="ctr"/>
            <a:r>
              <a:rPr lang="en-US" sz="2000" b="1">
                <a:solidFill>
                  <a:schemeClr val="bg1"/>
                </a:solidFill>
                <a:latin typeface="Consolas" panose="020B0609020204030204" pitchFamily="49" charset="0"/>
                <a:cs typeface="Consolas" panose="020B0609020204030204" pitchFamily="49" charset="0"/>
              </a:rPr>
              <a:t>Bandwidth</a:t>
            </a:r>
          </a:p>
        </p:txBody>
      </p:sp>
      <p:sp>
        <p:nvSpPr>
          <p:cNvPr id="8" name="TextBox 7">
            <a:extLst>
              <a:ext uri="{FF2B5EF4-FFF2-40B4-BE49-F238E27FC236}">
                <a16:creationId xmlns:a16="http://schemas.microsoft.com/office/drawing/2014/main" id="{A17DBD79-9EB8-91B1-F8C8-78F7586A75C6}"/>
              </a:ext>
            </a:extLst>
          </p:cNvPr>
          <p:cNvSpPr txBox="1"/>
          <p:nvPr/>
        </p:nvSpPr>
        <p:spPr>
          <a:xfrm>
            <a:off x="8519622" y="4482273"/>
            <a:ext cx="1313180" cy="707886"/>
          </a:xfrm>
          <a:prstGeom prst="rect">
            <a:avLst/>
          </a:prstGeom>
          <a:noFill/>
        </p:spPr>
        <p:txBody>
          <a:bodyPr wrap="none" rtlCol="0">
            <a:spAutoFit/>
          </a:bodyPr>
          <a:lstStyle/>
          <a:p>
            <a:r>
              <a:rPr lang="en-US" sz="2000" b="1">
                <a:solidFill>
                  <a:schemeClr val="bg1"/>
                </a:solidFill>
                <a:latin typeface="Consolas" panose="020B0609020204030204" pitchFamily="49" charset="0"/>
                <a:cs typeface="Consolas" panose="020B0609020204030204" pitchFamily="49" charset="0"/>
              </a:rPr>
              <a:t>Frontend</a:t>
            </a:r>
          </a:p>
          <a:p>
            <a:pPr algn="ctr"/>
            <a:r>
              <a:rPr lang="en-US" sz="2000" b="1">
                <a:solidFill>
                  <a:schemeClr val="bg1"/>
                </a:solidFill>
                <a:latin typeface="Consolas" panose="020B0609020204030204" pitchFamily="49" charset="0"/>
                <a:cs typeface="Consolas" panose="020B0609020204030204" pitchFamily="49" charset="0"/>
              </a:rPr>
              <a:t>Latency</a:t>
            </a:r>
          </a:p>
        </p:txBody>
      </p:sp>
      <p:sp>
        <p:nvSpPr>
          <p:cNvPr id="9" name="TextBox 8">
            <a:extLst>
              <a:ext uri="{FF2B5EF4-FFF2-40B4-BE49-F238E27FC236}">
                <a16:creationId xmlns:a16="http://schemas.microsoft.com/office/drawing/2014/main" id="{64DBD972-86E1-574A-EB0F-153A1DBCF9F2}"/>
              </a:ext>
            </a:extLst>
          </p:cNvPr>
          <p:cNvSpPr txBox="1"/>
          <p:nvPr/>
        </p:nvSpPr>
        <p:spPr>
          <a:xfrm>
            <a:off x="8449090" y="2619031"/>
            <a:ext cx="1454244" cy="707886"/>
          </a:xfrm>
          <a:prstGeom prst="rect">
            <a:avLst/>
          </a:prstGeom>
          <a:noFill/>
        </p:spPr>
        <p:txBody>
          <a:bodyPr wrap="none" rtlCol="0">
            <a:spAutoFit/>
          </a:bodyPr>
          <a:lstStyle/>
          <a:p>
            <a:pPr algn="ctr"/>
            <a:r>
              <a:rPr lang="en-US" sz="2000" b="1">
                <a:solidFill>
                  <a:schemeClr val="bg1"/>
                </a:solidFill>
                <a:latin typeface="Consolas" panose="020B0609020204030204" pitchFamily="49" charset="0"/>
                <a:cs typeface="Consolas" panose="020B0609020204030204" pitchFamily="49" charset="0"/>
              </a:rPr>
              <a:t>Frontend</a:t>
            </a:r>
          </a:p>
          <a:p>
            <a:pPr algn="ctr"/>
            <a:r>
              <a:rPr lang="en-US" sz="2000" b="1">
                <a:solidFill>
                  <a:schemeClr val="bg1"/>
                </a:solidFill>
                <a:latin typeface="Consolas" panose="020B0609020204030204" pitchFamily="49" charset="0"/>
                <a:cs typeface="Consolas" panose="020B0609020204030204" pitchFamily="49" charset="0"/>
              </a:rPr>
              <a:t>Bandwidth</a:t>
            </a:r>
          </a:p>
        </p:txBody>
      </p:sp>
      <p:sp>
        <p:nvSpPr>
          <p:cNvPr id="3" name="Rounded Rectangle 2">
            <a:extLst>
              <a:ext uri="{FF2B5EF4-FFF2-40B4-BE49-F238E27FC236}">
                <a16:creationId xmlns:a16="http://schemas.microsoft.com/office/drawing/2014/main" id="{5DA4CEEF-7FDC-D152-E2CD-259404A597DE}"/>
              </a:ext>
            </a:extLst>
          </p:cNvPr>
          <p:cNvSpPr/>
          <p:nvPr/>
        </p:nvSpPr>
        <p:spPr>
          <a:xfrm>
            <a:off x="8093278" y="3852154"/>
            <a:ext cx="2205318" cy="2163304"/>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09F93C4E-83BD-00A1-4724-866DC194D17A}"/>
              </a:ext>
            </a:extLst>
          </p:cNvPr>
          <p:cNvSpPr/>
          <p:nvPr/>
        </p:nvSpPr>
        <p:spPr>
          <a:xfrm>
            <a:off x="3035808" y="4453013"/>
            <a:ext cx="2150944" cy="1567397"/>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4472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2AB9F-A74C-DFFF-4FD5-09E12261D92C}"/>
              </a:ext>
            </a:extLst>
          </p:cNvPr>
          <p:cNvSpPr>
            <a:spLocks noGrp="1"/>
          </p:cNvSpPr>
          <p:nvPr>
            <p:ph type="title"/>
          </p:nvPr>
        </p:nvSpPr>
        <p:spPr/>
        <p:txBody>
          <a:bodyPr lIns="91440" tIns="45720" rIns="91440" bIns="45720" anchor="t"/>
          <a:lstStyle/>
          <a:p>
            <a:r>
              <a:rPr lang="en-US">
                <a:cs typeface="Calibri Light"/>
              </a:rPr>
              <a:t>Executive Summary</a:t>
            </a:r>
          </a:p>
        </p:txBody>
      </p:sp>
      <p:sp>
        <p:nvSpPr>
          <p:cNvPr id="3" name="Content Placeholder 2">
            <a:extLst>
              <a:ext uri="{FF2B5EF4-FFF2-40B4-BE49-F238E27FC236}">
                <a16:creationId xmlns:a16="http://schemas.microsoft.com/office/drawing/2014/main" id="{BFC586A6-FAC2-566F-B1FD-F3FC1F1C9EB7}"/>
              </a:ext>
            </a:extLst>
          </p:cNvPr>
          <p:cNvSpPr>
            <a:spLocks noGrp="1"/>
          </p:cNvSpPr>
          <p:nvPr>
            <p:ph idx="1"/>
          </p:nvPr>
        </p:nvSpPr>
        <p:spPr>
          <a:xfrm>
            <a:off x="912144" y="1463039"/>
            <a:ext cx="10975056" cy="5029200"/>
          </a:xfrm>
        </p:spPr>
        <p:txBody>
          <a:bodyPr lIns="91440" tIns="45720" rIns="91440" bIns="45720" anchor="t"/>
          <a:lstStyle/>
          <a:p>
            <a:pPr marL="0" indent="0">
              <a:buNone/>
            </a:pPr>
            <a:r>
              <a:rPr lang="en-US" b="1" dirty="0">
                <a:latin typeface="Calibri"/>
                <a:cs typeface="Calibri"/>
              </a:rPr>
              <a:t>Motivation</a:t>
            </a:r>
            <a:r>
              <a:rPr lang="en-US" dirty="0">
                <a:latin typeface="Calibri"/>
                <a:cs typeface="Calibri"/>
              </a:rPr>
              <a:t>: software-based architectural simulation is slow!</a:t>
            </a:r>
            <a:endParaRPr lang="en-US" b="1" dirty="0">
              <a:latin typeface="Calibri"/>
              <a:cs typeface="Calibri"/>
            </a:endParaRPr>
          </a:p>
          <a:p>
            <a:pPr marL="0" indent="0">
              <a:buNone/>
            </a:pPr>
            <a:r>
              <a:rPr lang="en-US" b="1" dirty="0">
                <a:latin typeface="Calibri"/>
                <a:cs typeface="Calibri"/>
              </a:rPr>
              <a:t>Observation</a:t>
            </a:r>
            <a:r>
              <a:rPr lang="en-US" dirty="0">
                <a:latin typeface="Calibri"/>
                <a:cs typeface="Calibri"/>
              </a:rPr>
              <a:t>: gem5 runs up to </a:t>
            </a:r>
            <a:r>
              <a:rPr lang="en-US" b="1" i="1" dirty="0">
                <a:solidFill>
                  <a:schemeClr val="accent6"/>
                </a:solidFill>
                <a:latin typeface="Calibri"/>
                <a:cs typeface="Calibri"/>
              </a:rPr>
              <a:t>3× </a:t>
            </a:r>
            <a:r>
              <a:rPr lang="en-US" dirty="0">
                <a:latin typeface="Calibri"/>
                <a:cs typeface="Calibri"/>
              </a:rPr>
              <a:t>faster on an M1 MacBook vs. a Xeon Dell server!</a:t>
            </a:r>
            <a:endParaRPr lang="en-US" b="1" dirty="0">
              <a:latin typeface="Calibri"/>
              <a:cs typeface="Calibri"/>
            </a:endParaRPr>
          </a:p>
          <a:p>
            <a:pPr marL="0" indent="0">
              <a:buNone/>
            </a:pPr>
            <a:r>
              <a:rPr lang="en-US" b="1" dirty="0">
                <a:latin typeface="Calibri"/>
                <a:cs typeface="Calibri"/>
              </a:rPr>
              <a:t>Goal</a:t>
            </a:r>
            <a:r>
              <a:rPr lang="en-US" dirty="0">
                <a:latin typeface="Calibri"/>
                <a:cs typeface="Calibri"/>
              </a:rPr>
              <a:t>: to accelerate current gem5 simulations</a:t>
            </a:r>
          </a:p>
          <a:p>
            <a:pPr marL="0" indent="0">
              <a:buNone/>
            </a:pPr>
            <a:r>
              <a:rPr lang="en-US" b="1" dirty="0">
                <a:latin typeface="Calibri"/>
                <a:cs typeface="Calibri"/>
              </a:rPr>
              <a:t>Approach</a:t>
            </a:r>
            <a:r>
              <a:rPr lang="en-US" dirty="0">
                <a:latin typeface="Calibri"/>
                <a:cs typeface="Calibri"/>
              </a:rPr>
              <a:t>: </a:t>
            </a:r>
          </a:p>
          <a:p>
            <a:pPr marL="457200" lvl="1" indent="0">
              <a:buNone/>
            </a:pPr>
            <a:r>
              <a:rPr lang="en-US" dirty="0">
                <a:latin typeface="Calibri"/>
                <a:cs typeface="Calibri"/>
              </a:rPr>
              <a:t>Extensively profile gem5 to identify bottlenecks</a:t>
            </a:r>
          </a:p>
          <a:p>
            <a:pPr marL="457200" lvl="1" indent="0">
              <a:buNone/>
            </a:pPr>
            <a:r>
              <a:rPr lang="en-US" dirty="0">
                <a:latin typeface="Calibri"/>
                <a:cs typeface="Calibri"/>
              </a:rPr>
              <a:t>	Using performance counters &amp; </a:t>
            </a:r>
            <a:r>
              <a:rPr lang="en-US" dirty="0" err="1">
                <a:latin typeface="Calibri"/>
                <a:cs typeface="Calibri"/>
              </a:rPr>
              <a:t>FireSim</a:t>
            </a:r>
            <a:r>
              <a:rPr lang="en-US" dirty="0">
                <a:latin typeface="Calibri"/>
                <a:cs typeface="Calibri"/>
              </a:rPr>
              <a:t>!</a:t>
            </a:r>
          </a:p>
          <a:p>
            <a:pPr marL="0" indent="0">
              <a:buNone/>
            </a:pPr>
            <a:r>
              <a:rPr lang="en-US" b="1" dirty="0">
                <a:latin typeface="Calibri"/>
                <a:cs typeface="Calibri"/>
              </a:rPr>
              <a:t>Results</a:t>
            </a:r>
            <a:r>
              <a:rPr lang="en-US" dirty="0">
                <a:latin typeface="Calibri"/>
                <a:cs typeface="Calibri"/>
              </a:rPr>
              <a:t>: </a:t>
            </a:r>
          </a:p>
          <a:p>
            <a:pPr marL="457200" lvl="1" indent="0">
              <a:buNone/>
            </a:pPr>
            <a:r>
              <a:rPr lang="en-US" dirty="0">
                <a:latin typeface="Calibri"/>
                <a:cs typeface="Calibri"/>
              </a:rPr>
              <a:t>gem5 is extremely front-end bound with sensitivity to L1 cache sizes</a:t>
            </a:r>
          </a:p>
          <a:p>
            <a:pPr marL="457200" lvl="1" indent="0">
              <a:buNone/>
            </a:pPr>
            <a:r>
              <a:rPr lang="en-US" dirty="0">
                <a:latin typeface="Calibri"/>
                <a:cs typeface="Calibri"/>
              </a:rPr>
              <a:t>Larger </a:t>
            </a:r>
            <a:r>
              <a:rPr lang="en-US" dirty="0" err="1">
                <a:latin typeface="Calibri"/>
                <a:cs typeface="Calibri"/>
              </a:rPr>
              <a:t>iCache</a:t>
            </a:r>
            <a:r>
              <a:rPr lang="en-US" dirty="0">
                <a:latin typeface="Calibri"/>
                <a:cs typeface="Calibri"/>
              </a:rPr>
              <a:t> and </a:t>
            </a:r>
            <a:r>
              <a:rPr lang="en-US" dirty="0" err="1">
                <a:latin typeface="Calibri"/>
                <a:cs typeface="Calibri"/>
              </a:rPr>
              <a:t>dCaches</a:t>
            </a:r>
            <a:r>
              <a:rPr lang="en-US" dirty="0">
                <a:latin typeface="Calibri"/>
                <a:cs typeface="Calibri"/>
              </a:rPr>
              <a:t> can improve simulation time be up to </a:t>
            </a:r>
            <a:r>
              <a:rPr lang="en-US" b="1" i="1" dirty="0">
                <a:solidFill>
                  <a:schemeClr val="accent6"/>
                </a:solidFill>
                <a:latin typeface="Calibri"/>
                <a:cs typeface="Calibri"/>
              </a:rPr>
              <a:t>68%</a:t>
            </a:r>
          </a:p>
          <a:p>
            <a:pPr marL="457200" lvl="1" indent="0">
              <a:buNone/>
            </a:pPr>
            <a:r>
              <a:rPr lang="en-US" dirty="0">
                <a:latin typeface="Calibri"/>
                <a:cs typeface="Calibri"/>
              </a:rPr>
              <a:t>Proposed system solutions to accelerate gem5</a:t>
            </a:r>
          </a:p>
        </p:txBody>
      </p:sp>
      <p:sp>
        <p:nvSpPr>
          <p:cNvPr id="4" name="Slide Number Placeholder 3">
            <a:extLst>
              <a:ext uri="{FF2B5EF4-FFF2-40B4-BE49-F238E27FC236}">
                <a16:creationId xmlns:a16="http://schemas.microsoft.com/office/drawing/2014/main" id="{36A85ACA-E63C-1FE6-54F5-7DC070C05B3F}"/>
              </a:ext>
            </a:extLst>
          </p:cNvPr>
          <p:cNvSpPr>
            <a:spLocks noGrp="1"/>
          </p:cNvSpPr>
          <p:nvPr>
            <p:ph type="sldNum" sz="quarter" idx="12"/>
          </p:nvPr>
        </p:nvSpPr>
        <p:spPr/>
        <p:txBody>
          <a:bodyPr/>
          <a:lstStyle/>
          <a:p>
            <a:fld id="{8840A91F-A1B3-44C1-9FC1-670A91959705}" type="slidenum">
              <a:rPr lang="en-US" smtClean="0"/>
              <a:pPr/>
              <a:t>2</a:t>
            </a:fld>
            <a:r>
              <a:rPr lang="en-US"/>
              <a:t> </a:t>
            </a:r>
          </a:p>
        </p:txBody>
      </p:sp>
      <p:sp>
        <p:nvSpPr>
          <p:cNvPr id="6" name="Freeform 48">
            <a:extLst>
              <a:ext uri="{FF2B5EF4-FFF2-40B4-BE49-F238E27FC236}">
                <a16:creationId xmlns:a16="http://schemas.microsoft.com/office/drawing/2014/main" id="{6CC6612F-D70F-3490-E152-1E59B547E99A}"/>
              </a:ext>
            </a:extLst>
          </p:cNvPr>
          <p:cNvSpPr>
            <a:spLocks noEditPoints="1"/>
          </p:cNvSpPr>
          <p:nvPr/>
        </p:nvSpPr>
        <p:spPr bwMode="auto">
          <a:xfrm>
            <a:off x="508961" y="1547925"/>
            <a:ext cx="256540" cy="256540"/>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48">
            <a:extLst>
              <a:ext uri="{FF2B5EF4-FFF2-40B4-BE49-F238E27FC236}">
                <a16:creationId xmlns:a16="http://schemas.microsoft.com/office/drawing/2014/main" id="{188B5F5F-3FB9-D79F-ADF3-71BB0860BA7D}"/>
              </a:ext>
            </a:extLst>
          </p:cNvPr>
          <p:cNvSpPr>
            <a:spLocks noEditPoints="1"/>
          </p:cNvSpPr>
          <p:nvPr/>
        </p:nvSpPr>
        <p:spPr bwMode="auto">
          <a:xfrm>
            <a:off x="508101" y="2072865"/>
            <a:ext cx="256540" cy="256540"/>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48">
            <a:extLst>
              <a:ext uri="{FF2B5EF4-FFF2-40B4-BE49-F238E27FC236}">
                <a16:creationId xmlns:a16="http://schemas.microsoft.com/office/drawing/2014/main" id="{ECC16672-F6F9-CD88-F10F-959CA028A1B6}"/>
              </a:ext>
            </a:extLst>
          </p:cNvPr>
          <p:cNvSpPr>
            <a:spLocks noEditPoints="1"/>
          </p:cNvSpPr>
          <p:nvPr/>
        </p:nvSpPr>
        <p:spPr bwMode="auto">
          <a:xfrm>
            <a:off x="508101" y="2965600"/>
            <a:ext cx="256540" cy="256540"/>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48">
            <a:extLst>
              <a:ext uri="{FF2B5EF4-FFF2-40B4-BE49-F238E27FC236}">
                <a16:creationId xmlns:a16="http://schemas.microsoft.com/office/drawing/2014/main" id="{FDBC01D5-F2EC-8479-7E23-F68BD097007C}"/>
              </a:ext>
            </a:extLst>
          </p:cNvPr>
          <p:cNvSpPr>
            <a:spLocks noEditPoints="1"/>
          </p:cNvSpPr>
          <p:nvPr/>
        </p:nvSpPr>
        <p:spPr bwMode="auto">
          <a:xfrm>
            <a:off x="508101" y="3488341"/>
            <a:ext cx="256540" cy="256540"/>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48">
            <a:extLst>
              <a:ext uri="{FF2B5EF4-FFF2-40B4-BE49-F238E27FC236}">
                <a16:creationId xmlns:a16="http://schemas.microsoft.com/office/drawing/2014/main" id="{633445B2-B568-ED3A-7DA1-0ED4B4166914}"/>
              </a:ext>
            </a:extLst>
          </p:cNvPr>
          <p:cNvSpPr>
            <a:spLocks noEditPoints="1"/>
          </p:cNvSpPr>
          <p:nvPr/>
        </p:nvSpPr>
        <p:spPr bwMode="auto">
          <a:xfrm>
            <a:off x="508101" y="4815023"/>
            <a:ext cx="256540" cy="256540"/>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50">
            <a:extLst>
              <a:ext uri="{FF2B5EF4-FFF2-40B4-BE49-F238E27FC236}">
                <a16:creationId xmlns:a16="http://schemas.microsoft.com/office/drawing/2014/main" id="{8945C7B3-318F-6DBA-D546-8B2B18F5D02B}"/>
              </a:ext>
            </a:extLst>
          </p:cNvPr>
          <p:cNvSpPr>
            <a:spLocks/>
          </p:cNvSpPr>
          <p:nvPr/>
        </p:nvSpPr>
        <p:spPr bwMode="auto">
          <a:xfrm>
            <a:off x="1243816" y="3948082"/>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4" name="Freeform 50">
            <a:extLst>
              <a:ext uri="{FF2B5EF4-FFF2-40B4-BE49-F238E27FC236}">
                <a16:creationId xmlns:a16="http://schemas.microsoft.com/office/drawing/2014/main" id="{20A410E5-1BCC-4527-D7AE-9344A2A470DF}"/>
              </a:ext>
            </a:extLst>
          </p:cNvPr>
          <p:cNvSpPr>
            <a:spLocks/>
          </p:cNvSpPr>
          <p:nvPr/>
        </p:nvSpPr>
        <p:spPr bwMode="auto">
          <a:xfrm>
            <a:off x="1719304" y="4355812"/>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7" name="Freeform 50">
            <a:extLst>
              <a:ext uri="{FF2B5EF4-FFF2-40B4-BE49-F238E27FC236}">
                <a16:creationId xmlns:a16="http://schemas.microsoft.com/office/drawing/2014/main" id="{AD12A3E0-E37E-E5E1-4D0B-36CB9BA0D0FD}"/>
              </a:ext>
            </a:extLst>
          </p:cNvPr>
          <p:cNvSpPr>
            <a:spLocks/>
          </p:cNvSpPr>
          <p:nvPr/>
        </p:nvSpPr>
        <p:spPr bwMode="auto">
          <a:xfrm>
            <a:off x="1243816" y="5284623"/>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8" name="Freeform 50">
            <a:extLst>
              <a:ext uri="{FF2B5EF4-FFF2-40B4-BE49-F238E27FC236}">
                <a16:creationId xmlns:a16="http://schemas.microsoft.com/office/drawing/2014/main" id="{01C9CACF-5BAE-C3A1-162A-C2F2680D1A59}"/>
              </a:ext>
            </a:extLst>
          </p:cNvPr>
          <p:cNvSpPr>
            <a:spLocks/>
          </p:cNvSpPr>
          <p:nvPr/>
        </p:nvSpPr>
        <p:spPr bwMode="auto">
          <a:xfrm>
            <a:off x="1243816" y="5679101"/>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5" name="Freeform 50">
            <a:extLst>
              <a:ext uri="{FF2B5EF4-FFF2-40B4-BE49-F238E27FC236}">
                <a16:creationId xmlns:a16="http://schemas.microsoft.com/office/drawing/2014/main" id="{084D3A64-4551-C68E-3829-5566144A9FD9}"/>
              </a:ext>
            </a:extLst>
          </p:cNvPr>
          <p:cNvSpPr>
            <a:spLocks/>
          </p:cNvSpPr>
          <p:nvPr/>
        </p:nvSpPr>
        <p:spPr bwMode="auto">
          <a:xfrm>
            <a:off x="1242298" y="6050089"/>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sz="1400"/>
          </a:p>
        </p:txBody>
      </p:sp>
    </p:spTree>
    <p:extLst>
      <p:ext uri="{BB962C8B-B14F-4D97-AF65-F5344CB8AC3E}">
        <p14:creationId xmlns:p14="http://schemas.microsoft.com/office/powerpoint/2010/main" val="2693234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2E8E1-E409-C164-DF81-D510BD333A79}"/>
              </a:ext>
            </a:extLst>
          </p:cNvPr>
          <p:cNvSpPr>
            <a:spLocks noGrp="1"/>
          </p:cNvSpPr>
          <p:nvPr>
            <p:ph type="title"/>
          </p:nvPr>
        </p:nvSpPr>
        <p:spPr/>
        <p:txBody>
          <a:bodyPr>
            <a:normAutofit/>
          </a:bodyPr>
          <a:lstStyle/>
          <a:p>
            <a:pPr algn="ctr"/>
            <a:r>
              <a:rPr lang="en-US" i="1"/>
              <a:t>gem5 suffers from huge </a:t>
            </a:r>
            <a:r>
              <a:rPr lang="en-US" i="1" err="1"/>
              <a:t>iTLB</a:t>
            </a:r>
            <a:r>
              <a:rPr lang="en-US" i="1"/>
              <a:t> overhead and </a:t>
            </a:r>
            <a:r>
              <a:rPr lang="en-US" i="1" err="1"/>
              <a:t>iCache</a:t>
            </a:r>
            <a:r>
              <a:rPr lang="en-US" i="1"/>
              <a:t> misses resulting in frontend latency cycle stalls!</a:t>
            </a:r>
          </a:p>
        </p:txBody>
      </p:sp>
    </p:spTree>
    <p:extLst>
      <p:ext uri="{BB962C8B-B14F-4D97-AF65-F5344CB8AC3E}">
        <p14:creationId xmlns:p14="http://schemas.microsoft.com/office/powerpoint/2010/main" val="3005338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C162-A555-4073-2B62-2640C3F041A7}"/>
              </a:ext>
            </a:extLst>
          </p:cNvPr>
          <p:cNvSpPr>
            <a:spLocks noGrp="1"/>
          </p:cNvSpPr>
          <p:nvPr>
            <p:ph type="title"/>
          </p:nvPr>
        </p:nvSpPr>
        <p:spPr>
          <a:xfrm>
            <a:off x="457200" y="365125"/>
            <a:ext cx="11589026" cy="914400"/>
          </a:xfrm>
        </p:spPr>
        <p:txBody>
          <a:bodyPr/>
          <a:lstStyle/>
          <a:p>
            <a:r>
              <a:rPr lang="en-US"/>
              <a:t>Zoom into gem5’s Frontend Latency Bound Cycles</a:t>
            </a:r>
          </a:p>
        </p:txBody>
      </p:sp>
      <p:graphicFrame>
        <p:nvGraphicFramePr>
          <p:cNvPr id="5" name="Content Placeholder 4">
            <a:extLst>
              <a:ext uri="{FF2B5EF4-FFF2-40B4-BE49-F238E27FC236}">
                <a16:creationId xmlns:a16="http://schemas.microsoft.com/office/drawing/2014/main" id="{828E8165-8EA3-0E20-4FA7-5452AD6879FB}"/>
              </a:ext>
            </a:extLst>
          </p:cNvPr>
          <p:cNvGraphicFramePr>
            <a:graphicFrameLocks noGrp="1"/>
          </p:cNvGraphicFramePr>
          <p:nvPr>
            <p:ph idx="1"/>
            <p:extLst>
              <p:ext uri="{D42A27DB-BD31-4B8C-83A1-F6EECF244321}">
                <p14:modId xmlns:p14="http://schemas.microsoft.com/office/powerpoint/2010/main" val="2471099313"/>
              </p:ext>
            </p:extLst>
          </p:nvPr>
        </p:nvGraphicFramePr>
        <p:xfrm>
          <a:off x="457200" y="1463675"/>
          <a:ext cx="114300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17BD2EB5-ACA0-2F8D-DD14-6E2F23F1207B}"/>
              </a:ext>
            </a:extLst>
          </p:cNvPr>
          <p:cNvSpPr>
            <a:spLocks noGrp="1"/>
          </p:cNvSpPr>
          <p:nvPr>
            <p:ph type="sldNum" sz="quarter" idx="12"/>
          </p:nvPr>
        </p:nvSpPr>
        <p:spPr/>
        <p:txBody>
          <a:bodyPr/>
          <a:lstStyle/>
          <a:p>
            <a:fld id="{8840A91F-A1B3-44C1-9FC1-670A91959705}" type="slidenum">
              <a:rPr lang="en-US" smtClean="0"/>
              <a:pPr/>
              <a:t>21</a:t>
            </a:fld>
            <a:r>
              <a:rPr lang="en-US"/>
              <a:t> </a:t>
            </a:r>
          </a:p>
        </p:txBody>
      </p:sp>
      <p:sp>
        <p:nvSpPr>
          <p:cNvPr id="6" name="TextBox 5">
            <a:extLst>
              <a:ext uri="{FF2B5EF4-FFF2-40B4-BE49-F238E27FC236}">
                <a16:creationId xmlns:a16="http://schemas.microsoft.com/office/drawing/2014/main" id="{CF915816-139C-C7F7-C1FB-42684FE5171D}"/>
              </a:ext>
            </a:extLst>
          </p:cNvPr>
          <p:cNvSpPr txBox="1"/>
          <p:nvPr/>
        </p:nvSpPr>
        <p:spPr>
          <a:xfrm>
            <a:off x="8506561" y="3867763"/>
            <a:ext cx="1313180" cy="707886"/>
          </a:xfrm>
          <a:prstGeom prst="rect">
            <a:avLst/>
          </a:prstGeom>
          <a:noFill/>
        </p:spPr>
        <p:txBody>
          <a:bodyPr wrap="none" rtlCol="0">
            <a:spAutoFit/>
          </a:bodyPr>
          <a:lstStyle/>
          <a:p>
            <a:pPr algn="ctr"/>
            <a:r>
              <a:rPr lang="en-US" sz="2000" b="1" err="1">
                <a:solidFill>
                  <a:schemeClr val="bg1"/>
                </a:solidFill>
                <a:latin typeface="Consolas" panose="020B0609020204030204" pitchFamily="49" charset="0"/>
                <a:cs typeface="Consolas" panose="020B0609020204030204" pitchFamily="49" charset="0"/>
              </a:rPr>
              <a:t>iTLB</a:t>
            </a:r>
            <a:endParaRPr lang="en-US" sz="2000" b="1">
              <a:solidFill>
                <a:schemeClr val="bg1"/>
              </a:solidFill>
              <a:latin typeface="Consolas" panose="020B0609020204030204" pitchFamily="49" charset="0"/>
              <a:cs typeface="Consolas" panose="020B0609020204030204" pitchFamily="49" charset="0"/>
            </a:endParaRPr>
          </a:p>
          <a:p>
            <a:pPr algn="ctr"/>
            <a:r>
              <a:rPr lang="en-US" sz="2000" b="1">
                <a:solidFill>
                  <a:schemeClr val="bg1"/>
                </a:solidFill>
                <a:latin typeface="Consolas" panose="020B0609020204030204" pitchFamily="49" charset="0"/>
                <a:cs typeface="Consolas" panose="020B0609020204030204" pitchFamily="49" charset="0"/>
              </a:rPr>
              <a:t>Overhead</a:t>
            </a:r>
          </a:p>
        </p:txBody>
      </p:sp>
      <p:sp>
        <p:nvSpPr>
          <p:cNvPr id="7" name="TextBox 6">
            <a:extLst>
              <a:ext uri="{FF2B5EF4-FFF2-40B4-BE49-F238E27FC236}">
                <a16:creationId xmlns:a16="http://schemas.microsoft.com/office/drawing/2014/main" id="{55BA63C8-6BFC-F1DE-21B7-BB85EAECF7E7}"/>
              </a:ext>
            </a:extLst>
          </p:cNvPr>
          <p:cNvSpPr txBox="1"/>
          <p:nvPr/>
        </p:nvSpPr>
        <p:spPr>
          <a:xfrm>
            <a:off x="8506561" y="2135700"/>
            <a:ext cx="1313180" cy="707886"/>
          </a:xfrm>
          <a:prstGeom prst="rect">
            <a:avLst/>
          </a:prstGeom>
          <a:noFill/>
        </p:spPr>
        <p:txBody>
          <a:bodyPr wrap="none" rtlCol="0">
            <a:spAutoFit/>
          </a:bodyPr>
          <a:lstStyle/>
          <a:p>
            <a:pPr algn="ctr"/>
            <a:r>
              <a:rPr lang="en-US" sz="2000" b="1">
                <a:solidFill>
                  <a:schemeClr val="bg1"/>
                </a:solidFill>
                <a:latin typeface="Consolas" panose="020B0609020204030204" pitchFamily="49" charset="0"/>
                <a:cs typeface="Consolas" panose="020B0609020204030204" pitchFamily="49" charset="0"/>
              </a:rPr>
              <a:t>Branch</a:t>
            </a:r>
          </a:p>
          <a:p>
            <a:pPr algn="ctr"/>
            <a:r>
              <a:rPr lang="en-US" sz="2000" b="1" err="1">
                <a:solidFill>
                  <a:schemeClr val="bg1"/>
                </a:solidFill>
                <a:latin typeface="Consolas" panose="020B0609020204030204" pitchFamily="49" charset="0"/>
                <a:cs typeface="Consolas" panose="020B0609020204030204" pitchFamily="49" charset="0"/>
              </a:rPr>
              <a:t>Resteers</a:t>
            </a:r>
            <a:endParaRPr lang="en-US" sz="2000" b="1">
              <a:solidFill>
                <a:schemeClr val="bg1"/>
              </a:solidFill>
              <a:latin typeface="Consolas" panose="020B0609020204030204" pitchFamily="49" charset="0"/>
              <a:cs typeface="Consolas" panose="020B0609020204030204" pitchFamily="49" charset="0"/>
            </a:endParaRPr>
          </a:p>
        </p:txBody>
      </p:sp>
      <p:sp>
        <p:nvSpPr>
          <p:cNvPr id="8" name="TextBox 7">
            <a:extLst>
              <a:ext uri="{FF2B5EF4-FFF2-40B4-BE49-F238E27FC236}">
                <a16:creationId xmlns:a16="http://schemas.microsoft.com/office/drawing/2014/main" id="{50F550E2-7768-2E4F-7B64-0AB3C24546C7}"/>
              </a:ext>
            </a:extLst>
          </p:cNvPr>
          <p:cNvSpPr txBox="1"/>
          <p:nvPr/>
        </p:nvSpPr>
        <p:spPr>
          <a:xfrm>
            <a:off x="8647625" y="5292733"/>
            <a:ext cx="1031051" cy="707886"/>
          </a:xfrm>
          <a:prstGeom prst="rect">
            <a:avLst/>
          </a:prstGeom>
          <a:noFill/>
        </p:spPr>
        <p:txBody>
          <a:bodyPr wrap="none" rtlCol="0">
            <a:spAutoFit/>
          </a:bodyPr>
          <a:lstStyle/>
          <a:p>
            <a:pPr algn="ctr"/>
            <a:r>
              <a:rPr lang="en-US" sz="2000" b="1" err="1">
                <a:solidFill>
                  <a:schemeClr val="bg1"/>
                </a:solidFill>
                <a:latin typeface="Consolas" panose="020B0609020204030204" pitchFamily="49" charset="0"/>
                <a:cs typeface="Consolas" panose="020B0609020204030204" pitchFamily="49" charset="0"/>
              </a:rPr>
              <a:t>iCache</a:t>
            </a:r>
            <a:endParaRPr lang="en-US" sz="2000" b="1">
              <a:solidFill>
                <a:schemeClr val="bg1"/>
              </a:solidFill>
              <a:latin typeface="Consolas" panose="020B0609020204030204" pitchFamily="49" charset="0"/>
              <a:cs typeface="Consolas" panose="020B0609020204030204" pitchFamily="49" charset="0"/>
            </a:endParaRPr>
          </a:p>
          <a:p>
            <a:pPr algn="ctr"/>
            <a:r>
              <a:rPr lang="en-US" sz="2000" b="1">
                <a:solidFill>
                  <a:schemeClr val="bg1"/>
                </a:solidFill>
                <a:latin typeface="Consolas" panose="020B0609020204030204" pitchFamily="49" charset="0"/>
                <a:cs typeface="Consolas" panose="020B0609020204030204" pitchFamily="49" charset="0"/>
              </a:rPr>
              <a:t>Misses</a:t>
            </a:r>
          </a:p>
        </p:txBody>
      </p:sp>
    </p:spTree>
    <p:extLst>
      <p:ext uri="{BB962C8B-B14F-4D97-AF65-F5344CB8AC3E}">
        <p14:creationId xmlns:p14="http://schemas.microsoft.com/office/powerpoint/2010/main" val="761767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C162-A555-4073-2B62-2640C3F041A7}"/>
              </a:ext>
            </a:extLst>
          </p:cNvPr>
          <p:cNvSpPr>
            <a:spLocks noGrp="1"/>
          </p:cNvSpPr>
          <p:nvPr>
            <p:ph type="title"/>
          </p:nvPr>
        </p:nvSpPr>
        <p:spPr>
          <a:xfrm>
            <a:off x="457200" y="365125"/>
            <a:ext cx="11589026" cy="914400"/>
          </a:xfrm>
        </p:spPr>
        <p:txBody>
          <a:bodyPr/>
          <a:lstStyle/>
          <a:p>
            <a:r>
              <a:rPr lang="en-US"/>
              <a:t>Zoom into gem5’s Frontend Latency Bound Cycles</a:t>
            </a:r>
          </a:p>
        </p:txBody>
      </p:sp>
      <p:graphicFrame>
        <p:nvGraphicFramePr>
          <p:cNvPr id="5" name="Content Placeholder 4">
            <a:extLst>
              <a:ext uri="{FF2B5EF4-FFF2-40B4-BE49-F238E27FC236}">
                <a16:creationId xmlns:a16="http://schemas.microsoft.com/office/drawing/2014/main" id="{828E8165-8EA3-0E20-4FA7-5452AD6879FB}"/>
              </a:ext>
            </a:extLst>
          </p:cNvPr>
          <p:cNvGraphicFramePr>
            <a:graphicFrameLocks noGrp="1"/>
          </p:cNvGraphicFramePr>
          <p:nvPr>
            <p:ph idx="1"/>
            <p:extLst>
              <p:ext uri="{D42A27DB-BD31-4B8C-83A1-F6EECF244321}">
                <p14:modId xmlns:p14="http://schemas.microsoft.com/office/powerpoint/2010/main" val="4241722503"/>
              </p:ext>
            </p:extLst>
          </p:nvPr>
        </p:nvGraphicFramePr>
        <p:xfrm>
          <a:off x="457200" y="1463675"/>
          <a:ext cx="114300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17BD2EB5-ACA0-2F8D-DD14-6E2F23F1207B}"/>
              </a:ext>
            </a:extLst>
          </p:cNvPr>
          <p:cNvSpPr>
            <a:spLocks noGrp="1"/>
          </p:cNvSpPr>
          <p:nvPr>
            <p:ph type="sldNum" sz="quarter" idx="12"/>
          </p:nvPr>
        </p:nvSpPr>
        <p:spPr/>
        <p:txBody>
          <a:bodyPr/>
          <a:lstStyle/>
          <a:p>
            <a:fld id="{8840A91F-A1B3-44C1-9FC1-670A91959705}" type="slidenum">
              <a:rPr lang="en-US" smtClean="0"/>
              <a:pPr/>
              <a:t>22</a:t>
            </a:fld>
            <a:r>
              <a:rPr lang="en-US"/>
              <a:t> </a:t>
            </a:r>
          </a:p>
        </p:txBody>
      </p:sp>
      <p:sp>
        <p:nvSpPr>
          <p:cNvPr id="6" name="TextBox 5">
            <a:extLst>
              <a:ext uri="{FF2B5EF4-FFF2-40B4-BE49-F238E27FC236}">
                <a16:creationId xmlns:a16="http://schemas.microsoft.com/office/drawing/2014/main" id="{CF915816-139C-C7F7-C1FB-42684FE5171D}"/>
              </a:ext>
            </a:extLst>
          </p:cNvPr>
          <p:cNvSpPr txBox="1"/>
          <p:nvPr/>
        </p:nvSpPr>
        <p:spPr>
          <a:xfrm>
            <a:off x="8506561" y="3867763"/>
            <a:ext cx="1313180" cy="707886"/>
          </a:xfrm>
          <a:prstGeom prst="rect">
            <a:avLst/>
          </a:prstGeom>
          <a:noFill/>
        </p:spPr>
        <p:txBody>
          <a:bodyPr wrap="none" rtlCol="0">
            <a:spAutoFit/>
          </a:bodyPr>
          <a:lstStyle/>
          <a:p>
            <a:pPr algn="ctr"/>
            <a:r>
              <a:rPr lang="en-US" sz="2000" b="1" err="1">
                <a:solidFill>
                  <a:schemeClr val="bg1"/>
                </a:solidFill>
                <a:latin typeface="Consolas" panose="020B0609020204030204" pitchFamily="49" charset="0"/>
                <a:cs typeface="Consolas" panose="020B0609020204030204" pitchFamily="49" charset="0"/>
              </a:rPr>
              <a:t>iTLB</a:t>
            </a:r>
            <a:endParaRPr lang="en-US" sz="2000" b="1">
              <a:solidFill>
                <a:schemeClr val="bg1"/>
              </a:solidFill>
              <a:latin typeface="Consolas" panose="020B0609020204030204" pitchFamily="49" charset="0"/>
              <a:cs typeface="Consolas" panose="020B0609020204030204" pitchFamily="49" charset="0"/>
            </a:endParaRPr>
          </a:p>
          <a:p>
            <a:pPr algn="ctr"/>
            <a:r>
              <a:rPr lang="en-US" sz="2000" b="1">
                <a:solidFill>
                  <a:schemeClr val="bg1"/>
                </a:solidFill>
                <a:latin typeface="Consolas" panose="020B0609020204030204" pitchFamily="49" charset="0"/>
                <a:cs typeface="Consolas" panose="020B0609020204030204" pitchFamily="49" charset="0"/>
              </a:rPr>
              <a:t>Overhead</a:t>
            </a:r>
          </a:p>
        </p:txBody>
      </p:sp>
      <p:sp>
        <p:nvSpPr>
          <p:cNvPr id="7" name="TextBox 6">
            <a:extLst>
              <a:ext uri="{FF2B5EF4-FFF2-40B4-BE49-F238E27FC236}">
                <a16:creationId xmlns:a16="http://schemas.microsoft.com/office/drawing/2014/main" id="{55BA63C8-6BFC-F1DE-21B7-BB85EAECF7E7}"/>
              </a:ext>
            </a:extLst>
          </p:cNvPr>
          <p:cNvSpPr txBox="1"/>
          <p:nvPr/>
        </p:nvSpPr>
        <p:spPr>
          <a:xfrm>
            <a:off x="8506561" y="2135700"/>
            <a:ext cx="1313180" cy="707886"/>
          </a:xfrm>
          <a:prstGeom prst="rect">
            <a:avLst/>
          </a:prstGeom>
          <a:noFill/>
        </p:spPr>
        <p:txBody>
          <a:bodyPr wrap="none" rtlCol="0">
            <a:spAutoFit/>
          </a:bodyPr>
          <a:lstStyle/>
          <a:p>
            <a:pPr algn="ctr"/>
            <a:r>
              <a:rPr lang="en-US" sz="2000" b="1">
                <a:solidFill>
                  <a:schemeClr val="bg1"/>
                </a:solidFill>
                <a:latin typeface="Consolas" panose="020B0609020204030204" pitchFamily="49" charset="0"/>
                <a:cs typeface="Consolas" panose="020B0609020204030204" pitchFamily="49" charset="0"/>
              </a:rPr>
              <a:t>Branch</a:t>
            </a:r>
          </a:p>
          <a:p>
            <a:pPr algn="ctr"/>
            <a:r>
              <a:rPr lang="en-US" sz="2000" b="1" err="1">
                <a:solidFill>
                  <a:schemeClr val="bg1"/>
                </a:solidFill>
                <a:latin typeface="Consolas" panose="020B0609020204030204" pitchFamily="49" charset="0"/>
                <a:cs typeface="Consolas" panose="020B0609020204030204" pitchFamily="49" charset="0"/>
              </a:rPr>
              <a:t>Resteers</a:t>
            </a:r>
            <a:endParaRPr lang="en-US" sz="2000" b="1">
              <a:solidFill>
                <a:schemeClr val="bg1"/>
              </a:solidFill>
              <a:latin typeface="Consolas" panose="020B0609020204030204" pitchFamily="49" charset="0"/>
              <a:cs typeface="Consolas" panose="020B0609020204030204" pitchFamily="49" charset="0"/>
            </a:endParaRPr>
          </a:p>
        </p:txBody>
      </p:sp>
      <p:sp>
        <p:nvSpPr>
          <p:cNvPr id="8" name="TextBox 7">
            <a:extLst>
              <a:ext uri="{FF2B5EF4-FFF2-40B4-BE49-F238E27FC236}">
                <a16:creationId xmlns:a16="http://schemas.microsoft.com/office/drawing/2014/main" id="{50F550E2-7768-2E4F-7B64-0AB3C24546C7}"/>
              </a:ext>
            </a:extLst>
          </p:cNvPr>
          <p:cNvSpPr txBox="1"/>
          <p:nvPr/>
        </p:nvSpPr>
        <p:spPr>
          <a:xfrm>
            <a:off x="8647625" y="5292733"/>
            <a:ext cx="1031051" cy="707886"/>
          </a:xfrm>
          <a:prstGeom prst="rect">
            <a:avLst/>
          </a:prstGeom>
          <a:noFill/>
        </p:spPr>
        <p:txBody>
          <a:bodyPr wrap="none" rtlCol="0">
            <a:spAutoFit/>
          </a:bodyPr>
          <a:lstStyle/>
          <a:p>
            <a:pPr algn="ctr"/>
            <a:r>
              <a:rPr lang="en-US" sz="2000" b="1" err="1">
                <a:solidFill>
                  <a:schemeClr val="bg1"/>
                </a:solidFill>
                <a:latin typeface="Consolas" panose="020B0609020204030204" pitchFamily="49" charset="0"/>
                <a:cs typeface="Consolas" panose="020B0609020204030204" pitchFamily="49" charset="0"/>
              </a:rPr>
              <a:t>iCache</a:t>
            </a:r>
            <a:endParaRPr lang="en-US" sz="2000" b="1">
              <a:solidFill>
                <a:schemeClr val="bg1"/>
              </a:solidFill>
              <a:latin typeface="Consolas" panose="020B0609020204030204" pitchFamily="49" charset="0"/>
              <a:cs typeface="Consolas" panose="020B0609020204030204" pitchFamily="49" charset="0"/>
            </a:endParaRPr>
          </a:p>
          <a:p>
            <a:pPr algn="ctr"/>
            <a:r>
              <a:rPr lang="en-US" sz="2000" b="1">
                <a:solidFill>
                  <a:schemeClr val="bg1"/>
                </a:solidFill>
                <a:latin typeface="Consolas" panose="020B0609020204030204" pitchFamily="49" charset="0"/>
                <a:cs typeface="Consolas" panose="020B0609020204030204" pitchFamily="49" charset="0"/>
              </a:rPr>
              <a:t>Misses</a:t>
            </a:r>
          </a:p>
        </p:txBody>
      </p:sp>
      <p:sp>
        <p:nvSpPr>
          <p:cNvPr id="3" name="Rounded Rectangle 2">
            <a:extLst>
              <a:ext uri="{FF2B5EF4-FFF2-40B4-BE49-F238E27FC236}">
                <a16:creationId xmlns:a16="http://schemas.microsoft.com/office/drawing/2014/main" id="{FBD4E82E-5539-4C5A-61B4-B8E3B0F5C185}"/>
              </a:ext>
            </a:extLst>
          </p:cNvPr>
          <p:cNvSpPr/>
          <p:nvPr/>
        </p:nvSpPr>
        <p:spPr>
          <a:xfrm>
            <a:off x="8074732" y="3004235"/>
            <a:ext cx="2212268" cy="3015434"/>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0247428"/>
      </p:ext>
    </p:extLst>
  </p:cSld>
  <p:clrMapOvr>
    <a:masterClrMapping/>
  </p:clrMapOvr>
  <p:extLst>
    <p:ext uri="{6950BFC3-D8DA-4A85-94F7-54DA5524770B}">
      <p188:commentRel xmlns:p188="http://schemas.microsoft.com/office/powerpoint/2018/8/main" r:id="rId2"/>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128B2-4936-55F4-6EAA-16E10746028F}"/>
              </a:ext>
            </a:extLst>
          </p:cNvPr>
          <p:cNvSpPr>
            <a:spLocks noGrp="1"/>
          </p:cNvSpPr>
          <p:nvPr>
            <p:ph type="title"/>
          </p:nvPr>
        </p:nvSpPr>
        <p:spPr/>
        <p:txBody>
          <a:bodyPr/>
          <a:lstStyle/>
          <a:p>
            <a:r>
              <a:rPr lang="en-US"/>
              <a:t>Profiling gem5 on Apple M1 Processor</a:t>
            </a:r>
          </a:p>
        </p:txBody>
      </p:sp>
      <p:sp>
        <p:nvSpPr>
          <p:cNvPr id="3" name="Content Placeholder 2">
            <a:extLst>
              <a:ext uri="{FF2B5EF4-FFF2-40B4-BE49-F238E27FC236}">
                <a16:creationId xmlns:a16="http://schemas.microsoft.com/office/drawing/2014/main" id="{B5D18AD4-EDF4-E8C0-ACC0-60E0233FE9CD}"/>
              </a:ext>
            </a:extLst>
          </p:cNvPr>
          <p:cNvSpPr>
            <a:spLocks noGrp="1"/>
          </p:cNvSpPr>
          <p:nvPr>
            <p:ph idx="1"/>
          </p:nvPr>
        </p:nvSpPr>
        <p:spPr>
          <a:xfrm>
            <a:off x="457200" y="1450428"/>
            <a:ext cx="7124218" cy="4988023"/>
          </a:xfrm>
        </p:spPr>
        <p:txBody>
          <a:bodyPr/>
          <a:lstStyle/>
          <a:p>
            <a:pPr marL="0" indent="0">
              <a:buNone/>
            </a:pPr>
            <a:r>
              <a:rPr lang="en-US"/>
              <a:t>We measure the microarchitectural properties of this ARM-based processor from a privileged level when running gem5 and SPEC</a:t>
            </a:r>
          </a:p>
          <a:p>
            <a:pPr marL="457200" lvl="1" indent="0">
              <a:buNone/>
            </a:pPr>
            <a:r>
              <a:rPr lang="en-US"/>
              <a:t>M1 allows a privileged user to read hardware performance counters</a:t>
            </a:r>
          </a:p>
          <a:p>
            <a:pPr marL="457200" lvl="1" indent="0">
              <a:buNone/>
            </a:pPr>
            <a:r>
              <a:rPr lang="en-US"/>
              <a:t>We modify the simulation loop in gem5 to implement this functionality</a:t>
            </a:r>
          </a:p>
          <a:p>
            <a:pPr marL="457200" lvl="1" indent="0">
              <a:buNone/>
            </a:pPr>
            <a:r>
              <a:rPr lang="en-US"/>
              <a:t>Then we extensively profile gem5 on the performance and efficiency cores.</a:t>
            </a:r>
          </a:p>
          <a:p>
            <a:pPr marL="457200" lvl="1" indent="0">
              <a:buNone/>
            </a:pPr>
            <a:endParaRPr lang="en-US"/>
          </a:p>
          <a:p>
            <a:pPr marL="0" indent="0">
              <a:buNone/>
            </a:pPr>
            <a:endParaRPr lang="en-US" sz="1800" i="1"/>
          </a:p>
          <a:p>
            <a:pPr marL="457200" lvl="1" indent="0">
              <a:buNone/>
            </a:pPr>
            <a:endParaRPr lang="en-US" b="0" i="1"/>
          </a:p>
          <a:p>
            <a:pPr marL="0" indent="0">
              <a:buNone/>
            </a:pPr>
            <a:endParaRPr lang="en-US" sz="1800" b="0" i="1"/>
          </a:p>
          <a:p>
            <a:pPr marL="0" indent="0">
              <a:buNone/>
            </a:pPr>
            <a:endParaRPr lang="en-US" sz="1800" i="1"/>
          </a:p>
          <a:p>
            <a:pPr marL="0" indent="0">
              <a:buNone/>
            </a:pPr>
            <a:endParaRPr lang="en-US" sz="1600" b="1" i="1" u="sng">
              <a:solidFill>
                <a:schemeClr val="tx2"/>
              </a:solidFill>
            </a:endParaRPr>
          </a:p>
        </p:txBody>
      </p:sp>
      <p:sp>
        <p:nvSpPr>
          <p:cNvPr id="4" name="Slide Number Placeholder 3">
            <a:extLst>
              <a:ext uri="{FF2B5EF4-FFF2-40B4-BE49-F238E27FC236}">
                <a16:creationId xmlns:a16="http://schemas.microsoft.com/office/drawing/2014/main" id="{A820DFCB-01A8-BE40-4768-ACC4BD466F43}"/>
              </a:ext>
            </a:extLst>
          </p:cNvPr>
          <p:cNvSpPr>
            <a:spLocks noGrp="1"/>
          </p:cNvSpPr>
          <p:nvPr>
            <p:ph type="sldNum" sz="quarter" idx="12"/>
          </p:nvPr>
        </p:nvSpPr>
        <p:spPr/>
        <p:txBody>
          <a:bodyPr/>
          <a:lstStyle/>
          <a:p>
            <a:fld id="{8840A91F-A1B3-44C1-9FC1-670A91959705}" type="slidenum">
              <a:rPr lang="en-US" smtClean="0"/>
              <a:pPr/>
              <a:t>23</a:t>
            </a:fld>
            <a:r>
              <a:rPr lang="en-US"/>
              <a:t> </a:t>
            </a:r>
          </a:p>
        </p:txBody>
      </p:sp>
      <p:pic>
        <p:nvPicPr>
          <p:cNvPr id="22" name="Picture 21">
            <a:extLst>
              <a:ext uri="{FF2B5EF4-FFF2-40B4-BE49-F238E27FC236}">
                <a16:creationId xmlns:a16="http://schemas.microsoft.com/office/drawing/2014/main" id="{B3F935AC-84D8-C9AA-8886-90714DA5310A}"/>
              </a:ext>
            </a:extLst>
          </p:cNvPr>
          <p:cNvPicPr>
            <a:picLocks noChangeAspect="1"/>
          </p:cNvPicPr>
          <p:nvPr/>
        </p:nvPicPr>
        <p:blipFill>
          <a:blip r:embed="rId3"/>
          <a:stretch>
            <a:fillRect/>
          </a:stretch>
        </p:blipFill>
        <p:spPr>
          <a:xfrm>
            <a:off x="7792172" y="1854381"/>
            <a:ext cx="3654184" cy="3654184"/>
          </a:xfrm>
          <a:prstGeom prst="rect">
            <a:avLst/>
          </a:prstGeom>
        </p:spPr>
      </p:pic>
      <p:sp>
        <p:nvSpPr>
          <p:cNvPr id="8" name="Freeform 50">
            <a:extLst>
              <a:ext uri="{FF2B5EF4-FFF2-40B4-BE49-F238E27FC236}">
                <a16:creationId xmlns:a16="http://schemas.microsoft.com/office/drawing/2014/main" id="{71890713-E2CF-725D-6D30-7D7A9DC16392}"/>
              </a:ext>
            </a:extLst>
          </p:cNvPr>
          <p:cNvSpPr>
            <a:spLocks/>
          </p:cNvSpPr>
          <p:nvPr/>
        </p:nvSpPr>
        <p:spPr bwMode="auto">
          <a:xfrm>
            <a:off x="745644" y="2820318"/>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9" name="Freeform 50">
            <a:extLst>
              <a:ext uri="{FF2B5EF4-FFF2-40B4-BE49-F238E27FC236}">
                <a16:creationId xmlns:a16="http://schemas.microsoft.com/office/drawing/2014/main" id="{E1988457-A9D2-C677-0FA6-9E5EF15F84CD}"/>
              </a:ext>
            </a:extLst>
          </p:cNvPr>
          <p:cNvSpPr>
            <a:spLocks/>
          </p:cNvSpPr>
          <p:nvPr/>
        </p:nvSpPr>
        <p:spPr bwMode="auto">
          <a:xfrm>
            <a:off x="745644" y="3514344"/>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0" name="Freeform 50">
            <a:extLst>
              <a:ext uri="{FF2B5EF4-FFF2-40B4-BE49-F238E27FC236}">
                <a16:creationId xmlns:a16="http://schemas.microsoft.com/office/drawing/2014/main" id="{B2AA9601-D4AF-7461-71E6-DC280A5428A3}"/>
              </a:ext>
            </a:extLst>
          </p:cNvPr>
          <p:cNvSpPr>
            <a:spLocks/>
          </p:cNvSpPr>
          <p:nvPr/>
        </p:nvSpPr>
        <p:spPr bwMode="auto">
          <a:xfrm>
            <a:off x="745644" y="4269119"/>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sz="1400"/>
          </a:p>
        </p:txBody>
      </p:sp>
    </p:spTree>
    <p:extLst>
      <p:ext uri="{BB962C8B-B14F-4D97-AF65-F5344CB8AC3E}">
        <p14:creationId xmlns:p14="http://schemas.microsoft.com/office/powerpoint/2010/main" val="2040382683"/>
      </p:ext>
    </p:extLst>
  </p:cSld>
  <p:clrMapOvr>
    <a:masterClrMapping/>
  </p:clrMapOvr>
  <p:extLst>
    <p:ext uri="{6950BFC3-D8DA-4A85-94F7-54DA5524770B}">
      <p188:commentRel xmlns:p188="http://schemas.microsoft.com/office/powerpoint/2018/8/main" r:id="rId2"/>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2E8E1-E409-C164-DF81-D510BD333A79}"/>
              </a:ext>
            </a:extLst>
          </p:cNvPr>
          <p:cNvSpPr>
            <a:spLocks noGrp="1"/>
          </p:cNvSpPr>
          <p:nvPr>
            <p:ph type="title"/>
          </p:nvPr>
        </p:nvSpPr>
        <p:spPr>
          <a:xfrm>
            <a:off x="831850" y="1709738"/>
            <a:ext cx="10515600" cy="2231641"/>
          </a:xfrm>
        </p:spPr>
        <p:txBody>
          <a:bodyPr>
            <a:normAutofit/>
          </a:bodyPr>
          <a:lstStyle/>
          <a:p>
            <a:pPr algn="ctr"/>
            <a:r>
              <a:rPr lang="en-US" i="1"/>
              <a:t>Some striking differences between M1 and Xeon profiles running gem5!</a:t>
            </a:r>
          </a:p>
        </p:txBody>
      </p:sp>
    </p:spTree>
    <p:extLst>
      <p:ext uri="{BB962C8B-B14F-4D97-AF65-F5344CB8AC3E}">
        <p14:creationId xmlns:p14="http://schemas.microsoft.com/office/powerpoint/2010/main" val="1867870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83F44-A72A-F263-65FB-2279B7575952}"/>
              </a:ext>
            </a:extLst>
          </p:cNvPr>
          <p:cNvSpPr>
            <a:spLocks noGrp="1"/>
          </p:cNvSpPr>
          <p:nvPr>
            <p:ph type="title"/>
          </p:nvPr>
        </p:nvSpPr>
        <p:spPr/>
        <p:txBody>
          <a:bodyPr/>
          <a:lstStyle/>
          <a:p>
            <a:r>
              <a:rPr lang="en-US"/>
              <a:t>Differences in </a:t>
            </a:r>
            <a:r>
              <a:rPr lang="en-US" err="1"/>
              <a:t>dTLB</a:t>
            </a:r>
            <a:r>
              <a:rPr lang="en-US"/>
              <a:t> Miss Rate</a:t>
            </a:r>
          </a:p>
        </p:txBody>
      </p:sp>
      <p:graphicFrame>
        <p:nvGraphicFramePr>
          <p:cNvPr id="5" name="Content Placeholder 4">
            <a:extLst>
              <a:ext uri="{FF2B5EF4-FFF2-40B4-BE49-F238E27FC236}">
                <a16:creationId xmlns:a16="http://schemas.microsoft.com/office/drawing/2014/main" id="{587C05DD-CA88-B0FB-9DDA-27278F98867C}"/>
              </a:ext>
            </a:extLst>
          </p:cNvPr>
          <p:cNvGraphicFramePr>
            <a:graphicFrameLocks noGrp="1"/>
          </p:cNvGraphicFramePr>
          <p:nvPr>
            <p:ph idx="1"/>
            <p:extLst>
              <p:ext uri="{D42A27DB-BD31-4B8C-83A1-F6EECF244321}">
                <p14:modId xmlns:p14="http://schemas.microsoft.com/office/powerpoint/2010/main" val="3728734208"/>
              </p:ext>
            </p:extLst>
          </p:nvPr>
        </p:nvGraphicFramePr>
        <p:xfrm>
          <a:off x="457200" y="1463675"/>
          <a:ext cx="114300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80AA0FC4-DE48-91F9-C6D5-9A36C5F2E65E}"/>
              </a:ext>
            </a:extLst>
          </p:cNvPr>
          <p:cNvSpPr>
            <a:spLocks noGrp="1"/>
          </p:cNvSpPr>
          <p:nvPr>
            <p:ph type="sldNum" sz="quarter" idx="12"/>
          </p:nvPr>
        </p:nvSpPr>
        <p:spPr/>
        <p:txBody>
          <a:bodyPr/>
          <a:lstStyle/>
          <a:p>
            <a:fld id="{8840A91F-A1B3-44C1-9FC1-670A91959705}" type="slidenum">
              <a:rPr lang="en-US" smtClean="0"/>
              <a:pPr/>
              <a:t>25</a:t>
            </a:fld>
            <a:r>
              <a:rPr lang="en-US"/>
              <a:t> </a:t>
            </a:r>
          </a:p>
        </p:txBody>
      </p:sp>
      <p:sp>
        <p:nvSpPr>
          <p:cNvPr id="6" name="TextBox 5">
            <a:extLst>
              <a:ext uri="{FF2B5EF4-FFF2-40B4-BE49-F238E27FC236}">
                <a16:creationId xmlns:a16="http://schemas.microsoft.com/office/drawing/2014/main" id="{733A328D-653F-8725-6999-C326A40B507D}"/>
              </a:ext>
            </a:extLst>
          </p:cNvPr>
          <p:cNvSpPr txBox="1"/>
          <p:nvPr/>
        </p:nvSpPr>
        <p:spPr>
          <a:xfrm>
            <a:off x="4819786" y="5180163"/>
            <a:ext cx="106072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a:solidFill>
                  <a:schemeClr val="accent6"/>
                </a:solidFill>
                <a:latin typeface="Consolas" panose="020B0609020204030204" pitchFamily="49" charset="0"/>
                <a:cs typeface="Consolas" panose="020B0609020204030204" pitchFamily="49" charset="0"/>
              </a:rPr>
              <a:t>0.58</a:t>
            </a:r>
            <a:r>
              <a:rPr kumimoji="0" lang="en-US" sz="2400" b="1" i="0" u="none" strike="noStrike" kern="1200" cap="none" spc="0" normalizeH="0" baseline="0" noProof="0">
                <a:ln>
                  <a:noFill/>
                </a:ln>
                <a:solidFill>
                  <a:schemeClr val="accent6"/>
                </a:solidFill>
                <a:effectLst/>
                <a:uLnTx/>
                <a:uFillTx/>
                <a:latin typeface="Consolas" panose="020B0609020204030204" pitchFamily="49" charset="0"/>
                <a:cs typeface="Consolas" panose="020B0609020204030204" pitchFamily="49" charset="0"/>
              </a:rPr>
              <a:t>%</a:t>
            </a:r>
          </a:p>
        </p:txBody>
      </p:sp>
      <p:sp>
        <p:nvSpPr>
          <p:cNvPr id="8" name="TextBox 7">
            <a:extLst>
              <a:ext uri="{FF2B5EF4-FFF2-40B4-BE49-F238E27FC236}">
                <a16:creationId xmlns:a16="http://schemas.microsoft.com/office/drawing/2014/main" id="{0F56AB9D-A489-96BB-7336-A664CB4D4C06}"/>
              </a:ext>
            </a:extLst>
          </p:cNvPr>
          <p:cNvSpPr txBox="1"/>
          <p:nvPr/>
        </p:nvSpPr>
        <p:spPr>
          <a:xfrm>
            <a:off x="7655569" y="1756846"/>
            <a:ext cx="1060729"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a:solidFill>
                  <a:srgbClr val="C00000"/>
                </a:solidFill>
                <a:latin typeface="Consolas" panose="020B0609020204030204" pitchFamily="49" charset="0"/>
                <a:cs typeface="Consolas" panose="020B0609020204030204" pitchFamily="49" charset="0"/>
              </a:rPr>
              <a:t>3.58</a:t>
            </a:r>
            <a:r>
              <a:rPr kumimoji="0" lang="en-US" sz="2400" b="1" i="0" u="none" strike="noStrike" kern="1200" cap="none" spc="0" normalizeH="0" baseline="0" noProof="0">
                <a:ln>
                  <a:noFill/>
                </a:ln>
                <a:solidFill>
                  <a:srgbClr val="C00000"/>
                </a:solidFill>
                <a:effectLst/>
                <a:uLnTx/>
                <a:uFillTx/>
                <a:latin typeface="Consolas" panose="020B0609020204030204" pitchFamily="49" charset="0"/>
                <a:cs typeface="Consolas" panose="020B0609020204030204" pitchFamily="49" charset="0"/>
              </a:rPr>
              <a:t>%</a:t>
            </a:r>
          </a:p>
        </p:txBody>
      </p:sp>
      <p:sp>
        <p:nvSpPr>
          <p:cNvPr id="9" name="TextBox 8">
            <a:extLst>
              <a:ext uri="{FF2B5EF4-FFF2-40B4-BE49-F238E27FC236}">
                <a16:creationId xmlns:a16="http://schemas.microsoft.com/office/drawing/2014/main" id="{EC462F5C-0029-1713-D455-D89C5FB92903}"/>
              </a:ext>
            </a:extLst>
          </p:cNvPr>
          <p:cNvSpPr txBox="1"/>
          <p:nvPr/>
        </p:nvSpPr>
        <p:spPr>
          <a:xfrm>
            <a:off x="7781582" y="6262042"/>
            <a:ext cx="950828" cy="461665"/>
          </a:xfrm>
          <a:prstGeom prst="rect">
            <a:avLst/>
          </a:prstGeom>
          <a:noFill/>
        </p:spPr>
        <p:txBody>
          <a:bodyPr wrap="square" rtlCol="0">
            <a:spAutoFit/>
          </a:bodyPr>
          <a:lstStyle/>
          <a:p>
            <a:r>
              <a:rPr lang="en-US" sz="2400" b="1">
                <a:solidFill>
                  <a:schemeClr val="tx2"/>
                </a:solidFill>
                <a:latin typeface="Consolas" panose="020B0609020204030204" pitchFamily="49" charset="0"/>
                <a:cs typeface="Consolas" panose="020B0609020204030204" pitchFamily="49" charset="0"/>
              </a:rPr>
              <a:t>Xeon</a:t>
            </a:r>
            <a:endParaRPr lang="en-US" sz="2000" b="1">
              <a:solidFill>
                <a:schemeClr val="tx2"/>
              </a:solidFill>
              <a:latin typeface="Consolas" panose="020B0609020204030204" pitchFamily="49" charset="0"/>
              <a:cs typeface="Consolas" panose="020B0609020204030204" pitchFamily="49" charset="0"/>
            </a:endParaRPr>
          </a:p>
        </p:txBody>
      </p:sp>
      <p:sp>
        <p:nvSpPr>
          <p:cNvPr id="10" name="TextBox 9">
            <a:extLst>
              <a:ext uri="{FF2B5EF4-FFF2-40B4-BE49-F238E27FC236}">
                <a16:creationId xmlns:a16="http://schemas.microsoft.com/office/drawing/2014/main" id="{755E6A7E-8626-3D5A-D580-8E6FC86C89EF}"/>
              </a:ext>
            </a:extLst>
          </p:cNvPr>
          <p:cNvSpPr txBox="1"/>
          <p:nvPr/>
        </p:nvSpPr>
        <p:spPr>
          <a:xfrm>
            <a:off x="5187624" y="6262042"/>
            <a:ext cx="524503" cy="461665"/>
          </a:xfrm>
          <a:prstGeom prst="rect">
            <a:avLst/>
          </a:prstGeom>
          <a:noFill/>
        </p:spPr>
        <p:txBody>
          <a:bodyPr wrap="none" rtlCol="0">
            <a:spAutoFit/>
          </a:bodyPr>
          <a:lstStyle/>
          <a:p>
            <a:r>
              <a:rPr lang="en-US" sz="2400" b="1">
                <a:solidFill>
                  <a:schemeClr val="tx2"/>
                </a:solidFill>
                <a:latin typeface="Consolas" panose="020B0609020204030204" pitchFamily="49" charset="0"/>
                <a:cs typeface="Consolas" panose="020B0609020204030204" pitchFamily="49" charset="0"/>
              </a:rPr>
              <a:t>M1</a:t>
            </a:r>
          </a:p>
        </p:txBody>
      </p:sp>
    </p:spTree>
    <p:extLst>
      <p:ext uri="{BB962C8B-B14F-4D97-AF65-F5344CB8AC3E}">
        <p14:creationId xmlns:p14="http://schemas.microsoft.com/office/powerpoint/2010/main" val="249875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83F44-A72A-F263-65FB-2279B7575952}"/>
              </a:ext>
            </a:extLst>
          </p:cNvPr>
          <p:cNvSpPr>
            <a:spLocks noGrp="1"/>
          </p:cNvSpPr>
          <p:nvPr>
            <p:ph type="title"/>
          </p:nvPr>
        </p:nvSpPr>
        <p:spPr/>
        <p:txBody>
          <a:bodyPr/>
          <a:lstStyle/>
          <a:p>
            <a:r>
              <a:rPr lang="en-US"/>
              <a:t>Differences in </a:t>
            </a:r>
            <a:r>
              <a:rPr lang="en-US" err="1"/>
              <a:t>iTLB</a:t>
            </a:r>
            <a:r>
              <a:rPr lang="en-US"/>
              <a:t> Miss Rate</a:t>
            </a:r>
          </a:p>
        </p:txBody>
      </p:sp>
      <p:graphicFrame>
        <p:nvGraphicFramePr>
          <p:cNvPr id="5" name="Content Placeholder 4">
            <a:extLst>
              <a:ext uri="{FF2B5EF4-FFF2-40B4-BE49-F238E27FC236}">
                <a16:creationId xmlns:a16="http://schemas.microsoft.com/office/drawing/2014/main" id="{587C05DD-CA88-B0FB-9DDA-27278F98867C}"/>
              </a:ext>
            </a:extLst>
          </p:cNvPr>
          <p:cNvGraphicFramePr>
            <a:graphicFrameLocks noGrp="1"/>
          </p:cNvGraphicFramePr>
          <p:nvPr>
            <p:ph idx="1"/>
            <p:extLst>
              <p:ext uri="{D42A27DB-BD31-4B8C-83A1-F6EECF244321}">
                <p14:modId xmlns:p14="http://schemas.microsoft.com/office/powerpoint/2010/main" val="3086290402"/>
              </p:ext>
            </p:extLst>
          </p:nvPr>
        </p:nvGraphicFramePr>
        <p:xfrm>
          <a:off x="457200" y="1463675"/>
          <a:ext cx="114300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80AA0FC4-DE48-91F9-C6D5-9A36C5F2E65E}"/>
              </a:ext>
            </a:extLst>
          </p:cNvPr>
          <p:cNvSpPr>
            <a:spLocks noGrp="1"/>
          </p:cNvSpPr>
          <p:nvPr>
            <p:ph type="sldNum" sz="quarter" idx="12"/>
          </p:nvPr>
        </p:nvSpPr>
        <p:spPr/>
        <p:txBody>
          <a:bodyPr/>
          <a:lstStyle/>
          <a:p>
            <a:fld id="{8840A91F-A1B3-44C1-9FC1-670A91959705}" type="slidenum">
              <a:rPr lang="en-US" smtClean="0"/>
              <a:pPr/>
              <a:t>26</a:t>
            </a:fld>
            <a:r>
              <a:rPr lang="en-US"/>
              <a:t> </a:t>
            </a:r>
          </a:p>
        </p:txBody>
      </p:sp>
      <p:sp>
        <p:nvSpPr>
          <p:cNvPr id="6" name="TextBox 5">
            <a:extLst>
              <a:ext uri="{FF2B5EF4-FFF2-40B4-BE49-F238E27FC236}">
                <a16:creationId xmlns:a16="http://schemas.microsoft.com/office/drawing/2014/main" id="{733A328D-653F-8725-6999-C326A40B507D}"/>
              </a:ext>
            </a:extLst>
          </p:cNvPr>
          <p:cNvSpPr txBox="1"/>
          <p:nvPr/>
        </p:nvSpPr>
        <p:spPr>
          <a:xfrm>
            <a:off x="4862426" y="5275458"/>
            <a:ext cx="130977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a:solidFill>
                  <a:schemeClr val="accent6"/>
                </a:solidFill>
                <a:latin typeface="Consolas" panose="020B0609020204030204" pitchFamily="49" charset="0"/>
                <a:cs typeface="Consolas" panose="020B0609020204030204" pitchFamily="49" charset="0"/>
              </a:rPr>
              <a:t>0.09</a:t>
            </a:r>
            <a:r>
              <a:rPr kumimoji="0" lang="en-US" sz="2400" b="1" i="0" u="none" strike="noStrike" kern="1200" cap="none" spc="0" normalizeH="0" baseline="0" noProof="0">
                <a:ln>
                  <a:noFill/>
                </a:ln>
                <a:solidFill>
                  <a:schemeClr val="accent6"/>
                </a:solidFill>
                <a:effectLst/>
                <a:uLnTx/>
                <a:uFillTx/>
                <a:latin typeface="Consolas" panose="020B0609020204030204" pitchFamily="49" charset="0"/>
                <a:cs typeface="Consolas" panose="020B0609020204030204" pitchFamily="49" charset="0"/>
              </a:rPr>
              <a:t>%</a:t>
            </a:r>
          </a:p>
        </p:txBody>
      </p:sp>
      <p:sp>
        <p:nvSpPr>
          <p:cNvPr id="8" name="TextBox 7">
            <a:extLst>
              <a:ext uri="{FF2B5EF4-FFF2-40B4-BE49-F238E27FC236}">
                <a16:creationId xmlns:a16="http://schemas.microsoft.com/office/drawing/2014/main" id="{0F56AB9D-A489-96BB-7336-A664CB4D4C06}"/>
              </a:ext>
            </a:extLst>
          </p:cNvPr>
          <p:cNvSpPr txBox="1"/>
          <p:nvPr/>
        </p:nvSpPr>
        <p:spPr>
          <a:xfrm>
            <a:off x="7781582" y="1899511"/>
            <a:ext cx="114297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a:solidFill>
                  <a:srgbClr val="C00000"/>
                </a:solidFill>
                <a:latin typeface="Consolas" panose="020B0609020204030204" pitchFamily="49" charset="0"/>
                <a:cs typeface="Consolas" panose="020B0609020204030204" pitchFamily="49" charset="0"/>
              </a:rPr>
              <a:t>0.69</a:t>
            </a:r>
            <a:r>
              <a:rPr kumimoji="0" lang="en-US" sz="2400" b="1" i="0" u="none" strike="noStrike" kern="1200" cap="none" spc="0" normalizeH="0" baseline="0" noProof="0">
                <a:ln>
                  <a:noFill/>
                </a:ln>
                <a:solidFill>
                  <a:srgbClr val="C00000"/>
                </a:solidFill>
                <a:effectLst/>
                <a:uLnTx/>
                <a:uFillTx/>
                <a:latin typeface="Consolas" panose="020B0609020204030204" pitchFamily="49" charset="0"/>
                <a:cs typeface="Consolas" panose="020B0609020204030204" pitchFamily="49" charset="0"/>
              </a:rPr>
              <a:t>%</a:t>
            </a:r>
          </a:p>
        </p:txBody>
      </p:sp>
      <p:sp>
        <p:nvSpPr>
          <p:cNvPr id="3" name="TextBox 2">
            <a:extLst>
              <a:ext uri="{FF2B5EF4-FFF2-40B4-BE49-F238E27FC236}">
                <a16:creationId xmlns:a16="http://schemas.microsoft.com/office/drawing/2014/main" id="{1072B122-06B6-22E3-447F-BBDBF457987B}"/>
              </a:ext>
            </a:extLst>
          </p:cNvPr>
          <p:cNvSpPr txBox="1"/>
          <p:nvPr/>
        </p:nvSpPr>
        <p:spPr>
          <a:xfrm>
            <a:off x="5187624" y="6262042"/>
            <a:ext cx="524503" cy="461665"/>
          </a:xfrm>
          <a:prstGeom prst="rect">
            <a:avLst/>
          </a:prstGeom>
          <a:noFill/>
        </p:spPr>
        <p:txBody>
          <a:bodyPr wrap="none" rtlCol="0">
            <a:spAutoFit/>
          </a:bodyPr>
          <a:lstStyle/>
          <a:p>
            <a:r>
              <a:rPr lang="en-US" sz="2400" b="1">
                <a:solidFill>
                  <a:schemeClr val="tx2"/>
                </a:solidFill>
                <a:latin typeface="Consolas" panose="020B0609020204030204" pitchFamily="49" charset="0"/>
                <a:cs typeface="Consolas" panose="020B0609020204030204" pitchFamily="49" charset="0"/>
              </a:rPr>
              <a:t>M1</a:t>
            </a:r>
          </a:p>
        </p:txBody>
      </p:sp>
      <p:sp>
        <p:nvSpPr>
          <p:cNvPr id="9" name="TextBox 8">
            <a:extLst>
              <a:ext uri="{FF2B5EF4-FFF2-40B4-BE49-F238E27FC236}">
                <a16:creationId xmlns:a16="http://schemas.microsoft.com/office/drawing/2014/main" id="{5121A1ED-4E4C-2AF7-40DA-FC013968D2C7}"/>
              </a:ext>
            </a:extLst>
          </p:cNvPr>
          <p:cNvSpPr txBox="1"/>
          <p:nvPr/>
        </p:nvSpPr>
        <p:spPr>
          <a:xfrm>
            <a:off x="7781582" y="6262042"/>
            <a:ext cx="950828" cy="461665"/>
          </a:xfrm>
          <a:prstGeom prst="rect">
            <a:avLst/>
          </a:prstGeom>
          <a:noFill/>
        </p:spPr>
        <p:txBody>
          <a:bodyPr wrap="square" rtlCol="0">
            <a:spAutoFit/>
          </a:bodyPr>
          <a:lstStyle/>
          <a:p>
            <a:r>
              <a:rPr lang="en-US" sz="2400" b="1">
                <a:solidFill>
                  <a:schemeClr val="tx2"/>
                </a:solidFill>
                <a:latin typeface="Consolas" panose="020B0609020204030204" pitchFamily="49" charset="0"/>
                <a:cs typeface="Consolas" panose="020B0609020204030204" pitchFamily="49" charset="0"/>
              </a:rPr>
              <a:t>Xeon</a:t>
            </a:r>
            <a:endParaRPr lang="en-US" sz="2000" b="1">
              <a:solidFill>
                <a:schemeClr val="tx2"/>
              </a:solidFill>
              <a:latin typeface="Consolas" panose="020B0609020204030204" pitchFamily="49" charset="0"/>
              <a:cs typeface="Consolas" panose="020B0609020204030204" pitchFamily="49" charset="0"/>
            </a:endParaRPr>
          </a:p>
        </p:txBody>
      </p:sp>
      <p:graphicFrame>
        <p:nvGraphicFramePr>
          <p:cNvPr id="10" name="Table 10">
            <a:extLst>
              <a:ext uri="{FF2B5EF4-FFF2-40B4-BE49-F238E27FC236}">
                <a16:creationId xmlns:a16="http://schemas.microsoft.com/office/drawing/2014/main" id="{05A32C5F-093C-6DBE-61FC-F8C48703E4E3}"/>
              </a:ext>
            </a:extLst>
          </p:cNvPr>
          <p:cNvGraphicFramePr>
            <a:graphicFrameLocks noGrp="1"/>
          </p:cNvGraphicFramePr>
          <p:nvPr>
            <p:extLst>
              <p:ext uri="{D42A27DB-BD31-4B8C-83A1-F6EECF244321}">
                <p14:modId xmlns:p14="http://schemas.microsoft.com/office/powerpoint/2010/main" val="1315702971"/>
              </p:ext>
            </p:extLst>
          </p:nvPr>
        </p:nvGraphicFramePr>
        <p:xfrm>
          <a:off x="2085917" y="2977683"/>
          <a:ext cx="4458574" cy="792480"/>
        </p:xfrm>
        <a:graphic>
          <a:graphicData uri="http://schemas.openxmlformats.org/drawingml/2006/table">
            <a:tbl>
              <a:tblPr firstRow="1" bandRow="1">
                <a:tableStyleId>{5C22544A-7EE6-4342-B048-85BDC9FD1C3A}</a:tableStyleId>
              </a:tblPr>
              <a:tblGrid>
                <a:gridCol w="2229287">
                  <a:extLst>
                    <a:ext uri="{9D8B030D-6E8A-4147-A177-3AD203B41FA5}">
                      <a16:colId xmlns:a16="http://schemas.microsoft.com/office/drawing/2014/main" val="1326166932"/>
                    </a:ext>
                  </a:extLst>
                </a:gridCol>
                <a:gridCol w="2229287">
                  <a:extLst>
                    <a:ext uri="{9D8B030D-6E8A-4147-A177-3AD203B41FA5}">
                      <a16:colId xmlns:a16="http://schemas.microsoft.com/office/drawing/2014/main" val="3802919843"/>
                    </a:ext>
                  </a:extLst>
                </a:gridCol>
              </a:tblGrid>
              <a:tr h="370840">
                <a:tc>
                  <a:txBody>
                    <a:bodyPr/>
                    <a:lstStyle/>
                    <a:p>
                      <a:r>
                        <a:rPr lang="en-US" sz="2000">
                          <a:latin typeface="Consolas" panose="020B0609020204030204" pitchFamily="49" charset="0"/>
                          <a:cs typeface="Consolas" panose="020B0609020204030204" pitchFamily="49" charset="0"/>
                        </a:rPr>
                        <a:t>M1 Page Size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latin typeface="Consolas" panose="020B0609020204030204" pitchFamily="49" charset="0"/>
                          <a:cs typeface="Consolas" panose="020B0609020204030204" pitchFamily="49" charset="0"/>
                        </a:rPr>
                        <a:t>Xeon Page Size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812801"/>
                  </a:ext>
                </a:extLst>
              </a:tr>
              <a:tr h="370840">
                <a:tc>
                  <a:txBody>
                    <a:bodyPr/>
                    <a:lstStyle/>
                    <a:p>
                      <a:r>
                        <a:rPr lang="en-US" sz="2000" b="1">
                          <a:solidFill>
                            <a:schemeClr val="tx2"/>
                          </a:solidFill>
                          <a:latin typeface="Consolas" panose="020B0609020204030204" pitchFamily="49" charset="0"/>
                          <a:cs typeface="Consolas" panose="020B0609020204030204" pitchFamily="49" charset="0"/>
                        </a:rPr>
                        <a:t>16KB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a:solidFill>
                            <a:schemeClr val="tx2"/>
                          </a:solidFill>
                          <a:latin typeface="Consolas" panose="020B0609020204030204" pitchFamily="49" charset="0"/>
                          <a:cs typeface="Consolas" panose="020B0609020204030204" pitchFamily="49" charset="0"/>
                        </a:rPr>
                        <a:t>4KB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8635474"/>
                  </a:ext>
                </a:extLst>
              </a:tr>
            </a:tbl>
          </a:graphicData>
        </a:graphic>
      </p:graphicFrame>
    </p:spTree>
    <p:extLst>
      <p:ext uri="{BB962C8B-B14F-4D97-AF65-F5344CB8AC3E}">
        <p14:creationId xmlns:p14="http://schemas.microsoft.com/office/powerpoint/2010/main" val="68507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83F44-A72A-F263-65FB-2279B7575952}"/>
              </a:ext>
            </a:extLst>
          </p:cNvPr>
          <p:cNvSpPr>
            <a:spLocks noGrp="1"/>
          </p:cNvSpPr>
          <p:nvPr>
            <p:ph type="title"/>
          </p:nvPr>
        </p:nvSpPr>
        <p:spPr/>
        <p:txBody>
          <a:bodyPr/>
          <a:lstStyle/>
          <a:p>
            <a:r>
              <a:rPr lang="en-US"/>
              <a:t>Differences in </a:t>
            </a:r>
            <a:r>
              <a:rPr lang="en-US" err="1"/>
              <a:t>iCache</a:t>
            </a:r>
            <a:r>
              <a:rPr lang="en-US"/>
              <a:t> Miss Rate</a:t>
            </a:r>
          </a:p>
        </p:txBody>
      </p:sp>
      <p:graphicFrame>
        <p:nvGraphicFramePr>
          <p:cNvPr id="5" name="Content Placeholder 4">
            <a:extLst>
              <a:ext uri="{FF2B5EF4-FFF2-40B4-BE49-F238E27FC236}">
                <a16:creationId xmlns:a16="http://schemas.microsoft.com/office/drawing/2014/main" id="{587C05DD-CA88-B0FB-9DDA-27278F98867C}"/>
              </a:ext>
            </a:extLst>
          </p:cNvPr>
          <p:cNvGraphicFramePr>
            <a:graphicFrameLocks noGrp="1"/>
          </p:cNvGraphicFramePr>
          <p:nvPr>
            <p:ph idx="1"/>
            <p:extLst>
              <p:ext uri="{D42A27DB-BD31-4B8C-83A1-F6EECF244321}">
                <p14:modId xmlns:p14="http://schemas.microsoft.com/office/powerpoint/2010/main" val="1233368526"/>
              </p:ext>
            </p:extLst>
          </p:nvPr>
        </p:nvGraphicFramePr>
        <p:xfrm>
          <a:off x="457200" y="1463675"/>
          <a:ext cx="114300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80AA0FC4-DE48-91F9-C6D5-9A36C5F2E65E}"/>
              </a:ext>
            </a:extLst>
          </p:cNvPr>
          <p:cNvSpPr>
            <a:spLocks noGrp="1"/>
          </p:cNvSpPr>
          <p:nvPr>
            <p:ph type="sldNum" sz="quarter" idx="12"/>
          </p:nvPr>
        </p:nvSpPr>
        <p:spPr/>
        <p:txBody>
          <a:bodyPr/>
          <a:lstStyle/>
          <a:p>
            <a:fld id="{8840A91F-A1B3-44C1-9FC1-670A91959705}" type="slidenum">
              <a:rPr lang="en-US" smtClean="0"/>
              <a:pPr/>
              <a:t>27</a:t>
            </a:fld>
            <a:r>
              <a:rPr lang="en-US"/>
              <a:t> </a:t>
            </a:r>
          </a:p>
        </p:txBody>
      </p:sp>
      <p:sp>
        <p:nvSpPr>
          <p:cNvPr id="6" name="TextBox 5">
            <a:extLst>
              <a:ext uri="{FF2B5EF4-FFF2-40B4-BE49-F238E27FC236}">
                <a16:creationId xmlns:a16="http://schemas.microsoft.com/office/drawing/2014/main" id="{733A328D-653F-8725-6999-C326A40B507D}"/>
              </a:ext>
            </a:extLst>
          </p:cNvPr>
          <p:cNvSpPr txBox="1"/>
          <p:nvPr/>
        </p:nvSpPr>
        <p:spPr>
          <a:xfrm>
            <a:off x="4669094" y="5672770"/>
            <a:ext cx="142690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a:solidFill>
                  <a:schemeClr val="accent6"/>
                </a:solidFill>
                <a:latin typeface="Consolas" panose="020B0609020204030204" pitchFamily="49" charset="0"/>
                <a:cs typeface="Consolas" panose="020B0609020204030204" pitchFamily="49" charset="0"/>
              </a:rPr>
              <a:t>0.001</a:t>
            </a:r>
            <a:r>
              <a:rPr kumimoji="0" lang="en-US" sz="2400" b="1" i="0" u="none" strike="noStrike" kern="1200" cap="none" spc="0" normalizeH="0" baseline="0" noProof="0">
                <a:ln>
                  <a:noFill/>
                </a:ln>
                <a:solidFill>
                  <a:schemeClr val="accent6"/>
                </a:solidFill>
                <a:effectLst/>
                <a:uLnTx/>
                <a:uFillTx/>
                <a:latin typeface="Consolas" panose="020B0609020204030204" pitchFamily="49" charset="0"/>
                <a:cs typeface="Consolas" panose="020B0609020204030204" pitchFamily="49" charset="0"/>
              </a:rPr>
              <a:t>%</a:t>
            </a:r>
          </a:p>
        </p:txBody>
      </p:sp>
      <p:sp>
        <p:nvSpPr>
          <p:cNvPr id="8" name="TextBox 7">
            <a:extLst>
              <a:ext uri="{FF2B5EF4-FFF2-40B4-BE49-F238E27FC236}">
                <a16:creationId xmlns:a16="http://schemas.microsoft.com/office/drawing/2014/main" id="{0F56AB9D-A489-96BB-7336-A664CB4D4C06}"/>
              </a:ext>
            </a:extLst>
          </p:cNvPr>
          <p:cNvSpPr txBox="1"/>
          <p:nvPr/>
        </p:nvSpPr>
        <p:spPr>
          <a:xfrm>
            <a:off x="7610265" y="2307193"/>
            <a:ext cx="1267035"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a:solidFill>
                  <a:srgbClr val="C00000"/>
                </a:solidFill>
                <a:latin typeface="Consolas" panose="020B0609020204030204" pitchFamily="49" charset="0"/>
                <a:cs typeface="Consolas" panose="020B0609020204030204" pitchFamily="49" charset="0"/>
              </a:rPr>
              <a:t>10.30</a:t>
            </a:r>
            <a:r>
              <a:rPr kumimoji="0" lang="en-US" sz="2400" b="1" i="0" u="none" strike="noStrike" kern="1200" cap="none" spc="0" normalizeH="0" baseline="0" noProof="0">
                <a:ln>
                  <a:noFill/>
                </a:ln>
                <a:solidFill>
                  <a:srgbClr val="C00000"/>
                </a:solidFill>
                <a:effectLst/>
                <a:uLnTx/>
                <a:uFillTx/>
                <a:latin typeface="Consolas" panose="020B0609020204030204" pitchFamily="49" charset="0"/>
                <a:cs typeface="Consolas" panose="020B0609020204030204" pitchFamily="49" charset="0"/>
              </a:rPr>
              <a:t>%</a:t>
            </a:r>
          </a:p>
        </p:txBody>
      </p:sp>
      <p:sp>
        <p:nvSpPr>
          <p:cNvPr id="9" name="TextBox 8">
            <a:extLst>
              <a:ext uri="{FF2B5EF4-FFF2-40B4-BE49-F238E27FC236}">
                <a16:creationId xmlns:a16="http://schemas.microsoft.com/office/drawing/2014/main" id="{92314465-160E-3ADF-B14A-44B3A3F3008C}"/>
              </a:ext>
            </a:extLst>
          </p:cNvPr>
          <p:cNvSpPr txBox="1"/>
          <p:nvPr/>
        </p:nvSpPr>
        <p:spPr>
          <a:xfrm>
            <a:off x="7781582" y="6262042"/>
            <a:ext cx="950828" cy="461665"/>
          </a:xfrm>
          <a:prstGeom prst="rect">
            <a:avLst/>
          </a:prstGeom>
          <a:noFill/>
        </p:spPr>
        <p:txBody>
          <a:bodyPr wrap="square" rtlCol="0">
            <a:spAutoFit/>
          </a:bodyPr>
          <a:lstStyle/>
          <a:p>
            <a:r>
              <a:rPr lang="en-US" sz="2400" b="1">
                <a:solidFill>
                  <a:schemeClr val="tx2"/>
                </a:solidFill>
                <a:latin typeface="Consolas" panose="020B0609020204030204" pitchFamily="49" charset="0"/>
                <a:cs typeface="Consolas" panose="020B0609020204030204" pitchFamily="49" charset="0"/>
              </a:rPr>
              <a:t>Xeon</a:t>
            </a:r>
            <a:endParaRPr lang="en-US" sz="2000" b="1">
              <a:solidFill>
                <a:schemeClr val="tx2"/>
              </a:solidFill>
              <a:latin typeface="Consolas" panose="020B0609020204030204" pitchFamily="49" charset="0"/>
              <a:cs typeface="Consolas" panose="020B0609020204030204" pitchFamily="49" charset="0"/>
            </a:endParaRPr>
          </a:p>
        </p:txBody>
      </p:sp>
      <p:sp>
        <p:nvSpPr>
          <p:cNvPr id="10" name="TextBox 9">
            <a:extLst>
              <a:ext uri="{FF2B5EF4-FFF2-40B4-BE49-F238E27FC236}">
                <a16:creationId xmlns:a16="http://schemas.microsoft.com/office/drawing/2014/main" id="{FBCA5F16-DBF8-2AA4-662E-F83CC315A8C7}"/>
              </a:ext>
            </a:extLst>
          </p:cNvPr>
          <p:cNvSpPr txBox="1"/>
          <p:nvPr/>
        </p:nvSpPr>
        <p:spPr>
          <a:xfrm>
            <a:off x="5187624" y="6262042"/>
            <a:ext cx="524503" cy="461665"/>
          </a:xfrm>
          <a:prstGeom prst="rect">
            <a:avLst/>
          </a:prstGeom>
          <a:noFill/>
        </p:spPr>
        <p:txBody>
          <a:bodyPr wrap="none" rtlCol="0">
            <a:spAutoFit/>
          </a:bodyPr>
          <a:lstStyle/>
          <a:p>
            <a:r>
              <a:rPr lang="en-US" sz="2400" b="1">
                <a:solidFill>
                  <a:schemeClr val="tx2"/>
                </a:solidFill>
                <a:latin typeface="Consolas" panose="020B0609020204030204" pitchFamily="49" charset="0"/>
                <a:cs typeface="Consolas" panose="020B0609020204030204" pitchFamily="49" charset="0"/>
              </a:rPr>
              <a:t>M1</a:t>
            </a:r>
          </a:p>
        </p:txBody>
      </p:sp>
      <p:graphicFrame>
        <p:nvGraphicFramePr>
          <p:cNvPr id="3" name="Table 10">
            <a:extLst>
              <a:ext uri="{FF2B5EF4-FFF2-40B4-BE49-F238E27FC236}">
                <a16:creationId xmlns:a16="http://schemas.microsoft.com/office/drawing/2014/main" id="{6E76FEA1-0402-FF30-6673-5E9054D2F6CC}"/>
              </a:ext>
            </a:extLst>
          </p:cNvPr>
          <p:cNvGraphicFramePr>
            <a:graphicFrameLocks noGrp="1"/>
          </p:cNvGraphicFramePr>
          <p:nvPr>
            <p:extLst>
              <p:ext uri="{D42A27DB-BD31-4B8C-83A1-F6EECF244321}">
                <p14:modId xmlns:p14="http://schemas.microsoft.com/office/powerpoint/2010/main" val="1228978224"/>
              </p:ext>
            </p:extLst>
          </p:nvPr>
        </p:nvGraphicFramePr>
        <p:xfrm>
          <a:off x="1860330" y="2977683"/>
          <a:ext cx="4871546" cy="792480"/>
        </p:xfrm>
        <a:graphic>
          <a:graphicData uri="http://schemas.openxmlformats.org/drawingml/2006/table">
            <a:tbl>
              <a:tblPr firstRow="1" bandRow="1">
                <a:tableStyleId>{5C22544A-7EE6-4342-B048-85BDC9FD1C3A}</a:tableStyleId>
              </a:tblPr>
              <a:tblGrid>
                <a:gridCol w="2435773">
                  <a:extLst>
                    <a:ext uri="{9D8B030D-6E8A-4147-A177-3AD203B41FA5}">
                      <a16:colId xmlns:a16="http://schemas.microsoft.com/office/drawing/2014/main" val="1326166932"/>
                    </a:ext>
                  </a:extLst>
                </a:gridCol>
                <a:gridCol w="2435773">
                  <a:extLst>
                    <a:ext uri="{9D8B030D-6E8A-4147-A177-3AD203B41FA5}">
                      <a16:colId xmlns:a16="http://schemas.microsoft.com/office/drawing/2014/main" val="3802919843"/>
                    </a:ext>
                  </a:extLst>
                </a:gridCol>
              </a:tblGrid>
              <a:tr h="370840">
                <a:tc>
                  <a:txBody>
                    <a:bodyPr/>
                    <a:lstStyle/>
                    <a:p>
                      <a:r>
                        <a:rPr lang="en-US" sz="2000">
                          <a:latin typeface="Consolas" panose="020B0609020204030204" pitchFamily="49" charset="0"/>
                          <a:cs typeface="Consolas" panose="020B0609020204030204" pitchFamily="49" charset="0"/>
                        </a:rPr>
                        <a:t>M1 </a:t>
                      </a:r>
                      <a:r>
                        <a:rPr lang="en-US" sz="2000" err="1">
                          <a:latin typeface="Consolas" panose="020B0609020204030204" pitchFamily="49" charset="0"/>
                          <a:cs typeface="Consolas" panose="020B0609020204030204" pitchFamily="49" charset="0"/>
                        </a:rPr>
                        <a:t>iCache</a:t>
                      </a:r>
                      <a:r>
                        <a:rPr lang="en-US" sz="2000">
                          <a:latin typeface="Consolas" panose="020B0609020204030204" pitchFamily="49" charset="0"/>
                          <a:cs typeface="Consolas" panose="020B0609020204030204" pitchFamily="49" charset="0"/>
                        </a:rPr>
                        <a:t> Size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latin typeface="Consolas" panose="020B0609020204030204" pitchFamily="49" charset="0"/>
                          <a:cs typeface="Consolas" panose="020B0609020204030204" pitchFamily="49" charset="0"/>
                        </a:rPr>
                        <a:t>Xeon </a:t>
                      </a:r>
                      <a:r>
                        <a:rPr lang="en-US" sz="2000" err="1">
                          <a:latin typeface="Consolas" panose="020B0609020204030204" pitchFamily="49" charset="0"/>
                          <a:cs typeface="Consolas" panose="020B0609020204030204" pitchFamily="49" charset="0"/>
                        </a:rPr>
                        <a:t>iCache</a:t>
                      </a:r>
                      <a:r>
                        <a:rPr lang="en-US" sz="2000">
                          <a:latin typeface="Consolas" panose="020B0609020204030204" pitchFamily="49" charset="0"/>
                          <a:cs typeface="Consolas" panose="020B0609020204030204" pitchFamily="49" charset="0"/>
                        </a:rPr>
                        <a:t> Size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812801"/>
                  </a:ext>
                </a:extLst>
              </a:tr>
              <a:tr h="370840">
                <a:tc>
                  <a:txBody>
                    <a:bodyPr/>
                    <a:lstStyle/>
                    <a:p>
                      <a:r>
                        <a:rPr lang="en-US" sz="2000" b="1">
                          <a:solidFill>
                            <a:schemeClr val="tx2"/>
                          </a:solidFill>
                          <a:latin typeface="Consolas" panose="020B0609020204030204" pitchFamily="49" charset="0"/>
                          <a:cs typeface="Consolas" panose="020B0609020204030204" pitchFamily="49" charset="0"/>
                        </a:rPr>
                        <a:t>192KB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a:solidFill>
                            <a:schemeClr val="tx2"/>
                          </a:solidFill>
                          <a:latin typeface="Consolas" panose="020B0609020204030204" pitchFamily="49" charset="0"/>
                          <a:cs typeface="Consolas" panose="020B0609020204030204" pitchFamily="49" charset="0"/>
                        </a:rPr>
                        <a:t>32KB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8635474"/>
                  </a:ext>
                </a:extLst>
              </a:tr>
            </a:tbl>
          </a:graphicData>
        </a:graphic>
      </p:graphicFrame>
    </p:spTree>
    <p:extLst>
      <p:ext uri="{BB962C8B-B14F-4D97-AF65-F5344CB8AC3E}">
        <p14:creationId xmlns:p14="http://schemas.microsoft.com/office/powerpoint/2010/main" val="414327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83F44-A72A-F263-65FB-2279B7575952}"/>
              </a:ext>
            </a:extLst>
          </p:cNvPr>
          <p:cNvSpPr>
            <a:spLocks noGrp="1"/>
          </p:cNvSpPr>
          <p:nvPr>
            <p:ph type="title"/>
          </p:nvPr>
        </p:nvSpPr>
        <p:spPr/>
        <p:txBody>
          <a:bodyPr/>
          <a:lstStyle/>
          <a:p>
            <a:r>
              <a:rPr lang="en-US"/>
              <a:t>Differences in </a:t>
            </a:r>
            <a:r>
              <a:rPr lang="en-US" err="1"/>
              <a:t>dCache</a:t>
            </a:r>
            <a:r>
              <a:rPr lang="en-US"/>
              <a:t> Miss Rate</a:t>
            </a:r>
          </a:p>
        </p:txBody>
      </p:sp>
      <p:graphicFrame>
        <p:nvGraphicFramePr>
          <p:cNvPr id="5" name="Content Placeholder 4">
            <a:extLst>
              <a:ext uri="{FF2B5EF4-FFF2-40B4-BE49-F238E27FC236}">
                <a16:creationId xmlns:a16="http://schemas.microsoft.com/office/drawing/2014/main" id="{587C05DD-CA88-B0FB-9DDA-27278F98867C}"/>
              </a:ext>
            </a:extLst>
          </p:cNvPr>
          <p:cNvGraphicFramePr>
            <a:graphicFrameLocks noGrp="1"/>
          </p:cNvGraphicFramePr>
          <p:nvPr>
            <p:ph idx="1"/>
            <p:extLst>
              <p:ext uri="{D42A27DB-BD31-4B8C-83A1-F6EECF244321}">
                <p14:modId xmlns:p14="http://schemas.microsoft.com/office/powerpoint/2010/main" val="2620834388"/>
              </p:ext>
            </p:extLst>
          </p:nvPr>
        </p:nvGraphicFramePr>
        <p:xfrm>
          <a:off x="457200" y="1463675"/>
          <a:ext cx="114300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80AA0FC4-DE48-91F9-C6D5-9A36C5F2E65E}"/>
              </a:ext>
            </a:extLst>
          </p:cNvPr>
          <p:cNvSpPr>
            <a:spLocks noGrp="1"/>
          </p:cNvSpPr>
          <p:nvPr>
            <p:ph type="sldNum" sz="quarter" idx="12"/>
          </p:nvPr>
        </p:nvSpPr>
        <p:spPr/>
        <p:txBody>
          <a:bodyPr/>
          <a:lstStyle/>
          <a:p>
            <a:fld id="{8840A91F-A1B3-44C1-9FC1-670A91959705}" type="slidenum">
              <a:rPr lang="en-US" smtClean="0"/>
              <a:pPr/>
              <a:t>28</a:t>
            </a:fld>
            <a:r>
              <a:rPr lang="en-US"/>
              <a:t> </a:t>
            </a:r>
          </a:p>
        </p:txBody>
      </p:sp>
      <p:sp>
        <p:nvSpPr>
          <p:cNvPr id="6" name="TextBox 5">
            <a:extLst>
              <a:ext uri="{FF2B5EF4-FFF2-40B4-BE49-F238E27FC236}">
                <a16:creationId xmlns:a16="http://schemas.microsoft.com/office/drawing/2014/main" id="{733A328D-653F-8725-6999-C326A40B507D}"/>
              </a:ext>
            </a:extLst>
          </p:cNvPr>
          <p:cNvSpPr txBox="1"/>
          <p:nvPr/>
        </p:nvSpPr>
        <p:spPr>
          <a:xfrm>
            <a:off x="4850209" y="5433235"/>
            <a:ext cx="118742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a:solidFill>
                  <a:schemeClr val="accent6"/>
                </a:solidFill>
                <a:latin typeface="Consolas" panose="020B0609020204030204" pitchFamily="49" charset="0"/>
                <a:cs typeface="Consolas" panose="020B0609020204030204" pitchFamily="49" charset="0"/>
              </a:rPr>
              <a:t>0.09</a:t>
            </a:r>
            <a:r>
              <a:rPr kumimoji="0" lang="en-US" sz="2400" b="1" i="0" u="none" strike="noStrike" kern="1200" cap="none" spc="0" normalizeH="0" baseline="0" noProof="0">
                <a:ln>
                  <a:noFill/>
                </a:ln>
                <a:solidFill>
                  <a:schemeClr val="accent6"/>
                </a:solidFill>
                <a:effectLst/>
                <a:uLnTx/>
                <a:uFillTx/>
                <a:latin typeface="Consolas" panose="020B0609020204030204" pitchFamily="49" charset="0"/>
                <a:cs typeface="Consolas" panose="020B0609020204030204" pitchFamily="49" charset="0"/>
              </a:rPr>
              <a:t>%</a:t>
            </a:r>
          </a:p>
        </p:txBody>
      </p:sp>
      <p:sp>
        <p:nvSpPr>
          <p:cNvPr id="8" name="TextBox 7">
            <a:extLst>
              <a:ext uri="{FF2B5EF4-FFF2-40B4-BE49-F238E27FC236}">
                <a16:creationId xmlns:a16="http://schemas.microsoft.com/office/drawing/2014/main" id="{0F56AB9D-A489-96BB-7336-A664CB4D4C06}"/>
              </a:ext>
            </a:extLst>
          </p:cNvPr>
          <p:cNvSpPr txBox="1"/>
          <p:nvPr/>
        </p:nvSpPr>
        <p:spPr>
          <a:xfrm>
            <a:off x="7691906" y="1580405"/>
            <a:ext cx="123808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a:solidFill>
                  <a:srgbClr val="C00000"/>
                </a:solidFill>
                <a:latin typeface="Consolas" panose="020B0609020204030204" pitchFamily="49" charset="0"/>
                <a:cs typeface="Consolas" panose="020B0609020204030204" pitchFamily="49" charset="0"/>
              </a:rPr>
              <a:t>0.93</a:t>
            </a:r>
            <a:r>
              <a:rPr kumimoji="0" lang="en-US" sz="2400" b="1" i="0" u="none" strike="noStrike" kern="1200" cap="none" spc="0" normalizeH="0" baseline="0" noProof="0">
                <a:ln>
                  <a:noFill/>
                </a:ln>
                <a:solidFill>
                  <a:srgbClr val="C00000"/>
                </a:solidFill>
                <a:effectLst/>
                <a:uLnTx/>
                <a:uFillTx/>
                <a:latin typeface="Consolas" panose="020B0609020204030204" pitchFamily="49" charset="0"/>
                <a:cs typeface="Consolas" panose="020B0609020204030204" pitchFamily="49" charset="0"/>
              </a:rPr>
              <a:t>%</a:t>
            </a:r>
          </a:p>
        </p:txBody>
      </p:sp>
      <p:sp>
        <p:nvSpPr>
          <p:cNvPr id="9" name="TextBox 8">
            <a:extLst>
              <a:ext uri="{FF2B5EF4-FFF2-40B4-BE49-F238E27FC236}">
                <a16:creationId xmlns:a16="http://schemas.microsoft.com/office/drawing/2014/main" id="{2EBF8CB2-0521-F6E2-00C8-65527DCBB208}"/>
              </a:ext>
            </a:extLst>
          </p:cNvPr>
          <p:cNvSpPr txBox="1"/>
          <p:nvPr/>
        </p:nvSpPr>
        <p:spPr>
          <a:xfrm>
            <a:off x="7781582" y="6262042"/>
            <a:ext cx="950828" cy="461665"/>
          </a:xfrm>
          <a:prstGeom prst="rect">
            <a:avLst/>
          </a:prstGeom>
          <a:noFill/>
        </p:spPr>
        <p:txBody>
          <a:bodyPr wrap="square" rtlCol="0">
            <a:spAutoFit/>
          </a:bodyPr>
          <a:lstStyle/>
          <a:p>
            <a:r>
              <a:rPr lang="en-US" sz="2400" b="1">
                <a:solidFill>
                  <a:schemeClr val="tx2"/>
                </a:solidFill>
                <a:latin typeface="Consolas" panose="020B0609020204030204" pitchFamily="49" charset="0"/>
                <a:cs typeface="Consolas" panose="020B0609020204030204" pitchFamily="49" charset="0"/>
              </a:rPr>
              <a:t>Xeon</a:t>
            </a:r>
            <a:endParaRPr lang="en-US" sz="2000" b="1">
              <a:solidFill>
                <a:schemeClr val="tx2"/>
              </a:solidFill>
              <a:latin typeface="Consolas" panose="020B0609020204030204" pitchFamily="49" charset="0"/>
              <a:cs typeface="Consolas" panose="020B0609020204030204" pitchFamily="49" charset="0"/>
            </a:endParaRPr>
          </a:p>
        </p:txBody>
      </p:sp>
      <p:sp>
        <p:nvSpPr>
          <p:cNvPr id="10" name="TextBox 9">
            <a:extLst>
              <a:ext uri="{FF2B5EF4-FFF2-40B4-BE49-F238E27FC236}">
                <a16:creationId xmlns:a16="http://schemas.microsoft.com/office/drawing/2014/main" id="{DD88F2BC-BF91-4981-8239-3EB709A03F72}"/>
              </a:ext>
            </a:extLst>
          </p:cNvPr>
          <p:cNvSpPr txBox="1"/>
          <p:nvPr/>
        </p:nvSpPr>
        <p:spPr>
          <a:xfrm>
            <a:off x="5187624" y="6262042"/>
            <a:ext cx="524503" cy="461665"/>
          </a:xfrm>
          <a:prstGeom prst="rect">
            <a:avLst/>
          </a:prstGeom>
          <a:noFill/>
        </p:spPr>
        <p:txBody>
          <a:bodyPr wrap="none" rtlCol="0">
            <a:spAutoFit/>
          </a:bodyPr>
          <a:lstStyle/>
          <a:p>
            <a:r>
              <a:rPr lang="en-US" sz="2400" b="1">
                <a:solidFill>
                  <a:schemeClr val="tx2"/>
                </a:solidFill>
                <a:latin typeface="Consolas" panose="020B0609020204030204" pitchFamily="49" charset="0"/>
                <a:cs typeface="Consolas" panose="020B0609020204030204" pitchFamily="49" charset="0"/>
              </a:rPr>
              <a:t>M1</a:t>
            </a:r>
          </a:p>
        </p:txBody>
      </p:sp>
      <p:graphicFrame>
        <p:nvGraphicFramePr>
          <p:cNvPr id="3" name="Table 10">
            <a:extLst>
              <a:ext uri="{FF2B5EF4-FFF2-40B4-BE49-F238E27FC236}">
                <a16:creationId xmlns:a16="http://schemas.microsoft.com/office/drawing/2014/main" id="{30754D6F-45B8-906E-43AE-9D2B25DC5B60}"/>
              </a:ext>
            </a:extLst>
          </p:cNvPr>
          <p:cNvGraphicFramePr>
            <a:graphicFrameLocks noGrp="1"/>
          </p:cNvGraphicFramePr>
          <p:nvPr>
            <p:extLst>
              <p:ext uri="{D42A27DB-BD31-4B8C-83A1-F6EECF244321}">
                <p14:modId xmlns:p14="http://schemas.microsoft.com/office/powerpoint/2010/main" val="2258203646"/>
              </p:ext>
            </p:extLst>
          </p:nvPr>
        </p:nvGraphicFramePr>
        <p:xfrm>
          <a:off x="2065287" y="2977683"/>
          <a:ext cx="4871546" cy="792480"/>
        </p:xfrm>
        <a:graphic>
          <a:graphicData uri="http://schemas.openxmlformats.org/drawingml/2006/table">
            <a:tbl>
              <a:tblPr firstRow="1" bandRow="1">
                <a:tableStyleId>{5C22544A-7EE6-4342-B048-85BDC9FD1C3A}</a:tableStyleId>
              </a:tblPr>
              <a:tblGrid>
                <a:gridCol w="2435773">
                  <a:extLst>
                    <a:ext uri="{9D8B030D-6E8A-4147-A177-3AD203B41FA5}">
                      <a16:colId xmlns:a16="http://schemas.microsoft.com/office/drawing/2014/main" val="1326166932"/>
                    </a:ext>
                  </a:extLst>
                </a:gridCol>
                <a:gridCol w="2435773">
                  <a:extLst>
                    <a:ext uri="{9D8B030D-6E8A-4147-A177-3AD203B41FA5}">
                      <a16:colId xmlns:a16="http://schemas.microsoft.com/office/drawing/2014/main" val="3802919843"/>
                    </a:ext>
                  </a:extLst>
                </a:gridCol>
              </a:tblGrid>
              <a:tr h="370840">
                <a:tc>
                  <a:txBody>
                    <a:bodyPr/>
                    <a:lstStyle/>
                    <a:p>
                      <a:r>
                        <a:rPr lang="en-US" sz="2000">
                          <a:latin typeface="Consolas" panose="020B0609020204030204" pitchFamily="49" charset="0"/>
                          <a:cs typeface="Consolas" panose="020B0609020204030204" pitchFamily="49" charset="0"/>
                        </a:rPr>
                        <a:t>M1 </a:t>
                      </a:r>
                      <a:r>
                        <a:rPr lang="en-US" sz="2000" err="1">
                          <a:latin typeface="Consolas" panose="020B0609020204030204" pitchFamily="49" charset="0"/>
                          <a:cs typeface="Consolas" panose="020B0609020204030204" pitchFamily="49" charset="0"/>
                        </a:rPr>
                        <a:t>dCache</a:t>
                      </a:r>
                      <a:r>
                        <a:rPr lang="en-US" sz="2000">
                          <a:latin typeface="Consolas" panose="020B0609020204030204" pitchFamily="49" charset="0"/>
                          <a:cs typeface="Consolas" panose="020B0609020204030204" pitchFamily="49" charset="0"/>
                        </a:rPr>
                        <a:t> Size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a:latin typeface="Consolas" panose="020B0609020204030204" pitchFamily="49" charset="0"/>
                          <a:cs typeface="Consolas" panose="020B0609020204030204" pitchFamily="49" charset="0"/>
                        </a:rPr>
                        <a:t>Xeon </a:t>
                      </a:r>
                      <a:r>
                        <a:rPr lang="en-US" sz="2000" err="1">
                          <a:latin typeface="Consolas" panose="020B0609020204030204" pitchFamily="49" charset="0"/>
                          <a:cs typeface="Consolas" panose="020B0609020204030204" pitchFamily="49" charset="0"/>
                        </a:rPr>
                        <a:t>dCache</a:t>
                      </a:r>
                      <a:r>
                        <a:rPr lang="en-US" sz="2000">
                          <a:latin typeface="Consolas" panose="020B0609020204030204" pitchFamily="49" charset="0"/>
                          <a:cs typeface="Consolas" panose="020B0609020204030204" pitchFamily="49" charset="0"/>
                        </a:rPr>
                        <a:t> Size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5812801"/>
                  </a:ext>
                </a:extLst>
              </a:tr>
              <a:tr h="370840">
                <a:tc>
                  <a:txBody>
                    <a:bodyPr/>
                    <a:lstStyle/>
                    <a:p>
                      <a:r>
                        <a:rPr lang="en-US" sz="2000" b="1">
                          <a:solidFill>
                            <a:schemeClr val="tx2"/>
                          </a:solidFill>
                          <a:latin typeface="Consolas" panose="020B0609020204030204" pitchFamily="49" charset="0"/>
                          <a:cs typeface="Consolas" panose="020B0609020204030204" pitchFamily="49" charset="0"/>
                        </a:rPr>
                        <a:t>128KB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a:solidFill>
                            <a:schemeClr val="tx2"/>
                          </a:solidFill>
                          <a:latin typeface="Consolas" panose="020B0609020204030204" pitchFamily="49" charset="0"/>
                          <a:cs typeface="Consolas" panose="020B0609020204030204" pitchFamily="49" charset="0"/>
                        </a:rPr>
                        <a:t>32KB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8635474"/>
                  </a:ext>
                </a:extLst>
              </a:tr>
            </a:tbl>
          </a:graphicData>
        </a:graphic>
      </p:graphicFrame>
    </p:spTree>
    <p:extLst>
      <p:ext uri="{BB962C8B-B14F-4D97-AF65-F5344CB8AC3E}">
        <p14:creationId xmlns:p14="http://schemas.microsoft.com/office/powerpoint/2010/main" val="1302343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83F44-A72A-F263-65FB-2279B7575952}"/>
              </a:ext>
            </a:extLst>
          </p:cNvPr>
          <p:cNvSpPr>
            <a:spLocks noGrp="1"/>
          </p:cNvSpPr>
          <p:nvPr>
            <p:ph type="title"/>
          </p:nvPr>
        </p:nvSpPr>
        <p:spPr/>
        <p:txBody>
          <a:bodyPr/>
          <a:lstStyle/>
          <a:p>
            <a:r>
              <a:rPr lang="en-US"/>
              <a:t>Differences in Branch Misprediction Rate</a:t>
            </a:r>
          </a:p>
        </p:txBody>
      </p:sp>
      <p:graphicFrame>
        <p:nvGraphicFramePr>
          <p:cNvPr id="5" name="Content Placeholder 4">
            <a:extLst>
              <a:ext uri="{FF2B5EF4-FFF2-40B4-BE49-F238E27FC236}">
                <a16:creationId xmlns:a16="http://schemas.microsoft.com/office/drawing/2014/main" id="{587C05DD-CA88-B0FB-9DDA-27278F98867C}"/>
              </a:ext>
            </a:extLst>
          </p:cNvPr>
          <p:cNvGraphicFramePr>
            <a:graphicFrameLocks noGrp="1"/>
          </p:cNvGraphicFramePr>
          <p:nvPr>
            <p:ph idx="1"/>
            <p:extLst>
              <p:ext uri="{D42A27DB-BD31-4B8C-83A1-F6EECF244321}">
                <p14:modId xmlns:p14="http://schemas.microsoft.com/office/powerpoint/2010/main" val="3298097344"/>
              </p:ext>
            </p:extLst>
          </p:nvPr>
        </p:nvGraphicFramePr>
        <p:xfrm>
          <a:off x="457200" y="1463675"/>
          <a:ext cx="114300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80AA0FC4-DE48-91F9-C6D5-9A36C5F2E65E}"/>
              </a:ext>
            </a:extLst>
          </p:cNvPr>
          <p:cNvSpPr>
            <a:spLocks noGrp="1"/>
          </p:cNvSpPr>
          <p:nvPr>
            <p:ph type="sldNum" sz="quarter" idx="12"/>
          </p:nvPr>
        </p:nvSpPr>
        <p:spPr/>
        <p:txBody>
          <a:bodyPr/>
          <a:lstStyle/>
          <a:p>
            <a:fld id="{8840A91F-A1B3-44C1-9FC1-670A91959705}" type="slidenum">
              <a:rPr lang="en-US" smtClean="0"/>
              <a:pPr/>
              <a:t>29</a:t>
            </a:fld>
            <a:r>
              <a:rPr lang="en-US"/>
              <a:t> </a:t>
            </a:r>
          </a:p>
        </p:txBody>
      </p:sp>
      <p:sp>
        <p:nvSpPr>
          <p:cNvPr id="6" name="TextBox 5">
            <a:extLst>
              <a:ext uri="{FF2B5EF4-FFF2-40B4-BE49-F238E27FC236}">
                <a16:creationId xmlns:a16="http://schemas.microsoft.com/office/drawing/2014/main" id="{733A328D-653F-8725-6999-C326A40B507D}"/>
              </a:ext>
            </a:extLst>
          </p:cNvPr>
          <p:cNvSpPr txBox="1"/>
          <p:nvPr/>
        </p:nvSpPr>
        <p:spPr>
          <a:xfrm>
            <a:off x="4865595" y="3272508"/>
            <a:ext cx="110184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a:solidFill>
                  <a:schemeClr val="accent6"/>
                </a:solidFill>
                <a:latin typeface="Consolas" panose="020B0609020204030204" pitchFamily="49" charset="0"/>
                <a:cs typeface="Consolas" panose="020B0609020204030204" pitchFamily="49" charset="0"/>
              </a:rPr>
              <a:t>0.14</a:t>
            </a:r>
            <a:r>
              <a:rPr kumimoji="0" lang="en-US" sz="2400" b="1" i="0" u="none" strike="noStrike" kern="1200" cap="none" spc="0" normalizeH="0" baseline="0" noProof="0">
                <a:ln>
                  <a:noFill/>
                </a:ln>
                <a:solidFill>
                  <a:schemeClr val="accent6"/>
                </a:solidFill>
                <a:effectLst/>
                <a:uLnTx/>
                <a:uFillTx/>
                <a:latin typeface="Consolas" panose="020B0609020204030204" pitchFamily="49" charset="0"/>
                <a:cs typeface="Consolas" panose="020B0609020204030204" pitchFamily="49" charset="0"/>
              </a:rPr>
              <a:t>%</a:t>
            </a:r>
          </a:p>
        </p:txBody>
      </p:sp>
      <p:sp>
        <p:nvSpPr>
          <p:cNvPr id="8" name="TextBox 7">
            <a:extLst>
              <a:ext uri="{FF2B5EF4-FFF2-40B4-BE49-F238E27FC236}">
                <a16:creationId xmlns:a16="http://schemas.microsoft.com/office/drawing/2014/main" id="{0F56AB9D-A489-96BB-7336-A664CB4D4C06}"/>
              </a:ext>
            </a:extLst>
          </p:cNvPr>
          <p:cNvSpPr txBox="1"/>
          <p:nvPr/>
        </p:nvSpPr>
        <p:spPr>
          <a:xfrm>
            <a:off x="7706136" y="1800783"/>
            <a:ext cx="110184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a:solidFill>
                  <a:srgbClr val="C00000"/>
                </a:solidFill>
                <a:latin typeface="Consolas" panose="020B0609020204030204" pitchFamily="49" charset="0"/>
                <a:cs typeface="Consolas" panose="020B0609020204030204" pitchFamily="49" charset="0"/>
              </a:rPr>
              <a:t>0.22</a:t>
            </a:r>
            <a:r>
              <a:rPr kumimoji="0" lang="en-US" sz="2400" b="1" i="0" u="none" strike="noStrike" kern="1200" cap="none" spc="0" normalizeH="0" baseline="0" noProof="0">
                <a:ln>
                  <a:noFill/>
                </a:ln>
                <a:solidFill>
                  <a:srgbClr val="C00000"/>
                </a:solidFill>
                <a:effectLst/>
                <a:uLnTx/>
                <a:uFillTx/>
                <a:latin typeface="Consolas" panose="020B0609020204030204" pitchFamily="49" charset="0"/>
                <a:cs typeface="Consolas" panose="020B0609020204030204" pitchFamily="49" charset="0"/>
              </a:rPr>
              <a:t>%</a:t>
            </a:r>
          </a:p>
        </p:txBody>
      </p:sp>
      <p:sp>
        <p:nvSpPr>
          <p:cNvPr id="9" name="TextBox 8">
            <a:extLst>
              <a:ext uri="{FF2B5EF4-FFF2-40B4-BE49-F238E27FC236}">
                <a16:creationId xmlns:a16="http://schemas.microsoft.com/office/drawing/2014/main" id="{08FD03ED-4689-11DC-3BDD-CB79C8DD186F}"/>
              </a:ext>
            </a:extLst>
          </p:cNvPr>
          <p:cNvSpPr txBox="1"/>
          <p:nvPr/>
        </p:nvSpPr>
        <p:spPr>
          <a:xfrm>
            <a:off x="7781582" y="6262042"/>
            <a:ext cx="950828" cy="461665"/>
          </a:xfrm>
          <a:prstGeom prst="rect">
            <a:avLst/>
          </a:prstGeom>
          <a:noFill/>
        </p:spPr>
        <p:txBody>
          <a:bodyPr wrap="square" rtlCol="0">
            <a:spAutoFit/>
          </a:bodyPr>
          <a:lstStyle/>
          <a:p>
            <a:r>
              <a:rPr lang="en-US" sz="2400" b="1">
                <a:solidFill>
                  <a:schemeClr val="tx2"/>
                </a:solidFill>
                <a:latin typeface="Consolas" panose="020B0609020204030204" pitchFamily="49" charset="0"/>
                <a:cs typeface="Consolas" panose="020B0609020204030204" pitchFamily="49" charset="0"/>
              </a:rPr>
              <a:t>Xeon</a:t>
            </a:r>
            <a:endParaRPr lang="en-US" sz="2000" b="1">
              <a:solidFill>
                <a:schemeClr val="tx2"/>
              </a:solidFill>
              <a:latin typeface="Consolas" panose="020B0609020204030204" pitchFamily="49" charset="0"/>
              <a:cs typeface="Consolas" panose="020B0609020204030204" pitchFamily="49" charset="0"/>
            </a:endParaRPr>
          </a:p>
        </p:txBody>
      </p:sp>
      <p:sp>
        <p:nvSpPr>
          <p:cNvPr id="10" name="TextBox 9">
            <a:extLst>
              <a:ext uri="{FF2B5EF4-FFF2-40B4-BE49-F238E27FC236}">
                <a16:creationId xmlns:a16="http://schemas.microsoft.com/office/drawing/2014/main" id="{BA71A8C2-727D-D27F-D2B3-E56BEEEDE17D}"/>
              </a:ext>
            </a:extLst>
          </p:cNvPr>
          <p:cNvSpPr txBox="1"/>
          <p:nvPr/>
        </p:nvSpPr>
        <p:spPr>
          <a:xfrm>
            <a:off x="5187624" y="6262042"/>
            <a:ext cx="524503" cy="461665"/>
          </a:xfrm>
          <a:prstGeom prst="rect">
            <a:avLst/>
          </a:prstGeom>
          <a:noFill/>
        </p:spPr>
        <p:txBody>
          <a:bodyPr wrap="none" rtlCol="0">
            <a:spAutoFit/>
          </a:bodyPr>
          <a:lstStyle/>
          <a:p>
            <a:r>
              <a:rPr lang="en-US" sz="2400" b="1">
                <a:solidFill>
                  <a:schemeClr val="tx2"/>
                </a:solidFill>
                <a:latin typeface="Consolas" panose="020B0609020204030204" pitchFamily="49" charset="0"/>
                <a:cs typeface="Consolas" panose="020B0609020204030204" pitchFamily="49" charset="0"/>
              </a:rPr>
              <a:t>M1</a:t>
            </a:r>
          </a:p>
        </p:txBody>
      </p:sp>
    </p:spTree>
    <p:extLst>
      <p:ext uri="{BB962C8B-B14F-4D97-AF65-F5344CB8AC3E}">
        <p14:creationId xmlns:p14="http://schemas.microsoft.com/office/powerpoint/2010/main" val="617891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1B13E-5DD3-AE77-8FAC-06C98018B9F5}"/>
              </a:ext>
            </a:extLst>
          </p:cNvPr>
          <p:cNvSpPr>
            <a:spLocks noGrp="1"/>
          </p:cNvSpPr>
          <p:nvPr>
            <p:ph type="title"/>
          </p:nvPr>
        </p:nvSpPr>
        <p:spPr/>
        <p:txBody>
          <a:bodyPr lIns="91440" tIns="45720" rIns="91440" bIns="45720" anchor="t"/>
          <a:lstStyle/>
          <a:p>
            <a:r>
              <a:rPr lang="en-US">
                <a:cs typeface="Calibri Light"/>
              </a:rPr>
              <a:t>Outline</a:t>
            </a:r>
            <a:endParaRPr lang="en-US"/>
          </a:p>
        </p:txBody>
      </p:sp>
      <p:sp>
        <p:nvSpPr>
          <p:cNvPr id="3" name="Content Placeholder 2">
            <a:extLst>
              <a:ext uri="{FF2B5EF4-FFF2-40B4-BE49-F238E27FC236}">
                <a16:creationId xmlns:a16="http://schemas.microsoft.com/office/drawing/2014/main" id="{FC89E5B0-F1E4-6D3D-4FF5-9C8517B43363}"/>
              </a:ext>
            </a:extLst>
          </p:cNvPr>
          <p:cNvSpPr>
            <a:spLocks noGrp="1"/>
          </p:cNvSpPr>
          <p:nvPr>
            <p:ph idx="1"/>
          </p:nvPr>
        </p:nvSpPr>
        <p:spPr>
          <a:xfrm>
            <a:off x="826718" y="1463039"/>
            <a:ext cx="11060482" cy="5029200"/>
          </a:xfrm>
        </p:spPr>
        <p:txBody>
          <a:bodyPr lIns="91440" tIns="45720" rIns="91440" bIns="45720" anchor="t"/>
          <a:lstStyle/>
          <a:p>
            <a:pPr marL="0" indent="0">
              <a:buNone/>
            </a:pPr>
            <a:r>
              <a:rPr lang="en-US">
                <a:cs typeface="Calibri"/>
              </a:rPr>
              <a:t>Introduction</a:t>
            </a:r>
          </a:p>
          <a:p>
            <a:pPr marL="0" indent="0">
              <a:buNone/>
            </a:pPr>
            <a:r>
              <a:rPr lang="en-US">
                <a:cs typeface="Calibri"/>
              </a:rPr>
              <a:t>Methodology</a:t>
            </a:r>
          </a:p>
          <a:p>
            <a:pPr marL="0" indent="0">
              <a:buNone/>
            </a:pPr>
            <a:r>
              <a:rPr lang="en-US">
                <a:cs typeface="Calibri"/>
              </a:rPr>
              <a:t>Profiling gem5 Extensively on M1 and Xeon Platforms</a:t>
            </a:r>
          </a:p>
          <a:p>
            <a:pPr marL="457200" lvl="1" indent="0">
              <a:buNone/>
            </a:pPr>
            <a:r>
              <a:rPr lang="en-US">
                <a:cs typeface="Calibri"/>
              </a:rPr>
              <a:t>Microarchitectural exploration on Xeon using Intel </a:t>
            </a:r>
            <a:r>
              <a:rPr lang="en-US" err="1">
                <a:cs typeface="Calibri"/>
              </a:rPr>
              <a:t>VTune</a:t>
            </a:r>
            <a:endParaRPr lang="en-US">
              <a:cs typeface="Calibri"/>
            </a:endParaRPr>
          </a:p>
          <a:p>
            <a:pPr marL="457200" lvl="1" indent="0">
              <a:buNone/>
            </a:pPr>
            <a:r>
              <a:rPr lang="en-US">
                <a:cs typeface="Calibri"/>
              </a:rPr>
              <a:t>Reading microarchitectural counters on M1 Platforms</a:t>
            </a:r>
          </a:p>
          <a:p>
            <a:pPr marL="0" indent="0">
              <a:buNone/>
            </a:pPr>
            <a:r>
              <a:rPr lang="en-US">
                <a:cs typeface="Calibri"/>
              </a:rPr>
              <a:t>Sensitivity Analysis of gem5 Simulation Speed</a:t>
            </a:r>
          </a:p>
          <a:p>
            <a:pPr marL="457200" lvl="1" indent="0">
              <a:buNone/>
            </a:pPr>
            <a:r>
              <a:rPr lang="en-US">
                <a:cs typeface="Calibri"/>
              </a:rPr>
              <a:t>Sensitivity to system configurations</a:t>
            </a:r>
          </a:p>
          <a:p>
            <a:pPr marL="457200" lvl="1" indent="0">
              <a:buNone/>
            </a:pPr>
            <a:r>
              <a:rPr lang="en-US">
                <a:cs typeface="Calibri"/>
              </a:rPr>
              <a:t>Sensitivity to architectural configurations (Running gem5 on </a:t>
            </a:r>
            <a:r>
              <a:rPr lang="en-US" err="1">
                <a:cs typeface="Calibri"/>
              </a:rPr>
              <a:t>FireSim</a:t>
            </a:r>
            <a:r>
              <a:rPr lang="en-US">
                <a:cs typeface="Calibri"/>
              </a:rPr>
              <a:t>)</a:t>
            </a:r>
          </a:p>
          <a:p>
            <a:pPr marL="0" indent="0">
              <a:buNone/>
            </a:pPr>
            <a:r>
              <a:rPr lang="en-US">
                <a:cs typeface="Calibri"/>
              </a:rPr>
              <a:t>Conclusion</a:t>
            </a:r>
          </a:p>
        </p:txBody>
      </p:sp>
      <p:sp>
        <p:nvSpPr>
          <p:cNvPr id="4" name="Slide Number Placeholder 3">
            <a:extLst>
              <a:ext uri="{FF2B5EF4-FFF2-40B4-BE49-F238E27FC236}">
                <a16:creationId xmlns:a16="http://schemas.microsoft.com/office/drawing/2014/main" id="{AE8A96BD-C114-14D6-1D0B-4FE134E7BDDB}"/>
              </a:ext>
            </a:extLst>
          </p:cNvPr>
          <p:cNvSpPr>
            <a:spLocks noGrp="1"/>
          </p:cNvSpPr>
          <p:nvPr>
            <p:ph type="sldNum" sz="quarter" idx="12"/>
          </p:nvPr>
        </p:nvSpPr>
        <p:spPr/>
        <p:txBody>
          <a:bodyPr/>
          <a:lstStyle/>
          <a:p>
            <a:fld id="{8840A91F-A1B3-44C1-9FC1-670A91959705}" type="slidenum">
              <a:rPr lang="en-US" smtClean="0"/>
              <a:pPr/>
              <a:t>3</a:t>
            </a:fld>
            <a:r>
              <a:rPr lang="en-US"/>
              <a:t> </a:t>
            </a:r>
          </a:p>
        </p:txBody>
      </p:sp>
      <p:sp>
        <p:nvSpPr>
          <p:cNvPr id="5" name="Freeform 50">
            <a:extLst>
              <a:ext uri="{FF2B5EF4-FFF2-40B4-BE49-F238E27FC236}">
                <a16:creationId xmlns:a16="http://schemas.microsoft.com/office/drawing/2014/main" id="{40FA4135-DA42-7DE0-8472-8D1FE6FFEFA8}"/>
              </a:ext>
            </a:extLst>
          </p:cNvPr>
          <p:cNvSpPr>
            <a:spLocks/>
          </p:cNvSpPr>
          <p:nvPr/>
        </p:nvSpPr>
        <p:spPr bwMode="auto">
          <a:xfrm>
            <a:off x="1131082" y="3018630"/>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6" name="Freeform 48">
            <a:extLst>
              <a:ext uri="{FF2B5EF4-FFF2-40B4-BE49-F238E27FC236}">
                <a16:creationId xmlns:a16="http://schemas.microsoft.com/office/drawing/2014/main" id="{5DE02C87-03F6-49F8-63F2-CDD0C5129449}"/>
              </a:ext>
            </a:extLst>
          </p:cNvPr>
          <p:cNvSpPr>
            <a:spLocks noEditPoints="1"/>
          </p:cNvSpPr>
          <p:nvPr/>
        </p:nvSpPr>
        <p:spPr bwMode="auto">
          <a:xfrm>
            <a:off x="508961" y="1547925"/>
            <a:ext cx="256540" cy="256540"/>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48">
            <a:extLst>
              <a:ext uri="{FF2B5EF4-FFF2-40B4-BE49-F238E27FC236}">
                <a16:creationId xmlns:a16="http://schemas.microsoft.com/office/drawing/2014/main" id="{92632684-03B3-AEB6-B96B-A114DDBBC448}"/>
              </a:ext>
            </a:extLst>
          </p:cNvPr>
          <p:cNvSpPr>
            <a:spLocks noEditPoints="1"/>
          </p:cNvSpPr>
          <p:nvPr/>
        </p:nvSpPr>
        <p:spPr bwMode="auto">
          <a:xfrm>
            <a:off x="508101" y="2072865"/>
            <a:ext cx="256540" cy="256540"/>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48">
            <a:extLst>
              <a:ext uri="{FF2B5EF4-FFF2-40B4-BE49-F238E27FC236}">
                <a16:creationId xmlns:a16="http://schemas.microsoft.com/office/drawing/2014/main" id="{DFE33D80-AED1-4CC5-3049-BBD8ECC758F1}"/>
              </a:ext>
            </a:extLst>
          </p:cNvPr>
          <p:cNvSpPr>
            <a:spLocks noEditPoints="1"/>
          </p:cNvSpPr>
          <p:nvPr/>
        </p:nvSpPr>
        <p:spPr bwMode="auto">
          <a:xfrm>
            <a:off x="508101" y="2564768"/>
            <a:ext cx="256540" cy="256540"/>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48">
            <a:extLst>
              <a:ext uri="{FF2B5EF4-FFF2-40B4-BE49-F238E27FC236}">
                <a16:creationId xmlns:a16="http://schemas.microsoft.com/office/drawing/2014/main" id="{05EE08E2-2CDE-490E-297C-44DABF4E2D4D}"/>
              </a:ext>
            </a:extLst>
          </p:cNvPr>
          <p:cNvSpPr>
            <a:spLocks noEditPoints="1"/>
          </p:cNvSpPr>
          <p:nvPr/>
        </p:nvSpPr>
        <p:spPr bwMode="auto">
          <a:xfrm>
            <a:off x="508101" y="3897372"/>
            <a:ext cx="256540" cy="256540"/>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48">
            <a:extLst>
              <a:ext uri="{FF2B5EF4-FFF2-40B4-BE49-F238E27FC236}">
                <a16:creationId xmlns:a16="http://schemas.microsoft.com/office/drawing/2014/main" id="{865FE438-7C4D-740F-E75E-85015EAE4DEA}"/>
              </a:ext>
            </a:extLst>
          </p:cNvPr>
          <p:cNvSpPr>
            <a:spLocks noEditPoints="1"/>
          </p:cNvSpPr>
          <p:nvPr/>
        </p:nvSpPr>
        <p:spPr bwMode="auto">
          <a:xfrm>
            <a:off x="508101" y="5191112"/>
            <a:ext cx="256540" cy="256540"/>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50">
            <a:extLst>
              <a:ext uri="{FF2B5EF4-FFF2-40B4-BE49-F238E27FC236}">
                <a16:creationId xmlns:a16="http://schemas.microsoft.com/office/drawing/2014/main" id="{7ADB2966-E1F1-88FA-4EAB-9A9950E985E3}"/>
              </a:ext>
            </a:extLst>
          </p:cNvPr>
          <p:cNvSpPr>
            <a:spLocks/>
          </p:cNvSpPr>
          <p:nvPr/>
        </p:nvSpPr>
        <p:spPr bwMode="auto">
          <a:xfrm>
            <a:off x="1131082" y="3413108"/>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3" name="Freeform 50">
            <a:extLst>
              <a:ext uri="{FF2B5EF4-FFF2-40B4-BE49-F238E27FC236}">
                <a16:creationId xmlns:a16="http://schemas.microsoft.com/office/drawing/2014/main" id="{46373F64-FF17-740C-8D8C-956BF17FB15C}"/>
              </a:ext>
            </a:extLst>
          </p:cNvPr>
          <p:cNvSpPr>
            <a:spLocks/>
          </p:cNvSpPr>
          <p:nvPr/>
        </p:nvSpPr>
        <p:spPr bwMode="auto">
          <a:xfrm>
            <a:off x="1131082" y="4359393"/>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4" name="Freeform 50">
            <a:extLst>
              <a:ext uri="{FF2B5EF4-FFF2-40B4-BE49-F238E27FC236}">
                <a16:creationId xmlns:a16="http://schemas.microsoft.com/office/drawing/2014/main" id="{24FEC200-9D72-75CF-20DC-082320962153}"/>
              </a:ext>
            </a:extLst>
          </p:cNvPr>
          <p:cNvSpPr>
            <a:spLocks/>
          </p:cNvSpPr>
          <p:nvPr/>
        </p:nvSpPr>
        <p:spPr bwMode="auto">
          <a:xfrm>
            <a:off x="1131082" y="4753871"/>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sz="1400"/>
          </a:p>
        </p:txBody>
      </p:sp>
    </p:spTree>
    <p:extLst>
      <p:ext uri="{BB962C8B-B14F-4D97-AF65-F5344CB8AC3E}">
        <p14:creationId xmlns:p14="http://schemas.microsoft.com/office/powerpoint/2010/main" val="26320361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6CD5026E-BAD9-CCE5-4B80-DFE9027B7DE8}"/>
              </a:ext>
            </a:extLst>
          </p:cNvPr>
          <p:cNvSpPr txBox="1"/>
          <p:nvPr/>
        </p:nvSpPr>
        <p:spPr>
          <a:xfrm>
            <a:off x="5187624" y="6262042"/>
            <a:ext cx="524503" cy="461665"/>
          </a:xfrm>
          <a:prstGeom prst="rect">
            <a:avLst/>
          </a:prstGeom>
          <a:noFill/>
        </p:spPr>
        <p:txBody>
          <a:bodyPr wrap="none" rtlCol="0">
            <a:spAutoFit/>
          </a:bodyPr>
          <a:lstStyle/>
          <a:p>
            <a:r>
              <a:rPr lang="en-US" sz="2400" b="1">
                <a:solidFill>
                  <a:schemeClr val="tx2"/>
                </a:solidFill>
                <a:latin typeface="Consolas" panose="020B0609020204030204" pitchFamily="49" charset="0"/>
                <a:cs typeface="Consolas" panose="020B0609020204030204" pitchFamily="49" charset="0"/>
              </a:rPr>
              <a:t>M1</a:t>
            </a:r>
          </a:p>
        </p:txBody>
      </p:sp>
      <p:sp>
        <p:nvSpPr>
          <p:cNvPr id="2" name="Title 1">
            <a:extLst>
              <a:ext uri="{FF2B5EF4-FFF2-40B4-BE49-F238E27FC236}">
                <a16:creationId xmlns:a16="http://schemas.microsoft.com/office/drawing/2014/main" id="{4A583F44-A72A-F263-65FB-2279B7575952}"/>
              </a:ext>
            </a:extLst>
          </p:cNvPr>
          <p:cNvSpPr>
            <a:spLocks noGrp="1"/>
          </p:cNvSpPr>
          <p:nvPr>
            <p:ph type="title"/>
          </p:nvPr>
        </p:nvSpPr>
        <p:spPr/>
        <p:txBody>
          <a:bodyPr/>
          <a:lstStyle/>
          <a:p>
            <a:r>
              <a:rPr lang="en-US"/>
              <a:t>Differences in Branch Misprediction Rate</a:t>
            </a:r>
          </a:p>
        </p:txBody>
      </p:sp>
      <p:graphicFrame>
        <p:nvGraphicFramePr>
          <p:cNvPr id="5" name="Content Placeholder 4">
            <a:extLst>
              <a:ext uri="{FF2B5EF4-FFF2-40B4-BE49-F238E27FC236}">
                <a16:creationId xmlns:a16="http://schemas.microsoft.com/office/drawing/2014/main" id="{587C05DD-CA88-B0FB-9DDA-27278F98867C}"/>
              </a:ext>
            </a:extLst>
          </p:cNvPr>
          <p:cNvGraphicFramePr>
            <a:graphicFrameLocks noGrp="1"/>
          </p:cNvGraphicFramePr>
          <p:nvPr>
            <p:ph idx="1"/>
            <p:extLst>
              <p:ext uri="{D42A27DB-BD31-4B8C-83A1-F6EECF244321}">
                <p14:modId xmlns:p14="http://schemas.microsoft.com/office/powerpoint/2010/main" val="4147576950"/>
              </p:ext>
            </p:extLst>
          </p:nvPr>
        </p:nvGraphicFramePr>
        <p:xfrm>
          <a:off x="457200" y="1463675"/>
          <a:ext cx="114300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80AA0FC4-DE48-91F9-C6D5-9A36C5F2E65E}"/>
              </a:ext>
            </a:extLst>
          </p:cNvPr>
          <p:cNvSpPr>
            <a:spLocks noGrp="1"/>
          </p:cNvSpPr>
          <p:nvPr>
            <p:ph type="sldNum" sz="quarter" idx="12"/>
          </p:nvPr>
        </p:nvSpPr>
        <p:spPr/>
        <p:txBody>
          <a:bodyPr/>
          <a:lstStyle/>
          <a:p>
            <a:fld id="{8840A91F-A1B3-44C1-9FC1-670A91959705}" type="slidenum">
              <a:rPr lang="en-US" smtClean="0"/>
              <a:pPr/>
              <a:t>30</a:t>
            </a:fld>
            <a:r>
              <a:rPr lang="en-US"/>
              <a:t> </a:t>
            </a:r>
          </a:p>
        </p:txBody>
      </p:sp>
      <p:sp>
        <p:nvSpPr>
          <p:cNvPr id="6" name="TextBox 5">
            <a:extLst>
              <a:ext uri="{FF2B5EF4-FFF2-40B4-BE49-F238E27FC236}">
                <a16:creationId xmlns:a16="http://schemas.microsoft.com/office/drawing/2014/main" id="{733A328D-653F-8725-6999-C326A40B507D}"/>
              </a:ext>
            </a:extLst>
          </p:cNvPr>
          <p:cNvSpPr txBox="1"/>
          <p:nvPr/>
        </p:nvSpPr>
        <p:spPr>
          <a:xfrm>
            <a:off x="4865595" y="3272508"/>
            <a:ext cx="110184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a:solidFill>
                  <a:schemeClr val="accent6"/>
                </a:solidFill>
                <a:latin typeface="Consolas" panose="020B0609020204030204" pitchFamily="49" charset="0"/>
                <a:cs typeface="Consolas" panose="020B0609020204030204" pitchFamily="49" charset="0"/>
              </a:rPr>
              <a:t>0.14</a:t>
            </a:r>
            <a:r>
              <a:rPr kumimoji="0" lang="en-US" sz="2400" b="1" i="0" u="none" strike="noStrike" kern="1200" cap="none" spc="0" normalizeH="0" baseline="0" noProof="0">
                <a:ln>
                  <a:noFill/>
                </a:ln>
                <a:solidFill>
                  <a:schemeClr val="accent6"/>
                </a:solidFill>
                <a:effectLst/>
                <a:uLnTx/>
                <a:uFillTx/>
                <a:latin typeface="Consolas" panose="020B0609020204030204" pitchFamily="49" charset="0"/>
                <a:cs typeface="Consolas" panose="020B0609020204030204" pitchFamily="49" charset="0"/>
              </a:rPr>
              <a:t>%</a:t>
            </a:r>
          </a:p>
        </p:txBody>
      </p:sp>
      <p:sp>
        <p:nvSpPr>
          <p:cNvPr id="8" name="TextBox 7">
            <a:extLst>
              <a:ext uri="{FF2B5EF4-FFF2-40B4-BE49-F238E27FC236}">
                <a16:creationId xmlns:a16="http://schemas.microsoft.com/office/drawing/2014/main" id="{0F56AB9D-A489-96BB-7336-A664CB4D4C06}"/>
              </a:ext>
            </a:extLst>
          </p:cNvPr>
          <p:cNvSpPr txBox="1"/>
          <p:nvPr/>
        </p:nvSpPr>
        <p:spPr>
          <a:xfrm>
            <a:off x="7706136" y="1800783"/>
            <a:ext cx="110184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a:solidFill>
                  <a:srgbClr val="C00000"/>
                </a:solidFill>
                <a:latin typeface="Consolas" panose="020B0609020204030204" pitchFamily="49" charset="0"/>
                <a:cs typeface="Consolas" panose="020B0609020204030204" pitchFamily="49" charset="0"/>
              </a:rPr>
              <a:t>0.22</a:t>
            </a:r>
            <a:r>
              <a:rPr kumimoji="0" lang="en-US" sz="2400" b="1" i="0" u="none" strike="noStrike" kern="1200" cap="none" spc="0" normalizeH="0" baseline="0" noProof="0">
                <a:ln>
                  <a:noFill/>
                </a:ln>
                <a:solidFill>
                  <a:srgbClr val="C00000"/>
                </a:solidFill>
                <a:effectLst/>
                <a:uLnTx/>
                <a:uFillTx/>
                <a:latin typeface="Consolas" panose="020B0609020204030204" pitchFamily="49" charset="0"/>
                <a:cs typeface="Consolas" panose="020B0609020204030204" pitchFamily="49" charset="0"/>
              </a:rPr>
              <a:t>%</a:t>
            </a:r>
          </a:p>
        </p:txBody>
      </p:sp>
      <p:sp>
        <p:nvSpPr>
          <p:cNvPr id="9" name="TextBox 8">
            <a:extLst>
              <a:ext uri="{FF2B5EF4-FFF2-40B4-BE49-F238E27FC236}">
                <a16:creationId xmlns:a16="http://schemas.microsoft.com/office/drawing/2014/main" id="{08FD03ED-4689-11DC-3BDD-CB79C8DD186F}"/>
              </a:ext>
            </a:extLst>
          </p:cNvPr>
          <p:cNvSpPr txBox="1"/>
          <p:nvPr/>
        </p:nvSpPr>
        <p:spPr>
          <a:xfrm>
            <a:off x="7781582" y="6262042"/>
            <a:ext cx="950828" cy="461665"/>
          </a:xfrm>
          <a:prstGeom prst="rect">
            <a:avLst/>
          </a:prstGeom>
          <a:noFill/>
        </p:spPr>
        <p:txBody>
          <a:bodyPr wrap="square" rtlCol="0">
            <a:spAutoFit/>
          </a:bodyPr>
          <a:lstStyle/>
          <a:p>
            <a:r>
              <a:rPr lang="en-US" sz="2400" b="1">
                <a:solidFill>
                  <a:schemeClr val="tx2"/>
                </a:solidFill>
                <a:latin typeface="Consolas" panose="020B0609020204030204" pitchFamily="49" charset="0"/>
                <a:cs typeface="Consolas" panose="020B0609020204030204" pitchFamily="49" charset="0"/>
              </a:rPr>
              <a:t>Xeon</a:t>
            </a:r>
            <a:endParaRPr lang="en-US" sz="2000" b="1">
              <a:solidFill>
                <a:schemeClr val="tx2"/>
              </a:solidFill>
              <a:latin typeface="Consolas" panose="020B0609020204030204" pitchFamily="49" charset="0"/>
              <a:cs typeface="Consolas" panose="020B0609020204030204" pitchFamily="49" charset="0"/>
            </a:endParaRPr>
          </a:p>
        </p:txBody>
      </p:sp>
      <p:sp>
        <p:nvSpPr>
          <p:cNvPr id="7" name="Rectangle 6">
            <a:extLst>
              <a:ext uri="{FF2B5EF4-FFF2-40B4-BE49-F238E27FC236}">
                <a16:creationId xmlns:a16="http://schemas.microsoft.com/office/drawing/2014/main" id="{C6DA0C37-CA0D-F130-F1D6-8E4A9453D606}"/>
              </a:ext>
            </a:extLst>
          </p:cNvPr>
          <p:cNvSpPr/>
          <p:nvPr/>
        </p:nvSpPr>
        <p:spPr>
          <a:xfrm>
            <a:off x="453559" y="994842"/>
            <a:ext cx="11430192" cy="5629896"/>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C5BAD27-CCEA-CADB-34E3-FB6A1D35CA3A}"/>
              </a:ext>
            </a:extLst>
          </p:cNvPr>
          <p:cNvGrpSpPr/>
          <p:nvPr/>
        </p:nvGrpSpPr>
        <p:grpSpPr>
          <a:xfrm>
            <a:off x="9342895" y="2737957"/>
            <a:ext cx="1271285" cy="1271285"/>
            <a:chOff x="4315448" y="1515048"/>
            <a:chExt cx="1271285" cy="1271285"/>
          </a:xfrm>
        </p:grpSpPr>
        <p:sp>
          <p:nvSpPr>
            <p:cNvPr id="11" name="Oval 10">
              <a:extLst>
                <a:ext uri="{FF2B5EF4-FFF2-40B4-BE49-F238E27FC236}">
                  <a16:creationId xmlns:a16="http://schemas.microsoft.com/office/drawing/2014/main" id="{3B0F002E-C04A-3174-D1B1-BF4FB03CCE5A}"/>
                </a:ext>
              </a:extLst>
            </p:cNvPr>
            <p:cNvSpPr/>
            <p:nvPr/>
          </p:nvSpPr>
          <p:spPr>
            <a:xfrm>
              <a:off x="4315448" y="1515048"/>
              <a:ext cx="1271285" cy="1271285"/>
            </a:xfrm>
            <a:prstGeom prst="ellipse">
              <a:avLst/>
            </a:prstGeom>
            <a:solidFill>
              <a:srgbClr val="3BC7E2">
                <a:alpha val="60000"/>
              </a:srgbClr>
            </a:solidFill>
            <a:ln w="12700" cap="flat" cmpd="sng" algn="ctr">
              <a:solidFill>
                <a:schemeClr val="tx1">
                  <a:lumMod val="50000"/>
                  <a:lumOff val="50000"/>
                </a:schemeClr>
              </a:solid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Arial"/>
                <a:ea typeface="+mn-ea"/>
              </a:endParaRPr>
            </a:p>
          </p:txBody>
        </p:sp>
        <p:sp>
          <p:nvSpPr>
            <p:cNvPr id="12" name="Text Placeholder 3">
              <a:extLst>
                <a:ext uri="{FF2B5EF4-FFF2-40B4-BE49-F238E27FC236}">
                  <a16:creationId xmlns:a16="http://schemas.microsoft.com/office/drawing/2014/main" id="{D5646909-6939-F2B8-BA20-C72240282750}"/>
                </a:ext>
              </a:extLst>
            </p:cNvPr>
            <p:cNvSpPr txBox="1">
              <a:spLocks/>
            </p:cNvSpPr>
            <p:nvPr/>
          </p:nvSpPr>
          <p:spPr>
            <a:xfrm>
              <a:off x="4495069" y="1935246"/>
              <a:ext cx="912042" cy="430887"/>
            </a:xfrm>
            <a:prstGeom prst="rect">
              <a:avLst/>
            </a:prstGeom>
            <a:ln>
              <a:noFill/>
            </a:ln>
          </p:spPr>
          <p:txBody>
            <a:bodyPr wrap="squar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0" cap="none" spc="0" normalizeH="0" baseline="0" noProof="0">
                  <a:ln>
                    <a:noFill/>
                  </a:ln>
                  <a:solidFill>
                    <a:srgbClr val="FFFFFF"/>
                  </a:solidFill>
                  <a:effectLst/>
                  <a:uLnTx/>
                  <a:uFillTx/>
                  <a:latin typeface="Arial"/>
                </a:rPr>
                <a:t>36%</a:t>
              </a:r>
            </a:p>
          </p:txBody>
        </p:sp>
      </p:grpSp>
      <p:sp>
        <p:nvSpPr>
          <p:cNvPr id="13" name="TextBox 12">
            <a:extLst>
              <a:ext uri="{FF2B5EF4-FFF2-40B4-BE49-F238E27FC236}">
                <a16:creationId xmlns:a16="http://schemas.microsoft.com/office/drawing/2014/main" id="{C4E09EB9-775A-423C-B91A-2535B6605AF1}"/>
              </a:ext>
            </a:extLst>
          </p:cNvPr>
          <p:cNvSpPr txBox="1"/>
          <p:nvPr/>
        </p:nvSpPr>
        <p:spPr>
          <a:xfrm>
            <a:off x="8576096" y="4146983"/>
            <a:ext cx="2925083" cy="738664"/>
          </a:xfrm>
          <a:prstGeom prst="rect">
            <a:avLst/>
          </a:prstGeom>
          <a:noFill/>
        </p:spPr>
        <p:txBody>
          <a:bodyPr wrap="square" lIns="0" tIns="0" rIns="0" bIns="0" rtlCol="0" anchor="t">
            <a:spAutoFit/>
          </a:bodyPr>
          <a:lstStyle/>
          <a:p>
            <a:pPr algn="ctr"/>
            <a:r>
              <a:rPr lang="en-US" sz="2400">
                <a:solidFill>
                  <a:schemeClr val="tx2"/>
                </a:solidFill>
              </a:rPr>
              <a:t>Better branch predictor performance</a:t>
            </a:r>
          </a:p>
        </p:txBody>
      </p:sp>
      <p:sp>
        <p:nvSpPr>
          <p:cNvPr id="14" name="TextBox 13">
            <a:extLst>
              <a:ext uri="{FF2B5EF4-FFF2-40B4-BE49-F238E27FC236}">
                <a16:creationId xmlns:a16="http://schemas.microsoft.com/office/drawing/2014/main" id="{666CA4D1-8C44-CB22-0F55-2274CB789B68}"/>
              </a:ext>
            </a:extLst>
          </p:cNvPr>
          <p:cNvSpPr txBox="1"/>
          <p:nvPr/>
        </p:nvSpPr>
        <p:spPr>
          <a:xfrm>
            <a:off x="1156397" y="4153073"/>
            <a:ext cx="2702909" cy="738664"/>
          </a:xfrm>
          <a:prstGeom prst="rect">
            <a:avLst/>
          </a:prstGeom>
          <a:noFill/>
        </p:spPr>
        <p:txBody>
          <a:bodyPr wrap="square" lIns="0" tIns="0" rIns="0" bIns="0" rtlCol="0" anchor="t">
            <a:spAutoFit/>
          </a:bodyPr>
          <a:lstStyle/>
          <a:p>
            <a:pPr algn="ctr"/>
            <a:r>
              <a:rPr lang="en-US" sz="2400">
                <a:solidFill>
                  <a:schemeClr val="tx2"/>
                </a:solidFill>
              </a:rPr>
              <a:t>Improvement in </a:t>
            </a:r>
            <a:r>
              <a:rPr lang="en-US" sz="2400" err="1">
                <a:solidFill>
                  <a:schemeClr val="tx2"/>
                </a:solidFill>
              </a:rPr>
              <a:t>iTLB</a:t>
            </a:r>
            <a:r>
              <a:rPr lang="en-US" sz="2400">
                <a:solidFill>
                  <a:schemeClr val="tx2"/>
                </a:solidFill>
              </a:rPr>
              <a:t> miss rate</a:t>
            </a:r>
          </a:p>
        </p:txBody>
      </p:sp>
      <p:sp>
        <p:nvSpPr>
          <p:cNvPr id="15" name="TextBox 14">
            <a:extLst>
              <a:ext uri="{FF2B5EF4-FFF2-40B4-BE49-F238E27FC236}">
                <a16:creationId xmlns:a16="http://schemas.microsoft.com/office/drawing/2014/main" id="{10FFAC32-1CA4-55F7-D087-1640D0AF0AFA}"/>
              </a:ext>
            </a:extLst>
          </p:cNvPr>
          <p:cNvSpPr txBox="1"/>
          <p:nvPr/>
        </p:nvSpPr>
        <p:spPr>
          <a:xfrm>
            <a:off x="4824368" y="4130069"/>
            <a:ext cx="2702909" cy="738664"/>
          </a:xfrm>
          <a:prstGeom prst="rect">
            <a:avLst/>
          </a:prstGeom>
          <a:noFill/>
        </p:spPr>
        <p:txBody>
          <a:bodyPr wrap="square" lIns="0" tIns="0" rIns="0" bIns="0" rtlCol="0" anchor="t">
            <a:spAutoFit/>
          </a:bodyPr>
          <a:lstStyle/>
          <a:p>
            <a:pPr algn="ctr"/>
            <a:r>
              <a:rPr lang="en-US" sz="2400">
                <a:solidFill>
                  <a:schemeClr val="tx2"/>
                </a:solidFill>
              </a:rPr>
              <a:t>Reduction in </a:t>
            </a:r>
            <a:r>
              <a:rPr lang="en-US" sz="2400" err="1">
                <a:solidFill>
                  <a:schemeClr val="tx2"/>
                </a:solidFill>
              </a:rPr>
              <a:t>dCache</a:t>
            </a:r>
            <a:r>
              <a:rPr lang="en-US" sz="2400">
                <a:solidFill>
                  <a:schemeClr val="tx2"/>
                </a:solidFill>
              </a:rPr>
              <a:t> misses on M1</a:t>
            </a:r>
          </a:p>
        </p:txBody>
      </p:sp>
      <p:grpSp>
        <p:nvGrpSpPr>
          <p:cNvPr id="16" name="Group 15">
            <a:extLst>
              <a:ext uri="{FF2B5EF4-FFF2-40B4-BE49-F238E27FC236}">
                <a16:creationId xmlns:a16="http://schemas.microsoft.com/office/drawing/2014/main" id="{83C149DD-DABC-3E32-8A94-FB21F1D99C1C}"/>
              </a:ext>
            </a:extLst>
          </p:cNvPr>
          <p:cNvGrpSpPr/>
          <p:nvPr/>
        </p:nvGrpSpPr>
        <p:grpSpPr>
          <a:xfrm>
            <a:off x="1842282" y="2782173"/>
            <a:ext cx="1271285" cy="1271285"/>
            <a:chOff x="1217540" y="1555314"/>
            <a:chExt cx="902464" cy="902464"/>
          </a:xfrm>
        </p:grpSpPr>
        <p:sp>
          <p:nvSpPr>
            <p:cNvPr id="17" name="Oval 16">
              <a:extLst>
                <a:ext uri="{FF2B5EF4-FFF2-40B4-BE49-F238E27FC236}">
                  <a16:creationId xmlns:a16="http://schemas.microsoft.com/office/drawing/2014/main" id="{199DCD23-4D3E-AFCD-DF57-2FEFFC783E94}"/>
                </a:ext>
              </a:extLst>
            </p:cNvPr>
            <p:cNvSpPr/>
            <p:nvPr/>
          </p:nvSpPr>
          <p:spPr>
            <a:xfrm>
              <a:off x="1217540" y="1555314"/>
              <a:ext cx="902464" cy="902464"/>
            </a:xfrm>
            <a:prstGeom prst="ellipse">
              <a:avLst/>
            </a:prstGeom>
            <a:solidFill>
              <a:schemeClr val="accent1">
                <a:alpha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 Placeholder 3">
              <a:extLst>
                <a:ext uri="{FF2B5EF4-FFF2-40B4-BE49-F238E27FC236}">
                  <a16:creationId xmlns:a16="http://schemas.microsoft.com/office/drawing/2014/main" id="{A82555F3-E852-4EB6-4005-2F09A6E6FFDD}"/>
                </a:ext>
              </a:extLst>
            </p:cNvPr>
            <p:cNvSpPr txBox="1">
              <a:spLocks/>
            </p:cNvSpPr>
            <p:nvPr/>
          </p:nvSpPr>
          <p:spPr>
            <a:xfrm>
              <a:off x="1388283" y="1852658"/>
              <a:ext cx="560979" cy="307777"/>
            </a:xfrm>
            <a:prstGeom prst="rect">
              <a:avLst/>
            </a:prstGeom>
            <a:ln>
              <a:noFill/>
            </a:ln>
          </p:spPr>
          <p:txBody>
            <a:bodyPr wrap="squar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a:solidFill>
                    <a:schemeClr val="bg1"/>
                  </a:solidFill>
                </a:rPr>
                <a:t>7.7×</a:t>
              </a:r>
              <a:endParaRPr kumimoji="0" lang="en-US" b="1" i="0" u="none" strike="noStrike" kern="1200" cap="none" spc="0" normalizeH="0" baseline="0" noProof="0">
                <a:ln>
                  <a:noFill/>
                </a:ln>
                <a:solidFill>
                  <a:schemeClr val="bg1"/>
                </a:solidFill>
                <a:effectLst/>
                <a:uLnTx/>
                <a:uFillTx/>
                <a:latin typeface="+mn-lt"/>
                <a:ea typeface="+mn-ea"/>
                <a:cs typeface="+mn-cs"/>
              </a:endParaRPr>
            </a:p>
          </p:txBody>
        </p:sp>
      </p:grpSp>
      <p:grpSp>
        <p:nvGrpSpPr>
          <p:cNvPr id="19" name="Group 18">
            <a:extLst>
              <a:ext uri="{FF2B5EF4-FFF2-40B4-BE49-F238E27FC236}">
                <a16:creationId xmlns:a16="http://schemas.microsoft.com/office/drawing/2014/main" id="{04DC4C71-B412-044C-D364-36486B856F5C}"/>
              </a:ext>
            </a:extLst>
          </p:cNvPr>
          <p:cNvGrpSpPr/>
          <p:nvPr/>
        </p:nvGrpSpPr>
        <p:grpSpPr>
          <a:xfrm>
            <a:off x="5533038" y="2733401"/>
            <a:ext cx="1271285" cy="1271285"/>
            <a:chOff x="3371083" y="1647494"/>
            <a:chExt cx="621771" cy="621771"/>
          </a:xfrm>
        </p:grpSpPr>
        <p:sp>
          <p:nvSpPr>
            <p:cNvPr id="20" name="Oval 19">
              <a:extLst>
                <a:ext uri="{FF2B5EF4-FFF2-40B4-BE49-F238E27FC236}">
                  <a16:creationId xmlns:a16="http://schemas.microsoft.com/office/drawing/2014/main" id="{4BE3B650-E4D9-261A-2796-EE620B84BF79}"/>
                </a:ext>
              </a:extLst>
            </p:cNvPr>
            <p:cNvSpPr/>
            <p:nvPr/>
          </p:nvSpPr>
          <p:spPr>
            <a:xfrm>
              <a:off x="3371083" y="1647494"/>
              <a:ext cx="621771" cy="621771"/>
            </a:xfrm>
            <a:prstGeom prst="ellipse">
              <a:avLst/>
            </a:prstGeom>
            <a:solidFill>
              <a:schemeClr val="accent3">
                <a:alpha val="6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 Placeholder 3">
              <a:extLst>
                <a:ext uri="{FF2B5EF4-FFF2-40B4-BE49-F238E27FC236}">
                  <a16:creationId xmlns:a16="http://schemas.microsoft.com/office/drawing/2014/main" id="{8C43B629-0618-0DB7-E082-10C7F69FFD37}"/>
                </a:ext>
              </a:extLst>
            </p:cNvPr>
            <p:cNvSpPr txBox="1">
              <a:spLocks/>
            </p:cNvSpPr>
            <p:nvPr/>
          </p:nvSpPr>
          <p:spPr>
            <a:xfrm>
              <a:off x="3421603" y="1853008"/>
              <a:ext cx="520706" cy="210742"/>
            </a:xfrm>
            <a:prstGeom prst="rect">
              <a:avLst/>
            </a:prstGeom>
            <a:ln>
              <a:noFill/>
            </a:ln>
          </p:spPr>
          <p:txBody>
            <a:bodyPr wrap="squar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a:solidFill>
                    <a:schemeClr val="bg1"/>
                  </a:solidFill>
                </a:rPr>
                <a:t>13.4×</a:t>
              </a:r>
              <a:endParaRPr kumimoji="0" lang="en-US" b="1" i="0" u="none" strike="noStrike" kern="1200" cap="none" spc="0" normalizeH="0" baseline="0" noProof="0">
                <a:ln>
                  <a:noFill/>
                </a:ln>
                <a:solidFill>
                  <a:schemeClr val="bg1"/>
                </a:solidFill>
                <a:effectLst/>
                <a:uLnTx/>
                <a:uFillTx/>
                <a:latin typeface="+mn-lt"/>
                <a:ea typeface="+mn-ea"/>
                <a:cs typeface="+mn-cs"/>
              </a:endParaRPr>
            </a:p>
          </p:txBody>
        </p:sp>
      </p:grpSp>
    </p:spTree>
    <p:extLst>
      <p:ext uri="{BB962C8B-B14F-4D97-AF65-F5344CB8AC3E}">
        <p14:creationId xmlns:p14="http://schemas.microsoft.com/office/powerpoint/2010/main" val="19226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2" presetClass="entr" presetSubtype="4" accel="50000" decel="5000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53"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2" presetClass="entr" presetSubtype="4" accel="50000" decel="5000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53"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par>
                                <p:cTn id="30" presetID="2" presetClass="entr" presetSubtype="4" accel="50000" decel="5000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1B13E-5DD3-AE77-8FAC-06C98018B9F5}"/>
              </a:ext>
            </a:extLst>
          </p:cNvPr>
          <p:cNvSpPr>
            <a:spLocks noGrp="1"/>
          </p:cNvSpPr>
          <p:nvPr>
            <p:ph type="title"/>
          </p:nvPr>
        </p:nvSpPr>
        <p:spPr/>
        <p:txBody>
          <a:bodyPr lIns="91440" tIns="45720" rIns="91440" bIns="45720" anchor="t"/>
          <a:lstStyle/>
          <a:p>
            <a:r>
              <a:rPr lang="en-US">
                <a:cs typeface="Calibri Light"/>
              </a:rPr>
              <a:t>Outline</a:t>
            </a:r>
            <a:endParaRPr lang="en-US"/>
          </a:p>
        </p:txBody>
      </p:sp>
      <p:sp>
        <p:nvSpPr>
          <p:cNvPr id="3" name="Content Placeholder 2">
            <a:extLst>
              <a:ext uri="{FF2B5EF4-FFF2-40B4-BE49-F238E27FC236}">
                <a16:creationId xmlns:a16="http://schemas.microsoft.com/office/drawing/2014/main" id="{FC89E5B0-F1E4-6D3D-4FF5-9C8517B43363}"/>
              </a:ext>
            </a:extLst>
          </p:cNvPr>
          <p:cNvSpPr>
            <a:spLocks noGrp="1"/>
          </p:cNvSpPr>
          <p:nvPr>
            <p:ph idx="1"/>
          </p:nvPr>
        </p:nvSpPr>
        <p:spPr>
          <a:xfrm>
            <a:off x="826718" y="1463039"/>
            <a:ext cx="11060482" cy="5029200"/>
          </a:xfrm>
        </p:spPr>
        <p:txBody>
          <a:bodyPr lIns="91440" tIns="45720" rIns="91440" bIns="45720" anchor="t"/>
          <a:lstStyle/>
          <a:p>
            <a:pPr marL="0" indent="0">
              <a:buNone/>
            </a:pPr>
            <a:r>
              <a:rPr lang="en-US">
                <a:solidFill>
                  <a:schemeClr val="bg2">
                    <a:lumMod val="90000"/>
                  </a:schemeClr>
                </a:solidFill>
                <a:cs typeface="Calibri"/>
              </a:rPr>
              <a:t>Introduction</a:t>
            </a:r>
            <a:endParaRPr lang="en-US">
              <a:solidFill>
                <a:schemeClr val="bg2"/>
              </a:solidFill>
              <a:cs typeface="Calibri"/>
            </a:endParaRPr>
          </a:p>
          <a:p>
            <a:pPr marL="0" indent="0">
              <a:buNone/>
            </a:pPr>
            <a:r>
              <a:rPr lang="en-US">
                <a:solidFill>
                  <a:schemeClr val="bg2">
                    <a:lumMod val="90000"/>
                  </a:schemeClr>
                </a:solidFill>
                <a:cs typeface="Calibri"/>
              </a:rPr>
              <a:t>Methodology</a:t>
            </a:r>
          </a:p>
          <a:p>
            <a:pPr marL="0" indent="0">
              <a:buNone/>
            </a:pPr>
            <a:r>
              <a:rPr lang="en-US">
                <a:solidFill>
                  <a:schemeClr val="bg2"/>
                </a:solidFill>
                <a:cs typeface="Calibri"/>
              </a:rPr>
              <a:t>Profiling gem5 Extensively on M1 and Xeon Platforms</a:t>
            </a:r>
          </a:p>
          <a:p>
            <a:pPr marL="457200" lvl="1" indent="0">
              <a:buNone/>
            </a:pPr>
            <a:r>
              <a:rPr lang="en-US">
                <a:solidFill>
                  <a:schemeClr val="bg2"/>
                </a:solidFill>
                <a:cs typeface="Calibri"/>
              </a:rPr>
              <a:t>Microarchitectural exploration on Xeon using Intel </a:t>
            </a:r>
            <a:r>
              <a:rPr lang="en-US" err="1">
                <a:solidFill>
                  <a:schemeClr val="bg2"/>
                </a:solidFill>
                <a:cs typeface="Calibri"/>
              </a:rPr>
              <a:t>VTune</a:t>
            </a:r>
            <a:endParaRPr lang="en-US">
              <a:solidFill>
                <a:schemeClr val="bg2"/>
              </a:solidFill>
              <a:cs typeface="Calibri"/>
            </a:endParaRPr>
          </a:p>
          <a:p>
            <a:pPr marL="457200" lvl="1" indent="0">
              <a:buNone/>
            </a:pPr>
            <a:r>
              <a:rPr lang="en-US">
                <a:solidFill>
                  <a:schemeClr val="bg2"/>
                </a:solidFill>
                <a:cs typeface="Calibri"/>
              </a:rPr>
              <a:t>Reading microarchitectural counters on M1 Platforms</a:t>
            </a:r>
          </a:p>
          <a:p>
            <a:pPr marL="0" indent="0">
              <a:buNone/>
            </a:pPr>
            <a:r>
              <a:rPr lang="en-US">
                <a:cs typeface="Calibri"/>
              </a:rPr>
              <a:t>Sensitivity Analysis of gem5 Simulation Speed</a:t>
            </a:r>
          </a:p>
          <a:p>
            <a:pPr marL="457200" lvl="1" indent="0">
              <a:buNone/>
            </a:pPr>
            <a:r>
              <a:rPr lang="en-US">
                <a:cs typeface="Calibri"/>
              </a:rPr>
              <a:t>Sensitivity to system configurations</a:t>
            </a:r>
          </a:p>
          <a:p>
            <a:pPr marL="457200" lvl="1" indent="0">
              <a:buNone/>
            </a:pPr>
            <a:r>
              <a:rPr lang="en-US">
                <a:cs typeface="Calibri"/>
              </a:rPr>
              <a:t>Sensitivity to architectural configurations (Running gem5 on </a:t>
            </a:r>
            <a:r>
              <a:rPr lang="en-US" err="1">
                <a:cs typeface="Calibri"/>
              </a:rPr>
              <a:t>FireSim</a:t>
            </a:r>
            <a:r>
              <a:rPr lang="en-US">
                <a:cs typeface="Calibri"/>
              </a:rPr>
              <a:t>)</a:t>
            </a:r>
          </a:p>
          <a:p>
            <a:pPr marL="0" indent="0">
              <a:buNone/>
            </a:pPr>
            <a:r>
              <a:rPr lang="en-US">
                <a:solidFill>
                  <a:schemeClr val="bg2"/>
                </a:solidFill>
                <a:cs typeface="Calibri"/>
              </a:rPr>
              <a:t>Conclusion</a:t>
            </a:r>
          </a:p>
        </p:txBody>
      </p:sp>
      <p:sp>
        <p:nvSpPr>
          <p:cNvPr id="4" name="Slide Number Placeholder 3">
            <a:extLst>
              <a:ext uri="{FF2B5EF4-FFF2-40B4-BE49-F238E27FC236}">
                <a16:creationId xmlns:a16="http://schemas.microsoft.com/office/drawing/2014/main" id="{AE8A96BD-C114-14D6-1D0B-4FE134E7BDDB}"/>
              </a:ext>
            </a:extLst>
          </p:cNvPr>
          <p:cNvSpPr>
            <a:spLocks noGrp="1"/>
          </p:cNvSpPr>
          <p:nvPr>
            <p:ph type="sldNum" sz="quarter" idx="12"/>
          </p:nvPr>
        </p:nvSpPr>
        <p:spPr/>
        <p:txBody>
          <a:bodyPr/>
          <a:lstStyle/>
          <a:p>
            <a:fld id="{8840A91F-A1B3-44C1-9FC1-670A91959705}" type="slidenum">
              <a:rPr lang="en-US" smtClean="0"/>
              <a:pPr/>
              <a:t>31</a:t>
            </a:fld>
            <a:r>
              <a:rPr lang="en-US"/>
              <a:t> </a:t>
            </a:r>
          </a:p>
        </p:txBody>
      </p:sp>
      <p:sp>
        <p:nvSpPr>
          <p:cNvPr id="5" name="Freeform 50">
            <a:extLst>
              <a:ext uri="{FF2B5EF4-FFF2-40B4-BE49-F238E27FC236}">
                <a16:creationId xmlns:a16="http://schemas.microsoft.com/office/drawing/2014/main" id="{40FA4135-DA42-7DE0-8472-8D1FE6FFEFA8}"/>
              </a:ext>
            </a:extLst>
          </p:cNvPr>
          <p:cNvSpPr>
            <a:spLocks/>
          </p:cNvSpPr>
          <p:nvPr/>
        </p:nvSpPr>
        <p:spPr bwMode="auto">
          <a:xfrm>
            <a:off x="1131082" y="3037984"/>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alpha val="20331"/>
            </a:schemeClr>
          </a:solidFill>
          <a:ln w="19050">
            <a:solidFill>
              <a:schemeClr val="tx2">
                <a:alpha val="20000"/>
              </a:schemeClr>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6" name="Freeform 48">
            <a:extLst>
              <a:ext uri="{FF2B5EF4-FFF2-40B4-BE49-F238E27FC236}">
                <a16:creationId xmlns:a16="http://schemas.microsoft.com/office/drawing/2014/main" id="{5DE02C87-03F6-49F8-63F2-CDD0C5129449}"/>
              </a:ext>
            </a:extLst>
          </p:cNvPr>
          <p:cNvSpPr>
            <a:spLocks noEditPoints="1"/>
          </p:cNvSpPr>
          <p:nvPr/>
        </p:nvSpPr>
        <p:spPr bwMode="auto">
          <a:xfrm>
            <a:off x="508961" y="1547925"/>
            <a:ext cx="256540" cy="256540"/>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chemeClr val="accent3">
              <a:alpha val="20000"/>
            </a:schemeClr>
          </a:solidFill>
          <a:ln w="19050">
            <a:solidFill>
              <a:schemeClr val="tx2">
                <a:alpha val="2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48">
            <a:extLst>
              <a:ext uri="{FF2B5EF4-FFF2-40B4-BE49-F238E27FC236}">
                <a16:creationId xmlns:a16="http://schemas.microsoft.com/office/drawing/2014/main" id="{DFE33D80-AED1-4CC5-3049-BBD8ECC758F1}"/>
              </a:ext>
            </a:extLst>
          </p:cNvPr>
          <p:cNvSpPr>
            <a:spLocks noEditPoints="1"/>
          </p:cNvSpPr>
          <p:nvPr/>
        </p:nvSpPr>
        <p:spPr bwMode="auto">
          <a:xfrm>
            <a:off x="508101" y="2042251"/>
            <a:ext cx="256540" cy="256540"/>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chemeClr val="accent3">
              <a:alpha val="20000"/>
            </a:schemeClr>
          </a:solidFill>
          <a:ln w="19050">
            <a:solidFill>
              <a:schemeClr val="tx2">
                <a:alpha val="2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48">
            <a:extLst>
              <a:ext uri="{FF2B5EF4-FFF2-40B4-BE49-F238E27FC236}">
                <a16:creationId xmlns:a16="http://schemas.microsoft.com/office/drawing/2014/main" id="{27CCB8AF-E5AE-1250-4B4E-B6BC4D04D6C6}"/>
              </a:ext>
            </a:extLst>
          </p:cNvPr>
          <p:cNvSpPr>
            <a:spLocks noEditPoints="1"/>
          </p:cNvSpPr>
          <p:nvPr/>
        </p:nvSpPr>
        <p:spPr bwMode="auto">
          <a:xfrm>
            <a:off x="508101" y="2564992"/>
            <a:ext cx="256540" cy="256540"/>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chemeClr val="accent3">
              <a:alpha val="20331"/>
            </a:schemeClr>
          </a:solidFill>
          <a:ln w="19050">
            <a:solidFill>
              <a:schemeClr val="tx2">
                <a:alpha val="2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48">
            <a:extLst>
              <a:ext uri="{FF2B5EF4-FFF2-40B4-BE49-F238E27FC236}">
                <a16:creationId xmlns:a16="http://schemas.microsoft.com/office/drawing/2014/main" id="{05EE08E2-2CDE-490E-297C-44DABF4E2D4D}"/>
              </a:ext>
            </a:extLst>
          </p:cNvPr>
          <p:cNvSpPr>
            <a:spLocks noEditPoints="1"/>
          </p:cNvSpPr>
          <p:nvPr/>
        </p:nvSpPr>
        <p:spPr bwMode="auto">
          <a:xfrm>
            <a:off x="508101" y="3916726"/>
            <a:ext cx="256540" cy="256540"/>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48">
            <a:extLst>
              <a:ext uri="{FF2B5EF4-FFF2-40B4-BE49-F238E27FC236}">
                <a16:creationId xmlns:a16="http://schemas.microsoft.com/office/drawing/2014/main" id="{865FE438-7C4D-740F-E75E-85015EAE4DEA}"/>
              </a:ext>
            </a:extLst>
          </p:cNvPr>
          <p:cNvSpPr>
            <a:spLocks noEditPoints="1"/>
          </p:cNvSpPr>
          <p:nvPr/>
        </p:nvSpPr>
        <p:spPr bwMode="auto">
          <a:xfrm>
            <a:off x="508101" y="5210466"/>
            <a:ext cx="256540" cy="256540"/>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chemeClr val="accent3">
              <a:alpha val="20331"/>
            </a:schemeClr>
          </a:solidFill>
          <a:ln w="19050">
            <a:solidFill>
              <a:schemeClr val="tx2">
                <a:alpha val="2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50">
            <a:extLst>
              <a:ext uri="{FF2B5EF4-FFF2-40B4-BE49-F238E27FC236}">
                <a16:creationId xmlns:a16="http://schemas.microsoft.com/office/drawing/2014/main" id="{7ADB2966-E1F1-88FA-4EAB-9A9950E985E3}"/>
              </a:ext>
            </a:extLst>
          </p:cNvPr>
          <p:cNvSpPr>
            <a:spLocks/>
          </p:cNvSpPr>
          <p:nvPr/>
        </p:nvSpPr>
        <p:spPr bwMode="auto">
          <a:xfrm>
            <a:off x="1131082" y="3954979"/>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alpha val="20331"/>
            </a:schemeClr>
          </a:solidFill>
          <a:ln w="19050">
            <a:solidFill>
              <a:schemeClr val="tx2">
                <a:alpha val="20000"/>
              </a:schemeClr>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3" name="Freeform 50">
            <a:extLst>
              <a:ext uri="{FF2B5EF4-FFF2-40B4-BE49-F238E27FC236}">
                <a16:creationId xmlns:a16="http://schemas.microsoft.com/office/drawing/2014/main" id="{46373F64-FF17-740C-8D8C-956BF17FB15C}"/>
              </a:ext>
            </a:extLst>
          </p:cNvPr>
          <p:cNvSpPr>
            <a:spLocks/>
          </p:cNvSpPr>
          <p:nvPr/>
        </p:nvSpPr>
        <p:spPr bwMode="auto">
          <a:xfrm>
            <a:off x="1131082" y="4378747"/>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4" name="Freeform 50">
            <a:extLst>
              <a:ext uri="{FF2B5EF4-FFF2-40B4-BE49-F238E27FC236}">
                <a16:creationId xmlns:a16="http://schemas.microsoft.com/office/drawing/2014/main" id="{24FEC200-9D72-75CF-20DC-082320962153}"/>
              </a:ext>
            </a:extLst>
          </p:cNvPr>
          <p:cNvSpPr>
            <a:spLocks/>
          </p:cNvSpPr>
          <p:nvPr/>
        </p:nvSpPr>
        <p:spPr bwMode="auto">
          <a:xfrm>
            <a:off x="1131082" y="4773225"/>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sz="1400"/>
          </a:p>
        </p:txBody>
      </p:sp>
    </p:spTree>
    <p:extLst>
      <p:ext uri="{BB962C8B-B14F-4D97-AF65-F5344CB8AC3E}">
        <p14:creationId xmlns:p14="http://schemas.microsoft.com/office/powerpoint/2010/main" val="922216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2E8E1-E409-C164-DF81-D510BD333A79}"/>
              </a:ext>
            </a:extLst>
          </p:cNvPr>
          <p:cNvSpPr>
            <a:spLocks noGrp="1"/>
          </p:cNvSpPr>
          <p:nvPr>
            <p:ph type="title"/>
          </p:nvPr>
        </p:nvSpPr>
        <p:spPr>
          <a:xfrm>
            <a:off x="831850" y="1709738"/>
            <a:ext cx="10515600" cy="2231641"/>
          </a:xfrm>
        </p:spPr>
        <p:txBody>
          <a:bodyPr>
            <a:normAutofit/>
          </a:bodyPr>
          <a:lstStyle/>
          <a:p>
            <a:pPr algn="ctr"/>
            <a:r>
              <a:rPr lang="en-US" i="1"/>
              <a:t>How does gem5 perform under varying system-level configurations?</a:t>
            </a:r>
          </a:p>
        </p:txBody>
      </p:sp>
    </p:spTree>
    <p:extLst>
      <p:ext uri="{BB962C8B-B14F-4D97-AF65-F5344CB8AC3E}">
        <p14:creationId xmlns:p14="http://schemas.microsoft.com/office/powerpoint/2010/main" val="42696390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A8A78-9B2A-0C7E-FA78-6D93889B76AE}"/>
              </a:ext>
            </a:extLst>
          </p:cNvPr>
          <p:cNvSpPr>
            <a:spLocks noGrp="1"/>
          </p:cNvSpPr>
          <p:nvPr>
            <p:ph type="title"/>
          </p:nvPr>
        </p:nvSpPr>
        <p:spPr/>
        <p:txBody>
          <a:bodyPr/>
          <a:lstStyle/>
          <a:p>
            <a:r>
              <a:rPr lang="en-US"/>
              <a:t>Sensitivity of gem5 to Huge Pages!</a:t>
            </a:r>
          </a:p>
        </p:txBody>
      </p:sp>
      <p:graphicFrame>
        <p:nvGraphicFramePr>
          <p:cNvPr id="5" name="Content Placeholder 4">
            <a:extLst>
              <a:ext uri="{FF2B5EF4-FFF2-40B4-BE49-F238E27FC236}">
                <a16:creationId xmlns:a16="http://schemas.microsoft.com/office/drawing/2014/main" id="{C6323A1D-2850-AA66-9216-A8CD20071B46}"/>
              </a:ext>
            </a:extLst>
          </p:cNvPr>
          <p:cNvGraphicFramePr>
            <a:graphicFrameLocks noGrp="1"/>
          </p:cNvGraphicFramePr>
          <p:nvPr>
            <p:ph idx="1"/>
            <p:extLst>
              <p:ext uri="{D42A27DB-BD31-4B8C-83A1-F6EECF244321}">
                <p14:modId xmlns:p14="http://schemas.microsoft.com/office/powerpoint/2010/main" val="4026468715"/>
              </p:ext>
            </p:extLst>
          </p:nvPr>
        </p:nvGraphicFramePr>
        <p:xfrm>
          <a:off x="457200" y="1463675"/>
          <a:ext cx="114300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4B4846A4-00C6-C901-2882-9323BF2B7F64}"/>
              </a:ext>
            </a:extLst>
          </p:cNvPr>
          <p:cNvSpPr>
            <a:spLocks noGrp="1"/>
          </p:cNvSpPr>
          <p:nvPr>
            <p:ph type="sldNum" sz="quarter" idx="12"/>
          </p:nvPr>
        </p:nvSpPr>
        <p:spPr/>
        <p:txBody>
          <a:bodyPr/>
          <a:lstStyle/>
          <a:p>
            <a:fld id="{8840A91F-A1B3-44C1-9FC1-670A91959705}" type="slidenum">
              <a:rPr lang="en-US" smtClean="0"/>
              <a:pPr/>
              <a:t>33</a:t>
            </a:fld>
            <a:r>
              <a:rPr lang="en-US"/>
              <a:t> </a:t>
            </a:r>
          </a:p>
        </p:txBody>
      </p:sp>
      <p:sp>
        <p:nvSpPr>
          <p:cNvPr id="8" name="TextBox 7">
            <a:extLst>
              <a:ext uri="{FF2B5EF4-FFF2-40B4-BE49-F238E27FC236}">
                <a16:creationId xmlns:a16="http://schemas.microsoft.com/office/drawing/2014/main" id="{69472872-A431-11E5-8D31-F75E82F04B56}"/>
              </a:ext>
            </a:extLst>
          </p:cNvPr>
          <p:cNvSpPr txBox="1"/>
          <p:nvPr/>
        </p:nvSpPr>
        <p:spPr>
          <a:xfrm>
            <a:off x="4208260" y="6263157"/>
            <a:ext cx="2393604" cy="461665"/>
          </a:xfrm>
          <a:prstGeom prst="rect">
            <a:avLst/>
          </a:prstGeom>
          <a:noFill/>
        </p:spPr>
        <p:txBody>
          <a:bodyPr wrap="none" rtlCol="0">
            <a:spAutoFit/>
          </a:bodyPr>
          <a:lstStyle/>
          <a:p>
            <a:r>
              <a:rPr lang="en-US" sz="2400" b="1">
                <a:solidFill>
                  <a:schemeClr val="tx2"/>
                </a:solidFill>
                <a:latin typeface="Consolas" panose="020B0609020204030204" pitchFamily="49" charset="0"/>
                <a:cs typeface="Consolas" panose="020B0609020204030204" pitchFamily="49" charset="0"/>
              </a:rPr>
              <a:t>w/o Huge page</a:t>
            </a:r>
          </a:p>
        </p:txBody>
      </p:sp>
      <p:sp>
        <p:nvSpPr>
          <p:cNvPr id="9" name="TextBox 8">
            <a:extLst>
              <a:ext uri="{FF2B5EF4-FFF2-40B4-BE49-F238E27FC236}">
                <a16:creationId xmlns:a16="http://schemas.microsoft.com/office/drawing/2014/main" id="{30CA14A6-2D39-CBB2-5968-837338976770}"/>
              </a:ext>
            </a:extLst>
          </p:cNvPr>
          <p:cNvSpPr txBox="1"/>
          <p:nvPr/>
        </p:nvSpPr>
        <p:spPr>
          <a:xfrm>
            <a:off x="7128433" y="6263157"/>
            <a:ext cx="2244161" cy="461665"/>
          </a:xfrm>
          <a:prstGeom prst="rect">
            <a:avLst/>
          </a:prstGeom>
          <a:noFill/>
        </p:spPr>
        <p:txBody>
          <a:bodyPr wrap="square" rtlCol="0">
            <a:spAutoFit/>
          </a:bodyPr>
          <a:lstStyle/>
          <a:p>
            <a:r>
              <a:rPr lang="en-US" sz="2400" b="1">
                <a:solidFill>
                  <a:schemeClr val="tx2"/>
                </a:solidFill>
                <a:latin typeface="Consolas" panose="020B0609020204030204" pitchFamily="49" charset="0"/>
                <a:cs typeface="Consolas" panose="020B0609020204030204" pitchFamily="49" charset="0"/>
              </a:rPr>
              <a:t>w/ Huge Page</a:t>
            </a:r>
            <a:endParaRPr lang="en-US" sz="2000" b="1">
              <a:solidFill>
                <a:schemeClr val="tx2"/>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2205366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A8A78-9B2A-0C7E-FA78-6D93889B76AE}"/>
              </a:ext>
            </a:extLst>
          </p:cNvPr>
          <p:cNvSpPr>
            <a:spLocks noGrp="1"/>
          </p:cNvSpPr>
          <p:nvPr>
            <p:ph type="title"/>
          </p:nvPr>
        </p:nvSpPr>
        <p:spPr/>
        <p:txBody>
          <a:bodyPr/>
          <a:lstStyle/>
          <a:p>
            <a:r>
              <a:rPr lang="en-US"/>
              <a:t>Sensitivity of gem5 to Huge Pages!</a:t>
            </a:r>
          </a:p>
        </p:txBody>
      </p:sp>
      <p:graphicFrame>
        <p:nvGraphicFramePr>
          <p:cNvPr id="5" name="Content Placeholder 4">
            <a:extLst>
              <a:ext uri="{FF2B5EF4-FFF2-40B4-BE49-F238E27FC236}">
                <a16:creationId xmlns:a16="http://schemas.microsoft.com/office/drawing/2014/main" id="{C6323A1D-2850-AA66-9216-A8CD20071B46}"/>
              </a:ext>
            </a:extLst>
          </p:cNvPr>
          <p:cNvGraphicFramePr>
            <a:graphicFrameLocks noGrp="1"/>
          </p:cNvGraphicFramePr>
          <p:nvPr>
            <p:ph idx="1"/>
            <p:extLst>
              <p:ext uri="{D42A27DB-BD31-4B8C-83A1-F6EECF244321}">
                <p14:modId xmlns:p14="http://schemas.microsoft.com/office/powerpoint/2010/main" val="1986835077"/>
              </p:ext>
            </p:extLst>
          </p:nvPr>
        </p:nvGraphicFramePr>
        <p:xfrm>
          <a:off x="457200" y="1463675"/>
          <a:ext cx="114300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4B4846A4-00C6-C901-2882-9323BF2B7F64}"/>
              </a:ext>
            </a:extLst>
          </p:cNvPr>
          <p:cNvSpPr>
            <a:spLocks noGrp="1"/>
          </p:cNvSpPr>
          <p:nvPr>
            <p:ph type="sldNum" sz="quarter" idx="12"/>
          </p:nvPr>
        </p:nvSpPr>
        <p:spPr/>
        <p:txBody>
          <a:bodyPr/>
          <a:lstStyle/>
          <a:p>
            <a:fld id="{8840A91F-A1B3-44C1-9FC1-670A91959705}" type="slidenum">
              <a:rPr lang="en-US" smtClean="0"/>
              <a:pPr/>
              <a:t>34</a:t>
            </a:fld>
            <a:r>
              <a:rPr lang="en-US"/>
              <a:t> </a:t>
            </a:r>
          </a:p>
        </p:txBody>
      </p:sp>
      <p:sp>
        <p:nvSpPr>
          <p:cNvPr id="8" name="TextBox 7">
            <a:extLst>
              <a:ext uri="{FF2B5EF4-FFF2-40B4-BE49-F238E27FC236}">
                <a16:creationId xmlns:a16="http://schemas.microsoft.com/office/drawing/2014/main" id="{69472872-A431-11E5-8D31-F75E82F04B56}"/>
              </a:ext>
            </a:extLst>
          </p:cNvPr>
          <p:cNvSpPr txBox="1"/>
          <p:nvPr/>
        </p:nvSpPr>
        <p:spPr>
          <a:xfrm>
            <a:off x="4208260" y="6263157"/>
            <a:ext cx="2393604" cy="461665"/>
          </a:xfrm>
          <a:prstGeom prst="rect">
            <a:avLst/>
          </a:prstGeom>
          <a:noFill/>
        </p:spPr>
        <p:txBody>
          <a:bodyPr wrap="none" rtlCol="0">
            <a:spAutoFit/>
          </a:bodyPr>
          <a:lstStyle/>
          <a:p>
            <a:r>
              <a:rPr lang="en-US" sz="2400" b="1">
                <a:solidFill>
                  <a:schemeClr val="tx2"/>
                </a:solidFill>
                <a:latin typeface="Consolas" panose="020B0609020204030204" pitchFamily="49" charset="0"/>
                <a:cs typeface="Consolas" panose="020B0609020204030204" pitchFamily="49" charset="0"/>
              </a:rPr>
              <a:t>w/o Huge page</a:t>
            </a:r>
          </a:p>
        </p:txBody>
      </p:sp>
      <p:sp>
        <p:nvSpPr>
          <p:cNvPr id="9" name="TextBox 8">
            <a:extLst>
              <a:ext uri="{FF2B5EF4-FFF2-40B4-BE49-F238E27FC236}">
                <a16:creationId xmlns:a16="http://schemas.microsoft.com/office/drawing/2014/main" id="{30CA14A6-2D39-CBB2-5968-837338976770}"/>
              </a:ext>
            </a:extLst>
          </p:cNvPr>
          <p:cNvSpPr txBox="1"/>
          <p:nvPr/>
        </p:nvSpPr>
        <p:spPr>
          <a:xfrm>
            <a:off x="7128433" y="6263157"/>
            <a:ext cx="2244161" cy="461665"/>
          </a:xfrm>
          <a:prstGeom prst="rect">
            <a:avLst/>
          </a:prstGeom>
          <a:noFill/>
        </p:spPr>
        <p:txBody>
          <a:bodyPr wrap="square" rtlCol="0">
            <a:spAutoFit/>
          </a:bodyPr>
          <a:lstStyle/>
          <a:p>
            <a:r>
              <a:rPr lang="en-US" sz="2400" b="1">
                <a:solidFill>
                  <a:schemeClr val="tx2"/>
                </a:solidFill>
                <a:latin typeface="Consolas" panose="020B0609020204030204" pitchFamily="49" charset="0"/>
                <a:cs typeface="Consolas" panose="020B0609020204030204" pitchFamily="49" charset="0"/>
              </a:rPr>
              <a:t>w/ Huge Page</a:t>
            </a:r>
            <a:endParaRPr lang="en-US" sz="2000" b="1">
              <a:solidFill>
                <a:schemeClr val="tx2"/>
              </a:solidFill>
              <a:latin typeface="Consolas" panose="020B0609020204030204" pitchFamily="49" charset="0"/>
              <a:cs typeface="Consolas" panose="020B0609020204030204" pitchFamily="49" charset="0"/>
            </a:endParaRPr>
          </a:p>
        </p:txBody>
      </p:sp>
      <p:sp>
        <p:nvSpPr>
          <p:cNvPr id="11" name="Rectangle 10">
            <a:extLst>
              <a:ext uri="{FF2B5EF4-FFF2-40B4-BE49-F238E27FC236}">
                <a16:creationId xmlns:a16="http://schemas.microsoft.com/office/drawing/2014/main" id="{B08A66BA-A672-B2A6-3719-4B49DAA67430}"/>
              </a:ext>
            </a:extLst>
          </p:cNvPr>
          <p:cNvSpPr/>
          <p:nvPr/>
        </p:nvSpPr>
        <p:spPr>
          <a:xfrm>
            <a:off x="314478" y="1034265"/>
            <a:ext cx="11430192" cy="5631011"/>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1F67CFC8-E60B-C2D8-3E3C-E10E596EC58A}"/>
              </a:ext>
            </a:extLst>
          </p:cNvPr>
          <p:cNvSpPr/>
          <p:nvPr/>
        </p:nvSpPr>
        <p:spPr>
          <a:xfrm>
            <a:off x="1302123" y="2628900"/>
            <a:ext cx="9587754" cy="1600200"/>
          </a:xfrm>
          <a:prstGeom prst="roundRect">
            <a:avLst/>
          </a:prstGeom>
          <a:solidFill>
            <a:schemeClr val="tx2">
              <a:lumMod val="20000"/>
              <a:lumOff val="8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a:ln>
                  <a:solidFill>
                    <a:schemeClr val="tx2"/>
                  </a:solidFill>
                </a:ln>
                <a:solidFill>
                  <a:schemeClr val="tx2"/>
                </a:solidFill>
              </a:rPr>
              <a:t>The result of this optimization is a 63% reduction in </a:t>
            </a:r>
            <a:r>
              <a:rPr lang="en-US" sz="2800" i="1" err="1">
                <a:ln>
                  <a:solidFill>
                    <a:schemeClr val="tx2"/>
                  </a:solidFill>
                </a:ln>
                <a:solidFill>
                  <a:schemeClr val="tx2"/>
                </a:solidFill>
              </a:rPr>
              <a:t>iTLB</a:t>
            </a:r>
            <a:r>
              <a:rPr lang="en-US" sz="2800" i="1">
                <a:ln>
                  <a:solidFill>
                    <a:schemeClr val="tx2"/>
                  </a:solidFill>
                </a:ln>
                <a:solidFill>
                  <a:schemeClr val="tx2"/>
                </a:solidFill>
              </a:rPr>
              <a:t> overhead and 7% improvement in the number of retiring cycles</a:t>
            </a:r>
          </a:p>
        </p:txBody>
      </p:sp>
      <p:sp>
        <p:nvSpPr>
          <p:cNvPr id="13" name="TextBox 12">
            <a:extLst>
              <a:ext uri="{FF2B5EF4-FFF2-40B4-BE49-F238E27FC236}">
                <a16:creationId xmlns:a16="http://schemas.microsoft.com/office/drawing/2014/main" id="{FA2BCA23-4D01-AB32-97E5-708366A20426}"/>
              </a:ext>
            </a:extLst>
          </p:cNvPr>
          <p:cNvSpPr txBox="1"/>
          <p:nvPr/>
        </p:nvSpPr>
        <p:spPr>
          <a:xfrm>
            <a:off x="12700" y="6058272"/>
            <a:ext cx="12162973" cy="523220"/>
          </a:xfrm>
          <a:prstGeom prst="rect">
            <a:avLst/>
          </a:prstGeom>
          <a:noFill/>
        </p:spPr>
        <p:txBody>
          <a:bodyPr wrap="square" rtlCol="0">
            <a:spAutoFit/>
          </a:bodyPr>
          <a:lstStyle/>
          <a:p>
            <a:pPr algn="ctr"/>
            <a:r>
              <a:rPr lang="en-US" sz="2800" b="1">
                <a:solidFill>
                  <a:schemeClr val="accent1">
                    <a:lumMod val="50000"/>
                  </a:schemeClr>
                </a:solidFill>
              </a:rPr>
              <a:t>Many more fascinating results in our paper!</a:t>
            </a:r>
          </a:p>
        </p:txBody>
      </p:sp>
    </p:spTree>
    <p:extLst>
      <p:ext uri="{BB962C8B-B14F-4D97-AF65-F5344CB8AC3E}">
        <p14:creationId xmlns:p14="http://schemas.microsoft.com/office/powerpoint/2010/main" val="85238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2E8E1-E409-C164-DF81-D510BD333A79}"/>
              </a:ext>
            </a:extLst>
          </p:cNvPr>
          <p:cNvSpPr>
            <a:spLocks noGrp="1"/>
          </p:cNvSpPr>
          <p:nvPr>
            <p:ph type="title"/>
          </p:nvPr>
        </p:nvSpPr>
        <p:spPr/>
        <p:txBody>
          <a:bodyPr>
            <a:normAutofit/>
          </a:bodyPr>
          <a:lstStyle/>
          <a:p>
            <a:pPr algn="ctr"/>
            <a:r>
              <a:rPr lang="en-US" i="1"/>
              <a:t>So far, we have seen that Xeon is more frontend bound compared to M1. But what is the culprit?</a:t>
            </a:r>
          </a:p>
        </p:txBody>
      </p:sp>
    </p:spTree>
    <p:extLst>
      <p:ext uri="{BB962C8B-B14F-4D97-AF65-F5344CB8AC3E}">
        <p14:creationId xmlns:p14="http://schemas.microsoft.com/office/powerpoint/2010/main" val="39622770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12C9E-20DF-D132-FF49-8F0C4352F607}"/>
              </a:ext>
            </a:extLst>
          </p:cNvPr>
          <p:cNvSpPr>
            <a:spLocks noGrp="1"/>
          </p:cNvSpPr>
          <p:nvPr>
            <p:ph type="title"/>
          </p:nvPr>
        </p:nvSpPr>
        <p:spPr/>
        <p:txBody>
          <a:bodyPr/>
          <a:lstStyle/>
          <a:p>
            <a:r>
              <a:rPr lang="en-US"/>
              <a:t>Theoretical Speculations</a:t>
            </a:r>
          </a:p>
        </p:txBody>
      </p:sp>
      <p:sp>
        <p:nvSpPr>
          <p:cNvPr id="3" name="Content Placeholder 2">
            <a:extLst>
              <a:ext uri="{FF2B5EF4-FFF2-40B4-BE49-F238E27FC236}">
                <a16:creationId xmlns:a16="http://schemas.microsoft.com/office/drawing/2014/main" id="{6FE5C6DA-A150-12CC-6371-FA7B7F8BC2C9}"/>
              </a:ext>
            </a:extLst>
          </p:cNvPr>
          <p:cNvSpPr>
            <a:spLocks noGrp="1"/>
          </p:cNvSpPr>
          <p:nvPr>
            <p:ph idx="1"/>
          </p:nvPr>
        </p:nvSpPr>
        <p:spPr>
          <a:xfrm>
            <a:off x="845388" y="1463039"/>
            <a:ext cx="11041811" cy="5029200"/>
          </a:xfrm>
        </p:spPr>
        <p:txBody>
          <a:bodyPr/>
          <a:lstStyle/>
          <a:p>
            <a:pPr marL="0" indent="0">
              <a:buNone/>
            </a:pPr>
            <a:r>
              <a:rPr lang="en-US"/>
              <a:t>What are the possible reasons for gem5’s speedup on M1 platform:</a:t>
            </a:r>
          </a:p>
          <a:p>
            <a:pPr marL="457200" lvl="1" indent="0">
              <a:buNone/>
            </a:pPr>
            <a:r>
              <a:rPr lang="en-US"/>
              <a:t>Clock speed –         </a:t>
            </a:r>
            <a:r>
              <a:rPr lang="en-US" b="1">
                <a:solidFill>
                  <a:schemeClr val="tx2"/>
                </a:solidFill>
              </a:rPr>
              <a:t>3.1GHz (Xeon) </a:t>
            </a:r>
            <a:r>
              <a:rPr lang="en-US">
                <a:solidFill>
                  <a:schemeClr val="tx2"/>
                </a:solidFill>
              </a:rPr>
              <a:t>vs </a:t>
            </a:r>
            <a:r>
              <a:rPr lang="en-US" b="1">
                <a:solidFill>
                  <a:schemeClr val="tx2"/>
                </a:solidFill>
              </a:rPr>
              <a:t>3.2GHz (M1)</a:t>
            </a:r>
          </a:p>
          <a:p>
            <a:pPr marL="457200" lvl="1" indent="0">
              <a:buNone/>
            </a:pPr>
            <a:r>
              <a:rPr lang="en-US"/>
              <a:t>Cache size –  	</a:t>
            </a:r>
            <a:r>
              <a:rPr lang="en-US" b="1">
                <a:solidFill>
                  <a:schemeClr val="tx2"/>
                </a:solidFill>
              </a:rPr>
              <a:t>192KB L1 (Xeon) </a:t>
            </a:r>
            <a:r>
              <a:rPr lang="en-US">
                <a:solidFill>
                  <a:schemeClr val="tx2"/>
                </a:solidFill>
              </a:rPr>
              <a:t>vs </a:t>
            </a:r>
            <a:r>
              <a:rPr lang="en-US" b="1">
                <a:solidFill>
                  <a:schemeClr val="tx2"/>
                </a:solidFill>
              </a:rPr>
              <a:t>32KB L1 (M1)</a:t>
            </a:r>
            <a:endParaRPr lang="en-US"/>
          </a:p>
          <a:p>
            <a:pPr marL="457200" lvl="1" indent="0">
              <a:buNone/>
            </a:pPr>
            <a:r>
              <a:rPr lang="en-US"/>
              <a:t>Instruction Set Architecture – 	   </a:t>
            </a:r>
            <a:r>
              <a:rPr lang="en-US" b="1">
                <a:solidFill>
                  <a:schemeClr val="tx2"/>
                </a:solidFill>
              </a:rPr>
              <a:t>ARM (Xeon) </a:t>
            </a:r>
            <a:r>
              <a:rPr lang="en-US">
                <a:solidFill>
                  <a:schemeClr val="tx2"/>
                </a:solidFill>
              </a:rPr>
              <a:t>vs </a:t>
            </a:r>
            <a:r>
              <a:rPr lang="en-US" b="1">
                <a:solidFill>
                  <a:schemeClr val="tx2"/>
                </a:solidFill>
              </a:rPr>
              <a:t>x86 (M1)</a:t>
            </a:r>
          </a:p>
          <a:p>
            <a:pPr marL="457200" lvl="1" indent="0">
              <a:buNone/>
            </a:pPr>
            <a:r>
              <a:rPr lang="en-US"/>
              <a:t>Number of cores – 	</a:t>
            </a:r>
            <a:r>
              <a:rPr lang="en-US" b="1">
                <a:solidFill>
                  <a:schemeClr val="tx2"/>
                </a:solidFill>
              </a:rPr>
              <a:t>20 cores (Xeon) </a:t>
            </a:r>
            <a:r>
              <a:rPr lang="en-US">
                <a:solidFill>
                  <a:schemeClr val="tx2"/>
                </a:solidFill>
              </a:rPr>
              <a:t>vs </a:t>
            </a:r>
            <a:r>
              <a:rPr lang="en-US" b="1">
                <a:solidFill>
                  <a:schemeClr val="tx2"/>
                </a:solidFill>
              </a:rPr>
              <a:t>8 cores (M1)</a:t>
            </a:r>
          </a:p>
          <a:p>
            <a:pPr marL="457200" lvl="1" indent="0">
              <a:buNone/>
            </a:pPr>
            <a:r>
              <a:rPr lang="en-US"/>
              <a:t>Pipelining – 	</a:t>
            </a:r>
            <a:r>
              <a:rPr lang="en-US" b="1">
                <a:solidFill>
                  <a:schemeClr val="tx2"/>
                </a:solidFill>
              </a:rPr>
              <a:t> Maybe</a:t>
            </a:r>
            <a:endParaRPr lang="en-US"/>
          </a:p>
          <a:p>
            <a:endParaRPr lang="en-US"/>
          </a:p>
        </p:txBody>
      </p:sp>
      <p:sp>
        <p:nvSpPr>
          <p:cNvPr id="4" name="Slide Number Placeholder 3">
            <a:extLst>
              <a:ext uri="{FF2B5EF4-FFF2-40B4-BE49-F238E27FC236}">
                <a16:creationId xmlns:a16="http://schemas.microsoft.com/office/drawing/2014/main" id="{43A69F4A-9BC0-5393-BC76-8208372C4B9A}"/>
              </a:ext>
            </a:extLst>
          </p:cNvPr>
          <p:cNvSpPr>
            <a:spLocks noGrp="1"/>
          </p:cNvSpPr>
          <p:nvPr>
            <p:ph type="sldNum" sz="quarter" idx="12"/>
          </p:nvPr>
        </p:nvSpPr>
        <p:spPr/>
        <p:txBody>
          <a:bodyPr/>
          <a:lstStyle/>
          <a:p>
            <a:fld id="{8840A91F-A1B3-44C1-9FC1-670A91959705}" type="slidenum">
              <a:rPr lang="en-US" smtClean="0"/>
              <a:pPr/>
              <a:t>36</a:t>
            </a:fld>
            <a:r>
              <a:rPr lang="en-US"/>
              <a:t> </a:t>
            </a:r>
          </a:p>
        </p:txBody>
      </p:sp>
      <p:sp>
        <p:nvSpPr>
          <p:cNvPr id="5" name="Freeform 50">
            <a:extLst>
              <a:ext uri="{FF2B5EF4-FFF2-40B4-BE49-F238E27FC236}">
                <a16:creationId xmlns:a16="http://schemas.microsoft.com/office/drawing/2014/main" id="{721608AD-ABCB-1FD6-0334-7B0D5BCC4737}"/>
              </a:ext>
            </a:extLst>
          </p:cNvPr>
          <p:cNvSpPr>
            <a:spLocks/>
          </p:cNvSpPr>
          <p:nvPr/>
        </p:nvSpPr>
        <p:spPr bwMode="auto">
          <a:xfrm>
            <a:off x="1161904" y="2025535"/>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6" name="Freeform 48">
            <a:extLst>
              <a:ext uri="{FF2B5EF4-FFF2-40B4-BE49-F238E27FC236}">
                <a16:creationId xmlns:a16="http://schemas.microsoft.com/office/drawing/2014/main" id="{E3F0751E-B0B2-F585-4C06-8E3DB68C264F}"/>
              </a:ext>
            </a:extLst>
          </p:cNvPr>
          <p:cNvSpPr>
            <a:spLocks noEditPoints="1"/>
          </p:cNvSpPr>
          <p:nvPr/>
        </p:nvSpPr>
        <p:spPr bwMode="auto">
          <a:xfrm>
            <a:off x="508961" y="1547925"/>
            <a:ext cx="256540" cy="256540"/>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0">
            <a:extLst>
              <a:ext uri="{FF2B5EF4-FFF2-40B4-BE49-F238E27FC236}">
                <a16:creationId xmlns:a16="http://schemas.microsoft.com/office/drawing/2014/main" id="{1E7E728B-8250-7573-0538-2D796069E0A8}"/>
              </a:ext>
            </a:extLst>
          </p:cNvPr>
          <p:cNvSpPr>
            <a:spLocks/>
          </p:cNvSpPr>
          <p:nvPr/>
        </p:nvSpPr>
        <p:spPr bwMode="auto">
          <a:xfrm>
            <a:off x="1161904" y="2420013"/>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2" name="Freeform 50">
            <a:extLst>
              <a:ext uri="{FF2B5EF4-FFF2-40B4-BE49-F238E27FC236}">
                <a16:creationId xmlns:a16="http://schemas.microsoft.com/office/drawing/2014/main" id="{313279FC-FFAC-5D77-1FF6-DE1D06CC76D6}"/>
              </a:ext>
            </a:extLst>
          </p:cNvPr>
          <p:cNvSpPr>
            <a:spLocks/>
          </p:cNvSpPr>
          <p:nvPr/>
        </p:nvSpPr>
        <p:spPr bwMode="auto">
          <a:xfrm>
            <a:off x="1161904" y="2848047"/>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3" name="Freeform 50">
            <a:extLst>
              <a:ext uri="{FF2B5EF4-FFF2-40B4-BE49-F238E27FC236}">
                <a16:creationId xmlns:a16="http://schemas.microsoft.com/office/drawing/2014/main" id="{41107540-47ED-A0AD-4F8D-BF97B5801E7F}"/>
              </a:ext>
            </a:extLst>
          </p:cNvPr>
          <p:cNvSpPr>
            <a:spLocks/>
          </p:cNvSpPr>
          <p:nvPr/>
        </p:nvSpPr>
        <p:spPr bwMode="auto">
          <a:xfrm>
            <a:off x="1161904" y="3242525"/>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4" name="Freeform 50">
            <a:extLst>
              <a:ext uri="{FF2B5EF4-FFF2-40B4-BE49-F238E27FC236}">
                <a16:creationId xmlns:a16="http://schemas.microsoft.com/office/drawing/2014/main" id="{A1E38AD1-7ABB-BF0B-D838-C50A5D3C6737}"/>
              </a:ext>
            </a:extLst>
          </p:cNvPr>
          <p:cNvSpPr>
            <a:spLocks/>
          </p:cNvSpPr>
          <p:nvPr/>
        </p:nvSpPr>
        <p:spPr bwMode="auto">
          <a:xfrm>
            <a:off x="1161904" y="3646634"/>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7" name="Freeform 100">
            <a:extLst>
              <a:ext uri="{FF2B5EF4-FFF2-40B4-BE49-F238E27FC236}">
                <a16:creationId xmlns:a16="http://schemas.microsoft.com/office/drawing/2014/main" id="{F50F3D95-00A6-08E1-AF59-700580B9DDA7}"/>
              </a:ext>
            </a:extLst>
          </p:cNvPr>
          <p:cNvSpPr>
            <a:spLocks/>
          </p:cNvSpPr>
          <p:nvPr/>
        </p:nvSpPr>
        <p:spPr bwMode="auto">
          <a:xfrm>
            <a:off x="3866893" y="3232248"/>
            <a:ext cx="243049" cy="245554"/>
          </a:xfrm>
          <a:custGeom>
            <a:avLst/>
            <a:gdLst/>
            <a:ahLst/>
            <a:cxnLst>
              <a:cxn ang="0">
                <a:pos x="44" y="38"/>
              </a:cxn>
              <a:cxn ang="0">
                <a:pos x="39" y="44"/>
              </a:cxn>
              <a:cxn ang="0">
                <a:pos x="36" y="45"/>
              </a:cxn>
              <a:cxn ang="0">
                <a:pos x="34" y="44"/>
              </a:cxn>
              <a:cxn ang="0">
                <a:pos x="22" y="32"/>
              </a:cxn>
              <a:cxn ang="0">
                <a:pos x="11" y="44"/>
              </a:cxn>
              <a:cxn ang="0">
                <a:pos x="9" y="45"/>
              </a:cxn>
              <a:cxn ang="0">
                <a:pos x="6" y="44"/>
              </a:cxn>
              <a:cxn ang="0">
                <a:pos x="1" y="38"/>
              </a:cxn>
              <a:cxn ang="0">
                <a:pos x="0" y="36"/>
              </a:cxn>
              <a:cxn ang="0">
                <a:pos x="1" y="33"/>
              </a:cxn>
              <a:cxn ang="0">
                <a:pos x="12" y="22"/>
              </a:cxn>
              <a:cxn ang="0">
                <a:pos x="1" y="11"/>
              </a:cxn>
              <a:cxn ang="0">
                <a:pos x="0" y="8"/>
              </a:cxn>
              <a:cxn ang="0">
                <a:pos x="1" y="6"/>
              </a:cxn>
              <a:cxn ang="0">
                <a:pos x="6" y="1"/>
              </a:cxn>
              <a:cxn ang="0">
                <a:pos x="9" y="0"/>
              </a:cxn>
              <a:cxn ang="0">
                <a:pos x="11" y="1"/>
              </a:cxn>
              <a:cxn ang="0">
                <a:pos x="22" y="12"/>
              </a:cxn>
              <a:cxn ang="0">
                <a:pos x="34" y="1"/>
              </a:cxn>
              <a:cxn ang="0">
                <a:pos x="36" y="0"/>
              </a:cxn>
              <a:cxn ang="0">
                <a:pos x="39" y="1"/>
              </a:cxn>
              <a:cxn ang="0">
                <a:pos x="44" y="6"/>
              </a:cxn>
              <a:cxn ang="0">
                <a:pos x="45" y="8"/>
              </a:cxn>
              <a:cxn ang="0">
                <a:pos x="44" y="11"/>
              </a:cxn>
              <a:cxn ang="0">
                <a:pos x="33" y="22"/>
              </a:cxn>
              <a:cxn ang="0">
                <a:pos x="44" y="33"/>
              </a:cxn>
              <a:cxn ang="0">
                <a:pos x="45" y="36"/>
              </a:cxn>
              <a:cxn ang="0">
                <a:pos x="44" y="38"/>
              </a:cxn>
            </a:cxnLst>
            <a:rect l="0" t="0" r="r" b="b"/>
            <a:pathLst>
              <a:path w="45" h="45">
                <a:moveTo>
                  <a:pt x="44" y="38"/>
                </a:moveTo>
                <a:cubicBezTo>
                  <a:pt x="39" y="44"/>
                  <a:pt x="39" y="44"/>
                  <a:pt x="39" y="44"/>
                </a:cubicBezTo>
                <a:cubicBezTo>
                  <a:pt x="38" y="44"/>
                  <a:pt x="37" y="45"/>
                  <a:pt x="36" y="45"/>
                </a:cubicBezTo>
                <a:cubicBezTo>
                  <a:pt x="35" y="45"/>
                  <a:pt x="34" y="44"/>
                  <a:pt x="34" y="44"/>
                </a:cubicBezTo>
                <a:cubicBezTo>
                  <a:pt x="22" y="32"/>
                  <a:pt x="22" y="32"/>
                  <a:pt x="22" y="32"/>
                </a:cubicBezTo>
                <a:cubicBezTo>
                  <a:pt x="11" y="44"/>
                  <a:pt x="11" y="44"/>
                  <a:pt x="11" y="44"/>
                </a:cubicBezTo>
                <a:cubicBezTo>
                  <a:pt x="11" y="44"/>
                  <a:pt x="10" y="45"/>
                  <a:pt x="9" y="45"/>
                </a:cubicBezTo>
                <a:cubicBezTo>
                  <a:pt x="8" y="45"/>
                  <a:pt x="7" y="44"/>
                  <a:pt x="6" y="44"/>
                </a:cubicBezTo>
                <a:cubicBezTo>
                  <a:pt x="1" y="38"/>
                  <a:pt x="1" y="38"/>
                  <a:pt x="1" y="38"/>
                </a:cubicBezTo>
                <a:cubicBezTo>
                  <a:pt x="0" y="38"/>
                  <a:pt x="0" y="37"/>
                  <a:pt x="0" y="36"/>
                </a:cubicBezTo>
                <a:cubicBezTo>
                  <a:pt x="0" y="35"/>
                  <a:pt x="0" y="34"/>
                  <a:pt x="1" y="33"/>
                </a:cubicBezTo>
                <a:cubicBezTo>
                  <a:pt x="12" y="22"/>
                  <a:pt x="12" y="22"/>
                  <a:pt x="12" y="22"/>
                </a:cubicBezTo>
                <a:cubicBezTo>
                  <a:pt x="1" y="11"/>
                  <a:pt x="1" y="11"/>
                  <a:pt x="1" y="11"/>
                </a:cubicBezTo>
                <a:cubicBezTo>
                  <a:pt x="0" y="10"/>
                  <a:pt x="0" y="9"/>
                  <a:pt x="0" y="8"/>
                </a:cubicBezTo>
                <a:cubicBezTo>
                  <a:pt x="0" y="7"/>
                  <a:pt x="0" y="6"/>
                  <a:pt x="1" y="6"/>
                </a:cubicBezTo>
                <a:cubicBezTo>
                  <a:pt x="6" y="1"/>
                  <a:pt x="6" y="1"/>
                  <a:pt x="6" y="1"/>
                </a:cubicBezTo>
                <a:cubicBezTo>
                  <a:pt x="7" y="0"/>
                  <a:pt x="8" y="0"/>
                  <a:pt x="9" y="0"/>
                </a:cubicBezTo>
                <a:cubicBezTo>
                  <a:pt x="10" y="0"/>
                  <a:pt x="11" y="0"/>
                  <a:pt x="11" y="1"/>
                </a:cubicBezTo>
                <a:cubicBezTo>
                  <a:pt x="22" y="12"/>
                  <a:pt x="22" y="12"/>
                  <a:pt x="22" y="12"/>
                </a:cubicBezTo>
                <a:cubicBezTo>
                  <a:pt x="34" y="1"/>
                  <a:pt x="34" y="1"/>
                  <a:pt x="34" y="1"/>
                </a:cubicBezTo>
                <a:cubicBezTo>
                  <a:pt x="34" y="0"/>
                  <a:pt x="35" y="0"/>
                  <a:pt x="36" y="0"/>
                </a:cubicBezTo>
                <a:cubicBezTo>
                  <a:pt x="37" y="0"/>
                  <a:pt x="38" y="0"/>
                  <a:pt x="39" y="1"/>
                </a:cubicBezTo>
                <a:cubicBezTo>
                  <a:pt x="44" y="6"/>
                  <a:pt x="44" y="6"/>
                  <a:pt x="44" y="6"/>
                </a:cubicBezTo>
                <a:cubicBezTo>
                  <a:pt x="45" y="6"/>
                  <a:pt x="45" y="7"/>
                  <a:pt x="45" y="8"/>
                </a:cubicBezTo>
                <a:cubicBezTo>
                  <a:pt x="45" y="9"/>
                  <a:pt x="45" y="10"/>
                  <a:pt x="44" y="11"/>
                </a:cubicBezTo>
                <a:cubicBezTo>
                  <a:pt x="33" y="22"/>
                  <a:pt x="33" y="22"/>
                  <a:pt x="33" y="22"/>
                </a:cubicBezTo>
                <a:cubicBezTo>
                  <a:pt x="44" y="33"/>
                  <a:pt x="44" y="33"/>
                  <a:pt x="44" y="33"/>
                </a:cubicBezTo>
                <a:cubicBezTo>
                  <a:pt x="45" y="34"/>
                  <a:pt x="45" y="35"/>
                  <a:pt x="45" y="36"/>
                </a:cubicBezTo>
                <a:cubicBezTo>
                  <a:pt x="45" y="37"/>
                  <a:pt x="45" y="38"/>
                  <a:pt x="44" y="38"/>
                </a:cubicBezTo>
                <a:close/>
              </a:path>
            </a:pathLst>
          </a:custGeom>
          <a:solidFill>
            <a:srgbClr val="C00000"/>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66">
            <a:extLst>
              <a:ext uri="{FF2B5EF4-FFF2-40B4-BE49-F238E27FC236}">
                <a16:creationId xmlns:a16="http://schemas.microsoft.com/office/drawing/2014/main" id="{66F84BA5-9317-4A09-0C77-1C6815B2EFA2}"/>
              </a:ext>
            </a:extLst>
          </p:cNvPr>
          <p:cNvSpPr>
            <a:spLocks noEditPoints="1"/>
          </p:cNvSpPr>
          <p:nvPr/>
        </p:nvSpPr>
        <p:spPr bwMode="auto">
          <a:xfrm>
            <a:off x="2950755" y="2317050"/>
            <a:ext cx="243049" cy="404364"/>
          </a:xfrm>
          <a:custGeom>
            <a:avLst/>
            <a:gdLst/>
            <a:ahLst/>
            <a:cxnLst>
              <a:cxn ang="0">
                <a:pos x="114" y="209"/>
              </a:cxn>
              <a:cxn ang="0">
                <a:pos x="114" y="219"/>
              </a:cxn>
              <a:cxn ang="0">
                <a:pos x="93" y="240"/>
              </a:cxn>
              <a:cxn ang="0">
                <a:pos x="88" y="240"/>
              </a:cxn>
              <a:cxn ang="0">
                <a:pos x="67" y="219"/>
              </a:cxn>
              <a:cxn ang="0">
                <a:pos x="145" y="92"/>
              </a:cxn>
              <a:cxn ang="0">
                <a:pos x="93" y="41"/>
              </a:cxn>
              <a:cxn ang="0">
                <a:pos x="47" y="92"/>
              </a:cxn>
              <a:cxn ang="0">
                <a:pos x="0" y="92"/>
              </a:cxn>
              <a:cxn ang="0">
                <a:pos x="93" y="0"/>
              </a:cxn>
              <a:cxn ang="0">
                <a:pos x="186" y="87"/>
              </a:cxn>
              <a:cxn ang="0">
                <a:pos x="114" y="209"/>
              </a:cxn>
              <a:cxn ang="0">
                <a:pos x="91" y="265"/>
              </a:cxn>
              <a:cxn ang="0">
                <a:pos x="114" y="288"/>
              </a:cxn>
              <a:cxn ang="0">
                <a:pos x="91" y="311"/>
              </a:cxn>
              <a:cxn ang="0">
                <a:pos x="67" y="288"/>
              </a:cxn>
              <a:cxn ang="0">
                <a:pos x="91" y="265"/>
              </a:cxn>
            </a:cxnLst>
            <a:rect l="0" t="0" r="r" b="b"/>
            <a:pathLst>
              <a:path w="186" h="311">
                <a:moveTo>
                  <a:pt x="114" y="209"/>
                </a:moveTo>
                <a:cubicBezTo>
                  <a:pt x="114" y="218"/>
                  <a:pt x="114" y="214"/>
                  <a:pt x="114" y="219"/>
                </a:cubicBezTo>
                <a:cubicBezTo>
                  <a:pt x="114" y="229"/>
                  <a:pt x="104" y="240"/>
                  <a:pt x="93" y="240"/>
                </a:cubicBezTo>
                <a:cubicBezTo>
                  <a:pt x="88" y="240"/>
                  <a:pt x="93" y="240"/>
                  <a:pt x="88" y="240"/>
                </a:cubicBezTo>
                <a:cubicBezTo>
                  <a:pt x="77" y="240"/>
                  <a:pt x="67" y="230"/>
                  <a:pt x="67" y="219"/>
                </a:cubicBezTo>
                <a:cubicBezTo>
                  <a:pt x="65" y="139"/>
                  <a:pt x="145" y="133"/>
                  <a:pt x="145" y="92"/>
                </a:cubicBezTo>
                <a:cubicBezTo>
                  <a:pt x="145" y="51"/>
                  <a:pt x="123" y="41"/>
                  <a:pt x="93" y="41"/>
                </a:cubicBezTo>
                <a:cubicBezTo>
                  <a:pt x="63" y="41"/>
                  <a:pt x="47" y="62"/>
                  <a:pt x="47" y="92"/>
                </a:cubicBezTo>
                <a:cubicBezTo>
                  <a:pt x="47" y="123"/>
                  <a:pt x="0" y="122"/>
                  <a:pt x="0" y="92"/>
                </a:cubicBezTo>
                <a:cubicBezTo>
                  <a:pt x="0" y="11"/>
                  <a:pt x="63" y="1"/>
                  <a:pt x="93" y="0"/>
                </a:cubicBezTo>
                <a:cubicBezTo>
                  <a:pt x="123" y="0"/>
                  <a:pt x="186" y="15"/>
                  <a:pt x="186" y="87"/>
                </a:cubicBezTo>
                <a:cubicBezTo>
                  <a:pt x="186" y="159"/>
                  <a:pt x="112" y="167"/>
                  <a:pt x="114" y="209"/>
                </a:cubicBezTo>
                <a:close/>
                <a:moveTo>
                  <a:pt x="91" y="265"/>
                </a:moveTo>
                <a:cubicBezTo>
                  <a:pt x="103" y="265"/>
                  <a:pt x="114" y="276"/>
                  <a:pt x="114" y="288"/>
                </a:cubicBezTo>
                <a:cubicBezTo>
                  <a:pt x="114" y="301"/>
                  <a:pt x="103" y="311"/>
                  <a:pt x="91" y="311"/>
                </a:cubicBezTo>
                <a:cubicBezTo>
                  <a:pt x="78" y="311"/>
                  <a:pt x="67" y="301"/>
                  <a:pt x="67" y="288"/>
                </a:cubicBezTo>
                <a:cubicBezTo>
                  <a:pt x="67" y="276"/>
                  <a:pt x="78" y="265"/>
                  <a:pt x="91" y="265"/>
                </a:cubicBezTo>
                <a:close/>
              </a:path>
            </a:pathLst>
          </a:custGeom>
          <a:solidFill>
            <a:schemeClr val="accent4"/>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00">
            <a:extLst>
              <a:ext uri="{FF2B5EF4-FFF2-40B4-BE49-F238E27FC236}">
                <a16:creationId xmlns:a16="http://schemas.microsoft.com/office/drawing/2014/main" id="{804F95FA-EAB0-3382-E6EB-266D0CBB493B}"/>
              </a:ext>
            </a:extLst>
          </p:cNvPr>
          <p:cNvSpPr>
            <a:spLocks/>
          </p:cNvSpPr>
          <p:nvPr/>
        </p:nvSpPr>
        <p:spPr bwMode="auto">
          <a:xfrm>
            <a:off x="3193804" y="2001977"/>
            <a:ext cx="243049" cy="245554"/>
          </a:xfrm>
          <a:custGeom>
            <a:avLst/>
            <a:gdLst/>
            <a:ahLst/>
            <a:cxnLst>
              <a:cxn ang="0">
                <a:pos x="44" y="38"/>
              </a:cxn>
              <a:cxn ang="0">
                <a:pos x="39" y="44"/>
              </a:cxn>
              <a:cxn ang="0">
                <a:pos x="36" y="45"/>
              </a:cxn>
              <a:cxn ang="0">
                <a:pos x="34" y="44"/>
              </a:cxn>
              <a:cxn ang="0">
                <a:pos x="22" y="32"/>
              </a:cxn>
              <a:cxn ang="0">
                <a:pos x="11" y="44"/>
              </a:cxn>
              <a:cxn ang="0">
                <a:pos x="9" y="45"/>
              </a:cxn>
              <a:cxn ang="0">
                <a:pos x="6" y="44"/>
              </a:cxn>
              <a:cxn ang="0">
                <a:pos x="1" y="38"/>
              </a:cxn>
              <a:cxn ang="0">
                <a:pos x="0" y="36"/>
              </a:cxn>
              <a:cxn ang="0">
                <a:pos x="1" y="33"/>
              </a:cxn>
              <a:cxn ang="0">
                <a:pos x="12" y="22"/>
              </a:cxn>
              <a:cxn ang="0">
                <a:pos x="1" y="11"/>
              </a:cxn>
              <a:cxn ang="0">
                <a:pos x="0" y="8"/>
              </a:cxn>
              <a:cxn ang="0">
                <a:pos x="1" y="6"/>
              </a:cxn>
              <a:cxn ang="0">
                <a:pos x="6" y="1"/>
              </a:cxn>
              <a:cxn ang="0">
                <a:pos x="9" y="0"/>
              </a:cxn>
              <a:cxn ang="0">
                <a:pos x="11" y="1"/>
              </a:cxn>
              <a:cxn ang="0">
                <a:pos x="22" y="12"/>
              </a:cxn>
              <a:cxn ang="0">
                <a:pos x="34" y="1"/>
              </a:cxn>
              <a:cxn ang="0">
                <a:pos x="36" y="0"/>
              </a:cxn>
              <a:cxn ang="0">
                <a:pos x="39" y="1"/>
              </a:cxn>
              <a:cxn ang="0">
                <a:pos x="44" y="6"/>
              </a:cxn>
              <a:cxn ang="0">
                <a:pos x="45" y="8"/>
              </a:cxn>
              <a:cxn ang="0">
                <a:pos x="44" y="11"/>
              </a:cxn>
              <a:cxn ang="0">
                <a:pos x="33" y="22"/>
              </a:cxn>
              <a:cxn ang="0">
                <a:pos x="44" y="33"/>
              </a:cxn>
              <a:cxn ang="0">
                <a:pos x="45" y="36"/>
              </a:cxn>
              <a:cxn ang="0">
                <a:pos x="44" y="38"/>
              </a:cxn>
            </a:cxnLst>
            <a:rect l="0" t="0" r="r" b="b"/>
            <a:pathLst>
              <a:path w="45" h="45">
                <a:moveTo>
                  <a:pt x="44" y="38"/>
                </a:moveTo>
                <a:cubicBezTo>
                  <a:pt x="39" y="44"/>
                  <a:pt x="39" y="44"/>
                  <a:pt x="39" y="44"/>
                </a:cubicBezTo>
                <a:cubicBezTo>
                  <a:pt x="38" y="44"/>
                  <a:pt x="37" y="45"/>
                  <a:pt x="36" y="45"/>
                </a:cubicBezTo>
                <a:cubicBezTo>
                  <a:pt x="35" y="45"/>
                  <a:pt x="34" y="44"/>
                  <a:pt x="34" y="44"/>
                </a:cubicBezTo>
                <a:cubicBezTo>
                  <a:pt x="22" y="32"/>
                  <a:pt x="22" y="32"/>
                  <a:pt x="22" y="32"/>
                </a:cubicBezTo>
                <a:cubicBezTo>
                  <a:pt x="11" y="44"/>
                  <a:pt x="11" y="44"/>
                  <a:pt x="11" y="44"/>
                </a:cubicBezTo>
                <a:cubicBezTo>
                  <a:pt x="11" y="44"/>
                  <a:pt x="10" y="45"/>
                  <a:pt x="9" y="45"/>
                </a:cubicBezTo>
                <a:cubicBezTo>
                  <a:pt x="8" y="45"/>
                  <a:pt x="7" y="44"/>
                  <a:pt x="6" y="44"/>
                </a:cubicBezTo>
                <a:cubicBezTo>
                  <a:pt x="1" y="38"/>
                  <a:pt x="1" y="38"/>
                  <a:pt x="1" y="38"/>
                </a:cubicBezTo>
                <a:cubicBezTo>
                  <a:pt x="0" y="38"/>
                  <a:pt x="0" y="37"/>
                  <a:pt x="0" y="36"/>
                </a:cubicBezTo>
                <a:cubicBezTo>
                  <a:pt x="0" y="35"/>
                  <a:pt x="0" y="34"/>
                  <a:pt x="1" y="33"/>
                </a:cubicBezTo>
                <a:cubicBezTo>
                  <a:pt x="12" y="22"/>
                  <a:pt x="12" y="22"/>
                  <a:pt x="12" y="22"/>
                </a:cubicBezTo>
                <a:cubicBezTo>
                  <a:pt x="1" y="11"/>
                  <a:pt x="1" y="11"/>
                  <a:pt x="1" y="11"/>
                </a:cubicBezTo>
                <a:cubicBezTo>
                  <a:pt x="0" y="10"/>
                  <a:pt x="0" y="9"/>
                  <a:pt x="0" y="8"/>
                </a:cubicBezTo>
                <a:cubicBezTo>
                  <a:pt x="0" y="7"/>
                  <a:pt x="0" y="6"/>
                  <a:pt x="1" y="6"/>
                </a:cubicBezTo>
                <a:cubicBezTo>
                  <a:pt x="6" y="1"/>
                  <a:pt x="6" y="1"/>
                  <a:pt x="6" y="1"/>
                </a:cubicBezTo>
                <a:cubicBezTo>
                  <a:pt x="7" y="0"/>
                  <a:pt x="8" y="0"/>
                  <a:pt x="9" y="0"/>
                </a:cubicBezTo>
                <a:cubicBezTo>
                  <a:pt x="10" y="0"/>
                  <a:pt x="11" y="0"/>
                  <a:pt x="11" y="1"/>
                </a:cubicBezTo>
                <a:cubicBezTo>
                  <a:pt x="22" y="12"/>
                  <a:pt x="22" y="12"/>
                  <a:pt x="22" y="12"/>
                </a:cubicBezTo>
                <a:cubicBezTo>
                  <a:pt x="34" y="1"/>
                  <a:pt x="34" y="1"/>
                  <a:pt x="34" y="1"/>
                </a:cubicBezTo>
                <a:cubicBezTo>
                  <a:pt x="34" y="0"/>
                  <a:pt x="35" y="0"/>
                  <a:pt x="36" y="0"/>
                </a:cubicBezTo>
                <a:cubicBezTo>
                  <a:pt x="37" y="0"/>
                  <a:pt x="38" y="0"/>
                  <a:pt x="39" y="1"/>
                </a:cubicBezTo>
                <a:cubicBezTo>
                  <a:pt x="44" y="6"/>
                  <a:pt x="44" y="6"/>
                  <a:pt x="44" y="6"/>
                </a:cubicBezTo>
                <a:cubicBezTo>
                  <a:pt x="45" y="6"/>
                  <a:pt x="45" y="7"/>
                  <a:pt x="45" y="8"/>
                </a:cubicBezTo>
                <a:cubicBezTo>
                  <a:pt x="45" y="9"/>
                  <a:pt x="45" y="10"/>
                  <a:pt x="44" y="11"/>
                </a:cubicBezTo>
                <a:cubicBezTo>
                  <a:pt x="33" y="22"/>
                  <a:pt x="33" y="22"/>
                  <a:pt x="33" y="22"/>
                </a:cubicBezTo>
                <a:cubicBezTo>
                  <a:pt x="44" y="33"/>
                  <a:pt x="44" y="33"/>
                  <a:pt x="44" y="33"/>
                </a:cubicBezTo>
                <a:cubicBezTo>
                  <a:pt x="45" y="34"/>
                  <a:pt x="45" y="35"/>
                  <a:pt x="45" y="36"/>
                </a:cubicBezTo>
                <a:cubicBezTo>
                  <a:pt x="45" y="37"/>
                  <a:pt x="45" y="38"/>
                  <a:pt x="44" y="38"/>
                </a:cubicBezTo>
                <a:close/>
              </a:path>
            </a:pathLst>
          </a:custGeom>
          <a:solidFill>
            <a:srgbClr val="C00000"/>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66">
            <a:extLst>
              <a:ext uri="{FF2B5EF4-FFF2-40B4-BE49-F238E27FC236}">
                <a16:creationId xmlns:a16="http://schemas.microsoft.com/office/drawing/2014/main" id="{DF89506F-4E0E-443B-F5E0-E003956E305D}"/>
              </a:ext>
            </a:extLst>
          </p:cNvPr>
          <p:cNvSpPr>
            <a:spLocks noEditPoints="1"/>
          </p:cNvSpPr>
          <p:nvPr/>
        </p:nvSpPr>
        <p:spPr bwMode="auto">
          <a:xfrm>
            <a:off x="2950754" y="3563279"/>
            <a:ext cx="243049" cy="404364"/>
          </a:xfrm>
          <a:custGeom>
            <a:avLst/>
            <a:gdLst/>
            <a:ahLst/>
            <a:cxnLst>
              <a:cxn ang="0">
                <a:pos x="114" y="209"/>
              </a:cxn>
              <a:cxn ang="0">
                <a:pos x="114" y="219"/>
              </a:cxn>
              <a:cxn ang="0">
                <a:pos x="93" y="240"/>
              </a:cxn>
              <a:cxn ang="0">
                <a:pos x="88" y="240"/>
              </a:cxn>
              <a:cxn ang="0">
                <a:pos x="67" y="219"/>
              </a:cxn>
              <a:cxn ang="0">
                <a:pos x="145" y="92"/>
              </a:cxn>
              <a:cxn ang="0">
                <a:pos x="93" y="41"/>
              </a:cxn>
              <a:cxn ang="0">
                <a:pos x="47" y="92"/>
              </a:cxn>
              <a:cxn ang="0">
                <a:pos x="0" y="92"/>
              </a:cxn>
              <a:cxn ang="0">
                <a:pos x="93" y="0"/>
              </a:cxn>
              <a:cxn ang="0">
                <a:pos x="186" y="87"/>
              </a:cxn>
              <a:cxn ang="0">
                <a:pos x="114" y="209"/>
              </a:cxn>
              <a:cxn ang="0">
                <a:pos x="91" y="265"/>
              </a:cxn>
              <a:cxn ang="0">
                <a:pos x="114" y="288"/>
              </a:cxn>
              <a:cxn ang="0">
                <a:pos x="91" y="311"/>
              </a:cxn>
              <a:cxn ang="0">
                <a:pos x="67" y="288"/>
              </a:cxn>
              <a:cxn ang="0">
                <a:pos x="91" y="265"/>
              </a:cxn>
            </a:cxnLst>
            <a:rect l="0" t="0" r="r" b="b"/>
            <a:pathLst>
              <a:path w="186" h="311">
                <a:moveTo>
                  <a:pt x="114" y="209"/>
                </a:moveTo>
                <a:cubicBezTo>
                  <a:pt x="114" y="218"/>
                  <a:pt x="114" y="214"/>
                  <a:pt x="114" y="219"/>
                </a:cubicBezTo>
                <a:cubicBezTo>
                  <a:pt x="114" y="229"/>
                  <a:pt x="104" y="240"/>
                  <a:pt x="93" y="240"/>
                </a:cubicBezTo>
                <a:cubicBezTo>
                  <a:pt x="88" y="240"/>
                  <a:pt x="93" y="240"/>
                  <a:pt x="88" y="240"/>
                </a:cubicBezTo>
                <a:cubicBezTo>
                  <a:pt x="77" y="240"/>
                  <a:pt x="67" y="230"/>
                  <a:pt x="67" y="219"/>
                </a:cubicBezTo>
                <a:cubicBezTo>
                  <a:pt x="65" y="139"/>
                  <a:pt x="145" y="133"/>
                  <a:pt x="145" y="92"/>
                </a:cubicBezTo>
                <a:cubicBezTo>
                  <a:pt x="145" y="51"/>
                  <a:pt x="123" y="41"/>
                  <a:pt x="93" y="41"/>
                </a:cubicBezTo>
                <a:cubicBezTo>
                  <a:pt x="63" y="41"/>
                  <a:pt x="47" y="62"/>
                  <a:pt x="47" y="92"/>
                </a:cubicBezTo>
                <a:cubicBezTo>
                  <a:pt x="47" y="123"/>
                  <a:pt x="0" y="122"/>
                  <a:pt x="0" y="92"/>
                </a:cubicBezTo>
                <a:cubicBezTo>
                  <a:pt x="0" y="11"/>
                  <a:pt x="63" y="1"/>
                  <a:pt x="93" y="0"/>
                </a:cubicBezTo>
                <a:cubicBezTo>
                  <a:pt x="123" y="0"/>
                  <a:pt x="186" y="15"/>
                  <a:pt x="186" y="87"/>
                </a:cubicBezTo>
                <a:cubicBezTo>
                  <a:pt x="186" y="159"/>
                  <a:pt x="112" y="167"/>
                  <a:pt x="114" y="209"/>
                </a:cubicBezTo>
                <a:close/>
                <a:moveTo>
                  <a:pt x="91" y="265"/>
                </a:moveTo>
                <a:cubicBezTo>
                  <a:pt x="103" y="265"/>
                  <a:pt x="114" y="276"/>
                  <a:pt x="114" y="288"/>
                </a:cubicBezTo>
                <a:cubicBezTo>
                  <a:pt x="114" y="301"/>
                  <a:pt x="103" y="311"/>
                  <a:pt x="91" y="311"/>
                </a:cubicBezTo>
                <a:cubicBezTo>
                  <a:pt x="78" y="311"/>
                  <a:pt x="67" y="301"/>
                  <a:pt x="67" y="288"/>
                </a:cubicBezTo>
                <a:cubicBezTo>
                  <a:pt x="67" y="276"/>
                  <a:pt x="78" y="265"/>
                  <a:pt x="91" y="265"/>
                </a:cubicBezTo>
                <a:close/>
              </a:path>
            </a:pathLst>
          </a:custGeom>
          <a:solidFill>
            <a:schemeClr val="accent4"/>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66">
            <a:extLst>
              <a:ext uri="{FF2B5EF4-FFF2-40B4-BE49-F238E27FC236}">
                <a16:creationId xmlns:a16="http://schemas.microsoft.com/office/drawing/2014/main" id="{F09F63B8-E107-FD15-8AA3-3934DA858EC6}"/>
              </a:ext>
            </a:extLst>
          </p:cNvPr>
          <p:cNvSpPr>
            <a:spLocks noEditPoints="1"/>
          </p:cNvSpPr>
          <p:nvPr/>
        </p:nvSpPr>
        <p:spPr bwMode="auto">
          <a:xfrm>
            <a:off x="5093320" y="2745084"/>
            <a:ext cx="243049" cy="404364"/>
          </a:xfrm>
          <a:custGeom>
            <a:avLst/>
            <a:gdLst/>
            <a:ahLst/>
            <a:cxnLst>
              <a:cxn ang="0">
                <a:pos x="114" y="209"/>
              </a:cxn>
              <a:cxn ang="0">
                <a:pos x="114" y="219"/>
              </a:cxn>
              <a:cxn ang="0">
                <a:pos x="93" y="240"/>
              </a:cxn>
              <a:cxn ang="0">
                <a:pos x="88" y="240"/>
              </a:cxn>
              <a:cxn ang="0">
                <a:pos x="67" y="219"/>
              </a:cxn>
              <a:cxn ang="0">
                <a:pos x="145" y="92"/>
              </a:cxn>
              <a:cxn ang="0">
                <a:pos x="93" y="41"/>
              </a:cxn>
              <a:cxn ang="0">
                <a:pos x="47" y="92"/>
              </a:cxn>
              <a:cxn ang="0">
                <a:pos x="0" y="92"/>
              </a:cxn>
              <a:cxn ang="0">
                <a:pos x="93" y="0"/>
              </a:cxn>
              <a:cxn ang="0">
                <a:pos x="186" y="87"/>
              </a:cxn>
              <a:cxn ang="0">
                <a:pos x="114" y="209"/>
              </a:cxn>
              <a:cxn ang="0">
                <a:pos x="91" y="265"/>
              </a:cxn>
              <a:cxn ang="0">
                <a:pos x="114" y="288"/>
              </a:cxn>
              <a:cxn ang="0">
                <a:pos x="91" y="311"/>
              </a:cxn>
              <a:cxn ang="0">
                <a:pos x="67" y="288"/>
              </a:cxn>
              <a:cxn ang="0">
                <a:pos x="91" y="265"/>
              </a:cxn>
            </a:cxnLst>
            <a:rect l="0" t="0" r="r" b="b"/>
            <a:pathLst>
              <a:path w="186" h="311">
                <a:moveTo>
                  <a:pt x="114" y="209"/>
                </a:moveTo>
                <a:cubicBezTo>
                  <a:pt x="114" y="218"/>
                  <a:pt x="114" y="214"/>
                  <a:pt x="114" y="219"/>
                </a:cubicBezTo>
                <a:cubicBezTo>
                  <a:pt x="114" y="229"/>
                  <a:pt x="104" y="240"/>
                  <a:pt x="93" y="240"/>
                </a:cubicBezTo>
                <a:cubicBezTo>
                  <a:pt x="88" y="240"/>
                  <a:pt x="93" y="240"/>
                  <a:pt x="88" y="240"/>
                </a:cubicBezTo>
                <a:cubicBezTo>
                  <a:pt x="77" y="240"/>
                  <a:pt x="67" y="230"/>
                  <a:pt x="67" y="219"/>
                </a:cubicBezTo>
                <a:cubicBezTo>
                  <a:pt x="65" y="139"/>
                  <a:pt x="145" y="133"/>
                  <a:pt x="145" y="92"/>
                </a:cubicBezTo>
                <a:cubicBezTo>
                  <a:pt x="145" y="51"/>
                  <a:pt x="123" y="41"/>
                  <a:pt x="93" y="41"/>
                </a:cubicBezTo>
                <a:cubicBezTo>
                  <a:pt x="63" y="41"/>
                  <a:pt x="47" y="62"/>
                  <a:pt x="47" y="92"/>
                </a:cubicBezTo>
                <a:cubicBezTo>
                  <a:pt x="47" y="123"/>
                  <a:pt x="0" y="122"/>
                  <a:pt x="0" y="92"/>
                </a:cubicBezTo>
                <a:cubicBezTo>
                  <a:pt x="0" y="11"/>
                  <a:pt x="63" y="1"/>
                  <a:pt x="93" y="0"/>
                </a:cubicBezTo>
                <a:cubicBezTo>
                  <a:pt x="123" y="0"/>
                  <a:pt x="186" y="15"/>
                  <a:pt x="186" y="87"/>
                </a:cubicBezTo>
                <a:cubicBezTo>
                  <a:pt x="186" y="159"/>
                  <a:pt x="112" y="167"/>
                  <a:pt x="114" y="209"/>
                </a:cubicBezTo>
                <a:close/>
                <a:moveTo>
                  <a:pt x="91" y="265"/>
                </a:moveTo>
                <a:cubicBezTo>
                  <a:pt x="103" y="265"/>
                  <a:pt x="114" y="276"/>
                  <a:pt x="114" y="288"/>
                </a:cubicBezTo>
                <a:cubicBezTo>
                  <a:pt x="114" y="301"/>
                  <a:pt x="103" y="311"/>
                  <a:pt x="91" y="311"/>
                </a:cubicBezTo>
                <a:cubicBezTo>
                  <a:pt x="78" y="311"/>
                  <a:pt x="67" y="301"/>
                  <a:pt x="67" y="288"/>
                </a:cubicBezTo>
                <a:cubicBezTo>
                  <a:pt x="67" y="276"/>
                  <a:pt x="78" y="265"/>
                  <a:pt x="91" y="265"/>
                </a:cubicBezTo>
                <a:close/>
              </a:path>
            </a:pathLst>
          </a:custGeom>
          <a:solidFill>
            <a:schemeClr val="accent4"/>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74485807"/>
      </p:ext>
    </p:extLst>
  </p:cSld>
  <p:clrMapOvr>
    <a:masterClrMapping/>
  </p:clrMapOvr>
  <p:extLst>
    <p:ext uri="{6950BFC3-D8DA-4A85-94F7-54DA5524770B}">
      <p188:commentRel xmlns:p188="http://schemas.microsoft.com/office/powerpoint/2018/8/main" r:id="rId2"/>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12C9E-20DF-D132-FF49-8F0C4352F607}"/>
              </a:ext>
            </a:extLst>
          </p:cNvPr>
          <p:cNvSpPr>
            <a:spLocks noGrp="1"/>
          </p:cNvSpPr>
          <p:nvPr>
            <p:ph type="title"/>
          </p:nvPr>
        </p:nvSpPr>
        <p:spPr/>
        <p:txBody>
          <a:bodyPr/>
          <a:lstStyle/>
          <a:p>
            <a:r>
              <a:rPr lang="en-US"/>
              <a:t>Theoretical Speculations</a:t>
            </a:r>
          </a:p>
        </p:txBody>
      </p:sp>
      <p:sp>
        <p:nvSpPr>
          <p:cNvPr id="3" name="Content Placeholder 2">
            <a:extLst>
              <a:ext uri="{FF2B5EF4-FFF2-40B4-BE49-F238E27FC236}">
                <a16:creationId xmlns:a16="http://schemas.microsoft.com/office/drawing/2014/main" id="{6FE5C6DA-A150-12CC-6371-FA7B7F8BC2C9}"/>
              </a:ext>
            </a:extLst>
          </p:cNvPr>
          <p:cNvSpPr>
            <a:spLocks noGrp="1"/>
          </p:cNvSpPr>
          <p:nvPr>
            <p:ph idx="1"/>
          </p:nvPr>
        </p:nvSpPr>
        <p:spPr>
          <a:xfrm>
            <a:off x="845388" y="1463039"/>
            <a:ext cx="11041811" cy="5029200"/>
          </a:xfrm>
        </p:spPr>
        <p:txBody>
          <a:bodyPr/>
          <a:lstStyle/>
          <a:p>
            <a:pPr marL="0" indent="0">
              <a:buNone/>
            </a:pPr>
            <a:r>
              <a:rPr lang="en-US"/>
              <a:t>What are the possible reasons for gem5’s speedup on M1 platform:</a:t>
            </a:r>
          </a:p>
          <a:p>
            <a:pPr marL="457200" lvl="1" indent="0">
              <a:buNone/>
            </a:pPr>
            <a:r>
              <a:rPr lang="en-US"/>
              <a:t>Clock speed –         </a:t>
            </a:r>
            <a:r>
              <a:rPr lang="en-US" b="1">
                <a:solidFill>
                  <a:schemeClr val="tx2"/>
                </a:solidFill>
              </a:rPr>
              <a:t>3.1GHz (Xeon) </a:t>
            </a:r>
            <a:r>
              <a:rPr lang="en-US">
                <a:solidFill>
                  <a:schemeClr val="tx2"/>
                </a:solidFill>
              </a:rPr>
              <a:t>vs </a:t>
            </a:r>
            <a:r>
              <a:rPr lang="en-US" b="1">
                <a:solidFill>
                  <a:schemeClr val="tx2"/>
                </a:solidFill>
              </a:rPr>
              <a:t>3.2GHz (M1)</a:t>
            </a:r>
          </a:p>
          <a:p>
            <a:pPr marL="457200" lvl="1" indent="0">
              <a:buNone/>
            </a:pPr>
            <a:r>
              <a:rPr lang="en-US"/>
              <a:t>Cache size –  	</a:t>
            </a:r>
            <a:r>
              <a:rPr lang="en-US" b="1">
                <a:solidFill>
                  <a:schemeClr val="tx2"/>
                </a:solidFill>
              </a:rPr>
              <a:t>192KB L1 (Xeon) </a:t>
            </a:r>
            <a:r>
              <a:rPr lang="en-US">
                <a:solidFill>
                  <a:schemeClr val="tx2"/>
                </a:solidFill>
              </a:rPr>
              <a:t>vs </a:t>
            </a:r>
            <a:r>
              <a:rPr lang="en-US" b="1">
                <a:solidFill>
                  <a:schemeClr val="tx2"/>
                </a:solidFill>
              </a:rPr>
              <a:t>32KB L1 (M1)</a:t>
            </a:r>
            <a:endParaRPr lang="en-US"/>
          </a:p>
          <a:p>
            <a:pPr marL="457200" lvl="1" indent="0">
              <a:buNone/>
            </a:pPr>
            <a:r>
              <a:rPr lang="en-US"/>
              <a:t>Instruction Set Architecture – 	   </a:t>
            </a:r>
            <a:r>
              <a:rPr lang="en-US" b="1">
                <a:solidFill>
                  <a:schemeClr val="tx2"/>
                </a:solidFill>
              </a:rPr>
              <a:t>ARM (Xeon) </a:t>
            </a:r>
            <a:r>
              <a:rPr lang="en-US">
                <a:solidFill>
                  <a:schemeClr val="tx2"/>
                </a:solidFill>
              </a:rPr>
              <a:t>vs </a:t>
            </a:r>
            <a:r>
              <a:rPr lang="en-US" b="1">
                <a:solidFill>
                  <a:schemeClr val="tx2"/>
                </a:solidFill>
              </a:rPr>
              <a:t>x86 (M1)</a:t>
            </a:r>
          </a:p>
          <a:p>
            <a:pPr marL="457200" lvl="1" indent="0">
              <a:buNone/>
            </a:pPr>
            <a:r>
              <a:rPr lang="en-US"/>
              <a:t>Number of cores – 	</a:t>
            </a:r>
            <a:r>
              <a:rPr lang="en-US" b="1">
                <a:solidFill>
                  <a:schemeClr val="tx2"/>
                </a:solidFill>
              </a:rPr>
              <a:t>20 cores (Xeon) </a:t>
            </a:r>
            <a:r>
              <a:rPr lang="en-US">
                <a:solidFill>
                  <a:schemeClr val="tx2"/>
                </a:solidFill>
              </a:rPr>
              <a:t>vs </a:t>
            </a:r>
            <a:r>
              <a:rPr lang="en-US" b="1">
                <a:solidFill>
                  <a:schemeClr val="tx2"/>
                </a:solidFill>
              </a:rPr>
              <a:t>8 cores (M1)</a:t>
            </a:r>
          </a:p>
          <a:p>
            <a:pPr marL="457200" lvl="1" indent="0">
              <a:buNone/>
            </a:pPr>
            <a:r>
              <a:rPr lang="en-US"/>
              <a:t>Pipelining – 	</a:t>
            </a:r>
            <a:r>
              <a:rPr lang="en-US" b="1">
                <a:solidFill>
                  <a:schemeClr val="tx2"/>
                </a:solidFill>
              </a:rPr>
              <a:t> Maybe</a:t>
            </a:r>
            <a:endParaRPr lang="en-US"/>
          </a:p>
          <a:p>
            <a:endParaRPr lang="en-US"/>
          </a:p>
        </p:txBody>
      </p:sp>
      <p:sp>
        <p:nvSpPr>
          <p:cNvPr id="4" name="Slide Number Placeholder 3">
            <a:extLst>
              <a:ext uri="{FF2B5EF4-FFF2-40B4-BE49-F238E27FC236}">
                <a16:creationId xmlns:a16="http://schemas.microsoft.com/office/drawing/2014/main" id="{43A69F4A-9BC0-5393-BC76-8208372C4B9A}"/>
              </a:ext>
            </a:extLst>
          </p:cNvPr>
          <p:cNvSpPr>
            <a:spLocks noGrp="1"/>
          </p:cNvSpPr>
          <p:nvPr>
            <p:ph type="sldNum" sz="quarter" idx="12"/>
          </p:nvPr>
        </p:nvSpPr>
        <p:spPr/>
        <p:txBody>
          <a:bodyPr/>
          <a:lstStyle/>
          <a:p>
            <a:fld id="{8840A91F-A1B3-44C1-9FC1-670A91959705}" type="slidenum">
              <a:rPr lang="en-US" smtClean="0"/>
              <a:pPr/>
              <a:t>37</a:t>
            </a:fld>
            <a:r>
              <a:rPr lang="en-US"/>
              <a:t> </a:t>
            </a:r>
          </a:p>
        </p:txBody>
      </p:sp>
      <p:sp>
        <p:nvSpPr>
          <p:cNvPr id="5" name="Freeform 50">
            <a:extLst>
              <a:ext uri="{FF2B5EF4-FFF2-40B4-BE49-F238E27FC236}">
                <a16:creationId xmlns:a16="http://schemas.microsoft.com/office/drawing/2014/main" id="{721608AD-ABCB-1FD6-0334-7B0D5BCC4737}"/>
              </a:ext>
            </a:extLst>
          </p:cNvPr>
          <p:cNvSpPr>
            <a:spLocks/>
          </p:cNvSpPr>
          <p:nvPr/>
        </p:nvSpPr>
        <p:spPr bwMode="auto">
          <a:xfrm>
            <a:off x="1161904" y="2025535"/>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6" name="Freeform 48">
            <a:extLst>
              <a:ext uri="{FF2B5EF4-FFF2-40B4-BE49-F238E27FC236}">
                <a16:creationId xmlns:a16="http://schemas.microsoft.com/office/drawing/2014/main" id="{E3F0751E-B0B2-F585-4C06-8E3DB68C264F}"/>
              </a:ext>
            </a:extLst>
          </p:cNvPr>
          <p:cNvSpPr>
            <a:spLocks noEditPoints="1"/>
          </p:cNvSpPr>
          <p:nvPr/>
        </p:nvSpPr>
        <p:spPr bwMode="auto">
          <a:xfrm>
            <a:off x="508961" y="1547925"/>
            <a:ext cx="256540" cy="256540"/>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0">
            <a:extLst>
              <a:ext uri="{FF2B5EF4-FFF2-40B4-BE49-F238E27FC236}">
                <a16:creationId xmlns:a16="http://schemas.microsoft.com/office/drawing/2014/main" id="{1E7E728B-8250-7573-0538-2D796069E0A8}"/>
              </a:ext>
            </a:extLst>
          </p:cNvPr>
          <p:cNvSpPr>
            <a:spLocks/>
          </p:cNvSpPr>
          <p:nvPr/>
        </p:nvSpPr>
        <p:spPr bwMode="auto">
          <a:xfrm>
            <a:off x="1161904" y="2420013"/>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2" name="Freeform 50">
            <a:extLst>
              <a:ext uri="{FF2B5EF4-FFF2-40B4-BE49-F238E27FC236}">
                <a16:creationId xmlns:a16="http://schemas.microsoft.com/office/drawing/2014/main" id="{313279FC-FFAC-5D77-1FF6-DE1D06CC76D6}"/>
              </a:ext>
            </a:extLst>
          </p:cNvPr>
          <p:cNvSpPr>
            <a:spLocks/>
          </p:cNvSpPr>
          <p:nvPr/>
        </p:nvSpPr>
        <p:spPr bwMode="auto">
          <a:xfrm>
            <a:off x="1161904" y="2848047"/>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3" name="Freeform 50">
            <a:extLst>
              <a:ext uri="{FF2B5EF4-FFF2-40B4-BE49-F238E27FC236}">
                <a16:creationId xmlns:a16="http://schemas.microsoft.com/office/drawing/2014/main" id="{41107540-47ED-A0AD-4F8D-BF97B5801E7F}"/>
              </a:ext>
            </a:extLst>
          </p:cNvPr>
          <p:cNvSpPr>
            <a:spLocks/>
          </p:cNvSpPr>
          <p:nvPr/>
        </p:nvSpPr>
        <p:spPr bwMode="auto">
          <a:xfrm>
            <a:off x="1161904" y="3242525"/>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4" name="Freeform 50">
            <a:extLst>
              <a:ext uri="{FF2B5EF4-FFF2-40B4-BE49-F238E27FC236}">
                <a16:creationId xmlns:a16="http://schemas.microsoft.com/office/drawing/2014/main" id="{A1E38AD1-7ABB-BF0B-D838-C50A5D3C6737}"/>
              </a:ext>
            </a:extLst>
          </p:cNvPr>
          <p:cNvSpPr>
            <a:spLocks/>
          </p:cNvSpPr>
          <p:nvPr/>
        </p:nvSpPr>
        <p:spPr bwMode="auto">
          <a:xfrm>
            <a:off x="1161904" y="3646634"/>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7" name="Freeform 100">
            <a:extLst>
              <a:ext uri="{FF2B5EF4-FFF2-40B4-BE49-F238E27FC236}">
                <a16:creationId xmlns:a16="http://schemas.microsoft.com/office/drawing/2014/main" id="{F50F3D95-00A6-08E1-AF59-700580B9DDA7}"/>
              </a:ext>
            </a:extLst>
          </p:cNvPr>
          <p:cNvSpPr>
            <a:spLocks/>
          </p:cNvSpPr>
          <p:nvPr/>
        </p:nvSpPr>
        <p:spPr bwMode="auto">
          <a:xfrm>
            <a:off x="3866893" y="3232248"/>
            <a:ext cx="243049" cy="245554"/>
          </a:xfrm>
          <a:custGeom>
            <a:avLst/>
            <a:gdLst/>
            <a:ahLst/>
            <a:cxnLst>
              <a:cxn ang="0">
                <a:pos x="44" y="38"/>
              </a:cxn>
              <a:cxn ang="0">
                <a:pos x="39" y="44"/>
              </a:cxn>
              <a:cxn ang="0">
                <a:pos x="36" y="45"/>
              </a:cxn>
              <a:cxn ang="0">
                <a:pos x="34" y="44"/>
              </a:cxn>
              <a:cxn ang="0">
                <a:pos x="22" y="32"/>
              </a:cxn>
              <a:cxn ang="0">
                <a:pos x="11" y="44"/>
              </a:cxn>
              <a:cxn ang="0">
                <a:pos x="9" y="45"/>
              </a:cxn>
              <a:cxn ang="0">
                <a:pos x="6" y="44"/>
              </a:cxn>
              <a:cxn ang="0">
                <a:pos x="1" y="38"/>
              </a:cxn>
              <a:cxn ang="0">
                <a:pos x="0" y="36"/>
              </a:cxn>
              <a:cxn ang="0">
                <a:pos x="1" y="33"/>
              </a:cxn>
              <a:cxn ang="0">
                <a:pos x="12" y="22"/>
              </a:cxn>
              <a:cxn ang="0">
                <a:pos x="1" y="11"/>
              </a:cxn>
              <a:cxn ang="0">
                <a:pos x="0" y="8"/>
              </a:cxn>
              <a:cxn ang="0">
                <a:pos x="1" y="6"/>
              </a:cxn>
              <a:cxn ang="0">
                <a:pos x="6" y="1"/>
              </a:cxn>
              <a:cxn ang="0">
                <a:pos x="9" y="0"/>
              </a:cxn>
              <a:cxn ang="0">
                <a:pos x="11" y="1"/>
              </a:cxn>
              <a:cxn ang="0">
                <a:pos x="22" y="12"/>
              </a:cxn>
              <a:cxn ang="0">
                <a:pos x="34" y="1"/>
              </a:cxn>
              <a:cxn ang="0">
                <a:pos x="36" y="0"/>
              </a:cxn>
              <a:cxn ang="0">
                <a:pos x="39" y="1"/>
              </a:cxn>
              <a:cxn ang="0">
                <a:pos x="44" y="6"/>
              </a:cxn>
              <a:cxn ang="0">
                <a:pos x="45" y="8"/>
              </a:cxn>
              <a:cxn ang="0">
                <a:pos x="44" y="11"/>
              </a:cxn>
              <a:cxn ang="0">
                <a:pos x="33" y="22"/>
              </a:cxn>
              <a:cxn ang="0">
                <a:pos x="44" y="33"/>
              </a:cxn>
              <a:cxn ang="0">
                <a:pos x="45" y="36"/>
              </a:cxn>
              <a:cxn ang="0">
                <a:pos x="44" y="38"/>
              </a:cxn>
            </a:cxnLst>
            <a:rect l="0" t="0" r="r" b="b"/>
            <a:pathLst>
              <a:path w="45" h="45">
                <a:moveTo>
                  <a:pt x="44" y="38"/>
                </a:moveTo>
                <a:cubicBezTo>
                  <a:pt x="39" y="44"/>
                  <a:pt x="39" y="44"/>
                  <a:pt x="39" y="44"/>
                </a:cubicBezTo>
                <a:cubicBezTo>
                  <a:pt x="38" y="44"/>
                  <a:pt x="37" y="45"/>
                  <a:pt x="36" y="45"/>
                </a:cubicBezTo>
                <a:cubicBezTo>
                  <a:pt x="35" y="45"/>
                  <a:pt x="34" y="44"/>
                  <a:pt x="34" y="44"/>
                </a:cubicBezTo>
                <a:cubicBezTo>
                  <a:pt x="22" y="32"/>
                  <a:pt x="22" y="32"/>
                  <a:pt x="22" y="32"/>
                </a:cubicBezTo>
                <a:cubicBezTo>
                  <a:pt x="11" y="44"/>
                  <a:pt x="11" y="44"/>
                  <a:pt x="11" y="44"/>
                </a:cubicBezTo>
                <a:cubicBezTo>
                  <a:pt x="11" y="44"/>
                  <a:pt x="10" y="45"/>
                  <a:pt x="9" y="45"/>
                </a:cubicBezTo>
                <a:cubicBezTo>
                  <a:pt x="8" y="45"/>
                  <a:pt x="7" y="44"/>
                  <a:pt x="6" y="44"/>
                </a:cubicBezTo>
                <a:cubicBezTo>
                  <a:pt x="1" y="38"/>
                  <a:pt x="1" y="38"/>
                  <a:pt x="1" y="38"/>
                </a:cubicBezTo>
                <a:cubicBezTo>
                  <a:pt x="0" y="38"/>
                  <a:pt x="0" y="37"/>
                  <a:pt x="0" y="36"/>
                </a:cubicBezTo>
                <a:cubicBezTo>
                  <a:pt x="0" y="35"/>
                  <a:pt x="0" y="34"/>
                  <a:pt x="1" y="33"/>
                </a:cubicBezTo>
                <a:cubicBezTo>
                  <a:pt x="12" y="22"/>
                  <a:pt x="12" y="22"/>
                  <a:pt x="12" y="22"/>
                </a:cubicBezTo>
                <a:cubicBezTo>
                  <a:pt x="1" y="11"/>
                  <a:pt x="1" y="11"/>
                  <a:pt x="1" y="11"/>
                </a:cubicBezTo>
                <a:cubicBezTo>
                  <a:pt x="0" y="10"/>
                  <a:pt x="0" y="9"/>
                  <a:pt x="0" y="8"/>
                </a:cubicBezTo>
                <a:cubicBezTo>
                  <a:pt x="0" y="7"/>
                  <a:pt x="0" y="6"/>
                  <a:pt x="1" y="6"/>
                </a:cubicBezTo>
                <a:cubicBezTo>
                  <a:pt x="6" y="1"/>
                  <a:pt x="6" y="1"/>
                  <a:pt x="6" y="1"/>
                </a:cubicBezTo>
                <a:cubicBezTo>
                  <a:pt x="7" y="0"/>
                  <a:pt x="8" y="0"/>
                  <a:pt x="9" y="0"/>
                </a:cubicBezTo>
                <a:cubicBezTo>
                  <a:pt x="10" y="0"/>
                  <a:pt x="11" y="0"/>
                  <a:pt x="11" y="1"/>
                </a:cubicBezTo>
                <a:cubicBezTo>
                  <a:pt x="22" y="12"/>
                  <a:pt x="22" y="12"/>
                  <a:pt x="22" y="12"/>
                </a:cubicBezTo>
                <a:cubicBezTo>
                  <a:pt x="34" y="1"/>
                  <a:pt x="34" y="1"/>
                  <a:pt x="34" y="1"/>
                </a:cubicBezTo>
                <a:cubicBezTo>
                  <a:pt x="34" y="0"/>
                  <a:pt x="35" y="0"/>
                  <a:pt x="36" y="0"/>
                </a:cubicBezTo>
                <a:cubicBezTo>
                  <a:pt x="37" y="0"/>
                  <a:pt x="38" y="0"/>
                  <a:pt x="39" y="1"/>
                </a:cubicBezTo>
                <a:cubicBezTo>
                  <a:pt x="44" y="6"/>
                  <a:pt x="44" y="6"/>
                  <a:pt x="44" y="6"/>
                </a:cubicBezTo>
                <a:cubicBezTo>
                  <a:pt x="45" y="6"/>
                  <a:pt x="45" y="7"/>
                  <a:pt x="45" y="8"/>
                </a:cubicBezTo>
                <a:cubicBezTo>
                  <a:pt x="45" y="9"/>
                  <a:pt x="45" y="10"/>
                  <a:pt x="44" y="11"/>
                </a:cubicBezTo>
                <a:cubicBezTo>
                  <a:pt x="33" y="22"/>
                  <a:pt x="33" y="22"/>
                  <a:pt x="33" y="22"/>
                </a:cubicBezTo>
                <a:cubicBezTo>
                  <a:pt x="44" y="33"/>
                  <a:pt x="44" y="33"/>
                  <a:pt x="44" y="33"/>
                </a:cubicBezTo>
                <a:cubicBezTo>
                  <a:pt x="45" y="34"/>
                  <a:pt x="45" y="35"/>
                  <a:pt x="45" y="36"/>
                </a:cubicBezTo>
                <a:cubicBezTo>
                  <a:pt x="45" y="37"/>
                  <a:pt x="45" y="38"/>
                  <a:pt x="44" y="38"/>
                </a:cubicBezTo>
                <a:close/>
              </a:path>
            </a:pathLst>
          </a:custGeom>
          <a:solidFill>
            <a:srgbClr val="C00000"/>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66">
            <a:extLst>
              <a:ext uri="{FF2B5EF4-FFF2-40B4-BE49-F238E27FC236}">
                <a16:creationId xmlns:a16="http://schemas.microsoft.com/office/drawing/2014/main" id="{66F84BA5-9317-4A09-0C77-1C6815B2EFA2}"/>
              </a:ext>
            </a:extLst>
          </p:cNvPr>
          <p:cNvSpPr>
            <a:spLocks noEditPoints="1"/>
          </p:cNvSpPr>
          <p:nvPr/>
        </p:nvSpPr>
        <p:spPr bwMode="auto">
          <a:xfrm>
            <a:off x="2950755" y="2317050"/>
            <a:ext cx="243049" cy="404364"/>
          </a:xfrm>
          <a:custGeom>
            <a:avLst/>
            <a:gdLst/>
            <a:ahLst/>
            <a:cxnLst>
              <a:cxn ang="0">
                <a:pos x="114" y="209"/>
              </a:cxn>
              <a:cxn ang="0">
                <a:pos x="114" y="219"/>
              </a:cxn>
              <a:cxn ang="0">
                <a:pos x="93" y="240"/>
              </a:cxn>
              <a:cxn ang="0">
                <a:pos x="88" y="240"/>
              </a:cxn>
              <a:cxn ang="0">
                <a:pos x="67" y="219"/>
              </a:cxn>
              <a:cxn ang="0">
                <a:pos x="145" y="92"/>
              </a:cxn>
              <a:cxn ang="0">
                <a:pos x="93" y="41"/>
              </a:cxn>
              <a:cxn ang="0">
                <a:pos x="47" y="92"/>
              </a:cxn>
              <a:cxn ang="0">
                <a:pos x="0" y="92"/>
              </a:cxn>
              <a:cxn ang="0">
                <a:pos x="93" y="0"/>
              </a:cxn>
              <a:cxn ang="0">
                <a:pos x="186" y="87"/>
              </a:cxn>
              <a:cxn ang="0">
                <a:pos x="114" y="209"/>
              </a:cxn>
              <a:cxn ang="0">
                <a:pos x="91" y="265"/>
              </a:cxn>
              <a:cxn ang="0">
                <a:pos x="114" y="288"/>
              </a:cxn>
              <a:cxn ang="0">
                <a:pos x="91" y="311"/>
              </a:cxn>
              <a:cxn ang="0">
                <a:pos x="67" y="288"/>
              </a:cxn>
              <a:cxn ang="0">
                <a:pos x="91" y="265"/>
              </a:cxn>
            </a:cxnLst>
            <a:rect l="0" t="0" r="r" b="b"/>
            <a:pathLst>
              <a:path w="186" h="311">
                <a:moveTo>
                  <a:pt x="114" y="209"/>
                </a:moveTo>
                <a:cubicBezTo>
                  <a:pt x="114" y="218"/>
                  <a:pt x="114" y="214"/>
                  <a:pt x="114" y="219"/>
                </a:cubicBezTo>
                <a:cubicBezTo>
                  <a:pt x="114" y="229"/>
                  <a:pt x="104" y="240"/>
                  <a:pt x="93" y="240"/>
                </a:cubicBezTo>
                <a:cubicBezTo>
                  <a:pt x="88" y="240"/>
                  <a:pt x="93" y="240"/>
                  <a:pt x="88" y="240"/>
                </a:cubicBezTo>
                <a:cubicBezTo>
                  <a:pt x="77" y="240"/>
                  <a:pt x="67" y="230"/>
                  <a:pt x="67" y="219"/>
                </a:cubicBezTo>
                <a:cubicBezTo>
                  <a:pt x="65" y="139"/>
                  <a:pt x="145" y="133"/>
                  <a:pt x="145" y="92"/>
                </a:cubicBezTo>
                <a:cubicBezTo>
                  <a:pt x="145" y="51"/>
                  <a:pt x="123" y="41"/>
                  <a:pt x="93" y="41"/>
                </a:cubicBezTo>
                <a:cubicBezTo>
                  <a:pt x="63" y="41"/>
                  <a:pt x="47" y="62"/>
                  <a:pt x="47" y="92"/>
                </a:cubicBezTo>
                <a:cubicBezTo>
                  <a:pt x="47" y="123"/>
                  <a:pt x="0" y="122"/>
                  <a:pt x="0" y="92"/>
                </a:cubicBezTo>
                <a:cubicBezTo>
                  <a:pt x="0" y="11"/>
                  <a:pt x="63" y="1"/>
                  <a:pt x="93" y="0"/>
                </a:cubicBezTo>
                <a:cubicBezTo>
                  <a:pt x="123" y="0"/>
                  <a:pt x="186" y="15"/>
                  <a:pt x="186" y="87"/>
                </a:cubicBezTo>
                <a:cubicBezTo>
                  <a:pt x="186" y="159"/>
                  <a:pt x="112" y="167"/>
                  <a:pt x="114" y="209"/>
                </a:cubicBezTo>
                <a:close/>
                <a:moveTo>
                  <a:pt x="91" y="265"/>
                </a:moveTo>
                <a:cubicBezTo>
                  <a:pt x="103" y="265"/>
                  <a:pt x="114" y="276"/>
                  <a:pt x="114" y="288"/>
                </a:cubicBezTo>
                <a:cubicBezTo>
                  <a:pt x="114" y="301"/>
                  <a:pt x="103" y="311"/>
                  <a:pt x="91" y="311"/>
                </a:cubicBezTo>
                <a:cubicBezTo>
                  <a:pt x="78" y="311"/>
                  <a:pt x="67" y="301"/>
                  <a:pt x="67" y="288"/>
                </a:cubicBezTo>
                <a:cubicBezTo>
                  <a:pt x="67" y="276"/>
                  <a:pt x="78" y="265"/>
                  <a:pt x="91" y="265"/>
                </a:cubicBezTo>
                <a:close/>
              </a:path>
            </a:pathLst>
          </a:custGeom>
          <a:solidFill>
            <a:schemeClr val="accent4"/>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00">
            <a:extLst>
              <a:ext uri="{FF2B5EF4-FFF2-40B4-BE49-F238E27FC236}">
                <a16:creationId xmlns:a16="http://schemas.microsoft.com/office/drawing/2014/main" id="{804F95FA-EAB0-3382-E6EB-266D0CBB493B}"/>
              </a:ext>
            </a:extLst>
          </p:cNvPr>
          <p:cNvSpPr>
            <a:spLocks/>
          </p:cNvSpPr>
          <p:nvPr/>
        </p:nvSpPr>
        <p:spPr bwMode="auto">
          <a:xfrm>
            <a:off x="3193804" y="2001977"/>
            <a:ext cx="243049" cy="245554"/>
          </a:xfrm>
          <a:custGeom>
            <a:avLst/>
            <a:gdLst/>
            <a:ahLst/>
            <a:cxnLst>
              <a:cxn ang="0">
                <a:pos x="44" y="38"/>
              </a:cxn>
              <a:cxn ang="0">
                <a:pos x="39" y="44"/>
              </a:cxn>
              <a:cxn ang="0">
                <a:pos x="36" y="45"/>
              </a:cxn>
              <a:cxn ang="0">
                <a:pos x="34" y="44"/>
              </a:cxn>
              <a:cxn ang="0">
                <a:pos x="22" y="32"/>
              </a:cxn>
              <a:cxn ang="0">
                <a:pos x="11" y="44"/>
              </a:cxn>
              <a:cxn ang="0">
                <a:pos x="9" y="45"/>
              </a:cxn>
              <a:cxn ang="0">
                <a:pos x="6" y="44"/>
              </a:cxn>
              <a:cxn ang="0">
                <a:pos x="1" y="38"/>
              </a:cxn>
              <a:cxn ang="0">
                <a:pos x="0" y="36"/>
              </a:cxn>
              <a:cxn ang="0">
                <a:pos x="1" y="33"/>
              </a:cxn>
              <a:cxn ang="0">
                <a:pos x="12" y="22"/>
              </a:cxn>
              <a:cxn ang="0">
                <a:pos x="1" y="11"/>
              </a:cxn>
              <a:cxn ang="0">
                <a:pos x="0" y="8"/>
              </a:cxn>
              <a:cxn ang="0">
                <a:pos x="1" y="6"/>
              </a:cxn>
              <a:cxn ang="0">
                <a:pos x="6" y="1"/>
              </a:cxn>
              <a:cxn ang="0">
                <a:pos x="9" y="0"/>
              </a:cxn>
              <a:cxn ang="0">
                <a:pos x="11" y="1"/>
              </a:cxn>
              <a:cxn ang="0">
                <a:pos x="22" y="12"/>
              </a:cxn>
              <a:cxn ang="0">
                <a:pos x="34" y="1"/>
              </a:cxn>
              <a:cxn ang="0">
                <a:pos x="36" y="0"/>
              </a:cxn>
              <a:cxn ang="0">
                <a:pos x="39" y="1"/>
              </a:cxn>
              <a:cxn ang="0">
                <a:pos x="44" y="6"/>
              </a:cxn>
              <a:cxn ang="0">
                <a:pos x="45" y="8"/>
              </a:cxn>
              <a:cxn ang="0">
                <a:pos x="44" y="11"/>
              </a:cxn>
              <a:cxn ang="0">
                <a:pos x="33" y="22"/>
              </a:cxn>
              <a:cxn ang="0">
                <a:pos x="44" y="33"/>
              </a:cxn>
              <a:cxn ang="0">
                <a:pos x="45" y="36"/>
              </a:cxn>
              <a:cxn ang="0">
                <a:pos x="44" y="38"/>
              </a:cxn>
            </a:cxnLst>
            <a:rect l="0" t="0" r="r" b="b"/>
            <a:pathLst>
              <a:path w="45" h="45">
                <a:moveTo>
                  <a:pt x="44" y="38"/>
                </a:moveTo>
                <a:cubicBezTo>
                  <a:pt x="39" y="44"/>
                  <a:pt x="39" y="44"/>
                  <a:pt x="39" y="44"/>
                </a:cubicBezTo>
                <a:cubicBezTo>
                  <a:pt x="38" y="44"/>
                  <a:pt x="37" y="45"/>
                  <a:pt x="36" y="45"/>
                </a:cubicBezTo>
                <a:cubicBezTo>
                  <a:pt x="35" y="45"/>
                  <a:pt x="34" y="44"/>
                  <a:pt x="34" y="44"/>
                </a:cubicBezTo>
                <a:cubicBezTo>
                  <a:pt x="22" y="32"/>
                  <a:pt x="22" y="32"/>
                  <a:pt x="22" y="32"/>
                </a:cubicBezTo>
                <a:cubicBezTo>
                  <a:pt x="11" y="44"/>
                  <a:pt x="11" y="44"/>
                  <a:pt x="11" y="44"/>
                </a:cubicBezTo>
                <a:cubicBezTo>
                  <a:pt x="11" y="44"/>
                  <a:pt x="10" y="45"/>
                  <a:pt x="9" y="45"/>
                </a:cubicBezTo>
                <a:cubicBezTo>
                  <a:pt x="8" y="45"/>
                  <a:pt x="7" y="44"/>
                  <a:pt x="6" y="44"/>
                </a:cubicBezTo>
                <a:cubicBezTo>
                  <a:pt x="1" y="38"/>
                  <a:pt x="1" y="38"/>
                  <a:pt x="1" y="38"/>
                </a:cubicBezTo>
                <a:cubicBezTo>
                  <a:pt x="0" y="38"/>
                  <a:pt x="0" y="37"/>
                  <a:pt x="0" y="36"/>
                </a:cubicBezTo>
                <a:cubicBezTo>
                  <a:pt x="0" y="35"/>
                  <a:pt x="0" y="34"/>
                  <a:pt x="1" y="33"/>
                </a:cubicBezTo>
                <a:cubicBezTo>
                  <a:pt x="12" y="22"/>
                  <a:pt x="12" y="22"/>
                  <a:pt x="12" y="22"/>
                </a:cubicBezTo>
                <a:cubicBezTo>
                  <a:pt x="1" y="11"/>
                  <a:pt x="1" y="11"/>
                  <a:pt x="1" y="11"/>
                </a:cubicBezTo>
                <a:cubicBezTo>
                  <a:pt x="0" y="10"/>
                  <a:pt x="0" y="9"/>
                  <a:pt x="0" y="8"/>
                </a:cubicBezTo>
                <a:cubicBezTo>
                  <a:pt x="0" y="7"/>
                  <a:pt x="0" y="6"/>
                  <a:pt x="1" y="6"/>
                </a:cubicBezTo>
                <a:cubicBezTo>
                  <a:pt x="6" y="1"/>
                  <a:pt x="6" y="1"/>
                  <a:pt x="6" y="1"/>
                </a:cubicBezTo>
                <a:cubicBezTo>
                  <a:pt x="7" y="0"/>
                  <a:pt x="8" y="0"/>
                  <a:pt x="9" y="0"/>
                </a:cubicBezTo>
                <a:cubicBezTo>
                  <a:pt x="10" y="0"/>
                  <a:pt x="11" y="0"/>
                  <a:pt x="11" y="1"/>
                </a:cubicBezTo>
                <a:cubicBezTo>
                  <a:pt x="22" y="12"/>
                  <a:pt x="22" y="12"/>
                  <a:pt x="22" y="12"/>
                </a:cubicBezTo>
                <a:cubicBezTo>
                  <a:pt x="34" y="1"/>
                  <a:pt x="34" y="1"/>
                  <a:pt x="34" y="1"/>
                </a:cubicBezTo>
                <a:cubicBezTo>
                  <a:pt x="34" y="0"/>
                  <a:pt x="35" y="0"/>
                  <a:pt x="36" y="0"/>
                </a:cubicBezTo>
                <a:cubicBezTo>
                  <a:pt x="37" y="0"/>
                  <a:pt x="38" y="0"/>
                  <a:pt x="39" y="1"/>
                </a:cubicBezTo>
                <a:cubicBezTo>
                  <a:pt x="44" y="6"/>
                  <a:pt x="44" y="6"/>
                  <a:pt x="44" y="6"/>
                </a:cubicBezTo>
                <a:cubicBezTo>
                  <a:pt x="45" y="6"/>
                  <a:pt x="45" y="7"/>
                  <a:pt x="45" y="8"/>
                </a:cubicBezTo>
                <a:cubicBezTo>
                  <a:pt x="45" y="9"/>
                  <a:pt x="45" y="10"/>
                  <a:pt x="44" y="11"/>
                </a:cubicBezTo>
                <a:cubicBezTo>
                  <a:pt x="33" y="22"/>
                  <a:pt x="33" y="22"/>
                  <a:pt x="33" y="22"/>
                </a:cubicBezTo>
                <a:cubicBezTo>
                  <a:pt x="44" y="33"/>
                  <a:pt x="44" y="33"/>
                  <a:pt x="44" y="33"/>
                </a:cubicBezTo>
                <a:cubicBezTo>
                  <a:pt x="45" y="34"/>
                  <a:pt x="45" y="35"/>
                  <a:pt x="45" y="36"/>
                </a:cubicBezTo>
                <a:cubicBezTo>
                  <a:pt x="45" y="37"/>
                  <a:pt x="45" y="38"/>
                  <a:pt x="44" y="38"/>
                </a:cubicBezTo>
                <a:close/>
              </a:path>
            </a:pathLst>
          </a:custGeom>
          <a:solidFill>
            <a:srgbClr val="C00000"/>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66">
            <a:extLst>
              <a:ext uri="{FF2B5EF4-FFF2-40B4-BE49-F238E27FC236}">
                <a16:creationId xmlns:a16="http://schemas.microsoft.com/office/drawing/2014/main" id="{DF89506F-4E0E-443B-F5E0-E003956E305D}"/>
              </a:ext>
            </a:extLst>
          </p:cNvPr>
          <p:cNvSpPr>
            <a:spLocks noEditPoints="1"/>
          </p:cNvSpPr>
          <p:nvPr/>
        </p:nvSpPr>
        <p:spPr bwMode="auto">
          <a:xfrm>
            <a:off x="2950754" y="3563279"/>
            <a:ext cx="243049" cy="404364"/>
          </a:xfrm>
          <a:custGeom>
            <a:avLst/>
            <a:gdLst/>
            <a:ahLst/>
            <a:cxnLst>
              <a:cxn ang="0">
                <a:pos x="114" y="209"/>
              </a:cxn>
              <a:cxn ang="0">
                <a:pos x="114" y="219"/>
              </a:cxn>
              <a:cxn ang="0">
                <a:pos x="93" y="240"/>
              </a:cxn>
              <a:cxn ang="0">
                <a:pos x="88" y="240"/>
              </a:cxn>
              <a:cxn ang="0">
                <a:pos x="67" y="219"/>
              </a:cxn>
              <a:cxn ang="0">
                <a:pos x="145" y="92"/>
              </a:cxn>
              <a:cxn ang="0">
                <a:pos x="93" y="41"/>
              </a:cxn>
              <a:cxn ang="0">
                <a:pos x="47" y="92"/>
              </a:cxn>
              <a:cxn ang="0">
                <a:pos x="0" y="92"/>
              </a:cxn>
              <a:cxn ang="0">
                <a:pos x="93" y="0"/>
              </a:cxn>
              <a:cxn ang="0">
                <a:pos x="186" y="87"/>
              </a:cxn>
              <a:cxn ang="0">
                <a:pos x="114" y="209"/>
              </a:cxn>
              <a:cxn ang="0">
                <a:pos x="91" y="265"/>
              </a:cxn>
              <a:cxn ang="0">
                <a:pos x="114" y="288"/>
              </a:cxn>
              <a:cxn ang="0">
                <a:pos x="91" y="311"/>
              </a:cxn>
              <a:cxn ang="0">
                <a:pos x="67" y="288"/>
              </a:cxn>
              <a:cxn ang="0">
                <a:pos x="91" y="265"/>
              </a:cxn>
            </a:cxnLst>
            <a:rect l="0" t="0" r="r" b="b"/>
            <a:pathLst>
              <a:path w="186" h="311">
                <a:moveTo>
                  <a:pt x="114" y="209"/>
                </a:moveTo>
                <a:cubicBezTo>
                  <a:pt x="114" y="218"/>
                  <a:pt x="114" y="214"/>
                  <a:pt x="114" y="219"/>
                </a:cubicBezTo>
                <a:cubicBezTo>
                  <a:pt x="114" y="229"/>
                  <a:pt x="104" y="240"/>
                  <a:pt x="93" y="240"/>
                </a:cubicBezTo>
                <a:cubicBezTo>
                  <a:pt x="88" y="240"/>
                  <a:pt x="93" y="240"/>
                  <a:pt x="88" y="240"/>
                </a:cubicBezTo>
                <a:cubicBezTo>
                  <a:pt x="77" y="240"/>
                  <a:pt x="67" y="230"/>
                  <a:pt x="67" y="219"/>
                </a:cubicBezTo>
                <a:cubicBezTo>
                  <a:pt x="65" y="139"/>
                  <a:pt x="145" y="133"/>
                  <a:pt x="145" y="92"/>
                </a:cubicBezTo>
                <a:cubicBezTo>
                  <a:pt x="145" y="51"/>
                  <a:pt x="123" y="41"/>
                  <a:pt x="93" y="41"/>
                </a:cubicBezTo>
                <a:cubicBezTo>
                  <a:pt x="63" y="41"/>
                  <a:pt x="47" y="62"/>
                  <a:pt x="47" y="92"/>
                </a:cubicBezTo>
                <a:cubicBezTo>
                  <a:pt x="47" y="123"/>
                  <a:pt x="0" y="122"/>
                  <a:pt x="0" y="92"/>
                </a:cubicBezTo>
                <a:cubicBezTo>
                  <a:pt x="0" y="11"/>
                  <a:pt x="63" y="1"/>
                  <a:pt x="93" y="0"/>
                </a:cubicBezTo>
                <a:cubicBezTo>
                  <a:pt x="123" y="0"/>
                  <a:pt x="186" y="15"/>
                  <a:pt x="186" y="87"/>
                </a:cubicBezTo>
                <a:cubicBezTo>
                  <a:pt x="186" y="159"/>
                  <a:pt x="112" y="167"/>
                  <a:pt x="114" y="209"/>
                </a:cubicBezTo>
                <a:close/>
                <a:moveTo>
                  <a:pt x="91" y="265"/>
                </a:moveTo>
                <a:cubicBezTo>
                  <a:pt x="103" y="265"/>
                  <a:pt x="114" y="276"/>
                  <a:pt x="114" y="288"/>
                </a:cubicBezTo>
                <a:cubicBezTo>
                  <a:pt x="114" y="301"/>
                  <a:pt x="103" y="311"/>
                  <a:pt x="91" y="311"/>
                </a:cubicBezTo>
                <a:cubicBezTo>
                  <a:pt x="78" y="311"/>
                  <a:pt x="67" y="301"/>
                  <a:pt x="67" y="288"/>
                </a:cubicBezTo>
                <a:cubicBezTo>
                  <a:pt x="67" y="276"/>
                  <a:pt x="78" y="265"/>
                  <a:pt x="91" y="265"/>
                </a:cubicBezTo>
                <a:close/>
              </a:path>
            </a:pathLst>
          </a:custGeom>
          <a:solidFill>
            <a:schemeClr val="accent4"/>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66">
            <a:extLst>
              <a:ext uri="{FF2B5EF4-FFF2-40B4-BE49-F238E27FC236}">
                <a16:creationId xmlns:a16="http://schemas.microsoft.com/office/drawing/2014/main" id="{F09F63B8-E107-FD15-8AA3-3934DA858EC6}"/>
              </a:ext>
            </a:extLst>
          </p:cNvPr>
          <p:cNvSpPr>
            <a:spLocks noEditPoints="1"/>
          </p:cNvSpPr>
          <p:nvPr/>
        </p:nvSpPr>
        <p:spPr bwMode="auto">
          <a:xfrm>
            <a:off x="5093320" y="2745084"/>
            <a:ext cx="243049" cy="404364"/>
          </a:xfrm>
          <a:custGeom>
            <a:avLst/>
            <a:gdLst/>
            <a:ahLst/>
            <a:cxnLst>
              <a:cxn ang="0">
                <a:pos x="114" y="209"/>
              </a:cxn>
              <a:cxn ang="0">
                <a:pos x="114" y="219"/>
              </a:cxn>
              <a:cxn ang="0">
                <a:pos x="93" y="240"/>
              </a:cxn>
              <a:cxn ang="0">
                <a:pos x="88" y="240"/>
              </a:cxn>
              <a:cxn ang="0">
                <a:pos x="67" y="219"/>
              </a:cxn>
              <a:cxn ang="0">
                <a:pos x="145" y="92"/>
              </a:cxn>
              <a:cxn ang="0">
                <a:pos x="93" y="41"/>
              </a:cxn>
              <a:cxn ang="0">
                <a:pos x="47" y="92"/>
              </a:cxn>
              <a:cxn ang="0">
                <a:pos x="0" y="92"/>
              </a:cxn>
              <a:cxn ang="0">
                <a:pos x="93" y="0"/>
              </a:cxn>
              <a:cxn ang="0">
                <a:pos x="186" y="87"/>
              </a:cxn>
              <a:cxn ang="0">
                <a:pos x="114" y="209"/>
              </a:cxn>
              <a:cxn ang="0">
                <a:pos x="91" y="265"/>
              </a:cxn>
              <a:cxn ang="0">
                <a:pos x="114" y="288"/>
              </a:cxn>
              <a:cxn ang="0">
                <a:pos x="91" y="311"/>
              </a:cxn>
              <a:cxn ang="0">
                <a:pos x="67" y="288"/>
              </a:cxn>
              <a:cxn ang="0">
                <a:pos x="91" y="265"/>
              </a:cxn>
            </a:cxnLst>
            <a:rect l="0" t="0" r="r" b="b"/>
            <a:pathLst>
              <a:path w="186" h="311">
                <a:moveTo>
                  <a:pt x="114" y="209"/>
                </a:moveTo>
                <a:cubicBezTo>
                  <a:pt x="114" y="218"/>
                  <a:pt x="114" y="214"/>
                  <a:pt x="114" y="219"/>
                </a:cubicBezTo>
                <a:cubicBezTo>
                  <a:pt x="114" y="229"/>
                  <a:pt x="104" y="240"/>
                  <a:pt x="93" y="240"/>
                </a:cubicBezTo>
                <a:cubicBezTo>
                  <a:pt x="88" y="240"/>
                  <a:pt x="93" y="240"/>
                  <a:pt x="88" y="240"/>
                </a:cubicBezTo>
                <a:cubicBezTo>
                  <a:pt x="77" y="240"/>
                  <a:pt x="67" y="230"/>
                  <a:pt x="67" y="219"/>
                </a:cubicBezTo>
                <a:cubicBezTo>
                  <a:pt x="65" y="139"/>
                  <a:pt x="145" y="133"/>
                  <a:pt x="145" y="92"/>
                </a:cubicBezTo>
                <a:cubicBezTo>
                  <a:pt x="145" y="51"/>
                  <a:pt x="123" y="41"/>
                  <a:pt x="93" y="41"/>
                </a:cubicBezTo>
                <a:cubicBezTo>
                  <a:pt x="63" y="41"/>
                  <a:pt x="47" y="62"/>
                  <a:pt x="47" y="92"/>
                </a:cubicBezTo>
                <a:cubicBezTo>
                  <a:pt x="47" y="123"/>
                  <a:pt x="0" y="122"/>
                  <a:pt x="0" y="92"/>
                </a:cubicBezTo>
                <a:cubicBezTo>
                  <a:pt x="0" y="11"/>
                  <a:pt x="63" y="1"/>
                  <a:pt x="93" y="0"/>
                </a:cubicBezTo>
                <a:cubicBezTo>
                  <a:pt x="123" y="0"/>
                  <a:pt x="186" y="15"/>
                  <a:pt x="186" y="87"/>
                </a:cubicBezTo>
                <a:cubicBezTo>
                  <a:pt x="186" y="159"/>
                  <a:pt x="112" y="167"/>
                  <a:pt x="114" y="209"/>
                </a:cubicBezTo>
                <a:close/>
                <a:moveTo>
                  <a:pt x="91" y="265"/>
                </a:moveTo>
                <a:cubicBezTo>
                  <a:pt x="103" y="265"/>
                  <a:pt x="114" y="276"/>
                  <a:pt x="114" y="288"/>
                </a:cubicBezTo>
                <a:cubicBezTo>
                  <a:pt x="114" y="301"/>
                  <a:pt x="103" y="311"/>
                  <a:pt x="91" y="311"/>
                </a:cubicBezTo>
                <a:cubicBezTo>
                  <a:pt x="78" y="311"/>
                  <a:pt x="67" y="301"/>
                  <a:pt x="67" y="288"/>
                </a:cubicBezTo>
                <a:cubicBezTo>
                  <a:pt x="67" y="276"/>
                  <a:pt x="78" y="265"/>
                  <a:pt x="91" y="265"/>
                </a:cubicBezTo>
                <a:close/>
              </a:path>
            </a:pathLst>
          </a:custGeom>
          <a:solidFill>
            <a:schemeClr val="accent4"/>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Content Placeholder 2">
            <a:extLst>
              <a:ext uri="{FF2B5EF4-FFF2-40B4-BE49-F238E27FC236}">
                <a16:creationId xmlns:a16="http://schemas.microsoft.com/office/drawing/2014/main" id="{486EB7B2-8D28-3A6F-B6B3-8F2FF988EB45}"/>
              </a:ext>
            </a:extLst>
          </p:cNvPr>
          <p:cNvSpPr txBox="1">
            <a:spLocks/>
          </p:cNvSpPr>
          <p:nvPr/>
        </p:nvSpPr>
        <p:spPr>
          <a:xfrm>
            <a:off x="845388" y="1463039"/>
            <a:ext cx="11041811" cy="5029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charset="2"/>
              <a:buChar char="ü"/>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Courier New" charset="0"/>
              <a:buChar char="o"/>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What are the possible reasons for gem5’s speedup on M1 platform:</a:t>
            </a:r>
          </a:p>
          <a:p>
            <a:pPr marL="457200" lvl="1" indent="0">
              <a:buFont typeface="Wingdings" charset="2"/>
              <a:buNone/>
            </a:pPr>
            <a:r>
              <a:rPr lang="en-US"/>
              <a:t>Clock speed –  </a:t>
            </a:r>
          </a:p>
          <a:p>
            <a:pPr marL="457200" lvl="1" indent="0">
              <a:buFont typeface="Wingdings" charset="2"/>
              <a:buNone/>
            </a:pPr>
            <a:r>
              <a:rPr lang="en-US"/>
              <a:t>Cache size –  </a:t>
            </a:r>
          </a:p>
          <a:p>
            <a:pPr marL="457200" lvl="1" indent="0">
              <a:buFont typeface="Wingdings" charset="2"/>
              <a:buNone/>
            </a:pPr>
            <a:r>
              <a:rPr lang="en-US"/>
              <a:t>Instruction Set Architecture – </a:t>
            </a:r>
          </a:p>
          <a:p>
            <a:pPr marL="457200" lvl="1" indent="0">
              <a:buFont typeface="Wingdings" charset="2"/>
              <a:buNone/>
            </a:pPr>
            <a:r>
              <a:rPr lang="en-US"/>
              <a:t>Number of cores – </a:t>
            </a:r>
          </a:p>
          <a:p>
            <a:pPr marL="457200" lvl="1" indent="0">
              <a:buFont typeface="Wingdings" charset="2"/>
              <a:buNone/>
            </a:pPr>
            <a:r>
              <a:rPr lang="en-US"/>
              <a:t>Pipelining – </a:t>
            </a:r>
          </a:p>
          <a:p>
            <a:pPr marL="0" indent="0">
              <a:buFont typeface="Arial" panose="020B0604020202020204" pitchFamily="34" charset="0"/>
              <a:buNone/>
            </a:pPr>
            <a:r>
              <a:rPr lang="en-US"/>
              <a:t>How can we prove this? – </a:t>
            </a:r>
            <a:r>
              <a:rPr lang="en-US" b="1" i="1">
                <a:ln w="19050">
                  <a:solidFill>
                    <a:schemeClr val="tx2"/>
                  </a:solidFill>
                </a:ln>
                <a:solidFill>
                  <a:schemeClr val="accent5">
                    <a:lumMod val="60000"/>
                    <a:lumOff val="40000"/>
                  </a:schemeClr>
                </a:solidFill>
              </a:rPr>
              <a:t>Modify hardware configuration</a:t>
            </a:r>
          </a:p>
          <a:p>
            <a:endParaRPr lang="en-US"/>
          </a:p>
        </p:txBody>
      </p:sp>
      <p:sp>
        <p:nvSpPr>
          <p:cNvPr id="8" name="Freeform 48">
            <a:extLst>
              <a:ext uri="{FF2B5EF4-FFF2-40B4-BE49-F238E27FC236}">
                <a16:creationId xmlns:a16="http://schemas.microsoft.com/office/drawing/2014/main" id="{27EA479D-178F-0E93-BE8A-D8CCC5DA5E41}"/>
              </a:ext>
            </a:extLst>
          </p:cNvPr>
          <p:cNvSpPr>
            <a:spLocks noEditPoints="1"/>
          </p:cNvSpPr>
          <p:nvPr/>
        </p:nvSpPr>
        <p:spPr bwMode="auto">
          <a:xfrm>
            <a:off x="508101" y="4091773"/>
            <a:ext cx="256540" cy="256540"/>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05900570"/>
      </p:ext>
    </p:extLst>
  </p:cSld>
  <p:clrMapOvr>
    <a:masterClrMapping/>
  </p:clrMapOvr>
  <p:extLst>
    <p:ext uri="{6950BFC3-D8DA-4A85-94F7-54DA5524770B}">
      <p188:commentRel xmlns:p188="http://schemas.microsoft.com/office/powerpoint/2018/8/main" r:id="rId2"/>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12C9E-20DF-D132-FF49-8F0C4352F607}"/>
              </a:ext>
            </a:extLst>
          </p:cNvPr>
          <p:cNvSpPr>
            <a:spLocks noGrp="1"/>
          </p:cNvSpPr>
          <p:nvPr>
            <p:ph type="title"/>
          </p:nvPr>
        </p:nvSpPr>
        <p:spPr/>
        <p:txBody>
          <a:bodyPr/>
          <a:lstStyle/>
          <a:p>
            <a:r>
              <a:rPr lang="en-US"/>
              <a:t>Theoretical Speculations</a:t>
            </a:r>
          </a:p>
        </p:txBody>
      </p:sp>
      <p:sp>
        <p:nvSpPr>
          <p:cNvPr id="3" name="Content Placeholder 2">
            <a:extLst>
              <a:ext uri="{FF2B5EF4-FFF2-40B4-BE49-F238E27FC236}">
                <a16:creationId xmlns:a16="http://schemas.microsoft.com/office/drawing/2014/main" id="{6FE5C6DA-A150-12CC-6371-FA7B7F8BC2C9}"/>
              </a:ext>
            </a:extLst>
          </p:cNvPr>
          <p:cNvSpPr>
            <a:spLocks noGrp="1"/>
          </p:cNvSpPr>
          <p:nvPr>
            <p:ph idx="1"/>
          </p:nvPr>
        </p:nvSpPr>
        <p:spPr>
          <a:xfrm>
            <a:off x="845388" y="1463039"/>
            <a:ext cx="11041811" cy="5029200"/>
          </a:xfrm>
        </p:spPr>
        <p:txBody>
          <a:bodyPr/>
          <a:lstStyle/>
          <a:p>
            <a:pPr marL="0" indent="0">
              <a:buNone/>
            </a:pPr>
            <a:r>
              <a:rPr lang="en-US"/>
              <a:t>What are the possible reasons for gem5’s speedup on M1 platform:</a:t>
            </a:r>
          </a:p>
          <a:p>
            <a:pPr marL="457200" lvl="1" indent="0">
              <a:buNone/>
            </a:pPr>
            <a:r>
              <a:rPr lang="en-US"/>
              <a:t>Clock speed –         </a:t>
            </a:r>
            <a:r>
              <a:rPr lang="en-US" b="1">
                <a:solidFill>
                  <a:schemeClr val="tx2"/>
                </a:solidFill>
              </a:rPr>
              <a:t>3.1GHz (Xeon) </a:t>
            </a:r>
            <a:r>
              <a:rPr lang="en-US">
                <a:solidFill>
                  <a:schemeClr val="tx2"/>
                </a:solidFill>
              </a:rPr>
              <a:t>vs </a:t>
            </a:r>
            <a:r>
              <a:rPr lang="en-US" b="1">
                <a:solidFill>
                  <a:schemeClr val="tx2"/>
                </a:solidFill>
              </a:rPr>
              <a:t>3.2GHz (M1)</a:t>
            </a:r>
          </a:p>
          <a:p>
            <a:pPr marL="457200" lvl="1" indent="0">
              <a:buNone/>
            </a:pPr>
            <a:r>
              <a:rPr lang="en-US"/>
              <a:t>Cache size –  	</a:t>
            </a:r>
            <a:r>
              <a:rPr lang="en-US" b="1">
                <a:solidFill>
                  <a:schemeClr val="tx2"/>
                </a:solidFill>
              </a:rPr>
              <a:t>192KB L1 (Xeon) </a:t>
            </a:r>
            <a:r>
              <a:rPr lang="en-US">
                <a:solidFill>
                  <a:schemeClr val="tx2"/>
                </a:solidFill>
              </a:rPr>
              <a:t>vs </a:t>
            </a:r>
            <a:r>
              <a:rPr lang="en-US" b="1">
                <a:solidFill>
                  <a:schemeClr val="tx2"/>
                </a:solidFill>
              </a:rPr>
              <a:t>32KB L1 (M1)</a:t>
            </a:r>
            <a:endParaRPr lang="en-US"/>
          </a:p>
          <a:p>
            <a:pPr marL="457200" lvl="1" indent="0">
              <a:buNone/>
            </a:pPr>
            <a:r>
              <a:rPr lang="en-US"/>
              <a:t>Instruction Set Architecture – 	   </a:t>
            </a:r>
            <a:r>
              <a:rPr lang="en-US" b="1">
                <a:solidFill>
                  <a:schemeClr val="tx2"/>
                </a:solidFill>
              </a:rPr>
              <a:t>ARM (Xeon) </a:t>
            </a:r>
            <a:r>
              <a:rPr lang="en-US">
                <a:solidFill>
                  <a:schemeClr val="tx2"/>
                </a:solidFill>
              </a:rPr>
              <a:t>vs </a:t>
            </a:r>
            <a:r>
              <a:rPr lang="en-US" b="1">
                <a:solidFill>
                  <a:schemeClr val="tx2"/>
                </a:solidFill>
              </a:rPr>
              <a:t>x86 (M1)</a:t>
            </a:r>
          </a:p>
          <a:p>
            <a:pPr marL="457200" lvl="1" indent="0">
              <a:buNone/>
            </a:pPr>
            <a:r>
              <a:rPr lang="en-US"/>
              <a:t>Number of cores – 	</a:t>
            </a:r>
            <a:r>
              <a:rPr lang="en-US" b="1">
                <a:solidFill>
                  <a:schemeClr val="tx2"/>
                </a:solidFill>
              </a:rPr>
              <a:t>20 cores (Xeon) </a:t>
            </a:r>
            <a:r>
              <a:rPr lang="en-US">
                <a:solidFill>
                  <a:schemeClr val="tx2"/>
                </a:solidFill>
              </a:rPr>
              <a:t>vs </a:t>
            </a:r>
            <a:r>
              <a:rPr lang="en-US" b="1">
                <a:solidFill>
                  <a:schemeClr val="tx2"/>
                </a:solidFill>
              </a:rPr>
              <a:t>8 cores (M1)</a:t>
            </a:r>
          </a:p>
          <a:p>
            <a:pPr marL="457200" lvl="1" indent="0">
              <a:buNone/>
            </a:pPr>
            <a:r>
              <a:rPr lang="en-US"/>
              <a:t>Pipelining – 	</a:t>
            </a:r>
            <a:r>
              <a:rPr lang="en-US" b="1">
                <a:solidFill>
                  <a:schemeClr val="tx2"/>
                </a:solidFill>
              </a:rPr>
              <a:t> Maybe</a:t>
            </a:r>
            <a:endParaRPr lang="en-US"/>
          </a:p>
          <a:p>
            <a:endParaRPr lang="en-US"/>
          </a:p>
        </p:txBody>
      </p:sp>
      <p:sp>
        <p:nvSpPr>
          <p:cNvPr id="4" name="Slide Number Placeholder 3">
            <a:extLst>
              <a:ext uri="{FF2B5EF4-FFF2-40B4-BE49-F238E27FC236}">
                <a16:creationId xmlns:a16="http://schemas.microsoft.com/office/drawing/2014/main" id="{43A69F4A-9BC0-5393-BC76-8208372C4B9A}"/>
              </a:ext>
            </a:extLst>
          </p:cNvPr>
          <p:cNvSpPr>
            <a:spLocks noGrp="1"/>
          </p:cNvSpPr>
          <p:nvPr>
            <p:ph type="sldNum" sz="quarter" idx="12"/>
          </p:nvPr>
        </p:nvSpPr>
        <p:spPr/>
        <p:txBody>
          <a:bodyPr/>
          <a:lstStyle/>
          <a:p>
            <a:fld id="{8840A91F-A1B3-44C1-9FC1-670A91959705}" type="slidenum">
              <a:rPr lang="en-US" smtClean="0"/>
              <a:pPr/>
              <a:t>38</a:t>
            </a:fld>
            <a:r>
              <a:rPr lang="en-US"/>
              <a:t> </a:t>
            </a:r>
          </a:p>
        </p:txBody>
      </p:sp>
      <p:sp>
        <p:nvSpPr>
          <p:cNvPr id="5" name="Freeform 50">
            <a:extLst>
              <a:ext uri="{FF2B5EF4-FFF2-40B4-BE49-F238E27FC236}">
                <a16:creationId xmlns:a16="http://schemas.microsoft.com/office/drawing/2014/main" id="{721608AD-ABCB-1FD6-0334-7B0D5BCC4737}"/>
              </a:ext>
            </a:extLst>
          </p:cNvPr>
          <p:cNvSpPr>
            <a:spLocks/>
          </p:cNvSpPr>
          <p:nvPr/>
        </p:nvSpPr>
        <p:spPr bwMode="auto">
          <a:xfrm>
            <a:off x="1161904" y="2025535"/>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6" name="Freeform 48">
            <a:extLst>
              <a:ext uri="{FF2B5EF4-FFF2-40B4-BE49-F238E27FC236}">
                <a16:creationId xmlns:a16="http://schemas.microsoft.com/office/drawing/2014/main" id="{E3F0751E-B0B2-F585-4C06-8E3DB68C264F}"/>
              </a:ext>
            </a:extLst>
          </p:cNvPr>
          <p:cNvSpPr>
            <a:spLocks noEditPoints="1"/>
          </p:cNvSpPr>
          <p:nvPr/>
        </p:nvSpPr>
        <p:spPr bwMode="auto">
          <a:xfrm>
            <a:off x="508961" y="1547925"/>
            <a:ext cx="256540" cy="256540"/>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0">
            <a:extLst>
              <a:ext uri="{FF2B5EF4-FFF2-40B4-BE49-F238E27FC236}">
                <a16:creationId xmlns:a16="http://schemas.microsoft.com/office/drawing/2014/main" id="{1E7E728B-8250-7573-0538-2D796069E0A8}"/>
              </a:ext>
            </a:extLst>
          </p:cNvPr>
          <p:cNvSpPr>
            <a:spLocks/>
          </p:cNvSpPr>
          <p:nvPr/>
        </p:nvSpPr>
        <p:spPr bwMode="auto">
          <a:xfrm>
            <a:off x="1161904" y="2420013"/>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2" name="Freeform 50">
            <a:extLst>
              <a:ext uri="{FF2B5EF4-FFF2-40B4-BE49-F238E27FC236}">
                <a16:creationId xmlns:a16="http://schemas.microsoft.com/office/drawing/2014/main" id="{313279FC-FFAC-5D77-1FF6-DE1D06CC76D6}"/>
              </a:ext>
            </a:extLst>
          </p:cNvPr>
          <p:cNvSpPr>
            <a:spLocks/>
          </p:cNvSpPr>
          <p:nvPr/>
        </p:nvSpPr>
        <p:spPr bwMode="auto">
          <a:xfrm>
            <a:off x="1161904" y="2848047"/>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3" name="Freeform 50">
            <a:extLst>
              <a:ext uri="{FF2B5EF4-FFF2-40B4-BE49-F238E27FC236}">
                <a16:creationId xmlns:a16="http://schemas.microsoft.com/office/drawing/2014/main" id="{41107540-47ED-A0AD-4F8D-BF97B5801E7F}"/>
              </a:ext>
            </a:extLst>
          </p:cNvPr>
          <p:cNvSpPr>
            <a:spLocks/>
          </p:cNvSpPr>
          <p:nvPr/>
        </p:nvSpPr>
        <p:spPr bwMode="auto">
          <a:xfrm>
            <a:off x="1161904" y="3242525"/>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4" name="Freeform 50">
            <a:extLst>
              <a:ext uri="{FF2B5EF4-FFF2-40B4-BE49-F238E27FC236}">
                <a16:creationId xmlns:a16="http://schemas.microsoft.com/office/drawing/2014/main" id="{A1E38AD1-7ABB-BF0B-D838-C50A5D3C6737}"/>
              </a:ext>
            </a:extLst>
          </p:cNvPr>
          <p:cNvSpPr>
            <a:spLocks/>
          </p:cNvSpPr>
          <p:nvPr/>
        </p:nvSpPr>
        <p:spPr bwMode="auto">
          <a:xfrm>
            <a:off x="1161904" y="3646634"/>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7" name="Freeform 100">
            <a:extLst>
              <a:ext uri="{FF2B5EF4-FFF2-40B4-BE49-F238E27FC236}">
                <a16:creationId xmlns:a16="http://schemas.microsoft.com/office/drawing/2014/main" id="{F50F3D95-00A6-08E1-AF59-700580B9DDA7}"/>
              </a:ext>
            </a:extLst>
          </p:cNvPr>
          <p:cNvSpPr>
            <a:spLocks/>
          </p:cNvSpPr>
          <p:nvPr/>
        </p:nvSpPr>
        <p:spPr bwMode="auto">
          <a:xfrm>
            <a:off x="3866893" y="3232248"/>
            <a:ext cx="243049" cy="245554"/>
          </a:xfrm>
          <a:custGeom>
            <a:avLst/>
            <a:gdLst/>
            <a:ahLst/>
            <a:cxnLst>
              <a:cxn ang="0">
                <a:pos x="44" y="38"/>
              </a:cxn>
              <a:cxn ang="0">
                <a:pos x="39" y="44"/>
              </a:cxn>
              <a:cxn ang="0">
                <a:pos x="36" y="45"/>
              </a:cxn>
              <a:cxn ang="0">
                <a:pos x="34" y="44"/>
              </a:cxn>
              <a:cxn ang="0">
                <a:pos x="22" y="32"/>
              </a:cxn>
              <a:cxn ang="0">
                <a:pos x="11" y="44"/>
              </a:cxn>
              <a:cxn ang="0">
                <a:pos x="9" y="45"/>
              </a:cxn>
              <a:cxn ang="0">
                <a:pos x="6" y="44"/>
              </a:cxn>
              <a:cxn ang="0">
                <a:pos x="1" y="38"/>
              </a:cxn>
              <a:cxn ang="0">
                <a:pos x="0" y="36"/>
              </a:cxn>
              <a:cxn ang="0">
                <a:pos x="1" y="33"/>
              </a:cxn>
              <a:cxn ang="0">
                <a:pos x="12" y="22"/>
              </a:cxn>
              <a:cxn ang="0">
                <a:pos x="1" y="11"/>
              </a:cxn>
              <a:cxn ang="0">
                <a:pos x="0" y="8"/>
              </a:cxn>
              <a:cxn ang="0">
                <a:pos x="1" y="6"/>
              </a:cxn>
              <a:cxn ang="0">
                <a:pos x="6" y="1"/>
              </a:cxn>
              <a:cxn ang="0">
                <a:pos x="9" y="0"/>
              </a:cxn>
              <a:cxn ang="0">
                <a:pos x="11" y="1"/>
              </a:cxn>
              <a:cxn ang="0">
                <a:pos x="22" y="12"/>
              </a:cxn>
              <a:cxn ang="0">
                <a:pos x="34" y="1"/>
              </a:cxn>
              <a:cxn ang="0">
                <a:pos x="36" y="0"/>
              </a:cxn>
              <a:cxn ang="0">
                <a:pos x="39" y="1"/>
              </a:cxn>
              <a:cxn ang="0">
                <a:pos x="44" y="6"/>
              </a:cxn>
              <a:cxn ang="0">
                <a:pos x="45" y="8"/>
              </a:cxn>
              <a:cxn ang="0">
                <a:pos x="44" y="11"/>
              </a:cxn>
              <a:cxn ang="0">
                <a:pos x="33" y="22"/>
              </a:cxn>
              <a:cxn ang="0">
                <a:pos x="44" y="33"/>
              </a:cxn>
              <a:cxn ang="0">
                <a:pos x="45" y="36"/>
              </a:cxn>
              <a:cxn ang="0">
                <a:pos x="44" y="38"/>
              </a:cxn>
            </a:cxnLst>
            <a:rect l="0" t="0" r="r" b="b"/>
            <a:pathLst>
              <a:path w="45" h="45">
                <a:moveTo>
                  <a:pt x="44" y="38"/>
                </a:moveTo>
                <a:cubicBezTo>
                  <a:pt x="39" y="44"/>
                  <a:pt x="39" y="44"/>
                  <a:pt x="39" y="44"/>
                </a:cubicBezTo>
                <a:cubicBezTo>
                  <a:pt x="38" y="44"/>
                  <a:pt x="37" y="45"/>
                  <a:pt x="36" y="45"/>
                </a:cubicBezTo>
                <a:cubicBezTo>
                  <a:pt x="35" y="45"/>
                  <a:pt x="34" y="44"/>
                  <a:pt x="34" y="44"/>
                </a:cubicBezTo>
                <a:cubicBezTo>
                  <a:pt x="22" y="32"/>
                  <a:pt x="22" y="32"/>
                  <a:pt x="22" y="32"/>
                </a:cubicBezTo>
                <a:cubicBezTo>
                  <a:pt x="11" y="44"/>
                  <a:pt x="11" y="44"/>
                  <a:pt x="11" y="44"/>
                </a:cubicBezTo>
                <a:cubicBezTo>
                  <a:pt x="11" y="44"/>
                  <a:pt x="10" y="45"/>
                  <a:pt x="9" y="45"/>
                </a:cubicBezTo>
                <a:cubicBezTo>
                  <a:pt x="8" y="45"/>
                  <a:pt x="7" y="44"/>
                  <a:pt x="6" y="44"/>
                </a:cubicBezTo>
                <a:cubicBezTo>
                  <a:pt x="1" y="38"/>
                  <a:pt x="1" y="38"/>
                  <a:pt x="1" y="38"/>
                </a:cubicBezTo>
                <a:cubicBezTo>
                  <a:pt x="0" y="38"/>
                  <a:pt x="0" y="37"/>
                  <a:pt x="0" y="36"/>
                </a:cubicBezTo>
                <a:cubicBezTo>
                  <a:pt x="0" y="35"/>
                  <a:pt x="0" y="34"/>
                  <a:pt x="1" y="33"/>
                </a:cubicBezTo>
                <a:cubicBezTo>
                  <a:pt x="12" y="22"/>
                  <a:pt x="12" y="22"/>
                  <a:pt x="12" y="22"/>
                </a:cubicBezTo>
                <a:cubicBezTo>
                  <a:pt x="1" y="11"/>
                  <a:pt x="1" y="11"/>
                  <a:pt x="1" y="11"/>
                </a:cubicBezTo>
                <a:cubicBezTo>
                  <a:pt x="0" y="10"/>
                  <a:pt x="0" y="9"/>
                  <a:pt x="0" y="8"/>
                </a:cubicBezTo>
                <a:cubicBezTo>
                  <a:pt x="0" y="7"/>
                  <a:pt x="0" y="6"/>
                  <a:pt x="1" y="6"/>
                </a:cubicBezTo>
                <a:cubicBezTo>
                  <a:pt x="6" y="1"/>
                  <a:pt x="6" y="1"/>
                  <a:pt x="6" y="1"/>
                </a:cubicBezTo>
                <a:cubicBezTo>
                  <a:pt x="7" y="0"/>
                  <a:pt x="8" y="0"/>
                  <a:pt x="9" y="0"/>
                </a:cubicBezTo>
                <a:cubicBezTo>
                  <a:pt x="10" y="0"/>
                  <a:pt x="11" y="0"/>
                  <a:pt x="11" y="1"/>
                </a:cubicBezTo>
                <a:cubicBezTo>
                  <a:pt x="22" y="12"/>
                  <a:pt x="22" y="12"/>
                  <a:pt x="22" y="12"/>
                </a:cubicBezTo>
                <a:cubicBezTo>
                  <a:pt x="34" y="1"/>
                  <a:pt x="34" y="1"/>
                  <a:pt x="34" y="1"/>
                </a:cubicBezTo>
                <a:cubicBezTo>
                  <a:pt x="34" y="0"/>
                  <a:pt x="35" y="0"/>
                  <a:pt x="36" y="0"/>
                </a:cubicBezTo>
                <a:cubicBezTo>
                  <a:pt x="37" y="0"/>
                  <a:pt x="38" y="0"/>
                  <a:pt x="39" y="1"/>
                </a:cubicBezTo>
                <a:cubicBezTo>
                  <a:pt x="44" y="6"/>
                  <a:pt x="44" y="6"/>
                  <a:pt x="44" y="6"/>
                </a:cubicBezTo>
                <a:cubicBezTo>
                  <a:pt x="45" y="6"/>
                  <a:pt x="45" y="7"/>
                  <a:pt x="45" y="8"/>
                </a:cubicBezTo>
                <a:cubicBezTo>
                  <a:pt x="45" y="9"/>
                  <a:pt x="45" y="10"/>
                  <a:pt x="44" y="11"/>
                </a:cubicBezTo>
                <a:cubicBezTo>
                  <a:pt x="33" y="22"/>
                  <a:pt x="33" y="22"/>
                  <a:pt x="33" y="22"/>
                </a:cubicBezTo>
                <a:cubicBezTo>
                  <a:pt x="44" y="33"/>
                  <a:pt x="44" y="33"/>
                  <a:pt x="44" y="33"/>
                </a:cubicBezTo>
                <a:cubicBezTo>
                  <a:pt x="45" y="34"/>
                  <a:pt x="45" y="35"/>
                  <a:pt x="45" y="36"/>
                </a:cubicBezTo>
                <a:cubicBezTo>
                  <a:pt x="45" y="37"/>
                  <a:pt x="45" y="38"/>
                  <a:pt x="44" y="38"/>
                </a:cubicBezTo>
                <a:close/>
              </a:path>
            </a:pathLst>
          </a:custGeom>
          <a:solidFill>
            <a:srgbClr val="C00000"/>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66">
            <a:extLst>
              <a:ext uri="{FF2B5EF4-FFF2-40B4-BE49-F238E27FC236}">
                <a16:creationId xmlns:a16="http://schemas.microsoft.com/office/drawing/2014/main" id="{66F84BA5-9317-4A09-0C77-1C6815B2EFA2}"/>
              </a:ext>
            </a:extLst>
          </p:cNvPr>
          <p:cNvSpPr>
            <a:spLocks noEditPoints="1"/>
          </p:cNvSpPr>
          <p:nvPr/>
        </p:nvSpPr>
        <p:spPr bwMode="auto">
          <a:xfrm>
            <a:off x="2950755" y="2317050"/>
            <a:ext cx="243049" cy="404364"/>
          </a:xfrm>
          <a:custGeom>
            <a:avLst/>
            <a:gdLst/>
            <a:ahLst/>
            <a:cxnLst>
              <a:cxn ang="0">
                <a:pos x="114" y="209"/>
              </a:cxn>
              <a:cxn ang="0">
                <a:pos x="114" y="219"/>
              </a:cxn>
              <a:cxn ang="0">
                <a:pos x="93" y="240"/>
              </a:cxn>
              <a:cxn ang="0">
                <a:pos x="88" y="240"/>
              </a:cxn>
              <a:cxn ang="0">
                <a:pos x="67" y="219"/>
              </a:cxn>
              <a:cxn ang="0">
                <a:pos x="145" y="92"/>
              </a:cxn>
              <a:cxn ang="0">
                <a:pos x="93" y="41"/>
              </a:cxn>
              <a:cxn ang="0">
                <a:pos x="47" y="92"/>
              </a:cxn>
              <a:cxn ang="0">
                <a:pos x="0" y="92"/>
              </a:cxn>
              <a:cxn ang="0">
                <a:pos x="93" y="0"/>
              </a:cxn>
              <a:cxn ang="0">
                <a:pos x="186" y="87"/>
              </a:cxn>
              <a:cxn ang="0">
                <a:pos x="114" y="209"/>
              </a:cxn>
              <a:cxn ang="0">
                <a:pos x="91" y="265"/>
              </a:cxn>
              <a:cxn ang="0">
                <a:pos x="114" y="288"/>
              </a:cxn>
              <a:cxn ang="0">
                <a:pos x="91" y="311"/>
              </a:cxn>
              <a:cxn ang="0">
                <a:pos x="67" y="288"/>
              </a:cxn>
              <a:cxn ang="0">
                <a:pos x="91" y="265"/>
              </a:cxn>
            </a:cxnLst>
            <a:rect l="0" t="0" r="r" b="b"/>
            <a:pathLst>
              <a:path w="186" h="311">
                <a:moveTo>
                  <a:pt x="114" y="209"/>
                </a:moveTo>
                <a:cubicBezTo>
                  <a:pt x="114" y="218"/>
                  <a:pt x="114" y="214"/>
                  <a:pt x="114" y="219"/>
                </a:cubicBezTo>
                <a:cubicBezTo>
                  <a:pt x="114" y="229"/>
                  <a:pt x="104" y="240"/>
                  <a:pt x="93" y="240"/>
                </a:cubicBezTo>
                <a:cubicBezTo>
                  <a:pt x="88" y="240"/>
                  <a:pt x="93" y="240"/>
                  <a:pt x="88" y="240"/>
                </a:cubicBezTo>
                <a:cubicBezTo>
                  <a:pt x="77" y="240"/>
                  <a:pt x="67" y="230"/>
                  <a:pt x="67" y="219"/>
                </a:cubicBezTo>
                <a:cubicBezTo>
                  <a:pt x="65" y="139"/>
                  <a:pt x="145" y="133"/>
                  <a:pt x="145" y="92"/>
                </a:cubicBezTo>
                <a:cubicBezTo>
                  <a:pt x="145" y="51"/>
                  <a:pt x="123" y="41"/>
                  <a:pt x="93" y="41"/>
                </a:cubicBezTo>
                <a:cubicBezTo>
                  <a:pt x="63" y="41"/>
                  <a:pt x="47" y="62"/>
                  <a:pt x="47" y="92"/>
                </a:cubicBezTo>
                <a:cubicBezTo>
                  <a:pt x="47" y="123"/>
                  <a:pt x="0" y="122"/>
                  <a:pt x="0" y="92"/>
                </a:cubicBezTo>
                <a:cubicBezTo>
                  <a:pt x="0" y="11"/>
                  <a:pt x="63" y="1"/>
                  <a:pt x="93" y="0"/>
                </a:cubicBezTo>
                <a:cubicBezTo>
                  <a:pt x="123" y="0"/>
                  <a:pt x="186" y="15"/>
                  <a:pt x="186" y="87"/>
                </a:cubicBezTo>
                <a:cubicBezTo>
                  <a:pt x="186" y="159"/>
                  <a:pt x="112" y="167"/>
                  <a:pt x="114" y="209"/>
                </a:cubicBezTo>
                <a:close/>
                <a:moveTo>
                  <a:pt x="91" y="265"/>
                </a:moveTo>
                <a:cubicBezTo>
                  <a:pt x="103" y="265"/>
                  <a:pt x="114" y="276"/>
                  <a:pt x="114" y="288"/>
                </a:cubicBezTo>
                <a:cubicBezTo>
                  <a:pt x="114" y="301"/>
                  <a:pt x="103" y="311"/>
                  <a:pt x="91" y="311"/>
                </a:cubicBezTo>
                <a:cubicBezTo>
                  <a:pt x="78" y="311"/>
                  <a:pt x="67" y="301"/>
                  <a:pt x="67" y="288"/>
                </a:cubicBezTo>
                <a:cubicBezTo>
                  <a:pt x="67" y="276"/>
                  <a:pt x="78" y="265"/>
                  <a:pt x="91" y="265"/>
                </a:cubicBezTo>
                <a:close/>
              </a:path>
            </a:pathLst>
          </a:custGeom>
          <a:solidFill>
            <a:schemeClr val="accent4"/>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00">
            <a:extLst>
              <a:ext uri="{FF2B5EF4-FFF2-40B4-BE49-F238E27FC236}">
                <a16:creationId xmlns:a16="http://schemas.microsoft.com/office/drawing/2014/main" id="{804F95FA-EAB0-3382-E6EB-266D0CBB493B}"/>
              </a:ext>
            </a:extLst>
          </p:cNvPr>
          <p:cNvSpPr>
            <a:spLocks/>
          </p:cNvSpPr>
          <p:nvPr/>
        </p:nvSpPr>
        <p:spPr bwMode="auto">
          <a:xfrm>
            <a:off x="3193804" y="2001977"/>
            <a:ext cx="243049" cy="245554"/>
          </a:xfrm>
          <a:custGeom>
            <a:avLst/>
            <a:gdLst/>
            <a:ahLst/>
            <a:cxnLst>
              <a:cxn ang="0">
                <a:pos x="44" y="38"/>
              </a:cxn>
              <a:cxn ang="0">
                <a:pos x="39" y="44"/>
              </a:cxn>
              <a:cxn ang="0">
                <a:pos x="36" y="45"/>
              </a:cxn>
              <a:cxn ang="0">
                <a:pos x="34" y="44"/>
              </a:cxn>
              <a:cxn ang="0">
                <a:pos x="22" y="32"/>
              </a:cxn>
              <a:cxn ang="0">
                <a:pos x="11" y="44"/>
              </a:cxn>
              <a:cxn ang="0">
                <a:pos x="9" y="45"/>
              </a:cxn>
              <a:cxn ang="0">
                <a:pos x="6" y="44"/>
              </a:cxn>
              <a:cxn ang="0">
                <a:pos x="1" y="38"/>
              </a:cxn>
              <a:cxn ang="0">
                <a:pos x="0" y="36"/>
              </a:cxn>
              <a:cxn ang="0">
                <a:pos x="1" y="33"/>
              </a:cxn>
              <a:cxn ang="0">
                <a:pos x="12" y="22"/>
              </a:cxn>
              <a:cxn ang="0">
                <a:pos x="1" y="11"/>
              </a:cxn>
              <a:cxn ang="0">
                <a:pos x="0" y="8"/>
              </a:cxn>
              <a:cxn ang="0">
                <a:pos x="1" y="6"/>
              </a:cxn>
              <a:cxn ang="0">
                <a:pos x="6" y="1"/>
              </a:cxn>
              <a:cxn ang="0">
                <a:pos x="9" y="0"/>
              </a:cxn>
              <a:cxn ang="0">
                <a:pos x="11" y="1"/>
              </a:cxn>
              <a:cxn ang="0">
                <a:pos x="22" y="12"/>
              </a:cxn>
              <a:cxn ang="0">
                <a:pos x="34" y="1"/>
              </a:cxn>
              <a:cxn ang="0">
                <a:pos x="36" y="0"/>
              </a:cxn>
              <a:cxn ang="0">
                <a:pos x="39" y="1"/>
              </a:cxn>
              <a:cxn ang="0">
                <a:pos x="44" y="6"/>
              </a:cxn>
              <a:cxn ang="0">
                <a:pos x="45" y="8"/>
              </a:cxn>
              <a:cxn ang="0">
                <a:pos x="44" y="11"/>
              </a:cxn>
              <a:cxn ang="0">
                <a:pos x="33" y="22"/>
              </a:cxn>
              <a:cxn ang="0">
                <a:pos x="44" y="33"/>
              </a:cxn>
              <a:cxn ang="0">
                <a:pos x="45" y="36"/>
              </a:cxn>
              <a:cxn ang="0">
                <a:pos x="44" y="38"/>
              </a:cxn>
            </a:cxnLst>
            <a:rect l="0" t="0" r="r" b="b"/>
            <a:pathLst>
              <a:path w="45" h="45">
                <a:moveTo>
                  <a:pt x="44" y="38"/>
                </a:moveTo>
                <a:cubicBezTo>
                  <a:pt x="39" y="44"/>
                  <a:pt x="39" y="44"/>
                  <a:pt x="39" y="44"/>
                </a:cubicBezTo>
                <a:cubicBezTo>
                  <a:pt x="38" y="44"/>
                  <a:pt x="37" y="45"/>
                  <a:pt x="36" y="45"/>
                </a:cubicBezTo>
                <a:cubicBezTo>
                  <a:pt x="35" y="45"/>
                  <a:pt x="34" y="44"/>
                  <a:pt x="34" y="44"/>
                </a:cubicBezTo>
                <a:cubicBezTo>
                  <a:pt x="22" y="32"/>
                  <a:pt x="22" y="32"/>
                  <a:pt x="22" y="32"/>
                </a:cubicBezTo>
                <a:cubicBezTo>
                  <a:pt x="11" y="44"/>
                  <a:pt x="11" y="44"/>
                  <a:pt x="11" y="44"/>
                </a:cubicBezTo>
                <a:cubicBezTo>
                  <a:pt x="11" y="44"/>
                  <a:pt x="10" y="45"/>
                  <a:pt x="9" y="45"/>
                </a:cubicBezTo>
                <a:cubicBezTo>
                  <a:pt x="8" y="45"/>
                  <a:pt x="7" y="44"/>
                  <a:pt x="6" y="44"/>
                </a:cubicBezTo>
                <a:cubicBezTo>
                  <a:pt x="1" y="38"/>
                  <a:pt x="1" y="38"/>
                  <a:pt x="1" y="38"/>
                </a:cubicBezTo>
                <a:cubicBezTo>
                  <a:pt x="0" y="38"/>
                  <a:pt x="0" y="37"/>
                  <a:pt x="0" y="36"/>
                </a:cubicBezTo>
                <a:cubicBezTo>
                  <a:pt x="0" y="35"/>
                  <a:pt x="0" y="34"/>
                  <a:pt x="1" y="33"/>
                </a:cubicBezTo>
                <a:cubicBezTo>
                  <a:pt x="12" y="22"/>
                  <a:pt x="12" y="22"/>
                  <a:pt x="12" y="22"/>
                </a:cubicBezTo>
                <a:cubicBezTo>
                  <a:pt x="1" y="11"/>
                  <a:pt x="1" y="11"/>
                  <a:pt x="1" y="11"/>
                </a:cubicBezTo>
                <a:cubicBezTo>
                  <a:pt x="0" y="10"/>
                  <a:pt x="0" y="9"/>
                  <a:pt x="0" y="8"/>
                </a:cubicBezTo>
                <a:cubicBezTo>
                  <a:pt x="0" y="7"/>
                  <a:pt x="0" y="6"/>
                  <a:pt x="1" y="6"/>
                </a:cubicBezTo>
                <a:cubicBezTo>
                  <a:pt x="6" y="1"/>
                  <a:pt x="6" y="1"/>
                  <a:pt x="6" y="1"/>
                </a:cubicBezTo>
                <a:cubicBezTo>
                  <a:pt x="7" y="0"/>
                  <a:pt x="8" y="0"/>
                  <a:pt x="9" y="0"/>
                </a:cubicBezTo>
                <a:cubicBezTo>
                  <a:pt x="10" y="0"/>
                  <a:pt x="11" y="0"/>
                  <a:pt x="11" y="1"/>
                </a:cubicBezTo>
                <a:cubicBezTo>
                  <a:pt x="22" y="12"/>
                  <a:pt x="22" y="12"/>
                  <a:pt x="22" y="12"/>
                </a:cubicBezTo>
                <a:cubicBezTo>
                  <a:pt x="34" y="1"/>
                  <a:pt x="34" y="1"/>
                  <a:pt x="34" y="1"/>
                </a:cubicBezTo>
                <a:cubicBezTo>
                  <a:pt x="34" y="0"/>
                  <a:pt x="35" y="0"/>
                  <a:pt x="36" y="0"/>
                </a:cubicBezTo>
                <a:cubicBezTo>
                  <a:pt x="37" y="0"/>
                  <a:pt x="38" y="0"/>
                  <a:pt x="39" y="1"/>
                </a:cubicBezTo>
                <a:cubicBezTo>
                  <a:pt x="44" y="6"/>
                  <a:pt x="44" y="6"/>
                  <a:pt x="44" y="6"/>
                </a:cubicBezTo>
                <a:cubicBezTo>
                  <a:pt x="45" y="6"/>
                  <a:pt x="45" y="7"/>
                  <a:pt x="45" y="8"/>
                </a:cubicBezTo>
                <a:cubicBezTo>
                  <a:pt x="45" y="9"/>
                  <a:pt x="45" y="10"/>
                  <a:pt x="44" y="11"/>
                </a:cubicBezTo>
                <a:cubicBezTo>
                  <a:pt x="33" y="22"/>
                  <a:pt x="33" y="22"/>
                  <a:pt x="33" y="22"/>
                </a:cubicBezTo>
                <a:cubicBezTo>
                  <a:pt x="44" y="33"/>
                  <a:pt x="44" y="33"/>
                  <a:pt x="44" y="33"/>
                </a:cubicBezTo>
                <a:cubicBezTo>
                  <a:pt x="45" y="34"/>
                  <a:pt x="45" y="35"/>
                  <a:pt x="45" y="36"/>
                </a:cubicBezTo>
                <a:cubicBezTo>
                  <a:pt x="45" y="37"/>
                  <a:pt x="45" y="38"/>
                  <a:pt x="44" y="38"/>
                </a:cubicBezTo>
                <a:close/>
              </a:path>
            </a:pathLst>
          </a:custGeom>
          <a:solidFill>
            <a:srgbClr val="C00000"/>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66">
            <a:extLst>
              <a:ext uri="{FF2B5EF4-FFF2-40B4-BE49-F238E27FC236}">
                <a16:creationId xmlns:a16="http://schemas.microsoft.com/office/drawing/2014/main" id="{DF89506F-4E0E-443B-F5E0-E003956E305D}"/>
              </a:ext>
            </a:extLst>
          </p:cNvPr>
          <p:cNvSpPr>
            <a:spLocks noEditPoints="1"/>
          </p:cNvSpPr>
          <p:nvPr/>
        </p:nvSpPr>
        <p:spPr bwMode="auto">
          <a:xfrm>
            <a:off x="2950754" y="3563279"/>
            <a:ext cx="243049" cy="404364"/>
          </a:xfrm>
          <a:custGeom>
            <a:avLst/>
            <a:gdLst/>
            <a:ahLst/>
            <a:cxnLst>
              <a:cxn ang="0">
                <a:pos x="114" y="209"/>
              </a:cxn>
              <a:cxn ang="0">
                <a:pos x="114" y="219"/>
              </a:cxn>
              <a:cxn ang="0">
                <a:pos x="93" y="240"/>
              </a:cxn>
              <a:cxn ang="0">
                <a:pos x="88" y="240"/>
              </a:cxn>
              <a:cxn ang="0">
                <a:pos x="67" y="219"/>
              </a:cxn>
              <a:cxn ang="0">
                <a:pos x="145" y="92"/>
              </a:cxn>
              <a:cxn ang="0">
                <a:pos x="93" y="41"/>
              </a:cxn>
              <a:cxn ang="0">
                <a:pos x="47" y="92"/>
              </a:cxn>
              <a:cxn ang="0">
                <a:pos x="0" y="92"/>
              </a:cxn>
              <a:cxn ang="0">
                <a:pos x="93" y="0"/>
              </a:cxn>
              <a:cxn ang="0">
                <a:pos x="186" y="87"/>
              </a:cxn>
              <a:cxn ang="0">
                <a:pos x="114" y="209"/>
              </a:cxn>
              <a:cxn ang="0">
                <a:pos x="91" y="265"/>
              </a:cxn>
              <a:cxn ang="0">
                <a:pos x="114" y="288"/>
              </a:cxn>
              <a:cxn ang="0">
                <a:pos x="91" y="311"/>
              </a:cxn>
              <a:cxn ang="0">
                <a:pos x="67" y="288"/>
              </a:cxn>
              <a:cxn ang="0">
                <a:pos x="91" y="265"/>
              </a:cxn>
            </a:cxnLst>
            <a:rect l="0" t="0" r="r" b="b"/>
            <a:pathLst>
              <a:path w="186" h="311">
                <a:moveTo>
                  <a:pt x="114" y="209"/>
                </a:moveTo>
                <a:cubicBezTo>
                  <a:pt x="114" y="218"/>
                  <a:pt x="114" y="214"/>
                  <a:pt x="114" y="219"/>
                </a:cubicBezTo>
                <a:cubicBezTo>
                  <a:pt x="114" y="229"/>
                  <a:pt x="104" y="240"/>
                  <a:pt x="93" y="240"/>
                </a:cubicBezTo>
                <a:cubicBezTo>
                  <a:pt x="88" y="240"/>
                  <a:pt x="93" y="240"/>
                  <a:pt x="88" y="240"/>
                </a:cubicBezTo>
                <a:cubicBezTo>
                  <a:pt x="77" y="240"/>
                  <a:pt x="67" y="230"/>
                  <a:pt x="67" y="219"/>
                </a:cubicBezTo>
                <a:cubicBezTo>
                  <a:pt x="65" y="139"/>
                  <a:pt x="145" y="133"/>
                  <a:pt x="145" y="92"/>
                </a:cubicBezTo>
                <a:cubicBezTo>
                  <a:pt x="145" y="51"/>
                  <a:pt x="123" y="41"/>
                  <a:pt x="93" y="41"/>
                </a:cubicBezTo>
                <a:cubicBezTo>
                  <a:pt x="63" y="41"/>
                  <a:pt x="47" y="62"/>
                  <a:pt x="47" y="92"/>
                </a:cubicBezTo>
                <a:cubicBezTo>
                  <a:pt x="47" y="123"/>
                  <a:pt x="0" y="122"/>
                  <a:pt x="0" y="92"/>
                </a:cubicBezTo>
                <a:cubicBezTo>
                  <a:pt x="0" y="11"/>
                  <a:pt x="63" y="1"/>
                  <a:pt x="93" y="0"/>
                </a:cubicBezTo>
                <a:cubicBezTo>
                  <a:pt x="123" y="0"/>
                  <a:pt x="186" y="15"/>
                  <a:pt x="186" y="87"/>
                </a:cubicBezTo>
                <a:cubicBezTo>
                  <a:pt x="186" y="159"/>
                  <a:pt x="112" y="167"/>
                  <a:pt x="114" y="209"/>
                </a:cubicBezTo>
                <a:close/>
                <a:moveTo>
                  <a:pt x="91" y="265"/>
                </a:moveTo>
                <a:cubicBezTo>
                  <a:pt x="103" y="265"/>
                  <a:pt x="114" y="276"/>
                  <a:pt x="114" y="288"/>
                </a:cubicBezTo>
                <a:cubicBezTo>
                  <a:pt x="114" y="301"/>
                  <a:pt x="103" y="311"/>
                  <a:pt x="91" y="311"/>
                </a:cubicBezTo>
                <a:cubicBezTo>
                  <a:pt x="78" y="311"/>
                  <a:pt x="67" y="301"/>
                  <a:pt x="67" y="288"/>
                </a:cubicBezTo>
                <a:cubicBezTo>
                  <a:pt x="67" y="276"/>
                  <a:pt x="78" y="265"/>
                  <a:pt x="91" y="265"/>
                </a:cubicBezTo>
                <a:close/>
              </a:path>
            </a:pathLst>
          </a:custGeom>
          <a:solidFill>
            <a:schemeClr val="accent4"/>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66">
            <a:extLst>
              <a:ext uri="{FF2B5EF4-FFF2-40B4-BE49-F238E27FC236}">
                <a16:creationId xmlns:a16="http://schemas.microsoft.com/office/drawing/2014/main" id="{F09F63B8-E107-FD15-8AA3-3934DA858EC6}"/>
              </a:ext>
            </a:extLst>
          </p:cNvPr>
          <p:cNvSpPr>
            <a:spLocks noEditPoints="1"/>
          </p:cNvSpPr>
          <p:nvPr/>
        </p:nvSpPr>
        <p:spPr bwMode="auto">
          <a:xfrm>
            <a:off x="5093320" y="2745084"/>
            <a:ext cx="243049" cy="404364"/>
          </a:xfrm>
          <a:custGeom>
            <a:avLst/>
            <a:gdLst/>
            <a:ahLst/>
            <a:cxnLst>
              <a:cxn ang="0">
                <a:pos x="114" y="209"/>
              </a:cxn>
              <a:cxn ang="0">
                <a:pos x="114" y="219"/>
              </a:cxn>
              <a:cxn ang="0">
                <a:pos x="93" y="240"/>
              </a:cxn>
              <a:cxn ang="0">
                <a:pos x="88" y="240"/>
              </a:cxn>
              <a:cxn ang="0">
                <a:pos x="67" y="219"/>
              </a:cxn>
              <a:cxn ang="0">
                <a:pos x="145" y="92"/>
              </a:cxn>
              <a:cxn ang="0">
                <a:pos x="93" y="41"/>
              </a:cxn>
              <a:cxn ang="0">
                <a:pos x="47" y="92"/>
              </a:cxn>
              <a:cxn ang="0">
                <a:pos x="0" y="92"/>
              </a:cxn>
              <a:cxn ang="0">
                <a:pos x="93" y="0"/>
              </a:cxn>
              <a:cxn ang="0">
                <a:pos x="186" y="87"/>
              </a:cxn>
              <a:cxn ang="0">
                <a:pos x="114" y="209"/>
              </a:cxn>
              <a:cxn ang="0">
                <a:pos x="91" y="265"/>
              </a:cxn>
              <a:cxn ang="0">
                <a:pos x="114" y="288"/>
              </a:cxn>
              <a:cxn ang="0">
                <a:pos x="91" y="311"/>
              </a:cxn>
              <a:cxn ang="0">
                <a:pos x="67" y="288"/>
              </a:cxn>
              <a:cxn ang="0">
                <a:pos x="91" y="265"/>
              </a:cxn>
            </a:cxnLst>
            <a:rect l="0" t="0" r="r" b="b"/>
            <a:pathLst>
              <a:path w="186" h="311">
                <a:moveTo>
                  <a:pt x="114" y="209"/>
                </a:moveTo>
                <a:cubicBezTo>
                  <a:pt x="114" y="218"/>
                  <a:pt x="114" y="214"/>
                  <a:pt x="114" y="219"/>
                </a:cubicBezTo>
                <a:cubicBezTo>
                  <a:pt x="114" y="229"/>
                  <a:pt x="104" y="240"/>
                  <a:pt x="93" y="240"/>
                </a:cubicBezTo>
                <a:cubicBezTo>
                  <a:pt x="88" y="240"/>
                  <a:pt x="93" y="240"/>
                  <a:pt x="88" y="240"/>
                </a:cubicBezTo>
                <a:cubicBezTo>
                  <a:pt x="77" y="240"/>
                  <a:pt x="67" y="230"/>
                  <a:pt x="67" y="219"/>
                </a:cubicBezTo>
                <a:cubicBezTo>
                  <a:pt x="65" y="139"/>
                  <a:pt x="145" y="133"/>
                  <a:pt x="145" y="92"/>
                </a:cubicBezTo>
                <a:cubicBezTo>
                  <a:pt x="145" y="51"/>
                  <a:pt x="123" y="41"/>
                  <a:pt x="93" y="41"/>
                </a:cubicBezTo>
                <a:cubicBezTo>
                  <a:pt x="63" y="41"/>
                  <a:pt x="47" y="62"/>
                  <a:pt x="47" y="92"/>
                </a:cubicBezTo>
                <a:cubicBezTo>
                  <a:pt x="47" y="123"/>
                  <a:pt x="0" y="122"/>
                  <a:pt x="0" y="92"/>
                </a:cubicBezTo>
                <a:cubicBezTo>
                  <a:pt x="0" y="11"/>
                  <a:pt x="63" y="1"/>
                  <a:pt x="93" y="0"/>
                </a:cubicBezTo>
                <a:cubicBezTo>
                  <a:pt x="123" y="0"/>
                  <a:pt x="186" y="15"/>
                  <a:pt x="186" y="87"/>
                </a:cubicBezTo>
                <a:cubicBezTo>
                  <a:pt x="186" y="159"/>
                  <a:pt x="112" y="167"/>
                  <a:pt x="114" y="209"/>
                </a:cubicBezTo>
                <a:close/>
                <a:moveTo>
                  <a:pt x="91" y="265"/>
                </a:moveTo>
                <a:cubicBezTo>
                  <a:pt x="103" y="265"/>
                  <a:pt x="114" y="276"/>
                  <a:pt x="114" y="288"/>
                </a:cubicBezTo>
                <a:cubicBezTo>
                  <a:pt x="114" y="301"/>
                  <a:pt x="103" y="311"/>
                  <a:pt x="91" y="311"/>
                </a:cubicBezTo>
                <a:cubicBezTo>
                  <a:pt x="78" y="311"/>
                  <a:pt x="67" y="301"/>
                  <a:pt x="67" y="288"/>
                </a:cubicBezTo>
                <a:cubicBezTo>
                  <a:pt x="67" y="276"/>
                  <a:pt x="78" y="265"/>
                  <a:pt x="91" y="265"/>
                </a:cubicBezTo>
                <a:close/>
              </a:path>
            </a:pathLst>
          </a:custGeom>
          <a:solidFill>
            <a:schemeClr val="accent4"/>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Content Placeholder 2">
            <a:extLst>
              <a:ext uri="{FF2B5EF4-FFF2-40B4-BE49-F238E27FC236}">
                <a16:creationId xmlns:a16="http://schemas.microsoft.com/office/drawing/2014/main" id="{486EB7B2-8D28-3A6F-B6B3-8F2FF988EB45}"/>
              </a:ext>
            </a:extLst>
          </p:cNvPr>
          <p:cNvSpPr txBox="1">
            <a:spLocks/>
          </p:cNvSpPr>
          <p:nvPr/>
        </p:nvSpPr>
        <p:spPr>
          <a:xfrm>
            <a:off x="845388" y="1463039"/>
            <a:ext cx="11041811" cy="5029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charset="2"/>
              <a:buChar char="ü"/>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Courier New" charset="0"/>
              <a:buChar char="o"/>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What are the possible reasons for gem5’s speedup on M1 platform:</a:t>
            </a:r>
          </a:p>
          <a:p>
            <a:pPr marL="457200" lvl="1" indent="0">
              <a:buFont typeface="Wingdings" charset="2"/>
              <a:buNone/>
            </a:pPr>
            <a:r>
              <a:rPr lang="en-US"/>
              <a:t>Clock speed –  </a:t>
            </a:r>
          </a:p>
          <a:p>
            <a:pPr marL="457200" lvl="1" indent="0">
              <a:buFont typeface="Wingdings" charset="2"/>
              <a:buNone/>
            </a:pPr>
            <a:r>
              <a:rPr lang="en-US"/>
              <a:t>Cache size –  </a:t>
            </a:r>
          </a:p>
          <a:p>
            <a:pPr marL="457200" lvl="1" indent="0">
              <a:buFont typeface="Wingdings" charset="2"/>
              <a:buNone/>
            </a:pPr>
            <a:r>
              <a:rPr lang="en-US"/>
              <a:t>Instruction Set Architecture – </a:t>
            </a:r>
          </a:p>
          <a:p>
            <a:pPr marL="457200" lvl="1" indent="0">
              <a:buFont typeface="Wingdings" charset="2"/>
              <a:buNone/>
            </a:pPr>
            <a:r>
              <a:rPr lang="en-US"/>
              <a:t>Number of cores – </a:t>
            </a:r>
          </a:p>
          <a:p>
            <a:pPr marL="457200" lvl="1" indent="0">
              <a:buFont typeface="Wingdings" charset="2"/>
              <a:buNone/>
            </a:pPr>
            <a:r>
              <a:rPr lang="en-US"/>
              <a:t>Pipelining – </a:t>
            </a:r>
          </a:p>
          <a:p>
            <a:pPr marL="0" indent="0">
              <a:buFont typeface="Arial" panose="020B0604020202020204" pitchFamily="34" charset="0"/>
              <a:buNone/>
            </a:pPr>
            <a:r>
              <a:rPr lang="en-US"/>
              <a:t>How can we prove this? – </a:t>
            </a:r>
            <a:r>
              <a:rPr lang="en-US" b="1" i="1">
                <a:ln w="19050">
                  <a:solidFill>
                    <a:schemeClr val="tx2"/>
                  </a:solidFill>
                </a:ln>
                <a:solidFill>
                  <a:schemeClr val="accent5">
                    <a:lumMod val="60000"/>
                    <a:lumOff val="40000"/>
                  </a:schemeClr>
                </a:solidFill>
              </a:rPr>
              <a:t>Modify hardware configuration</a:t>
            </a:r>
          </a:p>
          <a:p>
            <a:endParaRPr lang="en-US"/>
          </a:p>
        </p:txBody>
      </p:sp>
      <p:sp>
        <p:nvSpPr>
          <p:cNvPr id="8" name="Freeform 48">
            <a:extLst>
              <a:ext uri="{FF2B5EF4-FFF2-40B4-BE49-F238E27FC236}">
                <a16:creationId xmlns:a16="http://schemas.microsoft.com/office/drawing/2014/main" id="{27EA479D-178F-0E93-BE8A-D8CCC5DA5E41}"/>
              </a:ext>
            </a:extLst>
          </p:cNvPr>
          <p:cNvSpPr>
            <a:spLocks noEditPoints="1"/>
          </p:cNvSpPr>
          <p:nvPr/>
        </p:nvSpPr>
        <p:spPr bwMode="auto">
          <a:xfrm>
            <a:off x="508101" y="4091773"/>
            <a:ext cx="256540" cy="256540"/>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Content Placeholder 2">
            <a:extLst>
              <a:ext uri="{FF2B5EF4-FFF2-40B4-BE49-F238E27FC236}">
                <a16:creationId xmlns:a16="http://schemas.microsoft.com/office/drawing/2014/main" id="{AF92B706-17A9-5475-41B6-94F9A526EC6B}"/>
              </a:ext>
            </a:extLst>
          </p:cNvPr>
          <p:cNvSpPr txBox="1">
            <a:spLocks/>
          </p:cNvSpPr>
          <p:nvPr/>
        </p:nvSpPr>
        <p:spPr>
          <a:xfrm>
            <a:off x="845388" y="1463039"/>
            <a:ext cx="11041811" cy="5029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charset="2"/>
              <a:buChar char="ü"/>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Courier New" charset="0"/>
              <a:buChar char="o"/>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What are the possible reasons for gem5’s speedup on M1 platform:</a:t>
            </a:r>
          </a:p>
          <a:p>
            <a:pPr marL="457200" lvl="1" indent="0">
              <a:buFont typeface="Wingdings" charset="2"/>
              <a:buNone/>
            </a:pPr>
            <a:r>
              <a:rPr lang="en-US"/>
              <a:t>Clock speed –  </a:t>
            </a:r>
          </a:p>
          <a:p>
            <a:pPr marL="457200" lvl="1" indent="0">
              <a:buFont typeface="Wingdings" charset="2"/>
              <a:buNone/>
            </a:pPr>
            <a:r>
              <a:rPr lang="en-US"/>
              <a:t>Cache size –  </a:t>
            </a:r>
          </a:p>
          <a:p>
            <a:pPr marL="457200" lvl="1" indent="0">
              <a:buFont typeface="Wingdings" charset="2"/>
              <a:buNone/>
            </a:pPr>
            <a:r>
              <a:rPr lang="en-US"/>
              <a:t>Instruction Set Architecture – </a:t>
            </a:r>
          </a:p>
          <a:p>
            <a:pPr marL="457200" lvl="1" indent="0">
              <a:buFont typeface="Wingdings" charset="2"/>
              <a:buNone/>
            </a:pPr>
            <a:r>
              <a:rPr lang="en-US"/>
              <a:t>Number of cores – </a:t>
            </a:r>
          </a:p>
          <a:p>
            <a:pPr marL="457200" lvl="1" indent="0">
              <a:buFont typeface="Wingdings" charset="2"/>
              <a:buNone/>
            </a:pPr>
            <a:r>
              <a:rPr lang="en-US"/>
              <a:t>Pipelining – </a:t>
            </a:r>
          </a:p>
          <a:p>
            <a:pPr marL="0" indent="0">
              <a:buFont typeface="Arial" panose="020B0604020202020204" pitchFamily="34" charset="0"/>
              <a:buNone/>
            </a:pPr>
            <a:r>
              <a:rPr lang="en-US"/>
              <a:t>How can we prove this? – </a:t>
            </a:r>
            <a:r>
              <a:rPr lang="en-US" b="1" i="1">
                <a:ln w="19050">
                  <a:solidFill>
                    <a:schemeClr val="tx2"/>
                  </a:solidFill>
                </a:ln>
                <a:solidFill>
                  <a:schemeClr val="accent5">
                    <a:lumMod val="60000"/>
                    <a:lumOff val="40000"/>
                  </a:schemeClr>
                </a:solidFill>
              </a:rPr>
              <a:t>Modify hardware configuration</a:t>
            </a:r>
          </a:p>
          <a:p>
            <a:pPr marL="457200" lvl="1" indent="0">
              <a:buFont typeface="Wingdings" charset="2"/>
              <a:buNone/>
            </a:pPr>
            <a:r>
              <a:rPr lang="en-US"/>
              <a:t>Run gem5 on gem5? – </a:t>
            </a:r>
          </a:p>
          <a:p>
            <a:endParaRPr lang="en-US"/>
          </a:p>
        </p:txBody>
      </p:sp>
      <p:sp>
        <p:nvSpPr>
          <p:cNvPr id="11" name="Freeform 50">
            <a:extLst>
              <a:ext uri="{FF2B5EF4-FFF2-40B4-BE49-F238E27FC236}">
                <a16:creationId xmlns:a16="http://schemas.microsoft.com/office/drawing/2014/main" id="{283F9CC2-9807-658B-C82A-A116224355C6}"/>
              </a:ext>
            </a:extLst>
          </p:cNvPr>
          <p:cNvSpPr>
            <a:spLocks/>
          </p:cNvSpPr>
          <p:nvPr/>
        </p:nvSpPr>
        <p:spPr bwMode="auto">
          <a:xfrm>
            <a:off x="1161904" y="4570924"/>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5" name="Freeform 99">
            <a:extLst>
              <a:ext uri="{FF2B5EF4-FFF2-40B4-BE49-F238E27FC236}">
                <a16:creationId xmlns:a16="http://schemas.microsoft.com/office/drawing/2014/main" id="{5A32222D-54D7-67AC-1421-356A7282D921}"/>
              </a:ext>
            </a:extLst>
          </p:cNvPr>
          <p:cNvSpPr>
            <a:spLocks/>
          </p:cNvSpPr>
          <p:nvPr/>
        </p:nvSpPr>
        <p:spPr bwMode="auto">
          <a:xfrm>
            <a:off x="4293744" y="4531213"/>
            <a:ext cx="492845" cy="277859"/>
          </a:xfrm>
          <a:custGeom>
            <a:avLst/>
            <a:gdLst/>
            <a:ahLst/>
            <a:cxnLst>
              <a:cxn ang="0">
                <a:pos x="0" y="113"/>
              </a:cxn>
              <a:cxn ang="0">
                <a:pos x="40" y="123"/>
              </a:cxn>
              <a:cxn ang="0">
                <a:pos x="45" y="118"/>
              </a:cxn>
              <a:cxn ang="0">
                <a:pos x="32" y="111"/>
              </a:cxn>
              <a:cxn ang="0">
                <a:pos x="120" y="14"/>
              </a:cxn>
              <a:cxn ang="0">
                <a:pos x="252" y="43"/>
              </a:cxn>
              <a:cxn ang="0">
                <a:pos x="311" y="92"/>
              </a:cxn>
              <a:cxn ang="0">
                <a:pos x="306" y="103"/>
              </a:cxn>
              <a:cxn ang="0">
                <a:pos x="307" y="106"/>
              </a:cxn>
              <a:cxn ang="0">
                <a:pos x="346" y="85"/>
              </a:cxn>
              <a:cxn ang="0">
                <a:pos x="385" y="85"/>
              </a:cxn>
              <a:cxn ang="0">
                <a:pos x="398" y="107"/>
              </a:cxn>
              <a:cxn ang="0">
                <a:pos x="366" y="133"/>
              </a:cxn>
              <a:cxn ang="0">
                <a:pos x="294" y="153"/>
              </a:cxn>
              <a:cxn ang="0">
                <a:pos x="346" y="173"/>
              </a:cxn>
              <a:cxn ang="0">
                <a:pos x="321" y="199"/>
              </a:cxn>
              <a:cxn ang="0">
                <a:pos x="273" y="164"/>
              </a:cxn>
              <a:cxn ang="0">
                <a:pos x="247" y="171"/>
              </a:cxn>
              <a:cxn ang="0">
                <a:pos x="253" y="191"/>
              </a:cxn>
              <a:cxn ang="0">
                <a:pos x="265" y="203"/>
              </a:cxn>
              <a:cxn ang="0">
                <a:pos x="223" y="218"/>
              </a:cxn>
              <a:cxn ang="0">
                <a:pos x="211" y="187"/>
              </a:cxn>
              <a:cxn ang="0">
                <a:pos x="215" y="168"/>
              </a:cxn>
              <a:cxn ang="0">
                <a:pos x="215" y="166"/>
              </a:cxn>
              <a:cxn ang="0">
                <a:pos x="144" y="167"/>
              </a:cxn>
              <a:cxn ang="0">
                <a:pos x="152" y="191"/>
              </a:cxn>
              <a:cxn ang="0">
                <a:pos x="169" y="195"/>
              </a:cxn>
              <a:cxn ang="0">
                <a:pos x="141" y="214"/>
              </a:cxn>
              <a:cxn ang="0">
                <a:pos x="111" y="162"/>
              </a:cxn>
              <a:cxn ang="0">
                <a:pos x="99" y="162"/>
              </a:cxn>
              <a:cxn ang="0">
                <a:pos x="61" y="200"/>
              </a:cxn>
              <a:cxn ang="0">
                <a:pos x="54" y="155"/>
              </a:cxn>
              <a:cxn ang="0">
                <a:pos x="69" y="143"/>
              </a:cxn>
              <a:cxn ang="0">
                <a:pos x="53" y="133"/>
              </a:cxn>
              <a:cxn ang="0">
                <a:pos x="0" y="113"/>
              </a:cxn>
            </a:cxnLst>
            <a:rect l="0" t="0" r="r" b="b"/>
            <a:pathLst>
              <a:path w="401" h="226">
                <a:moveTo>
                  <a:pt x="0" y="113"/>
                </a:moveTo>
                <a:cubicBezTo>
                  <a:pt x="0" y="113"/>
                  <a:pt x="17" y="122"/>
                  <a:pt x="40" y="123"/>
                </a:cubicBezTo>
                <a:cubicBezTo>
                  <a:pt x="40" y="123"/>
                  <a:pt x="51" y="126"/>
                  <a:pt x="45" y="118"/>
                </a:cubicBezTo>
                <a:cubicBezTo>
                  <a:pt x="40" y="109"/>
                  <a:pt x="32" y="111"/>
                  <a:pt x="32" y="111"/>
                </a:cubicBezTo>
                <a:cubicBezTo>
                  <a:pt x="32" y="111"/>
                  <a:pt x="82" y="25"/>
                  <a:pt x="120" y="14"/>
                </a:cubicBezTo>
                <a:cubicBezTo>
                  <a:pt x="157" y="3"/>
                  <a:pt x="216" y="0"/>
                  <a:pt x="252" y="43"/>
                </a:cubicBezTo>
                <a:cubicBezTo>
                  <a:pt x="289" y="85"/>
                  <a:pt x="275" y="84"/>
                  <a:pt x="311" y="92"/>
                </a:cubicBezTo>
                <a:cubicBezTo>
                  <a:pt x="311" y="92"/>
                  <a:pt x="317" y="93"/>
                  <a:pt x="306" y="103"/>
                </a:cubicBezTo>
                <a:cubicBezTo>
                  <a:pt x="306" y="103"/>
                  <a:pt x="299" y="109"/>
                  <a:pt x="307" y="106"/>
                </a:cubicBezTo>
                <a:cubicBezTo>
                  <a:pt x="314" y="104"/>
                  <a:pt x="340" y="92"/>
                  <a:pt x="346" y="85"/>
                </a:cubicBezTo>
                <a:cubicBezTo>
                  <a:pt x="352" y="79"/>
                  <a:pt x="371" y="72"/>
                  <a:pt x="385" y="85"/>
                </a:cubicBezTo>
                <a:cubicBezTo>
                  <a:pt x="399" y="97"/>
                  <a:pt x="401" y="100"/>
                  <a:pt x="398" y="107"/>
                </a:cubicBezTo>
                <a:cubicBezTo>
                  <a:pt x="395" y="114"/>
                  <a:pt x="393" y="123"/>
                  <a:pt x="366" y="133"/>
                </a:cubicBezTo>
                <a:cubicBezTo>
                  <a:pt x="339" y="143"/>
                  <a:pt x="295" y="153"/>
                  <a:pt x="294" y="153"/>
                </a:cubicBezTo>
                <a:cubicBezTo>
                  <a:pt x="293" y="153"/>
                  <a:pt x="308" y="161"/>
                  <a:pt x="346" y="173"/>
                </a:cubicBezTo>
                <a:cubicBezTo>
                  <a:pt x="346" y="173"/>
                  <a:pt x="322" y="199"/>
                  <a:pt x="321" y="199"/>
                </a:cubicBezTo>
                <a:cubicBezTo>
                  <a:pt x="320" y="199"/>
                  <a:pt x="276" y="167"/>
                  <a:pt x="273" y="164"/>
                </a:cubicBezTo>
                <a:cubicBezTo>
                  <a:pt x="270" y="160"/>
                  <a:pt x="254" y="156"/>
                  <a:pt x="247" y="171"/>
                </a:cubicBezTo>
                <a:cubicBezTo>
                  <a:pt x="241" y="185"/>
                  <a:pt x="253" y="191"/>
                  <a:pt x="253" y="191"/>
                </a:cubicBezTo>
                <a:cubicBezTo>
                  <a:pt x="253" y="191"/>
                  <a:pt x="272" y="193"/>
                  <a:pt x="265" y="203"/>
                </a:cubicBezTo>
                <a:cubicBezTo>
                  <a:pt x="257" y="214"/>
                  <a:pt x="243" y="226"/>
                  <a:pt x="223" y="218"/>
                </a:cubicBezTo>
                <a:cubicBezTo>
                  <a:pt x="203" y="209"/>
                  <a:pt x="208" y="196"/>
                  <a:pt x="211" y="187"/>
                </a:cubicBezTo>
                <a:cubicBezTo>
                  <a:pt x="214" y="178"/>
                  <a:pt x="217" y="171"/>
                  <a:pt x="215" y="168"/>
                </a:cubicBezTo>
                <a:cubicBezTo>
                  <a:pt x="213" y="165"/>
                  <a:pt x="215" y="166"/>
                  <a:pt x="215" y="166"/>
                </a:cubicBezTo>
                <a:cubicBezTo>
                  <a:pt x="144" y="167"/>
                  <a:pt x="144" y="167"/>
                  <a:pt x="144" y="167"/>
                </a:cubicBezTo>
                <a:cubicBezTo>
                  <a:pt x="144" y="167"/>
                  <a:pt x="141" y="187"/>
                  <a:pt x="152" y="191"/>
                </a:cubicBezTo>
                <a:cubicBezTo>
                  <a:pt x="163" y="195"/>
                  <a:pt x="169" y="187"/>
                  <a:pt x="169" y="195"/>
                </a:cubicBezTo>
                <a:cubicBezTo>
                  <a:pt x="170" y="202"/>
                  <a:pt x="165" y="218"/>
                  <a:pt x="141" y="214"/>
                </a:cubicBezTo>
                <a:cubicBezTo>
                  <a:pt x="117" y="209"/>
                  <a:pt x="110" y="194"/>
                  <a:pt x="111" y="162"/>
                </a:cubicBezTo>
                <a:cubicBezTo>
                  <a:pt x="99" y="162"/>
                  <a:pt x="99" y="162"/>
                  <a:pt x="99" y="162"/>
                </a:cubicBezTo>
                <a:cubicBezTo>
                  <a:pt x="99" y="162"/>
                  <a:pt x="84" y="199"/>
                  <a:pt x="61" y="200"/>
                </a:cubicBezTo>
                <a:cubicBezTo>
                  <a:pt x="38" y="200"/>
                  <a:pt x="39" y="157"/>
                  <a:pt x="54" y="155"/>
                </a:cubicBezTo>
                <a:cubicBezTo>
                  <a:pt x="70" y="154"/>
                  <a:pt x="71" y="148"/>
                  <a:pt x="69" y="143"/>
                </a:cubicBezTo>
                <a:cubicBezTo>
                  <a:pt x="66" y="139"/>
                  <a:pt x="55" y="142"/>
                  <a:pt x="53" y="133"/>
                </a:cubicBezTo>
                <a:cubicBezTo>
                  <a:pt x="53" y="133"/>
                  <a:pt x="19" y="138"/>
                  <a:pt x="0" y="113"/>
                </a:cubicBezTo>
                <a:close/>
              </a:path>
            </a:pathLst>
          </a:custGeom>
          <a:solidFill>
            <a:schemeClr val="accent3">
              <a:lumMod val="60000"/>
              <a:lumOff val="40000"/>
            </a:schemeClr>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700359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12C9E-20DF-D132-FF49-8F0C4352F607}"/>
              </a:ext>
            </a:extLst>
          </p:cNvPr>
          <p:cNvSpPr>
            <a:spLocks noGrp="1"/>
          </p:cNvSpPr>
          <p:nvPr>
            <p:ph type="title"/>
          </p:nvPr>
        </p:nvSpPr>
        <p:spPr/>
        <p:txBody>
          <a:bodyPr/>
          <a:lstStyle/>
          <a:p>
            <a:r>
              <a:rPr lang="en-US"/>
              <a:t>Theoretical Speculations</a:t>
            </a:r>
          </a:p>
        </p:txBody>
      </p:sp>
      <p:sp>
        <p:nvSpPr>
          <p:cNvPr id="3" name="Content Placeholder 2">
            <a:extLst>
              <a:ext uri="{FF2B5EF4-FFF2-40B4-BE49-F238E27FC236}">
                <a16:creationId xmlns:a16="http://schemas.microsoft.com/office/drawing/2014/main" id="{6FE5C6DA-A150-12CC-6371-FA7B7F8BC2C9}"/>
              </a:ext>
            </a:extLst>
          </p:cNvPr>
          <p:cNvSpPr>
            <a:spLocks noGrp="1"/>
          </p:cNvSpPr>
          <p:nvPr>
            <p:ph idx="1"/>
          </p:nvPr>
        </p:nvSpPr>
        <p:spPr>
          <a:xfrm>
            <a:off x="845388" y="1463039"/>
            <a:ext cx="11041811" cy="5029200"/>
          </a:xfrm>
        </p:spPr>
        <p:txBody>
          <a:bodyPr/>
          <a:lstStyle/>
          <a:p>
            <a:pPr marL="0" indent="0">
              <a:buNone/>
            </a:pPr>
            <a:r>
              <a:rPr lang="en-US"/>
              <a:t>What are the possible reasons for gem5’s speedup on M1 platform:</a:t>
            </a:r>
          </a:p>
          <a:p>
            <a:pPr marL="457200" lvl="1" indent="0">
              <a:buNone/>
            </a:pPr>
            <a:r>
              <a:rPr lang="en-US"/>
              <a:t>Clock speed –         </a:t>
            </a:r>
            <a:r>
              <a:rPr lang="en-US" b="1">
                <a:solidFill>
                  <a:schemeClr val="tx2"/>
                </a:solidFill>
              </a:rPr>
              <a:t>3.1GHz (Xeon) </a:t>
            </a:r>
            <a:r>
              <a:rPr lang="en-US">
                <a:solidFill>
                  <a:schemeClr val="tx2"/>
                </a:solidFill>
              </a:rPr>
              <a:t>vs </a:t>
            </a:r>
            <a:r>
              <a:rPr lang="en-US" b="1">
                <a:solidFill>
                  <a:schemeClr val="tx2"/>
                </a:solidFill>
              </a:rPr>
              <a:t>3.2GHz (M1)</a:t>
            </a:r>
          </a:p>
          <a:p>
            <a:pPr marL="457200" lvl="1" indent="0">
              <a:buNone/>
            </a:pPr>
            <a:r>
              <a:rPr lang="en-US"/>
              <a:t>Cache size –  	</a:t>
            </a:r>
            <a:r>
              <a:rPr lang="en-US" b="1">
                <a:solidFill>
                  <a:schemeClr val="tx2"/>
                </a:solidFill>
              </a:rPr>
              <a:t>192KB L1 (Xeon) </a:t>
            </a:r>
            <a:r>
              <a:rPr lang="en-US">
                <a:solidFill>
                  <a:schemeClr val="tx2"/>
                </a:solidFill>
              </a:rPr>
              <a:t>vs </a:t>
            </a:r>
            <a:r>
              <a:rPr lang="en-US" b="1">
                <a:solidFill>
                  <a:schemeClr val="tx2"/>
                </a:solidFill>
              </a:rPr>
              <a:t>32KB L1 (M1)</a:t>
            </a:r>
            <a:endParaRPr lang="en-US"/>
          </a:p>
          <a:p>
            <a:pPr marL="457200" lvl="1" indent="0">
              <a:buNone/>
            </a:pPr>
            <a:r>
              <a:rPr lang="en-US"/>
              <a:t>Instruction Set Architecture – 	   </a:t>
            </a:r>
            <a:r>
              <a:rPr lang="en-US" b="1">
                <a:solidFill>
                  <a:schemeClr val="tx2"/>
                </a:solidFill>
              </a:rPr>
              <a:t>ARM (Xeon) </a:t>
            </a:r>
            <a:r>
              <a:rPr lang="en-US">
                <a:solidFill>
                  <a:schemeClr val="tx2"/>
                </a:solidFill>
              </a:rPr>
              <a:t>vs </a:t>
            </a:r>
            <a:r>
              <a:rPr lang="en-US" b="1">
                <a:solidFill>
                  <a:schemeClr val="tx2"/>
                </a:solidFill>
              </a:rPr>
              <a:t>x86 (M1)</a:t>
            </a:r>
          </a:p>
          <a:p>
            <a:pPr marL="457200" lvl="1" indent="0">
              <a:buNone/>
            </a:pPr>
            <a:r>
              <a:rPr lang="en-US"/>
              <a:t>Number of cores – 	</a:t>
            </a:r>
            <a:r>
              <a:rPr lang="en-US" b="1">
                <a:solidFill>
                  <a:schemeClr val="tx2"/>
                </a:solidFill>
              </a:rPr>
              <a:t>20 cores (Xeon) </a:t>
            </a:r>
            <a:r>
              <a:rPr lang="en-US">
                <a:solidFill>
                  <a:schemeClr val="tx2"/>
                </a:solidFill>
              </a:rPr>
              <a:t>vs </a:t>
            </a:r>
            <a:r>
              <a:rPr lang="en-US" b="1">
                <a:solidFill>
                  <a:schemeClr val="tx2"/>
                </a:solidFill>
              </a:rPr>
              <a:t>8 cores (M1)</a:t>
            </a:r>
          </a:p>
          <a:p>
            <a:pPr marL="457200" lvl="1" indent="0">
              <a:buNone/>
            </a:pPr>
            <a:r>
              <a:rPr lang="en-US"/>
              <a:t>Pipelining – 	</a:t>
            </a:r>
            <a:r>
              <a:rPr lang="en-US" b="1">
                <a:solidFill>
                  <a:schemeClr val="tx2"/>
                </a:solidFill>
              </a:rPr>
              <a:t> Maybe</a:t>
            </a:r>
            <a:endParaRPr lang="en-US"/>
          </a:p>
          <a:p>
            <a:endParaRPr lang="en-US"/>
          </a:p>
        </p:txBody>
      </p:sp>
      <p:sp>
        <p:nvSpPr>
          <p:cNvPr id="4" name="Slide Number Placeholder 3">
            <a:extLst>
              <a:ext uri="{FF2B5EF4-FFF2-40B4-BE49-F238E27FC236}">
                <a16:creationId xmlns:a16="http://schemas.microsoft.com/office/drawing/2014/main" id="{43A69F4A-9BC0-5393-BC76-8208372C4B9A}"/>
              </a:ext>
            </a:extLst>
          </p:cNvPr>
          <p:cNvSpPr>
            <a:spLocks noGrp="1"/>
          </p:cNvSpPr>
          <p:nvPr>
            <p:ph type="sldNum" sz="quarter" idx="12"/>
          </p:nvPr>
        </p:nvSpPr>
        <p:spPr/>
        <p:txBody>
          <a:bodyPr/>
          <a:lstStyle/>
          <a:p>
            <a:fld id="{8840A91F-A1B3-44C1-9FC1-670A91959705}" type="slidenum">
              <a:rPr lang="en-US" smtClean="0"/>
              <a:pPr/>
              <a:t>39</a:t>
            </a:fld>
            <a:r>
              <a:rPr lang="en-US"/>
              <a:t> </a:t>
            </a:r>
          </a:p>
        </p:txBody>
      </p:sp>
      <p:sp>
        <p:nvSpPr>
          <p:cNvPr id="5" name="Freeform 50">
            <a:extLst>
              <a:ext uri="{FF2B5EF4-FFF2-40B4-BE49-F238E27FC236}">
                <a16:creationId xmlns:a16="http://schemas.microsoft.com/office/drawing/2014/main" id="{721608AD-ABCB-1FD6-0334-7B0D5BCC4737}"/>
              </a:ext>
            </a:extLst>
          </p:cNvPr>
          <p:cNvSpPr>
            <a:spLocks/>
          </p:cNvSpPr>
          <p:nvPr/>
        </p:nvSpPr>
        <p:spPr bwMode="auto">
          <a:xfrm>
            <a:off x="1161904" y="2025535"/>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6" name="Freeform 48">
            <a:extLst>
              <a:ext uri="{FF2B5EF4-FFF2-40B4-BE49-F238E27FC236}">
                <a16:creationId xmlns:a16="http://schemas.microsoft.com/office/drawing/2014/main" id="{E3F0751E-B0B2-F585-4C06-8E3DB68C264F}"/>
              </a:ext>
            </a:extLst>
          </p:cNvPr>
          <p:cNvSpPr>
            <a:spLocks noEditPoints="1"/>
          </p:cNvSpPr>
          <p:nvPr/>
        </p:nvSpPr>
        <p:spPr bwMode="auto">
          <a:xfrm>
            <a:off x="508961" y="1547925"/>
            <a:ext cx="256540" cy="256540"/>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0">
            <a:extLst>
              <a:ext uri="{FF2B5EF4-FFF2-40B4-BE49-F238E27FC236}">
                <a16:creationId xmlns:a16="http://schemas.microsoft.com/office/drawing/2014/main" id="{1E7E728B-8250-7573-0538-2D796069E0A8}"/>
              </a:ext>
            </a:extLst>
          </p:cNvPr>
          <p:cNvSpPr>
            <a:spLocks/>
          </p:cNvSpPr>
          <p:nvPr/>
        </p:nvSpPr>
        <p:spPr bwMode="auto">
          <a:xfrm>
            <a:off x="1161904" y="2420013"/>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2" name="Freeform 50">
            <a:extLst>
              <a:ext uri="{FF2B5EF4-FFF2-40B4-BE49-F238E27FC236}">
                <a16:creationId xmlns:a16="http://schemas.microsoft.com/office/drawing/2014/main" id="{313279FC-FFAC-5D77-1FF6-DE1D06CC76D6}"/>
              </a:ext>
            </a:extLst>
          </p:cNvPr>
          <p:cNvSpPr>
            <a:spLocks/>
          </p:cNvSpPr>
          <p:nvPr/>
        </p:nvSpPr>
        <p:spPr bwMode="auto">
          <a:xfrm>
            <a:off x="1161904" y="2848047"/>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3" name="Freeform 50">
            <a:extLst>
              <a:ext uri="{FF2B5EF4-FFF2-40B4-BE49-F238E27FC236}">
                <a16:creationId xmlns:a16="http://schemas.microsoft.com/office/drawing/2014/main" id="{41107540-47ED-A0AD-4F8D-BF97B5801E7F}"/>
              </a:ext>
            </a:extLst>
          </p:cNvPr>
          <p:cNvSpPr>
            <a:spLocks/>
          </p:cNvSpPr>
          <p:nvPr/>
        </p:nvSpPr>
        <p:spPr bwMode="auto">
          <a:xfrm>
            <a:off x="1161904" y="3242525"/>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4" name="Freeform 50">
            <a:extLst>
              <a:ext uri="{FF2B5EF4-FFF2-40B4-BE49-F238E27FC236}">
                <a16:creationId xmlns:a16="http://schemas.microsoft.com/office/drawing/2014/main" id="{A1E38AD1-7ABB-BF0B-D838-C50A5D3C6737}"/>
              </a:ext>
            </a:extLst>
          </p:cNvPr>
          <p:cNvSpPr>
            <a:spLocks/>
          </p:cNvSpPr>
          <p:nvPr/>
        </p:nvSpPr>
        <p:spPr bwMode="auto">
          <a:xfrm>
            <a:off x="1161904" y="3646634"/>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7" name="Freeform 100">
            <a:extLst>
              <a:ext uri="{FF2B5EF4-FFF2-40B4-BE49-F238E27FC236}">
                <a16:creationId xmlns:a16="http://schemas.microsoft.com/office/drawing/2014/main" id="{F50F3D95-00A6-08E1-AF59-700580B9DDA7}"/>
              </a:ext>
            </a:extLst>
          </p:cNvPr>
          <p:cNvSpPr>
            <a:spLocks/>
          </p:cNvSpPr>
          <p:nvPr/>
        </p:nvSpPr>
        <p:spPr bwMode="auto">
          <a:xfrm>
            <a:off x="3866893" y="3232248"/>
            <a:ext cx="243049" cy="245554"/>
          </a:xfrm>
          <a:custGeom>
            <a:avLst/>
            <a:gdLst/>
            <a:ahLst/>
            <a:cxnLst>
              <a:cxn ang="0">
                <a:pos x="44" y="38"/>
              </a:cxn>
              <a:cxn ang="0">
                <a:pos x="39" y="44"/>
              </a:cxn>
              <a:cxn ang="0">
                <a:pos x="36" y="45"/>
              </a:cxn>
              <a:cxn ang="0">
                <a:pos x="34" y="44"/>
              </a:cxn>
              <a:cxn ang="0">
                <a:pos x="22" y="32"/>
              </a:cxn>
              <a:cxn ang="0">
                <a:pos x="11" y="44"/>
              </a:cxn>
              <a:cxn ang="0">
                <a:pos x="9" y="45"/>
              </a:cxn>
              <a:cxn ang="0">
                <a:pos x="6" y="44"/>
              </a:cxn>
              <a:cxn ang="0">
                <a:pos x="1" y="38"/>
              </a:cxn>
              <a:cxn ang="0">
                <a:pos x="0" y="36"/>
              </a:cxn>
              <a:cxn ang="0">
                <a:pos x="1" y="33"/>
              </a:cxn>
              <a:cxn ang="0">
                <a:pos x="12" y="22"/>
              </a:cxn>
              <a:cxn ang="0">
                <a:pos x="1" y="11"/>
              </a:cxn>
              <a:cxn ang="0">
                <a:pos x="0" y="8"/>
              </a:cxn>
              <a:cxn ang="0">
                <a:pos x="1" y="6"/>
              </a:cxn>
              <a:cxn ang="0">
                <a:pos x="6" y="1"/>
              </a:cxn>
              <a:cxn ang="0">
                <a:pos x="9" y="0"/>
              </a:cxn>
              <a:cxn ang="0">
                <a:pos x="11" y="1"/>
              </a:cxn>
              <a:cxn ang="0">
                <a:pos x="22" y="12"/>
              </a:cxn>
              <a:cxn ang="0">
                <a:pos x="34" y="1"/>
              </a:cxn>
              <a:cxn ang="0">
                <a:pos x="36" y="0"/>
              </a:cxn>
              <a:cxn ang="0">
                <a:pos x="39" y="1"/>
              </a:cxn>
              <a:cxn ang="0">
                <a:pos x="44" y="6"/>
              </a:cxn>
              <a:cxn ang="0">
                <a:pos x="45" y="8"/>
              </a:cxn>
              <a:cxn ang="0">
                <a:pos x="44" y="11"/>
              </a:cxn>
              <a:cxn ang="0">
                <a:pos x="33" y="22"/>
              </a:cxn>
              <a:cxn ang="0">
                <a:pos x="44" y="33"/>
              </a:cxn>
              <a:cxn ang="0">
                <a:pos x="45" y="36"/>
              </a:cxn>
              <a:cxn ang="0">
                <a:pos x="44" y="38"/>
              </a:cxn>
            </a:cxnLst>
            <a:rect l="0" t="0" r="r" b="b"/>
            <a:pathLst>
              <a:path w="45" h="45">
                <a:moveTo>
                  <a:pt x="44" y="38"/>
                </a:moveTo>
                <a:cubicBezTo>
                  <a:pt x="39" y="44"/>
                  <a:pt x="39" y="44"/>
                  <a:pt x="39" y="44"/>
                </a:cubicBezTo>
                <a:cubicBezTo>
                  <a:pt x="38" y="44"/>
                  <a:pt x="37" y="45"/>
                  <a:pt x="36" y="45"/>
                </a:cubicBezTo>
                <a:cubicBezTo>
                  <a:pt x="35" y="45"/>
                  <a:pt x="34" y="44"/>
                  <a:pt x="34" y="44"/>
                </a:cubicBezTo>
                <a:cubicBezTo>
                  <a:pt x="22" y="32"/>
                  <a:pt x="22" y="32"/>
                  <a:pt x="22" y="32"/>
                </a:cubicBezTo>
                <a:cubicBezTo>
                  <a:pt x="11" y="44"/>
                  <a:pt x="11" y="44"/>
                  <a:pt x="11" y="44"/>
                </a:cubicBezTo>
                <a:cubicBezTo>
                  <a:pt x="11" y="44"/>
                  <a:pt x="10" y="45"/>
                  <a:pt x="9" y="45"/>
                </a:cubicBezTo>
                <a:cubicBezTo>
                  <a:pt x="8" y="45"/>
                  <a:pt x="7" y="44"/>
                  <a:pt x="6" y="44"/>
                </a:cubicBezTo>
                <a:cubicBezTo>
                  <a:pt x="1" y="38"/>
                  <a:pt x="1" y="38"/>
                  <a:pt x="1" y="38"/>
                </a:cubicBezTo>
                <a:cubicBezTo>
                  <a:pt x="0" y="38"/>
                  <a:pt x="0" y="37"/>
                  <a:pt x="0" y="36"/>
                </a:cubicBezTo>
                <a:cubicBezTo>
                  <a:pt x="0" y="35"/>
                  <a:pt x="0" y="34"/>
                  <a:pt x="1" y="33"/>
                </a:cubicBezTo>
                <a:cubicBezTo>
                  <a:pt x="12" y="22"/>
                  <a:pt x="12" y="22"/>
                  <a:pt x="12" y="22"/>
                </a:cubicBezTo>
                <a:cubicBezTo>
                  <a:pt x="1" y="11"/>
                  <a:pt x="1" y="11"/>
                  <a:pt x="1" y="11"/>
                </a:cubicBezTo>
                <a:cubicBezTo>
                  <a:pt x="0" y="10"/>
                  <a:pt x="0" y="9"/>
                  <a:pt x="0" y="8"/>
                </a:cubicBezTo>
                <a:cubicBezTo>
                  <a:pt x="0" y="7"/>
                  <a:pt x="0" y="6"/>
                  <a:pt x="1" y="6"/>
                </a:cubicBezTo>
                <a:cubicBezTo>
                  <a:pt x="6" y="1"/>
                  <a:pt x="6" y="1"/>
                  <a:pt x="6" y="1"/>
                </a:cubicBezTo>
                <a:cubicBezTo>
                  <a:pt x="7" y="0"/>
                  <a:pt x="8" y="0"/>
                  <a:pt x="9" y="0"/>
                </a:cubicBezTo>
                <a:cubicBezTo>
                  <a:pt x="10" y="0"/>
                  <a:pt x="11" y="0"/>
                  <a:pt x="11" y="1"/>
                </a:cubicBezTo>
                <a:cubicBezTo>
                  <a:pt x="22" y="12"/>
                  <a:pt x="22" y="12"/>
                  <a:pt x="22" y="12"/>
                </a:cubicBezTo>
                <a:cubicBezTo>
                  <a:pt x="34" y="1"/>
                  <a:pt x="34" y="1"/>
                  <a:pt x="34" y="1"/>
                </a:cubicBezTo>
                <a:cubicBezTo>
                  <a:pt x="34" y="0"/>
                  <a:pt x="35" y="0"/>
                  <a:pt x="36" y="0"/>
                </a:cubicBezTo>
                <a:cubicBezTo>
                  <a:pt x="37" y="0"/>
                  <a:pt x="38" y="0"/>
                  <a:pt x="39" y="1"/>
                </a:cubicBezTo>
                <a:cubicBezTo>
                  <a:pt x="44" y="6"/>
                  <a:pt x="44" y="6"/>
                  <a:pt x="44" y="6"/>
                </a:cubicBezTo>
                <a:cubicBezTo>
                  <a:pt x="45" y="6"/>
                  <a:pt x="45" y="7"/>
                  <a:pt x="45" y="8"/>
                </a:cubicBezTo>
                <a:cubicBezTo>
                  <a:pt x="45" y="9"/>
                  <a:pt x="45" y="10"/>
                  <a:pt x="44" y="11"/>
                </a:cubicBezTo>
                <a:cubicBezTo>
                  <a:pt x="33" y="22"/>
                  <a:pt x="33" y="22"/>
                  <a:pt x="33" y="22"/>
                </a:cubicBezTo>
                <a:cubicBezTo>
                  <a:pt x="44" y="33"/>
                  <a:pt x="44" y="33"/>
                  <a:pt x="44" y="33"/>
                </a:cubicBezTo>
                <a:cubicBezTo>
                  <a:pt x="45" y="34"/>
                  <a:pt x="45" y="35"/>
                  <a:pt x="45" y="36"/>
                </a:cubicBezTo>
                <a:cubicBezTo>
                  <a:pt x="45" y="37"/>
                  <a:pt x="45" y="38"/>
                  <a:pt x="44" y="38"/>
                </a:cubicBezTo>
                <a:close/>
              </a:path>
            </a:pathLst>
          </a:custGeom>
          <a:solidFill>
            <a:srgbClr val="C00000"/>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66">
            <a:extLst>
              <a:ext uri="{FF2B5EF4-FFF2-40B4-BE49-F238E27FC236}">
                <a16:creationId xmlns:a16="http://schemas.microsoft.com/office/drawing/2014/main" id="{66F84BA5-9317-4A09-0C77-1C6815B2EFA2}"/>
              </a:ext>
            </a:extLst>
          </p:cNvPr>
          <p:cNvSpPr>
            <a:spLocks noEditPoints="1"/>
          </p:cNvSpPr>
          <p:nvPr/>
        </p:nvSpPr>
        <p:spPr bwMode="auto">
          <a:xfrm>
            <a:off x="2950755" y="2317050"/>
            <a:ext cx="243049" cy="404364"/>
          </a:xfrm>
          <a:custGeom>
            <a:avLst/>
            <a:gdLst/>
            <a:ahLst/>
            <a:cxnLst>
              <a:cxn ang="0">
                <a:pos x="114" y="209"/>
              </a:cxn>
              <a:cxn ang="0">
                <a:pos x="114" y="219"/>
              </a:cxn>
              <a:cxn ang="0">
                <a:pos x="93" y="240"/>
              </a:cxn>
              <a:cxn ang="0">
                <a:pos x="88" y="240"/>
              </a:cxn>
              <a:cxn ang="0">
                <a:pos x="67" y="219"/>
              </a:cxn>
              <a:cxn ang="0">
                <a:pos x="145" y="92"/>
              </a:cxn>
              <a:cxn ang="0">
                <a:pos x="93" y="41"/>
              </a:cxn>
              <a:cxn ang="0">
                <a:pos x="47" y="92"/>
              </a:cxn>
              <a:cxn ang="0">
                <a:pos x="0" y="92"/>
              </a:cxn>
              <a:cxn ang="0">
                <a:pos x="93" y="0"/>
              </a:cxn>
              <a:cxn ang="0">
                <a:pos x="186" y="87"/>
              </a:cxn>
              <a:cxn ang="0">
                <a:pos x="114" y="209"/>
              </a:cxn>
              <a:cxn ang="0">
                <a:pos x="91" y="265"/>
              </a:cxn>
              <a:cxn ang="0">
                <a:pos x="114" y="288"/>
              </a:cxn>
              <a:cxn ang="0">
                <a:pos x="91" y="311"/>
              </a:cxn>
              <a:cxn ang="0">
                <a:pos x="67" y="288"/>
              </a:cxn>
              <a:cxn ang="0">
                <a:pos x="91" y="265"/>
              </a:cxn>
            </a:cxnLst>
            <a:rect l="0" t="0" r="r" b="b"/>
            <a:pathLst>
              <a:path w="186" h="311">
                <a:moveTo>
                  <a:pt x="114" y="209"/>
                </a:moveTo>
                <a:cubicBezTo>
                  <a:pt x="114" y="218"/>
                  <a:pt x="114" y="214"/>
                  <a:pt x="114" y="219"/>
                </a:cubicBezTo>
                <a:cubicBezTo>
                  <a:pt x="114" y="229"/>
                  <a:pt x="104" y="240"/>
                  <a:pt x="93" y="240"/>
                </a:cubicBezTo>
                <a:cubicBezTo>
                  <a:pt x="88" y="240"/>
                  <a:pt x="93" y="240"/>
                  <a:pt x="88" y="240"/>
                </a:cubicBezTo>
                <a:cubicBezTo>
                  <a:pt x="77" y="240"/>
                  <a:pt x="67" y="230"/>
                  <a:pt x="67" y="219"/>
                </a:cubicBezTo>
                <a:cubicBezTo>
                  <a:pt x="65" y="139"/>
                  <a:pt x="145" y="133"/>
                  <a:pt x="145" y="92"/>
                </a:cubicBezTo>
                <a:cubicBezTo>
                  <a:pt x="145" y="51"/>
                  <a:pt x="123" y="41"/>
                  <a:pt x="93" y="41"/>
                </a:cubicBezTo>
                <a:cubicBezTo>
                  <a:pt x="63" y="41"/>
                  <a:pt x="47" y="62"/>
                  <a:pt x="47" y="92"/>
                </a:cubicBezTo>
                <a:cubicBezTo>
                  <a:pt x="47" y="123"/>
                  <a:pt x="0" y="122"/>
                  <a:pt x="0" y="92"/>
                </a:cubicBezTo>
                <a:cubicBezTo>
                  <a:pt x="0" y="11"/>
                  <a:pt x="63" y="1"/>
                  <a:pt x="93" y="0"/>
                </a:cubicBezTo>
                <a:cubicBezTo>
                  <a:pt x="123" y="0"/>
                  <a:pt x="186" y="15"/>
                  <a:pt x="186" y="87"/>
                </a:cubicBezTo>
                <a:cubicBezTo>
                  <a:pt x="186" y="159"/>
                  <a:pt x="112" y="167"/>
                  <a:pt x="114" y="209"/>
                </a:cubicBezTo>
                <a:close/>
                <a:moveTo>
                  <a:pt x="91" y="265"/>
                </a:moveTo>
                <a:cubicBezTo>
                  <a:pt x="103" y="265"/>
                  <a:pt x="114" y="276"/>
                  <a:pt x="114" y="288"/>
                </a:cubicBezTo>
                <a:cubicBezTo>
                  <a:pt x="114" y="301"/>
                  <a:pt x="103" y="311"/>
                  <a:pt x="91" y="311"/>
                </a:cubicBezTo>
                <a:cubicBezTo>
                  <a:pt x="78" y="311"/>
                  <a:pt x="67" y="301"/>
                  <a:pt x="67" y="288"/>
                </a:cubicBezTo>
                <a:cubicBezTo>
                  <a:pt x="67" y="276"/>
                  <a:pt x="78" y="265"/>
                  <a:pt x="91" y="265"/>
                </a:cubicBezTo>
                <a:close/>
              </a:path>
            </a:pathLst>
          </a:custGeom>
          <a:solidFill>
            <a:schemeClr val="accent4"/>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00">
            <a:extLst>
              <a:ext uri="{FF2B5EF4-FFF2-40B4-BE49-F238E27FC236}">
                <a16:creationId xmlns:a16="http://schemas.microsoft.com/office/drawing/2014/main" id="{804F95FA-EAB0-3382-E6EB-266D0CBB493B}"/>
              </a:ext>
            </a:extLst>
          </p:cNvPr>
          <p:cNvSpPr>
            <a:spLocks/>
          </p:cNvSpPr>
          <p:nvPr/>
        </p:nvSpPr>
        <p:spPr bwMode="auto">
          <a:xfrm>
            <a:off x="3193804" y="2001977"/>
            <a:ext cx="243049" cy="245554"/>
          </a:xfrm>
          <a:custGeom>
            <a:avLst/>
            <a:gdLst/>
            <a:ahLst/>
            <a:cxnLst>
              <a:cxn ang="0">
                <a:pos x="44" y="38"/>
              </a:cxn>
              <a:cxn ang="0">
                <a:pos x="39" y="44"/>
              </a:cxn>
              <a:cxn ang="0">
                <a:pos x="36" y="45"/>
              </a:cxn>
              <a:cxn ang="0">
                <a:pos x="34" y="44"/>
              </a:cxn>
              <a:cxn ang="0">
                <a:pos x="22" y="32"/>
              </a:cxn>
              <a:cxn ang="0">
                <a:pos x="11" y="44"/>
              </a:cxn>
              <a:cxn ang="0">
                <a:pos x="9" y="45"/>
              </a:cxn>
              <a:cxn ang="0">
                <a:pos x="6" y="44"/>
              </a:cxn>
              <a:cxn ang="0">
                <a:pos x="1" y="38"/>
              </a:cxn>
              <a:cxn ang="0">
                <a:pos x="0" y="36"/>
              </a:cxn>
              <a:cxn ang="0">
                <a:pos x="1" y="33"/>
              </a:cxn>
              <a:cxn ang="0">
                <a:pos x="12" y="22"/>
              </a:cxn>
              <a:cxn ang="0">
                <a:pos x="1" y="11"/>
              </a:cxn>
              <a:cxn ang="0">
                <a:pos x="0" y="8"/>
              </a:cxn>
              <a:cxn ang="0">
                <a:pos x="1" y="6"/>
              </a:cxn>
              <a:cxn ang="0">
                <a:pos x="6" y="1"/>
              </a:cxn>
              <a:cxn ang="0">
                <a:pos x="9" y="0"/>
              </a:cxn>
              <a:cxn ang="0">
                <a:pos x="11" y="1"/>
              </a:cxn>
              <a:cxn ang="0">
                <a:pos x="22" y="12"/>
              </a:cxn>
              <a:cxn ang="0">
                <a:pos x="34" y="1"/>
              </a:cxn>
              <a:cxn ang="0">
                <a:pos x="36" y="0"/>
              </a:cxn>
              <a:cxn ang="0">
                <a:pos x="39" y="1"/>
              </a:cxn>
              <a:cxn ang="0">
                <a:pos x="44" y="6"/>
              </a:cxn>
              <a:cxn ang="0">
                <a:pos x="45" y="8"/>
              </a:cxn>
              <a:cxn ang="0">
                <a:pos x="44" y="11"/>
              </a:cxn>
              <a:cxn ang="0">
                <a:pos x="33" y="22"/>
              </a:cxn>
              <a:cxn ang="0">
                <a:pos x="44" y="33"/>
              </a:cxn>
              <a:cxn ang="0">
                <a:pos x="45" y="36"/>
              </a:cxn>
              <a:cxn ang="0">
                <a:pos x="44" y="38"/>
              </a:cxn>
            </a:cxnLst>
            <a:rect l="0" t="0" r="r" b="b"/>
            <a:pathLst>
              <a:path w="45" h="45">
                <a:moveTo>
                  <a:pt x="44" y="38"/>
                </a:moveTo>
                <a:cubicBezTo>
                  <a:pt x="39" y="44"/>
                  <a:pt x="39" y="44"/>
                  <a:pt x="39" y="44"/>
                </a:cubicBezTo>
                <a:cubicBezTo>
                  <a:pt x="38" y="44"/>
                  <a:pt x="37" y="45"/>
                  <a:pt x="36" y="45"/>
                </a:cubicBezTo>
                <a:cubicBezTo>
                  <a:pt x="35" y="45"/>
                  <a:pt x="34" y="44"/>
                  <a:pt x="34" y="44"/>
                </a:cubicBezTo>
                <a:cubicBezTo>
                  <a:pt x="22" y="32"/>
                  <a:pt x="22" y="32"/>
                  <a:pt x="22" y="32"/>
                </a:cubicBezTo>
                <a:cubicBezTo>
                  <a:pt x="11" y="44"/>
                  <a:pt x="11" y="44"/>
                  <a:pt x="11" y="44"/>
                </a:cubicBezTo>
                <a:cubicBezTo>
                  <a:pt x="11" y="44"/>
                  <a:pt x="10" y="45"/>
                  <a:pt x="9" y="45"/>
                </a:cubicBezTo>
                <a:cubicBezTo>
                  <a:pt x="8" y="45"/>
                  <a:pt x="7" y="44"/>
                  <a:pt x="6" y="44"/>
                </a:cubicBezTo>
                <a:cubicBezTo>
                  <a:pt x="1" y="38"/>
                  <a:pt x="1" y="38"/>
                  <a:pt x="1" y="38"/>
                </a:cubicBezTo>
                <a:cubicBezTo>
                  <a:pt x="0" y="38"/>
                  <a:pt x="0" y="37"/>
                  <a:pt x="0" y="36"/>
                </a:cubicBezTo>
                <a:cubicBezTo>
                  <a:pt x="0" y="35"/>
                  <a:pt x="0" y="34"/>
                  <a:pt x="1" y="33"/>
                </a:cubicBezTo>
                <a:cubicBezTo>
                  <a:pt x="12" y="22"/>
                  <a:pt x="12" y="22"/>
                  <a:pt x="12" y="22"/>
                </a:cubicBezTo>
                <a:cubicBezTo>
                  <a:pt x="1" y="11"/>
                  <a:pt x="1" y="11"/>
                  <a:pt x="1" y="11"/>
                </a:cubicBezTo>
                <a:cubicBezTo>
                  <a:pt x="0" y="10"/>
                  <a:pt x="0" y="9"/>
                  <a:pt x="0" y="8"/>
                </a:cubicBezTo>
                <a:cubicBezTo>
                  <a:pt x="0" y="7"/>
                  <a:pt x="0" y="6"/>
                  <a:pt x="1" y="6"/>
                </a:cubicBezTo>
                <a:cubicBezTo>
                  <a:pt x="6" y="1"/>
                  <a:pt x="6" y="1"/>
                  <a:pt x="6" y="1"/>
                </a:cubicBezTo>
                <a:cubicBezTo>
                  <a:pt x="7" y="0"/>
                  <a:pt x="8" y="0"/>
                  <a:pt x="9" y="0"/>
                </a:cubicBezTo>
                <a:cubicBezTo>
                  <a:pt x="10" y="0"/>
                  <a:pt x="11" y="0"/>
                  <a:pt x="11" y="1"/>
                </a:cubicBezTo>
                <a:cubicBezTo>
                  <a:pt x="22" y="12"/>
                  <a:pt x="22" y="12"/>
                  <a:pt x="22" y="12"/>
                </a:cubicBezTo>
                <a:cubicBezTo>
                  <a:pt x="34" y="1"/>
                  <a:pt x="34" y="1"/>
                  <a:pt x="34" y="1"/>
                </a:cubicBezTo>
                <a:cubicBezTo>
                  <a:pt x="34" y="0"/>
                  <a:pt x="35" y="0"/>
                  <a:pt x="36" y="0"/>
                </a:cubicBezTo>
                <a:cubicBezTo>
                  <a:pt x="37" y="0"/>
                  <a:pt x="38" y="0"/>
                  <a:pt x="39" y="1"/>
                </a:cubicBezTo>
                <a:cubicBezTo>
                  <a:pt x="44" y="6"/>
                  <a:pt x="44" y="6"/>
                  <a:pt x="44" y="6"/>
                </a:cubicBezTo>
                <a:cubicBezTo>
                  <a:pt x="45" y="6"/>
                  <a:pt x="45" y="7"/>
                  <a:pt x="45" y="8"/>
                </a:cubicBezTo>
                <a:cubicBezTo>
                  <a:pt x="45" y="9"/>
                  <a:pt x="45" y="10"/>
                  <a:pt x="44" y="11"/>
                </a:cubicBezTo>
                <a:cubicBezTo>
                  <a:pt x="33" y="22"/>
                  <a:pt x="33" y="22"/>
                  <a:pt x="33" y="22"/>
                </a:cubicBezTo>
                <a:cubicBezTo>
                  <a:pt x="44" y="33"/>
                  <a:pt x="44" y="33"/>
                  <a:pt x="44" y="33"/>
                </a:cubicBezTo>
                <a:cubicBezTo>
                  <a:pt x="45" y="34"/>
                  <a:pt x="45" y="35"/>
                  <a:pt x="45" y="36"/>
                </a:cubicBezTo>
                <a:cubicBezTo>
                  <a:pt x="45" y="37"/>
                  <a:pt x="45" y="38"/>
                  <a:pt x="44" y="38"/>
                </a:cubicBezTo>
                <a:close/>
              </a:path>
            </a:pathLst>
          </a:custGeom>
          <a:solidFill>
            <a:srgbClr val="C00000"/>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166">
            <a:extLst>
              <a:ext uri="{FF2B5EF4-FFF2-40B4-BE49-F238E27FC236}">
                <a16:creationId xmlns:a16="http://schemas.microsoft.com/office/drawing/2014/main" id="{DF89506F-4E0E-443B-F5E0-E003956E305D}"/>
              </a:ext>
            </a:extLst>
          </p:cNvPr>
          <p:cNvSpPr>
            <a:spLocks noEditPoints="1"/>
          </p:cNvSpPr>
          <p:nvPr/>
        </p:nvSpPr>
        <p:spPr bwMode="auto">
          <a:xfrm>
            <a:off x="2950754" y="3563279"/>
            <a:ext cx="243049" cy="404364"/>
          </a:xfrm>
          <a:custGeom>
            <a:avLst/>
            <a:gdLst/>
            <a:ahLst/>
            <a:cxnLst>
              <a:cxn ang="0">
                <a:pos x="114" y="209"/>
              </a:cxn>
              <a:cxn ang="0">
                <a:pos x="114" y="219"/>
              </a:cxn>
              <a:cxn ang="0">
                <a:pos x="93" y="240"/>
              </a:cxn>
              <a:cxn ang="0">
                <a:pos x="88" y="240"/>
              </a:cxn>
              <a:cxn ang="0">
                <a:pos x="67" y="219"/>
              </a:cxn>
              <a:cxn ang="0">
                <a:pos x="145" y="92"/>
              </a:cxn>
              <a:cxn ang="0">
                <a:pos x="93" y="41"/>
              </a:cxn>
              <a:cxn ang="0">
                <a:pos x="47" y="92"/>
              </a:cxn>
              <a:cxn ang="0">
                <a:pos x="0" y="92"/>
              </a:cxn>
              <a:cxn ang="0">
                <a:pos x="93" y="0"/>
              </a:cxn>
              <a:cxn ang="0">
                <a:pos x="186" y="87"/>
              </a:cxn>
              <a:cxn ang="0">
                <a:pos x="114" y="209"/>
              </a:cxn>
              <a:cxn ang="0">
                <a:pos x="91" y="265"/>
              </a:cxn>
              <a:cxn ang="0">
                <a:pos x="114" y="288"/>
              </a:cxn>
              <a:cxn ang="0">
                <a:pos x="91" y="311"/>
              </a:cxn>
              <a:cxn ang="0">
                <a:pos x="67" y="288"/>
              </a:cxn>
              <a:cxn ang="0">
                <a:pos x="91" y="265"/>
              </a:cxn>
            </a:cxnLst>
            <a:rect l="0" t="0" r="r" b="b"/>
            <a:pathLst>
              <a:path w="186" h="311">
                <a:moveTo>
                  <a:pt x="114" y="209"/>
                </a:moveTo>
                <a:cubicBezTo>
                  <a:pt x="114" y="218"/>
                  <a:pt x="114" y="214"/>
                  <a:pt x="114" y="219"/>
                </a:cubicBezTo>
                <a:cubicBezTo>
                  <a:pt x="114" y="229"/>
                  <a:pt x="104" y="240"/>
                  <a:pt x="93" y="240"/>
                </a:cubicBezTo>
                <a:cubicBezTo>
                  <a:pt x="88" y="240"/>
                  <a:pt x="93" y="240"/>
                  <a:pt x="88" y="240"/>
                </a:cubicBezTo>
                <a:cubicBezTo>
                  <a:pt x="77" y="240"/>
                  <a:pt x="67" y="230"/>
                  <a:pt x="67" y="219"/>
                </a:cubicBezTo>
                <a:cubicBezTo>
                  <a:pt x="65" y="139"/>
                  <a:pt x="145" y="133"/>
                  <a:pt x="145" y="92"/>
                </a:cubicBezTo>
                <a:cubicBezTo>
                  <a:pt x="145" y="51"/>
                  <a:pt x="123" y="41"/>
                  <a:pt x="93" y="41"/>
                </a:cubicBezTo>
                <a:cubicBezTo>
                  <a:pt x="63" y="41"/>
                  <a:pt x="47" y="62"/>
                  <a:pt x="47" y="92"/>
                </a:cubicBezTo>
                <a:cubicBezTo>
                  <a:pt x="47" y="123"/>
                  <a:pt x="0" y="122"/>
                  <a:pt x="0" y="92"/>
                </a:cubicBezTo>
                <a:cubicBezTo>
                  <a:pt x="0" y="11"/>
                  <a:pt x="63" y="1"/>
                  <a:pt x="93" y="0"/>
                </a:cubicBezTo>
                <a:cubicBezTo>
                  <a:pt x="123" y="0"/>
                  <a:pt x="186" y="15"/>
                  <a:pt x="186" y="87"/>
                </a:cubicBezTo>
                <a:cubicBezTo>
                  <a:pt x="186" y="159"/>
                  <a:pt x="112" y="167"/>
                  <a:pt x="114" y="209"/>
                </a:cubicBezTo>
                <a:close/>
                <a:moveTo>
                  <a:pt x="91" y="265"/>
                </a:moveTo>
                <a:cubicBezTo>
                  <a:pt x="103" y="265"/>
                  <a:pt x="114" y="276"/>
                  <a:pt x="114" y="288"/>
                </a:cubicBezTo>
                <a:cubicBezTo>
                  <a:pt x="114" y="301"/>
                  <a:pt x="103" y="311"/>
                  <a:pt x="91" y="311"/>
                </a:cubicBezTo>
                <a:cubicBezTo>
                  <a:pt x="78" y="311"/>
                  <a:pt x="67" y="301"/>
                  <a:pt x="67" y="288"/>
                </a:cubicBezTo>
                <a:cubicBezTo>
                  <a:pt x="67" y="276"/>
                  <a:pt x="78" y="265"/>
                  <a:pt x="91" y="265"/>
                </a:cubicBezTo>
                <a:close/>
              </a:path>
            </a:pathLst>
          </a:custGeom>
          <a:solidFill>
            <a:schemeClr val="accent4"/>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166">
            <a:extLst>
              <a:ext uri="{FF2B5EF4-FFF2-40B4-BE49-F238E27FC236}">
                <a16:creationId xmlns:a16="http://schemas.microsoft.com/office/drawing/2014/main" id="{F09F63B8-E107-FD15-8AA3-3934DA858EC6}"/>
              </a:ext>
            </a:extLst>
          </p:cNvPr>
          <p:cNvSpPr>
            <a:spLocks noEditPoints="1"/>
          </p:cNvSpPr>
          <p:nvPr/>
        </p:nvSpPr>
        <p:spPr bwMode="auto">
          <a:xfrm>
            <a:off x="5093320" y="2745084"/>
            <a:ext cx="243049" cy="404364"/>
          </a:xfrm>
          <a:custGeom>
            <a:avLst/>
            <a:gdLst/>
            <a:ahLst/>
            <a:cxnLst>
              <a:cxn ang="0">
                <a:pos x="114" y="209"/>
              </a:cxn>
              <a:cxn ang="0">
                <a:pos x="114" y="219"/>
              </a:cxn>
              <a:cxn ang="0">
                <a:pos x="93" y="240"/>
              </a:cxn>
              <a:cxn ang="0">
                <a:pos x="88" y="240"/>
              </a:cxn>
              <a:cxn ang="0">
                <a:pos x="67" y="219"/>
              </a:cxn>
              <a:cxn ang="0">
                <a:pos x="145" y="92"/>
              </a:cxn>
              <a:cxn ang="0">
                <a:pos x="93" y="41"/>
              </a:cxn>
              <a:cxn ang="0">
                <a:pos x="47" y="92"/>
              </a:cxn>
              <a:cxn ang="0">
                <a:pos x="0" y="92"/>
              </a:cxn>
              <a:cxn ang="0">
                <a:pos x="93" y="0"/>
              </a:cxn>
              <a:cxn ang="0">
                <a:pos x="186" y="87"/>
              </a:cxn>
              <a:cxn ang="0">
                <a:pos x="114" y="209"/>
              </a:cxn>
              <a:cxn ang="0">
                <a:pos x="91" y="265"/>
              </a:cxn>
              <a:cxn ang="0">
                <a:pos x="114" y="288"/>
              </a:cxn>
              <a:cxn ang="0">
                <a:pos x="91" y="311"/>
              </a:cxn>
              <a:cxn ang="0">
                <a:pos x="67" y="288"/>
              </a:cxn>
              <a:cxn ang="0">
                <a:pos x="91" y="265"/>
              </a:cxn>
            </a:cxnLst>
            <a:rect l="0" t="0" r="r" b="b"/>
            <a:pathLst>
              <a:path w="186" h="311">
                <a:moveTo>
                  <a:pt x="114" y="209"/>
                </a:moveTo>
                <a:cubicBezTo>
                  <a:pt x="114" y="218"/>
                  <a:pt x="114" y="214"/>
                  <a:pt x="114" y="219"/>
                </a:cubicBezTo>
                <a:cubicBezTo>
                  <a:pt x="114" y="229"/>
                  <a:pt x="104" y="240"/>
                  <a:pt x="93" y="240"/>
                </a:cubicBezTo>
                <a:cubicBezTo>
                  <a:pt x="88" y="240"/>
                  <a:pt x="93" y="240"/>
                  <a:pt x="88" y="240"/>
                </a:cubicBezTo>
                <a:cubicBezTo>
                  <a:pt x="77" y="240"/>
                  <a:pt x="67" y="230"/>
                  <a:pt x="67" y="219"/>
                </a:cubicBezTo>
                <a:cubicBezTo>
                  <a:pt x="65" y="139"/>
                  <a:pt x="145" y="133"/>
                  <a:pt x="145" y="92"/>
                </a:cubicBezTo>
                <a:cubicBezTo>
                  <a:pt x="145" y="51"/>
                  <a:pt x="123" y="41"/>
                  <a:pt x="93" y="41"/>
                </a:cubicBezTo>
                <a:cubicBezTo>
                  <a:pt x="63" y="41"/>
                  <a:pt x="47" y="62"/>
                  <a:pt x="47" y="92"/>
                </a:cubicBezTo>
                <a:cubicBezTo>
                  <a:pt x="47" y="123"/>
                  <a:pt x="0" y="122"/>
                  <a:pt x="0" y="92"/>
                </a:cubicBezTo>
                <a:cubicBezTo>
                  <a:pt x="0" y="11"/>
                  <a:pt x="63" y="1"/>
                  <a:pt x="93" y="0"/>
                </a:cubicBezTo>
                <a:cubicBezTo>
                  <a:pt x="123" y="0"/>
                  <a:pt x="186" y="15"/>
                  <a:pt x="186" y="87"/>
                </a:cubicBezTo>
                <a:cubicBezTo>
                  <a:pt x="186" y="159"/>
                  <a:pt x="112" y="167"/>
                  <a:pt x="114" y="209"/>
                </a:cubicBezTo>
                <a:close/>
                <a:moveTo>
                  <a:pt x="91" y="265"/>
                </a:moveTo>
                <a:cubicBezTo>
                  <a:pt x="103" y="265"/>
                  <a:pt x="114" y="276"/>
                  <a:pt x="114" y="288"/>
                </a:cubicBezTo>
                <a:cubicBezTo>
                  <a:pt x="114" y="301"/>
                  <a:pt x="103" y="311"/>
                  <a:pt x="91" y="311"/>
                </a:cubicBezTo>
                <a:cubicBezTo>
                  <a:pt x="78" y="311"/>
                  <a:pt x="67" y="301"/>
                  <a:pt x="67" y="288"/>
                </a:cubicBezTo>
                <a:cubicBezTo>
                  <a:pt x="67" y="276"/>
                  <a:pt x="78" y="265"/>
                  <a:pt x="91" y="265"/>
                </a:cubicBezTo>
                <a:close/>
              </a:path>
            </a:pathLst>
          </a:custGeom>
          <a:solidFill>
            <a:schemeClr val="accent4"/>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Content Placeholder 2">
            <a:extLst>
              <a:ext uri="{FF2B5EF4-FFF2-40B4-BE49-F238E27FC236}">
                <a16:creationId xmlns:a16="http://schemas.microsoft.com/office/drawing/2014/main" id="{486EB7B2-8D28-3A6F-B6B3-8F2FF988EB45}"/>
              </a:ext>
            </a:extLst>
          </p:cNvPr>
          <p:cNvSpPr txBox="1">
            <a:spLocks/>
          </p:cNvSpPr>
          <p:nvPr/>
        </p:nvSpPr>
        <p:spPr>
          <a:xfrm>
            <a:off x="845388" y="1463039"/>
            <a:ext cx="11041811" cy="5029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charset="2"/>
              <a:buChar char="ü"/>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Courier New" charset="0"/>
              <a:buChar char="o"/>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What are the possible reasons for gem5’s speedup on M1 platform:</a:t>
            </a:r>
          </a:p>
          <a:p>
            <a:pPr marL="457200" lvl="1" indent="0">
              <a:buFont typeface="Wingdings" charset="2"/>
              <a:buNone/>
            </a:pPr>
            <a:r>
              <a:rPr lang="en-US"/>
              <a:t>Clock speed –  </a:t>
            </a:r>
          </a:p>
          <a:p>
            <a:pPr marL="457200" lvl="1" indent="0">
              <a:buFont typeface="Wingdings" charset="2"/>
              <a:buNone/>
            </a:pPr>
            <a:r>
              <a:rPr lang="en-US"/>
              <a:t>Cache size –  </a:t>
            </a:r>
          </a:p>
          <a:p>
            <a:pPr marL="457200" lvl="1" indent="0">
              <a:buFont typeface="Wingdings" charset="2"/>
              <a:buNone/>
            </a:pPr>
            <a:r>
              <a:rPr lang="en-US"/>
              <a:t>Instruction Set Architecture – </a:t>
            </a:r>
          </a:p>
          <a:p>
            <a:pPr marL="457200" lvl="1" indent="0">
              <a:buFont typeface="Wingdings" charset="2"/>
              <a:buNone/>
            </a:pPr>
            <a:r>
              <a:rPr lang="en-US"/>
              <a:t>Number of cores – </a:t>
            </a:r>
          </a:p>
          <a:p>
            <a:pPr marL="457200" lvl="1" indent="0">
              <a:buFont typeface="Wingdings" charset="2"/>
              <a:buNone/>
            </a:pPr>
            <a:r>
              <a:rPr lang="en-US"/>
              <a:t>Pipelining – </a:t>
            </a:r>
          </a:p>
          <a:p>
            <a:pPr marL="0" indent="0">
              <a:buFont typeface="Arial" panose="020B0604020202020204" pitchFamily="34" charset="0"/>
              <a:buNone/>
            </a:pPr>
            <a:r>
              <a:rPr lang="en-US"/>
              <a:t>How can we prove this? – </a:t>
            </a:r>
            <a:r>
              <a:rPr lang="en-US" b="1" i="1">
                <a:ln w="19050">
                  <a:solidFill>
                    <a:schemeClr val="tx2"/>
                  </a:solidFill>
                </a:ln>
                <a:solidFill>
                  <a:schemeClr val="accent5">
                    <a:lumMod val="60000"/>
                    <a:lumOff val="40000"/>
                  </a:schemeClr>
                </a:solidFill>
              </a:rPr>
              <a:t>Modify hardware configuration</a:t>
            </a:r>
          </a:p>
          <a:p>
            <a:endParaRPr lang="en-US"/>
          </a:p>
        </p:txBody>
      </p:sp>
      <p:sp>
        <p:nvSpPr>
          <p:cNvPr id="8" name="Freeform 48">
            <a:extLst>
              <a:ext uri="{FF2B5EF4-FFF2-40B4-BE49-F238E27FC236}">
                <a16:creationId xmlns:a16="http://schemas.microsoft.com/office/drawing/2014/main" id="{27EA479D-178F-0E93-BE8A-D8CCC5DA5E41}"/>
              </a:ext>
            </a:extLst>
          </p:cNvPr>
          <p:cNvSpPr>
            <a:spLocks noEditPoints="1"/>
          </p:cNvSpPr>
          <p:nvPr/>
        </p:nvSpPr>
        <p:spPr bwMode="auto">
          <a:xfrm>
            <a:off x="508101" y="4091773"/>
            <a:ext cx="256540" cy="256540"/>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Content Placeholder 2">
            <a:extLst>
              <a:ext uri="{FF2B5EF4-FFF2-40B4-BE49-F238E27FC236}">
                <a16:creationId xmlns:a16="http://schemas.microsoft.com/office/drawing/2014/main" id="{AF92B706-17A9-5475-41B6-94F9A526EC6B}"/>
              </a:ext>
            </a:extLst>
          </p:cNvPr>
          <p:cNvSpPr txBox="1">
            <a:spLocks/>
          </p:cNvSpPr>
          <p:nvPr/>
        </p:nvSpPr>
        <p:spPr>
          <a:xfrm>
            <a:off x="845388" y="1463039"/>
            <a:ext cx="11041811" cy="5029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charset="2"/>
              <a:buChar char="ü"/>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Courier New" charset="0"/>
              <a:buChar char="o"/>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What are the possible reasons for gem5’s speedup on M1 platform:</a:t>
            </a:r>
          </a:p>
          <a:p>
            <a:pPr marL="457200" lvl="1" indent="0">
              <a:buFont typeface="Wingdings" charset="2"/>
              <a:buNone/>
            </a:pPr>
            <a:r>
              <a:rPr lang="en-US"/>
              <a:t>Clock speed –  </a:t>
            </a:r>
          </a:p>
          <a:p>
            <a:pPr marL="457200" lvl="1" indent="0">
              <a:buFont typeface="Wingdings" charset="2"/>
              <a:buNone/>
            </a:pPr>
            <a:r>
              <a:rPr lang="en-US"/>
              <a:t>Cache size –  </a:t>
            </a:r>
          </a:p>
          <a:p>
            <a:pPr marL="457200" lvl="1" indent="0">
              <a:buFont typeface="Wingdings" charset="2"/>
              <a:buNone/>
            </a:pPr>
            <a:r>
              <a:rPr lang="en-US"/>
              <a:t>Instruction Set Architecture – </a:t>
            </a:r>
          </a:p>
          <a:p>
            <a:pPr marL="457200" lvl="1" indent="0">
              <a:buFont typeface="Wingdings" charset="2"/>
              <a:buNone/>
            </a:pPr>
            <a:r>
              <a:rPr lang="en-US"/>
              <a:t>Number of cores – </a:t>
            </a:r>
          </a:p>
          <a:p>
            <a:pPr marL="457200" lvl="1" indent="0">
              <a:buFont typeface="Wingdings" charset="2"/>
              <a:buNone/>
            </a:pPr>
            <a:r>
              <a:rPr lang="en-US"/>
              <a:t>Pipelining – </a:t>
            </a:r>
          </a:p>
          <a:p>
            <a:pPr marL="0" indent="0">
              <a:buFont typeface="Arial" panose="020B0604020202020204" pitchFamily="34" charset="0"/>
              <a:buNone/>
            </a:pPr>
            <a:r>
              <a:rPr lang="en-US"/>
              <a:t>How can we prove this? – </a:t>
            </a:r>
            <a:r>
              <a:rPr lang="en-US" b="1" i="1">
                <a:ln w="19050">
                  <a:solidFill>
                    <a:schemeClr val="tx2"/>
                  </a:solidFill>
                </a:ln>
                <a:solidFill>
                  <a:schemeClr val="accent5">
                    <a:lumMod val="60000"/>
                    <a:lumOff val="40000"/>
                  </a:schemeClr>
                </a:solidFill>
              </a:rPr>
              <a:t>Modify hardware configuration</a:t>
            </a:r>
          </a:p>
          <a:p>
            <a:pPr marL="457200" lvl="1" indent="0">
              <a:buFont typeface="Wingdings" charset="2"/>
              <a:buNone/>
            </a:pPr>
            <a:r>
              <a:rPr lang="en-US"/>
              <a:t>Run gem5 on gem5? – </a:t>
            </a:r>
          </a:p>
          <a:p>
            <a:endParaRPr lang="en-US"/>
          </a:p>
        </p:txBody>
      </p:sp>
      <p:sp>
        <p:nvSpPr>
          <p:cNvPr id="11" name="Freeform 50">
            <a:extLst>
              <a:ext uri="{FF2B5EF4-FFF2-40B4-BE49-F238E27FC236}">
                <a16:creationId xmlns:a16="http://schemas.microsoft.com/office/drawing/2014/main" id="{283F9CC2-9807-658B-C82A-A116224355C6}"/>
              </a:ext>
            </a:extLst>
          </p:cNvPr>
          <p:cNvSpPr>
            <a:spLocks/>
          </p:cNvSpPr>
          <p:nvPr/>
        </p:nvSpPr>
        <p:spPr bwMode="auto">
          <a:xfrm>
            <a:off x="1161904" y="4570924"/>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5" name="Freeform 99">
            <a:extLst>
              <a:ext uri="{FF2B5EF4-FFF2-40B4-BE49-F238E27FC236}">
                <a16:creationId xmlns:a16="http://schemas.microsoft.com/office/drawing/2014/main" id="{5A32222D-54D7-67AC-1421-356A7282D921}"/>
              </a:ext>
            </a:extLst>
          </p:cNvPr>
          <p:cNvSpPr>
            <a:spLocks/>
          </p:cNvSpPr>
          <p:nvPr/>
        </p:nvSpPr>
        <p:spPr bwMode="auto">
          <a:xfrm>
            <a:off x="4293744" y="4531213"/>
            <a:ext cx="492845" cy="277859"/>
          </a:xfrm>
          <a:custGeom>
            <a:avLst/>
            <a:gdLst/>
            <a:ahLst/>
            <a:cxnLst>
              <a:cxn ang="0">
                <a:pos x="0" y="113"/>
              </a:cxn>
              <a:cxn ang="0">
                <a:pos x="40" y="123"/>
              </a:cxn>
              <a:cxn ang="0">
                <a:pos x="45" y="118"/>
              </a:cxn>
              <a:cxn ang="0">
                <a:pos x="32" y="111"/>
              </a:cxn>
              <a:cxn ang="0">
                <a:pos x="120" y="14"/>
              </a:cxn>
              <a:cxn ang="0">
                <a:pos x="252" y="43"/>
              </a:cxn>
              <a:cxn ang="0">
                <a:pos x="311" y="92"/>
              </a:cxn>
              <a:cxn ang="0">
                <a:pos x="306" y="103"/>
              </a:cxn>
              <a:cxn ang="0">
                <a:pos x="307" y="106"/>
              </a:cxn>
              <a:cxn ang="0">
                <a:pos x="346" y="85"/>
              </a:cxn>
              <a:cxn ang="0">
                <a:pos x="385" y="85"/>
              </a:cxn>
              <a:cxn ang="0">
                <a:pos x="398" y="107"/>
              </a:cxn>
              <a:cxn ang="0">
                <a:pos x="366" y="133"/>
              </a:cxn>
              <a:cxn ang="0">
                <a:pos x="294" y="153"/>
              </a:cxn>
              <a:cxn ang="0">
                <a:pos x="346" y="173"/>
              </a:cxn>
              <a:cxn ang="0">
                <a:pos x="321" y="199"/>
              </a:cxn>
              <a:cxn ang="0">
                <a:pos x="273" y="164"/>
              </a:cxn>
              <a:cxn ang="0">
                <a:pos x="247" y="171"/>
              </a:cxn>
              <a:cxn ang="0">
                <a:pos x="253" y="191"/>
              </a:cxn>
              <a:cxn ang="0">
                <a:pos x="265" y="203"/>
              </a:cxn>
              <a:cxn ang="0">
                <a:pos x="223" y="218"/>
              </a:cxn>
              <a:cxn ang="0">
                <a:pos x="211" y="187"/>
              </a:cxn>
              <a:cxn ang="0">
                <a:pos x="215" y="168"/>
              </a:cxn>
              <a:cxn ang="0">
                <a:pos x="215" y="166"/>
              </a:cxn>
              <a:cxn ang="0">
                <a:pos x="144" y="167"/>
              </a:cxn>
              <a:cxn ang="0">
                <a:pos x="152" y="191"/>
              </a:cxn>
              <a:cxn ang="0">
                <a:pos x="169" y="195"/>
              </a:cxn>
              <a:cxn ang="0">
                <a:pos x="141" y="214"/>
              </a:cxn>
              <a:cxn ang="0">
                <a:pos x="111" y="162"/>
              </a:cxn>
              <a:cxn ang="0">
                <a:pos x="99" y="162"/>
              </a:cxn>
              <a:cxn ang="0">
                <a:pos x="61" y="200"/>
              </a:cxn>
              <a:cxn ang="0">
                <a:pos x="54" y="155"/>
              </a:cxn>
              <a:cxn ang="0">
                <a:pos x="69" y="143"/>
              </a:cxn>
              <a:cxn ang="0">
                <a:pos x="53" y="133"/>
              </a:cxn>
              <a:cxn ang="0">
                <a:pos x="0" y="113"/>
              </a:cxn>
            </a:cxnLst>
            <a:rect l="0" t="0" r="r" b="b"/>
            <a:pathLst>
              <a:path w="401" h="226">
                <a:moveTo>
                  <a:pt x="0" y="113"/>
                </a:moveTo>
                <a:cubicBezTo>
                  <a:pt x="0" y="113"/>
                  <a:pt x="17" y="122"/>
                  <a:pt x="40" y="123"/>
                </a:cubicBezTo>
                <a:cubicBezTo>
                  <a:pt x="40" y="123"/>
                  <a:pt x="51" y="126"/>
                  <a:pt x="45" y="118"/>
                </a:cubicBezTo>
                <a:cubicBezTo>
                  <a:pt x="40" y="109"/>
                  <a:pt x="32" y="111"/>
                  <a:pt x="32" y="111"/>
                </a:cubicBezTo>
                <a:cubicBezTo>
                  <a:pt x="32" y="111"/>
                  <a:pt x="82" y="25"/>
                  <a:pt x="120" y="14"/>
                </a:cubicBezTo>
                <a:cubicBezTo>
                  <a:pt x="157" y="3"/>
                  <a:pt x="216" y="0"/>
                  <a:pt x="252" y="43"/>
                </a:cubicBezTo>
                <a:cubicBezTo>
                  <a:pt x="289" y="85"/>
                  <a:pt x="275" y="84"/>
                  <a:pt x="311" y="92"/>
                </a:cubicBezTo>
                <a:cubicBezTo>
                  <a:pt x="311" y="92"/>
                  <a:pt x="317" y="93"/>
                  <a:pt x="306" y="103"/>
                </a:cubicBezTo>
                <a:cubicBezTo>
                  <a:pt x="306" y="103"/>
                  <a:pt x="299" y="109"/>
                  <a:pt x="307" y="106"/>
                </a:cubicBezTo>
                <a:cubicBezTo>
                  <a:pt x="314" y="104"/>
                  <a:pt x="340" y="92"/>
                  <a:pt x="346" y="85"/>
                </a:cubicBezTo>
                <a:cubicBezTo>
                  <a:pt x="352" y="79"/>
                  <a:pt x="371" y="72"/>
                  <a:pt x="385" y="85"/>
                </a:cubicBezTo>
                <a:cubicBezTo>
                  <a:pt x="399" y="97"/>
                  <a:pt x="401" y="100"/>
                  <a:pt x="398" y="107"/>
                </a:cubicBezTo>
                <a:cubicBezTo>
                  <a:pt x="395" y="114"/>
                  <a:pt x="393" y="123"/>
                  <a:pt x="366" y="133"/>
                </a:cubicBezTo>
                <a:cubicBezTo>
                  <a:pt x="339" y="143"/>
                  <a:pt x="295" y="153"/>
                  <a:pt x="294" y="153"/>
                </a:cubicBezTo>
                <a:cubicBezTo>
                  <a:pt x="293" y="153"/>
                  <a:pt x="308" y="161"/>
                  <a:pt x="346" y="173"/>
                </a:cubicBezTo>
                <a:cubicBezTo>
                  <a:pt x="346" y="173"/>
                  <a:pt x="322" y="199"/>
                  <a:pt x="321" y="199"/>
                </a:cubicBezTo>
                <a:cubicBezTo>
                  <a:pt x="320" y="199"/>
                  <a:pt x="276" y="167"/>
                  <a:pt x="273" y="164"/>
                </a:cubicBezTo>
                <a:cubicBezTo>
                  <a:pt x="270" y="160"/>
                  <a:pt x="254" y="156"/>
                  <a:pt x="247" y="171"/>
                </a:cubicBezTo>
                <a:cubicBezTo>
                  <a:pt x="241" y="185"/>
                  <a:pt x="253" y="191"/>
                  <a:pt x="253" y="191"/>
                </a:cubicBezTo>
                <a:cubicBezTo>
                  <a:pt x="253" y="191"/>
                  <a:pt x="272" y="193"/>
                  <a:pt x="265" y="203"/>
                </a:cubicBezTo>
                <a:cubicBezTo>
                  <a:pt x="257" y="214"/>
                  <a:pt x="243" y="226"/>
                  <a:pt x="223" y="218"/>
                </a:cubicBezTo>
                <a:cubicBezTo>
                  <a:pt x="203" y="209"/>
                  <a:pt x="208" y="196"/>
                  <a:pt x="211" y="187"/>
                </a:cubicBezTo>
                <a:cubicBezTo>
                  <a:pt x="214" y="178"/>
                  <a:pt x="217" y="171"/>
                  <a:pt x="215" y="168"/>
                </a:cubicBezTo>
                <a:cubicBezTo>
                  <a:pt x="213" y="165"/>
                  <a:pt x="215" y="166"/>
                  <a:pt x="215" y="166"/>
                </a:cubicBezTo>
                <a:cubicBezTo>
                  <a:pt x="144" y="167"/>
                  <a:pt x="144" y="167"/>
                  <a:pt x="144" y="167"/>
                </a:cubicBezTo>
                <a:cubicBezTo>
                  <a:pt x="144" y="167"/>
                  <a:pt x="141" y="187"/>
                  <a:pt x="152" y="191"/>
                </a:cubicBezTo>
                <a:cubicBezTo>
                  <a:pt x="163" y="195"/>
                  <a:pt x="169" y="187"/>
                  <a:pt x="169" y="195"/>
                </a:cubicBezTo>
                <a:cubicBezTo>
                  <a:pt x="170" y="202"/>
                  <a:pt x="165" y="218"/>
                  <a:pt x="141" y="214"/>
                </a:cubicBezTo>
                <a:cubicBezTo>
                  <a:pt x="117" y="209"/>
                  <a:pt x="110" y="194"/>
                  <a:pt x="111" y="162"/>
                </a:cubicBezTo>
                <a:cubicBezTo>
                  <a:pt x="99" y="162"/>
                  <a:pt x="99" y="162"/>
                  <a:pt x="99" y="162"/>
                </a:cubicBezTo>
                <a:cubicBezTo>
                  <a:pt x="99" y="162"/>
                  <a:pt x="84" y="199"/>
                  <a:pt x="61" y="200"/>
                </a:cubicBezTo>
                <a:cubicBezTo>
                  <a:pt x="38" y="200"/>
                  <a:pt x="39" y="157"/>
                  <a:pt x="54" y="155"/>
                </a:cubicBezTo>
                <a:cubicBezTo>
                  <a:pt x="70" y="154"/>
                  <a:pt x="71" y="148"/>
                  <a:pt x="69" y="143"/>
                </a:cubicBezTo>
                <a:cubicBezTo>
                  <a:pt x="66" y="139"/>
                  <a:pt x="55" y="142"/>
                  <a:pt x="53" y="133"/>
                </a:cubicBezTo>
                <a:cubicBezTo>
                  <a:pt x="53" y="133"/>
                  <a:pt x="19" y="138"/>
                  <a:pt x="0" y="113"/>
                </a:cubicBezTo>
                <a:close/>
              </a:path>
            </a:pathLst>
          </a:custGeom>
          <a:solidFill>
            <a:schemeClr val="accent3">
              <a:lumMod val="60000"/>
              <a:lumOff val="40000"/>
            </a:schemeClr>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Content Placeholder 2">
            <a:extLst>
              <a:ext uri="{FF2B5EF4-FFF2-40B4-BE49-F238E27FC236}">
                <a16:creationId xmlns:a16="http://schemas.microsoft.com/office/drawing/2014/main" id="{6BDD5BF8-7E53-FA33-E8D7-5508192F6F1A}"/>
              </a:ext>
            </a:extLst>
          </p:cNvPr>
          <p:cNvSpPr txBox="1">
            <a:spLocks/>
          </p:cNvSpPr>
          <p:nvPr/>
        </p:nvSpPr>
        <p:spPr>
          <a:xfrm>
            <a:off x="845388" y="1463039"/>
            <a:ext cx="11041811" cy="5029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charset="2"/>
              <a:buChar char="ü"/>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Courier New" charset="0"/>
              <a:buChar char="o"/>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What are the possible reasons for gem5’s speedup on M1 platform:</a:t>
            </a:r>
          </a:p>
          <a:p>
            <a:pPr marL="457200" lvl="1" indent="0">
              <a:buFont typeface="Wingdings" charset="2"/>
              <a:buNone/>
            </a:pPr>
            <a:r>
              <a:rPr lang="en-US"/>
              <a:t>Clock speed –  </a:t>
            </a:r>
          </a:p>
          <a:p>
            <a:pPr marL="457200" lvl="1" indent="0">
              <a:buFont typeface="Wingdings" charset="2"/>
              <a:buNone/>
            </a:pPr>
            <a:r>
              <a:rPr lang="en-US"/>
              <a:t>Cache size –  </a:t>
            </a:r>
          </a:p>
          <a:p>
            <a:pPr marL="457200" lvl="1" indent="0">
              <a:buFont typeface="Wingdings" charset="2"/>
              <a:buNone/>
            </a:pPr>
            <a:r>
              <a:rPr lang="en-US"/>
              <a:t>Instruction Set Architecture – </a:t>
            </a:r>
          </a:p>
          <a:p>
            <a:pPr marL="457200" lvl="1" indent="0">
              <a:buFont typeface="Wingdings" charset="2"/>
              <a:buNone/>
            </a:pPr>
            <a:r>
              <a:rPr lang="en-US"/>
              <a:t>Number of cores – </a:t>
            </a:r>
          </a:p>
          <a:p>
            <a:pPr marL="457200" lvl="1" indent="0">
              <a:buFont typeface="Wingdings" charset="2"/>
              <a:buNone/>
            </a:pPr>
            <a:r>
              <a:rPr lang="en-US"/>
              <a:t>Pipelining – </a:t>
            </a:r>
          </a:p>
          <a:p>
            <a:pPr marL="0" indent="0">
              <a:buFont typeface="Arial" panose="020B0604020202020204" pitchFamily="34" charset="0"/>
              <a:buNone/>
            </a:pPr>
            <a:r>
              <a:rPr lang="en-US"/>
              <a:t>How can we prove this? – </a:t>
            </a:r>
            <a:r>
              <a:rPr lang="en-US" b="1" i="1">
                <a:ln w="19050">
                  <a:solidFill>
                    <a:schemeClr val="tx2"/>
                  </a:solidFill>
                </a:ln>
                <a:solidFill>
                  <a:schemeClr val="accent5">
                    <a:lumMod val="60000"/>
                    <a:lumOff val="40000"/>
                  </a:schemeClr>
                </a:solidFill>
              </a:rPr>
              <a:t>Modify hardware configuration</a:t>
            </a:r>
          </a:p>
          <a:p>
            <a:pPr marL="457200" lvl="1" indent="0">
              <a:buFont typeface="Wingdings" charset="2"/>
              <a:buNone/>
            </a:pPr>
            <a:r>
              <a:rPr lang="en-US"/>
              <a:t>Run gem5 on gem5? – </a:t>
            </a:r>
          </a:p>
          <a:p>
            <a:pPr marL="457200" lvl="1" indent="0">
              <a:buFont typeface="Wingdings" charset="2"/>
              <a:buNone/>
            </a:pPr>
            <a:r>
              <a:rPr lang="en-US"/>
              <a:t>Run gem5 on FireSim – </a:t>
            </a:r>
          </a:p>
          <a:p>
            <a:endParaRPr lang="en-US"/>
          </a:p>
        </p:txBody>
      </p:sp>
      <p:sp>
        <p:nvSpPr>
          <p:cNvPr id="19" name="Freeform 50">
            <a:extLst>
              <a:ext uri="{FF2B5EF4-FFF2-40B4-BE49-F238E27FC236}">
                <a16:creationId xmlns:a16="http://schemas.microsoft.com/office/drawing/2014/main" id="{03E41828-E210-4646-6C1B-EF0EBC4E8E15}"/>
              </a:ext>
            </a:extLst>
          </p:cNvPr>
          <p:cNvSpPr>
            <a:spLocks/>
          </p:cNvSpPr>
          <p:nvPr/>
        </p:nvSpPr>
        <p:spPr bwMode="auto">
          <a:xfrm>
            <a:off x="1161904" y="4965402"/>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22" name="Freeform 29">
            <a:extLst>
              <a:ext uri="{FF2B5EF4-FFF2-40B4-BE49-F238E27FC236}">
                <a16:creationId xmlns:a16="http://schemas.microsoft.com/office/drawing/2014/main" id="{74E91C96-9F3F-41CD-7B5B-8195B31A046F}"/>
              </a:ext>
            </a:extLst>
          </p:cNvPr>
          <p:cNvSpPr>
            <a:spLocks/>
          </p:cNvSpPr>
          <p:nvPr/>
        </p:nvSpPr>
        <p:spPr bwMode="auto">
          <a:xfrm>
            <a:off x="4381056" y="4947884"/>
            <a:ext cx="318219" cy="245554"/>
          </a:xfrm>
          <a:custGeom>
            <a:avLst/>
            <a:gdLst/>
            <a:ahLst/>
            <a:cxnLst>
              <a:cxn ang="0">
                <a:pos x="58" y="12"/>
              </a:cxn>
              <a:cxn ang="0">
                <a:pos x="30" y="39"/>
              </a:cxn>
              <a:cxn ang="0">
                <a:pos x="25" y="44"/>
              </a:cxn>
              <a:cxn ang="0">
                <a:pos x="23" y="45"/>
              </a:cxn>
              <a:cxn ang="0">
                <a:pos x="20" y="44"/>
              </a:cxn>
              <a:cxn ang="0">
                <a:pos x="15" y="39"/>
              </a:cxn>
              <a:cxn ang="0">
                <a:pos x="1" y="26"/>
              </a:cxn>
              <a:cxn ang="0">
                <a:pos x="0" y="23"/>
              </a:cxn>
              <a:cxn ang="0">
                <a:pos x="1" y="20"/>
              </a:cxn>
              <a:cxn ang="0">
                <a:pos x="6" y="15"/>
              </a:cxn>
              <a:cxn ang="0">
                <a:pos x="9" y="14"/>
              </a:cxn>
              <a:cxn ang="0">
                <a:pos x="11" y="15"/>
              </a:cxn>
              <a:cxn ang="0">
                <a:pos x="23" y="26"/>
              </a:cxn>
              <a:cxn ang="0">
                <a:pos x="47" y="1"/>
              </a:cxn>
              <a:cxn ang="0">
                <a:pos x="50" y="0"/>
              </a:cxn>
              <a:cxn ang="0">
                <a:pos x="53" y="1"/>
              </a:cxn>
              <a:cxn ang="0">
                <a:pos x="58" y="7"/>
              </a:cxn>
              <a:cxn ang="0">
                <a:pos x="59" y="9"/>
              </a:cxn>
              <a:cxn ang="0">
                <a:pos x="58" y="12"/>
              </a:cxn>
            </a:cxnLst>
            <a:rect l="0" t="0" r="r" b="b"/>
            <a:pathLst>
              <a:path w="59" h="45">
                <a:moveTo>
                  <a:pt x="58" y="12"/>
                </a:moveTo>
                <a:cubicBezTo>
                  <a:pt x="30" y="39"/>
                  <a:pt x="30" y="39"/>
                  <a:pt x="30" y="39"/>
                </a:cubicBezTo>
                <a:cubicBezTo>
                  <a:pt x="25" y="44"/>
                  <a:pt x="25" y="44"/>
                  <a:pt x="25" y="44"/>
                </a:cubicBezTo>
                <a:cubicBezTo>
                  <a:pt x="24" y="45"/>
                  <a:pt x="24" y="45"/>
                  <a:pt x="23" y="45"/>
                </a:cubicBezTo>
                <a:cubicBezTo>
                  <a:pt x="22" y="45"/>
                  <a:pt x="21" y="45"/>
                  <a:pt x="20" y="44"/>
                </a:cubicBezTo>
                <a:cubicBezTo>
                  <a:pt x="15" y="39"/>
                  <a:pt x="15" y="39"/>
                  <a:pt x="15" y="39"/>
                </a:cubicBezTo>
                <a:cubicBezTo>
                  <a:pt x="1" y="26"/>
                  <a:pt x="1" y="26"/>
                  <a:pt x="1" y="26"/>
                </a:cubicBezTo>
                <a:cubicBezTo>
                  <a:pt x="0" y="25"/>
                  <a:pt x="0" y="24"/>
                  <a:pt x="0" y="23"/>
                </a:cubicBezTo>
                <a:cubicBezTo>
                  <a:pt x="0" y="22"/>
                  <a:pt x="0" y="21"/>
                  <a:pt x="1" y="20"/>
                </a:cubicBezTo>
                <a:cubicBezTo>
                  <a:pt x="6" y="15"/>
                  <a:pt x="6" y="15"/>
                  <a:pt x="6" y="15"/>
                </a:cubicBezTo>
                <a:cubicBezTo>
                  <a:pt x="7" y="14"/>
                  <a:pt x="8" y="14"/>
                  <a:pt x="9" y="14"/>
                </a:cubicBezTo>
                <a:cubicBezTo>
                  <a:pt x="10" y="14"/>
                  <a:pt x="11" y="14"/>
                  <a:pt x="11" y="15"/>
                </a:cubicBezTo>
                <a:cubicBezTo>
                  <a:pt x="23" y="26"/>
                  <a:pt x="23" y="26"/>
                  <a:pt x="23" y="26"/>
                </a:cubicBezTo>
                <a:cubicBezTo>
                  <a:pt x="47" y="1"/>
                  <a:pt x="47" y="1"/>
                  <a:pt x="47" y="1"/>
                </a:cubicBezTo>
                <a:cubicBezTo>
                  <a:pt x="48" y="1"/>
                  <a:pt x="49" y="0"/>
                  <a:pt x="50" y="0"/>
                </a:cubicBezTo>
                <a:cubicBezTo>
                  <a:pt x="51" y="0"/>
                  <a:pt x="52" y="1"/>
                  <a:pt x="53" y="1"/>
                </a:cubicBezTo>
                <a:cubicBezTo>
                  <a:pt x="58" y="7"/>
                  <a:pt x="58" y="7"/>
                  <a:pt x="58" y="7"/>
                </a:cubicBezTo>
                <a:cubicBezTo>
                  <a:pt x="58" y="7"/>
                  <a:pt x="59" y="8"/>
                  <a:pt x="59" y="9"/>
                </a:cubicBezTo>
                <a:cubicBezTo>
                  <a:pt x="59" y="10"/>
                  <a:pt x="58" y="11"/>
                  <a:pt x="58" y="12"/>
                </a:cubicBezTo>
                <a:close/>
              </a:path>
            </a:pathLst>
          </a:custGeom>
          <a:solidFill>
            <a:schemeClr val="accent6">
              <a:lumMod val="60000"/>
              <a:lumOff val="40000"/>
            </a:schemeClr>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152868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1B13E-5DD3-AE77-8FAC-06C98018B9F5}"/>
              </a:ext>
            </a:extLst>
          </p:cNvPr>
          <p:cNvSpPr>
            <a:spLocks noGrp="1"/>
          </p:cNvSpPr>
          <p:nvPr>
            <p:ph type="title"/>
          </p:nvPr>
        </p:nvSpPr>
        <p:spPr/>
        <p:txBody>
          <a:bodyPr lIns="91440" tIns="45720" rIns="91440" bIns="45720" anchor="t"/>
          <a:lstStyle/>
          <a:p>
            <a:r>
              <a:rPr lang="en-US">
                <a:cs typeface="Calibri Light"/>
              </a:rPr>
              <a:t>Outline</a:t>
            </a:r>
            <a:endParaRPr lang="en-US"/>
          </a:p>
        </p:txBody>
      </p:sp>
      <p:sp>
        <p:nvSpPr>
          <p:cNvPr id="3" name="Content Placeholder 2">
            <a:extLst>
              <a:ext uri="{FF2B5EF4-FFF2-40B4-BE49-F238E27FC236}">
                <a16:creationId xmlns:a16="http://schemas.microsoft.com/office/drawing/2014/main" id="{FC89E5B0-F1E4-6D3D-4FF5-9C8517B43363}"/>
              </a:ext>
            </a:extLst>
          </p:cNvPr>
          <p:cNvSpPr>
            <a:spLocks noGrp="1"/>
          </p:cNvSpPr>
          <p:nvPr>
            <p:ph idx="1"/>
          </p:nvPr>
        </p:nvSpPr>
        <p:spPr>
          <a:xfrm>
            <a:off x="826718" y="1463039"/>
            <a:ext cx="11060482" cy="5029200"/>
          </a:xfrm>
        </p:spPr>
        <p:txBody>
          <a:bodyPr lIns="91440" tIns="45720" rIns="91440" bIns="45720" anchor="t"/>
          <a:lstStyle/>
          <a:p>
            <a:pPr marL="0" indent="0">
              <a:buNone/>
            </a:pPr>
            <a:r>
              <a:rPr lang="en-US">
                <a:cs typeface="Calibri"/>
              </a:rPr>
              <a:t>Introduction</a:t>
            </a:r>
          </a:p>
          <a:p>
            <a:pPr marL="0" indent="0">
              <a:buNone/>
            </a:pPr>
            <a:r>
              <a:rPr lang="en-US">
                <a:solidFill>
                  <a:schemeClr val="bg2">
                    <a:lumMod val="90000"/>
                  </a:schemeClr>
                </a:solidFill>
                <a:cs typeface="Calibri"/>
              </a:rPr>
              <a:t>Methodology</a:t>
            </a:r>
          </a:p>
          <a:p>
            <a:pPr marL="0" indent="0">
              <a:buNone/>
            </a:pPr>
            <a:r>
              <a:rPr lang="en-US">
                <a:solidFill>
                  <a:schemeClr val="bg2">
                    <a:lumMod val="90000"/>
                  </a:schemeClr>
                </a:solidFill>
                <a:cs typeface="Calibri"/>
              </a:rPr>
              <a:t>Profiling gem5 Extensively on M1 and Xeon Platforms</a:t>
            </a:r>
          </a:p>
          <a:p>
            <a:pPr marL="457200" lvl="1" indent="0">
              <a:buNone/>
            </a:pPr>
            <a:r>
              <a:rPr lang="en-US">
                <a:solidFill>
                  <a:schemeClr val="bg2">
                    <a:lumMod val="90000"/>
                  </a:schemeClr>
                </a:solidFill>
                <a:cs typeface="Calibri"/>
              </a:rPr>
              <a:t>Microarchitectural exploration on Xeon using Intel </a:t>
            </a:r>
            <a:r>
              <a:rPr lang="en-US" err="1">
                <a:solidFill>
                  <a:schemeClr val="bg2">
                    <a:lumMod val="90000"/>
                  </a:schemeClr>
                </a:solidFill>
                <a:cs typeface="Calibri"/>
              </a:rPr>
              <a:t>VTune</a:t>
            </a:r>
            <a:endParaRPr lang="en-US">
              <a:solidFill>
                <a:schemeClr val="bg2">
                  <a:lumMod val="90000"/>
                </a:schemeClr>
              </a:solidFill>
              <a:cs typeface="Calibri"/>
            </a:endParaRPr>
          </a:p>
          <a:p>
            <a:pPr marL="457200" lvl="1" indent="0">
              <a:buNone/>
            </a:pPr>
            <a:r>
              <a:rPr lang="en-US">
                <a:solidFill>
                  <a:schemeClr val="bg2">
                    <a:lumMod val="90000"/>
                  </a:schemeClr>
                </a:solidFill>
                <a:cs typeface="Calibri"/>
              </a:rPr>
              <a:t>Reading microarchitectural counters on M1 Platforms</a:t>
            </a:r>
          </a:p>
          <a:p>
            <a:pPr marL="0" indent="0">
              <a:buNone/>
            </a:pPr>
            <a:r>
              <a:rPr lang="en-US">
                <a:solidFill>
                  <a:schemeClr val="bg2">
                    <a:lumMod val="90000"/>
                  </a:schemeClr>
                </a:solidFill>
                <a:cs typeface="Calibri"/>
              </a:rPr>
              <a:t>Sensitivity Analysis of gem5 Simulation Speed</a:t>
            </a:r>
          </a:p>
          <a:p>
            <a:pPr marL="457200" lvl="1" indent="0">
              <a:buNone/>
            </a:pPr>
            <a:r>
              <a:rPr lang="en-US">
                <a:solidFill>
                  <a:schemeClr val="bg2">
                    <a:lumMod val="90000"/>
                  </a:schemeClr>
                </a:solidFill>
                <a:cs typeface="Calibri"/>
              </a:rPr>
              <a:t>Sensitivity to system configurations</a:t>
            </a:r>
          </a:p>
          <a:p>
            <a:pPr marL="457200" lvl="1" indent="0">
              <a:buNone/>
            </a:pPr>
            <a:r>
              <a:rPr lang="en-US">
                <a:solidFill>
                  <a:schemeClr val="bg2">
                    <a:lumMod val="90000"/>
                  </a:schemeClr>
                </a:solidFill>
                <a:cs typeface="Calibri"/>
              </a:rPr>
              <a:t>Sensitivity to architectural configurations (Running gem5 on </a:t>
            </a:r>
            <a:r>
              <a:rPr lang="en-US" err="1">
                <a:solidFill>
                  <a:schemeClr val="bg2">
                    <a:lumMod val="90000"/>
                  </a:schemeClr>
                </a:solidFill>
                <a:cs typeface="Calibri"/>
              </a:rPr>
              <a:t>FireSim</a:t>
            </a:r>
            <a:r>
              <a:rPr lang="en-US">
                <a:solidFill>
                  <a:schemeClr val="bg2">
                    <a:lumMod val="90000"/>
                  </a:schemeClr>
                </a:solidFill>
                <a:cs typeface="Calibri"/>
              </a:rPr>
              <a:t>)</a:t>
            </a:r>
          </a:p>
          <a:p>
            <a:pPr marL="0" indent="0">
              <a:buNone/>
            </a:pPr>
            <a:r>
              <a:rPr lang="en-US">
                <a:solidFill>
                  <a:schemeClr val="bg2">
                    <a:lumMod val="90000"/>
                  </a:schemeClr>
                </a:solidFill>
                <a:cs typeface="Calibri"/>
              </a:rPr>
              <a:t>Conclusion</a:t>
            </a:r>
          </a:p>
        </p:txBody>
      </p:sp>
      <p:sp>
        <p:nvSpPr>
          <p:cNvPr id="4" name="Slide Number Placeholder 3">
            <a:extLst>
              <a:ext uri="{FF2B5EF4-FFF2-40B4-BE49-F238E27FC236}">
                <a16:creationId xmlns:a16="http://schemas.microsoft.com/office/drawing/2014/main" id="{AE8A96BD-C114-14D6-1D0B-4FE134E7BDDB}"/>
              </a:ext>
            </a:extLst>
          </p:cNvPr>
          <p:cNvSpPr>
            <a:spLocks noGrp="1"/>
          </p:cNvSpPr>
          <p:nvPr>
            <p:ph type="sldNum" sz="quarter" idx="12"/>
          </p:nvPr>
        </p:nvSpPr>
        <p:spPr/>
        <p:txBody>
          <a:bodyPr/>
          <a:lstStyle/>
          <a:p>
            <a:fld id="{8840A91F-A1B3-44C1-9FC1-670A91959705}" type="slidenum">
              <a:rPr lang="en-US" smtClean="0"/>
              <a:pPr/>
              <a:t>4</a:t>
            </a:fld>
            <a:r>
              <a:rPr lang="en-US"/>
              <a:t> </a:t>
            </a:r>
          </a:p>
        </p:txBody>
      </p:sp>
      <p:sp>
        <p:nvSpPr>
          <p:cNvPr id="5" name="Freeform 50">
            <a:extLst>
              <a:ext uri="{FF2B5EF4-FFF2-40B4-BE49-F238E27FC236}">
                <a16:creationId xmlns:a16="http://schemas.microsoft.com/office/drawing/2014/main" id="{40FA4135-DA42-7DE0-8472-8D1FE6FFEFA8}"/>
              </a:ext>
            </a:extLst>
          </p:cNvPr>
          <p:cNvSpPr>
            <a:spLocks/>
          </p:cNvSpPr>
          <p:nvPr/>
        </p:nvSpPr>
        <p:spPr bwMode="auto">
          <a:xfrm>
            <a:off x="1131082" y="3018631"/>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alpha val="20331"/>
            </a:schemeClr>
          </a:solidFill>
          <a:ln w="19050">
            <a:solidFill>
              <a:schemeClr val="tx2">
                <a:alpha val="20000"/>
              </a:schemeClr>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6" name="Freeform 48">
            <a:extLst>
              <a:ext uri="{FF2B5EF4-FFF2-40B4-BE49-F238E27FC236}">
                <a16:creationId xmlns:a16="http://schemas.microsoft.com/office/drawing/2014/main" id="{5DE02C87-03F6-49F8-63F2-CDD0C5129449}"/>
              </a:ext>
            </a:extLst>
          </p:cNvPr>
          <p:cNvSpPr>
            <a:spLocks noEditPoints="1"/>
          </p:cNvSpPr>
          <p:nvPr/>
        </p:nvSpPr>
        <p:spPr bwMode="auto">
          <a:xfrm>
            <a:off x="508961" y="1547925"/>
            <a:ext cx="256540" cy="256540"/>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48">
            <a:extLst>
              <a:ext uri="{FF2B5EF4-FFF2-40B4-BE49-F238E27FC236}">
                <a16:creationId xmlns:a16="http://schemas.microsoft.com/office/drawing/2014/main" id="{92632684-03B3-AEB6-B96B-A114DDBBC448}"/>
              </a:ext>
            </a:extLst>
          </p:cNvPr>
          <p:cNvSpPr>
            <a:spLocks noEditPoints="1"/>
          </p:cNvSpPr>
          <p:nvPr/>
        </p:nvSpPr>
        <p:spPr bwMode="auto">
          <a:xfrm>
            <a:off x="508101" y="2072865"/>
            <a:ext cx="256540" cy="256540"/>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chemeClr val="accent3">
              <a:alpha val="20331"/>
            </a:schemeClr>
          </a:solidFill>
          <a:ln w="19050">
            <a:solidFill>
              <a:schemeClr val="tx2">
                <a:alpha val="2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48">
            <a:extLst>
              <a:ext uri="{FF2B5EF4-FFF2-40B4-BE49-F238E27FC236}">
                <a16:creationId xmlns:a16="http://schemas.microsoft.com/office/drawing/2014/main" id="{DFE33D80-AED1-4CC5-3049-BBD8ECC758F1}"/>
              </a:ext>
            </a:extLst>
          </p:cNvPr>
          <p:cNvSpPr>
            <a:spLocks noEditPoints="1"/>
          </p:cNvSpPr>
          <p:nvPr/>
        </p:nvSpPr>
        <p:spPr bwMode="auto">
          <a:xfrm>
            <a:off x="508101" y="2564768"/>
            <a:ext cx="256540" cy="256540"/>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chemeClr val="accent3">
              <a:alpha val="20331"/>
            </a:schemeClr>
          </a:solidFill>
          <a:ln w="19050">
            <a:solidFill>
              <a:schemeClr val="tx2">
                <a:alpha val="2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48">
            <a:extLst>
              <a:ext uri="{FF2B5EF4-FFF2-40B4-BE49-F238E27FC236}">
                <a16:creationId xmlns:a16="http://schemas.microsoft.com/office/drawing/2014/main" id="{05EE08E2-2CDE-490E-297C-44DABF4E2D4D}"/>
              </a:ext>
            </a:extLst>
          </p:cNvPr>
          <p:cNvSpPr>
            <a:spLocks noEditPoints="1"/>
          </p:cNvSpPr>
          <p:nvPr/>
        </p:nvSpPr>
        <p:spPr bwMode="auto">
          <a:xfrm>
            <a:off x="508101" y="3908660"/>
            <a:ext cx="256540" cy="256540"/>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chemeClr val="accent3">
              <a:alpha val="20331"/>
            </a:schemeClr>
          </a:solidFill>
          <a:ln w="19050">
            <a:solidFill>
              <a:schemeClr val="tx2">
                <a:alpha val="2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48">
            <a:extLst>
              <a:ext uri="{FF2B5EF4-FFF2-40B4-BE49-F238E27FC236}">
                <a16:creationId xmlns:a16="http://schemas.microsoft.com/office/drawing/2014/main" id="{865FE438-7C4D-740F-E75E-85015EAE4DEA}"/>
              </a:ext>
            </a:extLst>
          </p:cNvPr>
          <p:cNvSpPr>
            <a:spLocks noEditPoints="1"/>
          </p:cNvSpPr>
          <p:nvPr/>
        </p:nvSpPr>
        <p:spPr bwMode="auto">
          <a:xfrm>
            <a:off x="508101" y="5202400"/>
            <a:ext cx="256540" cy="256540"/>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chemeClr val="accent3">
              <a:alpha val="20331"/>
            </a:schemeClr>
          </a:solidFill>
          <a:ln w="19050">
            <a:solidFill>
              <a:schemeClr val="tx2">
                <a:alpha val="2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50">
            <a:extLst>
              <a:ext uri="{FF2B5EF4-FFF2-40B4-BE49-F238E27FC236}">
                <a16:creationId xmlns:a16="http://schemas.microsoft.com/office/drawing/2014/main" id="{7ADB2966-E1F1-88FA-4EAB-9A9950E985E3}"/>
              </a:ext>
            </a:extLst>
          </p:cNvPr>
          <p:cNvSpPr>
            <a:spLocks/>
          </p:cNvSpPr>
          <p:nvPr/>
        </p:nvSpPr>
        <p:spPr bwMode="auto">
          <a:xfrm>
            <a:off x="1131082" y="3413109"/>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alpha val="20331"/>
            </a:schemeClr>
          </a:solidFill>
          <a:ln w="19050">
            <a:solidFill>
              <a:schemeClr val="tx2">
                <a:alpha val="20000"/>
              </a:schemeClr>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3" name="Freeform 50">
            <a:extLst>
              <a:ext uri="{FF2B5EF4-FFF2-40B4-BE49-F238E27FC236}">
                <a16:creationId xmlns:a16="http://schemas.microsoft.com/office/drawing/2014/main" id="{46373F64-FF17-740C-8D8C-956BF17FB15C}"/>
              </a:ext>
            </a:extLst>
          </p:cNvPr>
          <p:cNvSpPr>
            <a:spLocks/>
          </p:cNvSpPr>
          <p:nvPr/>
        </p:nvSpPr>
        <p:spPr bwMode="auto">
          <a:xfrm>
            <a:off x="1131082" y="4359394"/>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alpha val="20331"/>
            </a:schemeClr>
          </a:solidFill>
          <a:ln w="19050">
            <a:solidFill>
              <a:schemeClr val="tx2">
                <a:alpha val="20000"/>
              </a:schemeClr>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4" name="Freeform 50">
            <a:extLst>
              <a:ext uri="{FF2B5EF4-FFF2-40B4-BE49-F238E27FC236}">
                <a16:creationId xmlns:a16="http://schemas.microsoft.com/office/drawing/2014/main" id="{24FEC200-9D72-75CF-20DC-082320962153}"/>
              </a:ext>
            </a:extLst>
          </p:cNvPr>
          <p:cNvSpPr>
            <a:spLocks/>
          </p:cNvSpPr>
          <p:nvPr/>
        </p:nvSpPr>
        <p:spPr bwMode="auto">
          <a:xfrm>
            <a:off x="1131082" y="4753872"/>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alpha val="20331"/>
            </a:schemeClr>
          </a:solidFill>
          <a:ln w="19050">
            <a:solidFill>
              <a:schemeClr val="tx2">
                <a:alpha val="20000"/>
              </a:schemeClr>
            </a:solidFill>
            <a:round/>
            <a:headEnd/>
            <a:tailEnd/>
          </a:ln>
        </p:spPr>
        <p:txBody>
          <a:bodyPr vert="horz" wrap="square" lIns="91440" tIns="45720" rIns="91440" bIns="45720" numCol="1" anchor="t" anchorCtr="0" compatLnSpc="1">
            <a:prstTxWarp prst="textNoShape">
              <a:avLst/>
            </a:prstTxWarp>
          </a:bodyPr>
          <a:lstStyle/>
          <a:p>
            <a:endParaRPr lang="en-US" sz="1400"/>
          </a:p>
        </p:txBody>
      </p:sp>
    </p:spTree>
    <p:extLst>
      <p:ext uri="{BB962C8B-B14F-4D97-AF65-F5344CB8AC3E}">
        <p14:creationId xmlns:p14="http://schemas.microsoft.com/office/powerpoint/2010/main" val="32132702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13B05-00D1-993B-8097-34D41DCCE4CA}"/>
              </a:ext>
            </a:extLst>
          </p:cNvPr>
          <p:cNvSpPr>
            <a:spLocks noGrp="1"/>
          </p:cNvSpPr>
          <p:nvPr>
            <p:ph type="title"/>
          </p:nvPr>
        </p:nvSpPr>
        <p:spPr/>
        <p:txBody>
          <a:bodyPr/>
          <a:lstStyle/>
          <a:p>
            <a:r>
              <a:rPr lang="en-US" dirty="0"/>
              <a:t>Simulated System on </a:t>
            </a:r>
            <a:r>
              <a:rPr lang="en-US" dirty="0" err="1"/>
              <a:t>FireSim</a:t>
            </a:r>
            <a:endParaRPr lang="en-US" dirty="0"/>
          </a:p>
        </p:txBody>
      </p:sp>
      <p:sp>
        <p:nvSpPr>
          <p:cNvPr id="3" name="Content Placeholder 2">
            <a:extLst>
              <a:ext uri="{FF2B5EF4-FFF2-40B4-BE49-F238E27FC236}">
                <a16:creationId xmlns:a16="http://schemas.microsoft.com/office/drawing/2014/main" id="{0082F251-E8DA-A5BB-7BAD-C2A753CE387C}"/>
              </a:ext>
            </a:extLst>
          </p:cNvPr>
          <p:cNvSpPr>
            <a:spLocks noGrp="1"/>
          </p:cNvSpPr>
          <p:nvPr>
            <p:ph idx="1"/>
          </p:nvPr>
        </p:nvSpPr>
        <p:spPr>
          <a:xfrm>
            <a:off x="760020" y="1463039"/>
            <a:ext cx="11127179" cy="5029200"/>
          </a:xfrm>
        </p:spPr>
        <p:txBody>
          <a:bodyPr/>
          <a:lstStyle/>
          <a:p>
            <a:pPr marL="0" indent="0">
              <a:buNone/>
            </a:pPr>
            <a:r>
              <a:rPr lang="en-US" dirty="0">
                <a:ea typeface="+mn-lt"/>
                <a:cs typeface="+mn-lt"/>
              </a:rPr>
              <a:t>quad-core Rocket Chip with an 8KB 2-way set associative </a:t>
            </a:r>
            <a:r>
              <a:rPr lang="en-US" dirty="0" err="1">
                <a:ea typeface="+mn-lt"/>
                <a:cs typeface="+mn-lt"/>
              </a:rPr>
              <a:t>icache</a:t>
            </a:r>
            <a:r>
              <a:rPr lang="en-US" dirty="0">
                <a:ea typeface="+mn-lt"/>
                <a:cs typeface="+mn-lt"/>
              </a:rPr>
              <a:t> &amp; </a:t>
            </a:r>
            <a:r>
              <a:rPr lang="en-US" dirty="0" err="1">
                <a:ea typeface="+mn-lt"/>
                <a:cs typeface="+mn-lt"/>
              </a:rPr>
              <a:t>dcache</a:t>
            </a:r>
            <a:r>
              <a:rPr lang="en-US" dirty="0">
                <a:ea typeface="+mn-lt"/>
                <a:cs typeface="+mn-lt"/>
              </a:rPr>
              <a:t>, and a 512KB L2 cache base config</a:t>
            </a:r>
          </a:p>
          <a:p>
            <a:endParaRPr lang="en-US" dirty="0">
              <a:solidFill>
                <a:srgbClr val="C00000"/>
              </a:solidFill>
              <a:ea typeface="+mn-lt"/>
              <a:cs typeface="+mn-lt"/>
            </a:endParaRPr>
          </a:p>
          <a:p>
            <a:endParaRPr lang="en-US" dirty="0">
              <a:solidFill>
                <a:srgbClr val="C00000"/>
              </a:solidFill>
              <a:ea typeface="+mn-lt"/>
              <a:cs typeface="+mn-lt"/>
            </a:endParaRPr>
          </a:p>
          <a:p>
            <a:endParaRPr lang="en-US" dirty="0">
              <a:solidFill>
                <a:srgbClr val="C00000"/>
              </a:solidFill>
              <a:ea typeface="+mn-lt"/>
              <a:cs typeface="+mn-lt"/>
            </a:endParaRPr>
          </a:p>
          <a:p>
            <a:endParaRPr lang="en-US" dirty="0">
              <a:solidFill>
                <a:srgbClr val="C00000"/>
              </a:solidFill>
              <a:ea typeface="+mn-lt"/>
              <a:cs typeface="+mn-lt"/>
            </a:endParaRPr>
          </a:p>
          <a:p>
            <a:endParaRPr lang="en-US" dirty="0">
              <a:solidFill>
                <a:srgbClr val="C00000"/>
              </a:solidFill>
              <a:ea typeface="+mn-lt"/>
              <a:cs typeface="+mn-lt"/>
            </a:endParaRPr>
          </a:p>
          <a:p>
            <a:endParaRPr lang="en-US" dirty="0">
              <a:solidFill>
                <a:srgbClr val="C00000"/>
              </a:solidFill>
              <a:ea typeface="+mn-lt"/>
              <a:cs typeface="+mn-lt"/>
            </a:endParaRPr>
          </a:p>
        </p:txBody>
      </p:sp>
      <p:sp>
        <p:nvSpPr>
          <p:cNvPr id="4" name="Slide Number Placeholder 3">
            <a:extLst>
              <a:ext uri="{FF2B5EF4-FFF2-40B4-BE49-F238E27FC236}">
                <a16:creationId xmlns:a16="http://schemas.microsoft.com/office/drawing/2014/main" id="{CC0B715C-226B-1996-C6FF-A6C905BE42B3}"/>
              </a:ext>
            </a:extLst>
          </p:cNvPr>
          <p:cNvSpPr>
            <a:spLocks noGrp="1"/>
          </p:cNvSpPr>
          <p:nvPr>
            <p:ph type="sldNum" sz="quarter" idx="12"/>
          </p:nvPr>
        </p:nvSpPr>
        <p:spPr/>
        <p:txBody>
          <a:bodyPr/>
          <a:lstStyle/>
          <a:p>
            <a:fld id="{8840A91F-A1B3-44C1-9FC1-670A91959705}" type="slidenum">
              <a:rPr lang="en-US" smtClean="0"/>
              <a:pPr/>
              <a:t>40</a:t>
            </a:fld>
            <a:r>
              <a:rPr lang="en-US"/>
              <a:t> </a:t>
            </a:r>
          </a:p>
        </p:txBody>
      </p:sp>
      <p:graphicFrame>
        <p:nvGraphicFramePr>
          <p:cNvPr id="5" name="Table 6">
            <a:extLst>
              <a:ext uri="{FF2B5EF4-FFF2-40B4-BE49-F238E27FC236}">
                <a16:creationId xmlns:a16="http://schemas.microsoft.com/office/drawing/2014/main" id="{E32DEE91-2D7E-8063-4543-062895FC0D95}"/>
              </a:ext>
            </a:extLst>
          </p:cNvPr>
          <p:cNvGraphicFramePr>
            <a:graphicFrameLocks noGrp="1"/>
          </p:cNvGraphicFramePr>
          <p:nvPr/>
        </p:nvGraphicFramePr>
        <p:xfrm>
          <a:off x="1910449" y="2619216"/>
          <a:ext cx="5057914" cy="3657600"/>
        </p:xfrm>
        <a:graphic>
          <a:graphicData uri="http://schemas.openxmlformats.org/drawingml/2006/table">
            <a:tbl>
              <a:tblPr firstRow="1" bandRow="1">
                <a:tableStyleId>{5C22544A-7EE6-4342-B048-85BDC9FD1C3A}</a:tableStyleId>
              </a:tblPr>
              <a:tblGrid>
                <a:gridCol w="3335131">
                  <a:extLst>
                    <a:ext uri="{9D8B030D-6E8A-4147-A177-3AD203B41FA5}">
                      <a16:colId xmlns:a16="http://schemas.microsoft.com/office/drawing/2014/main" val="198571971"/>
                    </a:ext>
                  </a:extLst>
                </a:gridCol>
                <a:gridCol w="1722783">
                  <a:extLst>
                    <a:ext uri="{9D8B030D-6E8A-4147-A177-3AD203B41FA5}">
                      <a16:colId xmlns:a16="http://schemas.microsoft.com/office/drawing/2014/main" val="3620782042"/>
                    </a:ext>
                  </a:extLst>
                </a:gridCol>
              </a:tblGrid>
              <a:tr h="370840">
                <a:tc>
                  <a:txBody>
                    <a:bodyPr/>
                    <a:lstStyle/>
                    <a:p>
                      <a:r>
                        <a:rPr lang="en-US" sz="2400"/>
                        <a:t>Parameter</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en-US" sz="2400"/>
                        <a:t>Value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48599470"/>
                  </a:ext>
                </a:extLst>
              </a:tr>
              <a:tr h="370840">
                <a:tc>
                  <a:txBody>
                    <a:bodyPr/>
                    <a:lstStyle/>
                    <a:p>
                      <a:r>
                        <a:rPr lang="en-US" sz="2400">
                          <a:solidFill>
                            <a:schemeClr val="tx1"/>
                          </a:solidFill>
                        </a:rPr>
                        <a:t>Design</a:t>
                      </a:r>
                    </a:p>
                  </a:txBody>
                  <a:tcPr>
                    <a:lnL w="12700" cap="flat" cmpd="sng" algn="ctr">
                      <a:solidFill>
                        <a:schemeClr val="tx1"/>
                      </a:solidFill>
                      <a:prstDash val="solid"/>
                      <a:round/>
                      <a:headEnd type="none" w="med" len="med"/>
                      <a:tailEnd type="none" w="med" len="med"/>
                    </a:lnL>
                  </a:tcPr>
                </a:tc>
                <a:tc>
                  <a:txBody>
                    <a:bodyPr/>
                    <a:lstStyle/>
                    <a:p>
                      <a:r>
                        <a:rPr lang="en-US" sz="2400">
                          <a:solidFill>
                            <a:schemeClr val="tx1"/>
                          </a:solidFill>
                        </a:rPr>
                        <a:t>Rocket Chip</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407364884"/>
                  </a:ext>
                </a:extLst>
              </a:tr>
              <a:tr h="370840">
                <a:tc>
                  <a:txBody>
                    <a:bodyPr/>
                    <a:lstStyle/>
                    <a:p>
                      <a:r>
                        <a:rPr lang="en-US" sz="2400">
                          <a:solidFill>
                            <a:schemeClr val="tx1"/>
                          </a:solidFill>
                        </a:rPr>
                        <a:t>Number of Cores</a:t>
                      </a:r>
                    </a:p>
                  </a:txBody>
                  <a:tcPr>
                    <a:lnL w="12700" cap="flat" cmpd="sng" algn="ctr">
                      <a:solidFill>
                        <a:schemeClr val="tx1"/>
                      </a:solidFill>
                      <a:prstDash val="solid"/>
                      <a:round/>
                      <a:headEnd type="none" w="med" len="med"/>
                      <a:tailEnd type="none" w="med" len="med"/>
                    </a:lnL>
                  </a:tcPr>
                </a:tc>
                <a:tc>
                  <a:txBody>
                    <a:bodyPr/>
                    <a:lstStyle/>
                    <a:p>
                      <a:r>
                        <a:rPr lang="en-US" sz="2400">
                          <a:solidFill>
                            <a:schemeClr val="tx1"/>
                          </a:solidFill>
                        </a:rPr>
                        <a:t>4</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86847027"/>
                  </a:ext>
                </a:extLst>
              </a:tr>
              <a:tr h="370840">
                <a:tc>
                  <a:txBody>
                    <a:bodyPr/>
                    <a:lstStyle/>
                    <a:p>
                      <a:r>
                        <a:rPr lang="en-US" sz="2400">
                          <a:solidFill>
                            <a:schemeClr val="tx1"/>
                          </a:solidFill>
                        </a:rPr>
                        <a:t>L1 Instruction Cache Size</a:t>
                      </a:r>
                    </a:p>
                  </a:txBody>
                  <a:tcPr>
                    <a:lnL w="12700" cap="flat" cmpd="sng" algn="ctr">
                      <a:solidFill>
                        <a:schemeClr val="tx1"/>
                      </a:solidFill>
                      <a:prstDash val="solid"/>
                      <a:round/>
                      <a:headEnd type="none" w="med" len="med"/>
                      <a:tailEnd type="none" w="med" len="med"/>
                    </a:lnL>
                  </a:tcPr>
                </a:tc>
                <a:tc>
                  <a:txBody>
                    <a:bodyPr/>
                    <a:lstStyle/>
                    <a:p>
                      <a:r>
                        <a:rPr lang="en-US" sz="2400">
                          <a:solidFill>
                            <a:schemeClr val="tx1"/>
                          </a:solidFill>
                        </a:rPr>
                        <a:t>8KB</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97693622"/>
                  </a:ext>
                </a:extLst>
              </a:tr>
              <a:tr h="370840">
                <a:tc>
                  <a:txBody>
                    <a:bodyPr/>
                    <a:lstStyle/>
                    <a:p>
                      <a:r>
                        <a:rPr lang="en-US" sz="2400">
                          <a:solidFill>
                            <a:schemeClr val="tx1"/>
                          </a:solidFill>
                        </a:rPr>
                        <a:t>L1 Data Cache Size</a:t>
                      </a:r>
                    </a:p>
                  </a:txBody>
                  <a:tcPr>
                    <a:lnL w="12700" cap="flat" cmpd="sng" algn="ctr">
                      <a:solidFill>
                        <a:schemeClr val="tx1"/>
                      </a:solidFill>
                      <a:prstDash val="solid"/>
                      <a:round/>
                      <a:headEnd type="none" w="med" len="med"/>
                      <a:tailEnd type="none" w="med" len="med"/>
                    </a:lnL>
                  </a:tcPr>
                </a:tc>
                <a:tc>
                  <a:txBody>
                    <a:bodyPr/>
                    <a:lstStyle/>
                    <a:p>
                      <a:r>
                        <a:rPr lang="en-US" sz="2400" dirty="0">
                          <a:solidFill>
                            <a:schemeClr val="tx1"/>
                          </a:solidFill>
                        </a:rPr>
                        <a:t>8KB</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80305230"/>
                  </a:ext>
                </a:extLst>
              </a:tr>
              <a:tr h="370840">
                <a:tc>
                  <a:txBody>
                    <a:bodyPr/>
                    <a:lstStyle/>
                    <a:p>
                      <a:r>
                        <a:rPr lang="en-US" sz="2400">
                          <a:solidFill>
                            <a:schemeClr val="tx1"/>
                          </a:solidFill>
                        </a:rPr>
                        <a:t>L2 Cache Size</a:t>
                      </a:r>
                    </a:p>
                  </a:txBody>
                  <a:tcPr>
                    <a:lnL w="12700" cap="flat" cmpd="sng" algn="ctr">
                      <a:solidFill>
                        <a:schemeClr val="tx1"/>
                      </a:solidFill>
                      <a:prstDash val="solid"/>
                      <a:round/>
                      <a:headEnd type="none" w="med" len="med"/>
                      <a:tailEnd type="none" w="med" len="med"/>
                    </a:lnL>
                  </a:tcPr>
                </a:tc>
                <a:tc>
                  <a:txBody>
                    <a:bodyPr/>
                    <a:lstStyle/>
                    <a:p>
                      <a:r>
                        <a:rPr lang="en-US" sz="2400" dirty="0">
                          <a:solidFill>
                            <a:schemeClr val="tx1"/>
                          </a:solidFill>
                        </a:rPr>
                        <a:t>512KB</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98389939"/>
                  </a:ext>
                </a:extLst>
              </a:tr>
              <a:tr h="370840">
                <a:tc>
                  <a:txBody>
                    <a:bodyPr/>
                    <a:lstStyle/>
                    <a:p>
                      <a:r>
                        <a:rPr lang="en-US" sz="2400">
                          <a:solidFill>
                            <a:schemeClr val="tx1"/>
                          </a:solidFill>
                        </a:rPr>
                        <a:t>Cache Block Size</a:t>
                      </a:r>
                    </a:p>
                  </a:txBody>
                  <a:tcPr>
                    <a:lnL w="12700" cap="flat" cmpd="sng" algn="ctr">
                      <a:solidFill>
                        <a:schemeClr val="tx1"/>
                      </a:solidFill>
                      <a:prstDash val="solid"/>
                      <a:round/>
                      <a:headEnd type="none" w="med" len="med"/>
                      <a:tailEnd type="none" w="med" len="med"/>
                    </a:lnL>
                  </a:tcPr>
                </a:tc>
                <a:tc>
                  <a:txBody>
                    <a:bodyPr/>
                    <a:lstStyle/>
                    <a:p>
                      <a:r>
                        <a:rPr lang="en-US" sz="2400">
                          <a:solidFill>
                            <a:schemeClr val="tx1"/>
                          </a:solidFill>
                        </a:rPr>
                        <a:t>64B</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42436882"/>
                  </a:ext>
                </a:extLst>
              </a:tr>
              <a:tr h="370840">
                <a:tc>
                  <a:txBody>
                    <a:bodyPr/>
                    <a:lstStyle/>
                    <a:p>
                      <a:r>
                        <a:rPr lang="en-US" sz="2400">
                          <a:solidFill>
                            <a:schemeClr val="tx1"/>
                          </a:solidFill>
                        </a:rPr>
                        <a:t>Number of Sets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en-US" sz="2400" dirty="0">
                          <a:solidFill>
                            <a:schemeClr val="tx1"/>
                          </a:solidFill>
                        </a:rPr>
                        <a:t>64</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6599102"/>
                  </a:ext>
                </a:extLst>
              </a:tr>
            </a:tbl>
          </a:graphicData>
        </a:graphic>
      </p:graphicFrame>
      <p:sp>
        <p:nvSpPr>
          <p:cNvPr id="7" name="Freeform 48">
            <a:extLst>
              <a:ext uri="{FF2B5EF4-FFF2-40B4-BE49-F238E27FC236}">
                <a16:creationId xmlns:a16="http://schemas.microsoft.com/office/drawing/2014/main" id="{FEC39F42-794B-84EF-0497-C7F666F0EAB0}"/>
              </a:ext>
            </a:extLst>
          </p:cNvPr>
          <p:cNvSpPr>
            <a:spLocks noEditPoints="1"/>
          </p:cNvSpPr>
          <p:nvPr/>
        </p:nvSpPr>
        <p:spPr bwMode="auto">
          <a:xfrm>
            <a:off x="508961" y="1593081"/>
            <a:ext cx="256540" cy="256540"/>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Rounded Rectangle 5">
            <a:extLst>
              <a:ext uri="{FF2B5EF4-FFF2-40B4-BE49-F238E27FC236}">
                <a16:creationId xmlns:a16="http://schemas.microsoft.com/office/drawing/2014/main" id="{84B31FBE-D7AC-DE92-2A62-122715572385}"/>
              </a:ext>
            </a:extLst>
          </p:cNvPr>
          <p:cNvSpPr/>
          <p:nvPr/>
        </p:nvSpPr>
        <p:spPr>
          <a:xfrm>
            <a:off x="8076038" y="2285916"/>
            <a:ext cx="2318870" cy="3518535"/>
          </a:xfrm>
          <a:prstGeom prst="roundRect">
            <a:avLst/>
          </a:prstGeom>
          <a:solidFill>
            <a:schemeClr val="tx2">
              <a:lumMod val="20000"/>
              <a:lumOff val="8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0E6A7894-81EA-1157-27F3-7D6A01D70327}"/>
              </a:ext>
            </a:extLst>
          </p:cNvPr>
          <p:cNvSpPr/>
          <p:nvPr/>
        </p:nvSpPr>
        <p:spPr>
          <a:xfrm>
            <a:off x="8291192" y="2399620"/>
            <a:ext cx="1909479" cy="2052281"/>
          </a:xfrm>
          <a:prstGeom prst="round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2"/>
                </a:solidFill>
              </a:rPr>
              <a:t>gem5</a:t>
            </a:r>
          </a:p>
        </p:txBody>
      </p:sp>
      <p:sp>
        <p:nvSpPr>
          <p:cNvPr id="9" name="Rounded Rectangle 8">
            <a:extLst>
              <a:ext uri="{FF2B5EF4-FFF2-40B4-BE49-F238E27FC236}">
                <a16:creationId xmlns:a16="http://schemas.microsoft.com/office/drawing/2014/main" id="{988E3FF4-9872-9C7D-7CAF-445A9CE8E025}"/>
              </a:ext>
            </a:extLst>
          </p:cNvPr>
          <p:cNvSpPr/>
          <p:nvPr/>
        </p:nvSpPr>
        <p:spPr>
          <a:xfrm>
            <a:off x="8086496" y="5932886"/>
            <a:ext cx="2308412" cy="766482"/>
          </a:xfrm>
          <a:prstGeom prst="round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err="1">
                <a:solidFill>
                  <a:schemeClr val="tx2"/>
                </a:solidFill>
              </a:rPr>
              <a:t>FireSim</a:t>
            </a:r>
            <a:r>
              <a:rPr lang="en-US" b="1" i="1" dirty="0">
                <a:solidFill>
                  <a:schemeClr val="tx2"/>
                </a:solidFill>
              </a:rPr>
              <a:t> Running gem5 as an App</a:t>
            </a:r>
          </a:p>
        </p:txBody>
      </p:sp>
      <p:sp>
        <p:nvSpPr>
          <p:cNvPr id="10" name="Rounded Rectangle 9">
            <a:extLst>
              <a:ext uri="{FF2B5EF4-FFF2-40B4-BE49-F238E27FC236}">
                <a16:creationId xmlns:a16="http://schemas.microsoft.com/office/drawing/2014/main" id="{0D63260A-2CB6-CF97-E901-29D366CD87DA}"/>
              </a:ext>
            </a:extLst>
          </p:cNvPr>
          <p:cNvSpPr/>
          <p:nvPr/>
        </p:nvSpPr>
        <p:spPr>
          <a:xfrm>
            <a:off x="8385320" y="3657516"/>
            <a:ext cx="1721224" cy="632014"/>
          </a:xfrm>
          <a:prstGeom prst="roundRect">
            <a:avLst/>
          </a:prstGeom>
          <a:solidFill>
            <a:schemeClr val="accent1">
              <a:lumMod val="20000"/>
              <a:lumOff val="8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2"/>
                </a:solidFill>
              </a:rPr>
              <a:t>Simulated System</a:t>
            </a:r>
          </a:p>
        </p:txBody>
      </p:sp>
      <p:cxnSp>
        <p:nvCxnSpPr>
          <p:cNvPr id="11" name="Straight Arrow Connector 10">
            <a:extLst>
              <a:ext uri="{FF2B5EF4-FFF2-40B4-BE49-F238E27FC236}">
                <a16:creationId xmlns:a16="http://schemas.microsoft.com/office/drawing/2014/main" id="{C3EFA0E5-1A46-DC0D-F0C6-61838684FF8A}"/>
              </a:ext>
            </a:extLst>
          </p:cNvPr>
          <p:cNvCxnSpPr>
            <a:cxnSpLocks/>
          </p:cNvCxnSpPr>
          <p:nvPr/>
        </p:nvCxnSpPr>
        <p:spPr>
          <a:xfrm>
            <a:off x="9232485" y="4448016"/>
            <a:ext cx="0" cy="485438"/>
          </a:xfrm>
          <a:prstGeom prst="straightConnector1">
            <a:avLst/>
          </a:prstGeom>
          <a:ln w="571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F66B1230-65A9-CEF1-24A0-2C9C7E7E73D5}"/>
              </a:ext>
            </a:extLst>
          </p:cNvPr>
          <p:cNvSpPr/>
          <p:nvPr/>
        </p:nvSpPr>
        <p:spPr>
          <a:xfrm>
            <a:off x="8376355" y="2524677"/>
            <a:ext cx="1721224" cy="632014"/>
          </a:xfrm>
          <a:prstGeom prst="roundRect">
            <a:avLst/>
          </a:prstGeom>
          <a:solidFill>
            <a:schemeClr val="accent1">
              <a:lumMod val="20000"/>
              <a:lumOff val="8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solidFill>
              </a:rPr>
              <a:t>Benchmark</a:t>
            </a:r>
          </a:p>
        </p:txBody>
      </p:sp>
      <p:sp>
        <p:nvSpPr>
          <p:cNvPr id="14" name="Rounded Rectangle 13">
            <a:extLst>
              <a:ext uri="{FF2B5EF4-FFF2-40B4-BE49-F238E27FC236}">
                <a16:creationId xmlns:a16="http://schemas.microsoft.com/office/drawing/2014/main" id="{AC49C88D-1AC2-5CAC-2F8A-092D9EBADD3D}"/>
              </a:ext>
            </a:extLst>
          </p:cNvPr>
          <p:cNvSpPr/>
          <p:nvPr/>
        </p:nvSpPr>
        <p:spPr>
          <a:xfrm>
            <a:off x="8307368" y="4923565"/>
            <a:ext cx="1909479" cy="656925"/>
          </a:xfrm>
          <a:prstGeom prst="round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2"/>
                </a:solidFill>
              </a:rPr>
              <a:t>FireSim</a:t>
            </a:r>
            <a:r>
              <a:rPr lang="en-US" b="1" dirty="0">
                <a:solidFill>
                  <a:schemeClr val="tx2"/>
                </a:solidFill>
              </a:rPr>
              <a:t> on AWS F1 Instance</a:t>
            </a:r>
          </a:p>
        </p:txBody>
      </p:sp>
    </p:spTree>
    <p:extLst>
      <p:ext uri="{BB962C8B-B14F-4D97-AF65-F5344CB8AC3E}">
        <p14:creationId xmlns:p14="http://schemas.microsoft.com/office/powerpoint/2010/main" val="17939880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D5AC5-3AC4-FAA8-F991-632E4DB7FBD0}"/>
              </a:ext>
            </a:extLst>
          </p:cNvPr>
          <p:cNvSpPr>
            <a:spLocks noGrp="1"/>
          </p:cNvSpPr>
          <p:nvPr>
            <p:ph type="title"/>
          </p:nvPr>
        </p:nvSpPr>
        <p:spPr/>
        <p:txBody>
          <a:bodyPr/>
          <a:lstStyle/>
          <a:p>
            <a:r>
              <a:rPr lang="en-US"/>
              <a:t>Sensitivity of Simulation Speed to L1 Size</a:t>
            </a:r>
          </a:p>
        </p:txBody>
      </p:sp>
      <p:graphicFrame>
        <p:nvGraphicFramePr>
          <p:cNvPr id="5" name="Content Placeholder 4">
            <a:extLst>
              <a:ext uri="{FF2B5EF4-FFF2-40B4-BE49-F238E27FC236}">
                <a16:creationId xmlns:a16="http://schemas.microsoft.com/office/drawing/2014/main" id="{41CDF1F7-B963-7317-345D-2A7D7ECD3727}"/>
              </a:ext>
            </a:extLst>
          </p:cNvPr>
          <p:cNvGraphicFramePr>
            <a:graphicFrameLocks noGrp="1"/>
          </p:cNvGraphicFramePr>
          <p:nvPr>
            <p:ph idx="1"/>
            <p:extLst>
              <p:ext uri="{D42A27DB-BD31-4B8C-83A1-F6EECF244321}">
                <p14:modId xmlns:p14="http://schemas.microsoft.com/office/powerpoint/2010/main" val="698894601"/>
              </p:ext>
            </p:extLst>
          </p:nvPr>
        </p:nvGraphicFramePr>
        <p:xfrm>
          <a:off x="457200" y="1463675"/>
          <a:ext cx="114300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9B68FFBE-7124-7DCE-E4CE-65BBF7CDE63F}"/>
              </a:ext>
            </a:extLst>
          </p:cNvPr>
          <p:cNvSpPr>
            <a:spLocks noGrp="1"/>
          </p:cNvSpPr>
          <p:nvPr>
            <p:ph type="sldNum" sz="quarter" idx="12"/>
          </p:nvPr>
        </p:nvSpPr>
        <p:spPr/>
        <p:txBody>
          <a:bodyPr/>
          <a:lstStyle/>
          <a:p>
            <a:fld id="{8840A91F-A1B3-44C1-9FC1-670A91959705}" type="slidenum">
              <a:rPr lang="en-US" smtClean="0"/>
              <a:pPr/>
              <a:t>41</a:t>
            </a:fld>
            <a:r>
              <a:rPr lang="en-US"/>
              <a:t> </a:t>
            </a:r>
          </a:p>
        </p:txBody>
      </p:sp>
      <p:sp>
        <p:nvSpPr>
          <p:cNvPr id="8" name="TextBox 7">
            <a:extLst>
              <a:ext uri="{FF2B5EF4-FFF2-40B4-BE49-F238E27FC236}">
                <a16:creationId xmlns:a16="http://schemas.microsoft.com/office/drawing/2014/main" id="{15901061-3D50-7ABF-1F7C-C8CBAA13F19C}"/>
              </a:ext>
            </a:extLst>
          </p:cNvPr>
          <p:cNvSpPr txBox="1"/>
          <p:nvPr/>
        </p:nvSpPr>
        <p:spPr>
          <a:xfrm>
            <a:off x="3776940" y="6302459"/>
            <a:ext cx="1204176" cy="461665"/>
          </a:xfrm>
          <a:prstGeom prst="rect">
            <a:avLst/>
          </a:prstGeom>
          <a:noFill/>
        </p:spPr>
        <p:txBody>
          <a:bodyPr wrap="none" rtlCol="0">
            <a:spAutoFit/>
          </a:bodyPr>
          <a:lstStyle/>
          <a:p>
            <a:r>
              <a:rPr lang="en-US" sz="2400" b="1">
                <a:solidFill>
                  <a:schemeClr val="tx2"/>
                </a:solidFill>
                <a:latin typeface="Consolas" panose="020B0609020204030204" pitchFamily="49" charset="0"/>
                <a:cs typeface="Consolas" panose="020B0609020204030204" pitchFamily="49" charset="0"/>
              </a:rPr>
              <a:t>16K L1</a:t>
            </a:r>
          </a:p>
        </p:txBody>
      </p:sp>
      <p:sp>
        <p:nvSpPr>
          <p:cNvPr id="13" name="TextBox 12">
            <a:extLst>
              <a:ext uri="{FF2B5EF4-FFF2-40B4-BE49-F238E27FC236}">
                <a16:creationId xmlns:a16="http://schemas.microsoft.com/office/drawing/2014/main" id="{6CFADDBE-84F1-7AA0-A8D7-2019C21C77F4}"/>
              </a:ext>
            </a:extLst>
          </p:cNvPr>
          <p:cNvSpPr txBox="1"/>
          <p:nvPr/>
        </p:nvSpPr>
        <p:spPr>
          <a:xfrm>
            <a:off x="6071590" y="6302458"/>
            <a:ext cx="1204176" cy="461665"/>
          </a:xfrm>
          <a:prstGeom prst="rect">
            <a:avLst/>
          </a:prstGeom>
          <a:noFill/>
        </p:spPr>
        <p:txBody>
          <a:bodyPr wrap="none" rtlCol="0">
            <a:spAutoFit/>
          </a:bodyPr>
          <a:lstStyle/>
          <a:p>
            <a:r>
              <a:rPr lang="en-US" sz="2400" b="1">
                <a:solidFill>
                  <a:schemeClr val="tx2"/>
                </a:solidFill>
                <a:latin typeface="Consolas" panose="020B0609020204030204" pitchFamily="49" charset="0"/>
                <a:cs typeface="Consolas" panose="020B0609020204030204" pitchFamily="49" charset="0"/>
              </a:rPr>
              <a:t>32K L1</a:t>
            </a:r>
          </a:p>
        </p:txBody>
      </p:sp>
      <p:sp>
        <p:nvSpPr>
          <p:cNvPr id="17" name="TextBox 16">
            <a:extLst>
              <a:ext uri="{FF2B5EF4-FFF2-40B4-BE49-F238E27FC236}">
                <a16:creationId xmlns:a16="http://schemas.microsoft.com/office/drawing/2014/main" id="{FCAADD52-CE1D-4816-09C8-080077D92042}"/>
              </a:ext>
            </a:extLst>
          </p:cNvPr>
          <p:cNvSpPr txBox="1"/>
          <p:nvPr/>
        </p:nvSpPr>
        <p:spPr>
          <a:xfrm>
            <a:off x="8300856" y="6302458"/>
            <a:ext cx="1204176" cy="461665"/>
          </a:xfrm>
          <a:prstGeom prst="rect">
            <a:avLst/>
          </a:prstGeom>
          <a:noFill/>
        </p:spPr>
        <p:txBody>
          <a:bodyPr wrap="none" rtlCol="0">
            <a:spAutoFit/>
          </a:bodyPr>
          <a:lstStyle/>
          <a:p>
            <a:r>
              <a:rPr lang="en-US" sz="2400" b="1">
                <a:solidFill>
                  <a:schemeClr val="tx2"/>
                </a:solidFill>
                <a:latin typeface="Consolas" panose="020B0609020204030204" pitchFamily="49" charset="0"/>
                <a:cs typeface="Consolas" panose="020B0609020204030204" pitchFamily="49" charset="0"/>
              </a:rPr>
              <a:t>64K L1</a:t>
            </a:r>
          </a:p>
        </p:txBody>
      </p:sp>
    </p:spTree>
    <p:extLst>
      <p:ext uri="{BB962C8B-B14F-4D97-AF65-F5344CB8AC3E}">
        <p14:creationId xmlns:p14="http://schemas.microsoft.com/office/powerpoint/2010/main" val="1470088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1B13E-5DD3-AE77-8FAC-06C98018B9F5}"/>
              </a:ext>
            </a:extLst>
          </p:cNvPr>
          <p:cNvSpPr>
            <a:spLocks noGrp="1"/>
          </p:cNvSpPr>
          <p:nvPr>
            <p:ph type="title"/>
          </p:nvPr>
        </p:nvSpPr>
        <p:spPr/>
        <p:txBody>
          <a:bodyPr lIns="91440" tIns="45720" rIns="91440" bIns="45720" anchor="t"/>
          <a:lstStyle/>
          <a:p>
            <a:r>
              <a:rPr lang="en-US">
                <a:cs typeface="Calibri Light"/>
              </a:rPr>
              <a:t>Outline</a:t>
            </a:r>
            <a:endParaRPr lang="en-US"/>
          </a:p>
        </p:txBody>
      </p:sp>
      <p:sp>
        <p:nvSpPr>
          <p:cNvPr id="3" name="Content Placeholder 2">
            <a:extLst>
              <a:ext uri="{FF2B5EF4-FFF2-40B4-BE49-F238E27FC236}">
                <a16:creationId xmlns:a16="http://schemas.microsoft.com/office/drawing/2014/main" id="{FC89E5B0-F1E4-6D3D-4FF5-9C8517B43363}"/>
              </a:ext>
            </a:extLst>
          </p:cNvPr>
          <p:cNvSpPr>
            <a:spLocks noGrp="1"/>
          </p:cNvSpPr>
          <p:nvPr>
            <p:ph idx="1"/>
          </p:nvPr>
        </p:nvSpPr>
        <p:spPr>
          <a:xfrm>
            <a:off x="826718" y="1463039"/>
            <a:ext cx="11060482" cy="5029200"/>
          </a:xfrm>
        </p:spPr>
        <p:txBody>
          <a:bodyPr lIns="91440" tIns="45720" rIns="91440" bIns="45720" anchor="t"/>
          <a:lstStyle/>
          <a:p>
            <a:pPr marL="0" indent="0">
              <a:buNone/>
            </a:pPr>
            <a:r>
              <a:rPr lang="en-US">
                <a:solidFill>
                  <a:schemeClr val="bg2">
                    <a:lumMod val="90000"/>
                  </a:schemeClr>
                </a:solidFill>
                <a:cs typeface="Calibri"/>
              </a:rPr>
              <a:t>Introduction</a:t>
            </a:r>
          </a:p>
          <a:p>
            <a:pPr marL="0" indent="0">
              <a:buNone/>
            </a:pPr>
            <a:endParaRPr lang="en-US">
              <a:solidFill>
                <a:schemeClr val="bg2"/>
              </a:solidFill>
              <a:cs typeface="Calibri"/>
            </a:endParaRPr>
          </a:p>
          <a:p>
            <a:pPr marL="0" indent="0">
              <a:buNone/>
            </a:pPr>
            <a:r>
              <a:rPr lang="en-US">
                <a:solidFill>
                  <a:schemeClr val="bg2">
                    <a:lumMod val="90000"/>
                  </a:schemeClr>
                </a:solidFill>
                <a:cs typeface="Calibri"/>
              </a:rPr>
              <a:t>Methodology</a:t>
            </a:r>
          </a:p>
          <a:p>
            <a:pPr marL="0" indent="0">
              <a:buNone/>
            </a:pPr>
            <a:r>
              <a:rPr lang="en-US">
                <a:solidFill>
                  <a:schemeClr val="bg2"/>
                </a:solidFill>
                <a:cs typeface="Calibri"/>
              </a:rPr>
              <a:t>Profiling gem5 Extensively on M1 and Xeon Platforms</a:t>
            </a:r>
          </a:p>
          <a:p>
            <a:pPr marL="457200" lvl="1" indent="0">
              <a:buNone/>
            </a:pPr>
            <a:r>
              <a:rPr lang="en-US">
                <a:solidFill>
                  <a:schemeClr val="bg2"/>
                </a:solidFill>
                <a:cs typeface="Calibri"/>
              </a:rPr>
              <a:t>Microarchitectural exploration on Xeon using Intel </a:t>
            </a:r>
            <a:r>
              <a:rPr lang="en-US" err="1">
                <a:solidFill>
                  <a:schemeClr val="bg2"/>
                </a:solidFill>
                <a:cs typeface="Calibri"/>
              </a:rPr>
              <a:t>VTune</a:t>
            </a:r>
            <a:endParaRPr lang="en-US">
              <a:solidFill>
                <a:schemeClr val="bg2"/>
              </a:solidFill>
              <a:cs typeface="Calibri"/>
            </a:endParaRPr>
          </a:p>
          <a:p>
            <a:pPr marL="457200" lvl="1" indent="0">
              <a:buNone/>
            </a:pPr>
            <a:r>
              <a:rPr lang="en-US">
                <a:solidFill>
                  <a:schemeClr val="bg2"/>
                </a:solidFill>
                <a:cs typeface="Calibri"/>
              </a:rPr>
              <a:t>Reading microarchitectural counters on M1 Platforms</a:t>
            </a:r>
          </a:p>
          <a:p>
            <a:pPr marL="0" indent="0">
              <a:buNone/>
            </a:pPr>
            <a:r>
              <a:rPr lang="en-US">
                <a:solidFill>
                  <a:schemeClr val="bg2">
                    <a:lumMod val="90000"/>
                  </a:schemeClr>
                </a:solidFill>
                <a:cs typeface="Calibri"/>
              </a:rPr>
              <a:t>Sensitivity Analysis of gem5 Simulation Speed</a:t>
            </a:r>
          </a:p>
          <a:p>
            <a:pPr marL="457200" lvl="1" indent="0">
              <a:buNone/>
            </a:pPr>
            <a:r>
              <a:rPr lang="en-US">
                <a:solidFill>
                  <a:schemeClr val="bg2">
                    <a:lumMod val="90000"/>
                  </a:schemeClr>
                </a:solidFill>
                <a:cs typeface="Calibri"/>
              </a:rPr>
              <a:t>Sensitivity to system configurations</a:t>
            </a:r>
          </a:p>
          <a:p>
            <a:pPr marL="457200" lvl="1" indent="0">
              <a:buNone/>
            </a:pPr>
            <a:r>
              <a:rPr lang="en-US">
                <a:solidFill>
                  <a:schemeClr val="bg2">
                    <a:lumMod val="90000"/>
                  </a:schemeClr>
                </a:solidFill>
                <a:cs typeface="Calibri"/>
              </a:rPr>
              <a:t>Sensitivity to architectural configurations (Running gem5 on </a:t>
            </a:r>
            <a:r>
              <a:rPr lang="en-US" err="1">
                <a:solidFill>
                  <a:schemeClr val="bg2">
                    <a:lumMod val="90000"/>
                  </a:schemeClr>
                </a:solidFill>
                <a:cs typeface="Calibri"/>
              </a:rPr>
              <a:t>FireSim</a:t>
            </a:r>
            <a:r>
              <a:rPr lang="en-US">
                <a:solidFill>
                  <a:schemeClr val="bg2">
                    <a:lumMod val="90000"/>
                  </a:schemeClr>
                </a:solidFill>
                <a:cs typeface="Calibri"/>
              </a:rPr>
              <a:t>)</a:t>
            </a:r>
          </a:p>
          <a:p>
            <a:pPr marL="0" indent="0">
              <a:buNone/>
            </a:pPr>
            <a:r>
              <a:rPr lang="en-US">
                <a:cs typeface="Calibri"/>
              </a:rPr>
              <a:t>Conclusion</a:t>
            </a:r>
          </a:p>
        </p:txBody>
      </p:sp>
      <p:sp>
        <p:nvSpPr>
          <p:cNvPr id="4" name="Slide Number Placeholder 3">
            <a:extLst>
              <a:ext uri="{FF2B5EF4-FFF2-40B4-BE49-F238E27FC236}">
                <a16:creationId xmlns:a16="http://schemas.microsoft.com/office/drawing/2014/main" id="{AE8A96BD-C114-14D6-1D0B-4FE134E7BDDB}"/>
              </a:ext>
            </a:extLst>
          </p:cNvPr>
          <p:cNvSpPr>
            <a:spLocks noGrp="1"/>
          </p:cNvSpPr>
          <p:nvPr>
            <p:ph type="sldNum" sz="quarter" idx="12"/>
          </p:nvPr>
        </p:nvSpPr>
        <p:spPr/>
        <p:txBody>
          <a:bodyPr/>
          <a:lstStyle/>
          <a:p>
            <a:fld id="{8840A91F-A1B3-44C1-9FC1-670A91959705}" type="slidenum">
              <a:rPr lang="en-US" smtClean="0"/>
              <a:pPr/>
              <a:t>42</a:t>
            </a:fld>
            <a:r>
              <a:rPr lang="en-US"/>
              <a:t> </a:t>
            </a:r>
          </a:p>
        </p:txBody>
      </p:sp>
      <p:sp>
        <p:nvSpPr>
          <p:cNvPr id="5" name="Freeform 50">
            <a:extLst>
              <a:ext uri="{FF2B5EF4-FFF2-40B4-BE49-F238E27FC236}">
                <a16:creationId xmlns:a16="http://schemas.microsoft.com/office/drawing/2014/main" id="{40FA4135-DA42-7DE0-8472-8D1FE6FFEFA8}"/>
              </a:ext>
            </a:extLst>
          </p:cNvPr>
          <p:cNvSpPr>
            <a:spLocks/>
          </p:cNvSpPr>
          <p:nvPr/>
        </p:nvSpPr>
        <p:spPr bwMode="auto">
          <a:xfrm>
            <a:off x="1131082" y="3560501"/>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alpha val="20331"/>
            </a:schemeClr>
          </a:solidFill>
          <a:ln w="19050">
            <a:solidFill>
              <a:schemeClr val="tx2">
                <a:alpha val="20000"/>
              </a:schemeClr>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6" name="Freeform 48">
            <a:extLst>
              <a:ext uri="{FF2B5EF4-FFF2-40B4-BE49-F238E27FC236}">
                <a16:creationId xmlns:a16="http://schemas.microsoft.com/office/drawing/2014/main" id="{5DE02C87-03F6-49F8-63F2-CDD0C5129449}"/>
              </a:ext>
            </a:extLst>
          </p:cNvPr>
          <p:cNvSpPr>
            <a:spLocks noEditPoints="1"/>
          </p:cNvSpPr>
          <p:nvPr/>
        </p:nvSpPr>
        <p:spPr bwMode="auto">
          <a:xfrm>
            <a:off x="508961" y="1547925"/>
            <a:ext cx="256540" cy="256540"/>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chemeClr val="accent3">
              <a:alpha val="20000"/>
            </a:schemeClr>
          </a:solidFill>
          <a:ln w="19050">
            <a:solidFill>
              <a:schemeClr val="tx2">
                <a:alpha val="2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48">
            <a:extLst>
              <a:ext uri="{FF2B5EF4-FFF2-40B4-BE49-F238E27FC236}">
                <a16:creationId xmlns:a16="http://schemas.microsoft.com/office/drawing/2014/main" id="{92632684-03B3-AEB6-B96B-A114DDBBC448}"/>
              </a:ext>
            </a:extLst>
          </p:cNvPr>
          <p:cNvSpPr>
            <a:spLocks noEditPoints="1"/>
          </p:cNvSpPr>
          <p:nvPr/>
        </p:nvSpPr>
        <p:spPr bwMode="auto">
          <a:xfrm>
            <a:off x="508101" y="2072865"/>
            <a:ext cx="256540" cy="256540"/>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chemeClr val="accent3">
              <a:alpha val="20000"/>
            </a:schemeClr>
          </a:solidFill>
          <a:ln w="19050">
            <a:solidFill>
              <a:schemeClr val="tx2">
                <a:alpha val="2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48">
            <a:extLst>
              <a:ext uri="{FF2B5EF4-FFF2-40B4-BE49-F238E27FC236}">
                <a16:creationId xmlns:a16="http://schemas.microsoft.com/office/drawing/2014/main" id="{DFE33D80-AED1-4CC5-3049-BBD8ECC758F1}"/>
              </a:ext>
            </a:extLst>
          </p:cNvPr>
          <p:cNvSpPr>
            <a:spLocks noEditPoints="1"/>
          </p:cNvSpPr>
          <p:nvPr/>
        </p:nvSpPr>
        <p:spPr bwMode="auto">
          <a:xfrm>
            <a:off x="508101" y="2564768"/>
            <a:ext cx="256540" cy="256540"/>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chemeClr val="accent3">
              <a:alpha val="20000"/>
            </a:schemeClr>
          </a:solidFill>
          <a:ln w="19050">
            <a:solidFill>
              <a:schemeClr val="tx2">
                <a:alpha val="2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48">
            <a:extLst>
              <a:ext uri="{FF2B5EF4-FFF2-40B4-BE49-F238E27FC236}">
                <a16:creationId xmlns:a16="http://schemas.microsoft.com/office/drawing/2014/main" id="{27CCB8AF-E5AE-1250-4B4E-B6BC4D04D6C6}"/>
              </a:ext>
            </a:extLst>
          </p:cNvPr>
          <p:cNvSpPr>
            <a:spLocks noEditPoints="1"/>
          </p:cNvSpPr>
          <p:nvPr/>
        </p:nvSpPr>
        <p:spPr bwMode="auto">
          <a:xfrm>
            <a:off x="508101" y="3087509"/>
            <a:ext cx="256540" cy="256540"/>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chemeClr val="accent3">
              <a:alpha val="20331"/>
            </a:schemeClr>
          </a:solidFill>
          <a:ln w="19050">
            <a:solidFill>
              <a:schemeClr val="tx2">
                <a:alpha val="2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48">
            <a:extLst>
              <a:ext uri="{FF2B5EF4-FFF2-40B4-BE49-F238E27FC236}">
                <a16:creationId xmlns:a16="http://schemas.microsoft.com/office/drawing/2014/main" id="{05EE08E2-2CDE-490E-297C-44DABF4E2D4D}"/>
              </a:ext>
            </a:extLst>
          </p:cNvPr>
          <p:cNvSpPr>
            <a:spLocks noEditPoints="1"/>
          </p:cNvSpPr>
          <p:nvPr/>
        </p:nvSpPr>
        <p:spPr bwMode="auto">
          <a:xfrm>
            <a:off x="508101" y="4439243"/>
            <a:ext cx="256540" cy="256540"/>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chemeClr val="accent3">
              <a:alpha val="20000"/>
            </a:schemeClr>
          </a:solidFill>
          <a:ln w="19050">
            <a:solidFill>
              <a:schemeClr val="tx2">
                <a:alpha val="2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48">
            <a:extLst>
              <a:ext uri="{FF2B5EF4-FFF2-40B4-BE49-F238E27FC236}">
                <a16:creationId xmlns:a16="http://schemas.microsoft.com/office/drawing/2014/main" id="{865FE438-7C4D-740F-E75E-85015EAE4DEA}"/>
              </a:ext>
            </a:extLst>
          </p:cNvPr>
          <p:cNvSpPr>
            <a:spLocks noEditPoints="1"/>
          </p:cNvSpPr>
          <p:nvPr/>
        </p:nvSpPr>
        <p:spPr bwMode="auto">
          <a:xfrm>
            <a:off x="508101" y="5732983"/>
            <a:ext cx="256540" cy="256540"/>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50">
            <a:extLst>
              <a:ext uri="{FF2B5EF4-FFF2-40B4-BE49-F238E27FC236}">
                <a16:creationId xmlns:a16="http://schemas.microsoft.com/office/drawing/2014/main" id="{7ADB2966-E1F1-88FA-4EAB-9A9950E985E3}"/>
              </a:ext>
            </a:extLst>
          </p:cNvPr>
          <p:cNvSpPr>
            <a:spLocks/>
          </p:cNvSpPr>
          <p:nvPr/>
        </p:nvSpPr>
        <p:spPr bwMode="auto">
          <a:xfrm>
            <a:off x="1131082" y="3954979"/>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alpha val="20331"/>
            </a:schemeClr>
          </a:solidFill>
          <a:ln w="19050">
            <a:solidFill>
              <a:schemeClr val="tx2">
                <a:alpha val="20000"/>
              </a:schemeClr>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3" name="Freeform 50">
            <a:extLst>
              <a:ext uri="{FF2B5EF4-FFF2-40B4-BE49-F238E27FC236}">
                <a16:creationId xmlns:a16="http://schemas.microsoft.com/office/drawing/2014/main" id="{46373F64-FF17-740C-8D8C-956BF17FB15C}"/>
              </a:ext>
            </a:extLst>
          </p:cNvPr>
          <p:cNvSpPr>
            <a:spLocks/>
          </p:cNvSpPr>
          <p:nvPr/>
        </p:nvSpPr>
        <p:spPr bwMode="auto">
          <a:xfrm>
            <a:off x="1131082" y="4901264"/>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alpha val="20000"/>
            </a:schemeClr>
          </a:solidFill>
          <a:ln w="19050">
            <a:solidFill>
              <a:schemeClr val="tx2">
                <a:alpha val="20000"/>
              </a:schemeClr>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4" name="Freeform 50">
            <a:extLst>
              <a:ext uri="{FF2B5EF4-FFF2-40B4-BE49-F238E27FC236}">
                <a16:creationId xmlns:a16="http://schemas.microsoft.com/office/drawing/2014/main" id="{24FEC200-9D72-75CF-20DC-082320962153}"/>
              </a:ext>
            </a:extLst>
          </p:cNvPr>
          <p:cNvSpPr>
            <a:spLocks/>
          </p:cNvSpPr>
          <p:nvPr/>
        </p:nvSpPr>
        <p:spPr bwMode="auto">
          <a:xfrm>
            <a:off x="1131082" y="5295742"/>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alpha val="20000"/>
            </a:schemeClr>
          </a:solidFill>
          <a:ln w="19050">
            <a:solidFill>
              <a:schemeClr val="tx2">
                <a:alpha val="20000"/>
              </a:schemeClr>
            </a:solidFill>
            <a:round/>
            <a:headEnd/>
            <a:tailEnd/>
          </a:ln>
        </p:spPr>
        <p:txBody>
          <a:bodyPr vert="horz" wrap="square" lIns="91440" tIns="45720" rIns="91440" bIns="45720" numCol="1" anchor="t" anchorCtr="0" compatLnSpc="1">
            <a:prstTxWarp prst="textNoShape">
              <a:avLst/>
            </a:prstTxWarp>
          </a:bodyPr>
          <a:lstStyle/>
          <a:p>
            <a:endParaRPr lang="en-US" sz="1400"/>
          </a:p>
        </p:txBody>
      </p:sp>
    </p:spTree>
    <p:extLst>
      <p:ext uri="{BB962C8B-B14F-4D97-AF65-F5344CB8AC3E}">
        <p14:creationId xmlns:p14="http://schemas.microsoft.com/office/powerpoint/2010/main" val="9770751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CE7CA-19D7-2BAC-0C72-49E0CB63A910}"/>
              </a:ext>
            </a:extLst>
          </p:cNvPr>
          <p:cNvSpPr>
            <a:spLocks noGrp="1"/>
          </p:cNvSpPr>
          <p:nvPr>
            <p:ph type="title"/>
          </p:nvPr>
        </p:nvSpPr>
        <p:spPr/>
        <p:txBody>
          <a:bodyPr/>
          <a:lstStyle/>
          <a:p>
            <a:r>
              <a:rPr lang="en-US"/>
              <a:t>Summary </a:t>
            </a:r>
          </a:p>
        </p:txBody>
      </p:sp>
      <p:sp>
        <p:nvSpPr>
          <p:cNvPr id="3" name="Content Placeholder 2">
            <a:extLst>
              <a:ext uri="{FF2B5EF4-FFF2-40B4-BE49-F238E27FC236}">
                <a16:creationId xmlns:a16="http://schemas.microsoft.com/office/drawing/2014/main" id="{0B97AB38-C4DA-5909-AA0D-3F171305F87D}"/>
              </a:ext>
            </a:extLst>
          </p:cNvPr>
          <p:cNvSpPr>
            <a:spLocks noGrp="1"/>
          </p:cNvSpPr>
          <p:nvPr>
            <p:ph idx="1"/>
          </p:nvPr>
        </p:nvSpPr>
        <p:spPr>
          <a:xfrm>
            <a:off x="872196" y="1463039"/>
            <a:ext cx="11015003" cy="5029200"/>
          </a:xfrm>
        </p:spPr>
        <p:txBody>
          <a:bodyPr lIns="91440" tIns="45720" rIns="91440" bIns="45720" anchor="t"/>
          <a:lstStyle/>
          <a:p>
            <a:pPr marL="0" indent="0">
              <a:buNone/>
            </a:pPr>
            <a:r>
              <a:rPr lang="en-US"/>
              <a:t>gem5 is frontend bound because of its large instruction footprint</a:t>
            </a:r>
          </a:p>
          <a:p>
            <a:pPr marL="0" indent="0">
              <a:buNone/>
            </a:pPr>
            <a:r>
              <a:rPr lang="en-US">
                <a:cs typeface="Calibri"/>
              </a:rPr>
              <a:t>Our detailed Top-Down analysis of gem5 reveals two main bottlenecks in gem5’s execution:</a:t>
            </a:r>
            <a:endParaRPr lang="en-US" sz="2400">
              <a:cs typeface="Calibri"/>
            </a:endParaRPr>
          </a:p>
          <a:p>
            <a:pPr marL="457200" lvl="1" indent="0">
              <a:buNone/>
            </a:pPr>
            <a:r>
              <a:rPr lang="en-US">
                <a:cs typeface="Calibri"/>
              </a:rPr>
              <a:t>high </a:t>
            </a:r>
            <a:r>
              <a:rPr lang="en-US" err="1">
                <a:cs typeface="Calibri"/>
              </a:rPr>
              <a:t>iTLB</a:t>
            </a:r>
            <a:r>
              <a:rPr lang="en-US">
                <a:cs typeface="Calibri"/>
              </a:rPr>
              <a:t> and L1 miss rates</a:t>
            </a:r>
          </a:p>
          <a:p>
            <a:pPr marL="457200" lvl="1" indent="0">
              <a:buNone/>
            </a:pPr>
            <a:r>
              <a:rPr lang="en-US">
                <a:cs typeface="Calibri"/>
              </a:rPr>
              <a:t>high branch </a:t>
            </a:r>
            <a:r>
              <a:rPr lang="en-US" err="1">
                <a:cs typeface="Calibri"/>
              </a:rPr>
              <a:t>resteer</a:t>
            </a:r>
            <a:r>
              <a:rPr lang="en-US">
                <a:cs typeface="Calibri"/>
              </a:rPr>
              <a:t> overheads</a:t>
            </a:r>
          </a:p>
          <a:p>
            <a:pPr marL="0" indent="0">
              <a:buNone/>
            </a:pPr>
            <a:r>
              <a:rPr lang="en-US"/>
              <a:t>Using </a:t>
            </a:r>
            <a:r>
              <a:rPr lang="en-US" err="1"/>
              <a:t>FireSim</a:t>
            </a:r>
            <a:r>
              <a:rPr lang="en-US"/>
              <a:t> we showed that:</a:t>
            </a:r>
          </a:p>
          <a:p>
            <a:pPr marL="457200" lvl="1" indent="0">
              <a:buNone/>
            </a:pPr>
            <a:r>
              <a:rPr lang="en-US"/>
              <a:t>The size of the </a:t>
            </a:r>
            <a:r>
              <a:rPr lang="en-US" err="1"/>
              <a:t>iCache</a:t>
            </a:r>
            <a:r>
              <a:rPr lang="en-US"/>
              <a:t> and </a:t>
            </a:r>
            <a:r>
              <a:rPr lang="en-US" err="1"/>
              <a:t>dCache</a:t>
            </a:r>
            <a:r>
              <a:rPr lang="en-US"/>
              <a:t> significantly impacts gem5’s performance</a:t>
            </a:r>
          </a:p>
          <a:p>
            <a:pPr marL="457200" lvl="1" indent="0">
              <a:buNone/>
            </a:pPr>
            <a:endParaRPr lang="en-US">
              <a:cs typeface="Calibri"/>
            </a:endParaRPr>
          </a:p>
          <a:p>
            <a:pPr marL="457200" lvl="1" indent="0">
              <a:buNone/>
            </a:pPr>
            <a:endParaRPr lang="en-US">
              <a:cs typeface="Calibri"/>
            </a:endParaRPr>
          </a:p>
          <a:p>
            <a:pPr marL="0" indent="0">
              <a:buNone/>
            </a:pPr>
            <a:r>
              <a:rPr lang="en-US">
                <a:cs typeface="Calibri"/>
              </a:rPr>
              <a:t> </a:t>
            </a:r>
          </a:p>
        </p:txBody>
      </p:sp>
      <p:sp>
        <p:nvSpPr>
          <p:cNvPr id="4" name="Slide Number Placeholder 3">
            <a:extLst>
              <a:ext uri="{FF2B5EF4-FFF2-40B4-BE49-F238E27FC236}">
                <a16:creationId xmlns:a16="http://schemas.microsoft.com/office/drawing/2014/main" id="{B42AC4E5-8B5B-1284-5185-DC2FAC4BF83B}"/>
              </a:ext>
            </a:extLst>
          </p:cNvPr>
          <p:cNvSpPr>
            <a:spLocks noGrp="1"/>
          </p:cNvSpPr>
          <p:nvPr>
            <p:ph type="sldNum" sz="quarter" idx="12"/>
          </p:nvPr>
        </p:nvSpPr>
        <p:spPr/>
        <p:txBody>
          <a:bodyPr/>
          <a:lstStyle/>
          <a:p>
            <a:fld id="{8840A91F-A1B3-44C1-9FC1-670A91959705}" type="slidenum">
              <a:rPr lang="en-US" smtClean="0"/>
              <a:pPr/>
              <a:t>43</a:t>
            </a:fld>
            <a:r>
              <a:rPr lang="en-US"/>
              <a:t> </a:t>
            </a:r>
          </a:p>
        </p:txBody>
      </p:sp>
      <p:sp>
        <p:nvSpPr>
          <p:cNvPr id="6" name="Freeform 50">
            <a:extLst>
              <a:ext uri="{FF2B5EF4-FFF2-40B4-BE49-F238E27FC236}">
                <a16:creationId xmlns:a16="http://schemas.microsoft.com/office/drawing/2014/main" id="{03C03C87-60D5-F8C7-B710-8C53AEC7452B}"/>
              </a:ext>
            </a:extLst>
          </p:cNvPr>
          <p:cNvSpPr>
            <a:spLocks/>
          </p:cNvSpPr>
          <p:nvPr/>
        </p:nvSpPr>
        <p:spPr bwMode="auto">
          <a:xfrm>
            <a:off x="1161904" y="2916794"/>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7" name="Freeform 48">
            <a:extLst>
              <a:ext uri="{FF2B5EF4-FFF2-40B4-BE49-F238E27FC236}">
                <a16:creationId xmlns:a16="http://schemas.microsoft.com/office/drawing/2014/main" id="{0BDA8C9A-52DE-6788-A69C-F514C0747605}"/>
              </a:ext>
            </a:extLst>
          </p:cNvPr>
          <p:cNvSpPr>
            <a:spLocks noEditPoints="1"/>
          </p:cNvSpPr>
          <p:nvPr/>
        </p:nvSpPr>
        <p:spPr bwMode="auto">
          <a:xfrm>
            <a:off x="508961" y="1577421"/>
            <a:ext cx="256540" cy="256540"/>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48">
            <a:extLst>
              <a:ext uri="{FF2B5EF4-FFF2-40B4-BE49-F238E27FC236}">
                <a16:creationId xmlns:a16="http://schemas.microsoft.com/office/drawing/2014/main" id="{FBED1189-7900-FC1C-5E02-8EDCF1E76D8B}"/>
              </a:ext>
            </a:extLst>
          </p:cNvPr>
          <p:cNvSpPr>
            <a:spLocks noEditPoints="1"/>
          </p:cNvSpPr>
          <p:nvPr/>
        </p:nvSpPr>
        <p:spPr bwMode="auto">
          <a:xfrm>
            <a:off x="508961" y="2072865"/>
            <a:ext cx="256540" cy="256540"/>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0">
            <a:extLst>
              <a:ext uri="{FF2B5EF4-FFF2-40B4-BE49-F238E27FC236}">
                <a16:creationId xmlns:a16="http://schemas.microsoft.com/office/drawing/2014/main" id="{4868B26C-5DC0-94C2-C4AB-4FE879500C8D}"/>
              </a:ext>
            </a:extLst>
          </p:cNvPr>
          <p:cNvSpPr>
            <a:spLocks/>
          </p:cNvSpPr>
          <p:nvPr/>
        </p:nvSpPr>
        <p:spPr bwMode="auto">
          <a:xfrm>
            <a:off x="1158365" y="3309976"/>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sz="1400"/>
          </a:p>
        </p:txBody>
      </p:sp>
      <p:pic>
        <p:nvPicPr>
          <p:cNvPr id="12" name="Picture 11">
            <a:extLst>
              <a:ext uri="{FF2B5EF4-FFF2-40B4-BE49-F238E27FC236}">
                <a16:creationId xmlns:a16="http://schemas.microsoft.com/office/drawing/2014/main" id="{A6164543-7DBD-C488-40F3-0877F1FFBDBC}"/>
              </a:ext>
            </a:extLst>
          </p:cNvPr>
          <p:cNvPicPr>
            <a:picLocks noChangeAspect="1"/>
          </p:cNvPicPr>
          <p:nvPr/>
        </p:nvPicPr>
        <p:blipFill>
          <a:blip r:embed="rId3"/>
          <a:stretch>
            <a:fillRect/>
          </a:stretch>
        </p:blipFill>
        <p:spPr>
          <a:xfrm>
            <a:off x="509844" y="3742889"/>
            <a:ext cx="292100" cy="292100"/>
          </a:xfrm>
          <a:prstGeom prst="rect">
            <a:avLst/>
          </a:prstGeom>
        </p:spPr>
      </p:pic>
      <p:sp>
        <p:nvSpPr>
          <p:cNvPr id="13" name="Freeform 50">
            <a:extLst>
              <a:ext uri="{FF2B5EF4-FFF2-40B4-BE49-F238E27FC236}">
                <a16:creationId xmlns:a16="http://schemas.microsoft.com/office/drawing/2014/main" id="{1EFDF274-D6D2-D724-62E9-18EBDD4E12A0}"/>
              </a:ext>
            </a:extLst>
          </p:cNvPr>
          <p:cNvSpPr>
            <a:spLocks/>
          </p:cNvSpPr>
          <p:nvPr/>
        </p:nvSpPr>
        <p:spPr bwMode="auto">
          <a:xfrm>
            <a:off x="1158365" y="4255932"/>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5" name="Rounded Rectangle 14">
            <a:extLst>
              <a:ext uri="{FF2B5EF4-FFF2-40B4-BE49-F238E27FC236}">
                <a16:creationId xmlns:a16="http://schemas.microsoft.com/office/drawing/2014/main" id="{E1341AF1-B545-F813-558D-D19491DD6539}"/>
              </a:ext>
            </a:extLst>
          </p:cNvPr>
          <p:cNvSpPr/>
          <p:nvPr/>
        </p:nvSpPr>
        <p:spPr>
          <a:xfrm>
            <a:off x="1102422" y="4933290"/>
            <a:ext cx="9993721" cy="1113868"/>
          </a:xfrm>
          <a:prstGeom prst="roundRect">
            <a:avLst/>
          </a:prstGeom>
          <a:solidFill>
            <a:schemeClr val="tx2">
              <a:lumMod val="20000"/>
              <a:lumOff val="8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a:ln>
                  <a:solidFill>
                    <a:schemeClr val="tx2"/>
                  </a:solidFill>
                </a:ln>
                <a:solidFill>
                  <a:schemeClr val="tx2"/>
                </a:solidFill>
              </a:rPr>
              <a:t>Future direction is to consider the architecture of a specialized core for accelerating software-based simulators.</a:t>
            </a:r>
          </a:p>
        </p:txBody>
      </p:sp>
    </p:spTree>
    <p:extLst>
      <p:ext uri="{BB962C8B-B14F-4D97-AF65-F5344CB8AC3E}">
        <p14:creationId xmlns:p14="http://schemas.microsoft.com/office/powerpoint/2010/main" val="168837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extLst>
    <p:ext uri="{6950BFC3-D8DA-4A85-94F7-54DA5524770B}">
      <p188:commentRel xmlns:p188="http://schemas.microsoft.com/office/powerpoint/2018/8/main" r:id="rId2"/>
    </p:ext>
  </p:extLs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FA75F-63C0-A2F5-2273-47E1A7FDEC66}"/>
              </a:ext>
            </a:extLst>
          </p:cNvPr>
          <p:cNvSpPr>
            <a:spLocks noGrp="1"/>
          </p:cNvSpPr>
          <p:nvPr>
            <p:ph type="title"/>
          </p:nvPr>
        </p:nvSpPr>
        <p:spPr/>
        <p:txBody>
          <a:bodyPr/>
          <a:lstStyle/>
          <a:p>
            <a:r>
              <a:rPr lang="en-US"/>
              <a:t>Thank You!</a:t>
            </a:r>
          </a:p>
        </p:txBody>
      </p:sp>
      <p:sp>
        <p:nvSpPr>
          <p:cNvPr id="3" name="Title 1">
            <a:extLst>
              <a:ext uri="{FF2B5EF4-FFF2-40B4-BE49-F238E27FC236}">
                <a16:creationId xmlns:a16="http://schemas.microsoft.com/office/drawing/2014/main" id="{C229A1CA-2080-D7AE-6715-D9D881CB89DA}"/>
              </a:ext>
            </a:extLst>
          </p:cNvPr>
          <p:cNvSpPr txBox="1">
            <a:spLocks/>
          </p:cNvSpPr>
          <p:nvPr/>
        </p:nvSpPr>
        <p:spPr>
          <a:xfrm>
            <a:off x="831850" y="1709738"/>
            <a:ext cx="10515600" cy="2852737"/>
          </a:xfrm>
          <a:prstGeom prst="rect">
            <a:avLst/>
          </a:prstGeom>
        </p:spPr>
        <p:txBody>
          <a:bodyPr anchor="b">
            <a:normAutofit/>
          </a:bodyPr>
          <a:lstStyle>
            <a:lvl1pPr algn="l" defTabSz="914400" rtl="0" eaLnBrk="1" latinLnBrk="0" hangingPunct="1">
              <a:lnSpc>
                <a:spcPct val="90000"/>
              </a:lnSpc>
              <a:spcBef>
                <a:spcPct val="0"/>
              </a:spcBef>
              <a:buNone/>
              <a:defRPr lang="en-US" sz="5400" b="1" kern="1200" dirty="0">
                <a:solidFill>
                  <a:srgbClr val="1234C2"/>
                </a:solidFill>
                <a:effectLst>
                  <a:outerShdw blurRad="38100" dist="38100" dir="2700000" algn="tl">
                    <a:srgbClr val="000000">
                      <a:alpha val="43137"/>
                    </a:srgbClr>
                  </a:outerShdw>
                </a:effectLst>
                <a:latin typeface="+mj-lt"/>
                <a:ea typeface="+mj-ea"/>
                <a:cs typeface="+mj-cs"/>
              </a:defRPr>
            </a:lvl1pPr>
          </a:lstStyle>
          <a:p>
            <a:pPr algn="ctr"/>
            <a:r>
              <a:rPr lang="en-US" sz="2800" b="0">
                <a:solidFill>
                  <a:schemeClr val="tx1"/>
                </a:solidFill>
                <a:effectLst/>
                <a:latin typeface="Palatino Linotype" panose="02040502050505030304" pitchFamily="18" charset="0"/>
              </a:rPr>
              <a:t>For more information visit KU Architecture Research Group at</a:t>
            </a:r>
          </a:p>
          <a:p>
            <a:pPr algn="ctr"/>
            <a:r>
              <a:rPr lang="en-US" sz="2800" b="0">
                <a:solidFill>
                  <a:schemeClr val="tx1"/>
                </a:solidFill>
                <a:effectLst/>
                <a:latin typeface="Palatino Linotype" panose="02040502050505030304" pitchFamily="18" charset="0"/>
                <a:hlinkClick r:id="rId2"/>
              </a:rPr>
              <a:t>https://arg.ku.edu</a:t>
            </a:r>
            <a:r>
              <a:rPr lang="en-US" sz="2800" b="0">
                <a:solidFill>
                  <a:schemeClr val="tx1"/>
                </a:solidFill>
                <a:effectLst/>
                <a:latin typeface="Palatino Linotype" panose="02040502050505030304" pitchFamily="18" charset="0"/>
              </a:rPr>
              <a:t> </a:t>
            </a:r>
          </a:p>
          <a:p>
            <a:pPr algn="ctr"/>
            <a:endParaRPr lang="en-US" sz="2800" b="0">
              <a:solidFill>
                <a:schemeClr val="tx1"/>
              </a:solidFill>
              <a:effectLst/>
              <a:latin typeface="Palatino Linotype" panose="02040502050505030304" pitchFamily="18" charset="0"/>
            </a:endParaRPr>
          </a:p>
          <a:p>
            <a:pPr algn="ctr"/>
            <a:endParaRPr lang="en-US" sz="2800" b="0">
              <a:solidFill>
                <a:schemeClr val="tx1"/>
              </a:solidFill>
              <a:effectLst/>
              <a:latin typeface="Palatino Linotype" panose="02040502050505030304" pitchFamily="18" charset="0"/>
            </a:endParaRPr>
          </a:p>
          <a:p>
            <a:pPr algn="ctr"/>
            <a:r>
              <a:rPr lang="en-US" sz="2800" b="0">
                <a:solidFill>
                  <a:schemeClr val="tx1"/>
                </a:solidFill>
                <a:effectLst/>
                <a:latin typeface="Palatino Linotype" panose="02040502050505030304" pitchFamily="18" charset="0"/>
              </a:rPr>
              <a:t> </a:t>
            </a:r>
          </a:p>
        </p:txBody>
      </p:sp>
    </p:spTree>
    <p:extLst>
      <p:ext uri="{BB962C8B-B14F-4D97-AF65-F5344CB8AC3E}">
        <p14:creationId xmlns:p14="http://schemas.microsoft.com/office/powerpoint/2010/main" val="24800010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64852-6296-9D36-D1DF-E1D6B2B52899}"/>
              </a:ext>
            </a:extLst>
          </p:cNvPr>
          <p:cNvSpPr>
            <a:spLocks noGrp="1"/>
          </p:cNvSpPr>
          <p:nvPr>
            <p:ph type="title"/>
          </p:nvPr>
        </p:nvSpPr>
        <p:spPr/>
        <p:txBody>
          <a:bodyPr/>
          <a:lstStyle/>
          <a:p>
            <a:r>
              <a:rPr lang="en-US"/>
              <a:t>Backup Slides</a:t>
            </a:r>
          </a:p>
        </p:txBody>
      </p:sp>
    </p:spTree>
    <p:extLst>
      <p:ext uri="{BB962C8B-B14F-4D97-AF65-F5344CB8AC3E}">
        <p14:creationId xmlns:p14="http://schemas.microsoft.com/office/powerpoint/2010/main" val="3325460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128B2-4936-55F4-6EAA-16E10746028F}"/>
              </a:ext>
            </a:extLst>
          </p:cNvPr>
          <p:cNvSpPr>
            <a:spLocks noGrp="1"/>
          </p:cNvSpPr>
          <p:nvPr>
            <p:ph type="title"/>
          </p:nvPr>
        </p:nvSpPr>
        <p:spPr/>
        <p:txBody>
          <a:bodyPr/>
          <a:lstStyle/>
          <a:p>
            <a:r>
              <a:rPr lang="en-US"/>
              <a:t>Profiling Apple M1 Processor</a:t>
            </a:r>
          </a:p>
        </p:txBody>
      </p:sp>
      <p:sp>
        <p:nvSpPr>
          <p:cNvPr id="3" name="Content Placeholder 2">
            <a:extLst>
              <a:ext uri="{FF2B5EF4-FFF2-40B4-BE49-F238E27FC236}">
                <a16:creationId xmlns:a16="http://schemas.microsoft.com/office/drawing/2014/main" id="{B5D18AD4-EDF4-E8C0-ACC0-60E0233FE9CD}"/>
              </a:ext>
            </a:extLst>
          </p:cNvPr>
          <p:cNvSpPr>
            <a:spLocks noGrp="1"/>
          </p:cNvSpPr>
          <p:nvPr>
            <p:ph idx="1"/>
          </p:nvPr>
        </p:nvSpPr>
        <p:spPr>
          <a:xfrm>
            <a:off x="457200" y="1409251"/>
            <a:ext cx="7124218" cy="5029200"/>
          </a:xfrm>
        </p:spPr>
        <p:txBody>
          <a:bodyPr/>
          <a:lstStyle/>
          <a:p>
            <a:pPr marL="0" indent="0">
              <a:buNone/>
            </a:pPr>
            <a:r>
              <a:rPr lang="en-US"/>
              <a:t>We measure the microarchitectural properties of this ARM-based processor from a privileged level when running gem5 and SPEC.</a:t>
            </a:r>
          </a:p>
          <a:p>
            <a:pPr marL="0" indent="0">
              <a:buNone/>
            </a:pPr>
            <a:endParaRPr lang="en-US" sz="1800" b="0" i="1"/>
          </a:p>
          <a:p>
            <a:pPr marL="0" indent="0">
              <a:buNone/>
            </a:pPr>
            <a:endParaRPr lang="en-US" sz="1800" i="1"/>
          </a:p>
          <a:p>
            <a:pPr marL="0" indent="0">
              <a:buNone/>
            </a:pPr>
            <a:endParaRPr lang="en-US" sz="1800" b="0" i="1"/>
          </a:p>
          <a:p>
            <a:pPr marL="0" indent="0">
              <a:buNone/>
            </a:pPr>
            <a:endParaRPr lang="en-US" sz="1800" i="1"/>
          </a:p>
          <a:p>
            <a:pPr marL="0" indent="0">
              <a:buNone/>
            </a:pPr>
            <a:endParaRPr lang="en-US" sz="1800" b="0" i="1"/>
          </a:p>
          <a:p>
            <a:pPr marL="0" indent="0">
              <a:buNone/>
            </a:pPr>
            <a:endParaRPr lang="en-US" sz="1800" i="1"/>
          </a:p>
          <a:p>
            <a:pPr marL="0" indent="0">
              <a:buNone/>
            </a:pPr>
            <a:endParaRPr lang="en-US" sz="1600" b="1" i="1" u="sng">
              <a:solidFill>
                <a:schemeClr val="tx2"/>
              </a:solidFill>
            </a:endParaRPr>
          </a:p>
          <a:p>
            <a:pPr marL="0" indent="0">
              <a:buNone/>
            </a:pPr>
            <a:r>
              <a:rPr lang="en-US" sz="2000" b="1" i="1" u="sng">
                <a:latin typeface="+mj-lt"/>
                <a:cs typeface="Consolas" panose="020B0609020204030204" pitchFamily="49" charset="0"/>
              </a:rPr>
              <a:t>NB</a:t>
            </a:r>
            <a:r>
              <a:rPr lang="en-US" sz="2000" b="1" i="1">
                <a:latin typeface="+mj-lt"/>
                <a:cs typeface="Consolas" panose="020B0609020204030204" pitchFamily="49" charset="0"/>
              </a:rPr>
              <a:t>: offset-bits + index-bits &lt;= page offset</a:t>
            </a:r>
          </a:p>
          <a:p>
            <a:r>
              <a:rPr lang="en-US" sz="2000" b="1" i="1">
                <a:latin typeface="+mj-lt"/>
                <a:cs typeface="Consolas" panose="020B0609020204030204" pitchFamily="49" charset="0"/>
              </a:rPr>
              <a:t>VIPT = 2</a:t>
            </a:r>
            <a:r>
              <a:rPr lang="en-US" sz="2000" b="1" i="1" baseline="30000">
                <a:latin typeface="+mj-lt"/>
                <a:cs typeface="Consolas" panose="020B0609020204030204" pitchFamily="49" charset="0"/>
              </a:rPr>
              <a:t>offset-bits</a:t>
            </a:r>
            <a:r>
              <a:rPr lang="en-US" sz="2000" b="1" i="1">
                <a:latin typeface="+mj-lt"/>
                <a:cs typeface="Consolas" panose="020B0609020204030204" pitchFamily="49" charset="0"/>
              </a:rPr>
              <a:t> x 2</a:t>
            </a:r>
            <a:r>
              <a:rPr lang="en-US" sz="2000" b="1" i="1" baseline="30000">
                <a:latin typeface="+mj-lt"/>
                <a:cs typeface="Consolas" panose="020B0609020204030204" pitchFamily="49" charset="0"/>
              </a:rPr>
              <a:t>index-bits</a:t>
            </a:r>
            <a:r>
              <a:rPr lang="en-US" sz="2000" b="1" i="1">
                <a:latin typeface="+mj-lt"/>
                <a:cs typeface="Consolas" panose="020B0609020204030204" pitchFamily="49" charset="0"/>
              </a:rPr>
              <a:t> x associativity</a:t>
            </a:r>
          </a:p>
          <a:p>
            <a:r>
              <a:rPr lang="en-US" sz="2000" b="1" i="1">
                <a:latin typeface="+mj-lt"/>
                <a:cs typeface="Consolas" panose="020B0609020204030204" pitchFamily="49" charset="0"/>
              </a:rPr>
              <a:t>With 192KB </a:t>
            </a:r>
            <a:r>
              <a:rPr lang="en-US" sz="2000" b="1" i="1" err="1">
                <a:latin typeface="+mj-lt"/>
                <a:cs typeface="Consolas" panose="020B0609020204030204" pitchFamily="49" charset="0"/>
              </a:rPr>
              <a:t>iCache</a:t>
            </a:r>
            <a:r>
              <a:rPr lang="en-US" sz="2000" b="1" i="1">
                <a:latin typeface="+mj-lt"/>
                <a:cs typeface="Consolas" panose="020B0609020204030204" pitchFamily="49" charset="0"/>
              </a:rPr>
              <a:t> and 128KB </a:t>
            </a:r>
            <a:r>
              <a:rPr lang="en-US" sz="2000" b="1" i="1" err="1">
                <a:latin typeface="+mj-lt"/>
                <a:cs typeface="Consolas" panose="020B0609020204030204" pitchFamily="49" charset="0"/>
              </a:rPr>
              <a:t>dCache</a:t>
            </a:r>
            <a:r>
              <a:rPr lang="en-US" sz="2000" b="1" i="1">
                <a:latin typeface="+mj-lt"/>
                <a:cs typeface="Consolas" panose="020B0609020204030204" pitchFamily="49" charset="0"/>
              </a:rPr>
              <a:t>: associativity is 12 &amp; 8</a:t>
            </a:r>
          </a:p>
        </p:txBody>
      </p:sp>
      <p:sp>
        <p:nvSpPr>
          <p:cNvPr id="4" name="Slide Number Placeholder 3">
            <a:extLst>
              <a:ext uri="{FF2B5EF4-FFF2-40B4-BE49-F238E27FC236}">
                <a16:creationId xmlns:a16="http://schemas.microsoft.com/office/drawing/2014/main" id="{A820DFCB-01A8-BE40-4768-ACC4BD466F43}"/>
              </a:ext>
            </a:extLst>
          </p:cNvPr>
          <p:cNvSpPr>
            <a:spLocks noGrp="1"/>
          </p:cNvSpPr>
          <p:nvPr>
            <p:ph type="sldNum" sz="quarter" idx="12"/>
          </p:nvPr>
        </p:nvSpPr>
        <p:spPr/>
        <p:txBody>
          <a:bodyPr/>
          <a:lstStyle/>
          <a:p>
            <a:fld id="{8840A91F-A1B3-44C1-9FC1-670A91959705}" type="slidenum">
              <a:rPr lang="en-US" smtClean="0"/>
              <a:pPr/>
              <a:t>46</a:t>
            </a:fld>
            <a:r>
              <a:rPr lang="en-US"/>
              <a:t> </a:t>
            </a:r>
          </a:p>
        </p:txBody>
      </p:sp>
      <p:pic>
        <p:nvPicPr>
          <p:cNvPr id="22" name="Picture 21">
            <a:extLst>
              <a:ext uri="{FF2B5EF4-FFF2-40B4-BE49-F238E27FC236}">
                <a16:creationId xmlns:a16="http://schemas.microsoft.com/office/drawing/2014/main" id="{B3F935AC-84D8-C9AA-8886-90714DA5310A}"/>
              </a:ext>
            </a:extLst>
          </p:cNvPr>
          <p:cNvPicPr>
            <a:picLocks noChangeAspect="1"/>
          </p:cNvPicPr>
          <p:nvPr/>
        </p:nvPicPr>
        <p:blipFill>
          <a:blip r:embed="rId3"/>
          <a:stretch>
            <a:fillRect/>
          </a:stretch>
        </p:blipFill>
        <p:spPr>
          <a:xfrm>
            <a:off x="7792172" y="1854381"/>
            <a:ext cx="3654184" cy="3654184"/>
          </a:xfrm>
          <a:prstGeom prst="rect">
            <a:avLst/>
          </a:prstGeom>
        </p:spPr>
      </p:pic>
      <p:sp>
        <p:nvSpPr>
          <p:cNvPr id="24" name="Rectangle 23">
            <a:extLst>
              <a:ext uri="{FF2B5EF4-FFF2-40B4-BE49-F238E27FC236}">
                <a16:creationId xmlns:a16="http://schemas.microsoft.com/office/drawing/2014/main" id="{F9F4FD84-AEA5-9286-620D-E3C75BFE9B1F}"/>
              </a:ext>
            </a:extLst>
          </p:cNvPr>
          <p:cNvSpPr/>
          <p:nvPr/>
        </p:nvSpPr>
        <p:spPr>
          <a:xfrm>
            <a:off x="4205614" y="2729021"/>
            <a:ext cx="976184" cy="716692"/>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err="1">
                <a:solidFill>
                  <a:schemeClr val="tx2"/>
                </a:solidFill>
                <a:ea typeface="Palatino" pitchFamily="2" charset="77"/>
                <a:cs typeface="Consolas" panose="020B0609020204030204" pitchFamily="49" charset="0"/>
              </a:rPr>
              <a:t>iTLB</a:t>
            </a:r>
            <a:endParaRPr lang="en-US" b="1" i="1">
              <a:solidFill>
                <a:schemeClr val="tx2"/>
              </a:solidFill>
              <a:ea typeface="Palatino" pitchFamily="2" charset="77"/>
              <a:cs typeface="Consolas" panose="020B0609020204030204" pitchFamily="49" charset="0"/>
            </a:endParaRPr>
          </a:p>
        </p:txBody>
      </p:sp>
      <p:sp>
        <p:nvSpPr>
          <p:cNvPr id="25" name="Rectangle 24">
            <a:extLst>
              <a:ext uri="{FF2B5EF4-FFF2-40B4-BE49-F238E27FC236}">
                <a16:creationId xmlns:a16="http://schemas.microsoft.com/office/drawing/2014/main" id="{0ED223E3-7365-CA00-53B0-CBACBC6DF7EB}"/>
              </a:ext>
            </a:extLst>
          </p:cNvPr>
          <p:cNvSpPr/>
          <p:nvPr/>
        </p:nvSpPr>
        <p:spPr>
          <a:xfrm>
            <a:off x="4205614" y="3949925"/>
            <a:ext cx="976184" cy="716692"/>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a:solidFill>
                  <a:schemeClr val="tx2"/>
                </a:solidFill>
                <a:cs typeface="Consolas" panose="020B0609020204030204" pitchFamily="49" charset="0"/>
              </a:rPr>
              <a:t>VIPT L1 Cache</a:t>
            </a:r>
          </a:p>
        </p:txBody>
      </p:sp>
      <p:sp>
        <p:nvSpPr>
          <p:cNvPr id="26" name="Rectangle 25">
            <a:extLst>
              <a:ext uri="{FF2B5EF4-FFF2-40B4-BE49-F238E27FC236}">
                <a16:creationId xmlns:a16="http://schemas.microsoft.com/office/drawing/2014/main" id="{AF1B4B51-007A-DECA-65EF-D9538D010A53}"/>
              </a:ext>
            </a:extLst>
          </p:cNvPr>
          <p:cNvSpPr/>
          <p:nvPr/>
        </p:nvSpPr>
        <p:spPr>
          <a:xfrm>
            <a:off x="540570" y="2729021"/>
            <a:ext cx="1182178" cy="1937595"/>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a:solidFill>
                  <a:schemeClr val="tx2"/>
                </a:solidFill>
              </a:rPr>
              <a:t>Main Memory</a:t>
            </a:r>
          </a:p>
        </p:txBody>
      </p:sp>
      <p:cxnSp>
        <p:nvCxnSpPr>
          <p:cNvPr id="28" name="Straight Arrow Connector 27">
            <a:extLst>
              <a:ext uri="{FF2B5EF4-FFF2-40B4-BE49-F238E27FC236}">
                <a16:creationId xmlns:a16="http://schemas.microsoft.com/office/drawing/2014/main" id="{E8593536-D70B-D87F-75D8-0B1F199266A8}"/>
              </a:ext>
            </a:extLst>
          </p:cNvPr>
          <p:cNvCxnSpPr>
            <a:cxnSpLocks/>
          </p:cNvCxnSpPr>
          <p:nvPr/>
        </p:nvCxnSpPr>
        <p:spPr>
          <a:xfrm flipH="1">
            <a:off x="5666538" y="3705689"/>
            <a:ext cx="2125634" cy="0"/>
          </a:xfrm>
          <a:prstGeom prst="straightConnector1">
            <a:avLst/>
          </a:prstGeom>
          <a:ln w="28575">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6DEB77C3-DECF-15B3-AA00-9345CF9CB33E}"/>
              </a:ext>
            </a:extLst>
          </p:cNvPr>
          <p:cNvCxnSpPr>
            <a:cxnSpLocks/>
            <a:endCxn id="25" idx="3"/>
          </p:cNvCxnSpPr>
          <p:nvPr/>
        </p:nvCxnSpPr>
        <p:spPr>
          <a:xfrm flipH="1">
            <a:off x="5181798" y="4308271"/>
            <a:ext cx="478222"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EBE339E-0C01-883F-9734-BEC33077319F}"/>
              </a:ext>
            </a:extLst>
          </p:cNvPr>
          <p:cNvCxnSpPr>
            <a:cxnSpLocks/>
            <a:endCxn id="24" idx="3"/>
          </p:cNvCxnSpPr>
          <p:nvPr/>
        </p:nvCxnSpPr>
        <p:spPr>
          <a:xfrm flipH="1">
            <a:off x="5181798" y="3087367"/>
            <a:ext cx="478222"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9B9C27C-956A-8DAB-FEF2-6FC9E1094A01}"/>
              </a:ext>
            </a:extLst>
          </p:cNvPr>
          <p:cNvCxnSpPr>
            <a:cxnSpLocks/>
          </p:cNvCxnSpPr>
          <p:nvPr/>
        </p:nvCxnSpPr>
        <p:spPr>
          <a:xfrm flipV="1">
            <a:off x="5666538" y="3074515"/>
            <a:ext cx="0" cy="1244580"/>
          </a:xfrm>
          <a:prstGeom prst="straightConnector1">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BB8B671B-3E50-314B-E901-579D9347FE42}"/>
              </a:ext>
            </a:extLst>
          </p:cNvPr>
          <p:cNvCxnSpPr>
            <a:cxnSpLocks/>
          </p:cNvCxnSpPr>
          <p:nvPr/>
        </p:nvCxnSpPr>
        <p:spPr>
          <a:xfrm flipH="1">
            <a:off x="1718025" y="2949803"/>
            <a:ext cx="2487589"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A75B7689-56D5-EE03-9142-0A9D9404F1EA}"/>
              </a:ext>
            </a:extLst>
          </p:cNvPr>
          <p:cNvCxnSpPr>
            <a:cxnSpLocks/>
            <a:endCxn id="101" idx="3"/>
          </p:cNvCxnSpPr>
          <p:nvPr/>
        </p:nvCxnSpPr>
        <p:spPr>
          <a:xfrm flipH="1" flipV="1">
            <a:off x="3485866" y="4312343"/>
            <a:ext cx="713399" cy="6752"/>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374D325F-B519-0DF3-FBC1-3FD9604CE0A3}"/>
              </a:ext>
            </a:extLst>
          </p:cNvPr>
          <p:cNvCxnSpPr>
            <a:cxnSpLocks/>
          </p:cNvCxnSpPr>
          <p:nvPr/>
        </p:nvCxnSpPr>
        <p:spPr>
          <a:xfrm flipV="1">
            <a:off x="1131659" y="4686180"/>
            <a:ext cx="3495" cy="485791"/>
          </a:xfrm>
          <a:prstGeom prst="straightConnector1">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4610CEFD-ABEA-E489-CEBB-7E7913751649}"/>
              </a:ext>
            </a:extLst>
          </p:cNvPr>
          <p:cNvCxnSpPr>
            <a:cxnSpLocks/>
          </p:cNvCxnSpPr>
          <p:nvPr/>
        </p:nvCxnSpPr>
        <p:spPr>
          <a:xfrm flipV="1">
            <a:off x="4693706" y="4666616"/>
            <a:ext cx="0" cy="471689"/>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EED5E22C-E9A7-6103-4400-2638B4BF4B55}"/>
              </a:ext>
            </a:extLst>
          </p:cNvPr>
          <p:cNvCxnSpPr>
            <a:cxnSpLocks/>
          </p:cNvCxnSpPr>
          <p:nvPr/>
        </p:nvCxnSpPr>
        <p:spPr>
          <a:xfrm flipH="1">
            <a:off x="1135154" y="5120285"/>
            <a:ext cx="3558552" cy="36041"/>
          </a:xfrm>
          <a:prstGeom prst="straightConnector1">
            <a:avLst/>
          </a:prstGeom>
          <a:ln w="285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79870794-DB93-01BA-8A43-B037D58BDCA8}"/>
              </a:ext>
            </a:extLst>
          </p:cNvPr>
          <p:cNvSpPr/>
          <p:nvPr/>
        </p:nvSpPr>
        <p:spPr>
          <a:xfrm>
            <a:off x="5130449" y="4865816"/>
            <a:ext cx="2454178" cy="294809"/>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Arrow Connector 71">
            <a:extLst>
              <a:ext uri="{FF2B5EF4-FFF2-40B4-BE49-F238E27FC236}">
                <a16:creationId xmlns:a16="http://schemas.microsoft.com/office/drawing/2014/main" id="{BBD2E3D4-08E1-127A-3A25-01642D9C667E}"/>
              </a:ext>
            </a:extLst>
          </p:cNvPr>
          <p:cNvCxnSpPr>
            <a:cxnSpLocks/>
          </p:cNvCxnSpPr>
          <p:nvPr/>
        </p:nvCxnSpPr>
        <p:spPr>
          <a:xfrm flipV="1">
            <a:off x="6573131" y="4871461"/>
            <a:ext cx="0" cy="300510"/>
          </a:xfrm>
          <a:prstGeom prst="straightConnector1">
            <a:avLst/>
          </a:prstGeom>
          <a:ln w="1905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149C630B-F2E4-A5F1-11E1-FF45D533B809}"/>
              </a:ext>
            </a:extLst>
          </p:cNvPr>
          <p:cNvSpPr txBox="1"/>
          <p:nvPr/>
        </p:nvSpPr>
        <p:spPr>
          <a:xfrm>
            <a:off x="5574552" y="4833417"/>
            <a:ext cx="834068" cy="338554"/>
          </a:xfrm>
          <a:prstGeom prst="rect">
            <a:avLst/>
          </a:prstGeom>
          <a:noFill/>
        </p:spPr>
        <p:txBody>
          <a:bodyPr wrap="square" rtlCol="0">
            <a:spAutoFit/>
          </a:bodyPr>
          <a:lstStyle/>
          <a:p>
            <a:r>
              <a:rPr lang="en-US" sz="1600" i="1">
                <a:solidFill>
                  <a:schemeClr val="tx2"/>
                </a:solidFill>
              </a:rPr>
              <a:t>VPN</a:t>
            </a:r>
          </a:p>
        </p:txBody>
      </p:sp>
      <p:sp>
        <p:nvSpPr>
          <p:cNvPr id="76" name="TextBox 75">
            <a:extLst>
              <a:ext uri="{FF2B5EF4-FFF2-40B4-BE49-F238E27FC236}">
                <a16:creationId xmlns:a16="http://schemas.microsoft.com/office/drawing/2014/main" id="{06E001E2-222A-ACD4-689B-70C9D6A685DF}"/>
              </a:ext>
            </a:extLst>
          </p:cNvPr>
          <p:cNvSpPr txBox="1"/>
          <p:nvPr/>
        </p:nvSpPr>
        <p:spPr>
          <a:xfrm>
            <a:off x="6525587" y="4861765"/>
            <a:ext cx="1166399" cy="338554"/>
          </a:xfrm>
          <a:prstGeom prst="rect">
            <a:avLst/>
          </a:prstGeom>
          <a:noFill/>
        </p:spPr>
        <p:txBody>
          <a:bodyPr wrap="square" rtlCol="0">
            <a:spAutoFit/>
          </a:bodyPr>
          <a:lstStyle/>
          <a:p>
            <a:r>
              <a:rPr lang="en-US" sz="1600" i="1">
                <a:solidFill>
                  <a:schemeClr val="tx2"/>
                </a:solidFill>
              </a:rPr>
              <a:t>Page offset</a:t>
            </a:r>
          </a:p>
        </p:txBody>
      </p:sp>
      <p:sp>
        <p:nvSpPr>
          <p:cNvPr id="77" name="TextBox 76">
            <a:extLst>
              <a:ext uri="{FF2B5EF4-FFF2-40B4-BE49-F238E27FC236}">
                <a16:creationId xmlns:a16="http://schemas.microsoft.com/office/drawing/2014/main" id="{5454D5D1-988D-7020-4CC7-0D6BDCB2C84B}"/>
              </a:ext>
            </a:extLst>
          </p:cNvPr>
          <p:cNvSpPr txBox="1"/>
          <p:nvPr/>
        </p:nvSpPr>
        <p:spPr>
          <a:xfrm>
            <a:off x="5991358" y="3408215"/>
            <a:ext cx="1511798" cy="338554"/>
          </a:xfrm>
          <a:prstGeom prst="rect">
            <a:avLst/>
          </a:prstGeom>
          <a:noFill/>
        </p:spPr>
        <p:txBody>
          <a:bodyPr wrap="square" rtlCol="0">
            <a:spAutoFit/>
          </a:bodyPr>
          <a:lstStyle/>
          <a:p>
            <a:r>
              <a:rPr lang="en-US" sz="1600" i="1">
                <a:solidFill>
                  <a:schemeClr val="tx2"/>
                </a:solidFill>
              </a:rPr>
              <a:t>Virtual Address</a:t>
            </a:r>
          </a:p>
        </p:txBody>
      </p:sp>
      <p:sp>
        <p:nvSpPr>
          <p:cNvPr id="83" name="Left Brace 82">
            <a:extLst>
              <a:ext uri="{FF2B5EF4-FFF2-40B4-BE49-F238E27FC236}">
                <a16:creationId xmlns:a16="http://schemas.microsoft.com/office/drawing/2014/main" id="{48736C31-659C-295A-4BB1-A190168E06D3}"/>
              </a:ext>
            </a:extLst>
          </p:cNvPr>
          <p:cNvSpPr/>
          <p:nvPr/>
        </p:nvSpPr>
        <p:spPr>
          <a:xfrm rot="16200000">
            <a:off x="6766214" y="5079719"/>
            <a:ext cx="146894" cy="533059"/>
          </a:xfrm>
          <a:prstGeom prst="leftBrace">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TextBox 83">
            <a:extLst>
              <a:ext uri="{FF2B5EF4-FFF2-40B4-BE49-F238E27FC236}">
                <a16:creationId xmlns:a16="http://schemas.microsoft.com/office/drawing/2014/main" id="{23D10F89-1489-3203-5977-C6762631257A}"/>
              </a:ext>
            </a:extLst>
          </p:cNvPr>
          <p:cNvSpPr txBox="1"/>
          <p:nvPr/>
        </p:nvSpPr>
        <p:spPr>
          <a:xfrm>
            <a:off x="6472688" y="5391722"/>
            <a:ext cx="717048" cy="261610"/>
          </a:xfrm>
          <a:prstGeom prst="rect">
            <a:avLst/>
          </a:prstGeom>
          <a:noFill/>
        </p:spPr>
        <p:txBody>
          <a:bodyPr wrap="square" rtlCol="0">
            <a:spAutoFit/>
          </a:bodyPr>
          <a:lstStyle/>
          <a:p>
            <a:pPr algn="ctr"/>
            <a:r>
              <a:rPr lang="en-US" sz="1050" i="1">
                <a:solidFill>
                  <a:schemeClr val="tx2"/>
                </a:solidFill>
              </a:rPr>
              <a:t>Index-bits</a:t>
            </a:r>
          </a:p>
        </p:txBody>
      </p:sp>
      <p:sp>
        <p:nvSpPr>
          <p:cNvPr id="86" name="Left Brace 85">
            <a:extLst>
              <a:ext uri="{FF2B5EF4-FFF2-40B4-BE49-F238E27FC236}">
                <a16:creationId xmlns:a16="http://schemas.microsoft.com/office/drawing/2014/main" id="{A733ABF0-205F-C8AB-58F1-BEA93FF610CE}"/>
              </a:ext>
            </a:extLst>
          </p:cNvPr>
          <p:cNvSpPr/>
          <p:nvPr/>
        </p:nvSpPr>
        <p:spPr>
          <a:xfrm rot="16200000">
            <a:off x="7289450" y="5119900"/>
            <a:ext cx="146894" cy="443461"/>
          </a:xfrm>
          <a:prstGeom prst="leftBrace">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2"/>
              </a:solidFill>
            </a:endParaRPr>
          </a:p>
        </p:txBody>
      </p:sp>
      <p:sp>
        <p:nvSpPr>
          <p:cNvPr id="87" name="TextBox 86">
            <a:extLst>
              <a:ext uri="{FF2B5EF4-FFF2-40B4-BE49-F238E27FC236}">
                <a16:creationId xmlns:a16="http://schemas.microsoft.com/office/drawing/2014/main" id="{1BC4DBED-08CC-E17A-881F-CF95DF145A3A}"/>
              </a:ext>
            </a:extLst>
          </p:cNvPr>
          <p:cNvSpPr txBox="1"/>
          <p:nvPr/>
        </p:nvSpPr>
        <p:spPr>
          <a:xfrm>
            <a:off x="7030330" y="5391722"/>
            <a:ext cx="742177" cy="253916"/>
          </a:xfrm>
          <a:prstGeom prst="rect">
            <a:avLst/>
          </a:prstGeom>
          <a:noFill/>
          <a:ln>
            <a:noFill/>
          </a:ln>
        </p:spPr>
        <p:txBody>
          <a:bodyPr wrap="square" rtlCol="0">
            <a:spAutoFit/>
          </a:bodyPr>
          <a:lstStyle/>
          <a:p>
            <a:pPr algn="ctr"/>
            <a:r>
              <a:rPr lang="en-US" sz="1050" i="1">
                <a:solidFill>
                  <a:schemeClr val="accent2"/>
                </a:solidFill>
              </a:rPr>
              <a:t>offset-bits</a:t>
            </a:r>
          </a:p>
        </p:txBody>
      </p:sp>
      <p:sp>
        <p:nvSpPr>
          <p:cNvPr id="88" name="TextBox 87">
            <a:extLst>
              <a:ext uri="{FF2B5EF4-FFF2-40B4-BE49-F238E27FC236}">
                <a16:creationId xmlns:a16="http://schemas.microsoft.com/office/drawing/2014/main" id="{9C2F946B-DE29-5494-9357-00049B018E85}"/>
              </a:ext>
            </a:extLst>
          </p:cNvPr>
          <p:cNvSpPr txBox="1"/>
          <p:nvPr/>
        </p:nvSpPr>
        <p:spPr>
          <a:xfrm>
            <a:off x="3442604" y="4016400"/>
            <a:ext cx="834068" cy="338554"/>
          </a:xfrm>
          <a:prstGeom prst="rect">
            <a:avLst/>
          </a:prstGeom>
          <a:noFill/>
        </p:spPr>
        <p:txBody>
          <a:bodyPr wrap="square" rtlCol="0">
            <a:spAutoFit/>
          </a:bodyPr>
          <a:lstStyle/>
          <a:p>
            <a:pPr algn="ctr"/>
            <a:r>
              <a:rPr lang="en-US" sz="1600" i="1">
                <a:solidFill>
                  <a:schemeClr val="tx2"/>
                </a:solidFill>
              </a:rPr>
              <a:t>miss</a:t>
            </a:r>
          </a:p>
        </p:txBody>
      </p:sp>
      <p:sp>
        <p:nvSpPr>
          <p:cNvPr id="89" name="TextBox 88">
            <a:extLst>
              <a:ext uri="{FF2B5EF4-FFF2-40B4-BE49-F238E27FC236}">
                <a16:creationId xmlns:a16="http://schemas.microsoft.com/office/drawing/2014/main" id="{298C3EBB-7D8F-0DEF-28DD-C61F5FE36451}"/>
              </a:ext>
            </a:extLst>
          </p:cNvPr>
          <p:cNvSpPr txBox="1"/>
          <p:nvPr/>
        </p:nvSpPr>
        <p:spPr>
          <a:xfrm>
            <a:off x="2092946" y="2637276"/>
            <a:ext cx="1605856" cy="338554"/>
          </a:xfrm>
          <a:prstGeom prst="rect">
            <a:avLst/>
          </a:prstGeom>
          <a:noFill/>
        </p:spPr>
        <p:txBody>
          <a:bodyPr wrap="square" rtlCol="0">
            <a:spAutoFit/>
          </a:bodyPr>
          <a:lstStyle/>
          <a:p>
            <a:r>
              <a:rPr lang="en-US" sz="1600" i="1">
                <a:solidFill>
                  <a:schemeClr val="tx2"/>
                </a:solidFill>
              </a:rPr>
              <a:t>page table walk</a:t>
            </a:r>
          </a:p>
        </p:txBody>
      </p:sp>
      <p:sp>
        <p:nvSpPr>
          <p:cNvPr id="90" name="TextBox 89">
            <a:extLst>
              <a:ext uri="{FF2B5EF4-FFF2-40B4-BE49-F238E27FC236}">
                <a16:creationId xmlns:a16="http://schemas.microsoft.com/office/drawing/2014/main" id="{C2A4E750-9404-9B0C-982D-AA047A49C1EA}"/>
              </a:ext>
            </a:extLst>
          </p:cNvPr>
          <p:cNvSpPr txBox="1"/>
          <p:nvPr/>
        </p:nvSpPr>
        <p:spPr>
          <a:xfrm>
            <a:off x="5604868" y="3074515"/>
            <a:ext cx="568483" cy="338554"/>
          </a:xfrm>
          <a:prstGeom prst="rect">
            <a:avLst/>
          </a:prstGeom>
          <a:noFill/>
        </p:spPr>
        <p:txBody>
          <a:bodyPr wrap="square" rtlCol="0">
            <a:spAutoFit/>
          </a:bodyPr>
          <a:lstStyle/>
          <a:p>
            <a:r>
              <a:rPr lang="en-US" sz="1600" i="1">
                <a:solidFill>
                  <a:schemeClr val="accent2"/>
                </a:solidFill>
              </a:rPr>
              <a:t>VPN</a:t>
            </a:r>
          </a:p>
        </p:txBody>
      </p:sp>
      <p:sp>
        <p:nvSpPr>
          <p:cNvPr id="91" name="TextBox 90">
            <a:extLst>
              <a:ext uri="{FF2B5EF4-FFF2-40B4-BE49-F238E27FC236}">
                <a16:creationId xmlns:a16="http://schemas.microsoft.com/office/drawing/2014/main" id="{FBF8F50D-5399-1DDF-FB17-99143F00C847}"/>
              </a:ext>
            </a:extLst>
          </p:cNvPr>
          <p:cNvSpPr txBox="1"/>
          <p:nvPr/>
        </p:nvSpPr>
        <p:spPr>
          <a:xfrm>
            <a:off x="5625424" y="3880731"/>
            <a:ext cx="990397" cy="338554"/>
          </a:xfrm>
          <a:prstGeom prst="rect">
            <a:avLst/>
          </a:prstGeom>
          <a:noFill/>
        </p:spPr>
        <p:txBody>
          <a:bodyPr wrap="square" rtlCol="0">
            <a:spAutoFit/>
          </a:bodyPr>
          <a:lstStyle/>
          <a:p>
            <a:r>
              <a:rPr lang="en-US" sz="1600" i="1">
                <a:solidFill>
                  <a:schemeClr val="accent2"/>
                </a:solidFill>
              </a:rPr>
              <a:t>Index-bits</a:t>
            </a:r>
          </a:p>
        </p:txBody>
      </p:sp>
      <p:sp>
        <p:nvSpPr>
          <p:cNvPr id="92" name="TextBox 91">
            <a:extLst>
              <a:ext uri="{FF2B5EF4-FFF2-40B4-BE49-F238E27FC236}">
                <a16:creationId xmlns:a16="http://schemas.microsoft.com/office/drawing/2014/main" id="{0239B42B-A911-34FC-161C-02FF9F4D647E}"/>
              </a:ext>
            </a:extLst>
          </p:cNvPr>
          <p:cNvSpPr txBox="1"/>
          <p:nvPr/>
        </p:nvSpPr>
        <p:spPr>
          <a:xfrm>
            <a:off x="1909712" y="4843943"/>
            <a:ext cx="1785745" cy="338554"/>
          </a:xfrm>
          <a:prstGeom prst="rect">
            <a:avLst/>
          </a:prstGeom>
          <a:noFill/>
        </p:spPr>
        <p:txBody>
          <a:bodyPr wrap="square" rtlCol="0">
            <a:spAutoFit/>
          </a:bodyPr>
          <a:lstStyle/>
          <a:p>
            <a:pPr algn="ctr"/>
            <a:r>
              <a:rPr lang="en-US" sz="1600" i="1">
                <a:solidFill>
                  <a:schemeClr val="tx2"/>
                </a:solidFill>
              </a:rPr>
              <a:t>return cache line</a:t>
            </a:r>
          </a:p>
        </p:txBody>
      </p:sp>
      <p:cxnSp>
        <p:nvCxnSpPr>
          <p:cNvPr id="93" name="Straight Arrow Connector 92">
            <a:extLst>
              <a:ext uri="{FF2B5EF4-FFF2-40B4-BE49-F238E27FC236}">
                <a16:creationId xmlns:a16="http://schemas.microsoft.com/office/drawing/2014/main" id="{39C07DBC-1B74-0682-90BA-515C978EADFE}"/>
              </a:ext>
            </a:extLst>
          </p:cNvPr>
          <p:cNvCxnSpPr>
            <a:cxnSpLocks/>
          </p:cNvCxnSpPr>
          <p:nvPr/>
        </p:nvCxnSpPr>
        <p:spPr>
          <a:xfrm>
            <a:off x="5175707" y="4589495"/>
            <a:ext cx="2610351" cy="68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4A42451F-FE54-8A3A-DE9C-30FD2E9B19F4}"/>
              </a:ext>
            </a:extLst>
          </p:cNvPr>
          <p:cNvSpPr txBox="1"/>
          <p:nvPr/>
        </p:nvSpPr>
        <p:spPr>
          <a:xfrm>
            <a:off x="5802564" y="4296165"/>
            <a:ext cx="834068" cy="338554"/>
          </a:xfrm>
          <a:prstGeom prst="rect">
            <a:avLst/>
          </a:prstGeom>
          <a:noFill/>
        </p:spPr>
        <p:txBody>
          <a:bodyPr wrap="square" rtlCol="0">
            <a:spAutoFit/>
          </a:bodyPr>
          <a:lstStyle/>
          <a:p>
            <a:pPr algn="ctr"/>
            <a:r>
              <a:rPr lang="en-US" sz="1600" i="1">
                <a:solidFill>
                  <a:schemeClr val="tx2"/>
                </a:solidFill>
              </a:rPr>
              <a:t>hit</a:t>
            </a:r>
          </a:p>
        </p:txBody>
      </p:sp>
      <p:sp>
        <p:nvSpPr>
          <p:cNvPr id="101" name="Rectangle 100">
            <a:extLst>
              <a:ext uri="{FF2B5EF4-FFF2-40B4-BE49-F238E27FC236}">
                <a16:creationId xmlns:a16="http://schemas.microsoft.com/office/drawing/2014/main" id="{2809C00B-9DDC-D6DE-047B-3C93786BF42D}"/>
              </a:ext>
            </a:extLst>
          </p:cNvPr>
          <p:cNvSpPr/>
          <p:nvPr/>
        </p:nvSpPr>
        <p:spPr>
          <a:xfrm>
            <a:off x="2509682" y="3953997"/>
            <a:ext cx="976184" cy="716692"/>
          </a:xfrm>
          <a:prstGeom prst="rect">
            <a:avLst/>
          </a:prstGeom>
          <a:solidFill>
            <a:schemeClr val="bg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a:solidFill>
                  <a:schemeClr val="tx2"/>
                </a:solidFill>
                <a:cs typeface="Consolas" panose="020B0609020204030204" pitchFamily="49" charset="0"/>
              </a:rPr>
              <a:t>L2-L3 Caches</a:t>
            </a:r>
          </a:p>
        </p:txBody>
      </p:sp>
      <p:cxnSp>
        <p:nvCxnSpPr>
          <p:cNvPr id="102" name="Straight Arrow Connector 101">
            <a:extLst>
              <a:ext uri="{FF2B5EF4-FFF2-40B4-BE49-F238E27FC236}">
                <a16:creationId xmlns:a16="http://schemas.microsoft.com/office/drawing/2014/main" id="{FFFF2809-56EB-C0FC-BFB0-03D771FE432B}"/>
              </a:ext>
            </a:extLst>
          </p:cNvPr>
          <p:cNvCxnSpPr>
            <a:cxnSpLocks/>
          </p:cNvCxnSpPr>
          <p:nvPr/>
        </p:nvCxnSpPr>
        <p:spPr>
          <a:xfrm flipH="1" flipV="1">
            <a:off x="1718025" y="4313683"/>
            <a:ext cx="783516" cy="5412"/>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01F37D09-13B0-CC63-BA20-B04A6CCDF8B2}"/>
              </a:ext>
            </a:extLst>
          </p:cNvPr>
          <p:cNvSpPr txBox="1"/>
          <p:nvPr/>
        </p:nvSpPr>
        <p:spPr>
          <a:xfrm>
            <a:off x="1727369" y="4016400"/>
            <a:ext cx="834068" cy="338554"/>
          </a:xfrm>
          <a:prstGeom prst="rect">
            <a:avLst/>
          </a:prstGeom>
          <a:noFill/>
        </p:spPr>
        <p:txBody>
          <a:bodyPr wrap="square" rtlCol="0">
            <a:spAutoFit/>
          </a:bodyPr>
          <a:lstStyle/>
          <a:p>
            <a:pPr algn="ctr"/>
            <a:r>
              <a:rPr lang="en-US" sz="1600" i="1">
                <a:solidFill>
                  <a:schemeClr val="tx2"/>
                </a:solidFill>
              </a:rPr>
              <a:t>miss</a:t>
            </a:r>
          </a:p>
        </p:txBody>
      </p:sp>
      <p:cxnSp>
        <p:nvCxnSpPr>
          <p:cNvPr id="115" name="Straight Arrow Connector 114">
            <a:extLst>
              <a:ext uri="{FF2B5EF4-FFF2-40B4-BE49-F238E27FC236}">
                <a16:creationId xmlns:a16="http://schemas.microsoft.com/office/drawing/2014/main" id="{5739B9CC-6203-9AF5-75F1-4FD3B77B5B08}"/>
              </a:ext>
            </a:extLst>
          </p:cNvPr>
          <p:cNvCxnSpPr>
            <a:cxnSpLocks/>
          </p:cNvCxnSpPr>
          <p:nvPr/>
        </p:nvCxnSpPr>
        <p:spPr>
          <a:xfrm>
            <a:off x="1727369" y="3187683"/>
            <a:ext cx="2469432" cy="5438"/>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6CF0B606-1043-57F8-5569-425B449610BE}"/>
              </a:ext>
            </a:extLst>
          </p:cNvPr>
          <p:cNvSpPr txBox="1"/>
          <p:nvPr/>
        </p:nvSpPr>
        <p:spPr>
          <a:xfrm>
            <a:off x="2004260" y="3161757"/>
            <a:ext cx="1605856" cy="338554"/>
          </a:xfrm>
          <a:prstGeom prst="rect">
            <a:avLst/>
          </a:prstGeom>
          <a:noFill/>
        </p:spPr>
        <p:txBody>
          <a:bodyPr wrap="square" rtlCol="0">
            <a:spAutoFit/>
          </a:bodyPr>
          <a:lstStyle/>
          <a:p>
            <a:pPr algn="ctr"/>
            <a:r>
              <a:rPr lang="en-US" sz="1600" i="1">
                <a:solidFill>
                  <a:schemeClr val="tx2"/>
                </a:solidFill>
              </a:rPr>
              <a:t>return PPN</a:t>
            </a:r>
          </a:p>
        </p:txBody>
      </p:sp>
    </p:spTree>
    <p:extLst>
      <p:ext uri="{BB962C8B-B14F-4D97-AF65-F5344CB8AC3E}">
        <p14:creationId xmlns:p14="http://schemas.microsoft.com/office/powerpoint/2010/main" val="4206555854"/>
      </p:ext>
    </p:extLst>
  </p:cSld>
  <p:clrMapOvr>
    <a:masterClrMapping/>
  </p:clrMapOvr>
  <p:extLst>
    <p:ext uri="{6950BFC3-D8DA-4A85-94F7-54DA5524770B}">
      <p188:commentRel xmlns:p188="http://schemas.microsoft.com/office/powerpoint/2018/8/main" r:id="rId2"/>
    </p:ext>
  </p:extLs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57BED-FF5E-60D1-90DD-9A5C09A269FE}"/>
              </a:ext>
            </a:extLst>
          </p:cNvPr>
          <p:cNvSpPr>
            <a:spLocks noGrp="1"/>
          </p:cNvSpPr>
          <p:nvPr>
            <p:ph type="title"/>
          </p:nvPr>
        </p:nvSpPr>
        <p:spPr/>
        <p:txBody>
          <a:bodyPr/>
          <a:lstStyle/>
          <a:p>
            <a:r>
              <a:rPr lang="en-US" dirty="0"/>
              <a:t>Discussion of Future Work</a:t>
            </a:r>
          </a:p>
        </p:txBody>
      </p:sp>
      <p:sp>
        <p:nvSpPr>
          <p:cNvPr id="4" name="Slide Number Placeholder 3">
            <a:extLst>
              <a:ext uri="{FF2B5EF4-FFF2-40B4-BE49-F238E27FC236}">
                <a16:creationId xmlns:a16="http://schemas.microsoft.com/office/drawing/2014/main" id="{223EE856-F6B4-EAFE-AAA8-86CC681B15DF}"/>
              </a:ext>
            </a:extLst>
          </p:cNvPr>
          <p:cNvSpPr>
            <a:spLocks noGrp="1"/>
          </p:cNvSpPr>
          <p:nvPr>
            <p:ph type="sldNum" sz="quarter" idx="12"/>
          </p:nvPr>
        </p:nvSpPr>
        <p:spPr/>
        <p:txBody>
          <a:bodyPr/>
          <a:lstStyle/>
          <a:p>
            <a:fld id="{8840A91F-A1B3-44C1-9FC1-670A91959705}" type="slidenum">
              <a:rPr lang="en-US" smtClean="0"/>
              <a:pPr/>
              <a:t>47</a:t>
            </a:fld>
            <a:r>
              <a:rPr lang="en-US"/>
              <a:t> </a:t>
            </a:r>
          </a:p>
        </p:txBody>
      </p:sp>
      <p:graphicFrame>
        <p:nvGraphicFramePr>
          <p:cNvPr id="5" name="Content Placeholder 4">
            <a:extLst>
              <a:ext uri="{FF2B5EF4-FFF2-40B4-BE49-F238E27FC236}">
                <a16:creationId xmlns:a16="http://schemas.microsoft.com/office/drawing/2014/main" id="{C76BF980-63DE-41B1-80E0-D423D18C68DB}"/>
              </a:ext>
              <a:ext uri="{147F2762-F138-4A5C-976F-8EAC2B608ADB}">
                <a16:predDERef xmlns:a16="http://schemas.microsoft.com/office/drawing/2014/main" pred="{1305713E-2A3E-618F-F8C3-E9DBE07C516C}"/>
              </a:ext>
            </a:extLst>
          </p:cNvPr>
          <p:cNvGraphicFramePr>
            <a:graphicFrameLocks noGrp="1"/>
          </p:cNvGraphicFramePr>
          <p:nvPr>
            <p:ph idx="1"/>
            <p:extLst>
              <p:ext uri="{D42A27DB-BD31-4B8C-83A1-F6EECF244321}">
                <p14:modId xmlns:p14="http://schemas.microsoft.com/office/powerpoint/2010/main" val="1508760572"/>
              </p:ext>
            </p:extLst>
          </p:nvPr>
        </p:nvGraphicFramePr>
        <p:xfrm>
          <a:off x="457200" y="1463675"/>
          <a:ext cx="114300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20458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A8A78-9B2A-0C7E-FA78-6D93889B76AE}"/>
              </a:ext>
            </a:extLst>
          </p:cNvPr>
          <p:cNvSpPr>
            <a:spLocks noGrp="1"/>
          </p:cNvSpPr>
          <p:nvPr>
            <p:ph type="title"/>
          </p:nvPr>
        </p:nvSpPr>
        <p:spPr/>
        <p:txBody>
          <a:bodyPr/>
          <a:lstStyle/>
          <a:p>
            <a:r>
              <a:rPr lang="en-US"/>
              <a:t>Sensitivity of gem5 to Huge Pages!</a:t>
            </a:r>
          </a:p>
        </p:txBody>
      </p:sp>
      <p:graphicFrame>
        <p:nvGraphicFramePr>
          <p:cNvPr id="5" name="Content Placeholder 4">
            <a:extLst>
              <a:ext uri="{FF2B5EF4-FFF2-40B4-BE49-F238E27FC236}">
                <a16:creationId xmlns:a16="http://schemas.microsoft.com/office/drawing/2014/main" id="{C6323A1D-2850-AA66-9216-A8CD20071B46}"/>
              </a:ext>
            </a:extLst>
          </p:cNvPr>
          <p:cNvGraphicFramePr>
            <a:graphicFrameLocks noGrp="1"/>
          </p:cNvGraphicFramePr>
          <p:nvPr>
            <p:ph idx="1"/>
            <p:extLst>
              <p:ext uri="{D42A27DB-BD31-4B8C-83A1-F6EECF244321}">
                <p14:modId xmlns:p14="http://schemas.microsoft.com/office/powerpoint/2010/main" val="4031034561"/>
              </p:ext>
            </p:extLst>
          </p:nvPr>
        </p:nvGraphicFramePr>
        <p:xfrm>
          <a:off x="457200" y="1463675"/>
          <a:ext cx="114300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4B4846A4-00C6-C901-2882-9323BF2B7F64}"/>
              </a:ext>
            </a:extLst>
          </p:cNvPr>
          <p:cNvSpPr>
            <a:spLocks noGrp="1"/>
          </p:cNvSpPr>
          <p:nvPr>
            <p:ph type="sldNum" sz="quarter" idx="12"/>
          </p:nvPr>
        </p:nvSpPr>
        <p:spPr/>
        <p:txBody>
          <a:bodyPr/>
          <a:lstStyle/>
          <a:p>
            <a:fld id="{8840A91F-A1B3-44C1-9FC1-670A91959705}" type="slidenum">
              <a:rPr lang="en-US" smtClean="0"/>
              <a:pPr/>
              <a:t>48</a:t>
            </a:fld>
            <a:r>
              <a:rPr lang="en-US"/>
              <a:t> </a:t>
            </a:r>
          </a:p>
        </p:txBody>
      </p:sp>
      <p:sp>
        <p:nvSpPr>
          <p:cNvPr id="3" name="TextBox 2">
            <a:extLst>
              <a:ext uri="{FF2B5EF4-FFF2-40B4-BE49-F238E27FC236}">
                <a16:creationId xmlns:a16="http://schemas.microsoft.com/office/drawing/2014/main" id="{B767C7A4-328B-B2A4-F247-EBD2CAE18C16}"/>
              </a:ext>
            </a:extLst>
          </p:cNvPr>
          <p:cNvSpPr txBox="1"/>
          <p:nvPr/>
        </p:nvSpPr>
        <p:spPr>
          <a:xfrm>
            <a:off x="7279586" y="6123543"/>
            <a:ext cx="1520801" cy="369332"/>
          </a:xfrm>
          <a:prstGeom prst="rect">
            <a:avLst/>
          </a:prstGeom>
          <a:noFill/>
        </p:spPr>
        <p:txBody>
          <a:bodyPr wrap="none" rtlCol="0">
            <a:spAutoFit/>
          </a:bodyPr>
          <a:lstStyle/>
          <a:p>
            <a:r>
              <a:rPr lang="en-US"/>
              <a:t>W/ Huge Page</a:t>
            </a:r>
          </a:p>
        </p:txBody>
      </p:sp>
      <p:sp>
        <p:nvSpPr>
          <p:cNvPr id="6" name="TextBox 5">
            <a:extLst>
              <a:ext uri="{FF2B5EF4-FFF2-40B4-BE49-F238E27FC236}">
                <a16:creationId xmlns:a16="http://schemas.microsoft.com/office/drawing/2014/main" id="{1654D731-C6C7-4382-37E8-26D9AEF7D621}"/>
              </a:ext>
            </a:extLst>
          </p:cNvPr>
          <p:cNvSpPr txBox="1"/>
          <p:nvPr/>
        </p:nvSpPr>
        <p:spPr>
          <a:xfrm>
            <a:off x="4040488" y="6113382"/>
            <a:ext cx="1673087" cy="369332"/>
          </a:xfrm>
          <a:prstGeom prst="rect">
            <a:avLst/>
          </a:prstGeom>
          <a:noFill/>
        </p:spPr>
        <p:txBody>
          <a:bodyPr wrap="none" rtlCol="0">
            <a:spAutoFit/>
          </a:bodyPr>
          <a:lstStyle/>
          <a:p>
            <a:r>
              <a:rPr lang="en-US"/>
              <a:t>W/O Huge Page</a:t>
            </a:r>
          </a:p>
        </p:txBody>
      </p:sp>
    </p:spTree>
    <p:extLst>
      <p:ext uri="{BB962C8B-B14F-4D97-AF65-F5344CB8AC3E}">
        <p14:creationId xmlns:p14="http://schemas.microsoft.com/office/powerpoint/2010/main" val="20781149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A8A78-9B2A-0C7E-FA78-6D93889B76AE}"/>
              </a:ext>
            </a:extLst>
          </p:cNvPr>
          <p:cNvSpPr>
            <a:spLocks noGrp="1"/>
          </p:cNvSpPr>
          <p:nvPr>
            <p:ph type="title"/>
          </p:nvPr>
        </p:nvSpPr>
        <p:spPr/>
        <p:txBody>
          <a:bodyPr/>
          <a:lstStyle/>
          <a:p>
            <a:r>
              <a:rPr lang="en-US"/>
              <a:t>Sensitivity of gem5 to Huge Pages!</a:t>
            </a:r>
          </a:p>
        </p:txBody>
      </p:sp>
      <p:graphicFrame>
        <p:nvGraphicFramePr>
          <p:cNvPr id="5" name="Content Placeholder 4">
            <a:extLst>
              <a:ext uri="{FF2B5EF4-FFF2-40B4-BE49-F238E27FC236}">
                <a16:creationId xmlns:a16="http://schemas.microsoft.com/office/drawing/2014/main" id="{C6323A1D-2850-AA66-9216-A8CD20071B46}"/>
              </a:ext>
            </a:extLst>
          </p:cNvPr>
          <p:cNvGraphicFramePr>
            <a:graphicFrameLocks noGrp="1"/>
          </p:cNvGraphicFramePr>
          <p:nvPr>
            <p:ph idx="1"/>
          </p:nvPr>
        </p:nvGraphicFramePr>
        <p:xfrm>
          <a:off x="457200" y="1463675"/>
          <a:ext cx="114300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a:extLst>
              <a:ext uri="{FF2B5EF4-FFF2-40B4-BE49-F238E27FC236}">
                <a16:creationId xmlns:a16="http://schemas.microsoft.com/office/drawing/2014/main" id="{4B4846A4-00C6-C901-2882-9323BF2B7F64}"/>
              </a:ext>
            </a:extLst>
          </p:cNvPr>
          <p:cNvSpPr>
            <a:spLocks noGrp="1"/>
          </p:cNvSpPr>
          <p:nvPr>
            <p:ph type="sldNum" sz="quarter" idx="12"/>
          </p:nvPr>
        </p:nvSpPr>
        <p:spPr/>
        <p:txBody>
          <a:bodyPr/>
          <a:lstStyle/>
          <a:p>
            <a:fld id="{8840A91F-A1B3-44C1-9FC1-670A91959705}" type="slidenum">
              <a:rPr lang="en-US" smtClean="0"/>
              <a:pPr/>
              <a:t>49</a:t>
            </a:fld>
            <a:r>
              <a:rPr lang="en-US"/>
              <a:t> </a:t>
            </a:r>
          </a:p>
        </p:txBody>
      </p:sp>
      <p:sp>
        <p:nvSpPr>
          <p:cNvPr id="3" name="Rectangle 2">
            <a:extLst>
              <a:ext uri="{FF2B5EF4-FFF2-40B4-BE49-F238E27FC236}">
                <a16:creationId xmlns:a16="http://schemas.microsoft.com/office/drawing/2014/main" id="{1F5099E4-4998-79CF-9788-52FE7D086B1F}"/>
              </a:ext>
            </a:extLst>
          </p:cNvPr>
          <p:cNvSpPr/>
          <p:nvPr/>
        </p:nvSpPr>
        <p:spPr>
          <a:xfrm>
            <a:off x="456810" y="1093811"/>
            <a:ext cx="11430192" cy="5388903"/>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3E55979E-F983-C2A0-8F6B-1D5605235004}"/>
              </a:ext>
            </a:extLst>
          </p:cNvPr>
          <p:cNvSpPr/>
          <p:nvPr/>
        </p:nvSpPr>
        <p:spPr>
          <a:xfrm>
            <a:off x="1302123" y="2628900"/>
            <a:ext cx="9587754" cy="1600200"/>
          </a:xfrm>
          <a:prstGeom prst="roundRect">
            <a:avLst/>
          </a:prstGeom>
          <a:solidFill>
            <a:schemeClr val="tx2">
              <a:lumMod val="20000"/>
              <a:lumOff val="8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a:ln>
                  <a:solidFill>
                    <a:schemeClr val="tx2"/>
                  </a:solidFill>
                </a:ln>
                <a:solidFill>
                  <a:schemeClr val="tx2"/>
                </a:solidFill>
              </a:rPr>
              <a:t>The result of this optimization is a 63% reduction in </a:t>
            </a:r>
            <a:r>
              <a:rPr lang="en-US" sz="2800" i="1" err="1">
                <a:ln>
                  <a:solidFill>
                    <a:schemeClr val="tx2"/>
                  </a:solidFill>
                </a:ln>
                <a:solidFill>
                  <a:schemeClr val="tx2"/>
                </a:solidFill>
              </a:rPr>
              <a:t>iTLB</a:t>
            </a:r>
            <a:r>
              <a:rPr lang="en-US" sz="2800" i="1">
                <a:ln>
                  <a:solidFill>
                    <a:schemeClr val="tx2"/>
                  </a:solidFill>
                </a:ln>
                <a:solidFill>
                  <a:schemeClr val="tx2"/>
                </a:solidFill>
              </a:rPr>
              <a:t> overhead and 7% improvement in the number of retiring cycles</a:t>
            </a:r>
          </a:p>
        </p:txBody>
      </p:sp>
      <p:sp>
        <p:nvSpPr>
          <p:cNvPr id="7" name="TextBox 6">
            <a:extLst>
              <a:ext uri="{FF2B5EF4-FFF2-40B4-BE49-F238E27FC236}">
                <a16:creationId xmlns:a16="http://schemas.microsoft.com/office/drawing/2014/main" id="{11A72B60-37B4-092F-3B95-3D43AD261BE3}"/>
              </a:ext>
            </a:extLst>
          </p:cNvPr>
          <p:cNvSpPr txBox="1"/>
          <p:nvPr/>
        </p:nvSpPr>
        <p:spPr>
          <a:xfrm>
            <a:off x="12700" y="6058272"/>
            <a:ext cx="12162973" cy="523220"/>
          </a:xfrm>
          <a:prstGeom prst="rect">
            <a:avLst/>
          </a:prstGeom>
          <a:noFill/>
        </p:spPr>
        <p:txBody>
          <a:bodyPr wrap="square" rtlCol="0">
            <a:spAutoFit/>
          </a:bodyPr>
          <a:lstStyle/>
          <a:p>
            <a:pPr algn="ctr"/>
            <a:r>
              <a:rPr lang="en-US" sz="2800" b="1">
                <a:solidFill>
                  <a:schemeClr val="accent1">
                    <a:lumMod val="50000"/>
                  </a:schemeClr>
                </a:solidFill>
              </a:rPr>
              <a:t>Please see our paper for more results!</a:t>
            </a:r>
          </a:p>
        </p:txBody>
      </p:sp>
    </p:spTree>
    <p:extLst>
      <p:ext uri="{BB962C8B-B14F-4D97-AF65-F5344CB8AC3E}">
        <p14:creationId xmlns:p14="http://schemas.microsoft.com/office/powerpoint/2010/main" val="299209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3460F-047F-6C19-2A5C-E19C2A956F4A}"/>
              </a:ext>
            </a:extLst>
          </p:cNvPr>
          <p:cNvSpPr>
            <a:spLocks noGrp="1"/>
          </p:cNvSpPr>
          <p:nvPr>
            <p:ph type="title"/>
          </p:nvPr>
        </p:nvSpPr>
        <p:spPr/>
        <p:txBody>
          <a:bodyPr/>
          <a:lstStyle/>
          <a:p>
            <a:r>
              <a:rPr lang="en-US"/>
              <a:t>Exciting Observation!</a:t>
            </a:r>
          </a:p>
        </p:txBody>
      </p:sp>
      <p:sp>
        <p:nvSpPr>
          <p:cNvPr id="3" name="Content Placeholder 2">
            <a:extLst>
              <a:ext uri="{FF2B5EF4-FFF2-40B4-BE49-F238E27FC236}">
                <a16:creationId xmlns:a16="http://schemas.microsoft.com/office/drawing/2014/main" id="{C0471C3B-AB80-F571-33F3-1EAB5DDB1700}"/>
              </a:ext>
            </a:extLst>
          </p:cNvPr>
          <p:cNvSpPr>
            <a:spLocks noGrp="1"/>
          </p:cNvSpPr>
          <p:nvPr>
            <p:ph idx="1"/>
          </p:nvPr>
        </p:nvSpPr>
        <p:spPr>
          <a:xfrm>
            <a:off x="764640" y="1463039"/>
            <a:ext cx="11122559" cy="5029200"/>
          </a:xfrm>
        </p:spPr>
        <p:txBody>
          <a:bodyPr/>
          <a:lstStyle/>
          <a:p>
            <a:r>
              <a:rPr lang="en-US"/>
              <a:t>gem5 </a:t>
            </a:r>
            <a:r>
              <a:rPr lang="en-US" b="1" i="1"/>
              <a:t>ALWAYS</a:t>
            </a:r>
            <a:r>
              <a:rPr lang="en-US"/>
              <a:t> runs significantly faster on Apple MacBook PC compared to a high-end Intel Xeon Dell server!</a:t>
            </a:r>
          </a:p>
          <a:p>
            <a:r>
              <a:rPr lang="en-US"/>
              <a:t>Collect measurement after executing PARSEC workloads on gem5.</a:t>
            </a:r>
          </a:p>
        </p:txBody>
      </p:sp>
      <p:sp>
        <p:nvSpPr>
          <p:cNvPr id="4" name="Slide Number Placeholder 3">
            <a:extLst>
              <a:ext uri="{FF2B5EF4-FFF2-40B4-BE49-F238E27FC236}">
                <a16:creationId xmlns:a16="http://schemas.microsoft.com/office/drawing/2014/main" id="{ED19FCCD-B7F5-B80A-D510-C98C92C703CF}"/>
              </a:ext>
            </a:extLst>
          </p:cNvPr>
          <p:cNvSpPr>
            <a:spLocks noGrp="1"/>
          </p:cNvSpPr>
          <p:nvPr>
            <p:ph type="sldNum" sz="quarter" idx="12"/>
          </p:nvPr>
        </p:nvSpPr>
        <p:spPr/>
        <p:txBody>
          <a:bodyPr/>
          <a:lstStyle/>
          <a:p>
            <a:fld id="{8840A91F-A1B3-44C1-9FC1-670A91959705}" type="slidenum">
              <a:rPr lang="en-US" smtClean="0"/>
              <a:pPr/>
              <a:t>5</a:t>
            </a:fld>
            <a:r>
              <a:rPr lang="en-US"/>
              <a:t> </a:t>
            </a:r>
          </a:p>
        </p:txBody>
      </p:sp>
      <p:pic>
        <p:nvPicPr>
          <p:cNvPr id="5" name="Picture 4">
            <a:extLst>
              <a:ext uri="{FF2B5EF4-FFF2-40B4-BE49-F238E27FC236}">
                <a16:creationId xmlns:a16="http://schemas.microsoft.com/office/drawing/2014/main" id="{693A7366-435C-8F7C-829D-98F76A891B64}"/>
              </a:ext>
            </a:extLst>
          </p:cNvPr>
          <p:cNvPicPr>
            <a:picLocks noChangeAspect="1"/>
          </p:cNvPicPr>
          <p:nvPr/>
        </p:nvPicPr>
        <p:blipFill>
          <a:blip r:embed="rId2"/>
          <a:stretch>
            <a:fillRect/>
          </a:stretch>
        </p:blipFill>
        <p:spPr>
          <a:xfrm>
            <a:off x="2291943" y="2822356"/>
            <a:ext cx="2737987" cy="2737987"/>
          </a:xfrm>
          <a:prstGeom prst="rect">
            <a:avLst/>
          </a:prstGeom>
        </p:spPr>
      </p:pic>
      <p:pic>
        <p:nvPicPr>
          <p:cNvPr id="6" name="Picture 5">
            <a:extLst>
              <a:ext uri="{FF2B5EF4-FFF2-40B4-BE49-F238E27FC236}">
                <a16:creationId xmlns:a16="http://schemas.microsoft.com/office/drawing/2014/main" id="{FD30AEDE-6CB6-B7AD-C10D-FAA70A8A1601}"/>
              </a:ext>
            </a:extLst>
          </p:cNvPr>
          <p:cNvPicPr>
            <a:picLocks noChangeAspect="1"/>
          </p:cNvPicPr>
          <p:nvPr/>
        </p:nvPicPr>
        <p:blipFill>
          <a:blip r:embed="rId3"/>
          <a:stretch>
            <a:fillRect/>
          </a:stretch>
        </p:blipFill>
        <p:spPr>
          <a:xfrm>
            <a:off x="7377225" y="2979307"/>
            <a:ext cx="2250872" cy="2250872"/>
          </a:xfrm>
          <a:prstGeom prst="rect">
            <a:avLst/>
          </a:prstGeom>
        </p:spPr>
      </p:pic>
      <p:sp>
        <p:nvSpPr>
          <p:cNvPr id="7" name="Rounded Rectangle 6">
            <a:extLst>
              <a:ext uri="{FF2B5EF4-FFF2-40B4-BE49-F238E27FC236}">
                <a16:creationId xmlns:a16="http://schemas.microsoft.com/office/drawing/2014/main" id="{F997FB21-81DC-17B0-0924-209E35E32621}"/>
              </a:ext>
            </a:extLst>
          </p:cNvPr>
          <p:cNvSpPr/>
          <p:nvPr/>
        </p:nvSpPr>
        <p:spPr>
          <a:xfrm>
            <a:off x="2353964" y="5484691"/>
            <a:ext cx="2587049" cy="1083200"/>
          </a:xfrm>
          <a:prstGeom prst="roundRect">
            <a:avLst/>
          </a:prstGeom>
          <a:solidFill>
            <a:schemeClr val="tx2">
              <a:lumMod val="20000"/>
              <a:lumOff val="8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a:ln>
                  <a:solidFill>
                    <a:schemeClr val="tx2"/>
                  </a:solidFill>
                </a:ln>
                <a:solidFill>
                  <a:schemeClr val="tx2"/>
                </a:solidFill>
              </a:rPr>
              <a:t>Apple M1 with 8 </a:t>
            </a:r>
            <a:r>
              <a:rPr lang="en-US" sz="2400" i="1" err="1">
                <a:ln>
                  <a:solidFill>
                    <a:schemeClr val="tx2"/>
                  </a:solidFill>
                </a:ln>
                <a:solidFill>
                  <a:schemeClr val="tx2"/>
                </a:solidFill>
              </a:rPr>
              <a:t>phy</a:t>
            </a:r>
            <a:r>
              <a:rPr lang="en-US" sz="2400" i="1">
                <a:ln>
                  <a:solidFill>
                    <a:schemeClr val="tx2"/>
                  </a:solidFill>
                </a:ln>
                <a:solidFill>
                  <a:schemeClr val="tx2"/>
                </a:solidFill>
              </a:rPr>
              <a:t> cores</a:t>
            </a:r>
          </a:p>
          <a:p>
            <a:pPr algn="ctr"/>
            <a:r>
              <a:rPr lang="en-US" sz="2400" i="1">
                <a:ln>
                  <a:solidFill>
                    <a:schemeClr val="tx2"/>
                  </a:solidFill>
                </a:ln>
                <a:solidFill>
                  <a:schemeClr val="tx2"/>
                </a:solidFill>
              </a:rPr>
              <a:t>&amp; 8GB of mem</a:t>
            </a:r>
          </a:p>
        </p:txBody>
      </p:sp>
      <p:sp>
        <p:nvSpPr>
          <p:cNvPr id="8" name="Rounded Rectangle 7">
            <a:extLst>
              <a:ext uri="{FF2B5EF4-FFF2-40B4-BE49-F238E27FC236}">
                <a16:creationId xmlns:a16="http://schemas.microsoft.com/office/drawing/2014/main" id="{CE675EB4-7C16-5DA7-6651-58DDFC052C7D}"/>
              </a:ext>
            </a:extLst>
          </p:cNvPr>
          <p:cNvSpPr/>
          <p:nvPr/>
        </p:nvSpPr>
        <p:spPr>
          <a:xfrm>
            <a:off x="7243821" y="5446865"/>
            <a:ext cx="2587049" cy="1083200"/>
          </a:xfrm>
          <a:prstGeom prst="roundRect">
            <a:avLst/>
          </a:prstGeom>
          <a:solidFill>
            <a:schemeClr val="tx2">
              <a:lumMod val="20000"/>
              <a:lumOff val="8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a:ln>
                  <a:solidFill>
                    <a:schemeClr val="tx2"/>
                  </a:solidFill>
                </a:ln>
                <a:solidFill>
                  <a:schemeClr val="tx2"/>
                </a:solidFill>
              </a:rPr>
              <a:t>Intel Xeon Gold with 20 </a:t>
            </a:r>
            <a:r>
              <a:rPr lang="en-US" sz="2400" i="1" err="1">
                <a:ln>
                  <a:solidFill>
                    <a:schemeClr val="tx2"/>
                  </a:solidFill>
                </a:ln>
                <a:solidFill>
                  <a:schemeClr val="tx2"/>
                </a:solidFill>
              </a:rPr>
              <a:t>phy</a:t>
            </a:r>
            <a:r>
              <a:rPr lang="en-US" sz="2400" i="1">
                <a:ln>
                  <a:solidFill>
                    <a:schemeClr val="tx2"/>
                  </a:solidFill>
                </a:ln>
                <a:solidFill>
                  <a:schemeClr val="tx2"/>
                </a:solidFill>
              </a:rPr>
              <a:t> cores</a:t>
            </a:r>
          </a:p>
          <a:p>
            <a:pPr algn="ctr"/>
            <a:r>
              <a:rPr lang="en-US" sz="2400" i="1">
                <a:ln>
                  <a:solidFill>
                    <a:schemeClr val="tx2"/>
                  </a:solidFill>
                </a:ln>
                <a:solidFill>
                  <a:schemeClr val="tx2"/>
                </a:solidFill>
              </a:rPr>
              <a:t>&amp; 96GB of mem</a:t>
            </a:r>
          </a:p>
        </p:txBody>
      </p:sp>
      <p:pic>
        <p:nvPicPr>
          <p:cNvPr id="9" name="Picture 8">
            <a:extLst>
              <a:ext uri="{FF2B5EF4-FFF2-40B4-BE49-F238E27FC236}">
                <a16:creationId xmlns:a16="http://schemas.microsoft.com/office/drawing/2014/main" id="{7C141A48-86D3-A3D8-DDEC-8835DB0F4384}"/>
              </a:ext>
            </a:extLst>
          </p:cNvPr>
          <p:cNvPicPr>
            <a:picLocks noChangeAspect="1"/>
          </p:cNvPicPr>
          <p:nvPr/>
        </p:nvPicPr>
        <p:blipFill>
          <a:blip r:embed="rId4"/>
          <a:stretch>
            <a:fillRect/>
          </a:stretch>
        </p:blipFill>
        <p:spPr>
          <a:xfrm>
            <a:off x="9816356" y="3429000"/>
            <a:ext cx="1463500" cy="1463500"/>
          </a:xfrm>
          <a:prstGeom prst="rect">
            <a:avLst/>
          </a:prstGeom>
        </p:spPr>
      </p:pic>
      <p:pic>
        <p:nvPicPr>
          <p:cNvPr id="10" name="Picture 9">
            <a:extLst>
              <a:ext uri="{FF2B5EF4-FFF2-40B4-BE49-F238E27FC236}">
                <a16:creationId xmlns:a16="http://schemas.microsoft.com/office/drawing/2014/main" id="{C9D40154-561E-5ECA-62D9-9FC7EBC95B88}"/>
              </a:ext>
            </a:extLst>
          </p:cNvPr>
          <p:cNvPicPr>
            <a:picLocks noChangeAspect="1"/>
          </p:cNvPicPr>
          <p:nvPr/>
        </p:nvPicPr>
        <p:blipFill>
          <a:blip r:embed="rId5"/>
          <a:stretch>
            <a:fillRect/>
          </a:stretch>
        </p:blipFill>
        <p:spPr>
          <a:xfrm>
            <a:off x="764641" y="3372993"/>
            <a:ext cx="1463500" cy="1463500"/>
          </a:xfrm>
          <a:prstGeom prst="rect">
            <a:avLst/>
          </a:prstGeom>
        </p:spPr>
      </p:pic>
      <p:sp>
        <p:nvSpPr>
          <p:cNvPr id="11" name="Rounded Rectangle 10">
            <a:extLst>
              <a:ext uri="{FF2B5EF4-FFF2-40B4-BE49-F238E27FC236}">
                <a16:creationId xmlns:a16="http://schemas.microsoft.com/office/drawing/2014/main" id="{FB821268-A2F5-279C-134A-0A4FF3B14F06}"/>
              </a:ext>
            </a:extLst>
          </p:cNvPr>
          <p:cNvSpPr/>
          <p:nvPr/>
        </p:nvSpPr>
        <p:spPr>
          <a:xfrm>
            <a:off x="5509042" y="3977639"/>
            <a:ext cx="1241152" cy="430793"/>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a:ln>
                  <a:solidFill>
                    <a:schemeClr val="tx2"/>
                  </a:solidFill>
                </a:ln>
                <a:solidFill>
                  <a:schemeClr val="tx2"/>
                </a:solidFill>
              </a:rPr>
              <a:t>VS</a:t>
            </a:r>
          </a:p>
        </p:txBody>
      </p:sp>
      <p:sp>
        <p:nvSpPr>
          <p:cNvPr id="20" name="Rounded Rectangle 19">
            <a:extLst>
              <a:ext uri="{FF2B5EF4-FFF2-40B4-BE49-F238E27FC236}">
                <a16:creationId xmlns:a16="http://schemas.microsoft.com/office/drawing/2014/main" id="{3468219F-C9F9-9B29-D297-0136194C70E8}"/>
              </a:ext>
            </a:extLst>
          </p:cNvPr>
          <p:cNvSpPr/>
          <p:nvPr/>
        </p:nvSpPr>
        <p:spPr>
          <a:xfrm>
            <a:off x="7507592" y="3775822"/>
            <a:ext cx="1986851" cy="657841"/>
          </a:xfrm>
          <a:prstGeom prst="roundRect">
            <a:avLst/>
          </a:prstGeom>
          <a:solidFill>
            <a:schemeClr val="bg1">
              <a:alpha val="8318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a:solidFill>
                  <a:srgbClr val="C00000"/>
                </a:solidFill>
              </a:rPr>
              <a:t>run multiple gem5 instances</a:t>
            </a:r>
          </a:p>
        </p:txBody>
      </p:sp>
      <p:sp>
        <p:nvSpPr>
          <p:cNvPr id="35" name="Rounded Rectangle 34">
            <a:extLst>
              <a:ext uri="{FF2B5EF4-FFF2-40B4-BE49-F238E27FC236}">
                <a16:creationId xmlns:a16="http://schemas.microsoft.com/office/drawing/2014/main" id="{A3E62AFB-7246-DF34-2F3E-5BFB3B6DAAEA}"/>
              </a:ext>
            </a:extLst>
          </p:cNvPr>
          <p:cNvSpPr/>
          <p:nvPr/>
        </p:nvSpPr>
        <p:spPr>
          <a:xfrm>
            <a:off x="2657205" y="3248930"/>
            <a:ext cx="1986851" cy="1303865"/>
          </a:xfrm>
          <a:prstGeom prst="roundRect">
            <a:avLst/>
          </a:prstGeom>
          <a:solidFill>
            <a:schemeClr val="bg1">
              <a:alpha val="8318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a:solidFill>
                  <a:srgbClr val="C00000"/>
                </a:solidFill>
              </a:rPr>
              <a:t>run multiple gem5 instances</a:t>
            </a:r>
          </a:p>
        </p:txBody>
      </p:sp>
    </p:spTree>
    <p:extLst>
      <p:ext uri="{BB962C8B-B14F-4D97-AF65-F5344CB8AC3E}">
        <p14:creationId xmlns:p14="http://schemas.microsoft.com/office/powerpoint/2010/main" val="38995717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D5AC5-3AC4-FAA8-F991-632E4DB7FBD0}"/>
              </a:ext>
            </a:extLst>
          </p:cNvPr>
          <p:cNvSpPr>
            <a:spLocks noGrp="1"/>
          </p:cNvSpPr>
          <p:nvPr>
            <p:ph type="title"/>
          </p:nvPr>
        </p:nvSpPr>
        <p:spPr/>
        <p:txBody>
          <a:bodyPr/>
          <a:lstStyle/>
          <a:p>
            <a:r>
              <a:rPr lang="en-US"/>
              <a:t>Sensitivity of Simulation Speed to L1 Size</a:t>
            </a:r>
          </a:p>
        </p:txBody>
      </p:sp>
      <p:graphicFrame>
        <p:nvGraphicFramePr>
          <p:cNvPr id="5" name="Content Placeholder 4">
            <a:extLst>
              <a:ext uri="{FF2B5EF4-FFF2-40B4-BE49-F238E27FC236}">
                <a16:creationId xmlns:a16="http://schemas.microsoft.com/office/drawing/2014/main" id="{41CDF1F7-B963-7317-345D-2A7D7ECD3727}"/>
              </a:ext>
            </a:extLst>
          </p:cNvPr>
          <p:cNvGraphicFramePr>
            <a:graphicFrameLocks noGrp="1"/>
          </p:cNvGraphicFramePr>
          <p:nvPr>
            <p:ph idx="1"/>
            <p:extLst>
              <p:ext uri="{D42A27DB-BD31-4B8C-83A1-F6EECF244321}">
                <p14:modId xmlns:p14="http://schemas.microsoft.com/office/powerpoint/2010/main" val="1108406682"/>
              </p:ext>
            </p:extLst>
          </p:nvPr>
        </p:nvGraphicFramePr>
        <p:xfrm>
          <a:off x="457200" y="1463675"/>
          <a:ext cx="114300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9B68FFBE-7124-7DCE-E4CE-65BBF7CDE63F}"/>
              </a:ext>
            </a:extLst>
          </p:cNvPr>
          <p:cNvSpPr>
            <a:spLocks noGrp="1"/>
          </p:cNvSpPr>
          <p:nvPr>
            <p:ph type="sldNum" sz="quarter" idx="12"/>
          </p:nvPr>
        </p:nvSpPr>
        <p:spPr/>
        <p:txBody>
          <a:bodyPr/>
          <a:lstStyle/>
          <a:p>
            <a:fld id="{8840A91F-A1B3-44C1-9FC1-670A91959705}" type="slidenum">
              <a:rPr lang="en-US" smtClean="0"/>
              <a:pPr/>
              <a:t>50</a:t>
            </a:fld>
            <a:r>
              <a:rPr lang="en-US"/>
              <a:t> </a:t>
            </a:r>
          </a:p>
        </p:txBody>
      </p:sp>
      <p:cxnSp>
        <p:nvCxnSpPr>
          <p:cNvPr id="9" name="Straight Connector 8">
            <a:extLst>
              <a:ext uri="{FF2B5EF4-FFF2-40B4-BE49-F238E27FC236}">
                <a16:creationId xmlns:a16="http://schemas.microsoft.com/office/drawing/2014/main" id="{CE0EE51B-DA98-EA86-57DB-3775E47F6ECA}"/>
              </a:ext>
            </a:extLst>
          </p:cNvPr>
          <p:cNvCxnSpPr/>
          <p:nvPr/>
        </p:nvCxnSpPr>
        <p:spPr>
          <a:xfrm>
            <a:off x="4701758" y="2523744"/>
            <a:ext cx="0" cy="3547872"/>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0BB64CF-AE29-784B-4C67-53D6B0B5EAD0}"/>
              </a:ext>
            </a:extLst>
          </p:cNvPr>
          <p:cNvCxnSpPr/>
          <p:nvPr/>
        </p:nvCxnSpPr>
        <p:spPr>
          <a:xfrm>
            <a:off x="7161929" y="2523744"/>
            <a:ext cx="0" cy="3547872"/>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0F8D784-43EA-E39B-104E-BA5D9EB33FAD}"/>
              </a:ext>
            </a:extLst>
          </p:cNvPr>
          <p:cNvCxnSpPr/>
          <p:nvPr/>
        </p:nvCxnSpPr>
        <p:spPr>
          <a:xfrm>
            <a:off x="3489184" y="2523744"/>
            <a:ext cx="0" cy="3547872"/>
          </a:xfrm>
          <a:prstGeom prst="line">
            <a:avLst/>
          </a:prstGeom>
          <a:ln w="38100">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1671E0AA-049A-9636-926E-71ED9084F5E8}"/>
              </a:ext>
            </a:extLst>
          </p:cNvPr>
          <p:cNvSpPr/>
          <p:nvPr/>
        </p:nvSpPr>
        <p:spPr>
          <a:xfrm>
            <a:off x="2436659" y="2594936"/>
            <a:ext cx="902884" cy="386804"/>
          </a:xfrm>
          <a:prstGeom prst="round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err="1">
                <a:solidFill>
                  <a:schemeClr val="tx2"/>
                </a:solidFill>
              </a:rPr>
              <a:t>iCache</a:t>
            </a:r>
            <a:endParaRPr lang="en-US" b="1" i="1">
              <a:solidFill>
                <a:schemeClr val="tx2"/>
              </a:solidFill>
            </a:endParaRPr>
          </a:p>
        </p:txBody>
      </p:sp>
      <p:sp>
        <p:nvSpPr>
          <p:cNvPr id="14" name="Rounded Rectangle 13">
            <a:extLst>
              <a:ext uri="{FF2B5EF4-FFF2-40B4-BE49-F238E27FC236}">
                <a16:creationId xmlns:a16="http://schemas.microsoft.com/office/drawing/2014/main" id="{F9299EBB-2BCD-D448-12FC-859422EA079B}"/>
              </a:ext>
            </a:extLst>
          </p:cNvPr>
          <p:cNvSpPr/>
          <p:nvPr/>
        </p:nvSpPr>
        <p:spPr>
          <a:xfrm>
            <a:off x="3638826" y="2594936"/>
            <a:ext cx="930802" cy="386804"/>
          </a:xfrm>
          <a:prstGeom prst="round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err="1">
                <a:solidFill>
                  <a:schemeClr val="tx2"/>
                </a:solidFill>
              </a:rPr>
              <a:t>dCache</a:t>
            </a:r>
            <a:endParaRPr lang="en-US" b="1" i="1">
              <a:solidFill>
                <a:schemeClr val="tx2"/>
              </a:solidFill>
            </a:endParaRPr>
          </a:p>
        </p:txBody>
      </p:sp>
      <p:sp>
        <p:nvSpPr>
          <p:cNvPr id="15" name="Rounded Rectangle 14">
            <a:extLst>
              <a:ext uri="{FF2B5EF4-FFF2-40B4-BE49-F238E27FC236}">
                <a16:creationId xmlns:a16="http://schemas.microsoft.com/office/drawing/2014/main" id="{55998FCC-F812-3357-94AA-D8C87EA0ADCE}"/>
              </a:ext>
            </a:extLst>
          </p:cNvPr>
          <p:cNvSpPr/>
          <p:nvPr/>
        </p:nvSpPr>
        <p:spPr>
          <a:xfrm>
            <a:off x="5241397" y="2601563"/>
            <a:ext cx="1384685" cy="386804"/>
          </a:xfrm>
          <a:prstGeom prst="round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a:solidFill>
                  <a:schemeClr val="tx2"/>
                </a:solidFill>
              </a:rPr>
              <a:t>L2 Cache</a:t>
            </a:r>
          </a:p>
        </p:txBody>
      </p:sp>
      <p:sp>
        <p:nvSpPr>
          <p:cNvPr id="16" name="Rounded Rectangle 15">
            <a:extLst>
              <a:ext uri="{FF2B5EF4-FFF2-40B4-BE49-F238E27FC236}">
                <a16:creationId xmlns:a16="http://schemas.microsoft.com/office/drawing/2014/main" id="{4EDDBED6-880B-A235-5428-96A5F8C13913}"/>
              </a:ext>
            </a:extLst>
          </p:cNvPr>
          <p:cNvSpPr/>
          <p:nvPr/>
        </p:nvSpPr>
        <p:spPr>
          <a:xfrm>
            <a:off x="7500731" y="2594936"/>
            <a:ext cx="1895054" cy="386804"/>
          </a:xfrm>
          <a:prstGeom prst="roundRect">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a:solidFill>
                  <a:schemeClr val="tx2"/>
                </a:solidFill>
              </a:rPr>
              <a:t> </a:t>
            </a:r>
            <a:r>
              <a:rPr lang="en-US" b="1" i="1" err="1">
                <a:solidFill>
                  <a:schemeClr val="tx2"/>
                </a:solidFill>
              </a:rPr>
              <a:t>iCache</a:t>
            </a:r>
            <a:r>
              <a:rPr lang="en-US" b="1" i="1">
                <a:solidFill>
                  <a:schemeClr val="tx2"/>
                </a:solidFill>
              </a:rPr>
              <a:t> &amp; </a:t>
            </a:r>
            <a:r>
              <a:rPr lang="en-US" b="1" i="1" err="1">
                <a:solidFill>
                  <a:schemeClr val="tx2"/>
                </a:solidFill>
              </a:rPr>
              <a:t>dCache</a:t>
            </a:r>
            <a:endParaRPr lang="en-US" b="1" i="1">
              <a:solidFill>
                <a:schemeClr val="tx2"/>
              </a:solidFill>
            </a:endParaRPr>
          </a:p>
        </p:txBody>
      </p:sp>
      <p:sp>
        <p:nvSpPr>
          <p:cNvPr id="3" name="TextBox 2">
            <a:extLst>
              <a:ext uri="{FF2B5EF4-FFF2-40B4-BE49-F238E27FC236}">
                <a16:creationId xmlns:a16="http://schemas.microsoft.com/office/drawing/2014/main" id="{1DFAB8AB-6F0D-D4A2-3520-302061EDC713}"/>
              </a:ext>
            </a:extLst>
          </p:cNvPr>
          <p:cNvSpPr txBox="1"/>
          <p:nvPr/>
        </p:nvSpPr>
        <p:spPr>
          <a:xfrm>
            <a:off x="7308749" y="6137831"/>
            <a:ext cx="806631" cy="369332"/>
          </a:xfrm>
          <a:prstGeom prst="rect">
            <a:avLst/>
          </a:prstGeom>
          <a:noFill/>
        </p:spPr>
        <p:txBody>
          <a:bodyPr wrap="none" rtlCol="0">
            <a:spAutoFit/>
          </a:bodyPr>
          <a:lstStyle/>
          <a:p>
            <a:r>
              <a:rPr lang="en-US"/>
              <a:t>16K L1</a:t>
            </a:r>
          </a:p>
        </p:txBody>
      </p:sp>
      <p:sp>
        <p:nvSpPr>
          <p:cNvPr id="6" name="TextBox 5">
            <a:extLst>
              <a:ext uri="{FF2B5EF4-FFF2-40B4-BE49-F238E27FC236}">
                <a16:creationId xmlns:a16="http://schemas.microsoft.com/office/drawing/2014/main" id="{A881C4CB-F21B-D012-7CBE-9E59CD1B5600}"/>
              </a:ext>
            </a:extLst>
          </p:cNvPr>
          <p:cNvSpPr txBox="1"/>
          <p:nvPr/>
        </p:nvSpPr>
        <p:spPr>
          <a:xfrm>
            <a:off x="8589154" y="6152119"/>
            <a:ext cx="806631" cy="369332"/>
          </a:xfrm>
          <a:prstGeom prst="rect">
            <a:avLst/>
          </a:prstGeom>
          <a:noFill/>
        </p:spPr>
        <p:txBody>
          <a:bodyPr wrap="none" rtlCol="0">
            <a:spAutoFit/>
          </a:bodyPr>
          <a:lstStyle/>
          <a:p>
            <a:r>
              <a:rPr lang="en-US"/>
              <a:t>32K L1</a:t>
            </a:r>
          </a:p>
        </p:txBody>
      </p:sp>
      <p:sp>
        <p:nvSpPr>
          <p:cNvPr id="7" name="TextBox 6">
            <a:extLst>
              <a:ext uri="{FF2B5EF4-FFF2-40B4-BE49-F238E27FC236}">
                <a16:creationId xmlns:a16="http://schemas.microsoft.com/office/drawing/2014/main" id="{1B032F69-2A56-7CA8-B1E3-709B37B1DC62}"/>
              </a:ext>
            </a:extLst>
          </p:cNvPr>
          <p:cNvSpPr txBox="1"/>
          <p:nvPr/>
        </p:nvSpPr>
        <p:spPr>
          <a:xfrm>
            <a:off x="9834861" y="6152119"/>
            <a:ext cx="806631" cy="369332"/>
          </a:xfrm>
          <a:prstGeom prst="rect">
            <a:avLst/>
          </a:prstGeom>
          <a:noFill/>
        </p:spPr>
        <p:txBody>
          <a:bodyPr wrap="none" rtlCol="0">
            <a:spAutoFit/>
          </a:bodyPr>
          <a:lstStyle/>
          <a:p>
            <a:r>
              <a:rPr lang="en-US"/>
              <a:t>64K L1</a:t>
            </a:r>
          </a:p>
        </p:txBody>
      </p:sp>
    </p:spTree>
    <p:extLst>
      <p:ext uri="{BB962C8B-B14F-4D97-AF65-F5344CB8AC3E}">
        <p14:creationId xmlns:p14="http://schemas.microsoft.com/office/powerpoint/2010/main" val="1405176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3460F-047F-6C19-2A5C-E19C2A956F4A}"/>
              </a:ext>
            </a:extLst>
          </p:cNvPr>
          <p:cNvSpPr>
            <a:spLocks noGrp="1"/>
          </p:cNvSpPr>
          <p:nvPr>
            <p:ph type="title"/>
          </p:nvPr>
        </p:nvSpPr>
        <p:spPr/>
        <p:txBody>
          <a:bodyPr/>
          <a:lstStyle/>
          <a:p>
            <a:r>
              <a:rPr lang="en-US"/>
              <a:t>Exciting Observation!</a:t>
            </a:r>
          </a:p>
        </p:txBody>
      </p:sp>
      <p:sp>
        <p:nvSpPr>
          <p:cNvPr id="3" name="Content Placeholder 2">
            <a:extLst>
              <a:ext uri="{FF2B5EF4-FFF2-40B4-BE49-F238E27FC236}">
                <a16:creationId xmlns:a16="http://schemas.microsoft.com/office/drawing/2014/main" id="{C0471C3B-AB80-F571-33F3-1EAB5DDB1700}"/>
              </a:ext>
            </a:extLst>
          </p:cNvPr>
          <p:cNvSpPr>
            <a:spLocks noGrp="1"/>
          </p:cNvSpPr>
          <p:nvPr>
            <p:ph idx="1"/>
          </p:nvPr>
        </p:nvSpPr>
        <p:spPr>
          <a:xfrm>
            <a:off x="764640" y="1463039"/>
            <a:ext cx="11122559" cy="5029200"/>
          </a:xfrm>
        </p:spPr>
        <p:txBody>
          <a:bodyPr/>
          <a:lstStyle/>
          <a:p>
            <a:r>
              <a:rPr lang="en-US"/>
              <a:t>gem5 </a:t>
            </a:r>
            <a:r>
              <a:rPr lang="en-US" b="1" i="1"/>
              <a:t>ALWAYS</a:t>
            </a:r>
            <a:r>
              <a:rPr lang="en-US"/>
              <a:t> runs significantly faster on Apple MacBook PC compared to a high-end Intel Xeon Dell server!</a:t>
            </a:r>
          </a:p>
          <a:p>
            <a:r>
              <a:rPr lang="en-US"/>
              <a:t>Collect measurement after executing PARSEC workloads on gem5.</a:t>
            </a:r>
          </a:p>
        </p:txBody>
      </p:sp>
      <p:sp>
        <p:nvSpPr>
          <p:cNvPr id="4" name="Slide Number Placeholder 3">
            <a:extLst>
              <a:ext uri="{FF2B5EF4-FFF2-40B4-BE49-F238E27FC236}">
                <a16:creationId xmlns:a16="http://schemas.microsoft.com/office/drawing/2014/main" id="{ED19FCCD-B7F5-B80A-D510-C98C92C703CF}"/>
              </a:ext>
            </a:extLst>
          </p:cNvPr>
          <p:cNvSpPr>
            <a:spLocks noGrp="1"/>
          </p:cNvSpPr>
          <p:nvPr>
            <p:ph type="sldNum" sz="quarter" idx="12"/>
          </p:nvPr>
        </p:nvSpPr>
        <p:spPr/>
        <p:txBody>
          <a:bodyPr/>
          <a:lstStyle/>
          <a:p>
            <a:fld id="{8840A91F-A1B3-44C1-9FC1-670A91959705}" type="slidenum">
              <a:rPr lang="en-US" smtClean="0"/>
              <a:pPr/>
              <a:t>6</a:t>
            </a:fld>
            <a:r>
              <a:rPr lang="en-US"/>
              <a:t> </a:t>
            </a:r>
          </a:p>
        </p:txBody>
      </p:sp>
      <p:pic>
        <p:nvPicPr>
          <p:cNvPr id="5" name="Picture 4">
            <a:extLst>
              <a:ext uri="{FF2B5EF4-FFF2-40B4-BE49-F238E27FC236}">
                <a16:creationId xmlns:a16="http://schemas.microsoft.com/office/drawing/2014/main" id="{693A7366-435C-8F7C-829D-98F76A891B64}"/>
              </a:ext>
            </a:extLst>
          </p:cNvPr>
          <p:cNvPicPr>
            <a:picLocks noChangeAspect="1"/>
          </p:cNvPicPr>
          <p:nvPr/>
        </p:nvPicPr>
        <p:blipFill>
          <a:blip r:embed="rId2"/>
          <a:stretch>
            <a:fillRect/>
          </a:stretch>
        </p:blipFill>
        <p:spPr>
          <a:xfrm>
            <a:off x="2291943" y="2822356"/>
            <a:ext cx="2737987" cy="2737987"/>
          </a:xfrm>
          <a:prstGeom prst="rect">
            <a:avLst/>
          </a:prstGeom>
        </p:spPr>
      </p:pic>
      <p:pic>
        <p:nvPicPr>
          <p:cNvPr id="6" name="Picture 5">
            <a:extLst>
              <a:ext uri="{FF2B5EF4-FFF2-40B4-BE49-F238E27FC236}">
                <a16:creationId xmlns:a16="http://schemas.microsoft.com/office/drawing/2014/main" id="{FD30AEDE-6CB6-B7AD-C10D-FAA70A8A1601}"/>
              </a:ext>
            </a:extLst>
          </p:cNvPr>
          <p:cNvPicPr>
            <a:picLocks noChangeAspect="1"/>
          </p:cNvPicPr>
          <p:nvPr/>
        </p:nvPicPr>
        <p:blipFill>
          <a:blip r:embed="rId3"/>
          <a:stretch>
            <a:fillRect/>
          </a:stretch>
        </p:blipFill>
        <p:spPr>
          <a:xfrm>
            <a:off x="7377225" y="2979307"/>
            <a:ext cx="2250872" cy="2250872"/>
          </a:xfrm>
          <a:prstGeom prst="rect">
            <a:avLst/>
          </a:prstGeom>
        </p:spPr>
      </p:pic>
      <p:sp>
        <p:nvSpPr>
          <p:cNvPr id="7" name="Rounded Rectangle 6">
            <a:extLst>
              <a:ext uri="{FF2B5EF4-FFF2-40B4-BE49-F238E27FC236}">
                <a16:creationId xmlns:a16="http://schemas.microsoft.com/office/drawing/2014/main" id="{F997FB21-81DC-17B0-0924-209E35E32621}"/>
              </a:ext>
            </a:extLst>
          </p:cNvPr>
          <p:cNvSpPr/>
          <p:nvPr/>
        </p:nvSpPr>
        <p:spPr>
          <a:xfrm>
            <a:off x="2353964" y="5484691"/>
            <a:ext cx="2587049" cy="1083200"/>
          </a:xfrm>
          <a:prstGeom prst="roundRect">
            <a:avLst/>
          </a:prstGeom>
          <a:solidFill>
            <a:schemeClr val="tx2">
              <a:lumMod val="20000"/>
              <a:lumOff val="8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a:ln>
                  <a:solidFill>
                    <a:schemeClr val="tx2"/>
                  </a:solidFill>
                </a:ln>
                <a:solidFill>
                  <a:schemeClr val="tx2"/>
                </a:solidFill>
              </a:rPr>
              <a:t>Apple M1 with 8 </a:t>
            </a:r>
            <a:r>
              <a:rPr lang="en-US" sz="2400" i="1" err="1">
                <a:ln>
                  <a:solidFill>
                    <a:schemeClr val="tx2"/>
                  </a:solidFill>
                </a:ln>
                <a:solidFill>
                  <a:schemeClr val="tx2"/>
                </a:solidFill>
              </a:rPr>
              <a:t>phy</a:t>
            </a:r>
            <a:r>
              <a:rPr lang="en-US" sz="2400" i="1">
                <a:ln>
                  <a:solidFill>
                    <a:schemeClr val="tx2"/>
                  </a:solidFill>
                </a:ln>
                <a:solidFill>
                  <a:schemeClr val="tx2"/>
                </a:solidFill>
              </a:rPr>
              <a:t> cores</a:t>
            </a:r>
          </a:p>
          <a:p>
            <a:pPr algn="ctr"/>
            <a:r>
              <a:rPr lang="en-US" sz="2400" i="1">
                <a:ln>
                  <a:solidFill>
                    <a:schemeClr val="tx2"/>
                  </a:solidFill>
                </a:ln>
                <a:solidFill>
                  <a:schemeClr val="tx2"/>
                </a:solidFill>
              </a:rPr>
              <a:t>&amp; 8GB of mem</a:t>
            </a:r>
          </a:p>
        </p:txBody>
      </p:sp>
      <p:sp>
        <p:nvSpPr>
          <p:cNvPr id="8" name="Rounded Rectangle 7">
            <a:extLst>
              <a:ext uri="{FF2B5EF4-FFF2-40B4-BE49-F238E27FC236}">
                <a16:creationId xmlns:a16="http://schemas.microsoft.com/office/drawing/2014/main" id="{CE675EB4-7C16-5DA7-6651-58DDFC052C7D}"/>
              </a:ext>
            </a:extLst>
          </p:cNvPr>
          <p:cNvSpPr/>
          <p:nvPr/>
        </p:nvSpPr>
        <p:spPr>
          <a:xfrm>
            <a:off x="7243821" y="5446865"/>
            <a:ext cx="2587049" cy="1083200"/>
          </a:xfrm>
          <a:prstGeom prst="roundRect">
            <a:avLst/>
          </a:prstGeom>
          <a:solidFill>
            <a:schemeClr val="tx2">
              <a:lumMod val="20000"/>
              <a:lumOff val="8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a:ln>
                  <a:solidFill>
                    <a:schemeClr val="tx2"/>
                  </a:solidFill>
                </a:ln>
                <a:solidFill>
                  <a:schemeClr val="tx2"/>
                </a:solidFill>
              </a:rPr>
              <a:t>Intel Xeon Gold with 20 </a:t>
            </a:r>
            <a:r>
              <a:rPr lang="en-US" sz="2400" i="1" err="1">
                <a:ln>
                  <a:solidFill>
                    <a:schemeClr val="tx2"/>
                  </a:solidFill>
                </a:ln>
                <a:solidFill>
                  <a:schemeClr val="tx2"/>
                </a:solidFill>
              </a:rPr>
              <a:t>phy</a:t>
            </a:r>
            <a:r>
              <a:rPr lang="en-US" sz="2400" i="1">
                <a:ln>
                  <a:solidFill>
                    <a:schemeClr val="tx2"/>
                  </a:solidFill>
                </a:ln>
                <a:solidFill>
                  <a:schemeClr val="tx2"/>
                </a:solidFill>
              </a:rPr>
              <a:t> cores</a:t>
            </a:r>
          </a:p>
          <a:p>
            <a:pPr algn="ctr"/>
            <a:r>
              <a:rPr lang="en-US" sz="2400" i="1">
                <a:ln>
                  <a:solidFill>
                    <a:schemeClr val="tx2"/>
                  </a:solidFill>
                </a:ln>
                <a:solidFill>
                  <a:schemeClr val="tx2"/>
                </a:solidFill>
              </a:rPr>
              <a:t>&amp; 96GB of mem</a:t>
            </a:r>
          </a:p>
        </p:txBody>
      </p:sp>
      <p:pic>
        <p:nvPicPr>
          <p:cNvPr id="9" name="Picture 8">
            <a:extLst>
              <a:ext uri="{FF2B5EF4-FFF2-40B4-BE49-F238E27FC236}">
                <a16:creationId xmlns:a16="http://schemas.microsoft.com/office/drawing/2014/main" id="{7C141A48-86D3-A3D8-DDEC-8835DB0F4384}"/>
              </a:ext>
            </a:extLst>
          </p:cNvPr>
          <p:cNvPicPr>
            <a:picLocks noChangeAspect="1"/>
          </p:cNvPicPr>
          <p:nvPr/>
        </p:nvPicPr>
        <p:blipFill>
          <a:blip r:embed="rId4"/>
          <a:stretch>
            <a:fillRect/>
          </a:stretch>
        </p:blipFill>
        <p:spPr>
          <a:xfrm>
            <a:off x="9816356" y="3429000"/>
            <a:ext cx="1463500" cy="1463500"/>
          </a:xfrm>
          <a:prstGeom prst="rect">
            <a:avLst/>
          </a:prstGeom>
        </p:spPr>
      </p:pic>
      <p:pic>
        <p:nvPicPr>
          <p:cNvPr id="10" name="Picture 9">
            <a:extLst>
              <a:ext uri="{FF2B5EF4-FFF2-40B4-BE49-F238E27FC236}">
                <a16:creationId xmlns:a16="http://schemas.microsoft.com/office/drawing/2014/main" id="{C9D40154-561E-5ECA-62D9-9FC7EBC95B88}"/>
              </a:ext>
            </a:extLst>
          </p:cNvPr>
          <p:cNvPicPr>
            <a:picLocks noChangeAspect="1"/>
          </p:cNvPicPr>
          <p:nvPr/>
        </p:nvPicPr>
        <p:blipFill>
          <a:blip r:embed="rId5"/>
          <a:stretch>
            <a:fillRect/>
          </a:stretch>
        </p:blipFill>
        <p:spPr>
          <a:xfrm>
            <a:off x="764641" y="3372993"/>
            <a:ext cx="1463500" cy="1463500"/>
          </a:xfrm>
          <a:prstGeom prst="rect">
            <a:avLst/>
          </a:prstGeom>
        </p:spPr>
      </p:pic>
      <p:sp>
        <p:nvSpPr>
          <p:cNvPr id="11" name="Rounded Rectangle 10">
            <a:extLst>
              <a:ext uri="{FF2B5EF4-FFF2-40B4-BE49-F238E27FC236}">
                <a16:creationId xmlns:a16="http://schemas.microsoft.com/office/drawing/2014/main" id="{FB821268-A2F5-279C-134A-0A4FF3B14F06}"/>
              </a:ext>
            </a:extLst>
          </p:cNvPr>
          <p:cNvSpPr/>
          <p:nvPr/>
        </p:nvSpPr>
        <p:spPr>
          <a:xfrm>
            <a:off x="5509042" y="3977639"/>
            <a:ext cx="1241152" cy="430793"/>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a:ln>
                  <a:solidFill>
                    <a:schemeClr val="tx2"/>
                  </a:solidFill>
                </a:ln>
                <a:solidFill>
                  <a:schemeClr val="tx2"/>
                </a:solidFill>
              </a:rPr>
              <a:t>VS</a:t>
            </a:r>
          </a:p>
        </p:txBody>
      </p:sp>
      <p:sp>
        <p:nvSpPr>
          <p:cNvPr id="20" name="Rounded Rectangle 19">
            <a:extLst>
              <a:ext uri="{FF2B5EF4-FFF2-40B4-BE49-F238E27FC236}">
                <a16:creationId xmlns:a16="http://schemas.microsoft.com/office/drawing/2014/main" id="{3468219F-C9F9-9B29-D297-0136194C70E8}"/>
              </a:ext>
            </a:extLst>
          </p:cNvPr>
          <p:cNvSpPr/>
          <p:nvPr/>
        </p:nvSpPr>
        <p:spPr>
          <a:xfrm>
            <a:off x="7507592" y="3775822"/>
            <a:ext cx="1986851" cy="657841"/>
          </a:xfrm>
          <a:prstGeom prst="roundRect">
            <a:avLst/>
          </a:prstGeom>
          <a:solidFill>
            <a:schemeClr val="bg1">
              <a:alpha val="8318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a:solidFill>
                  <a:srgbClr val="C00000"/>
                </a:solidFill>
              </a:rPr>
              <a:t>run multiple gem5 instances</a:t>
            </a:r>
          </a:p>
        </p:txBody>
      </p:sp>
      <p:sp>
        <p:nvSpPr>
          <p:cNvPr id="35" name="Rounded Rectangle 34">
            <a:extLst>
              <a:ext uri="{FF2B5EF4-FFF2-40B4-BE49-F238E27FC236}">
                <a16:creationId xmlns:a16="http://schemas.microsoft.com/office/drawing/2014/main" id="{A3E62AFB-7246-DF34-2F3E-5BFB3B6DAAEA}"/>
              </a:ext>
            </a:extLst>
          </p:cNvPr>
          <p:cNvSpPr/>
          <p:nvPr/>
        </p:nvSpPr>
        <p:spPr>
          <a:xfrm>
            <a:off x="2657205" y="3248930"/>
            <a:ext cx="1986851" cy="1303865"/>
          </a:xfrm>
          <a:prstGeom prst="roundRect">
            <a:avLst/>
          </a:prstGeom>
          <a:solidFill>
            <a:schemeClr val="bg1">
              <a:alpha val="8318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a:solidFill>
                  <a:srgbClr val="C00000"/>
                </a:solidFill>
              </a:rPr>
              <a:t>run multiple gem5 instances</a:t>
            </a:r>
          </a:p>
        </p:txBody>
      </p:sp>
      <p:sp>
        <p:nvSpPr>
          <p:cNvPr id="14" name="Rectangle 13">
            <a:extLst>
              <a:ext uri="{FF2B5EF4-FFF2-40B4-BE49-F238E27FC236}">
                <a16:creationId xmlns:a16="http://schemas.microsoft.com/office/drawing/2014/main" id="{B344349D-AAAF-F6E3-8A3C-A7D837CEB92A}"/>
              </a:ext>
            </a:extLst>
          </p:cNvPr>
          <p:cNvSpPr/>
          <p:nvPr/>
        </p:nvSpPr>
        <p:spPr>
          <a:xfrm>
            <a:off x="314478" y="999645"/>
            <a:ext cx="11430192" cy="5568246"/>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8C6E8AE2-67A8-7DBA-ABAD-64BE59C122F4}"/>
              </a:ext>
            </a:extLst>
          </p:cNvPr>
          <p:cNvSpPr/>
          <p:nvPr/>
        </p:nvSpPr>
        <p:spPr>
          <a:xfrm>
            <a:off x="1451868" y="2759634"/>
            <a:ext cx="9355500" cy="1113868"/>
          </a:xfrm>
          <a:prstGeom prst="roundRect">
            <a:avLst/>
          </a:prstGeom>
          <a:solidFill>
            <a:schemeClr val="tx2">
              <a:lumMod val="20000"/>
              <a:lumOff val="80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a:ln>
                  <a:solidFill>
                    <a:schemeClr val="tx2"/>
                  </a:solidFill>
                </a:ln>
                <a:solidFill>
                  <a:schemeClr val="tx2"/>
                </a:solidFill>
              </a:rPr>
              <a:t>As a result, we see up to </a:t>
            </a:r>
            <a:r>
              <a:rPr lang="en-US" sz="2400" b="1" i="1">
                <a:ln>
                  <a:solidFill>
                    <a:schemeClr val="tx2"/>
                  </a:solidFill>
                </a:ln>
                <a:solidFill>
                  <a:schemeClr val="tx2"/>
                </a:solidFill>
              </a:rPr>
              <a:t>3.02x</a:t>
            </a:r>
            <a:r>
              <a:rPr lang="en-US" sz="2400" i="1">
                <a:ln>
                  <a:solidFill>
                    <a:schemeClr val="tx2"/>
                  </a:solidFill>
                </a:ln>
                <a:solidFill>
                  <a:schemeClr val="tx2"/>
                </a:solidFill>
              </a:rPr>
              <a:t> speedup of gem5 running on Apple MacBook PC vs. an Intel Dell Server. </a:t>
            </a:r>
          </a:p>
        </p:txBody>
      </p:sp>
    </p:spTree>
    <p:extLst>
      <p:ext uri="{BB962C8B-B14F-4D97-AF65-F5344CB8AC3E}">
        <p14:creationId xmlns:p14="http://schemas.microsoft.com/office/powerpoint/2010/main" val="127343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61309-DE7D-37BC-82E5-F7DE4946EDF4}"/>
              </a:ext>
            </a:extLst>
          </p:cNvPr>
          <p:cNvSpPr>
            <a:spLocks noGrp="1"/>
          </p:cNvSpPr>
          <p:nvPr>
            <p:ph type="title"/>
          </p:nvPr>
        </p:nvSpPr>
        <p:spPr/>
        <p:txBody>
          <a:bodyPr lIns="91440" tIns="45720" rIns="91440" bIns="45720" anchor="t"/>
          <a:lstStyle/>
          <a:p>
            <a:r>
              <a:rPr lang="en-US">
                <a:cs typeface="Calibri Light"/>
              </a:rPr>
              <a:t>Research Questions?</a:t>
            </a:r>
            <a:endParaRPr lang="en-US"/>
          </a:p>
        </p:txBody>
      </p:sp>
      <p:sp>
        <p:nvSpPr>
          <p:cNvPr id="3" name="Content Placeholder 2">
            <a:extLst>
              <a:ext uri="{FF2B5EF4-FFF2-40B4-BE49-F238E27FC236}">
                <a16:creationId xmlns:a16="http://schemas.microsoft.com/office/drawing/2014/main" id="{CE4C9CB2-CA47-B81E-A09E-679CC565A11F}"/>
              </a:ext>
            </a:extLst>
          </p:cNvPr>
          <p:cNvSpPr>
            <a:spLocks noGrp="1"/>
          </p:cNvSpPr>
          <p:nvPr>
            <p:ph idx="1"/>
          </p:nvPr>
        </p:nvSpPr>
        <p:spPr>
          <a:xfrm>
            <a:off x="799210" y="1463039"/>
            <a:ext cx="5946654" cy="5029200"/>
          </a:xfrm>
        </p:spPr>
        <p:txBody>
          <a:bodyPr lIns="91440" tIns="45720" rIns="91440" bIns="45720" anchor="t"/>
          <a:lstStyle/>
          <a:p>
            <a:pPr marL="0" indent="0">
              <a:buNone/>
            </a:pPr>
            <a:r>
              <a:rPr lang="en-US">
                <a:ea typeface="+mn-lt"/>
                <a:cs typeface="+mn-lt"/>
              </a:rPr>
              <a:t>Why does gem5 run faster on M1?</a:t>
            </a:r>
          </a:p>
          <a:p>
            <a:pPr marL="0" indent="0">
              <a:buNone/>
            </a:pPr>
            <a:endParaRPr lang="en-US">
              <a:ea typeface="+mn-lt"/>
              <a:cs typeface="+mn-lt"/>
            </a:endParaRPr>
          </a:p>
          <a:p>
            <a:pPr marL="0" indent="0">
              <a:buNone/>
            </a:pPr>
            <a:r>
              <a:rPr lang="en-US">
                <a:ea typeface="+mn-lt"/>
                <a:cs typeface="+mn-lt"/>
              </a:rPr>
              <a:t>Where are the bottlenecks in running gem5 simulation?</a:t>
            </a:r>
          </a:p>
          <a:p>
            <a:pPr marL="0" indent="0">
              <a:buNone/>
            </a:pPr>
            <a:endParaRPr lang="en-US">
              <a:cs typeface="Calibri" panose="020F0502020204030204"/>
            </a:endParaRPr>
          </a:p>
          <a:p>
            <a:pPr marL="0" indent="0">
              <a:buNone/>
            </a:pPr>
            <a:r>
              <a:rPr lang="en-US">
                <a:ea typeface="+mn-lt"/>
                <a:cs typeface="+mn-lt"/>
              </a:rPr>
              <a:t>How much faster can gem5 run by tuning micro-architecture and system configurations?</a:t>
            </a:r>
          </a:p>
        </p:txBody>
      </p:sp>
      <p:sp>
        <p:nvSpPr>
          <p:cNvPr id="4" name="Slide Number Placeholder 3">
            <a:extLst>
              <a:ext uri="{FF2B5EF4-FFF2-40B4-BE49-F238E27FC236}">
                <a16:creationId xmlns:a16="http://schemas.microsoft.com/office/drawing/2014/main" id="{9DAC7EBE-F3E8-35B6-7C3F-FACB9A1305A8}"/>
              </a:ext>
            </a:extLst>
          </p:cNvPr>
          <p:cNvSpPr>
            <a:spLocks noGrp="1"/>
          </p:cNvSpPr>
          <p:nvPr>
            <p:ph type="sldNum" sz="quarter" idx="12"/>
          </p:nvPr>
        </p:nvSpPr>
        <p:spPr/>
        <p:txBody>
          <a:bodyPr/>
          <a:lstStyle/>
          <a:p>
            <a:fld id="{8840A91F-A1B3-44C1-9FC1-670A91959705}" type="slidenum">
              <a:rPr lang="en-US" smtClean="0"/>
              <a:pPr/>
              <a:t>7</a:t>
            </a:fld>
            <a:r>
              <a:rPr lang="en-US"/>
              <a:t> </a:t>
            </a:r>
          </a:p>
        </p:txBody>
      </p:sp>
      <p:grpSp>
        <p:nvGrpSpPr>
          <p:cNvPr id="5" name="Group 4">
            <a:extLst>
              <a:ext uri="{FF2B5EF4-FFF2-40B4-BE49-F238E27FC236}">
                <a16:creationId xmlns:a16="http://schemas.microsoft.com/office/drawing/2014/main" id="{F2BEEB0B-047F-F181-8137-F532D1C5BB2B}"/>
              </a:ext>
            </a:extLst>
          </p:cNvPr>
          <p:cNvGrpSpPr/>
          <p:nvPr/>
        </p:nvGrpSpPr>
        <p:grpSpPr>
          <a:xfrm>
            <a:off x="8619597" y="1470122"/>
            <a:ext cx="2573121" cy="3387802"/>
            <a:chOff x="2251455" y="1453526"/>
            <a:chExt cx="2147724" cy="2827719"/>
          </a:xfrm>
        </p:grpSpPr>
        <p:sp>
          <p:nvSpPr>
            <p:cNvPr id="6" name="Rounded Rectangle 5">
              <a:extLst>
                <a:ext uri="{FF2B5EF4-FFF2-40B4-BE49-F238E27FC236}">
                  <a16:creationId xmlns:a16="http://schemas.microsoft.com/office/drawing/2014/main" id="{124DE65B-3059-AE2A-5EF9-C3F4DC59BF48}"/>
                </a:ext>
              </a:extLst>
            </p:cNvPr>
            <p:cNvSpPr/>
            <p:nvPr/>
          </p:nvSpPr>
          <p:spPr>
            <a:xfrm>
              <a:off x="3263905" y="2286403"/>
              <a:ext cx="122825" cy="1994842"/>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E365518C-6813-1561-263A-A57D03838B2E}"/>
                </a:ext>
              </a:extLst>
            </p:cNvPr>
            <p:cNvSpPr/>
            <p:nvPr/>
          </p:nvSpPr>
          <p:spPr>
            <a:xfrm rot="18638012">
              <a:off x="3465912" y="3772852"/>
              <a:ext cx="122825" cy="559327"/>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E9A7F7AF-B153-B529-5D86-B277868541FC}"/>
                </a:ext>
              </a:extLst>
            </p:cNvPr>
            <p:cNvSpPr/>
            <p:nvPr/>
          </p:nvSpPr>
          <p:spPr>
            <a:xfrm rot="2961988" flipH="1">
              <a:off x="3073088" y="3772851"/>
              <a:ext cx="122825" cy="559327"/>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Same Side Corner Rectangle 8">
              <a:extLst>
                <a:ext uri="{FF2B5EF4-FFF2-40B4-BE49-F238E27FC236}">
                  <a16:creationId xmlns:a16="http://schemas.microsoft.com/office/drawing/2014/main" id="{4EF2CE00-2435-3098-41E4-619CF6AD3B03}"/>
                </a:ext>
              </a:extLst>
            </p:cNvPr>
            <p:cNvSpPr/>
            <p:nvPr/>
          </p:nvSpPr>
          <p:spPr>
            <a:xfrm rot="10800000">
              <a:off x="2320243" y="1524367"/>
              <a:ext cx="2010148" cy="1281432"/>
            </a:xfrm>
            <a:prstGeom prst="round2SameRect">
              <a:avLst>
                <a:gd name="adj1" fmla="val 8651"/>
                <a:gd name="adj2" fmla="val 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4804892-596E-D2FF-E6A1-45BEFCECE6CE}"/>
                </a:ext>
              </a:extLst>
            </p:cNvPr>
            <p:cNvSpPr/>
            <p:nvPr/>
          </p:nvSpPr>
          <p:spPr>
            <a:xfrm>
              <a:off x="2251455" y="1453526"/>
              <a:ext cx="2147724" cy="14168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Same Side Corner Rectangle 10">
              <a:extLst>
                <a:ext uri="{FF2B5EF4-FFF2-40B4-BE49-F238E27FC236}">
                  <a16:creationId xmlns:a16="http://schemas.microsoft.com/office/drawing/2014/main" id="{D03DDB9C-A683-F812-0819-2DD1A8C4DBDA}"/>
                </a:ext>
              </a:extLst>
            </p:cNvPr>
            <p:cNvSpPr/>
            <p:nvPr/>
          </p:nvSpPr>
          <p:spPr>
            <a:xfrm rot="10800000">
              <a:off x="2388557" y="1624517"/>
              <a:ext cx="1873522" cy="1103192"/>
            </a:xfrm>
            <a:prstGeom prst="round2SameRect">
              <a:avLst>
                <a:gd name="adj1" fmla="val 865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8DB4B8FE-7BCA-07DE-30C5-9A3AA7C3E541}"/>
              </a:ext>
            </a:extLst>
          </p:cNvPr>
          <p:cNvGrpSpPr/>
          <p:nvPr/>
        </p:nvGrpSpPr>
        <p:grpSpPr>
          <a:xfrm>
            <a:off x="7131948" y="1701292"/>
            <a:ext cx="2777831" cy="3463381"/>
            <a:chOff x="763805" y="1583132"/>
            <a:chExt cx="2318591" cy="2890804"/>
          </a:xfrm>
          <a:solidFill>
            <a:schemeClr val="tx2">
              <a:lumMod val="40000"/>
              <a:lumOff val="60000"/>
            </a:schemeClr>
          </a:solidFill>
        </p:grpSpPr>
        <p:sp>
          <p:nvSpPr>
            <p:cNvPr id="13" name="Rectangle 12">
              <a:extLst>
                <a:ext uri="{FF2B5EF4-FFF2-40B4-BE49-F238E27FC236}">
                  <a16:creationId xmlns:a16="http://schemas.microsoft.com/office/drawing/2014/main" id="{5CB54B89-1F82-D8E9-3701-84D4E3EE65AC}"/>
                </a:ext>
              </a:extLst>
            </p:cNvPr>
            <p:cNvSpPr/>
            <p:nvPr/>
          </p:nvSpPr>
          <p:spPr>
            <a:xfrm rot="19738725" flipV="1">
              <a:off x="2188157" y="1976141"/>
              <a:ext cx="894239" cy="54592"/>
            </a:xfrm>
            <a:prstGeom prst="rect">
              <a:avLst/>
            </a:prstGeom>
            <a:gr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55">
              <a:extLst>
                <a:ext uri="{FF2B5EF4-FFF2-40B4-BE49-F238E27FC236}">
                  <a16:creationId xmlns:a16="http://schemas.microsoft.com/office/drawing/2014/main" id="{4D130D62-BA10-8F85-A59F-96AF32BD0439}"/>
                </a:ext>
              </a:extLst>
            </p:cNvPr>
            <p:cNvGrpSpPr/>
            <p:nvPr/>
          </p:nvGrpSpPr>
          <p:grpSpPr>
            <a:xfrm>
              <a:off x="763805" y="1583132"/>
              <a:ext cx="1541131" cy="2890804"/>
              <a:chOff x="1482726" y="1941513"/>
              <a:chExt cx="1290638" cy="2420937"/>
            </a:xfrm>
            <a:grpFill/>
          </p:grpSpPr>
          <p:sp>
            <p:nvSpPr>
              <p:cNvPr id="15" name="Freeform 5">
                <a:extLst>
                  <a:ext uri="{FF2B5EF4-FFF2-40B4-BE49-F238E27FC236}">
                    <a16:creationId xmlns:a16="http://schemas.microsoft.com/office/drawing/2014/main" id="{B6A267C8-1EAF-5844-0ECD-8E6A8B38970C}"/>
                  </a:ext>
                </a:extLst>
              </p:cNvPr>
              <p:cNvSpPr>
                <a:spLocks/>
              </p:cNvSpPr>
              <p:nvPr/>
            </p:nvSpPr>
            <p:spPr bwMode="auto">
              <a:xfrm>
                <a:off x="1482726" y="2428875"/>
                <a:ext cx="1290638" cy="1933575"/>
              </a:xfrm>
              <a:custGeom>
                <a:avLst/>
                <a:gdLst/>
                <a:ahLst/>
                <a:cxnLst>
                  <a:cxn ang="0">
                    <a:pos x="490" y="13"/>
                  </a:cxn>
                  <a:cxn ang="0">
                    <a:pos x="442" y="12"/>
                  </a:cxn>
                  <a:cxn ang="0">
                    <a:pos x="269" y="31"/>
                  </a:cxn>
                  <a:cxn ang="0">
                    <a:pos x="224" y="11"/>
                  </a:cxn>
                  <a:cxn ang="0">
                    <a:pos x="224" y="11"/>
                  </a:cxn>
                  <a:cxn ang="0">
                    <a:pos x="200" y="36"/>
                  </a:cxn>
                  <a:cxn ang="0">
                    <a:pos x="176" y="11"/>
                  </a:cxn>
                  <a:cxn ang="0">
                    <a:pos x="135" y="30"/>
                  </a:cxn>
                  <a:cxn ang="0">
                    <a:pos x="15" y="333"/>
                  </a:cxn>
                  <a:cxn ang="0">
                    <a:pos x="53" y="368"/>
                  </a:cxn>
                  <a:cxn ang="0">
                    <a:pos x="56" y="368"/>
                  </a:cxn>
                  <a:cxn ang="0">
                    <a:pos x="91" y="327"/>
                  </a:cxn>
                  <a:cxn ang="0">
                    <a:pos x="99" y="192"/>
                  </a:cxn>
                  <a:cxn ang="0">
                    <a:pos x="99" y="315"/>
                  </a:cxn>
                  <a:cxn ang="0">
                    <a:pos x="100" y="352"/>
                  </a:cxn>
                  <a:cxn ang="0">
                    <a:pos x="80" y="713"/>
                  </a:cxn>
                  <a:cxn ang="0">
                    <a:pos x="122" y="762"/>
                  </a:cxn>
                  <a:cxn ang="0">
                    <a:pos x="126" y="762"/>
                  </a:cxn>
                  <a:cxn ang="0">
                    <a:pos x="171" y="720"/>
                  </a:cxn>
                  <a:cxn ang="0">
                    <a:pos x="193" y="402"/>
                  </a:cxn>
                  <a:cxn ang="0">
                    <a:pos x="200" y="402"/>
                  </a:cxn>
                  <a:cxn ang="0">
                    <a:pos x="208" y="402"/>
                  </a:cxn>
                  <a:cxn ang="0">
                    <a:pos x="238" y="721"/>
                  </a:cxn>
                  <a:cxn ang="0">
                    <a:pos x="283" y="762"/>
                  </a:cxn>
                  <a:cxn ang="0">
                    <a:pos x="287" y="762"/>
                  </a:cxn>
                  <a:cxn ang="0">
                    <a:pos x="328" y="713"/>
                  </a:cxn>
                  <a:cxn ang="0">
                    <a:pos x="303" y="350"/>
                  </a:cxn>
                  <a:cxn ang="0">
                    <a:pos x="301" y="315"/>
                  </a:cxn>
                  <a:cxn ang="0">
                    <a:pos x="301" y="133"/>
                  </a:cxn>
                  <a:cxn ang="0">
                    <a:pos x="342" y="138"/>
                  </a:cxn>
                  <a:cxn ang="0">
                    <a:pos x="488" y="73"/>
                  </a:cxn>
                  <a:cxn ang="0">
                    <a:pos x="500" y="26"/>
                  </a:cxn>
                </a:cxnLst>
                <a:rect l="0" t="0" r="r" b="b"/>
                <a:pathLst>
                  <a:path w="507" h="762">
                    <a:moveTo>
                      <a:pt x="490" y="13"/>
                    </a:moveTo>
                    <a:cubicBezTo>
                      <a:pt x="477" y="1"/>
                      <a:pt x="456" y="0"/>
                      <a:pt x="442" y="12"/>
                    </a:cubicBezTo>
                    <a:cubicBezTo>
                      <a:pt x="369" y="67"/>
                      <a:pt x="343" y="79"/>
                      <a:pt x="269" y="31"/>
                    </a:cubicBezTo>
                    <a:cubicBezTo>
                      <a:pt x="263" y="27"/>
                      <a:pt x="237" y="14"/>
                      <a:pt x="224" y="11"/>
                    </a:cubicBezTo>
                    <a:cubicBezTo>
                      <a:pt x="224" y="11"/>
                      <a:pt x="224" y="11"/>
                      <a:pt x="224" y="11"/>
                    </a:cubicBezTo>
                    <a:cubicBezTo>
                      <a:pt x="200" y="36"/>
                      <a:pt x="200" y="36"/>
                      <a:pt x="200" y="36"/>
                    </a:cubicBezTo>
                    <a:cubicBezTo>
                      <a:pt x="176" y="11"/>
                      <a:pt x="176" y="11"/>
                      <a:pt x="176" y="11"/>
                    </a:cubicBezTo>
                    <a:cubicBezTo>
                      <a:pt x="164" y="14"/>
                      <a:pt x="137" y="28"/>
                      <a:pt x="135" y="30"/>
                    </a:cubicBezTo>
                    <a:cubicBezTo>
                      <a:pt x="64" y="73"/>
                      <a:pt x="0" y="140"/>
                      <a:pt x="15" y="333"/>
                    </a:cubicBezTo>
                    <a:cubicBezTo>
                      <a:pt x="17" y="353"/>
                      <a:pt x="33" y="368"/>
                      <a:pt x="53" y="368"/>
                    </a:cubicBezTo>
                    <a:cubicBezTo>
                      <a:pt x="54" y="368"/>
                      <a:pt x="55" y="368"/>
                      <a:pt x="56" y="368"/>
                    </a:cubicBezTo>
                    <a:cubicBezTo>
                      <a:pt x="77" y="367"/>
                      <a:pt x="93" y="348"/>
                      <a:pt x="91" y="327"/>
                    </a:cubicBezTo>
                    <a:cubicBezTo>
                      <a:pt x="87" y="267"/>
                      <a:pt x="90" y="224"/>
                      <a:pt x="99" y="192"/>
                    </a:cubicBezTo>
                    <a:cubicBezTo>
                      <a:pt x="99" y="315"/>
                      <a:pt x="99" y="315"/>
                      <a:pt x="99" y="315"/>
                    </a:cubicBezTo>
                    <a:cubicBezTo>
                      <a:pt x="99" y="328"/>
                      <a:pt x="99" y="319"/>
                      <a:pt x="100" y="352"/>
                    </a:cubicBezTo>
                    <a:cubicBezTo>
                      <a:pt x="80" y="713"/>
                      <a:pt x="80" y="713"/>
                      <a:pt x="80" y="713"/>
                    </a:cubicBezTo>
                    <a:cubicBezTo>
                      <a:pt x="79" y="738"/>
                      <a:pt x="97" y="760"/>
                      <a:pt x="122" y="762"/>
                    </a:cubicBezTo>
                    <a:cubicBezTo>
                      <a:pt x="123" y="762"/>
                      <a:pt x="125" y="762"/>
                      <a:pt x="126" y="762"/>
                    </a:cubicBezTo>
                    <a:cubicBezTo>
                      <a:pt x="149" y="762"/>
                      <a:pt x="169" y="744"/>
                      <a:pt x="171" y="720"/>
                    </a:cubicBezTo>
                    <a:cubicBezTo>
                      <a:pt x="193" y="402"/>
                      <a:pt x="193" y="402"/>
                      <a:pt x="193" y="402"/>
                    </a:cubicBezTo>
                    <a:cubicBezTo>
                      <a:pt x="195" y="402"/>
                      <a:pt x="199" y="402"/>
                      <a:pt x="200" y="402"/>
                    </a:cubicBezTo>
                    <a:cubicBezTo>
                      <a:pt x="204" y="402"/>
                      <a:pt x="205" y="402"/>
                      <a:pt x="208" y="402"/>
                    </a:cubicBezTo>
                    <a:cubicBezTo>
                      <a:pt x="238" y="721"/>
                      <a:pt x="238" y="721"/>
                      <a:pt x="238" y="721"/>
                    </a:cubicBezTo>
                    <a:cubicBezTo>
                      <a:pt x="240" y="744"/>
                      <a:pt x="259" y="762"/>
                      <a:pt x="283" y="762"/>
                    </a:cubicBezTo>
                    <a:cubicBezTo>
                      <a:pt x="284" y="762"/>
                      <a:pt x="285" y="762"/>
                      <a:pt x="287" y="762"/>
                    </a:cubicBezTo>
                    <a:cubicBezTo>
                      <a:pt x="312" y="760"/>
                      <a:pt x="330" y="738"/>
                      <a:pt x="328" y="713"/>
                    </a:cubicBezTo>
                    <a:cubicBezTo>
                      <a:pt x="328" y="713"/>
                      <a:pt x="303" y="351"/>
                      <a:pt x="303" y="350"/>
                    </a:cubicBezTo>
                    <a:cubicBezTo>
                      <a:pt x="301" y="315"/>
                      <a:pt x="301" y="325"/>
                      <a:pt x="301" y="315"/>
                    </a:cubicBezTo>
                    <a:cubicBezTo>
                      <a:pt x="301" y="133"/>
                      <a:pt x="301" y="133"/>
                      <a:pt x="301" y="133"/>
                    </a:cubicBezTo>
                    <a:cubicBezTo>
                      <a:pt x="315" y="136"/>
                      <a:pt x="329" y="138"/>
                      <a:pt x="342" y="138"/>
                    </a:cubicBezTo>
                    <a:cubicBezTo>
                      <a:pt x="395" y="138"/>
                      <a:pt x="441" y="108"/>
                      <a:pt x="488" y="73"/>
                    </a:cubicBezTo>
                    <a:cubicBezTo>
                      <a:pt x="503" y="62"/>
                      <a:pt x="507" y="42"/>
                      <a:pt x="500" y="26"/>
                    </a:cubicBezTo>
                  </a:path>
                </a:pathLst>
              </a:custGeom>
              <a:grp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7A00D09F-4FC8-9DC9-1935-CB095215CB9E}"/>
                  </a:ext>
                </a:extLst>
              </p:cNvPr>
              <p:cNvSpPr>
                <a:spLocks/>
              </p:cNvSpPr>
              <p:nvPr/>
            </p:nvSpPr>
            <p:spPr bwMode="auto">
              <a:xfrm>
                <a:off x="1931988" y="2530475"/>
                <a:ext cx="122238" cy="484188"/>
              </a:xfrm>
              <a:custGeom>
                <a:avLst/>
                <a:gdLst/>
                <a:ahLst/>
                <a:cxnLst>
                  <a:cxn ang="0">
                    <a:pos x="40" y="305"/>
                  </a:cxn>
                  <a:cxn ang="0">
                    <a:pos x="38" y="305"/>
                  </a:cxn>
                  <a:cxn ang="0">
                    <a:pos x="0" y="254"/>
                  </a:cxn>
                  <a:cxn ang="0">
                    <a:pos x="38" y="0"/>
                  </a:cxn>
                  <a:cxn ang="0">
                    <a:pos x="40" y="0"/>
                  </a:cxn>
                  <a:cxn ang="0">
                    <a:pos x="77" y="254"/>
                  </a:cxn>
                  <a:cxn ang="0">
                    <a:pos x="40" y="305"/>
                  </a:cxn>
                </a:cxnLst>
                <a:rect l="0" t="0" r="r" b="b"/>
                <a:pathLst>
                  <a:path w="77" h="305">
                    <a:moveTo>
                      <a:pt x="40" y="305"/>
                    </a:moveTo>
                    <a:lnTo>
                      <a:pt x="38" y="305"/>
                    </a:lnTo>
                    <a:lnTo>
                      <a:pt x="0" y="254"/>
                    </a:lnTo>
                    <a:lnTo>
                      <a:pt x="38" y="0"/>
                    </a:lnTo>
                    <a:lnTo>
                      <a:pt x="40" y="0"/>
                    </a:lnTo>
                    <a:lnTo>
                      <a:pt x="77" y="254"/>
                    </a:lnTo>
                    <a:lnTo>
                      <a:pt x="40" y="30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896C703A-FA03-02D5-A0C0-3C4CD8DE3108}"/>
                  </a:ext>
                </a:extLst>
              </p:cNvPr>
              <p:cNvSpPr>
                <a:spLocks noEditPoints="1"/>
              </p:cNvSpPr>
              <p:nvPr/>
            </p:nvSpPr>
            <p:spPr bwMode="auto">
              <a:xfrm>
                <a:off x="1743076" y="1941513"/>
                <a:ext cx="501650" cy="501650"/>
              </a:xfrm>
              <a:custGeom>
                <a:avLst/>
                <a:gdLst/>
                <a:ahLst/>
                <a:cxnLst>
                  <a:cxn ang="0">
                    <a:pos x="197" y="99"/>
                  </a:cxn>
                  <a:cxn ang="0">
                    <a:pos x="98" y="198"/>
                  </a:cxn>
                  <a:cxn ang="0">
                    <a:pos x="0" y="99"/>
                  </a:cxn>
                  <a:cxn ang="0">
                    <a:pos x="98" y="0"/>
                  </a:cxn>
                  <a:cxn ang="0">
                    <a:pos x="197" y="99"/>
                  </a:cxn>
                  <a:cxn ang="0">
                    <a:pos x="197" y="99"/>
                  </a:cxn>
                  <a:cxn ang="0">
                    <a:pos x="197" y="99"/>
                  </a:cxn>
                </a:cxnLst>
                <a:rect l="0" t="0" r="r" b="b"/>
                <a:pathLst>
                  <a:path w="197" h="198">
                    <a:moveTo>
                      <a:pt x="197" y="99"/>
                    </a:moveTo>
                    <a:cubicBezTo>
                      <a:pt x="197" y="153"/>
                      <a:pt x="153" y="198"/>
                      <a:pt x="98" y="198"/>
                    </a:cubicBezTo>
                    <a:cubicBezTo>
                      <a:pt x="44" y="198"/>
                      <a:pt x="0" y="153"/>
                      <a:pt x="0" y="99"/>
                    </a:cubicBezTo>
                    <a:cubicBezTo>
                      <a:pt x="0" y="44"/>
                      <a:pt x="44" y="0"/>
                      <a:pt x="98" y="0"/>
                    </a:cubicBezTo>
                    <a:cubicBezTo>
                      <a:pt x="153" y="0"/>
                      <a:pt x="197" y="44"/>
                      <a:pt x="197" y="99"/>
                    </a:cubicBezTo>
                    <a:close/>
                    <a:moveTo>
                      <a:pt x="197" y="99"/>
                    </a:moveTo>
                    <a:cubicBezTo>
                      <a:pt x="197" y="99"/>
                      <a:pt x="197" y="99"/>
                      <a:pt x="197" y="99"/>
                    </a:cubicBezTo>
                  </a:path>
                </a:pathLst>
              </a:custGeom>
              <a:grp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18" name="Group 17">
            <a:extLst>
              <a:ext uri="{FF2B5EF4-FFF2-40B4-BE49-F238E27FC236}">
                <a16:creationId xmlns:a16="http://schemas.microsoft.com/office/drawing/2014/main" id="{5A95EA6E-49AA-3DD1-1762-6618548781FF}"/>
              </a:ext>
            </a:extLst>
          </p:cNvPr>
          <p:cNvGrpSpPr/>
          <p:nvPr/>
        </p:nvGrpSpPr>
        <p:grpSpPr>
          <a:xfrm>
            <a:off x="9010938" y="1890886"/>
            <a:ext cx="1776696" cy="888645"/>
            <a:chOff x="2680170" y="1809490"/>
            <a:chExt cx="1482967" cy="741731"/>
          </a:xfrm>
        </p:grpSpPr>
        <p:grpSp>
          <p:nvGrpSpPr>
            <p:cNvPr id="19" name="Group 110">
              <a:extLst>
                <a:ext uri="{FF2B5EF4-FFF2-40B4-BE49-F238E27FC236}">
                  <a16:creationId xmlns:a16="http://schemas.microsoft.com/office/drawing/2014/main" id="{29A02EB7-0339-71DC-7666-0CC5FA2BCC52}"/>
                </a:ext>
              </a:extLst>
            </p:cNvPr>
            <p:cNvGrpSpPr/>
            <p:nvPr/>
          </p:nvGrpSpPr>
          <p:grpSpPr>
            <a:xfrm>
              <a:off x="2680170" y="1839066"/>
              <a:ext cx="1225539" cy="679566"/>
              <a:chOff x="2680170" y="1839066"/>
              <a:chExt cx="1225539" cy="679566"/>
            </a:xfrm>
          </p:grpSpPr>
          <p:sp>
            <p:nvSpPr>
              <p:cNvPr id="25" name="Rectangle 24">
                <a:extLst>
                  <a:ext uri="{FF2B5EF4-FFF2-40B4-BE49-F238E27FC236}">
                    <a16:creationId xmlns:a16="http://schemas.microsoft.com/office/drawing/2014/main" id="{751A0E7C-C246-AF54-D68B-87784EB26220}"/>
                  </a:ext>
                </a:extLst>
              </p:cNvPr>
              <p:cNvSpPr/>
              <p:nvPr/>
            </p:nvSpPr>
            <p:spPr>
              <a:xfrm rot="19277956" flipV="1">
                <a:off x="2680170" y="2259060"/>
                <a:ext cx="679566" cy="45719"/>
              </a:xfrm>
              <a:prstGeom prst="rect">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C67527FF-257D-9D06-F584-D0A86D9B149B}"/>
                  </a:ext>
                </a:extLst>
              </p:cNvPr>
              <p:cNvSpPr/>
              <p:nvPr/>
            </p:nvSpPr>
            <p:spPr>
              <a:xfrm rot="18399238" flipV="1">
                <a:off x="3543067" y="2155989"/>
                <a:ext cx="679566" cy="45719"/>
              </a:xfrm>
              <a:prstGeom prst="rect">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3DFD609-9AC7-EB1D-4380-BFD12A54DFB4}"/>
                  </a:ext>
                </a:extLst>
              </p:cNvPr>
              <p:cNvSpPr/>
              <p:nvPr/>
            </p:nvSpPr>
            <p:spPr>
              <a:xfrm rot="2328024" flipV="1">
                <a:off x="3173758" y="2239766"/>
                <a:ext cx="627353" cy="45719"/>
              </a:xfrm>
              <a:prstGeom prst="rect">
                <a:avLst/>
              </a:prstGeom>
              <a:solidFill>
                <a:schemeClr val="bg1">
                  <a:lumMod val="6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11">
              <a:extLst>
                <a:ext uri="{FF2B5EF4-FFF2-40B4-BE49-F238E27FC236}">
                  <a16:creationId xmlns:a16="http://schemas.microsoft.com/office/drawing/2014/main" id="{3B69689E-B866-9698-B6F2-09EC0207608E}"/>
                </a:ext>
              </a:extLst>
            </p:cNvPr>
            <p:cNvGrpSpPr/>
            <p:nvPr/>
          </p:nvGrpSpPr>
          <p:grpSpPr>
            <a:xfrm>
              <a:off x="2681807" y="1809490"/>
              <a:ext cx="1481330" cy="741731"/>
              <a:chOff x="2694507" y="1809490"/>
              <a:chExt cx="1481330" cy="741731"/>
            </a:xfrm>
          </p:grpSpPr>
          <p:sp>
            <p:nvSpPr>
              <p:cNvPr id="21" name="Oval 20">
                <a:extLst>
                  <a:ext uri="{FF2B5EF4-FFF2-40B4-BE49-F238E27FC236}">
                    <a16:creationId xmlns:a16="http://schemas.microsoft.com/office/drawing/2014/main" id="{A7F1A928-A3B8-8F9B-30DE-31E2CAA3D51A}"/>
                  </a:ext>
                </a:extLst>
              </p:cNvPr>
              <p:cNvSpPr/>
              <p:nvPr/>
            </p:nvSpPr>
            <p:spPr>
              <a:xfrm>
                <a:off x="2694507" y="2371314"/>
                <a:ext cx="179907" cy="179907"/>
              </a:xfrm>
              <a:prstGeom prst="ellipse">
                <a:avLst/>
              </a:prstGeom>
              <a:solidFill>
                <a:schemeClr val="accent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D049BF8-7065-5DBD-11FB-08CC17541039}"/>
                  </a:ext>
                </a:extLst>
              </p:cNvPr>
              <p:cNvSpPr/>
              <p:nvPr/>
            </p:nvSpPr>
            <p:spPr>
              <a:xfrm>
                <a:off x="3173951" y="1989397"/>
                <a:ext cx="179907" cy="179907"/>
              </a:xfrm>
              <a:prstGeom prst="ellipse">
                <a:avLst/>
              </a:prstGeom>
              <a:solidFill>
                <a:schemeClr val="accent2"/>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AAFAB8B8-B8A1-6E94-F26E-87BB3F473099}"/>
                  </a:ext>
                </a:extLst>
              </p:cNvPr>
              <p:cNvSpPr/>
              <p:nvPr/>
            </p:nvSpPr>
            <p:spPr>
              <a:xfrm>
                <a:off x="3599645" y="2356452"/>
                <a:ext cx="179907" cy="179907"/>
              </a:xfrm>
              <a:prstGeom prst="ellipse">
                <a:avLst/>
              </a:prstGeom>
              <a:solidFill>
                <a:schemeClr val="accent6"/>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0A70AFF1-2EFA-25A5-4DBC-C13185364E9C}"/>
                  </a:ext>
                </a:extLst>
              </p:cNvPr>
              <p:cNvSpPr/>
              <p:nvPr/>
            </p:nvSpPr>
            <p:spPr>
              <a:xfrm>
                <a:off x="3995930" y="1809490"/>
                <a:ext cx="179907" cy="179907"/>
              </a:xfrm>
              <a:prstGeom prst="ellipse">
                <a:avLst/>
              </a:prstGeom>
              <a:solidFill>
                <a:schemeClr val="accent4"/>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Freeform 48">
            <a:extLst>
              <a:ext uri="{FF2B5EF4-FFF2-40B4-BE49-F238E27FC236}">
                <a16:creationId xmlns:a16="http://schemas.microsoft.com/office/drawing/2014/main" id="{89D33492-D697-FE23-E7B2-4A8DE3FD436E}"/>
              </a:ext>
            </a:extLst>
          </p:cNvPr>
          <p:cNvSpPr>
            <a:spLocks noEditPoints="1"/>
          </p:cNvSpPr>
          <p:nvPr/>
        </p:nvSpPr>
        <p:spPr bwMode="auto">
          <a:xfrm>
            <a:off x="508961" y="1547925"/>
            <a:ext cx="256540" cy="256540"/>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48">
            <a:extLst>
              <a:ext uri="{FF2B5EF4-FFF2-40B4-BE49-F238E27FC236}">
                <a16:creationId xmlns:a16="http://schemas.microsoft.com/office/drawing/2014/main" id="{207B79C3-1451-B234-30F4-251216CD3CBE}"/>
              </a:ext>
            </a:extLst>
          </p:cNvPr>
          <p:cNvSpPr>
            <a:spLocks noEditPoints="1"/>
          </p:cNvSpPr>
          <p:nvPr/>
        </p:nvSpPr>
        <p:spPr bwMode="auto">
          <a:xfrm>
            <a:off x="508101" y="2573905"/>
            <a:ext cx="256540" cy="256540"/>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48">
            <a:extLst>
              <a:ext uri="{FF2B5EF4-FFF2-40B4-BE49-F238E27FC236}">
                <a16:creationId xmlns:a16="http://schemas.microsoft.com/office/drawing/2014/main" id="{69D8BD11-6592-29A2-E2D8-063F1DD3DB3F}"/>
              </a:ext>
            </a:extLst>
          </p:cNvPr>
          <p:cNvSpPr>
            <a:spLocks noEditPoints="1"/>
          </p:cNvSpPr>
          <p:nvPr/>
        </p:nvSpPr>
        <p:spPr bwMode="auto">
          <a:xfrm>
            <a:off x="508101" y="3955154"/>
            <a:ext cx="256540" cy="256540"/>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63215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D1F7F-5F57-CC0B-8F1D-6889492A92FB}"/>
              </a:ext>
            </a:extLst>
          </p:cNvPr>
          <p:cNvSpPr>
            <a:spLocks noGrp="1"/>
          </p:cNvSpPr>
          <p:nvPr>
            <p:ph type="title"/>
          </p:nvPr>
        </p:nvSpPr>
        <p:spPr>
          <a:xfrm>
            <a:off x="831850" y="1709739"/>
            <a:ext cx="10515600" cy="1719262"/>
          </a:xfrm>
        </p:spPr>
        <p:txBody>
          <a:bodyPr/>
          <a:lstStyle/>
          <a:p>
            <a:pPr algn="ctr"/>
            <a:r>
              <a:rPr lang="en-US" i="1"/>
              <a:t>How can we answer these questions? </a:t>
            </a:r>
          </a:p>
        </p:txBody>
      </p:sp>
    </p:spTree>
    <p:extLst>
      <p:ext uri="{BB962C8B-B14F-4D97-AF65-F5344CB8AC3E}">
        <p14:creationId xmlns:p14="http://schemas.microsoft.com/office/powerpoint/2010/main" val="2432984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1B13E-5DD3-AE77-8FAC-06C98018B9F5}"/>
              </a:ext>
            </a:extLst>
          </p:cNvPr>
          <p:cNvSpPr>
            <a:spLocks noGrp="1"/>
          </p:cNvSpPr>
          <p:nvPr>
            <p:ph type="title"/>
          </p:nvPr>
        </p:nvSpPr>
        <p:spPr/>
        <p:txBody>
          <a:bodyPr lIns="91440" tIns="45720" rIns="91440" bIns="45720" anchor="t"/>
          <a:lstStyle/>
          <a:p>
            <a:r>
              <a:rPr lang="en-US">
                <a:cs typeface="Calibri Light"/>
              </a:rPr>
              <a:t>Outline</a:t>
            </a:r>
            <a:endParaRPr lang="en-US"/>
          </a:p>
        </p:txBody>
      </p:sp>
      <p:sp>
        <p:nvSpPr>
          <p:cNvPr id="3" name="Content Placeholder 2">
            <a:extLst>
              <a:ext uri="{FF2B5EF4-FFF2-40B4-BE49-F238E27FC236}">
                <a16:creationId xmlns:a16="http://schemas.microsoft.com/office/drawing/2014/main" id="{FC89E5B0-F1E4-6D3D-4FF5-9C8517B43363}"/>
              </a:ext>
            </a:extLst>
          </p:cNvPr>
          <p:cNvSpPr>
            <a:spLocks noGrp="1"/>
          </p:cNvSpPr>
          <p:nvPr>
            <p:ph idx="1"/>
          </p:nvPr>
        </p:nvSpPr>
        <p:spPr>
          <a:xfrm>
            <a:off x="826718" y="1463039"/>
            <a:ext cx="11060482" cy="5029200"/>
          </a:xfrm>
        </p:spPr>
        <p:txBody>
          <a:bodyPr lIns="91440" tIns="45720" rIns="91440" bIns="45720" anchor="t"/>
          <a:lstStyle/>
          <a:p>
            <a:pPr marL="0" indent="0">
              <a:buNone/>
            </a:pPr>
            <a:r>
              <a:rPr lang="en-US">
                <a:solidFill>
                  <a:schemeClr val="bg2">
                    <a:lumMod val="90000"/>
                  </a:schemeClr>
                </a:solidFill>
                <a:cs typeface="Calibri"/>
              </a:rPr>
              <a:t>Introduction</a:t>
            </a:r>
            <a:endParaRPr lang="en-US">
              <a:solidFill>
                <a:schemeClr val="bg2"/>
              </a:solidFill>
              <a:cs typeface="Calibri"/>
            </a:endParaRPr>
          </a:p>
          <a:p>
            <a:pPr marL="0" indent="0">
              <a:buNone/>
            </a:pPr>
            <a:r>
              <a:rPr lang="en-US">
                <a:cs typeface="Calibri"/>
              </a:rPr>
              <a:t>Methodology</a:t>
            </a:r>
          </a:p>
          <a:p>
            <a:pPr marL="0" indent="0">
              <a:buNone/>
            </a:pPr>
            <a:r>
              <a:rPr lang="en-US">
                <a:solidFill>
                  <a:schemeClr val="bg2"/>
                </a:solidFill>
                <a:cs typeface="Calibri"/>
              </a:rPr>
              <a:t>Profiling gem5 Extensively on M1 and Xeon Platforms</a:t>
            </a:r>
          </a:p>
          <a:p>
            <a:pPr marL="457200" lvl="1" indent="0">
              <a:buNone/>
            </a:pPr>
            <a:r>
              <a:rPr lang="en-US">
                <a:solidFill>
                  <a:schemeClr val="bg2"/>
                </a:solidFill>
                <a:cs typeface="Calibri"/>
              </a:rPr>
              <a:t>Microarchitectural exploration on Xeon using Intel </a:t>
            </a:r>
            <a:r>
              <a:rPr lang="en-US" err="1">
                <a:solidFill>
                  <a:schemeClr val="bg2"/>
                </a:solidFill>
                <a:cs typeface="Calibri"/>
              </a:rPr>
              <a:t>VTune</a:t>
            </a:r>
            <a:endParaRPr lang="en-US">
              <a:solidFill>
                <a:schemeClr val="bg2"/>
              </a:solidFill>
              <a:cs typeface="Calibri"/>
            </a:endParaRPr>
          </a:p>
          <a:p>
            <a:pPr marL="457200" lvl="1" indent="0">
              <a:buNone/>
            </a:pPr>
            <a:r>
              <a:rPr lang="en-US">
                <a:solidFill>
                  <a:schemeClr val="bg2"/>
                </a:solidFill>
                <a:cs typeface="Calibri"/>
              </a:rPr>
              <a:t>Reading microarchitectural counters on M1 Platforms</a:t>
            </a:r>
          </a:p>
          <a:p>
            <a:pPr marL="0" indent="0">
              <a:buNone/>
            </a:pPr>
            <a:r>
              <a:rPr lang="en-US">
                <a:solidFill>
                  <a:schemeClr val="bg2"/>
                </a:solidFill>
                <a:cs typeface="Calibri"/>
              </a:rPr>
              <a:t>Sensitivity Analysis of gem5 Simulation Speed</a:t>
            </a:r>
          </a:p>
          <a:p>
            <a:pPr marL="457200" lvl="1" indent="0">
              <a:buNone/>
            </a:pPr>
            <a:r>
              <a:rPr lang="en-US">
                <a:solidFill>
                  <a:schemeClr val="bg2"/>
                </a:solidFill>
                <a:cs typeface="Calibri"/>
              </a:rPr>
              <a:t>Sensitivity to system configurations</a:t>
            </a:r>
          </a:p>
          <a:p>
            <a:pPr marL="457200" lvl="1" indent="0">
              <a:buNone/>
            </a:pPr>
            <a:r>
              <a:rPr lang="en-US">
                <a:solidFill>
                  <a:schemeClr val="bg2"/>
                </a:solidFill>
                <a:cs typeface="Calibri"/>
              </a:rPr>
              <a:t>Sensitivity to architectural configurations (Running gem5 on </a:t>
            </a:r>
            <a:r>
              <a:rPr lang="en-US" err="1">
                <a:solidFill>
                  <a:schemeClr val="bg2"/>
                </a:solidFill>
                <a:cs typeface="Calibri"/>
              </a:rPr>
              <a:t>FireSim</a:t>
            </a:r>
            <a:r>
              <a:rPr lang="en-US">
                <a:solidFill>
                  <a:schemeClr val="bg2"/>
                </a:solidFill>
                <a:cs typeface="Calibri"/>
              </a:rPr>
              <a:t>)</a:t>
            </a:r>
          </a:p>
          <a:p>
            <a:pPr marL="0" indent="0">
              <a:buNone/>
            </a:pPr>
            <a:r>
              <a:rPr lang="en-US">
                <a:solidFill>
                  <a:schemeClr val="bg2"/>
                </a:solidFill>
                <a:cs typeface="Calibri"/>
              </a:rPr>
              <a:t>Conclusion</a:t>
            </a:r>
          </a:p>
        </p:txBody>
      </p:sp>
      <p:sp>
        <p:nvSpPr>
          <p:cNvPr id="4" name="Slide Number Placeholder 3">
            <a:extLst>
              <a:ext uri="{FF2B5EF4-FFF2-40B4-BE49-F238E27FC236}">
                <a16:creationId xmlns:a16="http://schemas.microsoft.com/office/drawing/2014/main" id="{AE8A96BD-C114-14D6-1D0B-4FE134E7BDDB}"/>
              </a:ext>
            </a:extLst>
          </p:cNvPr>
          <p:cNvSpPr>
            <a:spLocks noGrp="1"/>
          </p:cNvSpPr>
          <p:nvPr>
            <p:ph type="sldNum" sz="quarter" idx="12"/>
          </p:nvPr>
        </p:nvSpPr>
        <p:spPr/>
        <p:txBody>
          <a:bodyPr/>
          <a:lstStyle/>
          <a:p>
            <a:fld id="{8840A91F-A1B3-44C1-9FC1-670A91959705}" type="slidenum">
              <a:rPr lang="en-US" smtClean="0"/>
              <a:pPr/>
              <a:t>9</a:t>
            </a:fld>
            <a:r>
              <a:rPr lang="en-US"/>
              <a:t> </a:t>
            </a:r>
          </a:p>
        </p:txBody>
      </p:sp>
      <p:sp>
        <p:nvSpPr>
          <p:cNvPr id="5" name="Freeform 50">
            <a:extLst>
              <a:ext uri="{FF2B5EF4-FFF2-40B4-BE49-F238E27FC236}">
                <a16:creationId xmlns:a16="http://schemas.microsoft.com/office/drawing/2014/main" id="{40FA4135-DA42-7DE0-8472-8D1FE6FFEFA8}"/>
              </a:ext>
            </a:extLst>
          </p:cNvPr>
          <p:cNvSpPr>
            <a:spLocks/>
          </p:cNvSpPr>
          <p:nvPr/>
        </p:nvSpPr>
        <p:spPr bwMode="auto">
          <a:xfrm>
            <a:off x="1131082" y="3041209"/>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alpha val="20331"/>
            </a:schemeClr>
          </a:solidFill>
          <a:ln w="19050">
            <a:solidFill>
              <a:schemeClr val="tx2">
                <a:alpha val="20000"/>
              </a:schemeClr>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6" name="Freeform 48">
            <a:extLst>
              <a:ext uri="{FF2B5EF4-FFF2-40B4-BE49-F238E27FC236}">
                <a16:creationId xmlns:a16="http://schemas.microsoft.com/office/drawing/2014/main" id="{5DE02C87-03F6-49F8-63F2-CDD0C5129449}"/>
              </a:ext>
            </a:extLst>
          </p:cNvPr>
          <p:cNvSpPr>
            <a:spLocks noEditPoints="1"/>
          </p:cNvSpPr>
          <p:nvPr/>
        </p:nvSpPr>
        <p:spPr bwMode="auto">
          <a:xfrm>
            <a:off x="508961" y="1547925"/>
            <a:ext cx="256540" cy="256540"/>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chemeClr val="accent3">
              <a:alpha val="20000"/>
            </a:schemeClr>
          </a:solidFill>
          <a:ln w="19050">
            <a:solidFill>
              <a:schemeClr val="tx2">
                <a:alpha val="2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48">
            <a:extLst>
              <a:ext uri="{FF2B5EF4-FFF2-40B4-BE49-F238E27FC236}">
                <a16:creationId xmlns:a16="http://schemas.microsoft.com/office/drawing/2014/main" id="{DFE33D80-AED1-4CC5-3049-BBD8ECC758F1}"/>
              </a:ext>
            </a:extLst>
          </p:cNvPr>
          <p:cNvSpPr>
            <a:spLocks noEditPoints="1"/>
          </p:cNvSpPr>
          <p:nvPr/>
        </p:nvSpPr>
        <p:spPr bwMode="auto">
          <a:xfrm>
            <a:off x="508101" y="2045476"/>
            <a:ext cx="256540" cy="256540"/>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chemeClr val="accent3"/>
          </a:solidFill>
          <a:ln w="19050">
            <a:solidFill>
              <a:schemeClr val="tx2"/>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48">
            <a:extLst>
              <a:ext uri="{FF2B5EF4-FFF2-40B4-BE49-F238E27FC236}">
                <a16:creationId xmlns:a16="http://schemas.microsoft.com/office/drawing/2014/main" id="{27CCB8AF-E5AE-1250-4B4E-B6BC4D04D6C6}"/>
              </a:ext>
            </a:extLst>
          </p:cNvPr>
          <p:cNvSpPr>
            <a:spLocks noEditPoints="1"/>
          </p:cNvSpPr>
          <p:nvPr/>
        </p:nvSpPr>
        <p:spPr bwMode="auto">
          <a:xfrm>
            <a:off x="508101" y="2568217"/>
            <a:ext cx="256540" cy="256540"/>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chemeClr val="accent3">
              <a:alpha val="20331"/>
            </a:schemeClr>
          </a:solidFill>
          <a:ln w="19050">
            <a:solidFill>
              <a:schemeClr val="tx2">
                <a:alpha val="2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48">
            <a:extLst>
              <a:ext uri="{FF2B5EF4-FFF2-40B4-BE49-F238E27FC236}">
                <a16:creationId xmlns:a16="http://schemas.microsoft.com/office/drawing/2014/main" id="{05EE08E2-2CDE-490E-297C-44DABF4E2D4D}"/>
              </a:ext>
            </a:extLst>
          </p:cNvPr>
          <p:cNvSpPr>
            <a:spLocks noEditPoints="1"/>
          </p:cNvSpPr>
          <p:nvPr/>
        </p:nvSpPr>
        <p:spPr bwMode="auto">
          <a:xfrm>
            <a:off x="508101" y="3919951"/>
            <a:ext cx="256540" cy="256540"/>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chemeClr val="accent3">
              <a:alpha val="20331"/>
            </a:schemeClr>
          </a:solidFill>
          <a:ln w="19050">
            <a:solidFill>
              <a:schemeClr val="tx2">
                <a:alpha val="2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48">
            <a:extLst>
              <a:ext uri="{FF2B5EF4-FFF2-40B4-BE49-F238E27FC236}">
                <a16:creationId xmlns:a16="http://schemas.microsoft.com/office/drawing/2014/main" id="{865FE438-7C4D-740F-E75E-85015EAE4DEA}"/>
              </a:ext>
            </a:extLst>
          </p:cNvPr>
          <p:cNvSpPr>
            <a:spLocks noEditPoints="1"/>
          </p:cNvSpPr>
          <p:nvPr/>
        </p:nvSpPr>
        <p:spPr bwMode="auto">
          <a:xfrm>
            <a:off x="508101" y="5213691"/>
            <a:ext cx="256540" cy="256540"/>
          </a:xfrm>
          <a:custGeom>
            <a:avLst/>
            <a:gdLst/>
            <a:ahLst/>
            <a:cxnLst>
              <a:cxn ang="0">
                <a:pos x="27" y="55"/>
              </a:cxn>
              <a:cxn ang="0">
                <a:pos x="0" y="27"/>
              </a:cxn>
              <a:cxn ang="0">
                <a:pos x="27" y="0"/>
              </a:cxn>
              <a:cxn ang="0">
                <a:pos x="55" y="27"/>
              </a:cxn>
              <a:cxn ang="0">
                <a:pos x="27" y="55"/>
              </a:cxn>
              <a:cxn ang="0">
                <a:pos x="42" y="29"/>
              </a:cxn>
              <a:cxn ang="0">
                <a:pos x="42" y="26"/>
              </a:cxn>
              <a:cxn ang="0">
                <a:pos x="25" y="10"/>
              </a:cxn>
              <a:cxn ang="0">
                <a:pos x="22" y="10"/>
              </a:cxn>
              <a:cxn ang="0">
                <a:pos x="19" y="13"/>
              </a:cxn>
              <a:cxn ang="0">
                <a:pos x="19" y="16"/>
              </a:cxn>
              <a:cxn ang="0">
                <a:pos x="29" y="27"/>
              </a:cxn>
              <a:cxn ang="0">
                <a:pos x="19" y="38"/>
              </a:cxn>
              <a:cxn ang="0">
                <a:pos x="19" y="42"/>
              </a:cxn>
              <a:cxn ang="0">
                <a:pos x="22" y="45"/>
              </a:cxn>
              <a:cxn ang="0">
                <a:pos x="25" y="45"/>
              </a:cxn>
              <a:cxn ang="0">
                <a:pos x="42" y="29"/>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2" y="29"/>
                </a:moveTo>
                <a:cubicBezTo>
                  <a:pt x="42" y="28"/>
                  <a:pt x="42" y="27"/>
                  <a:pt x="42" y="26"/>
                </a:cubicBezTo>
                <a:cubicBezTo>
                  <a:pt x="25" y="10"/>
                  <a:pt x="25" y="10"/>
                  <a:pt x="25" y="10"/>
                </a:cubicBezTo>
                <a:cubicBezTo>
                  <a:pt x="24" y="9"/>
                  <a:pt x="23" y="9"/>
                  <a:pt x="22" y="10"/>
                </a:cubicBezTo>
                <a:cubicBezTo>
                  <a:pt x="19" y="13"/>
                  <a:pt x="19" y="13"/>
                  <a:pt x="19" y="13"/>
                </a:cubicBezTo>
                <a:cubicBezTo>
                  <a:pt x="18" y="14"/>
                  <a:pt x="18" y="15"/>
                  <a:pt x="19" y="16"/>
                </a:cubicBezTo>
                <a:cubicBezTo>
                  <a:pt x="29" y="27"/>
                  <a:pt x="29" y="27"/>
                  <a:pt x="29" y="27"/>
                </a:cubicBezTo>
                <a:cubicBezTo>
                  <a:pt x="19" y="38"/>
                  <a:pt x="19" y="38"/>
                  <a:pt x="19" y="38"/>
                </a:cubicBezTo>
                <a:cubicBezTo>
                  <a:pt x="18" y="39"/>
                  <a:pt x="18" y="41"/>
                  <a:pt x="19" y="42"/>
                </a:cubicBezTo>
                <a:cubicBezTo>
                  <a:pt x="22" y="45"/>
                  <a:pt x="22" y="45"/>
                  <a:pt x="22" y="45"/>
                </a:cubicBezTo>
                <a:cubicBezTo>
                  <a:pt x="23" y="46"/>
                  <a:pt x="24" y="46"/>
                  <a:pt x="25" y="45"/>
                </a:cubicBezTo>
                <a:lnTo>
                  <a:pt x="42" y="29"/>
                </a:lnTo>
                <a:close/>
              </a:path>
            </a:pathLst>
          </a:custGeom>
          <a:solidFill>
            <a:schemeClr val="accent3">
              <a:alpha val="20331"/>
            </a:schemeClr>
          </a:solidFill>
          <a:ln w="19050">
            <a:solidFill>
              <a:schemeClr val="tx2">
                <a:alpha val="20000"/>
              </a:schemeClr>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50">
            <a:extLst>
              <a:ext uri="{FF2B5EF4-FFF2-40B4-BE49-F238E27FC236}">
                <a16:creationId xmlns:a16="http://schemas.microsoft.com/office/drawing/2014/main" id="{7ADB2966-E1F1-88FA-4EAB-9A9950E985E3}"/>
              </a:ext>
            </a:extLst>
          </p:cNvPr>
          <p:cNvSpPr>
            <a:spLocks/>
          </p:cNvSpPr>
          <p:nvPr/>
        </p:nvSpPr>
        <p:spPr bwMode="auto">
          <a:xfrm>
            <a:off x="1131082" y="3435687"/>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alpha val="20331"/>
            </a:schemeClr>
          </a:solidFill>
          <a:ln w="19050">
            <a:solidFill>
              <a:schemeClr val="tx2">
                <a:alpha val="20000"/>
              </a:schemeClr>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3" name="Freeform 50">
            <a:extLst>
              <a:ext uri="{FF2B5EF4-FFF2-40B4-BE49-F238E27FC236}">
                <a16:creationId xmlns:a16="http://schemas.microsoft.com/office/drawing/2014/main" id="{46373F64-FF17-740C-8D8C-956BF17FB15C}"/>
              </a:ext>
            </a:extLst>
          </p:cNvPr>
          <p:cNvSpPr>
            <a:spLocks/>
          </p:cNvSpPr>
          <p:nvPr/>
        </p:nvSpPr>
        <p:spPr bwMode="auto">
          <a:xfrm>
            <a:off x="1131082" y="4381972"/>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alpha val="20331"/>
            </a:schemeClr>
          </a:solidFill>
          <a:ln w="19050">
            <a:solidFill>
              <a:schemeClr val="tx2">
                <a:alpha val="20000"/>
              </a:schemeClr>
            </a:solidFill>
            <a:round/>
            <a:headEnd/>
            <a:tailEnd/>
          </a:ln>
        </p:spPr>
        <p:txBody>
          <a:bodyPr vert="horz" wrap="square" lIns="91440" tIns="45720" rIns="91440" bIns="45720" numCol="1" anchor="t" anchorCtr="0" compatLnSpc="1">
            <a:prstTxWarp prst="textNoShape">
              <a:avLst/>
            </a:prstTxWarp>
          </a:bodyPr>
          <a:lstStyle/>
          <a:p>
            <a:endParaRPr lang="en-US" sz="1400"/>
          </a:p>
        </p:txBody>
      </p:sp>
      <p:sp>
        <p:nvSpPr>
          <p:cNvPr id="14" name="Freeform 50">
            <a:extLst>
              <a:ext uri="{FF2B5EF4-FFF2-40B4-BE49-F238E27FC236}">
                <a16:creationId xmlns:a16="http://schemas.microsoft.com/office/drawing/2014/main" id="{24FEC200-9D72-75CF-20DC-082320962153}"/>
              </a:ext>
            </a:extLst>
          </p:cNvPr>
          <p:cNvSpPr>
            <a:spLocks/>
          </p:cNvSpPr>
          <p:nvPr/>
        </p:nvSpPr>
        <p:spPr bwMode="auto">
          <a:xfrm>
            <a:off x="1131082" y="4776450"/>
            <a:ext cx="128588" cy="198438"/>
          </a:xfrm>
          <a:custGeom>
            <a:avLst/>
            <a:gdLst/>
            <a:ahLst/>
            <a:cxnLst>
              <a:cxn ang="0">
                <a:pos x="10" y="57"/>
              </a:cxn>
              <a:cxn ang="0">
                <a:pos x="7" y="57"/>
              </a:cxn>
              <a:cxn ang="0">
                <a:pos x="1" y="51"/>
              </a:cxn>
              <a:cxn ang="0">
                <a:pos x="1" y="48"/>
              </a:cxn>
              <a:cxn ang="0">
                <a:pos x="20" y="29"/>
              </a:cxn>
              <a:cxn ang="0">
                <a:pos x="1" y="10"/>
              </a:cxn>
              <a:cxn ang="0">
                <a:pos x="1" y="7"/>
              </a:cxn>
              <a:cxn ang="0">
                <a:pos x="7" y="1"/>
              </a:cxn>
              <a:cxn ang="0">
                <a:pos x="10" y="1"/>
              </a:cxn>
              <a:cxn ang="0">
                <a:pos x="36" y="27"/>
              </a:cxn>
              <a:cxn ang="0">
                <a:pos x="36" y="31"/>
              </a:cxn>
              <a:cxn ang="0">
                <a:pos x="10" y="57"/>
              </a:cxn>
            </a:cxnLst>
            <a:rect l="0" t="0" r="r" b="b"/>
            <a:pathLst>
              <a:path w="37" h="58">
                <a:moveTo>
                  <a:pt x="10" y="57"/>
                </a:moveTo>
                <a:cubicBezTo>
                  <a:pt x="9" y="58"/>
                  <a:pt x="7" y="58"/>
                  <a:pt x="7" y="57"/>
                </a:cubicBezTo>
                <a:cubicBezTo>
                  <a:pt x="1" y="51"/>
                  <a:pt x="1" y="51"/>
                  <a:pt x="1" y="51"/>
                </a:cubicBezTo>
                <a:cubicBezTo>
                  <a:pt x="0" y="50"/>
                  <a:pt x="0" y="49"/>
                  <a:pt x="1" y="48"/>
                </a:cubicBezTo>
                <a:cubicBezTo>
                  <a:pt x="20" y="29"/>
                  <a:pt x="20" y="29"/>
                  <a:pt x="20" y="29"/>
                </a:cubicBezTo>
                <a:cubicBezTo>
                  <a:pt x="1" y="10"/>
                  <a:pt x="1" y="10"/>
                  <a:pt x="1" y="10"/>
                </a:cubicBezTo>
                <a:cubicBezTo>
                  <a:pt x="0" y="9"/>
                  <a:pt x="0" y="8"/>
                  <a:pt x="1" y="7"/>
                </a:cubicBezTo>
                <a:cubicBezTo>
                  <a:pt x="7" y="1"/>
                  <a:pt x="7" y="1"/>
                  <a:pt x="7" y="1"/>
                </a:cubicBezTo>
                <a:cubicBezTo>
                  <a:pt x="7" y="0"/>
                  <a:pt x="9" y="0"/>
                  <a:pt x="10" y="1"/>
                </a:cubicBezTo>
                <a:cubicBezTo>
                  <a:pt x="36" y="27"/>
                  <a:pt x="36" y="27"/>
                  <a:pt x="36" y="27"/>
                </a:cubicBezTo>
                <a:cubicBezTo>
                  <a:pt x="37" y="28"/>
                  <a:pt x="37" y="30"/>
                  <a:pt x="36" y="31"/>
                </a:cubicBezTo>
                <a:lnTo>
                  <a:pt x="10" y="57"/>
                </a:lnTo>
                <a:close/>
              </a:path>
            </a:pathLst>
          </a:custGeom>
          <a:solidFill>
            <a:schemeClr val="accent3">
              <a:alpha val="20331"/>
            </a:schemeClr>
          </a:solidFill>
          <a:ln w="19050">
            <a:solidFill>
              <a:schemeClr val="tx2">
                <a:alpha val="20000"/>
              </a:schemeClr>
            </a:solidFill>
            <a:round/>
            <a:headEnd/>
            <a:tailEnd/>
          </a:ln>
        </p:spPr>
        <p:txBody>
          <a:bodyPr vert="horz" wrap="square" lIns="91440" tIns="45720" rIns="91440" bIns="45720" numCol="1" anchor="t" anchorCtr="0" compatLnSpc="1">
            <a:prstTxWarp prst="textNoShape">
              <a:avLst/>
            </a:prstTxWarp>
          </a:bodyPr>
          <a:lstStyle/>
          <a:p>
            <a:endParaRPr lang="en-US" sz="1400"/>
          </a:p>
        </p:txBody>
      </p:sp>
    </p:spTree>
    <p:extLst>
      <p:ext uri="{BB962C8B-B14F-4D97-AF65-F5344CB8AC3E}">
        <p14:creationId xmlns:p14="http://schemas.microsoft.com/office/powerpoint/2010/main" val="34381835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2435</Words>
  <Application>Microsoft Macintosh PowerPoint</Application>
  <PresentationFormat>Widescreen</PresentationFormat>
  <Paragraphs>576</Paragraphs>
  <Slides>50</Slides>
  <Notes>10</Notes>
  <HiddenSlides>4</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Cambria Math</vt:lpstr>
      <vt:lpstr>Consolas</vt:lpstr>
      <vt:lpstr>Courier New</vt:lpstr>
      <vt:lpstr>Palatino Linotype</vt:lpstr>
      <vt:lpstr>Wingdings</vt:lpstr>
      <vt:lpstr>Office Theme</vt:lpstr>
      <vt:lpstr>Profiling gem5 Simulator</vt:lpstr>
      <vt:lpstr>Executive Summary</vt:lpstr>
      <vt:lpstr>Outline</vt:lpstr>
      <vt:lpstr>Outline</vt:lpstr>
      <vt:lpstr>Exciting Observation!</vt:lpstr>
      <vt:lpstr>Exciting Observation!</vt:lpstr>
      <vt:lpstr>Research Questions?</vt:lpstr>
      <vt:lpstr>How can we answer these questions? </vt:lpstr>
      <vt:lpstr>Outline</vt:lpstr>
      <vt:lpstr>How to Answer These Questions?</vt:lpstr>
      <vt:lpstr>Host Server Configuration</vt:lpstr>
      <vt:lpstr>Host Server Configuration</vt:lpstr>
      <vt:lpstr>Outline</vt:lpstr>
      <vt:lpstr>Profiling gem5 on Intel Xeon Processor</vt:lpstr>
      <vt:lpstr>Breakdown of gem5’s Bottleneck on Intel Xeon </vt:lpstr>
      <vt:lpstr>Breakdown of gem5’s Bottleneck on Intel Xeon </vt:lpstr>
      <vt:lpstr>Now, let’s zoom into gem5’s frontend bound cycles!</vt:lpstr>
      <vt:lpstr>Breakdown of Frontend Bound Cycles</vt:lpstr>
      <vt:lpstr>Breakdown of Frontend Bound Cycles</vt:lpstr>
      <vt:lpstr>gem5 suffers from huge iTLB overhead and iCache misses resulting in frontend latency cycle stalls!</vt:lpstr>
      <vt:lpstr>Zoom into gem5’s Frontend Latency Bound Cycles</vt:lpstr>
      <vt:lpstr>Zoom into gem5’s Frontend Latency Bound Cycles</vt:lpstr>
      <vt:lpstr>Profiling gem5 on Apple M1 Processor</vt:lpstr>
      <vt:lpstr>Some striking differences between M1 and Xeon profiles running gem5!</vt:lpstr>
      <vt:lpstr>Differences in dTLB Miss Rate</vt:lpstr>
      <vt:lpstr>Differences in iTLB Miss Rate</vt:lpstr>
      <vt:lpstr>Differences in iCache Miss Rate</vt:lpstr>
      <vt:lpstr>Differences in dCache Miss Rate</vt:lpstr>
      <vt:lpstr>Differences in Branch Misprediction Rate</vt:lpstr>
      <vt:lpstr>Differences in Branch Misprediction Rate</vt:lpstr>
      <vt:lpstr>Outline</vt:lpstr>
      <vt:lpstr>How does gem5 perform under varying system-level configurations?</vt:lpstr>
      <vt:lpstr>Sensitivity of gem5 to Huge Pages!</vt:lpstr>
      <vt:lpstr>Sensitivity of gem5 to Huge Pages!</vt:lpstr>
      <vt:lpstr>So far, we have seen that Xeon is more frontend bound compared to M1. But what is the culprit?</vt:lpstr>
      <vt:lpstr>Theoretical Speculations</vt:lpstr>
      <vt:lpstr>Theoretical Speculations</vt:lpstr>
      <vt:lpstr>Theoretical Speculations</vt:lpstr>
      <vt:lpstr>Theoretical Speculations</vt:lpstr>
      <vt:lpstr>Simulated System on FireSim</vt:lpstr>
      <vt:lpstr>Sensitivity of Simulation Speed to L1 Size</vt:lpstr>
      <vt:lpstr>Outline</vt:lpstr>
      <vt:lpstr>Summary </vt:lpstr>
      <vt:lpstr>Thank You!</vt:lpstr>
      <vt:lpstr>Backup Slides</vt:lpstr>
      <vt:lpstr>Profiling Apple M1 Processor</vt:lpstr>
      <vt:lpstr>Discussion of Future Work</vt:lpstr>
      <vt:lpstr>Sensitivity of gem5 to Huge Pages!</vt:lpstr>
      <vt:lpstr>Sensitivity of gem5 to Huge Pages!</vt:lpstr>
      <vt:lpstr>Sensitivity of Simulation Speed to L1 Size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Cross-Layer, Hardware-Software Approach Towards Architecting High-Performance Datacenters </dc:title>
  <dc:creator>Alian, Mohammad</dc:creator>
  <cp:lastModifiedBy>Umeike, Johnson</cp:lastModifiedBy>
  <cp:revision>1</cp:revision>
  <dcterms:created xsi:type="dcterms:W3CDTF">2019-12-06T23:45:59Z</dcterms:created>
  <dcterms:modified xsi:type="dcterms:W3CDTF">2023-04-24T18:56:35Z</dcterms:modified>
</cp:coreProperties>
</file>