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302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SaRiTD9uDhGJ3nUfwohnl+c0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B36"/>
    <a:srgbClr val="15264B"/>
    <a:srgbClr val="1B4284"/>
    <a:srgbClr val="FA5738"/>
    <a:srgbClr val="FF552E"/>
    <a:srgbClr val="13294B"/>
    <a:srgbClr val="0E2248"/>
    <a:srgbClr val="0E2E5A"/>
    <a:srgbClr val="0B1A53"/>
    <a:srgbClr val="0309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75911" autoAdjust="0"/>
  </p:normalViewPr>
  <p:slideViewPr>
    <p:cSldViewPr snapToGrid="0" snapToObjects="1">
      <p:cViewPr varScale="1">
        <p:scale>
          <a:sx n="88" d="100"/>
          <a:sy n="88" d="100"/>
        </p:scale>
        <p:origin x="245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Immediately report accident/incident to supervisor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Promptly seek medical care as needed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200" b="0" i="0" dirty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Thoroughly complete and sign the First Report of Injury/Illness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www.drs.illinois.edu/Page/IncidentResponse/IncidentReportingAndInvestig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reasury.uillinois.edu/risk_management/workers_compensation/" TargetMode="External"/><Relationship Id="rId5" Type="http://schemas.openxmlformats.org/officeDocument/2006/relationships/hyperlink" Target="https://ws.engr.illinois.edu/sitemanager/getfile.asp?id=3572" TargetMode="External"/><Relationship Id="rId4" Type="http://schemas.openxmlformats.org/officeDocument/2006/relationships/hyperlink" Target="https://www.treasury.uillinois.edu/risk_management/workers_compensation/report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145;p7">
            <a:extLst>
              <a:ext uri="{FF2B5EF4-FFF2-40B4-BE49-F238E27FC236}">
                <a16:creationId xmlns:a16="http://schemas.microsoft.com/office/drawing/2014/main" id="{5DE4B35C-AD2D-8148-A3D7-1E1ED7909233}"/>
              </a:ext>
            </a:extLst>
          </p:cNvPr>
          <p:cNvSpPr/>
          <p:nvPr/>
        </p:nvSpPr>
        <p:spPr>
          <a:xfrm rot="10800000" flipH="1">
            <a:off x="0" y="6437013"/>
            <a:ext cx="12192000" cy="4209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100;p1">
            <a:extLst>
              <a:ext uri="{FF2B5EF4-FFF2-40B4-BE49-F238E27FC236}">
                <a16:creationId xmlns:a16="http://schemas.microsoft.com/office/drawing/2014/main" id="{774F6727-8801-C64F-BFC2-04EC87E30D51}"/>
              </a:ext>
            </a:extLst>
          </p:cNvPr>
          <p:cNvSpPr txBox="1"/>
          <p:nvPr/>
        </p:nvSpPr>
        <p:spPr>
          <a:xfrm>
            <a:off x="136663" y="6553050"/>
            <a:ext cx="2772792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900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ISE / </a:t>
            </a:r>
            <a:r>
              <a:rPr lang="en-US" sz="9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OFFICE OF SAFETY</a:t>
            </a:r>
          </a:p>
        </p:txBody>
      </p:sp>
      <p:sp>
        <p:nvSpPr>
          <p:cNvPr id="22" name="Google Shape;100;p1">
            <a:extLst>
              <a:ext uri="{FF2B5EF4-FFF2-40B4-BE49-F238E27FC236}">
                <a16:creationId xmlns:a16="http://schemas.microsoft.com/office/drawing/2014/main" id="{97A51456-7BB9-BA42-8AC0-3FBAA7ADE334}"/>
              </a:ext>
            </a:extLst>
          </p:cNvPr>
          <p:cNvSpPr txBox="1"/>
          <p:nvPr/>
        </p:nvSpPr>
        <p:spPr>
          <a:xfrm>
            <a:off x="9335597" y="6524381"/>
            <a:ext cx="2473415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en-US" sz="800" b="1" spc="200" dirty="0">
                <a:solidFill>
                  <a:schemeClr val="bg1"/>
                </a:solidFill>
                <a:ea typeface="Helvetica Neue Light"/>
                <a:cs typeface="Helvetica Neue Light"/>
                <a:sym typeface="Helvetica Neue Light"/>
              </a:rPr>
              <a:t>GRAINGER ENGINEERING</a:t>
            </a:r>
          </a:p>
        </p:txBody>
      </p:sp>
      <p:sp>
        <p:nvSpPr>
          <p:cNvPr id="23" name="Google Shape;145;p7">
            <a:extLst>
              <a:ext uri="{FF2B5EF4-FFF2-40B4-BE49-F238E27FC236}">
                <a16:creationId xmlns:a16="http://schemas.microsoft.com/office/drawing/2014/main" id="{3DE14F04-2DDF-9A49-941F-4E19DD8F838E}"/>
              </a:ext>
            </a:extLst>
          </p:cNvPr>
          <p:cNvSpPr/>
          <p:nvPr/>
        </p:nvSpPr>
        <p:spPr>
          <a:xfrm rot="10800000" flipH="1">
            <a:off x="-9526" y="-7695"/>
            <a:ext cx="12201525" cy="868218"/>
          </a:xfrm>
          <a:prstGeom prst="rect">
            <a:avLst/>
          </a:prstGeom>
          <a:gradFill>
            <a:gsLst>
              <a:gs pos="0">
                <a:srgbClr val="1B4284"/>
              </a:gs>
              <a:gs pos="100000">
                <a:srgbClr val="13294B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b="0" i="0" u="none" strike="noStrike" cap="none">
              <a:solidFill>
                <a:srgbClr val="13294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64F39A5D-F812-0B44-A021-03BEB2D97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4210" y="228014"/>
            <a:ext cx="277906" cy="40142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B2D58210-5616-4526-A877-9D436962C73C}"/>
              </a:ext>
            </a:extLst>
          </p:cNvPr>
          <p:cNvSpPr txBox="1"/>
          <p:nvPr/>
        </p:nvSpPr>
        <p:spPr>
          <a:xfrm>
            <a:off x="5281524" y="1007124"/>
            <a:ext cx="1735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E84B36"/>
                </a:solidFill>
              </a:rPr>
              <a:t>Response</a:t>
            </a:r>
            <a:endParaRPr lang="en-US" sz="2000" b="1" dirty="0">
              <a:solidFill>
                <a:srgbClr val="E84B36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F73237-1069-4A41-B5BB-AF68532D0050}"/>
              </a:ext>
            </a:extLst>
          </p:cNvPr>
          <p:cNvSpPr txBox="1"/>
          <p:nvPr/>
        </p:nvSpPr>
        <p:spPr>
          <a:xfrm>
            <a:off x="5241143" y="3767992"/>
            <a:ext cx="18165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E84B36"/>
                </a:solidFill>
              </a:rPr>
              <a:t>Reporting</a:t>
            </a:r>
            <a:endParaRPr lang="en-US" sz="1800" b="1" dirty="0">
              <a:solidFill>
                <a:srgbClr val="E84B36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0E4584-BF99-445C-8C6D-3C3EB2C80C1F}"/>
              </a:ext>
            </a:extLst>
          </p:cNvPr>
          <p:cNvSpPr txBox="1"/>
          <p:nvPr/>
        </p:nvSpPr>
        <p:spPr>
          <a:xfrm>
            <a:off x="2251780" y="4256672"/>
            <a:ext cx="91401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dirty="0"/>
              <a:t>For any work-related exposure or injury during an incident, complete (employee and supervisor)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hlinkClick r:id="rId4"/>
              </a:rPr>
              <a:t>First Report of Injury</a:t>
            </a:r>
            <a:r>
              <a:rPr lang="en-US" dirty="0"/>
              <a:t> form within 24 hours and send to the contacts listed on the form. </a:t>
            </a:r>
          </a:p>
          <a:p>
            <a:pPr algn="ctr">
              <a:spcAft>
                <a:spcPts val="1200"/>
              </a:spcAft>
            </a:pPr>
            <a:r>
              <a:rPr lang="en-US" sz="1600" b="1" dirty="0"/>
              <a:t>All </a:t>
            </a:r>
            <a:r>
              <a:rPr lang="en-US" sz="1600" b="1" dirty="0">
                <a:hlinkClick r:id="rId5"/>
              </a:rPr>
              <a:t>serious injuries </a:t>
            </a:r>
            <a:r>
              <a:rPr lang="en-US" sz="1600" b="1" dirty="0"/>
              <a:t>must be reported </a:t>
            </a:r>
            <a:r>
              <a:rPr lang="en-US" sz="1600" b="1" i="1" dirty="0"/>
              <a:t>immediately</a:t>
            </a:r>
            <a:r>
              <a:rPr lang="en-US" sz="1600" b="1" dirty="0"/>
              <a:t> to the 24-hour hotline 217-255-2106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541D424-73C3-4F54-AF69-DD5ACBB1ADE9}"/>
              </a:ext>
            </a:extLst>
          </p:cNvPr>
          <p:cNvSpPr txBox="1"/>
          <p:nvPr/>
        </p:nvSpPr>
        <p:spPr>
          <a:xfrm>
            <a:off x="257511" y="5307511"/>
            <a:ext cx="115202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5264B"/>
                </a:solidFill>
              </a:rPr>
              <a:t>Additional resources: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/>
              <a:t>For information regarding Workers Compensation, please see the </a:t>
            </a:r>
            <a:r>
              <a:rPr lang="en-US" sz="1200" dirty="0">
                <a:hlinkClick r:id="rId6"/>
              </a:rPr>
              <a:t>University Office of Risk Management</a:t>
            </a:r>
            <a:r>
              <a:rPr lang="en-US" sz="1200" dirty="0"/>
              <a:t> website.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/>
              <a:t>Reporting Laboratory Incidents – </a:t>
            </a:r>
            <a:r>
              <a:rPr lang="en-US" sz="1200" dirty="0">
                <a:hlinkClick r:id="rId7"/>
              </a:rPr>
              <a:t>Division of Research Safety</a:t>
            </a:r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>
                <a:hlinkClick r:id="rId5"/>
              </a:rPr>
              <a:t>Serious Injury Poster</a:t>
            </a:r>
            <a:endParaRPr lang="en-US" sz="1200" dirty="0"/>
          </a:p>
        </p:txBody>
      </p:sp>
      <p:sp>
        <p:nvSpPr>
          <p:cNvPr id="18" name="Google Shape;100;p1">
            <a:extLst>
              <a:ext uri="{FF2B5EF4-FFF2-40B4-BE49-F238E27FC236}">
                <a16:creationId xmlns:a16="http://schemas.microsoft.com/office/drawing/2014/main" id="{11472EE8-BFB5-414D-BA56-3C05879A9C9C}"/>
              </a:ext>
            </a:extLst>
          </p:cNvPr>
          <p:cNvSpPr txBox="1"/>
          <p:nvPr/>
        </p:nvSpPr>
        <p:spPr>
          <a:xfrm>
            <a:off x="376810" y="195602"/>
            <a:ext cx="286515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 u="none" strike="noStrike" cap="none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Minute for Safety -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2279D7-4FBC-45F9-9E2F-EA5366950323}"/>
              </a:ext>
            </a:extLst>
          </p:cNvPr>
          <p:cNvSpPr txBox="1"/>
          <p:nvPr/>
        </p:nvSpPr>
        <p:spPr>
          <a:xfrm>
            <a:off x="3168075" y="195582"/>
            <a:ext cx="54787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u="none" strike="noStrike" cap="none" dirty="0">
                <a:solidFill>
                  <a:schemeClr val="lt1"/>
                </a:solidFill>
                <a:latin typeface="+mn-lt"/>
                <a:ea typeface="Helvetica Neue Light"/>
                <a:cs typeface="Helvetica Neue Light"/>
                <a:sym typeface="Helvetica Neue Light"/>
              </a:rPr>
              <a:t>Incidents and Injuries</a:t>
            </a:r>
            <a:endParaRPr lang="en-US" sz="2400" b="1" i="1" dirty="0">
              <a:solidFill>
                <a:schemeClr val="lt1"/>
              </a:solidFill>
              <a:latin typeface="+mn-l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E529C4F-A4DD-4D9B-AF1E-8548B2D0E310}"/>
              </a:ext>
            </a:extLst>
          </p:cNvPr>
          <p:cNvSpPr txBox="1"/>
          <p:nvPr/>
        </p:nvSpPr>
        <p:spPr>
          <a:xfrm>
            <a:off x="2308928" y="1998380"/>
            <a:ext cx="360865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</a:rPr>
              <a:t>- Immediately report accident or incident to your supervisor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</a:rPr>
              <a:t>- In the event of a life-threatening emergency, </a:t>
            </a:r>
            <a:r>
              <a:rPr lang="en-US" sz="1600" b="1" dirty="0">
                <a:solidFill>
                  <a:schemeClr val="tx1"/>
                </a:solidFill>
              </a:rPr>
              <a:t>call 911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1D8D40-3DF1-4A7E-BD92-E96241A6E5B5}"/>
              </a:ext>
            </a:extLst>
          </p:cNvPr>
          <p:cNvSpPr txBox="1"/>
          <p:nvPr/>
        </p:nvSpPr>
        <p:spPr>
          <a:xfrm>
            <a:off x="6227775" y="3106994"/>
            <a:ext cx="496804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- </a:t>
            </a:r>
            <a:r>
              <a:rPr lang="en-US" sz="1600" b="1" dirty="0"/>
              <a:t>Students</a:t>
            </a:r>
            <a:r>
              <a:rPr lang="en-US" dirty="0"/>
              <a:t> may seek basic medical care at the McKinley </a:t>
            </a:r>
            <a:br>
              <a:rPr lang="en-US" dirty="0"/>
            </a:br>
            <a:r>
              <a:rPr lang="en-US" dirty="0"/>
              <a:t>Health Center or with their personal physician</a:t>
            </a:r>
            <a:endParaRPr lang="en-US" sz="16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9F4E9B-3B75-4164-B5F3-05AF4D65F84E}"/>
              </a:ext>
            </a:extLst>
          </p:cNvPr>
          <p:cNvSpPr txBox="1"/>
          <p:nvPr/>
        </p:nvSpPr>
        <p:spPr>
          <a:xfrm>
            <a:off x="6227775" y="1567666"/>
            <a:ext cx="496804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- </a:t>
            </a:r>
            <a:r>
              <a:rPr lang="en-US" sz="1600" b="1" dirty="0"/>
              <a:t>Employees</a:t>
            </a:r>
            <a:r>
              <a:rPr lang="en-US" dirty="0"/>
              <a:t>, including students that are compensated </a:t>
            </a:r>
            <a:br>
              <a:rPr lang="en-US" dirty="0"/>
            </a:br>
            <a:r>
              <a:rPr lang="en-US" dirty="0"/>
              <a:t>for their work, should seek treatment at: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8D3224-D9B1-4710-9B14-28B652B7B728}"/>
              </a:ext>
            </a:extLst>
          </p:cNvPr>
          <p:cNvSpPr txBox="1"/>
          <p:nvPr/>
        </p:nvSpPr>
        <p:spPr>
          <a:xfrm>
            <a:off x="6462223" y="2099294"/>
            <a:ext cx="5315491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Bef>
                <a:spcPts val="600"/>
              </a:spcBef>
            </a:pPr>
            <a:r>
              <a:rPr lang="en-US" b="1" dirty="0"/>
              <a:t>Weekdays 8-5: </a:t>
            </a:r>
            <a:r>
              <a:rPr lang="en-US" dirty="0"/>
              <a:t>Carle Occupational Medicine, </a:t>
            </a:r>
            <a:br>
              <a:rPr lang="en-US" dirty="0"/>
            </a:br>
            <a:r>
              <a:rPr lang="en-US" dirty="0"/>
              <a:t>OSF Occupational Health, or </a:t>
            </a:r>
            <a:r>
              <a:rPr lang="en-US" dirty="0" err="1"/>
              <a:t>Safeworks</a:t>
            </a:r>
            <a:r>
              <a:rPr lang="en-US" dirty="0"/>
              <a:t> Illinois</a:t>
            </a:r>
            <a:endParaRPr lang="en-US" b="1" dirty="0"/>
          </a:p>
          <a:p>
            <a:pPr lvl="1">
              <a:spcBef>
                <a:spcPts val="600"/>
              </a:spcBef>
            </a:pPr>
            <a:r>
              <a:rPr lang="en-US" b="1" dirty="0"/>
              <a:t>After hours and weekends: </a:t>
            </a:r>
            <a:r>
              <a:rPr lang="en-US" dirty="0"/>
              <a:t>Carle Hospital Emergency Dept. or OSF Heart of Mary Medical Center Emergency Dept.</a:t>
            </a: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E396AD-E540-4ACC-9991-B2D651F8E59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7431" t="11991" r="79055" b="67613"/>
          <a:stretch/>
        </p:blipFill>
        <p:spPr>
          <a:xfrm>
            <a:off x="85547" y="924561"/>
            <a:ext cx="2108090" cy="4117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8" grpId="0"/>
      <p:bldP spid="52" grpId="0" build="p"/>
      <p:bldP spid="54" grpId="0"/>
      <p:bldP spid="19" grpId="0"/>
      <p:bldP spid="42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20617</TotalTime>
  <Words>210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Lato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template. Please copy this document before making any edits</dc:title>
  <dc:creator>Nielsen, Joshua</dc:creator>
  <cp:lastModifiedBy>Corral, Jose</cp:lastModifiedBy>
  <cp:revision>139</cp:revision>
  <dcterms:created xsi:type="dcterms:W3CDTF">2019-01-14T22:06:33Z</dcterms:created>
  <dcterms:modified xsi:type="dcterms:W3CDTF">2024-10-31T15:01:13Z</dcterms:modified>
</cp:coreProperties>
</file>