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92" r:id="rId15"/>
    <p:sldId id="293" r:id="rId16"/>
    <p:sldId id="275" r:id="rId17"/>
    <p:sldId id="276" r:id="rId18"/>
    <p:sldId id="277" r:id="rId19"/>
    <p:sldId id="278" r:id="rId20"/>
    <p:sldId id="282" r:id="rId21"/>
    <p:sldId id="279" r:id="rId22"/>
    <p:sldId id="281" r:id="rId23"/>
    <p:sldId id="287" r:id="rId24"/>
    <p:sldId id="283" r:id="rId25"/>
    <p:sldId id="284" r:id="rId26"/>
    <p:sldId id="285" r:id="rId27"/>
    <p:sldId id="280" r:id="rId28"/>
    <p:sldId id="289" r:id="rId29"/>
    <p:sldId id="291" r:id="rId30"/>
    <p:sldId id="288" r:id="rId31"/>
    <p:sldId id="294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BERT (2018)</c:v>
                </c:pt>
                <c:pt idx="1">
                  <c:v>GPT-3 175B (2020)</c:v>
                </c:pt>
                <c:pt idx="2">
                  <c:v>Llama-2 70B (2023)</c:v>
                </c:pt>
                <c:pt idx="3">
                  <c:v>Llama-3 70B (2024)</c:v>
                </c:pt>
                <c:pt idx="4">
                  <c:v>GPT-4o (2024)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5.2</c:v>
                </c:pt>
                <c:pt idx="2">
                  <c:v>13.5</c:v>
                </c:pt>
                <c:pt idx="3">
                  <c:v>50.4</c:v>
                </c:pt>
                <c:pt idx="4">
                  <c:v>76.599999999999994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3E-124F-A029-BAA0ED6543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0576576"/>
        <c:axId val="670578288"/>
      </c:lineChart>
      <c:catAx>
        <c:axId val="67057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578288"/>
        <c:crosses val="autoZero"/>
        <c:auto val="1"/>
        <c:lblAlgn val="ctr"/>
        <c:lblOffset val="100"/>
        <c:noMultiLvlLbl val="0"/>
      </c:catAx>
      <c:valAx>
        <c:axId val="670578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57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BERT (2018)</c:v>
                </c:pt>
                <c:pt idx="1">
                  <c:v>GPT-3 175B (2020)</c:v>
                </c:pt>
                <c:pt idx="2">
                  <c:v>Llama-2 70B (2023)</c:v>
                </c:pt>
                <c:pt idx="3">
                  <c:v>Llama-3 70B (2024)</c:v>
                </c:pt>
                <c:pt idx="4">
                  <c:v>GPT-4o (2024)</c:v>
                </c:pt>
                <c:pt idx="5">
                  <c:v>OpenAI o1 (2024)</c:v>
                </c:pt>
                <c:pt idx="6">
                  <c:v>DeepseekR1 (2025)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5.2</c:v>
                </c:pt>
                <c:pt idx="2">
                  <c:v>13.5</c:v>
                </c:pt>
                <c:pt idx="3">
                  <c:v>50.4</c:v>
                </c:pt>
                <c:pt idx="4">
                  <c:v>76.599999999999994</c:v>
                </c:pt>
                <c:pt idx="5">
                  <c:v>94.8</c:v>
                </c:pt>
                <c:pt idx="6">
                  <c:v>97.3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10-804C-9436-F18E6626E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0576576"/>
        <c:axId val="670578288"/>
      </c:lineChart>
      <c:catAx>
        <c:axId val="67057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578288"/>
        <c:crosses val="autoZero"/>
        <c:auto val="1"/>
        <c:lblAlgn val="ctr"/>
        <c:lblOffset val="100"/>
        <c:noMultiLvlLbl val="0"/>
      </c:catAx>
      <c:valAx>
        <c:axId val="67057828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57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5EE3D-F95D-E64A-B95F-EB96E787AF9D}" type="datetimeFigureOut">
              <a:rPr lang="en-US" smtClean="0"/>
              <a:t>6/26/25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A9B0D-A800-3040-A48C-FD7225713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76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A9B0D-A800-3040-A48C-FD722571371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23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0E68A-9780-A236-7F46-79513FDFA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6523AD-35EF-9A2F-7BA5-E9296A51D6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AE67C0-DE3A-F579-BB64-7C9A7C2781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D1525-0D45-898D-F0EA-F47F2EB93E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A9B0D-A800-3040-A48C-FD722571371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5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07C5-EB8F-8A41-1FFF-30EF8BBA2D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DB6E9D-6D46-8DE9-DC07-6B80AFF60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37B05-4FAE-0F11-82C8-2DD39BFAE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46E68-FEBA-4DD2-9D2C-31D1BFB06ED7}" type="datetimeFigureOut">
              <a:rPr lang="zh-CN" altLang="en-US" smtClean="0"/>
              <a:t>2025/6/26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76507-2E20-5B7F-4C40-443B06FBB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77A84-0FF5-5876-93CC-8154807FA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B4FD-228A-4AB8-B20F-77CE44E3B9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984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01148-F00A-8EE0-24C6-499E17599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E1DB96-3EA3-E167-B14A-17F03DA88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99A40-A30A-ABA6-E758-7346130FF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46E68-FEBA-4DD2-9D2C-31D1BFB06ED7}" type="datetimeFigureOut">
              <a:rPr lang="zh-CN" altLang="en-US" smtClean="0"/>
              <a:t>2025/6/26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4E05D-DB28-4955-CF3A-080285999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67DE3-8AFC-E23D-C468-C6A5A9372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B4FD-228A-4AB8-B20F-77CE44E3B9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340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4EF002-2088-2EED-FBB2-C985382587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C72EBA-F8BA-B03D-F31C-55FDFFB9D5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1BDF0-23CD-EA44-160A-ABD9EB077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46E68-FEBA-4DD2-9D2C-31D1BFB06ED7}" type="datetimeFigureOut">
              <a:rPr lang="zh-CN" altLang="en-US" smtClean="0"/>
              <a:t>2025/6/26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3244E-999B-0CCB-4D4A-B1229D9BC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9079B-56DD-15FE-07A7-923FD6E60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B4FD-228A-4AB8-B20F-77CE44E3B9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008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E3641-E7C3-A126-D56E-3B641DB1E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479D0-918E-DC6A-ED17-0D8B9A785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FA26A-6127-E46E-9D2C-137E56111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46E68-FEBA-4DD2-9D2C-31D1BFB06ED7}" type="datetimeFigureOut">
              <a:rPr lang="zh-CN" altLang="en-US" smtClean="0"/>
              <a:t>2025/6/26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10FBA-4C66-3A48-A6D8-A962FA9F4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9133D-2933-67B7-93DF-7BDF4D489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B4FD-228A-4AB8-B20F-77CE44E3B9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405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B03-1622-37A8-28BF-E736F0B66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5DC23-747C-5BE2-CB0B-2B31BFF79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CF588-4A77-E604-2C8B-57DD36C48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46E68-FEBA-4DD2-9D2C-31D1BFB06ED7}" type="datetimeFigureOut">
              <a:rPr lang="zh-CN" altLang="en-US" smtClean="0"/>
              <a:t>2025/6/26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8C47B-12D1-DC78-2C1C-6BE65152A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423FE-19AD-69BB-DACF-0E3C02EBA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B4FD-228A-4AB8-B20F-77CE44E3B9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276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11FD-9984-BDFF-D9C4-40DE4CEC0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D0537-1FF3-6269-4E95-AA66F2716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6C4D7A-259D-F0A9-5B2D-B60DCDA58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61A7E-34E3-B4D3-A479-C14F7A7EC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46E68-FEBA-4DD2-9D2C-31D1BFB06ED7}" type="datetimeFigureOut">
              <a:rPr lang="zh-CN" altLang="en-US" smtClean="0"/>
              <a:t>2025/6/26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F7161F-C600-F410-2FF8-472DB39BA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4C3CB-993B-1636-991D-9FDBA02BB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B4FD-228A-4AB8-B20F-77CE44E3B9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309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7AE93-1D10-10F5-B8C4-3A554C157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C72F9-9864-F718-9311-B333ED4E1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E8B713-EBC0-3857-5A9A-2D730C564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197E50-C441-03C2-8FAF-2AEAD44065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05176F-8AE1-CA33-2A1A-2A400D6AD9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E60D59-1B5A-48C0-B0F2-5B3EF6F67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46E68-FEBA-4DD2-9D2C-31D1BFB06ED7}" type="datetimeFigureOut">
              <a:rPr lang="zh-CN" altLang="en-US" smtClean="0"/>
              <a:t>2025/6/26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5D6902-6633-FE69-39C8-4F125172A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1D36CF-B090-706B-49C4-BC69345F8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B4FD-228A-4AB8-B20F-77CE44E3B9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63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57808-8081-3DB2-825F-501889B4E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870ACA-26F6-4A42-95E0-4F0A7CD26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46E68-FEBA-4DD2-9D2C-31D1BFB06ED7}" type="datetimeFigureOut">
              <a:rPr lang="zh-CN" altLang="en-US" smtClean="0"/>
              <a:t>2025/6/26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4A0316-0E5C-9735-A104-154109678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8EC67-0A18-71FE-6E2C-F6E23B7C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B4FD-228A-4AB8-B20F-77CE44E3B9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07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53DCD5-D5CE-D94F-1E17-4E5F3AD75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46E68-FEBA-4DD2-9D2C-31D1BFB06ED7}" type="datetimeFigureOut">
              <a:rPr lang="zh-CN" altLang="en-US" smtClean="0"/>
              <a:t>2025/6/26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33F6A6-E01D-4ABD-35C0-5C1B9D447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B79A5-8028-11A6-1949-E2846CA01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B4FD-228A-4AB8-B20F-77CE44E3B9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3760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F5662-D4B1-5CEF-EDE5-48B65FB2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2C328-EECA-E9C0-96CF-BE1015897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7432B-1748-1C9B-9C3C-D9EED5999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8B612-3D8B-54A2-A580-F8B99582D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46E68-FEBA-4DD2-9D2C-31D1BFB06ED7}" type="datetimeFigureOut">
              <a:rPr lang="zh-CN" altLang="en-US" smtClean="0"/>
              <a:t>2025/6/26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CE8A6-978B-B1C5-A8DD-78C3E2141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3A1CF7-0766-2251-7961-CF8295285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B4FD-228A-4AB8-B20F-77CE44E3B9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77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DC156-B4D6-C825-50DF-71CE9A5B7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9D654E-902D-4E59-BCFD-AB556CAE2E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DFAA72-BAE7-9B7D-3CC3-E3CEC6982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CE4BCE-6FA9-E35A-F43D-76FBE7542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46E68-FEBA-4DD2-9D2C-31D1BFB06ED7}" type="datetimeFigureOut">
              <a:rPr lang="zh-CN" altLang="en-US" smtClean="0"/>
              <a:t>2025/6/26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5BBB4-97C5-28E3-8129-92E251D92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ED9652-F600-2859-45B5-73A064177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B4FD-228A-4AB8-B20F-77CE44E3B9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93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1A1106-3F60-EE73-EBDE-78D0DB2E8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02685-759C-0AB2-72A8-7A3EE3554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74DD8-9D86-0D50-ECAE-970591E73A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346E68-FEBA-4DD2-9D2C-31D1BFB06ED7}" type="datetimeFigureOut">
              <a:rPr lang="zh-CN" altLang="en-US" smtClean="0"/>
              <a:t>2025/6/26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92278-8D91-55F2-5678-B7FAE17941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8B8D6-9B3D-1D05-5249-1AB2E194B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ACB4FD-228A-4AB8-B20F-77CE44E3B9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632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E1A80-833C-46C3-6AB2-D2226B426B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Large Reasoning Language Models in Clinical Applications</a:t>
            </a:r>
            <a:endParaRPr lang="zh-CN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07E861-8474-F9FA-F77D-E15EE8226B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Ben Zhou</a:t>
            </a:r>
          </a:p>
          <a:p>
            <a:r>
              <a:rPr lang="en-US" altLang="zh-CN" dirty="0"/>
              <a:t>Assistant Professor, Arizona State University</a:t>
            </a:r>
          </a:p>
          <a:p>
            <a:r>
              <a:rPr lang="en-US" altLang="zh-CN" dirty="0"/>
              <a:t>https://arc-asu.github.io/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1752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6DED-0027-C783-761A-275C34A93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recently: “Reasoning” LLMs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52AF6D-C8D9-5D91-CCBA-23A8B345F1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653" y="1544383"/>
            <a:ext cx="7275963" cy="51981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042B0D-1B8A-3B0A-7C7D-FE6175DFC4F0}"/>
              </a:ext>
            </a:extLst>
          </p:cNvPr>
          <p:cNvSpPr txBox="1"/>
          <p:nvPr/>
        </p:nvSpPr>
        <p:spPr>
          <a:xfrm>
            <a:off x="9293247" y="6123543"/>
            <a:ext cx="2396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OpenAI</a:t>
            </a:r>
          </a:p>
        </p:txBody>
      </p:sp>
    </p:spTree>
    <p:extLst>
      <p:ext uri="{BB962C8B-B14F-4D97-AF65-F5344CB8AC3E}">
        <p14:creationId xmlns:p14="http://schemas.microsoft.com/office/powerpoint/2010/main" val="612694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685D8-7DAE-0FFE-2322-ADC4AD3A7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Foreshadowing Reasoning/Thinking Models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B89A80-559D-C634-EA1E-7D0B280C33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98" y="2167634"/>
            <a:ext cx="5505450" cy="116634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7A8AFA-3F3F-EBAE-F037-96009849C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22" y="2072608"/>
            <a:ext cx="6061378" cy="13563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F4710C-37E2-DB71-7D8A-609FDA154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94" y="3810920"/>
            <a:ext cx="5418074" cy="15839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EDA41F-4263-39B7-D6DB-258BEF9AF3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21024"/>
            <a:ext cx="4982829" cy="3023092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6B9EC73-89D8-D401-2E06-413DB4399243}"/>
              </a:ext>
            </a:extLst>
          </p:cNvPr>
          <p:cNvSpPr/>
          <p:nvPr/>
        </p:nvSpPr>
        <p:spPr>
          <a:xfrm>
            <a:off x="3273552" y="2405601"/>
            <a:ext cx="5388864" cy="252374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LLMs benefit from “thinking more” through self-generated/guided reflections and more elaborated rationales.</a:t>
            </a:r>
          </a:p>
        </p:txBody>
      </p:sp>
    </p:spTree>
    <p:extLst>
      <p:ext uri="{BB962C8B-B14F-4D97-AF65-F5344CB8AC3E}">
        <p14:creationId xmlns:p14="http://schemas.microsoft.com/office/powerpoint/2010/main" val="217949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1B390-B0BC-6D63-87A3-575452964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Reinforced Finetuning (RFT)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060BD-315E-52A6-B534-AD3F318C3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scalable method to make models learn to self-reflect/elaborate</a:t>
            </a:r>
          </a:p>
          <a:p>
            <a:pPr lvl="1"/>
            <a:r>
              <a:rPr lang="en-US" dirty="0"/>
              <a:t>Brought into popularity/feasibility by: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F7FFE0-654E-B55A-C628-2F0B3A859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384" y="2862580"/>
            <a:ext cx="7772400" cy="201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93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D5084-CA42-2585-897B-95BF7185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SFT </a:t>
            </a:r>
            <a:r>
              <a:rPr lang="en-US" dirty="0" err="1"/>
              <a:t>v.RFT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AE40EA6-6E5C-33D4-AFEC-76F417D6CD61}"/>
              </a:ext>
            </a:extLst>
          </p:cNvPr>
          <p:cNvGrpSpPr/>
          <p:nvPr/>
        </p:nvGrpSpPr>
        <p:grpSpPr>
          <a:xfrm>
            <a:off x="566928" y="1690688"/>
            <a:ext cx="5388864" cy="1243379"/>
            <a:chOff x="2627376" y="2185621"/>
            <a:chExt cx="5388864" cy="1243379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C0039CF6-9A58-A555-258D-7993CF59FBB2}"/>
                </a:ext>
              </a:extLst>
            </p:cNvPr>
            <p:cNvSpPr/>
            <p:nvPr/>
          </p:nvSpPr>
          <p:spPr>
            <a:xfrm>
              <a:off x="2627376" y="2554953"/>
              <a:ext cx="5388864" cy="87404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 car can run 100 miles on a full tank. How far can it run with half a tank?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B74BB2-AA5E-19DA-E621-2AF26117AA19}"/>
                </a:ext>
              </a:extLst>
            </p:cNvPr>
            <p:cNvSpPr txBox="1"/>
            <p:nvPr/>
          </p:nvSpPr>
          <p:spPr>
            <a:xfrm>
              <a:off x="4654296" y="2185621"/>
              <a:ext cx="1335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</a:rPr>
                <a:t>Question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CDDE93B-D1AE-8FFC-1BF5-C66782182F06}"/>
              </a:ext>
            </a:extLst>
          </p:cNvPr>
          <p:cNvGrpSpPr/>
          <p:nvPr/>
        </p:nvGrpSpPr>
        <p:grpSpPr>
          <a:xfrm>
            <a:off x="6266688" y="1690688"/>
            <a:ext cx="5388864" cy="1243379"/>
            <a:chOff x="2627376" y="2185621"/>
            <a:chExt cx="5388864" cy="1243379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A4EB552-FA9E-501F-535D-4962B51E89D7}"/>
                </a:ext>
              </a:extLst>
            </p:cNvPr>
            <p:cNvSpPr/>
            <p:nvPr/>
          </p:nvSpPr>
          <p:spPr>
            <a:xfrm>
              <a:off x="2627376" y="2554953"/>
              <a:ext cx="5388864" cy="87404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100 / 2 = 50, the answer is 50 miles.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5F3FB7-B01B-8960-DAA8-36382A3D2402}"/>
                </a:ext>
              </a:extLst>
            </p:cNvPr>
            <p:cNvSpPr txBox="1"/>
            <p:nvPr/>
          </p:nvSpPr>
          <p:spPr>
            <a:xfrm>
              <a:off x="3749040" y="2185621"/>
              <a:ext cx="3145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Human-annotated Solution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DA0335B-7457-D928-E202-9FCF3D8E5363}"/>
              </a:ext>
            </a:extLst>
          </p:cNvPr>
          <p:cNvGrpSpPr/>
          <p:nvPr/>
        </p:nvGrpSpPr>
        <p:grpSpPr>
          <a:xfrm>
            <a:off x="1018032" y="3085298"/>
            <a:ext cx="5559552" cy="3662974"/>
            <a:chOff x="3176016" y="3141542"/>
            <a:chExt cx="5559552" cy="366297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3689C70-BC29-1DC3-D9E2-342CF290199B}"/>
                </a:ext>
              </a:extLst>
            </p:cNvPr>
            <p:cNvGrpSpPr/>
            <p:nvPr/>
          </p:nvGrpSpPr>
          <p:grpSpPr>
            <a:xfrm>
              <a:off x="3176016" y="3141542"/>
              <a:ext cx="5559552" cy="2510140"/>
              <a:chOff x="6096000" y="3409766"/>
              <a:chExt cx="5559552" cy="2510140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26C9BA6-283B-CFCA-1B1E-7DC3FD47EEBF}"/>
                  </a:ext>
                </a:extLst>
              </p:cNvPr>
              <p:cNvGrpSpPr/>
              <p:nvPr/>
            </p:nvGrpSpPr>
            <p:grpSpPr>
              <a:xfrm>
                <a:off x="6096000" y="3409766"/>
                <a:ext cx="5559552" cy="1357306"/>
                <a:chOff x="2627376" y="2166387"/>
                <a:chExt cx="5559552" cy="1357306"/>
              </a:xfrm>
            </p:grpSpPr>
            <p:sp>
              <p:nvSpPr>
                <p:cNvPr id="12" name="Rounded Rectangle 11">
                  <a:extLst>
                    <a:ext uri="{FF2B5EF4-FFF2-40B4-BE49-F238E27FC236}">
                      <a16:creationId xmlns:a16="http://schemas.microsoft.com/office/drawing/2014/main" id="{029CBA58-AB63-AB2B-2ED7-DED5DEDD76FA}"/>
                    </a:ext>
                  </a:extLst>
                </p:cNvPr>
                <p:cNvSpPr/>
                <p:nvPr/>
              </p:nvSpPr>
              <p:spPr>
                <a:xfrm>
                  <a:off x="2627376" y="2554953"/>
                  <a:ext cx="5559552" cy="968740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</a:rPr>
                    <a:t>Since the car only has half a tank, it can only travel … the answer is \box{</a:t>
                  </a:r>
                  <a:r>
                    <a:rPr lang="en-US" sz="2400" b="1" dirty="0">
                      <a:solidFill>
                        <a:srgbClr val="FF0000"/>
                      </a:solidFill>
                    </a:rPr>
                    <a:t>50</a:t>
                  </a:r>
                  <a:r>
                    <a:rPr lang="en-US" sz="2400" dirty="0">
                      <a:solidFill>
                        <a:schemeClr val="tx1"/>
                      </a:solidFill>
                    </a:rPr>
                    <a:t>}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5340CE3-13AF-FA6F-4A4D-73403749A371}"/>
                    </a:ext>
                  </a:extLst>
                </p:cNvPr>
                <p:cNvSpPr txBox="1"/>
                <p:nvPr/>
              </p:nvSpPr>
              <p:spPr>
                <a:xfrm>
                  <a:off x="3090672" y="2166387"/>
                  <a:ext cx="44439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Model-generated Elaborated Solutions</a:t>
                  </a:r>
                </a:p>
              </p:txBody>
            </p:sp>
          </p:grpSp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B00C4B22-8C3F-9EB5-8D2F-BE77F48A528B}"/>
                  </a:ext>
                </a:extLst>
              </p:cNvPr>
              <p:cNvSpPr/>
              <p:nvPr/>
            </p:nvSpPr>
            <p:spPr>
              <a:xfrm>
                <a:off x="6096000" y="4951166"/>
                <a:ext cx="5559552" cy="96874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The car can still travel the same distance … the answer is \box{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100</a:t>
                </a:r>
                <a:r>
                  <a:rPr lang="en-US" sz="2400" dirty="0">
                    <a:solidFill>
                      <a:schemeClr val="tx1"/>
                    </a:solidFill>
                  </a:rPr>
                  <a:t>}</a:t>
                </a:r>
              </a:p>
            </p:txBody>
          </p:sp>
        </p:grp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24D754C-7704-212D-C68F-2F39682361AC}"/>
                </a:ext>
              </a:extLst>
            </p:cNvPr>
            <p:cNvSpPr/>
            <p:nvPr/>
          </p:nvSpPr>
          <p:spPr>
            <a:xfrm>
              <a:off x="3176016" y="5835776"/>
              <a:ext cx="5559552" cy="96874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The car is a Toyota RAV4 based on the description.</a:t>
              </a:r>
            </a:p>
          </p:txBody>
        </p:sp>
      </p:grpSp>
      <p:sp>
        <p:nvSpPr>
          <p:cNvPr id="18" name="Curved Down Arrow 17">
            <a:extLst>
              <a:ext uri="{FF2B5EF4-FFF2-40B4-BE49-F238E27FC236}">
                <a16:creationId xmlns:a16="http://schemas.microsoft.com/office/drawing/2014/main" id="{80EF7340-329E-F1C1-19E5-35691940AB47}"/>
              </a:ext>
            </a:extLst>
          </p:cNvPr>
          <p:cNvSpPr/>
          <p:nvPr/>
        </p:nvSpPr>
        <p:spPr>
          <a:xfrm flipH="1">
            <a:off x="5495544" y="1452899"/>
            <a:ext cx="1072896" cy="398336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3CE905-AF46-1608-4E37-9442578E78D8}"/>
              </a:ext>
            </a:extLst>
          </p:cNvPr>
          <p:cNvSpPr txBox="1"/>
          <p:nvPr/>
        </p:nvSpPr>
        <p:spPr>
          <a:xfrm>
            <a:off x="4625340" y="998335"/>
            <a:ext cx="328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Supervised Fine-tuning (SFT)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DE58F0-538A-A3DF-2CF6-BBC718E3C541}"/>
              </a:ext>
            </a:extLst>
          </p:cNvPr>
          <p:cNvSpPr txBox="1"/>
          <p:nvPr/>
        </p:nvSpPr>
        <p:spPr>
          <a:xfrm>
            <a:off x="6815328" y="3519274"/>
            <a:ext cx="2084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correct answer, correct format: reward: 1.0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97312B-9DFD-87B1-1FFA-65E829EFA92C}"/>
              </a:ext>
            </a:extLst>
          </p:cNvPr>
          <p:cNvSpPr txBox="1"/>
          <p:nvPr/>
        </p:nvSpPr>
        <p:spPr>
          <a:xfrm>
            <a:off x="6815328" y="4626698"/>
            <a:ext cx="2084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incorrect answer, correct format: reward: 0.5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FC9C05-3D6F-BAF3-0C24-FE0E10D337B2}"/>
              </a:ext>
            </a:extLst>
          </p:cNvPr>
          <p:cNvSpPr txBox="1"/>
          <p:nvPr/>
        </p:nvSpPr>
        <p:spPr>
          <a:xfrm>
            <a:off x="6839712" y="5783414"/>
            <a:ext cx="2084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incorrect answer, incorrect format: reward: 0.0</a:t>
            </a:r>
          </a:p>
        </p:txBody>
      </p:sp>
      <p:sp>
        <p:nvSpPr>
          <p:cNvPr id="23" name="Curved Down Arrow 22">
            <a:extLst>
              <a:ext uri="{FF2B5EF4-FFF2-40B4-BE49-F238E27FC236}">
                <a16:creationId xmlns:a16="http://schemas.microsoft.com/office/drawing/2014/main" id="{0E643EFF-E1C3-AF17-37E0-0EFEC695C263}"/>
              </a:ext>
            </a:extLst>
          </p:cNvPr>
          <p:cNvSpPr/>
          <p:nvPr/>
        </p:nvSpPr>
        <p:spPr>
          <a:xfrm rot="6529942" flipH="1">
            <a:off x="8695944" y="4389836"/>
            <a:ext cx="1072896" cy="398336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3FE87F-484E-02CA-3E13-2B8EDFBA553F}"/>
              </a:ext>
            </a:extLst>
          </p:cNvPr>
          <p:cNvSpPr txBox="1"/>
          <p:nvPr/>
        </p:nvSpPr>
        <p:spPr>
          <a:xfrm>
            <a:off x="9259824" y="4856202"/>
            <a:ext cx="2955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Reinforcement learning algorithms: reward-based optimization. GRPO/PPO</a:t>
            </a:r>
          </a:p>
        </p:txBody>
      </p:sp>
    </p:spTree>
    <p:extLst>
      <p:ext uri="{BB962C8B-B14F-4D97-AF65-F5344CB8AC3E}">
        <p14:creationId xmlns:p14="http://schemas.microsoft.com/office/powerpoint/2010/main" val="3819014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8D6EC-4D03-C863-8FD7-7D27A8444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Intuitive Comparisons between SFT/RFT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47CEE-D488-2C8C-3971-D06C63C7D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SFT can only provide “correct/positive” supervision, while RFT provides feedback on “incorrect/negative supervision.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9648108-7592-F565-BDDC-4A4A9DBB8A90}"/>
              </a:ext>
            </a:extLst>
          </p:cNvPr>
          <p:cNvGrpSpPr/>
          <p:nvPr/>
        </p:nvGrpSpPr>
        <p:grpSpPr>
          <a:xfrm>
            <a:off x="360295" y="3025502"/>
            <a:ext cx="5388864" cy="1243379"/>
            <a:chOff x="2627376" y="2185621"/>
            <a:chExt cx="5388864" cy="1243379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5D757AB7-708B-FF19-CECC-541B7DC8F0EE}"/>
                </a:ext>
              </a:extLst>
            </p:cNvPr>
            <p:cNvSpPr/>
            <p:nvPr/>
          </p:nvSpPr>
          <p:spPr>
            <a:xfrm>
              <a:off x="2627376" y="2554953"/>
              <a:ext cx="5388864" cy="87404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100 / 2 = 50, the answer is 50 miles.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FC74EE5-EB7C-F8D8-A2AE-3E34FD684E07}"/>
                </a:ext>
              </a:extLst>
            </p:cNvPr>
            <p:cNvSpPr txBox="1"/>
            <p:nvPr/>
          </p:nvSpPr>
          <p:spPr>
            <a:xfrm>
              <a:off x="3749040" y="2185621"/>
              <a:ext cx="3145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Human-annotated Solution </a:t>
              </a:r>
            </a:p>
          </p:txBody>
        </p:sp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A67859C-25A8-D127-6116-30FC3AA1382C}"/>
              </a:ext>
            </a:extLst>
          </p:cNvPr>
          <p:cNvSpPr/>
          <p:nvPr/>
        </p:nvSpPr>
        <p:spPr>
          <a:xfrm>
            <a:off x="6008239" y="3347487"/>
            <a:ext cx="5500589" cy="9584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The car can still travel the same distance … the answer is \box{</a:t>
            </a:r>
            <a:r>
              <a:rPr lang="en-US" sz="2400" b="1" dirty="0">
                <a:solidFill>
                  <a:srgbClr val="FF0000"/>
                </a:solidFill>
              </a:rPr>
              <a:t>100</a:t>
            </a:r>
            <a:r>
              <a:rPr lang="en-US" sz="2400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7A60E9-E45D-BC42-D8D2-4BF3ACF0CD20}"/>
              </a:ext>
            </a:extLst>
          </p:cNvPr>
          <p:cNvSpPr txBox="1"/>
          <p:nvPr/>
        </p:nvSpPr>
        <p:spPr>
          <a:xfrm>
            <a:off x="6901987" y="2988665"/>
            <a:ext cx="395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Self-generated Negative Solution</a:t>
            </a:r>
          </a:p>
        </p:txBody>
      </p:sp>
    </p:spTree>
    <p:extLst>
      <p:ext uri="{BB962C8B-B14F-4D97-AF65-F5344CB8AC3E}">
        <p14:creationId xmlns:p14="http://schemas.microsoft.com/office/powerpoint/2010/main" val="3959426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663C4-FF28-4FBB-5B41-94B900391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30540-056F-90F3-14E2-8F10D91C9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Intuitive Comparisons between SFT/RFT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E1085-9C47-7740-41A8-2BF5B1282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SFT enforces models to generate texts or answers in a “human style”, while RFT allows models to explore their own distribution.</a:t>
            </a:r>
          </a:p>
          <a:p>
            <a:pPr lvl="1"/>
            <a:r>
              <a:rPr lang="en-US" dirty="0"/>
              <a:t>RFT allows for more fine-grained updates that are more critical to LLM’s parameters. </a:t>
            </a:r>
          </a:p>
        </p:txBody>
      </p:sp>
    </p:spTree>
    <p:extLst>
      <p:ext uri="{BB962C8B-B14F-4D97-AF65-F5344CB8AC3E}">
        <p14:creationId xmlns:p14="http://schemas.microsoft.com/office/powerpoint/2010/main" val="4095140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63CCA-0AF3-87FA-6FD3-CC3B1DC8A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Model Behaviors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E8221-50CC-FD47-0D4F-E3D3B970C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elaborate and think longer before outputting the final answer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04F4B0-7DB7-9201-F2DF-8EB2CAD3F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414" y="2379626"/>
            <a:ext cx="7122922" cy="431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17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FAC0AC-BDAE-D7D4-BC27-92A3C5D20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124" y="1117664"/>
            <a:ext cx="6099364" cy="56549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D6BD91-B6F0-A3CF-5CE3-B32AA22C2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Model Behaviors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51F4DA-A001-BF32-060D-CBBAF5841D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2" y="2036714"/>
            <a:ext cx="5745480" cy="3396536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0864D0-82CA-CDC6-C06F-9295B46D34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216" y="1223199"/>
            <a:ext cx="5473296" cy="540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0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20ADB-1FA7-693E-6AF1-E2E36F25F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Exists in Smaller Models, too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41616-F24F-BB26-2ECF-D6286B74F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Several reasoning/thinking models are 7-32B, enabling fast deployment and further training.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AF0006-499B-3029-2AC9-3745EE49B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07748"/>
            <a:ext cx="5636260" cy="11619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801CC8-C2FB-D8B0-B43B-00D941DC0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831" y="4169664"/>
            <a:ext cx="7772400" cy="983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F71D31-EB88-9E46-8346-381FF009ED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308" y="5168751"/>
            <a:ext cx="9807018" cy="114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50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D02E7-CF58-3D7A-5E98-3C7062E01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LLMs and Thinking LLMs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1A713-2F40-DCB0-4BE0-18D6FCC2D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LLMs have progressed rapidly since 2018 to late 2024 with larger models, newer training techniques, and better data handling.</a:t>
            </a:r>
          </a:p>
          <a:p>
            <a:r>
              <a:rPr lang="en-US" dirty="0"/>
              <a:t>Since late 2024, a new training strategy called reinforced fine-tuning (RFT) has enabled models to self-explore longer inference-time outputs and generate more comprehensive and complex reasoning. These models are referred to as “thinking models.”</a:t>
            </a:r>
          </a:p>
          <a:p>
            <a:r>
              <a:rPr lang="en-US" dirty="0"/>
              <a:t>Many of these thinking models are open-sourced and small enough, so they can be hosted in-house for data-sensitive settings, such as clinical applications. </a:t>
            </a:r>
          </a:p>
        </p:txBody>
      </p:sp>
    </p:spTree>
    <p:extLst>
      <p:ext uri="{BB962C8B-B14F-4D97-AF65-F5344CB8AC3E}">
        <p14:creationId xmlns:p14="http://schemas.microsoft.com/office/powerpoint/2010/main" val="1409105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B474C-2D93-2A78-148D-D40CF686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Language Models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8F8A8-05B5-5BAC-459F-0625A23C9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Language Models (LMs) are models that attempt to predict word distributions given a context.</a:t>
            </a:r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9A4959-7CFF-B54E-0393-977A283A7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108" y="3580744"/>
            <a:ext cx="2730500" cy="1104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DC83FA-611F-F461-2A6F-5E8EC07C0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487954"/>
            <a:ext cx="2532993" cy="4380158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311DFFE-0762-4F3C-1EB9-39841A0E899C}"/>
              </a:ext>
            </a:extLst>
          </p:cNvPr>
          <p:cNvSpPr/>
          <p:nvPr/>
        </p:nvSpPr>
        <p:spPr>
          <a:xfrm>
            <a:off x="9375228" y="4498428"/>
            <a:ext cx="2438400" cy="150297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good next-word prediction model encompasses logic and reason.</a:t>
            </a:r>
          </a:p>
        </p:txBody>
      </p:sp>
    </p:spTree>
    <p:extLst>
      <p:ext uri="{BB962C8B-B14F-4D97-AF65-F5344CB8AC3E}">
        <p14:creationId xmlns:p14="http://schemas.microsoft.com/office/powerpoint/2010/main" val="570426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2255D-58F9-2B77-0016-B11EC37D7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6591E-D059-A72E-128A-DFD5354DF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LLMs and Thinking LLMs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0FAA-14F6-B085-0F67-F27E5998B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and when do we need thinking LLMs in clinical settings? </a:t>
            </a:r>
          </a:p>
        </p:txBody>
      </p:sp>
    </p:spTree>
    <p:extLst>
      <p:ext uri="{BB962C8B-B14F-4D97-AF65-F5344CB8AC3E}">
        <p14:creationId xmlns:p14="http://schemas.microsoft.com/office/powerpoint/2010/main" val="3943263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B9C64-87D5-DA78-0FFE-501E5C4E6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Benefits with Minimum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785EB-BAC6-B55B-5422-24D5F319B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Thinking LLMs have demonstrated superior performance on tasks that require long-form reasoning, arithmetic, and comprehensiveness.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836DB5-5C95-9C7C-C32C-8C37AE1EA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220" y="1690688"/>
            <a:ext cx="9238593" cy="512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7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1EDA7-AB4E-A441-CA9E-212694B14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Agentic Tool-use and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BFEE-A8A9-8ED6-2AC0-B3E8D6418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83240" cy="4351338"/>
          </a:xfrm>
        </p:spPr>
        <p:txBody>
          <a:bodyPr/>
          <a:lstStyle/>
          <a:p>
            <a:r>
              <a:rPr lang="en-US" dirty="0"/>
              <a:t>Tools: functions that can be called at LLM inference time.</a:t>
            </a:r>
          </a:p>
          <a:p>
            <a:r>
              <a:rPr lang="en-US" dirty="0"/>
              <a:t>Agents: Models that learned to use tools to iteratively interact with the world.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E950DBF-6604-9E08-99F8-02F99AA4853C}"/>
              </a:ext>
            </a:extLst>
          </p:cNvPr>
          <p:cNvSpPr/>
          <p:nvPr/>
        </p:nvSpPr>
        <p:spPr>
          <a:xfrm>
            <a:off x="2938272" y="3135056"/>
            <a:ext cx="2414016" cy="64617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Browser Control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2F7A1A2-9AD8-4F05-E3D6-91F4A143B69F}"/>
              </a:ext>
            </a:extLst>
          </p:cNvPr>
          <p:cNvSpPr/>
          <p:nvPr/>
        </p:nvSpPr>
        <p:spPr>
          <a:xfrm>
            <a:off x="2938272" y="4079937"/>
            <a:ext cx="2414016" cy="64617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Google Search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BAE1118-2BAC-D1CC-24FB-5114B558C230}"/>
              </a:ext>
            </a:extLst>
          </p:cNvPr>
          <p:cNvSpPr/>
          <p:nvPr/>
        </p:nvSpPr>
        <p:spPr>
          <a:xfrm>
            <a:off x="2938272" y="5024818"/>
            <a:ext cx="2414016" cy="64617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Home Automation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6B050C6-BC52-07F2-77E5-6BACBFCA4CBB}"/>
              </a:ext>
            </a:extLst>
          </p:cNvPr>
          <p:cNvSpPr/>
          <p:nvPr/>
        </p:nvSpPr>
        <p:spPr>
          <a:xfrm>
            <a:off x="2938272" y="5969699"/>
            <a:ext cx="2414016" cy="64617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…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429F540-5452-6E80-33D2-ED1AA4499470}"/>
              </a:ext>
            </a:extLst>
          </p:cNvPr>
          <p:cNvSpPr/>
          <p:nvPr/>
        </p:nvSpPr>
        <p:spPr>
          <a:xfrm>
            <a:off x="5986274" y="3135056"/>
            <a:ext cx="2414016" cy="6461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Device Control 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02BD89A-44CC-AF1B-63D3-0E51EF877BFC}"/>
              </a:ext>
            </a:extLst>
          </p:cNvPr>
          <p:cNvSpPr/>
          <p:nvPr/>
        </p:nvSpPr>
        <p:spPr>
          <a:xfrm>
            <a:off x="5986274" y="4079937"/>
            <a:ext cx="2414016" cy="6461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EHR Search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2DF6EF8-BCDF-FBAE-A3FB-7A4B08E5AFE0}"/>
              </a:ext>
            </a:extLst>
          </p:cNvPr>
          <p:cNvSpPr/>
          <p:nvPr/>
        </p:nvSpPr>
        <p:spPr>
          <a:xfrm>
            <a:off x="5986274" y="5024818"/>
            <a:ext cx="2414016" cy="6461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OR Automation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F943D8B-5D5A-6AE3-2D07-9D76722E15D4}"/>
              </a:ext>
            </a:extLst>
          </p:cNvPr>
          <p:cNvSpPr/>
          <p:nvPr/>
        </p:nvSpPr>
        <p:spPr>
          <a:xfrm>
            <a:off x="5986274" y="5969699"/>
            <a:ext cx="2414016" cy="6461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65506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CCD01-D5AC-4377-BE67-5212493D7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18A45-15BE-7E5F-ABB4-7B73E207F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Agentic Tool-use and Search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ED8350-0C7B-8949-EA27-0519BE275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22" y="1690688"/>
            <a:ext cx="8205426" cy="49971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54E4B2-AA4F-D4B8-1CA0-541A40E9C6A7}"/>
              </a:ext>
            </a:extLst>
          </p:cNvPr>
          <p:cNvSpPr txBox="1"/>
          <p:nvPr/>
        </p:nvSpPr>
        <p:spPr>
          <a:xfrm>
            <a:off x="10326624" y="5608320"/>
            <a:ext cx="18653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Wang et al. A Survey of LLM-based Agents in Medicine: How far are we from Baymax?</a:t>
            </a:r>
          </a:p>
        </p:txBody>
      </p:sp>
    </p:spTree>
    <p:extLst>
      <p:ext uri="{BB962C8B-B14F-4D97-AF65-F5344CB8AC3E}">
        <p14:creationId xmlns:p14="http://schemas.microsoft.com/office/powerpoint/2010/main" val="1528772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F94AA-C9D2-3721-7682-0DC174839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DBEEA-2B54-ADEE-9E24-5F8937F71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Tool-use LLM Agents with RFT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4923D5-8EF4-88C2-2ED5-E75EDB94F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" y="1777454"/>
            <a:ext cx="5465064" cy="22238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65F065-1DE7-DCA5-D55F-302FF7B06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76" y="1880290"/>
            <a:ext cx="6266942" cy="20181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4F18DD-E853-C63A-261F-19B1EF88C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894" y="4088060"/>
            <a:ext cx="5985764" cy="214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68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054DE-1B9A-3606-522B-5DD923A19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Tool-use LLM Agents with RFT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57D77-1F42-6BF3-5EF0-F46688984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general technical intuition is simple. Remember the RFT example: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53A19A-7611-F610-F8A7-CDFA1E8757B9}"/>
              </a:ext>
            </a:extLst>
          </p:cNvPr>
          <p:cNvGrpSpPr/>
          <p:nvPr/>
        </p:nvGrpSpPr>
        <p:grpSpPr>
          <a:xfrm>
            <a:off x="2775108" y="2255778"/>
            <a:ext cx="4968240" cy="1146328"/>
            <a:chOff x="2627376" y="2185621"/>
            <a:chExt cx="5388864" cy="1243379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F548FA60-FE80-CDCE-E7BA-297441A3E07A}"/>
                </a:ext>
              </a:extLst>
            </p:cNvPr>
            <p:cNvSpPr/>
            <p:nvPr/>
          </p:nvSpPr>
          <p:spPr>
            <a:xfrm>
              <a:off x="2627376" y="2554953"/>
              <a:ext cx="5388864" cy="87404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A car can run 100 miles on a full tank. How far can it run with half a tank?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9D84D77-C0D1-53CB-B309-B288BDD70235}"/>
                </a:ext>
              </a:extLst>
            </p:cNvPr>
            <p:cNvSpPr txBox="1"/>
            <p:nvPr/>
          </p:nvSpPr>
          <p:spPr>
            <a:xfrm>
              <a:off x="4654296" y="2185621"/>
              <a:ext cx="1335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</a:rPr>
                <a:t>Question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96D1D4A-B0D4-7282-B52E-649F0FA83AA4}"/>
              </a:ext>
            </a:extLst>
          </p:cNvPr>
          <p:cNvGrpSpPr/>
          <p:nvPr/>
        </p:nvGrpSpPr>
        <p:grpSpPr>
          <a:xfrm>
            <a:off x="2701956" y="3480937"/>
            <a:ext cx="5125605" cy="3377063"/>
            <a:chOff x="3176016" y="3141542"/>
            <a:chExt cx="5559552" cy="366297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E1225C8-0E99-61EF-B6C8-BE3AFD1E4319}"/>
                </a:ext>
              </a:extLst>
            </p:cNvPr>
            <p:cNvGrpSpPr/>
            <p:nvPr/>
          </p:nvGrpSpPr>
          <p:grpSpPr>
            <a:xfrm>
              <a:off x="3176016" y="3141542"/>
              <a:ext cx="5559552" cy="2510140"/>
              <a:chOff x="6096000" y="3409766"/>
              <a:chExt cx="5559552" cy="251014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777F7E9-8DB2-1A18-9402-C681C5368CBF}"/>
                  </a:ext>
                </a:extLst>
              </p:cNvPr>
              <p:cNvGrpSpPr/>
              <p:nvPr/>
            </p:nvGrpSpPr>
            <p:grpSpPr>
              <a:xfrm>
                <a:off x="6096000" y="3409766"/>
                <a:ext cx="5559552" cy="1357306"/>
                <a:chOff x="2627376" y="2166387"/>
                <a:chExt cx="5559552" cy="1357306"/>
              </a:xfrm>
            </p:grpSpPr>
            <p:sp>
              <p:nvSpPr>
                <p:cNvPr id="12" name="Rounded Rectangle 11">
                  <a:extLst>
                    <a:ext uri="{FF2B5EF4-FFF2-40B4-BE49-F238E27FC236}">
                      <a16:creationId xmlns:a16="http://schemas.microsoft.com/office/drawing/2014/main" id="{63E60D83-2A54-8353-F8E3-A6B00A418E9A}"/>
                    </a:ext>
                  </a:extLst>
                </p:cNvPr>
                <p:cNvSpPr/>
                <p:nvPr/>
              </p:nvSpPr>
              <p:spPr>
                <a:xfrm>
                  <a:off x="2627376" y="2554953"/>
                  <a:ext cx="5559552" cy="968740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Since the car only has half a tank, it can only travel … the answer is \box{</a:t>
                  </a:r>
                  <a:r>
                    <a:rPr lang="en-US" sz="2000" b="1" dirty="0">
                      <a:solidFill>
                        <a:srgbClr val="FF0000"/>
                      </a:solidFill>
                    </a:rPr>
                    <a:t>50</a:t>
                  </a:r>
                  <a:r>
                    <a:rPr lang="en-US" sz="2000" dirty="0">
                      <a:solidFill>
                        <a:schemeClr val="tx1"/>
                      </a:solidFill>
                    </a:rPr>
                    <a:t>}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1F48309-1A2F-8B1F-C28B-40A54C2B79AB}"/>
                    </a:ext>
                  </a:extLst>
                </p:cNvPr>
                <p:cNvSpPr txBox="1"/>
                <p:nvPr/>
              </p:nvSpPr>
              <p:spPr>
                <a:xfrm>
                  <a:off x="3090672" y="2166387"/>
                  <a:ext cx="44439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Model-generated Elaborated Solutions</a:t>
                  </a:r>
                </a:p>
              </p:txBody>
            </p:sp>
          </p:grpSp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857193BD-4235-B7E3-DBBF-29C67ADEB275}"/>
                  </a:ext>
                </a:extLst>
              </p:cNvPr>
              <p:cNvSpPr/>
              <p:nvPr/>
            </p:nvSpPr>
            <p:spPr>
              <a:xfrm>
                <a:off x="6096000" y="4951166"/>
                <a:ext cx="5559552" cy="96874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The car can still travel the same distance … the answer is \box{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100</a:t>
                </a:r>
                <a:r>
                  <a:rPr lang="en-US" sz="2000" dirty="0">
                    <a:solidFill>
                      <a:schemeClr val="tx1"/>
                    </a:solidFill>
                  </a:rPr>
                  <a:t>}</a:t>
                </a:r>
              </a:p>
            </p:txBody>
          </p:sp>
        </p:grp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502F0B37-8589-B294-D27C-2549DEC182BB}"/>
                </a:ext>
              </a:extLst>
            </p:cNvPr>
            <p:cNvSpPr/>
            <p:nvPr/>
          </p:nvSpPr>
          <p:spPr>
            <a:xfrm>
              <a:off x="3176016" y="5835776"/>
              <a:ext cx="5559552" cy="96874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The car is a Toyota RAV4 based on the description.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F315D3C-8B99-E258-2769-171393584FE5}"/>
              </a:ext>
            </a:extLst>
          </p:cNvPr>
          <p:cNvSpPr txBox="1"/>
          <p:nvPr/>
        </p:nvSpPr>
        <p:spPr>
          <a:xfrm>
            <a:off x="7969258" y="3821441"/>
            <a:ext cx="1922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correct answer, correct format: reward: 1.0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F599F2-ACAB-505C-1F19-CA8A68F8BE24}"/>
              </a:ext>
            </a:extLst>
          </p:cNvPr>
          <p:cNvSpPr txBox="1"/>
          <p:nvPr/>
        </p:nvSpPr>
        <p:spPr>
          <a:xfrm>
            <a:off x="7969258" y="4930467"/>
            <a:ext cx="1922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incorrect answer, correct format: reward: 0.5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CF4872-CE76-98B6-AAD8-439CFBA5ACB6}"/>
              </a:ext>
            </a:extLst>
          </p:cNvPr>
          <p:cNvSpPr txBox="1"/>
          <p:nvPr/>
        </p:nvSpPr>
        <p:spPr>
          <a:xfrm>
            <a:off x="7969258" y="5964874"/>
            <a:ext cx="1922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incorrect answer, incorrect format: reward: 0.0</a:t>
            </a:r>
          </a:p>
        </p:txBody>
      </p:sp>
    </p:spTree>
    <p:extLst>
      <p:ext uri="{BB962C8B-B14F-4D97-AF65-F5344CB8AC3E}">
        <p14:creationId xmlns:p14="http://schemas.microsoft.com/office/powerpoint/2010/main" val="4175021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04C66-D8E0-9CC5-6BE2-FD98333EA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C7C14-3432-3745-E780-8FB68C7CB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Tool-use LLM Agents with RFT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A1314-1449-E1F7-97BC-E23DA5546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we change it to settings that require some use of tools</a:t>
            </a:r>
          </a:p>
          <a:p>
            <a:pPr lvl="1"/>
            <a:r>
              <a:rPr lang="en-US" dirty="0"/>
              <a:t>General idea: models will likely get the right answer with the right tools, and will learn to use the right tools through RFT.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2A28FA2-BD70-938C-6946-C0287C8E9A35}"/>
              </a:ext>
            </a:extLst>
          </p:cNvPr>
          <p:cNvGrpSpPr/>
          <p:nvPr/>
        </p:nvGrpSpPr>
        <p:grpSpPr>
          <a:xfrm>
            <a:off x="3006756" y="3170178"/>
            <a:ext cx="4968240" cy="1146328"/>
            <a:chOff x="2627376" y="2185621"/>
            <a:chExt cx="5388864" cy="1243379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13C5DA2E-9E59-0BDF-6F2F-E09631C49210}"/>
                </a:ext>
              </a:extLst>
            </p:cNvPr>
            <p:cNvSpPr/>
            <p:nvPr/>
          </p:nvSpPr>
          <p:spPr>
            <a:xfrm>
              <a:off x="2627376" y="2554953"/>
              <a:ext cx="5388864" cy="87404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What should I wear tomorrow?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8462D1E-DC66-885C-FE02-0EF17F719A95}"/>
                </a:ext>
              </a:extLst>
            </p:cNvPr>
            <p:cNvSpPr txBox="1"/>
            <p:nvPr/>
          </p:nvSpPr>
          <p:spPr>
            <a:xfrm>
              <a:off x="4654296" y="2185621"/>
              <a:ext cx="1335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</a:rPr>
                <a:t>Question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EAED615-F6A9-B901-22C8-6239B4FDD3C2}"/>
              </a:ext>
            </a:extLst>
          </p:cNvPr>
          <p:cNvGrpSpPr/>
          <p:nvPr/>
        </p:nvGrpSpPr>
        <p:grpSpPr>
          <a:xfrm>
            <a:off x="2933604" y="4395337"/>
            <a:ext cx="5125605" cy="2314213"/>
            <a:chOff x="6096000" y="3409766"/>
            <a:chExt cx="5559552" cy="25101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6ADD812-0DA0-FD9A-9455-1942C1CD1892}"/>
                </a:ext>
              </a:extLst>
            </p:cNvPr>
            <p:cNvGrpSpPr/>
            <p:nvPr/>
          </p:nvGrpSpPr>
          <p:grpSpPr>
            <a:xfrm>
              <a:off x="6096000" y="3409766"/>
              <a:ext cx="5559552" cy="1357306"/>
              <a:chOff x="2627376" y="2166387"/>
              <a:chExt cx="5559552" cy="1357306"/>
            </a:xfrm>
          </p:grpSpPr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653BB3CB-CFB2-E4B2-6F21-A9054FA69452}"/>
                  </a:ext>
                </a:extLst>
              </p:cNvPr>
              <p:cNvSpPr/>
              <p:nvPr/>
            </p:nvSpPr>
            <p:spPr>
              <a:xfrm>
                <a:off x="2627376" y="2554953"/>
                <a:ext cx="5559552" cy="96874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The date today is </a:t>
                </a:r>
                <a:r>
                  <a:rPr lang="en-US" sz="2000" b="1" dirty="0" err="1">
                    <a:solidFill>
                      <a:srgbClr val="FF0000"/>
                    </a:solidFill>
                  </a:rPr>
                  <a:t>acquire_date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()</a:t>
                </a:r>
                <a:r>
                  <a:rPr lang="en-US" sz="2000" dirty="0">
                    <a:solidFill>
                      <a:schemeClr val="tx1"/>
                    </a:solidFill>
                  </a:rPr>
                  <a:t>, tomorrow is … the weather is </a:t>
                </a:r>
                <a:r>
                  <a:rPr lang="en-US" sz="2000" b="1" dirty="0" err="1">
                    <a:solidFill>
                      <a:srgbClr val="FF0000"/>
                    </a:solidFill>
                  </a:rPr>
                  <a:t>get_weather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()</a:t>
                </a:r>
                <a:r>
                  <a:rPr lang="en-US" sz="2000" dirty="0">
                    <a:solidFill>
                      <a:schemeClr val="tx1"/>
                    </a:solidFill>
                  </a:rPr>
                  <a:t>…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C084EF-FECE-5FBB-BFBE-1125D03AB5B8}"/>
                  </a:ext>
                </a:extLst>
              </p:cNvPr>
              <p:cNvSpPr txBox="1"/>
              <p:nvPr/>
            </p:nvSpPr>
            <p:spPr>
              <a:xfrm>
                <a:off x="3090672" y="2166387"/>
                <a:ext cx="44439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accent6">
                        <a:lumMod val="75000"/>
                      </a:schemeClr>
                    </a:solidFill>
                  </a:rPr>
                  <a:t>Model-generated Elaborated Solutions</a:t>
                </a:r>
              </a:p>
            </p:txBody>
          </p:sp>
        </p:grp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871AE0E4-7BE8-C9F0-3290-066FDA0C375A}"/>
                </a:ext>
              </a:extLst>
            </p:cNvPr>
            <p:cNvSpPr/>
            <p:nvPr/>
          </p:nvSpPr>
          <p:spPr>
            <a:xfrm>
              <a:off x="6096000" y="4951166"/>
              <a:ext cx="5559552" cy="96874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The weather is </a:t>
              </a:r>
              <a:r>
                <a:rPr lang="en-US" sz="2000" dirty="0" err="1">
                  <a:solidFill>
                    <a:schemeClr val="tx1"/>
                  </a:solidFill>
                </a:rPr>
                <a:t>get_weather</a:t>
              </a:r>
              <a:r>
                <a:rPr lang="en-US" sz="2000" dirty="0">
                  <a:solidFill>
                    <a:schemeClr val="tx1"/>
                  </a:solidFill>
                </a:rPr>
                <a:t>()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BD202AB-EEE5-B923-F818-0FF08E01EA74}"/>
              </a:ext>
            </a:extLst>
          </p:cNvPr>
          <p:cNvSpPr txBox="1"/>
          <p:nvPr/>
        </p:nvSpPr>
        <p:spPr>
          <a:xfrm>
            <a:off x="8200906" y="4735841"/>
            <a:ext cx="1922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correct answer, correct format: reward: 1.0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31CDF5-2962-9DB5-28EB-F41A0B8D25AC}"/>
              </a:ext>
            </a:extLst>
          </p:cNvPr>
          <p:cNvSpPr txBox="1"/>
          <p:nvPr/>
        </p:nvSpPr>
        <p:spPr>
          <a:xfrm>
            <a:off x="8200906" y="5844867"/>
            <a:ext cx="1922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incorrect answer, correct format: reward: 0.5</a:t>
            </a:r>
          </a:p>
        </p:txBody>
      </p:sp>
    </p:spTree>
    <p:extLst>
      <p:ext uri="{BB962C8B-B14F-4D97-AF65-F5344CB8AC3E}">
        <p14:creationId xmlns:p14="http://schemas.microsoft.com/office/powerpoint/2010/main" val="3490670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2F834-9B1B-D2CC-7DE6-3FF3E9DC7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Fine-grained Thinking Steering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63DF8-FA81-C1B8-7A74-AECE5A7F0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Thinking models can separate “think” and “answer”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 a result, we can “steer” the model’s reasoning by directly manipulating this thinking part. 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FB126D-2025-4190-B000-66A1A78C7B5C}"/>
              </a:ext>
            </a:extLst>
          </p:cNvPr>
          <p:cNvGrpSpPr/>
          <p:nvPr/>
        </p:nvGrpSpPr>
        <p:grpSpPr>
          <a:xfrm>
            <a:off x="2895600" y="2446592"/>
            <a:ext cx="5388864" cy="1243379"/>
            <a:chOff x="2627376" y="2185621"/>
            <a:chExt cx="5388864" cy="1243379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F7B88B40-FC07-0D22-2C00-438844D9B0E7}"/>
                </a:ext>
              </a:extLst>
            </p:cNvPr>
            <p:cNvSpPr/>
            <p:nvPr/>
          </p:nvSpPr>
          <p:spPr>
            <a:xfrm>
              <a:off x="2627376" y="2554953"/>
              <a:ext cx="5388864" cy="87404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 car can run 100 miles on a full tank. How far can it run with half a tank?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D109EC6-FA92-5B40-3C4F-7E94FB0FB11E}"/>
                </a:ext>
              </a:extLst>
            </p:cNvPr>
            <p:cNvSpPr txBox="1"/>
            <p:nvPr/>
          </p:nvSpPr>
          <p:spPr>
            <a:xfrm>
              <a:off x="4654296" y="2185621"/>
              <a:ext cx="1335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</a:rPr>
                <a:t>Question</a:t>
              </a:r>
            </a:p>
          </p:txBody>
        </p:sp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480D19C-1520-0651-491A-35D454DD37CE}"/>
              </a:ext>
            </a:extLst>
          </p:cNvPr>
          <p:cNvSpPr/>
          <p:nvPr/>
        </p:nvSpPr>
        <p:spPr>
          <a:xfrm>
            <a:off x="2895600" y="4051729"/>
            <a:ext cx="5388864" cy="10376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&lt;think&gt; We need to calculate … &lt;/think&gt; </a:t>
            </a:r>
            <a:r>
              <a:rPr lang="en-US" sz="2000" dirty="0">
                <a:solidFill>
                  <a:schemeClr val="tx1"/>
                </a:solidFill>
              </a:rPr>
              <a:t>&lt;answer&gt; the car can travel 50 miles with a half tank &lt;/answer&gt;</a:t>
            </a:r>
          </a:p>
        </p:txBody>
      </p:sp>
    </p:spTree>
    <p:extLst>
      <p:ext uri="{BB962C8B-B14F-4D97-AF65-F5344CB8AC3E}">
        <p14:creationId xmlns:p14="http://schemas.microsoft.com/office/powerpoint/2010/main" val="40160447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27305-4281-B4BB-5812-890D4D629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fine-grained steering?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0E722-6055-1ADF-5DB3-FB6C10436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clinical settings, we need more fine-grained controls.</a:t>
            </a:r>
          </a:p>
          <a:p>
            <a:r>
              <a:rPr lang="en-US" dirty="0"/>
              <a:t>Example 1: Proper probabilistic estimation</a:t>
            </a:r>
          </a:p>
          <a:p>
            <a:pPr lvl="1"/>
            <a:r>
              <a:rPr lang="en-US" dirty="0"/>
              <a:t>LLMs suffer from computing conditional probabilities, which are needed in a lot of medical applications, such as diagnosis aid.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9527593-D6DB-016B-B8B8-59B534C9D37E}"/>
              </a:ext>
            </a:extLst>
          </p:cNvPr>
          <p:cNvGrpSpPr/>
          <p:nvPr/>
        </p:nvGrpSpPr>
        <p:grpSpPr>
          <a:xfrm>
            <a:off x="701724" y="3704876"/>
            <a:ext cx="3134552" cy="1114108"/>
            <a:chOff x="2606356" y="2335902"/>
            <a:chExt cx="3134552" cy="1114108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D205F1A9-2F92-AE23-C483-797C80796AA4}"/>
                </a:ext>
              </a:extLst>
            </p:cNvPr>
            <p:cNvSpPr/>
            <p:nvPr/>
          </p:nvSpPr>
          <p:spPr>
            <a:xfrm>
              <a:off x="2606356" y="2705234"/>
              <a:ext cx="3134552" cy="74477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A patient has …. What is a likely diagnosis?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133CD6B-3240-9B31-8AE4-DB6375561770}"/>
                </a:ext>
              </a:extLst>
            </p:cNvPr>
            <p:cNvSpPr txBox="1"/>
            <p:nvPr/>
          </p:nvSpPr>
          <p:spPr>
            <a:xfrm>
              <a:off x="3771427" y="2335902"/>
              <a:ext cx="1335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</a:rPr>
                <a:t>Task</a:t>
              </a:r>
            </a:p>
          </p:txBody>
        </p:sp>
      </p:grp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ACAF862-8B87-F1FE-07B3-3111B3B3DFF2}"/>
              </a:ext>
            </a:extLst>
          </p:cNvPr>
          <p:cNvSpPr/>
          <p:nvPr/>
        </p:nvSpPr>
        <p:spPr>
          <a:xfrm>
            <a:off x="4125309" y="4074208"/>
            <a:ext cx="3957145" cy="10863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&lt;think&gt; We need to calculate the conditional probability … &lt;/think&gt; </a:t>
            </a:r>
            <a:r>
              <a:rPr lang="en-US" dirty="0">
                <a:solidFill>
                  <a:schemeClr val="tx1"/>
                </a:solidFill>
              </a:rPr>
              <a:t>&lt;answer&gt;…&lt;/answer&gt;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FD8F12-9B4A-C789-E9D8-6E7F2F5DA466}"/>
              </a:ext>
            </a:extLst>
          </p:cNvPr>
          <p:cNvSpPr txBox="1"/>
          <p:nvPr/>
        </p:nvSpPr>
        <p:spPr>
          <a:xfrm>
            <a:off x="5071845" y="3704876"/>
            <a:ext cx="2205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Initial Reasoning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7BD6193-A12D-B957-3CFE-6D8E36AA9CB1}"/>
              </a:ext>
            </a:extLst>
          </p:cNvPr>
          <p:cNvGrpSpPr/>
          <p:nvPr/>
        </p:nvGrpSpPr>
        <p:grpSpPr>
          <a:xfrm>
            <a:off x="8583937" y="3547104"/>
            <a:ext cx="2325837" cy="1798984"/>
            <a:chOff x="2634552" y="1280384"/>
            <a:chExt cx="1881484" cy="1455287"/>
          </a:xfrm>
        </p:grpSpPr>
        <p:cxnSp>
          <p:nvCxnSpPr>
            <p:cNvPr id="11" name="Google Shape;115;p14">
              <a:extLst>
                <a:ext uri="{FF2B5EF4-FFF2-40B4-BE49-F238E27FC236}">
                  <a16:creationId xmlns:a16="http://schemas.microsoft.com/office/drawing/2014/main" id="{33903DA1-9140-4836-430D-F8E59950DB0B}"/>
                </a:ext>
              </a:extLst>
            </p:cNvPr>
            <p:cNvCxnSpPr>
              <a:endCxn id="16" idx="2"/>
            </p:cNvCxnSpPr>
            <p:nvPr/>
          </p:nvCxnSpPr>
          <p:spPr>
            <a:xfrm flipV="1">
              <a:off x="3440806" y="2148924"/>
              <a:ext cx="243339" cy="172226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2" name="Google Shape;119;p14">
              <a:extLst>
                <a:ext uri="{FF2B5EF4-FFF2-40B4-BE49-F238E27FC236}">
                  <a16:creationId xmlns:a16="http://schemas.microsoft.com/office/drawing/2014/main" id="{B89A2630-05A7-37D1-016C-12FF5AC706BE}"/>
                </a:ext>
              </a:extLst>
            </p:cNvPr>
            <p:cNvSpPr/>
            <p:nvPr/>
          </p:nvSpPr>
          <p:spPr>
            <a:xfrm>
              <a:off x="3049260" y="2066019"/>
              <a:ext cx="125926" cy="119384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0;p14">
              <a:extLst>
                <a:ext uri="{FF2B5EF4-FFF2-40B4-BE49-F238E27FC236}">
                  <a16:creationId xmlns:a16="http://schemas.microsoft.com/office/drawing/2014/main" id="{51EA1719-F619-8B25-1693-AD26C403F35B}"/>
                </a:ext>
              </a:extLst>
            </p:cNvPr>
            <p:cNvSpPr/>
            <p:nvPr/>
          </p:nvSpPr>
          <p:spPr>
            <a:xfrm>
              <a:off x="3386835" y="1899813"/>
              <a:ext cx="125926" cy="119384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1;p14">
              <a:extLst>
                <a:ext uri="{FF2B5EF4-FFF2-40B4-BE49-F238E27FC236}">
                  <a16:creationId xmlns:a16="http://schemas.microsoft.com/office/drawing/2014/main" id="{B69DE6DA-9519-58A0-79E5-EAE3F42C890B}"/>
                </a:ext>
              </a:extLst>
            </p:cNvPr>
            <p:cNvSpPr/>
            <p:nvPr/>
          </p:nvSpPr>
          <p:spPr>
            <a:xfrm>
              <a:off x="3260909" y="2616287"/>
              <a:ext cx="125926" cy="119384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2;p14">
              <a:extLst>
                <a:ext uri="{FF2B5EF4-FFF2-40B4-BE49-F238E27FC236}">
                  <a16:creationId xmlns:a16="http://schemas.microsoft.com/office/drawing/2014/main" id="{FFDA3C0F-F9D0-0565-2879-DE454E69C2B7}"/>
                </a:ext>
              </a:extLst>
            </p:cNvPr>
            <p:cNvSpPr/>
            <p:nvPr/>
          </p:nvSpPr>
          <p:spPr>
            <a:xfrm>
              <a:off x="3651497" y="2616287"/>
              <a:ext cx="125926" cy="119384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7;p14">
              <a:extLst>
                <a:ext uri="{FF2B5EF4-FFF2-40B4-BE49-F238E27FC236}">
                  <a16:creationId xmlns:a16="http://schemas.microsoft.com/office/drawing/2014/main" id="{3CFE88BE-389A-04C3-8742-0FF517D8A444}"/>
                </a:ext>
              </a:extLst>
            </p:cNvPr>
            <p:cNvSpPr/>
            <p:nvPr/>
          </p:nvSpPr>
          <p:spPr>
            <a:xfrm>
              <a:off x="3684145" y="2089232"/>
              <a:ext cx="125926" cy="119384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3;p14">
              <a:extLst>
                <a:ext uri="{FF2B5EF4-FFF2-40B4-BE49-F238E27FC236}">
                  <a16:creationId xmlns:a16="http://schemas.microsoft.com/office/drawing/2014/main" id="{9086AE52-F4E5-DD9E-0167-603F98D1B8AB}"/>
                </a:ext>
              </a:extLst>
            </p:cNvPr>
            <p:cNvSpPr/>
            <p:nvPr/>
          </p:nvSpPr>
          <p:spPr>
            <a:xfrm>
              <a:off x="4041602" y="2273851"/>
              <a:ext cx="125926" cy="119384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" name="Google Shape;124;p14">
              <a:extLst>
                <a:ext uri="{FF2B5EF4-FFF2-40B4-BE49-F238E27FC236}">
                  <a16:creationId xmlns:a16="http://schemas.microsoft.com/office/drawing/2014/main" id="{97EA9711-C2D3-1E30-6E65-D60E534D3954}"/>
                </a:ext>
              </a:extLst>
            </p:cNvPr>
            <p:cNvCxnSpPr>
              <a:stCxn id="12" idx="6"/>
              <a:endCxn id="13" idx="2"/>
            </p:cNvCxnSpPr>
            <p:nvPr/>
          </p:nvCxnSpPr>
          <p:spPr>
            <a:xfrm rot="10800000" flipH="1">
              <a:off x="3175186" y="1959445"/>
              <a:ext cx="211694" cy="166266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9" name="Google Shape;126;p14">
              <a:extLst>
                <a:ext uri="{FF2B5EF4-FFF2-40B4-BE49-F238E27FC236}">
                  <a16:creationId xmlns:a16="http://schemas.microsoft.com/office/drawing/2014/main" id="{E76D33D6-B880-E273-9B2B-0338C33CE0CB}"/>
                </a:ext>
              </a:extLst>
            </p:cNvPr>
            <p:cNvCxnSpPr>
              <a:stCxn id="12" idx="6"/>
              <a:endCxn id="14" idx="1"/>
            </p:cNvCxnSpPr>
            <p:nvPr/>
          </p:nvCxnSpPr>
          <p:spPr>
            <a:xfrm>
              <a:off x="3175186" y="2125711"/>
              <a:ext cx="104121" cy="508066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0" name="Google Shape;127;p14">
              <a:extLst>
                <a:ext uri="{FF2B5EF4-FFF2-40B4-BE49-F238E27FC236}">
                  <a16:creationId xmlns:a16="http://schemas.microsoft.com/office/drawing/2014/main" id="{F4C1AE80-959D-DDB3-4E3B-260936373469}"/>
                </a:ext>
              </a:extLst>
            </p:cNvPr>
            <p:cNvCxnSpPr>
              <a:stCxn id="13" idx="6"/>
              <a:endCxn id="16" idx="1"/>
            </p:cNvCxnSpPr>
            <p:nvPr/>
          </p:nvCxnSpPr>
          <p:spPr>
            <a:xfrm>
              <a:off x="3512761" y="1959505"/>
              <a:ext cx="189889" cy="147186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1" name="Google Shape;128;p14">
              <a:extLst>
                <a:ext uri="{FF2B5EF4-FFF2-40B4-BE49-F238E27FC236}">
                  <a16:creationId xmlns:a16="http://schemas.microsoft.com/office/drawing/2014/main" id="{92EA942C-F85A-DD63-FB10-F1B2161231FB}"/>
                </a:ext>
              </a:extLst>
            </p:cNvPr>
            <p:cNvCxnSpPr>
              <a:stCxn id="16" idx="6"/>
              <a:endCxn id="17" idx="2"/>
            </p:cNvCxnSpPr>
            <p:nvPr/>
          </p:nvCxnSpPr>
          <p:spPr>
            <a:xfrm>
              <a:off x="3810071" y="2148924"/>
              <a:ext cx="231501" cy="184619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2" name="Google Shape;129;p14">
              <a:extLst>
                <a:ext uri="{FF2B5EF4-FFF2-40B4-BE49-F238E27FC236}">
                  <a16:creationId xmlns:a16="http://schemas.microsoft.com/office/drawing/2014/main" id="{85A506D1-B61C-1A0E-11A2-F9AAAC881CB9}"/>
                </a:ext>
              </a:extLst>
            </p:cNvPr>
            <p:cNvCxnSpPr>
              <a:stCxn id="14" idx="7"/>
            </p:cNvCxnSpPr>
            <p:nvPr/>
          </p:nvCxnSpPr>
          <p:spPr>
            <a:xfrm rot="10800000" flipH="1">
              <a:off x="3368393" y="2422985"/>
              <a:ext cx="27802" cy="210785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3" name="Google Shape;131;p14">
              <a:extLst>
                <a:ext uri="{FF2B5EF4-FFF2-40B4-BE49-F238E27FC236}">
                  <a16:creationId xmlns:a16="http://schemas.microsoft.com/office/drawing/2014/main" id="{F3688C9F-A1CA-DDE8-804E-0406D69E4D66}"/>
                </a:ext>
              </a:extLst>
            </p:cNvPr>
            <p:cNvCxnSpPr>
              <a:stCxn id="15" idx="6"/>
              <a:endCxn id="17" idx="3"/>
            </p:cNvCxnSpPr>
            <p:nvPr/>
          </p:nvCxnSpPr>
          <p:spPr>
            <a:xfrm rot="10800000" flipH="1">
              <a:off x="3777424" y="2375791"/>
              <a:ext cx="282561" cy="300187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4" name="Google Shape;148;p14">
              <a:extLst>
                <a:ext uri="{FF2B5EF4-FFF2-40B4-BE49-F238E27FC236}">
                  <a16:creationId xmlns:a16="http://schemas.microsoft.com/office/drawing/2014/main" id="{062027D9-20ED-57EC-6D50-B0C2994138FA}"/>
                </a:ext>
              </a:extLst>
            </p:cNvPr>
            <p:cNvSpPr txBox="1"/>
            <p:nvPr/>
          </p:nvSpPr>
          <p:spPr>
            <a:xfrm>
              <a:off x="2634552" y="1280384"/>
              <a:ext cx="1881484" cy="5975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</a:rPr>
                <a:t>Symbolic Probabilistic Models</a:t>
              </a:r>
            </a:p>
          </p:txBody>
        </p:sp>
      </p:grpSp>
      <p:sp>
        <p:nvSpPr>
          <p:cNvPr id="26" name="Google Shape;121;p14">
            <a:extLst>
              <a:ext uri="{FF2B5EF4-FFF2-40B4-BE49-F238E27FC236}">
                <a16:creationId xmlns:a16="http://schemas.microsoft.com/office/drawing/2014/main" id="{00F27E2E-B53B-F7AD-8CD4-9B4374FEED0F}"/>
              </a:ext>
            </a:extLst>
          </p:cNvPr>
          <p:cNvSpPr/>
          <p:nvPr/>
        </p:nvSpPr>
        <p:spPr>
          <a:xfrm>
            <a:off x="9468580" y="4814882"/>
            <a:ext cx="155666" cy="147579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Left-Right Arrow 26">
            <a:extLst>
              <a:ext uri="{FF2B5EF4-FFF2-40B4-BE49-F238E27FC236}">
                <a16:creationId xmlns:a16="http://schemas.microsoft.com/office/drawing/2014/main" id="{EB0B4FDE-66F8-C0B5-5F38-6D7251C1FE50}"/>
              </a:ext>
            </a:extLst>
          </p:cNvPr>
          <p:cNvSpPr/>
          <p:nvPr/>
        </p:nvSpPr>
        <p:spPr>
          <a:xfrm>
            <a:off x="8345214" y="4568561"/>
            <a:ext cx="525517" cy="246321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E5D9DBCF-48F9-4BBA-A039-1643EA80CD1D}"/>
              </a:ext>
            </a:extLst>
          </p:cNvPr>
          <p:cNvSpPr/>
          <p:nvPr/>
        </p:nvSpPr>
        <p:spPr>
          <a:xfrm>
            <a:off x="4125309" y="5701390"/>
            <a:ext cx="3957145" cy="10863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&lt;think&gt; To compute the probability, we consider…&lt;/think&gt; </a:t>
            </a:r>
            <a:r>
              <a:rPr lang="en-US" dirty="0">
                <a:solidFill>
                  <a:schemeClr val="tx1"/>
                </a:solidFill>
              </a:rPr>
              <a:t>&lt;answer&gt;…&lt;/answer&gt;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10D5AD0-CAC5-EF4E-0E5B-C50793C6950E}"/>
              </a:ext>
            </a:extLst>
          </p:cNvPr>
          <p:cNvSpPr txBox="1"/>
          <p:nvPr/>
        </p:nvSpPr>
        <p:spPr>
          <a:xfrm>
            <a:off x="5071845" y="5332058"/>
            <a:ext cx="2205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Steered Reasoning</a:t>
            </a:r>
          </a:p>
        </p:txBody>
      </p:sp>
    </p:spTree>
    <p:extLst>
      <p:ext uri="{BB962C8B-B14F-4D97-AF65-F5344CB8AC3E}">
        <p14:creationId xmlns:p14="http://schemas.microsoft.com/office/powerpoint/2010/main" val="11333507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0411F-D6F8-16D5-C899-4306F7DBD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DD016-559D-9F2C-B798-5247AD1DC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fine-grained steering?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4DD32-6C44-FB7C-C656-CB581AC4A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clinical settings, we need more fine-grained controls.</a:t>
            </a:r>
          </a:p>
          <a:p>
            <a:r>
              <a:rPr lang="en-US" dirty="0"/>
              <a:t>Example 2: Emotional Response</a:t>
            </a:r>
          </a:p>
          <a:p>
            <a:pPr lvl="1"/>
            <a:r>
              <a:rPr lang="en-US" dirty="0"/>
              <a:t>In patient-facing chatbots, we need the model to tailor to patients’ subtle emotional changes and needs.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DF0F08C-E1AD-90DE-A7C9-16A5D0817719}"/>
              </a:ext>
            </a:extLst>
          </p:cNvPr>
          <p:cNvGrpSpPr/>
          <p:nvPr/>
        </p:nvGrpSpPr>
        <p:grpSpPr>
          <a:xfrm>
            <a:off x="701724" y="3704876"/>
            <a:ext cx="3134552" cy="1114108"/>
            <a:chOff x="2606356" y="2335902"/>
            <a:chExt cx="3134552" cy="1114108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53D9C1A4-3B5A-65A6-2E51-24657E77438B}"/>
                </a:ext>
              </a:extLst>
            </p:cNvPr>
            <p:cNvSpPr/>
            <p:nvPr/>
          </p:nvSpPr>
          <p:spPr>
            <a:xfrm>
              <a:off x="2606356" y="2705234"/>
              <a:ext cx="3134552" cy="74477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What is the treatment next?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2A9A691-4F15-3833-846A-901465CD4A1E}"/>
                </a:ext>
              </a:extLst>
            </p:cNvPr>
            <p:cNvSpPr txBox="1"/>
            <p:nvPr/>
          </p:nvSpPr>
          <p:spPr>
            <a:xfrm>
              <a:off x="3235035" y="2335902"/>
              <a:ext cx="2105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</a:rPr>
                <a:t>Patient Question</a:t>
              </a:r>
            </a:p>
          </p:txBody>
        </p:sp>
      </p:grp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2545A62-6550-DD6C-868E-310FAE4C3E6C}"/>
              </a:ext>
            </a:extLst>
          </p:cNvPr>
          <p:cNvSpPr/>
          <p:nvPr/>
        </p:nvSpPr>
        <p:spPr>
          <a:xfrm>
            <a:off x="4125309" y="4074208"/>
            <a:ext cx="3957145" cy="10863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&lt;think&gt;We consider the patients condition … &lt;/think&gt; </a:t>
            </a:r>
            <a:r>
              <a:rPr lang="en-US" dirty="0">
                <a:solidFill>
                  <a:schemeClr val="tx1"/>
                </a:solidFill>
              </a:rPr>
              <a:t>&lt;answer&gt;…&lt;/answer&gt;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342B32-83BD-B300-21A3-1797688E97F6}"/>
              </a:ext>
            </a:extLst>
          </p:cNvPr>
          <p:cNvSpPr txBox="1"/>
          <p:nvPr/>
        </p:nvSpPr>
        <p:spPr>
          <a:xfrm>
            <a:off x="5071845" y="3704876"/>
            <a:ext cx="2205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Initial Reasoning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E1DAB04-A20D-0AC9-37EE-EA7AF5F18B63}"/>
              </a:ext>
            </a:extLst>
          </p:cNvPr>
          <p:cNvGrpSpPr/>
          <p:nvPr/>
        </p:nvGrpSpPr>
        <p:grpSpPr>
          <a:xfrm>
            <a:off x="8583937" y="3547104"/>
            <a:ext cx="2325837" cy="1798984"/>
            <a:chOff x="2634552" y="1280384"/>
            <a:chExt cx="1881484" cy="1455287"/>
          </a:xfrm>
        </p:grpSpPr>
        <p:cxnSp>
          <p:nvCxnSpPr>
            <p:cNvPr id="11" name="Google Shape;115;p14">
              <a:extLst>
                <a:ext uri="{FF2B5EF4-FFF2-40B4-BE49-F238E27FC236}">
                  <a16:creationId xmlns:a16="http://schemas.microsoft.com/office/drawing/2014/main" id="{8C726AFC-3F18-9142-B7E8-52E577BC14FC}"/>
                </a:ext>
              </a:extLst>
            </p:cNvPr>
            <p:cNvCxnSpPr>
              <a:endCxn id="16" idx="2"/>
            </p:cNvCxnSpPr>
            <p:nvPr/>
          </p:nvCxnSpPr>
          <p:spPr>
            <a:xfrm flipV="1">
              <a:off x="3440806" y="2148924"/>
              <a:ext cx="243339" cy="172226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2" name="Google Shape;119;p14">
              <a:extLst>
                <a:ext uri="{FF2B5EF4-FFF2-40B4-BE49-F238E27FC236}">
                  <a16:creationId xmlns:a16="http://schemas.microsoft.com/office/drawing/2014/main" id="{6A55C238-25B1-0574-C124-6121D966B9A9}"/>
                </a:ext>
              </a:extLst>
            </p:cNvPr>
            <p:cNvSpPr/>
            <p:nvPr/>
          </p:nvSpPr>
          <p:spPr>
            <a:xfrm>
              <a:off x="3049260" y="2066019"/>
              <a:ext cx="125926" cy="119384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0;p14">
              <a:extLst>
                <a:ext uri="{FF2B5EF4-FFF2-40B4-BE49-F238E27FC236}">
                  <a16:creationId xmlns:a16="http://schemas.microsoft.com/office/drawing/2014/main" id="{48083AAB-C23D-BB40-94D6-AE7CFD8C1B1F}"/>
                </a:ext>
              </a:extLst>
            </p:cNvPr>
            <p:cNvSpPr/>
            <p:nvPr/>
          </p:nvSpPr>
          <p:spPr>
            <a:xfrm>
              <a:off x="3386835" y="1899813"/>
              <a:ext cx="125926" cy="119384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1;p14">
              <a:extLst>
                <a:ext uri="{FF2B5EF4-FFF2-40B4-BE49-F238E27FC236}">
                  <a16:creationId xmlns:a16="http://schemas.microsoft.com/office/drawing/2014/main" id="{D6211F31-BFDD-3EE1-8BDC-6AE07B59FD93}"/>
                </a:ext>
              </a:extLst>
            </p:cNvPr>
            <p:cNvSpPr/>
            <p:nvPr/>
          </p:nvSpPr>
          <p:spPr>
            <a:xfrm>
              <a:off x="3260909" y="2616287"/>
              <a:ext cx="125926" cy="119384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2;p14">
              <a:extLst>
                <a:ext uri="{FF2B5EF4-FFF2-40B4-BE49-F238E27FC236}">
                  <a16:creationId xmlns:a16="http://schemas.microsoft.com/office/drawing/2014/main" id="{3A649F97-5DA1-682C-936A-876D38E5C8C7}"/>
                </a:ext>
              </a:extLst>
            </p:cNvPr>
            <p:cNvSpPr/>
            <p:nvPr/>
          </p:nvSpPr>
          <p:spPr>
            <a:xfrm>
              <a:off x="3651497" y="2616287"/>
              <a:ext cx="125926" cy="119384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7;p14">
              <a:extLst>
                <a:ext uri="{FF2B5EF4-FFF2-40B4-BE49-F238E27FC236}">
                  <a16:creationId xmlns:a16="http://schemas.microsoft.com/office/drawing/2014/main" id="{F75AD7C3-A409-4DCE-F8FF-8922F925CF5C}"/>
                </a:ext>
              </a:extLst>
            </p:cNvPr>
            <p:cNvSpPr/>
            <p:nvPr/>
          </p:nvSpPr>
          <p:spPr>
            <a:xfrm>
              <a:off x="3684145" y="2089232"/>
              <a:ext cx="125926" cy="119384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3;p14">
              <a:extLst>
                <a:ext uri="{FF2B5EF4-FFF2-40B4-BE49-F238E27FC236}">
                  <a16:creationId xmlns:a16="http://schemas.microsoft.com/office/drawing/2014/main" id="{C7259FBC-85A3-6398-2882-9A150778CF0A}"/>
                </a:ext>
              </a:extLst>
            </p:cNvPr>
            <p:cNvSpPr/>
            <p:nvPr/>
          </p:nvSpPr>
          <p:spPr>
            <a:xfrm>
              <a:off x="4041602" y="2273851"/>
              <a:ext cx="125926" cy="119384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" name="Google Shape;124;p14">
              <a:extLst>
                <a:ext uri="{FF2B5EF4-FFF2-40B4-BE49-F238E27FC236}">
                  <a16:creationId xmlns:a16="http://schemas.microsoft.com/office/drawing/2014/main" id="{FA39B12E-430A-1C12-B218-CBEDEF999DDB}"/>
                </a:ext>
              </a:extLst>
            </p:cNvPr>
            <p:cNvCxnSpPr>
              <a:stCxn id="12" idx="6"/>
              <a:endCxn id="13" idx="2"/>
            </p:cNvCxnSpPr>
            <p:nvPr/>
          </p:nvCxnSpPr>
          <p:spPr>
            <a:xfrm rot="10800000" flipH="1">
              <a:off x="3175186" y="1959445"/>
              <a:ext cx="211694" cy="166266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9" name="Google Shape;126;p14">
              <a:extLst>
                <a:ext uri="{FF2B5EF4-FFF2-40B4-BE49-F238E27FC236}">
                  <a16:creationId xmlns:a16="http://schemas.microsoft.com/office/drawing/2014/main" id="{34994E34-F756-C3E0-88B8-ACA9A4039CAC}"/>
                </a:ext>
              </a:extLst>
            </p:cNvPr>
            <p:cNvCxnSpPr>
              <a:stCxn id="12" idx="6"/>
              <a:endCxn id="14" idx="1"/>
            </p:cNvCxnSpPr>
            <p:nvPr/>
          </p:nvCxnSpPr>
          <p:spPr>
            <a:xfrm>
              <a:off x="3175186" y="2125711"/>
              <a:ext cx="104121" cy="508066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0" name="Google Shape;127;p14">
              <a:extLst>
                <a:ext uri="{FF2B5EF4-FFF2-40B4-BE49-F238E27FC236}">
                  <a16:creationId xmlns:a16="http://schemas.microsoft.com/office/drawing/2014/main" id="{CD4709F1-EBB3-69E3-4031-326A0CA98F29}"/>
                </a:ext>
              </a:extLst>
            </p:cNvPr>
            <p:cNvCxnSpPr>
              <a:stCxn id="13" idx="6"/>
              <a:endCxn id="16" idx="1"/>
            </p:cNvCxnSpPr>
            <p:nvPr/>
          </p:nvCxnSpPr>
          <p:spPr>
            <a:xfrm>
              <a:off x="3512761" y="1959505"/>
              <a:ext cx="189889" cy="147186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1" name="Google Shape;128;p14">
              <a:extLst>
                <a:ext uri="{FF2B5EF4-FFF2-40B4-BE49-F238E27FC236}">
                  <a16:creationId xmlns:a16="http://schemas.microsoft.com/office/drawing/2014/main" id="{3CF96299-F79C-CCE5-C48C-F4BCD965BCC5}"/>
                </a:ext>
              </a:extLst>
            </p:cNvPr>
            <p:cNvCxnSpPr>
              <a:stCxn id="16" idx="6"/>
              <a:endCxn id="17" idx="2"/>
            </p:cNvCxnSpPr>
            <p:nvPr/>
          </p:nvCxnSpPr>
          <p:spPr>
            <a:xfrm>
              <a:off x="3810071" y="2148924"/>
              <a:ext cx="231501" cy="184619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2" name="Google Shape;129;p14">
              <a:extLst>
                <a:ext uri="{FF2B5EF4-FFF2-40B4-BE49-F238E27FC236}">
                  <a16:creationId xmlns:a16="http://schemas.microsoft.com/office/drawing/2014/main" id="{9A4524AF-696C-4A7E-699E-65210ABEADB6}"/>
                </a:ext>
              </a:extLst>
            </p:cNvPr>
            <p:cNvCxnSpPr>
              <a:stCxn id="14" idx="7"/>
            </p:cNvCxnSpPr>
            <p:nvPr/>
          </p:nvCxnSpPr>
          <p:spPr>
            <a:xfrm rot="10800000" flipH="1">
              <a:off x="3368393" y="2422985"/>
              <a:ext cx="27802" cy="210785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3" name="Google Shape;131;p14">
              <a:extLst>
                <a:ext uri="{FF2B5EF4-FFF2-40B4-BE49-F238E27FC236}">
                  <a16:creationId xmlns:a16="http://schemas.microsoft.com/office/drawing/2014/main" id="{BFD894BB-D131-2C40-6988-60D9E378F469}"/>
                </a:ext>
              </a:extLst>
            </p:cNvPr>
            <p:cNvCxnSpPr>
              <a:stCxn id="15" idx="6"/>
              <a:endCxn id="17" idx="3"/>
            </p:cNvCxnSpPr>
            <p:nvPr/>
          </p:nvCxnSpPr>
          <p:spPr>
            <a:xfrm rot="10800000" flipH="1">
              <a:off x="3777424" y="2375791"/>
              <a:ext cx="282561" cy="300187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4" name="Google Shape;148;p14">
              <a:extLst>
                <a:ext uri="{FF2B5EF4-FFF2-40B4-BE49-F238E27FC236}">
                  <a16:creationId xmlns:a16="http://schemas.microsoft.com/office/drawing/2014/main" id="{CD22F015-AE26-D30A-277C-AF1110FEBD25}"/>
                </a:ext>
              </a:extLst>
            </p:cNvPr>
            <p:cNvSpPr txBox="1"/>
            <p:nvPr/>
          </p:nvSpPr>
          <p:spPr>
            <a:xfrm>
              <a:off x="2634552" y="1280384"/>
              <a:ext cx="1881484" cy="373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</a:rPr>
                <a:t>Emotion Analysis</a:t>
              </a:r>
            </a:p>
          </p:txBody>
        </p:sp>
      </p:grpSp>
      <p:sp>
        <p:nvSpPr>
          <p:cNvPr id="26" name="Google Shape;121;p14">
            <a:extLst>
              <a:ext uri="{FF2B5EF4-FFF2-40B4-BE49-F238E27FC236}">
                <a16:creationId xmlns:a16="http://schemas.microsoft.com/office/drawing/2014/main" id="{0A964F97-44D9-8121-DBB1-629B421B5A07}"/>
              </a:ext>
            </a:extLst>
          </p:cNvPr>
          <p:cNvSpPr/>
          <p:nvPr/>
        </p:nvSpPr>
        <p:spPr>
          <a:xfrm>
            <a:off x="9468580" y="4814882"/>
            <a:ext cx="155666" cy="147579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Left-Right Arrow 26">
            <a:extLst>
              <a:ext uri="{FF2B5EF4-FFF2-40B4-BE49-F238E27FC236}">
                <a16:creationId xmlns:a16="http://schemas.microsoft.com/office/drawing/2014/main" id="{DCBF18DF-B9BA-0DB2-C5CE-2BB721710BC0}"/>
              </a:ext>
            </a:extLst>
          </p:cNvPr>
          <p:cNvSpPr/>
          <p:nvPr/>
        </p:nvSpPr>
        <p:spPr>
          <a:xfrm>
            <a:off x="8345214" y="4568561"/>
            <a:ext cx="525517" cy="246321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9D0B1FA5-D29A-D769-4F43-6F8A8FEA4377}"/>
              </a:ext>
            </a:extLst>
          </p:cNvPr>
          <p:cNvSpPr/>
          <p:nvPr/>
        </p:nvSpPr>
        <p:spPr>
          <a:xfrm>
            <a:off x="4125309" y="5701390"/>
            <a:ext cx="3957145" cy="10863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&lt;think&gt;…in addition to the condition, we consider the patients’ emotion, which …&lt;/think&gt; </a:t>
            </a:r>
            <a:r>
              <a:rPr lang="en-US" dirty="0">
                <a:solidFill>
                  <a:schemeClr val="tx1"/>
                </a:solidFill>
              </a:rPr>
              <a:t>&lt;answer&gt;…&lt;/answer&gt;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0C5FF7-640C-942D-F019-567AE18AAB09}"/>
              </a:ext>
            </a:extLst>
          </p:cNvPr>
          <p:cNvSpPr txBox="1"/>
          <p:nvPr/>
        </p:nvSpPr>
        <p:spPr>
          <a:xfrm>
            <a:off x="5071845" y="5332058"/>
            <a:ext cx="2205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Steered Reasoning</a:t>
            </a:r>
          </a:p>
        </p:txBody>
      </p:sp>
    </p:spTree>
    <p:extLst>
      <p:ext uri="{BB962C8B-B14F-4D97-AF65-F5344CB8AC3E}">
        <p14:creationId xmlns:p14="http://schemas.microsoft.com/office/powerpoint/2010/main" val="1617985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08B0D-BDD3-5F98-E2F5-8FC1DB584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Language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B3A75-136B-4BF6-EE36-D1B5D0BD5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Modern LLMs differ from smaller transformer-based LMs in several ways. </a:t>
            </a:r>
          </a:p>
          <a:p>
            <a:r>
              <a:rPr lang="en-US" dirty="0"/>
              <a:t>1. Larger models</a:t>
            </a:r>
          </a:p>
          <a:p>
            <a:pPr lvl="1"/>
            <a:r>
              <a:rPr lang="en-US" dirty="0"/>
              <a:t>LLMs usually have 7B to ~500+B number of parameters </a:t>
            </a:r>
          </a:p>
          <a:p>
            <a:pPr lvl="1"/>
            <a:r>
              <a:rPr lang="en-US" dirty="0"/>
              <a:t>Larger parameters enable better memorization and general capabilities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894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3DFE1-229E-4D7D-7913-0917362B7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Fine-grained Thinking Steering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BEEB9F-A2A8-F156-F32D-9CF3663111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1" y="1593152"/>
            <a:ext cx="9639393" cy="503933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D95D7A-BD0E-9D19-C115-FC0E2C7CA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984" y="0"/>
            <a:ext cx="5349024" cy="82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06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CA13F-0BD3-3282-98CA-E86ED119B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ADD17-7DF7-0D92-F54F-222376BD9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Compared LLM v. smaller LMs</a:t>
            </a:r>
          </a:p>
          <a:p>
            <a:r>
              <a:rPr lang="en-US" dirty="0"/>
              <a:t>Compared Thinking LLMs v. LLMs</a:t>
            </a:r>
          </a:p>
          <a:p>
            <a:pPr lvl="1"/>
            <a:r>
              <a:rPr lang="en-US" dirty="0"/>
              <a:t>Key difference: reinforced fine-tuning</a:t>
            </a:r>
          </a:p>
          <a:p>
            <a:r>
              <a:rPr lang="en-US" dirty="0"/>
              <a:t>Discussed how thinking LLMs can be useful in clinical settings.</a:t>
            </a:r>
          </a:p>
        </p:txBody>
      </p:sp>
    </p:spTree>
    <p:extLst>
      <p:ext uri="{BB962C8B-B14F-4D97-AF65-F5344CB8AC3E}">
        <p14:creationId xmlns:p14="http://schemas.microsoft.com/office/powerpoint/2010/main" val="1493860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B8EE2-F163-0120-F57A-FACD1C438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792BC-0296-144B-213E-5FE20F37F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Language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EB27D-CEE0-1132-76DA-E59A21E77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Modern LLMs differ from smaller transformer-based LMs in several ways. </a:t>
            </a:r>
          </a:p>
          <a:p>
            <a:r>
              <a:rPr lang="en-US" dirty="0"/>
              <a:t>2. More training data</a:t>
            </a:r>
          </a:p>
          <a:p>
            <a:pPr lvl="1"/>
            <a:r>
              <a:rPr lang="en-US" dirty="0"/>
              <a:t>BERT used 0.8B tokens for training, while modern LLMs may use 15,000B tokens for training</a:t>
            </a:r>
          </a:p>
        </p:txBody>
      </p:sp>
    </p:spTree>
    <p:extLst>
      <p:ext uri="{BB962C8B-B14F-4D97-AF65-F5344CB8AC3E}">
        <p14:creationId xmlns:p14="http://schemas.microsoft.com/office/powerpoint/2010/main" val="3843906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8E121-66EE-B86C-1B64-43E0D33E7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C6A8A-6151-040D-9477-5108DA4E0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Language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BF02B-D941-2C82-71BC-D25124F90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76338" cy="4351338"/>
          </a:xfrm>
        </p:spPr>
        <p:txBody>
          <a:bodyPr/>
          <a:lstStyle/>
          <a:p>
            <a:r>
              <a:rPr lang="en-US" dirty="0"/>
              <a:t>3. More sophisticated training methods</a:t>
            </a:r>
          </a:p>
          <a:p>
            <a:pPr lvl="1"/>
            <a:r>
              <a:rPr lang="en-US" dirty="0"/>
              <a:t>Pre-training: the process of establishing next-word distributions from raw text</a:t>
            </a:r>
          </a:p>
          <a:p>
            <a:pPr lvl="1"/>
            <a:r>
              <a:rPr lang="en-US" dirty="0"/>
              <a:t>Supervised fine-tuning (SFT): the process of providing task-specific data (with given expected outputs), such as instruction following, or QA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D9151-5F6C-D270-B76B-BAFA89F28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027" y="3849378"/>
            <a:ext cx="8637945" cy="234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75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6800A-0653-F7BC-D342-5F4ACB3FC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ED0E0-72DE-88DB-9C41-C6317A232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Language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EC153-4B87-B16B-334A-72912C85B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76338" cy="4351338"/>
          </a:xfrm>
        </p:spPr>
        <p:txBody>
          <a:bodyPr/>
          <a:lstStyle/>
          <a:p>
            <a:r>
              <a:rPr lang="en-US" dirty="0"/>
              <a:t>3. More sophisticated training methods</a:t>
            </a:r>
          </a:p>
          <a:p>
            <a:pPr lvl="1"/>
            <a:r>
              <a:rPr lang="en-US" dirty="0"/>
              <a:t>Pre-training: the process of establishing next-word distributions from raw text</a:t>
            </a:r>
          </a:p>
          <a:p>
            <a:pPr lvl="1"/>
            <a:r>
              <a:rPr lang="en-US" dirty="0"/>
              <a:t>Supervised fine-tuning (SFT): the process of providing task-specific data (with given expected outputs), such as instruction following, or QA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380369-8285-E636-448F-3840E00AB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055" y="3888648"/>
            <a:ext cx="8465889" cy="260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35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36819-2D16-A8FD-223F-0497EE12C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EC4AD-51C9-926E-E042-DD9EF4261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Language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35800-C38A-021C-B2ED-0D0464B08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76338" cy="4351338"/>
          </a:xfrm>
        </p:spPr>
        <p:txBody>
          <a:bodyPr/>
          <a:lstStyle/>
          <a:p>
            <a:r>
              <a:rPr lang="en-US" dirty="0"/>
              <a:t>3. More sophisticated training methods</a:t>
            </a:r>
          </a:p>
          <a:p>
            <a:pPr lvl="1"/>
            <a:r>
              <a:rPr lang="en-US" dirty="0"/>
              <a:t>Pre-training: the process of establishing next-word distributions from raw text</a:t>
            </a:r>
          </a:p>
          <a:p>
            <a:pPr lvl="1"/>
            <a:r>
              <a:rPr lang="en-US" dirty="0"/>
              <a:t>Supervised fine-tuning (SFT): the process of providing task-specific data (with given expected outputs), such as instruction following, or QA </a:t>
            </a:r>
          </a:p>
          <a:p>
            <a:pPr lvl="1"/>
            <a:r>
              <a:rPr lang="en-US" dirty="0"/>
              <a:t>RLHF / Alignment: the process of aligning model behaviors with human preferences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A0ADFD7-E956-104C-DA2B-C007ED6B5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2119248"/>
            <a:ext cx="6274457" cy="473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974E35-63B4-BE22-F133-E144EB50E222}"/>
              </a:ext>
            </a:extLst>
          </p:cNvPr>
          <p:cNvSpPr txBox="1"/>
          <p:nvPr/>
        </p:nvSpPr>
        <p:spPr>
          <a:xfrm>
            <a:off x="7830207" y="5992297"/>
            <a:ext cx="2396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Credit: </a:t>
            </a:r>
            <a:r>
              <a:rPr lang="en-US" dirty="0" err="1"/>
              <a:t>Huggingface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2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52886-28B2-E0AA-A717-EE293DE43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LLM Performance Progression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0E713B0-62CA-F124-B3A3-0613BB69A6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2900251"/>
              </p:ext>
            </p:extLst>
          </p:nvPr>
        </p:nvGraphicFramePr>
        <p:xfrm>
          <a:off x="728392" y="1882903"/>
          <a:ext cx="8478673" cy="3417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FC62860-1ED1-417D-9F0A-E63F42C0EA4D}"/>
              </a:ext>
            </a:extLst>
          </p:cNvPr>
          <p:cNvSpPr txBox="1"/>
          <p:nvPr/>
        </p:nvSpPr>
        <p:spPr>
          <a:xfrm>
            <a:off x="3678624" y="5465379"/>
            <a:ext cx="4214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 performances on MATH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266DFB-F810-E1BD-760D-BC63DEF6A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291" y="2072016"/>
            <a:ext cx="2722179" cy="293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21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75BDD-4844-C039-4E32-D506947C8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recently: “Reasoning” LLMs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FFC0316-A9F0-FC27-5759-D80FA5ABC2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6529975"/>
              </p:ext>
            </p:extLst>
          </p:nvPr>
        </p:nvGraphicFramePr>
        <p:xfrm>
          <a:off x="1435528" y="2138935"/>
          <a:ext cx="9086168" cy="3582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957ECA4-1719-33BF-B4C5-49BACB211EF4}"/>
              </a:ext>
            </a:extLst>
          </p:cNvPr>
          <p:cNvSpPr txBox="1"/>
          <p:nvPr/>
        </p:nvSpPr>
        <p:spPr>
          <a:xfrm>
            <a:off x="4385760" y="5721411"/>
            <a:ext cx="4214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 performances on MATH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231E08B-A204-3394-9934-EF2DE5FBC54C}"/>
              </a:ext>
            </a:extLst>
          </p:cNvPr>
          <p:cNvSpPr/>
          <p:nvPr/>
        </p:nvSpPr>
        <p:spPr>
          <a:xfrm>
            <a:off x="7952312" y="1917507"/>
            <a:ext cx="2804160" cy="3880419"/>
          </a:xfrm>
          <a:prstGeom prst="roundRect">
            <a:avLst>
              <a:gd name="adj" fmla="val 8841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22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5837</TotalTime>
  <Words>1364</Words>
  <Application>Microsoft Macintosh PowerPoint</Application>
  <PresentationFormat>Widescreen</PresentationFormat>
  <Paragraphs>155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等线</vt:lpstr>
      <vt:lpstr>等线 Light</vt:lpstr>
      <vt:lpstr>Arial</vt:lpstr>
      <vt:lpstr>Calibri</vt:lpstr>
      <vt:lpstr>Office Theme</vt:lpstr>
      <vt:lpstr>Large Reasoning Language Models in Clinical Applications</vt:lpstr>
      <vt:lpstr>Language Models</vt:lpstr>
      <vt:lpstr>Large Language Models</vt:lpstr>
      <vt:lpstr>Large Language Models</vt:lpstr>
      <vt:lpstr>Large Language Models</vt:lpstr>
      <vt:lpstr>Large Language Models</vt:lpstr>
      <vt:lpstr>Large Language Models</vt:lpstr>
      <vt:lpstr>LLM Performance Progression</vt:lpstr>
      <vt:lpstr>More recently: “Reasoning” LLMs</vt:lpstr>
      <vt:lpstr>More recently: “Reasoning” LLMs</vt:lpstr>
      <vt:lpstr>Foreshadowing Reasoning/Thinking Models</vt:lpstr>
      <vt:lpstr>Reinforced Finetuning (RFT)</vt:lpstr>
      <vt:lpstr>SFT v.RFT</vt:lpstr>
      <vt:lpstr>Intuitive Comparisons between SFT/RFT</vt:lpstr>
      <vt:lpstr>Intuitive Comparisons between SFT/RFT</vt:lpstr>
      <vt:lpstr>Thinking Model Behaviors</vt:lpstr>
      <vt:lpstr>Thinking Model Behaviors</vt:lpstr>
      <vt:lpstr>Thinking Exists in Smaller Models, too</vt:lpstr>
      <vt:lpstr>LLMs and Thinking LLMs</vt:lpstr>
      <vt:lpstr>LLMs and Thinking LLMs</vt:lpstr>
      <vt:lpstr>Direct Benefits with Minimum Efforts</vt:lpstr>
      <vt:lpstr>Agentic Tool-use and Search</vt:lpstr>
      <vt:lpstr>Agentic Tool-use and Search</vt:lpstr>
      <vt:lpstr>Improved Tool-use LLM Agents with RFT</vt:lpstr>
      <vt:lpstr>Improved Tool-use LLM Agents with RFT</vt:lpstr>
      <vt:lpstr>Improved Tool-use LLM Agents with RFT</vt:lpstr>
      <vt:lpstr>Fine-grained Thinking Steering</vt:lpstr>
      <vt:lpstr>Why do we need fine-grained steering?</vt:lpstr>
      <vt:lpstr>Why do we need fine-grained steering?</vt:lpstr>
      <vt:lpstr>Fine-grained Thinking Steering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Zhou Xuanyu</dc:creator>
  <cp:lastModifiedBy>Xuanyu Zhou</cp:lastModifiedBy>
  <cp:revision>147</cp:revision>
  <dcterms:created xsi:type="dcterms:W3CDTF">2025-06-20T15:30:11Z</dcterms:created>
  <dcterms:modified xsi:type="dcterms:W3CDTF">2025-06-26T15:40:16Z</dcterms:modified>
</cp:coreProperties>
</file>