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14684783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512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7D80"/>
    <a:srgbClr val="52565B"/>
    <a:srgbClr val="919FAC"/>
    <a:srgbClr val="8F9EAD"/>
    <a:srgbClr val="656D76"/>
    <a:srgbClr val="9AB9C8"/>
    <a:srgbClr val="8D9FB0"/>
    <a:srgbClr val="13294B"/>
    <a:srgbClr val="C84113"/>
    <a:srgbClr val="FF5F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8" d="100"/>
          <a:sy n="148" d="100"/>
        </p:scale>
        <p:origin x="2900" y="92"/>
      </p:cViewPr>
      <p:guideLst>
        <p:guide orient="horz" pos="216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877501A-E2C4-5F22-714A-E48D955B1D6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4A441D-62B2-3D3C-CCF0-1E6DAC81225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8450D0-A9EE-42B8-9FA3-2BF7A45DE40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4DD4FA-6B5B-EF35-D20C-408FAF77A2B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931A2C-B534-68BA-DA41-C1B159FA865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17EEEA-DA88-42DF-AB1A-1A0B66C0C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826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FE861C-486B-4E18-A0E9-A790238A915C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811066-0135-4CAA-8AD4-89A97190AC0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>
          <a:extLst>
            <a:ext uri="{FF2B5EF4-FFF2-40B4-BE49-F238E27FC236}">
              <a16:creationId xmlns:a16="http://schemas.microsoft.com/office/drawing/2014/main" id="{4D43A803-6D65-EEE4-4E1A-1548E31892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7:notes">
            <a:extLst>
              <a:ext uri="{FF2B5EF4-FFF2-40B4-BE49-F238E27FC236}">
                <a16:creationId xmlns:a16="http://schemas.microsoft.com/office/drawing/2014/main" id="{03DAE47D-22DF-4A41-F4A5-38ADE4F6B0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7:notes">
            <a:extLst>
              <a:ext uri="{FF2B5EF4-FFF2-40B4-BE49-F238E27FC236}">
                <a16:creationId xmlns:a16="http://schemas.microsoft.com/office/drawing/2014/main" id="{6A285B6D-3E51-D2A4-A221-D97B5042CBF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69980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Google Shape;145;p7">
            <a:extLst>
              <a:ext uri="{FF2B5EF4-FFF2-40B4-BE49-F238E27FC236}">
                <a16:creationId xmlns:a16="http://schemas.microsoft.com/office/drawing/2014/main" id="{E6D50C41-D461-3FD4-4569-26F94B369DA7}"/>
              </a:ext>
            </a:extLst>
          </p:cNvPr>
          <p:cNvSpPr/>
          <p:nvPr userDrawn="1"/>
        </p:nvSpPr>
        <p:spPr>
          <a:xfrm rot="10800000" flipH="1">
            <a:off x="0" y="6584776"/>
            <a:ext cx="12192000" cy="273224"/>
          </a:xfrm>
          <a:prstGeom prst="rect">
            <a:avLst/>
          </a:prstGeom>
          <a:solidFill>
            <a:srgbClr val="13294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Pts val="1800"/>
              <a:buFont typeface="Calibri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13294B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100;p1">
            <a:extLst>
              <a:ext uri="{FF2B5EF4-FFF2-40B4-BE49-F238E27FC236}">
                <a16:creationId xmlns:a16="http://schemas.microsoft.com/office/drawing/2014/main" id="{9B6BE385-153E-2427-923D-09A9A44F3790}"/>
              </a:ext>
            </a:extLst>
          </p:cNvPr>
          <p:cNvSpPr txBox="1"/>
          <p:nvPr userDrawn="1"/>
        </p:nvSpPr>
        <p:spPr>
          <a:xfrm>
            <a:off x="428718" y="6606540"/>
            <a:ext cx="5847905" cy="230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900" b="0" i="0" u="none" strike="noStrike" kern="0" cap="none" spc="20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Helvetica Neue Light"/>
                <a:cs typeface="Helvetica Neue Light"/>
                <a:sym typeface="Helvetica Neue Light"/>
              </a:rPr>
              <a:t>Illinois Manufacturing</a:t>
            </a:r>
          </a:p>
        </p:txBody>
      </p:sp>
      <p:sp>
        <p:nvSpPr>
          <p:cNvPr id="9" name="Google Shape;100;p1">
            <a:extLst>
              <a:ext uri="{FF2B5EF4-FFF2-40B4-BE49-F238E27FC236}">
                <a16:creationId xmlns:a16="http://schemas.microsoft.com/office/drawing/2014/main" id="{5F86A738-C4D8-FAD1-9790-95B75892BEC2}"/>
              </a:ext>
            </a:extLst>
          </p:cNvPr>
          <p:cNvSpPr txBox="1"/>
          <p:nvPr userDrawn="1"/>
        </p:nvSpPr>
        <p:spPr>
          <a:xfrm>
            <a:off x="8847815" y="6654216"/>
            <a:ext cx="3297887" cy="230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55C23171-03D0-4B4F-9AF4-38D388D1BB29}" type="slidenum">
              <a:rPr kumimoji="0" lang="en-US" sz="900" b="0" i="0" u="none" strike="noStrike" kern="0" cap="none" spc="20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Helvetica Neue Light"/>
                <a:cs typeface="Helvetica Neue Light"/>
                <a:sym typeface="Helvetica Neue Light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lang="en-US" sz="900" b="0" i="0" u="none" strike="noStrike" kern="0" cap="none" spc="20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Helvetica Neue Light"/>
              <a:cs typeface="Helvetica Neue Light"/>
              <a:sym typeface="Helvetica Neue Light"/>
            </a:endParaRPr>
          </a:p>
        </p:txBody>
      </p: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00291535-F513-95FD-EE80-DFFD265CAB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011" y="6613073"/>
            <a:ext cx="201672" cy="21847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Google Shape;145;p7">
            <a:extLst>
              <a:ext uri="{FF2B5EF4-FFF2-40B4-BE49-F238E27FC236}">
                <a16:creationId xmlns:a16="http://schemas.microsoft.com/office/drawing/2014/main" id="{D03E7643-9395-EBA9-4865-AA4EB43A2ACD}"/>
              </a:ext>
            </a:extLst>
          </p:cNvPr>
          <p:cNvSpPr/>
          <p:nvPr userDrawn="1"/>
        </p:nvSpPr>
        <p:spPr>
          <a:xfrm rot="10800000" flipH="1">
            <a:off x="0" y="6584776"/>
            <a:ext cx="12192000" cy="273224"/>
          </a:xfrm>
          <a:prstGeom prst="rect">
            <a:avLst/>
          </a:prstGeom>
          <a:solidFill>
            <a:srgbClr val="13294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Pts val="1800"/>
              <a:buFont typeface="Calibri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13294B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100;p1">
            <a:extLst>
              <a:ext uri="{FF2B5EF4-FFF2-40B4-BE49-F238E27FC236}">
                <a16:creationId xmlns:a16="http://schemas.microsoft.com/office/drawing/2014/main" id="{806CCF07-8F81-B7B0-EB9E-3EB8371DF464}"/>
              </a:ext>
            </a:extLst>
          </p:cNvPr>
          <p:cNvSpPr txBox="1"/>
          <p:nvPr userDrawn="1"/>
        </p:nvSpPr>
        <p:spPr>
          <a:xfrm>
            <a:off x="8847815" y="6623736"/>
            <a:ext cx="3297887" cy="230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55C23171-03D0-4B4F-9AF4-38D388D1BB29}" type="slidenum">
              <a:rPr kumimoji="0" lang="en-US" sz="900" b="0" i="0" u="none" strike="noStrike" kern="0" cap="none" spc="20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Helvetica Neue Light"/>
                <a:cs typeface="Helvetica Neue Light"/>
                <a:sym typeface="Helvetica Neue Light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lang="en-US" sz="900" b="0" i="0" u="none" strike="noStrike" kern="0" cap="none" spc="20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4" name="Google Shape;100;p1">
            <a:extLst>
              <a:ext uri="{FF2B5EF4-FFF2-40B4-BE49-F238E27FC236}">
                <a16:creationId xmlns:a16="http://schemas.microsoft.com/office/drawing/2014/main" id="{50D915EF-076B-60F1-BDC5-A4464808E560}"/>
              </a:ext>
            </a:extLst>
          </p:cNvPr>
          <p:cNvSpPr txBox="1"/>
          <p:nvPr userDrawn="1"/>
        </p:nvSpPr>
        <p:spPr>
          <a:xfrm>
            <a:off x="311404" y="6613073"/>
            <a:ext cx="4385929" cy="230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900" b="0" i="0" u="none" strike="noStrike" kern="0" cap="none" spc="20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Helvetica Neue Light"/>
                <a:cs typeface="Helvetica Neue Light"/>
                <a:sym typeface="Helvetica Neue Light"/>
              </a:rPr>
              <a:t>Illinois Manufacturing</a:t>
            </a: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8B9D5CD1-8686-D49F-C9F7-2E856818B6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2758" y="6613073"/>
            <a:ext cx="151254" cy="21847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2BAB4-8B8D-41DD-85C7-81A0CA96200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>
          <a:extLst>
            <a:ext uri="{FF2B5EF4-FFF2-40B4-BE49-F238E27FC236}">
              <a16:creationId xmlns:a16="http://schemas.microsoft.com/office/drawing/2014/main" id="{A1B64D17-734B-1221-89D0-17D4F74238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FA02EB5-6812-5E70-C7CA-97B34D89A9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5538" y="1308766"/>
            <a:ext cx="7025405" cy="451946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2BCE922-C7FF-5A88-3DFE-C7182BBE8144}"/>
              </a:ext>
            </a:extLst>
          </p:cNvPr>
          <p:cNvSpPr txBox="1"/>
          <p:nvPr/>
        </p:nvSpPr>
        <p:spPr>
          <a:xfrm>
            <a:off x="2662260" y="793240"/>
            <a:ext cx="238785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>
                <a:latin typeface="Source Sans Pro" panose="020B0503030403020204" pitchFamily="34" charset="0"/>
                <a:ea typeface="Source Sans Pro" panose="020B0503030403020204" pitchFamily="34" charset="0"/>
              </a:rPr>
              <a:t>Which features on this part model  are 3-axis machinable? Give me a plan for machining them?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23CA81-7318-A011-5C90-91AA06FC3694}"/>
              </a:ext>
            </a:extLst>
          </p:cNvPr>
          <p:cNvSpPr txBox="1"/>
          <p:nvPr/>
        </p:nvSpPr>
        <p:spPr>
          <a:xfrm>
            <a:off x="747538" y="3044279"/>
            <a:ext cx="16805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>
                <a:latin typeface="Source Sans Pro" panose="020B0503030403020204" pitchFamily="34" charset="0"/>
                <a:ea typeface="Source Sans Pro" panose="020B0503030403020204" pitchFamily="34" charset="0"/>
              </a:rPr>
              <a:t>What  parameters should we use for finish machining 5052 aluminum?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E93AC5-3F48-4EA2-642D-5A26209FAF3B}"/>
              </a:ext>
            </a:extLst>
          </p:cNvPr>
          <p:cNvSpPr txBox="1"/>
          <p:nvPr/>
        </p:nvSpPr>
        <p:spPr>
          <a:xfrm>
            <a:off x="7020983" y="877878"/>
            <a:ext cx="16279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>
                <a:latin typeface="Source Sans Pro" panose="020B0503030403020204" pitchFamily="34" charset="0"/>
                <a:ea typeface="Source Sans Pro" panose="020B0503030403020204" pitchFamily="34" charset="0"/>
              </a:rPr>
              <a:t>Are you experiencing machining chatter 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1DA72D-C597-2E2F-0D3B-EEE0B0140A6F}"/>
              </a:ext>
            </a:extLst>
          </p:cNvPr>
          <p:cNvSpPr txBox="1"/>
          <p:nvPr/>
        </p:nvSpPr>
        <p:spPr>
          <a:xfrm>
            <a:off x="1127500" y="4656412"/>
            <a:ext cx="22262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>
                <a:latin typeface="Source Sans Pro" panose="020B0503030403020204" pitchFamily="34" charset="0"/>
                <a:ea typeface="Source Sans Pro" panose="020B0503030403020204" pitchFamily="34" charset="0"/>
              </a:rPr>
              <a:t>You tell me that your x-axis bearing needs attention. Can you help me through maintenance steps?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5EAB40D-E56E-D6B8-3EF8-FC8D4E5A00A9}"/>
              </a:ext>
            </a:extLst>
          </p:cNvPr>
          <p:cNvSpPr txBox="1"/>
          <p:nvPr/>
        </p:nvSpPr>
        <p:spPr>
          <a:xfrm>
            <a:off x="8118495" y="4356330"/>
            <a:ext cx="164907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>
                <a:latin typeface="Source Sans Pro" panose="020B0503030403020204" pitchFamily="34" charset="0"/>
                <a:ea typeface="Source Sans Pro" panose="020B0503030403020204" pitchFamily="34" charset="0"/>
              </a:rPr>
              <a:t>I would like to limit machining forces to 100lbf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A005F41-9D1F-69B4-0736-4308CF1BE93B}"/>
              </a:ext>
            </a:extLst>
          </p:cNvPr>
          <p:cNvSpPr txBox="1"/>
          <p:nvPr/>
        </p:nvSpPr>
        <p:spPr>
          <a:xfrm>
            <a:off x="9031267" y="2682507"/>
            <a:ext cx="222627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>
                <a:latin typeface="Source Sans Pro" panose="020B0503030403020204" pitchFamily="34" charset="0"/>
                <a:ea typeface="Source Sans Pro" panose="020B0503030403020204" pitchFamily="34" charset="0"/>
              </a:rPr>
              <a:t>Can you tell me </a:t>
            </a:r>
            <a:br>
              <a:rPr lang="en-US" sz="1100" b="1"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US" sz="1100" b="1">
                <a:latin typeface="Source Sans Pro" panose="020B0503030403020204" pitchFamily="34" charset="0"/>
                <a:ea typeface="Source Sans Pro" panose="020B0503030403020204" pitchFamily="34" charset="0"/>
              </a:rPr>
              <a:t>what this g-code </a:t>
            </a:r>
            <a:br>
              <a:rPr lang="en-US" sz="1100" b="1"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US" sz="1100" b="1">
                <a:latin typeface="Source Sans Pro" panose="020B0503030403020204" pitchFamily="34" charset="0"/>
                <a:ea typeface="Source Sans Pro" panose="020B0503030403020204" pitchFamily="34" charset="0"/>
              </a:rPr>
              <a:t>program does?</a:t>
            </a:r>
          </a:p>
        </p:txBody>
      </p:sp>
    </p:spTree>
    <p:extLst>
      <p:ext uri="{BB962C8B-B14F-4D97-AF65-F5344CB8AC3E}">
        <p14:creationId xmlns:p14="http://schemas.microsoft.com/office/powerpoint/2010/main" val="292755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881d00a-dfe9-4fa0-8ac8-327db09b74d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35C824D5A69B4D851D5DF731789809" ma:contentTypeVersion="16" ma:contentTypeDescription="Create a new document." ma:contentTypeScope="" ma:versionID="c3eb21aee63f0432681a773dbd6f2d01">
  <xsd:schema xmlns:xsd="http://www.w3.org/2001/XMLSchema" xmlns:xs="http://www.w3.org/2001/XMLSchema" xmlns:p="http://schemas.microsoft.com/office/2006/metadata/properties" xmlns:ns3="2881d00a-dfe9-4fa0-8ac8-327db09b74d5" xmlns:ns4="d5ce8da6-8690-4ed2-9340-92424da5c6af" targetNamespace="http://schemas.microsoft.com/office/2006/metadata/properties" ma:root="true" ma:fieldsID="ba51f820049d041d372c67f76455fcb8" ns3:_="" ns4:_="">
    <xsd:import namespace="2881d00a-dfe9-4fa0-8ac8-327db09b74d5"/>
    <xsd:import namespace="d5ce8da6-8690-4ed2-9340-92424da5c6a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_activity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  <xsd:element ref="ns3:MediaServiceBillingMetadata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81d00a-dfe9-4fa0-8ac8-327db09b74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SystemTags" ma:index="20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ce8da6-8690-4ed2-9340-92424da5c6a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81F3B11-13A8-4050-B99A-F83FCEEE7C6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9A57E9D-A894-433F-8A89-C86012D80012}">
  <ds:schemaRefs>
    <ds:schemaRef ds:uri="http://purl.org/dc/terms/"/>
    <ds:schemaRef ds:uri="http://schemas.microsoft.com/office/infopath/2007/PartnerControls"/>
    <ds:schemaRef ds:uri="2881d00a-dfe9-4fa0-8ac8-327db09b74d5"/>
    <ds:schemaRef ds:uri="d5ce8da6-8690-4ed2-9340-92424da5c6af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4ED191D-7B19-4005-867F-C63BEAAD92DC}">
  <ds:schemaRefs>
    <ds:schemaRef ds:uri="2881d00a-dfe9-4fa0-8ac8-327db09b74d5"/>
    <ds:schemaRef ds:uri="d5ce8da6-8690-4ed2-9340-92424da5c6a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44467e6f-462c-4ea2-823f-7800de5434e3}" enabled="0" method="" siteId="{44467e6f-462c-4ea2-823f-7800de5434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Source Sans Pro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2012-08-24T00:53:15Z</dcterms:created>
  <dcterms:modified xsi:type="dcterms:W3CDTF">2026-04-21T20:15:55Z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0x0101007B35C824D5A69B4D851D5DF731789809</vt:lpwstr>
  </property>
</Properties>
</file>