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302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5" roundtripDataSignature="AMtx7mhSaRiTD9uDhGJ3nUfwohnl+c0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B36"/>
    <a:srgbClr val="15264B"/>
    <a:srgbClr val="1B4284"/>
    <a:srgbClr val="FA5738"/>
    <a:srgbClr val="FF552E"/>
    <a:srgbClr val="13294B"/>
    <a:srgbClr val="0E2248"/>
    <a:srgbClr val="0E2E5A"/>
    <a:srgbClr val="0B1A53"/>
    <a:srgbClr val="0309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75911" autoAdjust="0"/>
  </p:normalViewPr>
  <p:slideViewPr>
    <p:cSldViewPr snapToGrid="0" snapToObjects="1">
      <p:cViewPr varScale="1">
        <p:scale>
          <a:sx n="110" d="100"/>
          <a:sy n="110" d="100"/>
        </p:scale>
        <p:origin x="3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Immediately report accident/incident to supervisor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Promptly seek medical care as needed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Thoroughly complete and sign the First Report of Injury/Illness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vcrportal.research.illinois.edu/Training/Overview.aspx?TrainingId=277" TargetMode="External"/><Relationship Id="rId5" Type="http://schemas.openxmlformats.org/officeDocument/2006/relationships/hyperlink" Target="https://fs.illinois.edu/services/more-services/code-compliance-fire-safety/fire-safety" TargetMode="External"/><Relationship Id="rId4" Type="http://schemas.openxmlformats.org/officeDocument/2006/relationships/hyperlink" Target="https://police.illinois.edu/wp-content/uploads/2015/09/ERG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145;p7">
            <a:extLst>
              <a:ext uri="{FF2B5EF4-FFF2-40B4-BE49-F238E27FC236}">
                <a16:creationId xmlns:a16="http://schemas.microsoft.com/office/drawing/2014/main" id="{5DE4B35C-AD2D-8148-A3D7-1E1ED7909233}"/>
              </a:ext>
            </a:extLst>
          </p:cNvPr>
          <p:cNvSpPr/>
          <p:nvPr/>
        </p:nvSpPr>
        <p:spPr>
          <a:xfrm rot="10800000" flipH="1">
            <a:off x="0" y="6437013"/>
            <a:ext cx="12192000" cy="4209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00;p1">
            <a:extLst>
              <a:ext uri="{FF2B5EF4-FFF2-40B4-BE49-F238E27FC236}">
                <a16:creationId xmlns:a16="http://schemas.microsoft.com/office/drawing/2014/main" id="{774F6727-8801-C64F-BFC2-04EC87E30D51}"/>
              </a:ext>
            </a:extLst>
          </p:cNvPr>
          <p:cNvSpPr txBox="1"/>
          <p:nvPr/>
        </p:nvSpPr>
        <p:spPr>
          <a:xfrm>
            <a:off x="136663" y="6553050"/>
            <a:ext cx="2772792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900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ISE / </a:t>
            </a:r>
            <a:r>
              <a:rPr lang="en-US" sz="9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OFFICE OF SAFETY</a:t>
            </a:r>
          </a:p>
        </p:txBody>
      </p:sp>
      <p:sp>
        <p:nvSpPr>
          <p:cNvPr id="22" name="Google Shape;100;p1">
            <a:extLst>
              <a:ext uri="{FF2B5EF4-FFF2-40B4-BE49-F238E27FC236}">
                <a16:creationId xmlns:a16="http://schemas.microsoft.com/office/drawing/2014/main" id="{97A51456-7BB9-BA42-8AC0-3FBAA7ADE334}"/>
              </a:ext>
            </a:extLst>
          </p:cNvPr>
          <p:cNvSpPr txBox="1"/>
          <p:nvPr/>
        </p:nvSpPr>
        <p:spPr>
          <a:xfrm>
            <a:off x="9335597" y="6524381"/>
            <a:ext cx="2473415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en-US" sz="8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GRAINGER ENGINEERING</a:t>
            </a:r>
          </a:p>
        </p:txBody>
      </p:sp>
      <p:sp>
        <p:nvSpPr>
          <p:cNvPr id="23" name="Google Shape;145;p7">
            <a:extLst>
              <a:ext uri="{FF2B5EF4-FFF2-40B4-BE49-F238E27FC236}">
                <a16:creationId xmlns:a16="http://schemas.microsoft.com/office/drawing/2014/main" id="{3DE14F04-2DDF-9A49-941F-4E19DD8F838E}"/>
              </a:ext>
            </a:extLst>
          </p:cNvPr>
          <p:cNvSpPr/>
          <p:nvPr/>
        </p:nvSpPr>
        <p:spPr>
          <a:xfrm rot="10800000" flipH="1">
            <a:off x="-9526" y="-7695"/>
            <a:ext cx="12201525" cy="868218"/>
          </a:xfrm>
          <a:prstGeom prst="rect">
            <a:avLst/>
          </a:prstGeom>
          <a:gradFill>
            <a:gsLst>
              <a:gs pos="0">
                <a:srgbClr val="1B4284"/>
              </a:gs>
              <a:gs pos="100000">
                <a:srgbClr val="13294B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64F39A5D-F812-0B44-A021-03BEB2D97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4210" y="228014"/>
            <a:ext cx="277906" cy="40142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B2D58210-5616-4526-A877-9D436962C73C}"/>
              </a:ext>
            </a:extLst>
          </p:cNvPr>
          <p:cNvSpPr txBox="1"/>
          <p:nvPr/>
        </p:nvSpPr>
        <p:spPr>
          <a:xfrm>
            <a:off x="3537789" y="1062858"/>
            <a:ext cx="13578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E84B36"/>
                </a:solidFill>
              </a:rPr>
              <a:t>Prepare</a:t>
            </a:r>
            <a:endParaRPr lang="en-US" sz="2000" b="1" dirty="0">
              <a:solidFill>
                <a:srgbClr val="E84B36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F73237-1069-4A41-B5BB-AF68532D0050}"/>
              </a:ext>
            </a:extLst>
          </p:cNvPr>
          <p:cNvSpPr txBox="1"/>
          <p:nvPr/>
        </p:nvSpPr>
        <p:spPr>
          <a:xfrm>
            <a:off x="3537789" y="2705783"/>
            <a:ext cx="3870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E84B36"/>
                </a:solidFill>
              </a:rPr>
              <a:t>Using a Fire Extinguisher</a:t>
            </a:r>
            <a:endParaRPr lang="en-US" sz="1800" b="1" dirty="0">
              <a:solidFill>
                <a:srgbClr val="E84B36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0E4584-BF99-445C-8C6D-3C3EB2C80C1F}"/>
              </a:ext>
            </a:extLst>
          </p:cNvPr>
          <p:cNvSpPr txBox="1"/>
          <p:nvPr/>
        </p:nvSpPr>
        <p:spPr>
          <a:xfrm>
            <a:off x="3537789" y="3232239"/>
            <a:ext cx="5045601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Use a fire extinguisher only if you have been trained to do so. </a:t>
            </a:r>
          </a:p>
          <a:p>
            <a:pPr>
              <a:spcAft>
                <a:spcPts val="1200"/>
              </a:spcAft>
            </a:pPr>
            <a:r>
              <a:rPr lang="en-US" dirty="0"/>
              <a:t>If you have any doubts, exit immediately and pull a fire alarm &amp; call 911.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Report the fire first.</a:t>
            </a:r>
            <a:r>
              <a:rPr lang="en-US" dirty="0"/>
              <a:t> Call 911 before attempting to use an extinguisher</a:t>
            </a:r>
          </a:p>
          <a:p>
            <a:pPr>
              <a:spcAft>
                <a:spcPts val="1200"/>
              </a:spcAft>
            </a:pPr>
            <a:r>
              <a:rPr lang="en-US" dirty="0"/>
              <a:t>Keep your back to the exit and </a:t>
            </a:r>
            <a:r>
              <a:rPr lang="en-US" b="1" dirty="0">
                <a:solidFill>
                  <a:schemeClr val="tx1"/>
                </a:solidFill>
              </a:rPr>
              <a:t>P.A.S.S.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541D424-73C3-4F54-AF69-DD5ACBB1ADE9}"/>
              </a:ext>
            </a:extLst>
          </p:cNvPr>
          <p:cNvSpPr txBox="1"/>
          <p:nvPr/>
        </p:nvSpPr>
        <p:spPr>
          <a:xfrm>
            <a:off x="246850" y="5132500"/>
            <a:ext cx="89434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264B"/>
                </a:solidFill>
              </a:rPr>
              <a:t>Additional resources: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4"/>
              </a:rPr>
              <a:t>Emergency Response Guide</a:t>
            </a:r>
            <a:r>
              <a:rPr lang="en-US" dirty="0"/>
              <a:t> – Fire (p.10)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5"/>
              </a:rPr>
              <a:t>Fire Safety</a:t>
            </a:r>
            <a:r>
              <a:rPr lang="en-US" dirty="0"/>
              <a:t> – F&amp;S Code Compliance &amp; Fire Safety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6"/>
              </a:rPr>
              <a:t>Fire Extinguisher Training</a:t>
            </a:r>
            <a:r>
              <a:rPr lang="en-US" dirty="0"/>
              <a:t> – Division of Research Safety</a:t>
            </a:r>
            <a:endParaRPr lang="en-US" sz="1200" dirty="0"/>
          </a:p>
        </p:txBody>
      </p:sp>
      <p:sp>
        <p:nvSpPr>
          <p:cNvPr id="18" name="Google Shape;100;p1">
            <a:extLst>
              <a:ext uri="{FF2B5EF4-FFF2-40B4-BE49-F238E27FC236}">
                <a16:creationId xmlns:a16="http://schemas.microsoft.com/office/drawing/2014/main" id="{11472EE8-BFB5-414D-BA56-3C05879A9C9C}"/>
              </a:ext>
            </a:extLst>
          </p:cNvPr>
          <p:cNvSpPr txBox="1"/>
          <p:nvPr/>
        </p:nvSpPr>
        <p:spPr>
          <a:xfrm>
            <a:off x="376810" y="195602"/>
            <a:ext cx="286515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 u="none" strike="noStrike" cap="none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Minute for Safety -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2279D7-4FBC-45F9-9E2F-EA5366950323}"/>
              </a:ext>
            </a:extLst>
          </p:cNvPr>
          <p:cNvSpPr txBox="1"/>
          <p:nvPr/>
        </p:nvSpPr>
        <p:spPr>
          <a:xfrm>
            <a:off x="3168075" y="195582"/>
            <a:ext cx="54787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u="none" strike="noStrike" cap="none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Fire Extinguishers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8D3224-D9B1-4710-9B14-28B652B7B728}"/>
              </a:ext>
            </a:extLst>
          </p:cNvPr>
          <p:cNvSpPr txBox="1"/>
          <p:nvPr/>
        </p:nvSpPr>
        <p:spPr>
          <a:xfrm>
            <a:off x="3537789" y="1549664"/>
            <a:ext cx="65939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dirty="0"/>
              <a:t>Learn to use one before there is a fire.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Familiarize yourself with the location of the extinguishers</a:t>
            </a:r>
          </a:p>
        </p:txBody>
      </p:sp>
      <p:pic>
        <p:nvPicPr>
          <p:cNvPr id="9" name="Picture 8" descr="A picture containing ground, outdoor, person&#10;&#10;Description automatically generated">
            <a:extLst>
              <a:ext uri="{FF2B5EF4-FFF2-40B4-BE49-F238E27FC236}">
                <a16:creationId xmlns:a16="http://schemas.microsoft.com/office/drawing/2014/main" id="{F53FEE0B-61EF-4184-A1A1-893168E826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622" y="1244286"/>
            <a:ext cx="2843429" cy="342961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2877AED5-B9C4-4514-940F-B662EABC091D}"/>
              </a:ext>
            </a:extLst>
          </p:cNvPr>
          <p:cNvGrpSpPr/>
          <p:nvPr/>
        </p:nvGrpSpPr>
        <p:grpSpPr>
          <a:xfrm>
            <a:off x="8473898" y="3187975"/>
            <a:ext cx="3718101" cy="1975961"/>
            <a:chOff x="8473898" y="2246941"/>
            <a:chExt cx="3718101" cy="197596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213154C-9962-44CB-AE4A-F6C90C1D0127}"/>
                </a:ext>
              </a:extLst>
            </p:cNvPr>
            <p:cNvSpPr txBox="1"/>
            <p:nvPr/>
          </p:nvSpPr>
          <p:spPr>
            <a:xfrm>
              <a:off x="8583390" y="2324298"/>
              <a:ext cx="3608609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E84B36"/>
                  </a:solidFill>
                  <a:latin typeface="Montserrat" panose="00000500000000000000" pitchFamily="2" charset="0"/>
                </a:rPr>
                <a:t>P</a:t>
              </a:r>
              <a:r>
                <a:rPr lang="en-US" sz="2400" b="1" dirty="0">
                  <a:solidFill>
                    <a:srgbClr val="15264B"/>
                  </a:solidFill>
                  <a:latin typeface="Montserrat" panose="00000500000000000000" pitchFamily="2" charset="0"/>
                </a:rPr>
                <a:t>ull the pin</a:t>
              </a:r>
            </a:p>
            <a:p>
              <a:r>
                <a:rPr lang="en-US" sz="2800" b="1" dirty="0">
                  <a:solidFill>
                    <a:srgbClr val="E84B36"/>
                  </a:solidFill>
                  <a:latin typeface="Montserrat" panose="00000500000000000000" pitchFamily="2" charset="0"/>
                </a:rPr>
                <a:t>A</a:t>
              </a:r>
              <a:r>
                <a:rPr lang="en-US" sz="2400" b="1" dirty="0">
                  <a:solidFill>
                    <a:srgbClr val="15264B"/>
                  </a:solidFill>
                  <a:latin typeface="Montserrat" panose="00000500000000000000" pitchFamily="2" charset="0"/>
                </a:rPr>
                <a:t>im low, at the base</a:t>
              </a:r>
            </a:p>
            <a:p>
              <a:r>
                <a:rPr lang="en-US" sz="2800" b="1" dirty="0">
                  <a:solidFill>
                    <a:srgbClr val="E84B36"/>
                  </a:solidFill>
                  <a:latin typeface="Montserrat" panose="00000500000000000000" pitchFamily="2" charset="0"/>
                </a:rPr>
                <a:t>S</a:t>
              </a:r>
              <a:r>
                <a:rPr lang="en-US" sz="2400" b="1" dirty="0">
                  <a:solidFill>
                    <a:srgbClr val="15264B"/>
                  </a:solidFill>
                  <a:latin typeface="Montserrat" panose="00000500000000000000" pitchFamily="2" charset="0"/>
                </a:rPr>
                <a:t>queeze the lever</a:t>
              </a:r>
            </a:p>
            <a:p>
              <a:r>
                <a:rPr lang="en-US" sz="2800" b="1" dirty="0">
                  <a:solidFill>
                    <a:srgbClr val="E84B36"/>
                  </a:solidFill>
                  <a:latin typeface="Montserrat" panose="00000500000000000000" pitchFamily="2" charset="0"/>
                </a:rPr>
                <a:t>S</a:t>
              </a:r>
              <a:r>
                <a:rPr lang="en-US" sz="2400" b="1" dirty="0">
                  <a:solidFill>
                    <a:srgbClr val="15264B"/>
                  </a:solidFill>
                  <a:latin typeface="Montserrat" panose="00000500000000000000" pitchFamily="2" charset="0"/>
                </a:rPr>
                <a:t>weep side to side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7B9E309-6E1D-4BB9-B88D-21C7D1B82193}"/>
                </a:ext>
              </a:extLst>
            </p:cNvPr>
            <p:cNvSpPr/>
            <p:nvPr/>
          </p:nvSpPr>
          <p:spPr>
            <a:xfrm>
              <a:off x="8473898" y="2246941"/>
              <a:ext cx="3608609" cy="1975961"/>
            </a:xfrm>
            <a:prstGeom prst="roundRect">
              <a:avLst/>
            </a:prstGeom>
            <a:solidFill>
              <a:srgbClr val="E84B36">
                <a:alpha val="0"/>
              </a:srgbClr>
            </a:solidFill>
            <a:ln>
              <a:solidFill>
                <a:srgbClr val="E84B36"/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8" grpId="0"/>
      <p:bldP spid="52" grpId="0" uiExpand="1" build="p"/>
      <p:bldP spid="54" grpId="0"/>
      <p:bldP spid="19" grpId="0"/>
      <p:bldP spid="27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25028</TotalTime>
  <Words>167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</vt:lpstr>
      <vt:lpstr>Montserrat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template. Please copy this document before making any edits</dc:title>
  <dc:creator>Nielsen, Joshua</dc:creator>
  <cp:lastModifiedBy>Corral, Jose</cp:lastModifiedBy>
  <cp:revision>145</cp:revision>
  <dcterms:created xsi:type="dcterms:W3CDTF">2019-01-14T22:06:33Z</dcterms:created>
  <dcterms:modified xsi:type="dcterms:W3CDTF">2023-01-05T15:22:47Z</dcterms:modified>
</cp:coreProperties>
</file>