
<file path=[Content_Types].xml><?xml version="1.0" encoding="utf-8"?>
<Types xmlns="http://schemas.openxmlformats.org/package/2006/content-types">
  <Default Extension="avi" ContentType="video/x-msvideo"/>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tmp" ContentType="image/png"/>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handoutMasterIdLst>
    <p:handoutMasterId r:id="rId42"/>
  </p:handoutMasterIdLst>
  <p:sldIdLst>
    <p:sldId id="1019" r:id="rId2"/>
    <p:sldId id="310" r:id="rId3"/>
    <p:sldId id="371" r:id="rId4"/>
    <p:sldId id="396" r:id="rId5"/>
    <p:sldId id="327" r:id="rId6"/>
    <p:sldId id="369" r:id="rId7"/>
    <p:sldId id="289" r:id="rId8"/>
    <p:sldId id="1030" r:id="rId9"/>
    <p:sldId id="1028" r:id="rId10"/>
    <p:sldId id="279" r:id="rId11"/>
    <p:sldId id="393" r:id="rId12"/>
    <p:sldId id="394" r:id="rId13"/>
    <p:sldId id="1024" r:id="rId14"/>
    <p:sldId id="335" r:id="rId15"/>
    <p:sldId id="336" r:id="rId16"/>
    <p:sldId id="339" r:id="rId17"/>
    <p:sldId id="322" r:id="rId18"/>
    <p:sldId id="391" r:id="rId19"/>
    <p:sldId id="299" r:id="rId20"/>
    <p:sldId id="1022" r:id="rId21"/>
    <p:sldId id="1023" r:id="rId22"/>
    <p:sldId id="319" r:id="rId23"/>
    <p:sldId id="386" r:id="rId24"/>
    <p:sldId id="385" r:id="rId25"/>
    <p:sldId id="387" r:id="rId26"/>
    <p:sldId id="395" r:id="rId27"/>
    <p:sldId id="259" r:id="rId28"/>
    <p:sldId id="1020" r:id="rId29"/>
    <p:sldId id="258" r:id="rId30"/>
    <p:sldId id="1013" r:id="rId31"/>
    <p:sldId id="1011" r:id="rId32"/>
    <p:sldId id="370" r:id="rId33"/>
    <p:sldId id="316" r:id="rId34"/>
    <p:sldId id="318" r:id="rId35"/>
    <p:sldId id="256" r:id="rId36"/>
    <p:sldId id="1025" r:id="rId37"/>
    <p:sldId id="1026" r:id="rId38"/>
    <p:sldId id="257" r:id="rId39"/>
    <p:sldId id="1029"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504D"/>
    <a:srgbClr val="0036A2"/>
    <a:srgbClr val="0044CC"/>
    <a:srgbClr val="3A30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14"/>
    <p:restoredTop sz="50000" autoAdjust="0"/>
  </p:normalViewPr>
  <p:slideViewPr>
    <p:cSldViewPr>
      <p:cViewPr varScale="1">
        <p:scale>
          <a:sx n="139" d="100"/>
          <a:sy n="139" d="100"/>
        </p:scale>
        <p:origin x="888" y="160"/>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2.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17.wmf"/><Relationship Id="rId1" Type="http://schemas.openxmlformats.org/officeDocument/2006/relationships/image" Target="../media/image11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72421" cy="457513"/>
          </a:xfrm>
          <a:prstGeom prst="rect">
            <a:avLst/>
          </a:prstGeom>
        </p:spPr>
        <p:txBody>
          <a:bodyPr vert="horz" lIns="89719" tIns="44860" rIns="89719" bIns="44860" rtlCol="0"/>
          <a:lstStyle>
            <a:lvl1pPr algn="l">
              <a:defRPr sz="1200"/>
            </a:lvl1pPr>
          </a:lstStyle>
          <a:p>
            <a:endParaRPr lang="en-US"/>
          </a:p>
        </p:txBody>
      </p:sp>
      <p:sp>
        <p:nvSpPr>
          <p:cNvPr id="3" name="Date Placeholder 2"/>
          <p:cNvSpPr>
            <a:spLocks noGrp="1"/>
          </p:cNvSpPr>
          <p:nvPr>
            <p:ph type="dt" sz="quarter" idx="1"/>
          </p:nvPr>
        </p:nvSpPr>
        <p:spPr>
          <a:xfrm>
            <a:off x="3884027" y="1"/>
            <a:ext cx="2972421" cy="457513"/>
          </a:xfrm>
          <a:prstGeom prst="rect">
            <a:avLst/>
          </a:prstGeom>
        </p:spPr>
        <p:txBody>
          <a:bodyPr vert="horz" lIns="89719" tIns="44860" rIns="89719" bIns="44860" rtlCol="0"/>
          <a:lstStyle>
            <a:lvl1pPr algn="r">
              <a:defRPr sz="1200"/>
            </a:lvl1pPr>
          </a:lstStyle>
          <a:p>
            <a:fld id="{10DEDC09-FD89-485B-8B8B-DF592E9B14A2}" type="datetimeFigureOut">
              <a:rPr lang="en-US" smtClean="0"/>
              <a:t>3/25/20</a:t>
            </a:fld>
            <a:endParaRPr lang="en-US"/>
          </a:p>
        </p:txBody>
      </p:sp>
      <p:sp>
        <p:nvSpPr>
          <p:cNvPr id="4" name="Footer Placeholder 3"/>
          <p:cNvSpPr>
            <a:spLocks noGrp="1"/>
          </p:cNvSpPr>
          <p:nvPr>
            <p:ph type="ftr" sz="quarter" idx="2"/>
          </p:nvPr>
        </p:nvSpPr>
        <p:spPr>
          <a:xfrm>
            <a:off x="1" y="8684926"/>
            <a:ext cx="2972421" cy="457513"/>
          </a:xfrm>
          <a:prstGeom prst="rect">
            <a:avLst/>
          </a:prstGeom>
        </p:spPr>
        <p:txBody>
          <a:bodyPr vert="horz" lIns="89719" tIns="44860" rIns="89719" bIns="44860" rtlCol="0" anchor="b"/>
          <a:lstStyle>
            <a:lvl1pPr algn="l">
              <a:defRPr sz="1200"/>
            </a:lvl1pPr>
          </a:lstStyle>
          <a:p>
            <a:endParaRPr lang="en-US"/>
          </a:p>
        </p:txBody>
      </p:sp>
      <p:sp>
        <p:nvSpPr>
          <p:cNvPr id="5" name="Slide Number Placeholder 4"/>
          <p:cNvSpPr>
            <a:spLocks noGrp="1"/>
          </p:cNvSpPr>
          <p:nvPr>
            <p:ph type="sldNum" sz="quarter" idx="3"/>
          </p:nvPr>
        </p:nvSpPr>
        <p:spPr>
          <a:xfrm>
            <a:off x="3884027" y="8684926"/>
            <a:ext cx="2972421" cy="457513"/>
          </a:xfrm>
          <a:prstGeom prst="rect">
            <a:avLst/>
          </a:prstGeom>
        </p:spPr>
        <p:txBody>
          <a:bodyPr vert="horz" lIns="89719" tIns="44860" rIns="89719" bIns="44860" rtlCol="0" anchor="b"/>
          <a:lstStyle>
            <a:lvl1pPr algn="r">
              <a:defRPr sz="1200"/>
            </a:lvl1pPr>
          </a:lstStyle>
          <a:p>
            <a:fld id="{8B45DAD1-25FC-42D3-941C-71D40B54871E}" type="slidenum">
              <a:rPr lang="en-US" smtClean="0"/>
              <a:t>‹#›</a:t>
            </a:fld>
            <a:endParaRPr lang="en-US"/>
          </a:p>
        </p:txBody>
      </p:sp>
    </p:spTree>
    <p:extLst>
      <p:ext uri="{BB962C8B-B14F-4D97-AF65-F5344CB8AC3E}">
        <p14:creationId xmlns:p14="http://schemas.microsoft.com/office/powerpoint/2010/main" val="35680491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7199"/>
          </a:xfrm>
          <a:prstGeom prst="rect">
            <a:avLst/>
          </a:prstGeom>
        </p:spPr>
        <p:txBody>
          <a:bodyPr vert="horz" lIns="91423" tIns="45712" rIns="91423" bIns="45712" rtlCol="0"/>
          <a:lstStyle>
            <a:lvl1pPr algn="l">
              <a:defRPr sz="1200"/>
            </a:lvl1pPr>
          </a:lstStyle>
          <a:p>
            <a:endParaRPr lang="en-US"/>
          </a:p>
        </p:txBody>
      </p:sp>
      <p:sp>
        <p:nvSpPr>
          <p:cNvPr id="3" name="Date Placeholder 2"/>
          <p:cNvSpPr>
            <a:spLocks noGrp="1"/>
          </p:cNvSpPr>
          <p:nvPr>
            <p:ph type="dt" idx="1"/>
          </p:nvPr>
        </p:nvSpPr>
        <p:spPr>
          <a:xfrm>
            <a:off x="3884614" y="1"/>
            <a:ext cx="2971800" cy="457199"/>
          </a:xfrm>
          <a:prstGeom prst="rect">
            <a:avLst/>
          </a:prstGeom>
        </p:spPr>
        <p:txBody>
          <a:bodyPr vert="horz" lIns="91423" tIns="45712" rIns="91423" bIns="45712" rtlCol="0"/>
          <a:lstStyle>
            <a:lvl1pPr algn="r">
              <a:defRPr sz="1200"/>
            </a:lvl1pPr>
          </a:lstStyle>
          <a:p>
            <a:fld id="{29D3AE26-0A9C-4F77-BC3C-F7C0055E129E}" type="datetimeFigureOut">
              <a:rPr lang="en-US" smtClean="0"/>
              <a:pPr/>
              <a:t>3/25/20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23" tIns="45712" rIns="91423" bIns="45712"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23" tIns="45712" rIns="91423" bIns="4571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4"/>
            <a:ext cx="2971800" cy="457199"/>
          </a:xfrm>
          <a:prstGeom prst="rect">
            <a:avLst/>
          </a:prstGeom>
        </p:spPr>
        <p:txBody>
          <a:bodyPr vert="horz" lIns="91423" tIns="45712" rIns="91423" bIns="45712" rtlCol="0" anchor="b"/>
          <a:lstStyle>
            <a:lvl1pPr algn="l">
              <a:defRPr sz="1200"/>
            </a:lvl1pPr>
          </a:lstStyle>
          <a:p>
            <a:endParaRPr lang="en-US"/>
          </a:p>
        </p:txBody>
      </p:sp>
      <p:sp>
        <p:nvSpPr>
          <p:cNvPr id="7" name="Slide Number Placeholder 6"/>
          <p:cNvSpPr>
            <a:spLocks noGrp="1"/>
          </p:cNvSpPr>
          <p:nvPr>
            <p:ph type="sldNum" sz="quarter" idx="5"/>
          </p:nvPr>
        </p:nvSpPr>
        <p:spPr>
          <a:xfrm>
            <a:off x="3884614" y="8685214"/>
            <a:ext cx="2971800" cy="457199"/>
          </a:xfrm>
          <a:prstGeom prst="rect">
            <a:avLst/>
          </a:prstGeom>
        </p:spPr>
        <p:txBody>
          <a:bodyPr vert="horz" lIns="91423" tIns="45712" rIns="91423" bIns="45712" rtlCol="0" anchor="b"/>
          <a:lstStyle>
            <a:lvl1pPr algn="r">
              <a:defRPr sz="1200"/>
            </a:lvl1pPr>
          </a:lstStyle>
          <a:p>
            <a:fld id="{22CEC8DC-FD4A-496F-A851-A2DD5A38BF82}" type="slidenum">
              <a:rPr lang="en-US" smtClean="0"/>
              <a:pPr/>
              <a:t>‹#›</a:t>
            </a:fld>
            <a:endParaRPr lang="en-US"/>
          </a:p>
        </p:txBody>
      </p:sp>
    </p:spTree>
    <p:extLst>
      <p:ext uri="{BB962C8B-B14F-4D97-AF65-F5344CB8AC3E}">
        <p14:creationId xmlns:p14="http://schemas.microsoft.com/office/powerpoint/2010/main" val="490357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E93B4AC-1157-417E-9193-C31D80FA67DB}" type="slidenum">
              <a:rPr lang="en-US" smtClean="0"/>
              <a:pPr>
                <a:defRPr/>
              </a:pPr>
              <a:t>1</a:t>
            </a:fld>
            <a:endParaRPr lang="en-US"/>
          </a:p>
        </p:txBody>
      </p:sp>
    </p:spTree>
    <p:extLst>
      <p:ext uri="{BB962C8B-B14F-4D97-AF65-F5344CB8AC3E}">
        <p14:creationId xmlns:p14="http://schemas.microsoft.com/office/powerpoint/2010/main" val="4116110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endParaRPr lang="en-US" sz="1200" dirty="0"/>
          </a:p>
        </p:txBody>
      </p:sp>
      <p:sp>
        <p:nvSpPr>
          <p:cNvPr id="4" name="Slide Number Placeholder 3"/>
          <p:cNvSpPr>
            <a:spLocks noGrp="1"/>
          </p:cNvSpPr>
          <p:nvPr>
            <p:ph type="sldNum" sz="quarter" idx="10"/>
          </p:nvPr>
        </p:nvSpPr>
        <p:spPr/>
        <p:txBody>
          <a:bodyPr/>
          <a:lstStyle/>
          <a:p>
            <a:fld id="{3939BAD5-F761-4E4B-AB4B-A15680D10BBF}" type="slidenum">
              <a:rPr lang="en-US" smtClean="0"/>
              <a:pPr/>
              <a:t>31</a:t>
            </a:fld>
            <a:endParaRPr lang="en-US"/>
          </a:p>
        </p:txBody>
      </p:sp>
    </p:spTree>
    <p:extLst>
      <p:ext uri="{BB962C8B-B14F-4D97-AF65-F5344CB8AC3E}">
        <p14:creationId xmlns:p14="http://schemas.microsoft.com/office/powerpoint/2010/main" val="2071021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main interest resolves, around creating, exploring, and understanding novel fundamental physics and new materials related to magnetic phenomena.  Towards this end my group will synthesize thin film heterostructures and more complex lithographically defined devices with the goal to understand and control their physical properties.  I will focus on emerging new phenomena associated with the competition between spatial and magnetic length scales and interfacial phenomena, which give rise to both spatially and temporally complex spin textures.</a:t>
            </a:r>
          </a:p>
        </p:txBody>
      </p:sp>
      <p:sp>
        <p:nvSpPr>
          <p:cNvPr id="4" name="Slide Number Placeholder 3"/>
          <p:cNvSpPr>
            <a:spLocks noGrp="1"/>
          </p:cNvSpPr>
          <p:nvPr>
            <p:ph type="sldNum" sz="quarter" idx="5"/>
          </p:nvPr>
        </p:nvSpPr>
        <p:spPr/>
        <p:txBody>
          <a:bodyPr/>
          <a:lstStyle/>
          <a:p>
            <a:fld id="{A035B766-B6FD-C242-BA54-1266E58ECF24}" type="slidenum">
              <a:rPr lang="en-US" smtClean="0"/>
              <a:t>35</a:t>
            </a:fld>
            <a:endParaRPr lang="en-US"/>
          </a:p>
        </p:txBody>
      </p:sp>
    </p:spTree>
    <p:extLst>
      <p:ext uri="{BB962C8B-B14F-4D97-AF65-F5344CB8AC3E}">
        <p14:creationId xmlns:p14="http://schemas.microsoft.com/office/powerpoint/2010/main" val="2449790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upper left image shows the spin texture of a magnetic </a:t>
            </a:r>
            <a:r>
              <a:rPr lang="en-US" dirty="0" err="1"/>
              <a:t>skyrmion</a:t>
            </a:r>
            <a:r>
              <a:rPr lang="en-US" dirty="0"/>
              <a:t> and its projection on a unit sphere.  The upper right movie shows experimentally the generation of magnetic </a:t>
            </a:r>
            <a:r>
              <a:rPr lang="en-US" dirty="0" err="1"/>
              <a:t>skyrmions</a:t>
            </a:r>
            <a:r>
              <a:rPr lang="en-US" dirty="0"/>
              <a:t> from electric currents and spin-orbit coupling in a process that is akin to blowing soap bubbles.</a:t>
            </a:r>
          </a:p>
          <a:p>
            <a:endParaRPr lang="en-US" dirty="0"/>
          </a:p>
          <a:p>
            <a:r>
              <a:rPr lang="en-US" dirty="0"/>
              <a:t>The lower left image shows the schematic setup for an inelastic light scattering microscope, while the lower right image shows actual data of imaging spin waves, </a:t>
            </a:r>
            <a:r>
              <a:rPr lang="en-US" noProof="0" dirty="0"/>
              <a:t>whose</a:t>
            </a:r>
            <a:r>
              <a:rPr lang="en-US" dirty="0"/>
              <a:t> propagation direction is controlled by local magnetic fields.</a:t>
            </a:r>
          </a:p>
        </p:txBody>
      </p:sp>
      <p:sp>
        <p:nvSpPr>
          <p:cNvPr id="4" name="Slide Number Placeholder 3"/>
          <p:cNvSpPr>
            <a:spLocks noGrp="1"/>
          </p:cNvSpPr>
          <p:nvPr>
            <p:ph type="sldNum" sz="quarter" idx="5"/>
          </p:nvPr>
        </p:nvSpPr>
        <p:spPr/>
        <p:txBody>
          <a:bodyPr/>
          <a:lstStyle/>
          <a:p>
            <a:fld id="{A035B766-B6FD-C242-BA54-1266E58ECF24}" type="slidenum">
              <a:rPr lang="en-US" smtClean="0"/>
              <a:t>38</a:t>
            </a:fld>
            <a:endParaRPr lang="en-US"/>
          </a:p>
        </p:txBody>
      </p:sp>
    </p:spTree>
    <p:extLst>
      <p:ext uri="{BB962C8B-B14F-4D97-AF65-F5344CB8AC3E}">
        <p14:creationId xmlns:p14="http://schemas.microsoft.com/office/powerpoint/2010/main" val="1677511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E93B4AC-1157-417E-9193-C31D80FA67DB}" type="slidenum">
              <a:rPr lang="en-US" smtClean="0"/>
              <a:pPr>
                <a:defRPr/>
              </a:pPr>
              <a:t>39</a:t>
            </a:fld>
            <a:endParaRPr lang="en-US"/>
          </a:p>
        </p:txBody>
      </p:sp>
    </p:spTree>
    <p:extLst>
      <p:ext uri="{BB962C8B-B14F-4D97-AF65-F5344CB8AC3E}">
        <p14:creationId xmlns:p14="http://schemas.microsoft.com/office/powerpoint/2010/main" val="993498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2DD53EC-B116-48CC-8412-03265CB6CA0E}" type="slidenum">
              <a:rPr lang="en-US" smtClean="0"/>
              <a:pPr>
                <a:defRPr/>
              </a:pPr>
              <a:t>9</a:t>
            </a:fld>
            <a:endParaRPr lang="en-US"/>
          </a:p>
        </p:txBody>
      </p:sp>
    </p:spTree>
    <p:extLst>
      <p:ext uri="{BB962C8B-B14F-4D97-AF65-F5344CB8AC3E}">
        <p14:creationId xmlns:p14="http://schemas.microsoft.com/office/powerpoint/2010/main" val="2982109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p>
            <a:fld id="{FD2DB8C4-592B-4987-8F77-358FCCA1B637}" type="slidenum">
              <a:rPr lang="en-US" smtClean="0">
                <a:latin typeface="Arial" pitchFamily="34" charset="0"/>
              </a:rPr>
              <a:pPr/>
              <a:t>15</a:t>
            </a:fld>
            <a:endParaRPr lang="en-US">
              <a:latin typeface="Arial" pitchFamily="34" charset="0"/>
            </a:endParaRPr>
          </a:p>
        </p:txBody>
      </p:sp>
      <p:sp>
        <p:nvSpPr>
          <p:cNvPr id="7171" name="Rectangle 2"/>
          <p:cNvSpPr>
            <a:spLocks noGrp="1" noRot="1" noChangeAspect="1" noChangeArrowheads="1" noTextEdit="1"/>
          </p:cNvSpPr>
          <p:nvPr>
            <p:ph type="sldImg"/>
          </p:nvPr>
        </p:nvSpPr>
        <p:spPr>
          <a:xfrm>
            <a:off x="1141413" y="685800"/>
            <a:ext cx="4570412" cy="3429000"/>
          </a:xfrm>
          <a:ln/>
        </p:spPr>
      </p:sp>
      <p:sp>
        <p:nvSpPr>
          <p:cNvPr id="7172" name="Rectangle 3"/>
          <p:cNvSpPr>
            <a:spLocks noGrp="1" noChangeArrowheads="1"/>
          </p:cNvSpPr>
          <p:nvPr>
            <p:ph type="body" idx="1"/>
          </p:nvPr>
        </p:nvSpPr>
        <p:spPr>
          <a:noFill/>
          <a:ln/>
        </p:spPr>
        <p:txBody>
          <a:bodyPr lIns="91410" tIns="45707" rIns="91410" bIns="45707"/>
          <a:lstStyle/>
          <a:p>
            <a:endParaRPr lang="en-US"/>
          </a:p>
        </p:txBody>
      </p:sp>
    </p:spTree>
    <p:extLst>
      <p:ext uri="{BB962C8B-B14F-4D97-AF65-F5344CB8AC3E}">
        <p14:creationId xmlns:p14="http://schemas.microsoft.com/office/powerpoint/2010/main" val="2614277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AC6985-D678-44C0-9F2E-029E155723BC}" type="slidenum">
              <a:rPr lang="en-US" smtClean="0"/>
              <a:t>20</a:t>
            </a:fld>
            <a:endParaRPr lang="en-US"/>
          </a:p>
        </p:txBody>
      </p:sp>
    </p:spTree>
    <p:extLst>
      <p:ext uri="{BB962C8B-B14F-4D97-AF65-F5344CB8AC3E}">
        <p14:creationId xmlns:p14="http://schemas.microsoft.com/office/powerpoint/2010/main" val="205125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0497A0-13F9-4F0B-9E43-79EE806D9562}" type="slidenum">
              <a:rPr lang="en-US"/>
              <a:pPr/>
              <a:t>23</a:t>
            </a:fld>
            <a:endParaRPr lang="en-US"/>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21020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0497A0-13F9-4F0B-9E43-79EE806D9562}" type="slidenum">
              <a:rPr lang="en-US"/>
              <a:pPr/>
              <a:t>24</a:t>
            </a:fld>
            <a:endParaRPr lang="en-US"/>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04819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0497A0-13F9-4F0B-9E43-79EE806D9562}" type="slidenum">
              <a:rPr lang="en-US"/>
              <a:pPr/>
              <a:t>25</a:t>
            </a:fld>
            <a:endParaRPr lang="en-US"/>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45646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0497A0-13F9-4F0B-9E43-79EE806D9562}" type="slidenum">
              <a:rPr lang="en-US"/>
              <a:pPr/>
              <a:t>26</a:t>
            </a:fld>
            <a:endParaRPr lang="en-US"/>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21553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endParaRPr lang="en-US" sz="1200" dirty="0"/>
          </a:p>
        </p:txBody>
      </p:sp>
      <p:sp>
        <p:nvSpPr>
          <p:cNvPr id="4" name="Slide Number Placeholder 3"/>
          <p:cNvSpPr>
            <a:spLocks noGrp="1"/>
          </p:cNvSpPr>
          <p:nvPr>
            <p:ph type="sldNum" sz="quarter" idx="10"/>
          </p:nvPr>
        </p:nvSpPr>
        <p:spPr/>
        <p:txBody>
          <a:bodyPr/>
          <a:lstStyle/>
          <a:p>
            <a:fld id="{3939BAD5-F761-4E4B-AB4B-A15680D10BBF}" type="slidenum">
              <a:rPr lang="en-US" smtClean="0"/>
              <a:pPr/>
              <a:t>30</a:t>
            </a:fld>
            <a:endParaRPr lang="en-US"/>
          </a:p>
        </p:txBody>
      </p:sp>
    </p:spTree>
    <p:extLst>
      <p:ext uri="{BB962C8B-B14F-4D97-AF65-F5344CB8AC3E}">
        <p14:creationId xmlns:p14="http://schemas.microsoft.com/office/powerpoint/2010/main" val="1068303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01CD523-89AB-44E3-A3AB-03A75D2B2D1B}" type="datetimeFigureOut">
              <a:rPr lang="en-US" smtClean="0"/>
              <a:pPr/>
              <a:t>3/25/20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F4089F-3FF9-4CCD-A01F-E1ACC264E57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1CD523-89AB-44E3-A3AB-03A75D2B2D1B}" type="datetimeFigureOut">
              <a:rPr lang="en-US" smtClean="0"/>
              <a:pPr/>
              <a:t>3/25/20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F4089F-3FF9-4CCD-A01F-E1ACC264E57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1CD523-89AB-44E3-A3AB-03A75D2B2D1B}" type="datetimeFigureOut">
              <a:rPr lang="en-US" smtClean="0"/>
              <a:pPr/>
              <a:t>3/25/20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F4089F-3FF9-4CCD-A01F-E1ACC264E57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1CD523-89AB-44E3-A3AB-03A75D2B2D1B}" type="datetimeFigureOut">
              <a:rPr lang="en-US" smtClean="0"/>
              <a:pPr/>
              <a:t>3/25/20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F4089F-3FF9-4CCD-A01F-E1ACC264E57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1CD523-89AB-44E3-A3AB-03A75D2B2D1B}" type="datetimeFigureOut">
              <a:rPr lang="en-US" smtClean="0"/>
              <a:pPr/>
              <a:t>3/25/20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F4089F-3FF9-4CCD-A01F-E1ACC264E57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01CD523-89AB-44E3-A3AB-03A75D2B2D1B}" type="datetimeFigureOut">
              <a:rPr lang="en-US" smtClean="0"/>
              <a:pPr/>
              <a:t>3/25/20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F4089F-3FF9-4CCD-A01F-E1ACC264E57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1CD523-89AB-44E3-A3AB-03A75D2B2D1B}" type="datetimeFigureOut">
              <a:rPr lang="en-US" smtClean="0"/>
              <a:pPr/>
              <a:t>3/25/20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F4089F-3FF9-4CCD-A01F-E1ACC264E57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01CD523-89AB-44E3-A3AB-03A75D2B2D1B}" type="datetimeFigureOut">
              <a:rPr lang="en-US" smtClean="0"/>
              <a:pPr/>
              <a:t>3/25/20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F4089F-3FF9-4CCD-A01F-E1ACC264E57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1CD523-89AB-44E3-A3AB-03A75D2B2D1B}" type="datetimeFigureOut">
              <a:rPr lang="en-US" smtClean="0"/>
              <a:pPr/>
              <a:t>3/25/20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F4089F-3FF9-4CCD-A01F-E1ACC264E57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01CD523-89AB-44E3-A3AB-03A75D2B2D1B}" type="datetimeFigureOut">
              <a:rPr lang="en-US" smtClean="0"/>
              <a:pPr/>
              <a:t>3/25/20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F4089F-3FF9-4CCD-A01F-E1ACC264E57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01CD523-89AB-44E3-A3AB-03A75D2B2D1B}" type="datetimeFigureOut">
              <a:rPr lang="en-US" smtClean="0"/>
              <a:pPr/>
              <a:t>3/25/20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F4089F-3FF9-4CCD-A01F-E1ACC264E57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1CD523-89AB-44E3-A3AB-03A75D2B2D1B}" type="datetimeFigureOut">
              <a:rPr lang="en-US" smtClean="0"/>
              <a:pPr/>
              <a:t>3/25/20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F4089F-3FF9-4CCD-A01F-E1ACC264E57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jpg"/><Relationship Id="rId18" Type="http://schemas.openxmlformats.org/officeDocument/2006/relationships/image" Target="../media/image15.tiff"/><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jpeg"/><Relationship Id="rId17" Type="http://schemas.openxmlformats.org/officeDocument/2006/relationships/image" Target="../media/image14.jpeg"/><Relationship Id="rId2" Type="http://schemas.openxmlformats.org/officeDocument/2006/relationships/notesSlide" Target="../notesSlides/notesSlide1.xml"/><Relationship Id="rId16" Type="http://schemas.openxmlformats.org/officeDocument/2006/relationships/image" Target="../media/image13.tif"/><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png"/><Relationship Id="rId15" Type="http://schemas.openxmlformats.org/officeDocument/2006/relationships/image" Target="../media/image12.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file:////var/folders/1y/tc5qyqks1rd45bn9n44hb4hr0000gn/T/com.microsoft.Powerpoint/converted_emf.emf"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44.tif"/><Relationship Id="rId1" Type="http://schemas.openxmlformats.org/officeDocument/2006/relationships/slideLayout" Target="../slideLayouts/slideLayout2.xml"/><Relationship Id="rId6" Type="http://schemas.openxmlformats.org/officeDocument/2006/relationships/image" Target="../media/image48.tif"/><Relationship Id="rId5" Type="http://schemas.openxmlformats.org/officeDocument/2006/relationships/image" Target="../media/image47.jpg"/><Relationship Id="rId4" Type="http://schemas.openxmlformats.org/officeDocument/2006/relationships/image" Target="../media/image46.emf"/></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55.tmp"/><Relationship Id="rId3" Type="http://schemas.openxmlformats.org/officeDocument/2006/relationships/image" Target="../media/image14.jpeg"/><Relationship Id="rId7" Type="http://schemas.openxmlformats.org/officeDocument/2006/relationships/image" Target="../media/image54.png"/><Relationship Id="rId12" Type="http://schemas.openxmlformats.org/officeDocument/2006/relationships/image" Target="file:////var/folders/1y/tc5qyqks1rd45bn9n44hb4hr0000gn/T/com.microsoft.Powerpoint/converted_emf.emf" TargetMode="External"/><Relationship Id="rId2" Type="http://schemas.openxmlformats.org/officeDocument/2006/relationships/image" Target="../media/image50.tmp"/><Relationship Id="rId1" Type="http://schemas.openxmlformats.org/officeDocument/2006/relationships/slideLayout" Target="../slideLayouts/slideLayout1.xml"/><Relationship Id="rId6" Type="http://schemas.openxmlformats.org/officeDocument/2006/relationships/image" Target="../media/image53.emf"/><Relationship Id="rId11" Type="http://schemas.openxmlformats.org/officeDocument/2006/relationships/hyperlink" Target="mailto:akou@illinois.edu" TargetMode="External"/><Relationship Id="rId5" Type="http://schemas.openxmlformats.org/officeDocument/2006/relationships/image" Target="../media/image52.emf"/><Relationship Id="rId10" Type="http://schemas.openxmlformats.org/officeDocument/2006/relationships/image" Target="../media/image57.png"/><Relationship Id="rId4" Type="http://schemas.openxmlformats.org/officeDocument/2006/relationships/image" Target="../media/image51.tmp"/><Relationship Id="rId9" Type="http://schemas.openxmlformats.org/officeDocument/2006/relationships/image" Target="../media/image56.tmp"/></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0.png"/><Relationship Id="rId3" Type="http://schemas.openxmlformats.org/officeDocument/2006/relationships/notesSlide" Target="../notesSlides/notesSlide3.xml"/><Relationship Id="rId7" Type="http://schemas.openxmlformats.org/officeDocument/2006/relationships/image" Target="../media/image62.png"/><Relationship Id="rId12"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61.png"/><Relationship Id="rId11"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oleObject" Target="../embeddings/oleObject2.bin"/><Relationship Id="rId4" Type="http://schemas.openxmlformats.org/officeDocument/2006/relationships/oleObject" Target="../embeddings/oleObject1.bin"/><Relationship Id="rId9" Type="http://schemas.openxmlformats.org/officeDocument/2006/relationships/image" Target="../media/image64.wmf"/></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jpeg"/></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image" Target="../media/image69.tiff"/><Relationship Id="rId1" Type="http://schemas.openxmlformats.org/officeDocument/2006/relationships/slideLayout" Target="../slideLayouts/slideLayout7.xml"/><Relationship Id="rId4" Type="http://schemas.openxmlformats.org/officeDocument/2006/relationships/image" Target="../media/image71.tiff"/></Relationships>
</file>

<file path=ppt/slides/_rels/slide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24.xml.rels><?xml version="1.0" encoding="UTF-8" standalone="yes"?>
<Relationships xmlns="http://schemas.openxmlformats.org/package/2006/relationships"><Relationship Id="rId8" Type="http://schemas.openxmlformats.org/officeDocument/2006/relationships/image" Target="../media/image82.wmf"/><Relationship Id="rId3" Type="http://schemas.openxmlformats.org/officeDocument/2006/relationships/notesSlide" Target="../notesSlides/notesSlide6.xml"/><Relationship Id="rId7"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84.gif"/><Relationship Id="rId5" Type="http://schemas.openxmlformats.org/officeDocument/2006/relationships/image" Target="../media/image83.png"/><Relationship Id="rId4" Type="http://schemas.openxmlformats.org/officeDocument/2006/relationships/image" Target="../media/image81.png"/></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27.xml.rels><?xml version="1.0" encoding="UTF-8" standalone="yes"?>
<Relationships xmlns="http://schemas.openxmlformats.org/package/2006/relationships"><Relationship Id="rId2" Type="http://schemas.openxmlformats.org/officeDocument/2006/relationships/image" Target="../media/image13.ti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emf"/><Relationship Id="rId1" Type="http://schemas.openxmlformats.org/officeDocument/2006/relationships/slideLayout" Target="../slideLayouts/slideLayout2.xml"/><Relationship Id="rId5" Type="http://schemas.openxmlformats.org/officeDocument/2006/relationships/image" Target="../media/image95.jpg"/><Relationship Id="rId4" Type="http://schemas.openxmlformats.org/officeDocument/2006/relationships/image" Target="../media/image94.png"/></Relationships>
</file>

<file path=ppt/slides/_rels/slide2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103.png"/><Relationship Id="rId18" Type="http://schemas.openxmlformats.org/officeDocument/2006/relationships/image" Target="../media/image105.png"/><Relationship Id="rId3" Type="http://schemas.openxmlformats.org/officeDocument/2006/relationships/image" Target="../media/image99.jpeg"/><Relationship Id="rId21" Type="http://schemas.openxmlformats.org/officeDocument/2006/relationships/image" Target="../media/image10.jpeg"/><Relationship Id="rId7" Type="http://schemas.openxmlformats.org/officeDocument/2006/relationships/image" Target="../media/image140.png"/><Relationship Id="rId12" Type="http://schemas.openxmlformats.org/officeDocument/2006/relationships/image" Target="../media/image102.jpeg"/><Relationship Id="rId17" Type="http://schemas.microsoft.com/office/2007/relationships/hdphoto" Target="../media/hdphoto1.wdp"/><Relationship Id="rId2" Type="http://schemas.openxmlformats.org/officeDocument/2006/relationships/notesSlide" Target="../notesSlides/notesSlide9.xml"/><Relationship Id="rId16" Type="http://schemas.openxmlformats.org/officeDocument/2006/relationships/image" Target="../media/image104.png"/><Relationship Id="rId20" Type="http://schemas.openxmlformats.org/officeDocument/2006/relationships/image" Target="../media/image107.png"/><Relationship Id="rId1" Type="http://schemas.openxmlformats.org/officeDocument/2006/relationships/slideLayout" Target="../slideLayouts/slideLayout1.xml"/><Relationship Id="rId11" Type="http://schemas.openxmlformats.org/officeDocument/2006/relationships/image" Target="../media/image101.jpeg"/><Relationship Id="rId15" Type="http://schemas.openxmlformats.org/officeDocument/2006/relationships/image" Target="../media/image130.png"/><Relationship Id="rId10" Type="http://schemas.openxmlformats.org/officeDocument/2006/relationships/image" Target="../media/image100.png"/><Relationship Id="rId19" Type="http://schemas.openxmlformats.org/officeDocument/2006/relationships/image" Target="../media/image106.png"/><Relationship Id="rId9" Type="http://schemas.openxmlformats.org/officeDocument/2006/relationships/image" Target="../media/image160.png"/><Relationship Id="rId22" Type="http://schemas.openxmlformats.org/officeDocument/2006/relationships/image" Target="../media/image108.png"/></Relationships>
</file>

<file path=ppt/slides/_rels/slide3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11.emf"/><Relationship Id="rId5" Type="http://schemas.openxmlformats.org/officeDocument/2006/relationships/image" Target="../media/image10.jpeg"/><Relationship Id="rId4" Type="http://schemas.openxmlformats.org/officeDocument/2006/relationships/image" Target="../media/image110.png"/></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illinois.edu/" TargetMode="External"/><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34.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oleObject" Target="../embeddings/oleObject6.bin"/><Relationship Id="rId3" Type="http://schemas.openxmlformats.org/officeDocument/2006/relationships/image" Target="../media/image112.png"/><Relationship Id="rId7" Type="http://schemas.openxmlformats.org/officeDocument/2006/relationships/image" Target="../media/image119.png"/><Relationship Id="rId12" Type="http://schemas.openxmlformats.org/officeDocument/2006/relationships/image" Target="../media/image116.wmf"/><Relationship Id="rId2" Type="http://schemas.openxmlformats.org/officeDocument/2006/relationships/slideLayout" Target="../slideLayouts/slideLayout7.xml"/><Relationship Id="rId16" Type="http://schemas.openxmlformats.org/officeDocument/2006/relationships/image" Target="../media/image124.jpeg"/><Relationship Id="rId1" Type="http://schemas.openxmlformats.org/officeDocument/2006/relationships/vmlDrawing" Target="../drawings/vmlDrawing3.vml"/><Relationship Id="rId6" Type="http://schemas.openxmlformats.org/officeDocument/2006/relationships/image" Target="../media/image118.png"/><Relationship Id="rId11" Type="http://schemas.openxmlformats.org/officeDocument/2006/relationships/oleObject" Target="../embeddings/oleObject5.bin"/><Relationship Id="rId5" Type="http://schemas.openxmlformats.org/officeDocument/2006/relationships/image" Target="../media/image113.png"/><Relationship Id="rId15" Type="http://schemas.openxmlformats.org/officeDocument/2006/relationships/image" Target="../media/image123.jpeg"/><Relationship Id="rId10" Type="http://schemas.openxmlformats.org/officeDocument/2006/relationships/image" Target="../media/image122.png"/><Relationship Id="rId4" Type="http://schemas.openxmlformats.org/officeDocument/2006/relationships/hyperlink" Target="http://illinois.edu/" TargetMode="External"/><Relationship Id="rId9" Type="http://schemas.openxmlformats.org/officeDocument/2006/relationships/image" Target="../media/image121.png"/><Relationship Id="rId14" Type="http://schemas.openxmlformats.org/officeDocument/2006/relationships/image" Target="../media/image117.wmf"/></Relationships>
</file>

<file path=ppt/slides/_rels/slide3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25.emf"/></Relationships>
</file>

<file path=ppt/slides/_rels/slide36.xml.rels><?xml version="1.0" encoding="UTF-8" standalone="yes"?>
<Relationships xmlns="http://schemas.openxmlformats.org/package/2006/relationships"><Relationship Id="rId8" Type="http://schemas.openxmlformats.org/officeDocument/2006/relationships/image" Target="../media/image131.JPG"/><Relationship Id="rId3" Type="http://schemas.openxmlformats.org/officeDocument/2006/relationships/image" Target="../media/image127.png"/><Relationship Id="rId7" Type="http://schemas.openxmlformats.org/officeDocument/2006/relationships/image" Target="../media/image130.JPG"/><Relationship Id="rId2" Type="http://schemas.openxmlformats.org/officeDocument/2006/relationships/image" Target="../media/image12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9.png"/><Relationship Id="rId4" Type="http://schemas.openxmlformats.org/officeDocument/2006/relationships/image" Target="../media/image128.png"/></Relationships>
</file>

<file path=ppt/slides/_rels/slide37.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27.png"/><Relationship Id="rId7" Type="http://schemas.openxmlformats.org/officeDocument/2006/relationships/image" Target="../media/image135.emf"/><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33.emf"/><Relationship Id="rId4" Type="http://schemas.openxmlformats.org/officeDocument/2006/relationships/image" Target="../media/image132.png"/><Relationship Id="rId9" Type="http://schemas.openxmlformats.org/officeDocument/2006/relationships/image" Target="../media/image137.png"/></Relationships>
</file>

<file path=ppt/slides/_rels/slide38.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slideLayout" Target="../slideLayouts/slideLayout7.xml"/><Relationship Id="rId7" Type="http://schemas.openxmlformats.org/officeDocument/2006/relationships/image" Target="../media/image140.emf"/><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notesSlide" Target="../notesSlides/notesSlide12.xml"/></Relationships>
</file>

<file path=ppt/slides/_rels/slide3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jpg"/><Relationship Id="rId18" Type="http://schemas.openxmlformats.org/officeDocument/2006/relationships/image" Target="../media/image15.tiff"/><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jpeg"/><Relationship Id="rId17" Type="http://schemas.openxmlformats.org/officeDocument/2006/relationships/image" Target="../media/image14.jpeg"/><Relationship Id="rId2" Type="http://schemas.openxmlformats.org/officeDocument/2006/relationships/notesSlide" Target="../notesSlides/notesSlide13.xml"/><Relationship Id="rId16" Type="http://schemas.openxmlformats.org/officeDocument/2006/relationships/image" Target="../media/image13.tif"/><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png"/><Relationship Id="rId15" Type="http://schemas.openxmlformats.org/officeDocument/2006/relationships/image" Target="../media/image12.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file:////var/folders/1y/tc5qyqks1rd45bn9n44hb4hr0000gn/T/com.microsoft.Powerpoint/converted_emf.em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tif"/><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 Box 2"/>
          <p:cNvSpPr txBox="1">
            <a:spLocks noChangeArrowheads="1"/>
          </p:cNvSpPr>
          <p:nvPr/>
        </p:nvSpPr>
        <p:spPr bwMode="auto">
          <a:xfrm>
            <a:off x="1481781" y="342900"/>
            <a:ext cx="6138220" cy="461665"/>
          </a:xfrm>
          <a:prstGeom prst="rect">
            <a:avLst/>
          </a:prstGeom>
          <a:noFill/>
          <a:ln w="9525">
            <a:noFill/>
            <a:miter lim="800000"/>
            <a:headEnd/>
            <a:tailEnd/>
          </a:ln>
        </p:spPr>
        <p:txBody>
          <a:bodyPr wrap="none">
            <a:spAutoFit/>
          </a:bodyPr>
          <a:lstStyle/>
          <a:p>
            <a:pPr algn="ctr"/>
            <a:r>
              <a:rPr lang="en-US" sz="2400" b="1" dirty="0">
                <a:solidFill>
                  <a:srgbClr val="BA0023"/>
                </a:solidFill>
                <a:latin typeface="Comic Sans MS" pitchFamily="66" charset="0"/>
              </a:rPr>
              <a:t>Experimental Condensed Matter Physics</a:t>
            </a:r>
          </a:p>
        </p:txBody>
      </p:sp>
      <p:sp>
        <p:nvSpPr>
          <p:cNvPr id="1028" name="Text Box 3"/>
          <p:cNvSpPr txBox="1">
            <a:spLocks noChangeArrowheads="1"/>
          </p:cNvSpPr>
          <p:nvPr/>
        </p:nvSpPr>
        <p:spPr bwMode="auto">
          <a:xfrm>
            <a:off x="2174564" y="762000"/>
            <a:ext cx="4759636" cy="369332"/>
          </a:xfrm>
          <a:prstGeom prst="rect">
            <a:avLst/>
          </a:prstGeom>
          <a:noFill/>
          <a:ln w="9525">
            <a:noFill/>
            <a:miter lim="800000"/>
            <a:headEnd/>
            <a:tailEnd/>
          </a:ln>
        </p:spPr>
        <p:txBody>
          <a:bodyPr wrap="none">
            <a:spAutoFit/>
          </a:bodyPr>
          <a:lstStyle/>
          <a:p>
            <a:r>
              <a:rPr lang="en-US" sz="1800" dirty="0">
                <a:solidFill>
                  <a:schemeClr val="accent2"/>
                </a:solidFill>
                <a:latin typeface="Comic Sans MS" pitchFamily="66" charset="0"/>
              </a:rPr>
              <a:t>University of Illinois at Urbana-Champaign</a:t>
            </a:r>
            <a:endParaRPr lang="en-US" sz="1800" dirty="0">
              <a:solidFill>
                <a:schemeClr val="accent2"/>
              </a:solidFill>
              <a:latin typeface="Forte" pitchFamily="66" charset="0"/>
            </a:endParaRPr>
          </a:p>
        </p:txBody>
      </p:sp>
      <p:sp>
        <p:nvSpPr>
          <p:cNvPr id="1029" name="Text Box 4"/>
          <p:cNvSpPr txBox="1">
            <a:spLocks noChangeArrowheads="1"/>
          </p:cNvSpPr>
          <p:nvPr/>
        </p:nvSpPr>
        <p:spPr bwMode="auto">
          <a:xfrm>
            <a:off x="1066800" y="1219200"/>
            <a:ext cx="5632186" cy="1089529"/>
          </a:xfrm>
          <a:prstGeom prst="rect">
            <a:avLst/>
          </a:prstGeom>
          <a:noFill/>
          <a:ln w="9525">
            <a:noFill/>
            <a:miter lim="800000"/>
            <a:headEnd/>
            <a:tailEnd/>
          </a:ln>
        </p:spPr>
        <p:txBody>
          <a:bodyPr wrap="square">
            <a:spAutoFit/>
          </a:bodyPr>
          <a:lstStyle/>
          <a:p>
            <a:pPr algn="ctr">
              <a:lnSpc>
                <a:spcPct val="120000"/>
              </a:lnSpc>
            </a:pPr>
            <a:r>
              <a:rPr lang="en-US" sz="1800" b="1" dirty="0">
                <a:solidFill>
                  <a:srgbClr val="006600"/>
                </a:solidFill>
                <a:latin typeface="Comic Sans MS" pitchFamily="66" charset="0"/>
              </a:rPr>
              <a:t> Traditionally large and strong program </a:t>
            </a:r>
            <a:r>
              <a:rPr lang="en-US" sz="1800" b="1" dirty="0">
                <a:solidFill>
                  <a:srgbClr val="006600"/>
                </a:solidFill>
                <a:latin typeface="Comic Sans MS" pitchFamily="66" charset="0"/>
                <a:sym typeface="Wingdings 3" pitchFamily="18" charset="2"/>
              </a:rPr>
              <a:t>              &gt; </a:t>
            </a:r>
            <a:r>
              <a:rPr lang="en-US" b="1" dirty="0">
                <a:solidFill>
                  <a:srgbClr val="006600"/>
                </a:solidFill>
                <a:latin typeface="Comic Sans MS" pitchFamily="66" charset="0"/>
                <a:sym typeface="Wingdings 3" pitchFamily="18" charset="2"/>
              </a:rPr>
              <a:t>7</a:t>
            </a:r>
            <a:r>
              <a:rPr lang="en-US" sz="1800" b="1" dirty="0">
                <a:solidFill>
                  <a:srgbClr val="006600"/>
                </a:solidFill>
                <a:latin typeface="Comic Sans MS" pitchFamily="66" charset="0"/>
              </a:rPr>
              <a:t>0 years at UIUC</a:t>
            </a:r>
          </a:p>
          <a:p>
            <a:pPr algn="ctr">
              <a:lnSpc>
                <a:spcPct val="120000"/>
              </a:lnSpc>
            </a:pPr>
            <a:r>
              <a:rPr lang="en-US" b="1" dirty="0">
                <a:solidFill>
                  <a:srgbClr val="006600"/>
                </a:solidFill>
                <a:latin typeface="Comic Sans MS" pitchFamily="66" charset="0"/>
              </a:rPr>
              <a:t>UIUC ranked #1 in Condensed Matter Physics </a:t>
            </a:r>
            <a:endParaRPr lang="en-US" sz="1800" b="1" dirty="0">
              <a:solidFill>
                <a:srgbClr val="006600"/>
              </a:solidFill>
              <a:latin typeface="Comic Sans MS" pitchFamily="66" charset="0"/>
            </a:endParaRPr>
          </a:p>
        </p:txBody>
      </p:sp>
      <p:pic>
        <p:nvPicPr>
          <p:cNvPr id="1031" name="Picture 6"/>
          <p:cNvPicPr>
            <a:picLocks noChangeAspect="1" noChangeArrowheads="1"/>
          </p:cNvPicPr>
          <p:nvPr/>
        </p:nvPicPr>
        <p:blipFill>
          <a:blip r:embed="rId3" cstate="print"/>
          <a:srcRect l="-920" b="11250"/>
          <a:stretch>
            <a:fillRect/>
          </a:stretch>
        </p:blipFill>
        <p:spPr bwMode="auto">
          <a:xfrm>
            <a:off x="533400" y="228600"/>
            <a:ext cx="709083" cy="914400"/>
          </a:xfrm>
          <a:prstGeom prst="rect">
            <a:avLst/>
          </a:prstGeom>
          <a:solidFill>
            <a:srgbClr val="FFBD5B"/>
          </a:solidFill>
          <a:ln w="9525">
            <a:noFill/>
            <a:miter lim="800000"/>
            <a:headEnd/>
            <a:tailEnd/>
          </a:ln>
        </p:spPr>
      </p:pic>
      <p:sp>
        <p:nvSpPr>
          <p:cNvPr id="193568" name="Text Box 32"/>
          <p:cNvSpPr txBox="1">
            <a:spLocks noChangeArrowheads="1"/>
          </p:cNvSpPr>
          <p:nvPr/>
        </p:nvSpPr>
        <p:spPr bwMode="auto">
          <a:xfrm>
            <a:off x="2438400" y="2362200"/>
            <a:ext cx="2864887" cy="430887"/>
          </a:xfrm>
          <a:prstGeom prst="rect">
            <a:avLst/>
          </a:prstGeom>
          <a:noFill/>
          <a:ln w="9525">
            <a:noFill/>
            <a:miter lim="800000"/>
            <a:headEnd/>
            <a:tailEnd/>
          </a:ln>
          <a:effectLst/>
        </p:spPr>
        <p:txBody>
          <a:bodyPr wrap="none">
            <a:spAutoFit/>
          </a:bodyPr>
          <a:lstStyle/>
          <a:p>
            <a:pPr>
              <a:defRPr/>
            </a:pPr>
            <a:r>
              <a:rPr lang="en-US" sz="2200" dirty="0">
                <a:effectLst>
                  <a:outerShdw blurRad="38100" dist="38100" dir="2700000" algn="tl">
                    <a:srgbClr val="C0C0C0"/>
                  </a:outerShdw>
                </a:effectLst>
                <a:latin typeface="Times New Roman" pitchFamily="80" charset="0"/>
              </a:rPr>
              <a:t>14 experimental faculty</a:t>
            </a:r>
          </a:p>
        </p:txBody>
      </p:sp>
      <p:grpSp>
        <p:nvGrpSpPr>
          <p:cNvPr id="14" name="Group 13"/>
          <p:cNvGrpSpPr/>
          <p:nvPr/>
        </p:nvGrpSpPr>
        <p:grpSpPr>
          <a:xfrm>
            <a:off x="208480" y="1198877"/>
            <a:ext cx="1143000" cy="1889125"/>
            <a:chOff x="7936675" y="3046415"/>
            <a:chExt cx="1143000" cy="1889125"/>
          </a:xfrm>
        </p:grpSpPr>
        <p:sp>
          <p:nvSpPr>
            <p:cNvPr id="193561" name="Text Box 25"/>
            <p:cNvSpPr txBox="1">
              <a:spLocks noChangeArrowheads="1"/>
            </p:cNvSpPr>
            <p:nvPr/>
          </p:nvSpPr>
          <p:spPr bwMode="auto">
            <a:xfrm>
              <a:off x="7936675" y="4418015"/>
              <a:ext cx="1143000" cy="517525"/>
            </a:xfrm>
            <a:prstGeom prst="rect">
              <a:avLst/>
            </a:prstGeom>
            <a:noFill/>
            <a:ln w="9525">
              <a:noFill/>
              <a:miter lim="800000"/>
              <a:headEnd/>
              <a:tailEnd/>
            </a:ln>
            <a:effectLst/>
          </p:spPr>
          <p:txBody>
            <a:bodyPr>
              <a:spAutoFit/>
            </a:bodyPr>
            <a:lstStyle/>
            <a:p>
              <a:pPr algn="ctr">
                <a:defRPr/>
              </a:pPr>
              <a:r>
                <a:rPr lang="en-US" sz="1400" dirty="0">
                  <a:effectLst>
                    <a:outerShdw blurRad="38100" dist="38100" dir="2700000" algn="tl">
                      <a:srgbClr val="C0C0C0"/>
                    </a:outerShdw>
                  </a:effectLst>
                  <a:latin typeface="Arial" charset="0"/>
                </a:rPr>
                <a:t>Peter Abbamonte</a:t>
              </a:r>
            </a:p>
          </p:txBody>
        </p:sp>
        <p:pic>
          <p:nvPicPr>
            <p:cNvPr id="22630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17792"/>
            <a:stretch/>
          </p:blipFill>
          <p:spPr bwMode="auto">
            <a:xfrm>
              <a:off x="7953451" y="3046415"/>
              <a:ext cx="1112303"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7" name="Group 26"/>
          <p:cNvGrpSpPr/>
          <p:nvPr/>
        </p:nvGrpSpPr>
        <p:grpSpPr>
          <a:xfrm>
            <a:off x="7754055" y="4954468"/>
            <a:ext cx="1311274" cy="1888175"/>
            <a:chOff x="3962400" y="2912425"/>
            <a:chExt cx="1311274" cy="1888175"/>
          </a:xfrm>
        </p:grpSpPr>
        <p:sp>
          <p:nvSpPr>
            <p:cNvPr id="193566" name="Text Box 30"/>
            <p:cNvSpPr txBox="1">
              <a:spLocks noChangeArrowheads="1"/>
            </p:cNvSpPr>
            <p:nvPr/>
          </p:nvSpPr>
          <p:spPr bwMode="auto">
            <a:xfrm>
              <a:off x="3962400" y="4277380"/>
              <a:ext cx="1311274" cy="523220"/>
            </a:xfrm>
            <a:prstGeom prst="rect">
              <a:avLst/>
            </a:prstGeom>
            <a:noFill/>
            <a:ln w="9525">
              <a:noFill/>
              <a:miter lim="800000"/>
              <a:headEnd/>
              <a:tailEnd/>
            </a:ln>
            <a:effectLst/>
          </p:spPr>
          <p:txBody>
            <a:bodyPr wrap="square">
              <a:spAutoFit/>
            </a:bodyPr>
            <a:lstStyle/>
            <a:p>
              <a:pPr algn="ctr">
                <a:defRPr/>
              </a:pPr>
              <a:r>
                <a:rPr lang="en-US" sz="1400" dirty="0">
                  <a:effectLst>
                    <a:outerShdw blurRad="38100" dist="38100" dir="2700000" algn="tl">
                      <a:srgbClr val="C0C0C0"/>
                    </a:outerShdw>
                  </a:effectLst>
                  <a:latin typeface="Arial" charset="0"/>
                </a:rPr>
                <a:t>Dale</a:t>
              </a:r>
            </a:p>
            <a:p>
              <a:pPr algn="ctr">
                <a:defRPr/>
              </a:pPr>
              <a:r>
                <a:rPr lang="en-US" sz="1400" dirty="0">
                  <a:effectLst>
                    <a:outerShdw blurRad="38100" dist="38100" dir="2700000" algn="tl">
                      <a:srgbClr val="C0C0C0"/>
                    </a:outerShdw>
                  </a:effectLst>
                  <a:latin typeface="Arial" charset="0"/>
                </a:rPr>
                <a:t>Van Harlingen</a:t>
              </a:r>
            </a:p>
          </p:txBody>
        </p:sp>
        <p:pic>
          <p:nvPicPr>
            <p:cNvPr id="22630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b="19261"/>
            <a:stretch/>
          </p:blipFill>
          <p:spPr bwMode="auto">
            <a:xfrm>
              <a:off x="4048352" y="2912425"/>
              <a:ext cx="1132551"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8" name="Group 17"/>
          <p:cNvGrpSpPr/>
          <p:nvPr/>
        </p:nvGrpSpPr>
        <p:grpSpPr>
          <a:xfrm>
            <a:off x="122088" y="4954468"/>
            <a:ext cx="1120395" cy="1877995"/>
            <a:chOff x="1371600" y="3063240"/>
            <a:chExt cx="1120395" cy="1877995"/>
          </a:xfrm>
        </p:grpSpPr>
        <p:sp>
          <p:nvSpPr>
            <p:cNvPr id="193565" name="Text Box 29"/>
            <p:cNvSpPr txBox="1">
              <a:spLocks noChangeArrowheads="1"/>
            </p:cNvSpPr>
            <p:nvPr/>
          </p:nvSpPr>
          <p:spPr bwMode="auto">
            <a:xfrm>
              <a:off x="1396300" y="4418015"/>
              <a:ext cx="1006475" cy="523220"/>
            </a:xfrm>
            <a:prstGeom prst="rect">
              <a:avLst/>
            </a:prstGeom>
            <a:noFill/>
            <a:ln w="9525">
              <a:noFill/>
              <a:miter lim="800000"/>
              <a:headEnd/>
              <a:tailEnd/>
            </a:ln>
            <a:effectLst/>
          </p:spPr>
          <p:txBody>
            <a:bodyPr>
              <a:spAutoFit/>
            </a:bodyPr>
            <a:lstStyle/>
            <a:p>
              <a:pPr algn="ctr">
                <a:defRPr/>
              </a:pPr>
              <a:r>
                <a:rPr lang="en-US" sz="1400" dirty="0">
                  <a:solidFill>
                    <a:schemeClr val="tx1">
                      <a:lumMod val="65000"/>
                      <a:lumOff val="35000"/>
                    </a:schemeClr>
                  </a:solidFill>
                  <a:effectLst>
                    <a:outerShdw blurRad="38100" dist="38100" dir="2700000" algn="tl">
                      <a:srgbClr val="C0C0C0"/>
                    </a:outerShdw>
                  </a:effectLst>
                  <a:latin typeface="Arial" charset="0"/>
                </a:rPr>
                <a:t>Tai Chiang</a:t>
              </a:r>
            </a:p>
          </p:txBody>
        </p:sp>
        <p:pic>
          <p:nvPicPr>
            <p:cNvPr id="226311"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b="18386"/>
            <a:stretch/>
          </p:blipFill>
          <p:spPr bwMode="auto">
            <a:xfrm>
              <a:off x="1371600" y="3063240"/>
              <a:ext cx="1120395"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9" name="Group 18"/>
          <p:cNvGrpSpPr/>
          <p:nvPr/>
        </p:nvGrpSpPr>
        <p:grpSpPr>
          <a:xfrm>
            <a:off x="1689865" y="5016577"/>
            <a:ext cx="1104327" cy="1872300"/>
            <a:chOff x="188495" y="3063240"/>
            <a:chExt cx="1104327" cy="1872300"/>
          </a:xfrm>
        </p:grpSpPr>
        <p:sp>
          <p:nvSpPr>
            <p:cNvPr id="193556" name="Text Box 20"/>
            <p:cNvSpPr txBox="1">
              <a:spLocks noChangeArrowheads="1"/>
            </p:cNvSpPr>
            <p:nvPr/>
          </p:nvSpPr>
          <p:spPr bwMode="auto">
            <a:xfrm>
              <a:off x="188975" y="4418015"/>
              <a:ext cx="1006475" cy="517525"/>
            </a:xfrm>
            <a:prstGeom prst="rect">
              <a:avLst/>
            </a:prstGeom>
            <a:noFill/>
            <a:ln w="9525">
              <a:noFill/>
              <a:miter lim="800000"/>
              <a:headEnd/>
              <a:tailEnd/>
            </a:ln>
            <a:effectLst/>
          </p:spPr>
          <p:txBody>
            <a:bodyPr>
              <a:spAutoFit/>
            </a:bodyPr>
            <a:lstStyle/>
            <a:p>
              <a:pPr algn="ctr">
                <a:defRPr/>
              </a:pPr>
              <a:r>
                <a:rPr lang="en-US" sz="1400" dirty="0">
                  <a:effectLst>
                    <a:outerShdw blurRad="38100" dist="38100" dir="2700000" algn="tl">
                      <a:srgbClr val="C0C0C0"/>
                    </a:outerShdw>
                  </a:effectLst>
                  <a:latin typeface="Arial" charset="0"/>
                </a:rPr>
                <a:t>Jim Eckstein</a:t>
              </a:r>
            </a:p>
          </p:txBody>
        </p:sp>
        <p:pic>
          <p:nvPicPr>
            <p:cNvPr id="226312" name="Picture 8"/>
            <p:cNvPicPr>
              <a:picLocks noChangeAspect="1" noChangeArrowheads="1"/>
            </p:cNvPicPr>
            <p:nvPr/>
          </p:nvPicPr>
          <p:blipFill rotWithShape="1">
            <a:blip r:embed="rId7">
              <a:extLst>
                <a:ext uri="{28A0092B-C50C-407E-A947-70E740481C1C}">
                  <a14:useLocalDpi xmlns:a14="http://schemas.microsoft.com/office/drawing/2010/main" val="0"/>
                </a:ext>
              </a:extLst>
            </a:blip>
            <a:srcRect b="17198"/>
            <a:stretch/>
          </p:blipFill>
          <p:spPr bwMode="auto">
            <a:xfrm>
              <a:off x="188495" y="3063240"/>
              <a:ext cx="1104327"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0" name="Group 19"/>
          <p:cNvGrpSpPr/>
          <p:nvPr/>
        </p:nvGrpSpPr>
        <p:grpSpPr>
          <a:xfrm>
            <a:off x="1731760" y="3081264"/>
            <a:ext cx="1104327" cy="1873885"/>
            <a:chOff x="533400" y="4815840"/>
            <a:chExt cx="1104327" cy="1873885"/>
          </a:xfrm>
        </p:grpSpPr>
        <p:sp>
          <p:nvSpPr>
            <p:cNvPr id="193557" name="Text Box 21"/>
            <p:cNvSpPr txBox="1">
              <a:spLocks noChangeArrowheads="1"/>
            </p:cNvSpPr>
            <p:nvPr/>
          </p:nvSpPr>
          <p:spPr bwMode="auto">
            <a:xfrm>
              <a:off x="533400" y="6172200"/>
              <a:ext cx="1006475" cy="517525"/>
            </a:xfrm>
            <a:prstGeom prst="rect">
              <a:avLst/>
            </a:prstGeom>
            <a:noFill/>
            <a:ln w="9525">
              <a:noFill/>
              <a:miter lim="800000"/>
              <a:headEnd/>
              <a:tailEnd/>
            </a:ln>
            <a:effectLst/>
          </p:spPr>
          <p:txBody>
            <a:bodyPr>
              <a:spAutoFit/>
            </a:bodyPr>
            <a:lstStyle/>
            <a:p>
              <a:pPr algn="ctr">
                <a:defRPr/>
              </a:pPr>
              <a:r>
                <a:rPr lang="en-US" sz="1400" dirty="0">
                  <a:effectLst>
                    <a:outerShdw blurRad="38100" dist="38100" dir="2700000" algn="tl">
                      <a:srgbClr val="C0C0C0"/>
                    </a:outerShdw>
                  </a:effectLst>
                  <a:latin typeface="Arial" charset="0"/>
                </a:rPr>
                <a:t>Lance Cooper</a:t>
              </a:r>
            </a:p>
          </p:txBody>
        </p:sp>
        <p:pic>
          <p:nvPicPr>
            <p:cNvPr id="226314" name="Picture 10"/>
            <p:cNvPicPr>
              <a:picLocks noChangeAspect="1" noChangeArrowheads="1"/>
            </p:cNvPicPr>
            <p:nvPr/>
          </p:nvPicPr>
          <p:blipFill rotWithShape="1">
            <a:blip r:embed="rId8">
              <a:extLst>
                <a:ext uri="{28A0092B-C50C-407E-A947-70E740481C1C}">
                  <a14:useLocalDpi xmlns:a14="http://schemas.microsoft.com/office/drawing/2010/main" val="0"/>
                </a:ext>
              </a:extLst>
            </a:blip>
            <a:srcRect b="17198"/>
            <a:stretch/>
          </p:blipFill>
          <p:spPr bwMode="auto">
            <a:xfrm>
              <a:off x="533400" y="4815840"/>
              <a:ext cx="1104327"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3" name="Group 22"/>
          <p:cNvGrpSpPr/>
          <p:nvPr/>
        </p:nvGrpSpPr>
        <p:grpSpPr>
          <a:xfrm>
            <a:off x="165673" y="3070770"/>
            <a:ext cx="1104327" cy="1873885"/>
            <a:chOff x="3200400" y="5044440"/>
            <a:chExt cx="1104327" cy="1873885"/>
          </a:xfrm>
        </p:grpSpPr>
        <p:sp>
          <p:nvSpPr>
            <p:cNvPr id="193558" name="Text Box 22"/>
            <p:cNvSpPr txBox="1">
              <a:spLocks noChangeArrowheads="1"/>
            </p:cNvSpPr>
            <p:nvPr/>
          </p:nvSpPr>
          <p:spPr bwMode="auto">
            <a:xfrm>
              <a:off x="3200400" y="6400800"/>
              <a:ext cx="1006475" cy="517525"/>
            </a:xfrm>
            <a:prstGeom prst="rect">
              <a:avLst/>
            </a:prstGeom>
            <a:noFill/>
            <a:ln w="9525">
              <a:noFill/>
              <a:miter lim="800000"/>
              <a:headEnd/>
              <a:tailEnd/>
            </a:ln>
            <a:effectLst/>
          </p:spPr>
          <p:txBody>
            <a:bodyPr>
              <a:spAutoFit/>
            </a:bodyPr>
            <a:lstStyle/>
            <a:p>
              <a:pPr algn="ctr">
                <a:defRPr/>
              </a:pPr>
              <a:r>
                <a:rPr lang="en-US" sz="1400" dirty="0">
                  <a:effectLst>
                    <a:outerShdw blurRad="38100" dist="38100" dir="2700000" algn="tl">
                      <a:srgbClr val="C0C0C0"/>
                    </a:outerShdw>
                  </a:effectLst>
                  <a:latin typeface="Arial" charset="0"/>
                </a:rPr>
                <a:t>Alexey Bezryadin</a:t>
              </a:r>
            </a:p>
          </p:txBody>
        </p:sp>
        <p:pic>
          <p:nvPicPr>
            <p:cNvPr id="226316" name="Picture 12"/>
            <p:cNvPicPr>
              <a:picLocks noChangeAspect="1" noChangeArrowheads="1"/>
            </p:cNvPicPr>
            <p:nvPr/>
          </p:nvPicPr>
          <p:blipFill rotWithShape="1">
            <a:blip r:embed="rId9">
              <a:extLst>
                <a:ext uri="{28A0092B-C50C-407E-A947-70E740481C1C}">
                  <a14:useLocalDpi xmlns:a14="http://schemas.microsoft.com/office/drawing/2010/main" val="0"/>
                </a:ext>
              </a:extLst>
            </a:blip>
            <a:srcRect b="17198"/>
            <a:stretch/>
          </p:blipFill>
          <p:spPr bwMode="auto">
            <a:xfrm>
              <a:off x="3200400" y="5044440"/>
              <a:ext cx="1104327"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4" name="Group 23"/>
          <p:cNvGrpSpPr/>
          <p:nvPr/>
        </p:nvGrpSpPr>
        <p:grpSpPr>
          <a:xfrm>
            <a:off x="6417780" y="5036562"/>
            <a:ext cx="1096314" cy="1873885"/>
            <a:chOff x="4615180" y="5044440"/>
            <a:chExt cx="1096314" cy="1873885"/>
          </a:xfrm>
        </p:grpSpPr>
        <p:sp>
          <p:nvSpPr>
            <p:cNvPr id="193559" name="Text Box 23"/>
            <p:cNvSpPr txBox="1">
              <a:spLocks noChangeArrowheads="1"/>
            </p:cNvSpPr>
            <p:nvPr/>
          </p:nvSpPr>
          <p:spPr bwMode="auto">
            <a:xfrm>
              <a:off x="4615180" y="6400800"/>
              <a:ext cx="1006475" cy="517525"/>
            </a:xfrm>
            <a:prstGeom prst="rect">
              <a:avLst/>
            </a:prstGeom>
            <a:noFill/>
            <a:ln w="9525">
              <a:noFill/>
              <a:miter lim="800000"/>
              <a:headEnd/>
              <a:tailEnd/>
            </a:ln>
            <a:effectLst/>
          </p:spPr>
          <p:txBody>
            <a:bodyPr>
              <a:spAutoFit/>
            </a:bodyPr>
            <a:lstStyle/>
            <a:p>
              <a:pPr algn="ctr">
                <a:defRPr/>
              </a:pPr>
              <a:r>
                <a:rPr lang="en-US" sz="1400" dirty="0" err="1">
                  <a:effectLst>
                    <a:outerShdw blurRad="38100" dist="38100" dir="2700000" algn="tl">
                      <a:srgbClr val="C0C0C0"/>
                    </a:outerShdw>
                  </a:effectLst>
                  <a:latin typeface="Arial" charset="0"/>
                </a:rPr>
                <a:t>Nadya</a:t>
              </a:r>
              <a:r>
                <a:rPr lang="en-US" sz="1400" dirty="0">
                  <a:effectLst>
                    <a:outerShdw blurRad="38100" dist="38100" dir="2700000" algn="tl">
                      <a:srgbClr val="C0C0C0"/>
                    </a:outerShdw>
                  </a:effectLst>
                  <a:latin typeface="Arial" charset="0"/>
                </a:rPr>
                <a:t> Mason</a:t>
              </a:r>
            </a:p>
          </p:txBody>
        </p:sp>
        <p:pic>
          <p:nvPicPr>
            <p:cNvPr id="226318" name="Picture 14"/>
            <p:cNvPicPr>
              <a:picLocks noChangeAspect="1" noChangeArrowheads="1"/>
            </p:cNvPicPr>
            <p:nvPr/>
          </p:nvPicPr>
          <p:blipFill rotWithShape="1">
            <a:blip r:embed="rId10">
              <a:extLst>
                <a:ext uri="{28A0092B-C50C-407E-A947-70E740481C1C}">
                  <a14:useLocalDpi xmlns:a14="http://schemas.microsoft.com/office/drawing/2010/main" val="0"/>
                </a:ext>
              </a:extLst>
            </a:blip>
            <a:srcRect t="4286" b="11855"/>
            <a:stretch/>
          </p:blipFill>
          <p:spPr bwMode="auto">
            <a:xfrm>
              <a:off x="4621091" y="5044440"/>
              <a:ext cx="1090403"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 name="Group 1"/>
          <p:cNvGrpSpPr/>
          <p:nvPr/>
        </p:nvGrpSpPr>
        <p:grpSpPr>
          <a:xfrm>
            <a:off x="6395344" y="1219229"/>
            <a:ext cx="1103971" cy="1882812"/>
            <a:chOff x="138512" y="2919350"/>
            <a:chExt cx="1103971" cy="1882812"/>
          </a:xfrm>
        </p:grpSpPr>
        <p:sp>
          <p:nvSpPr>
            <p:cNvPr id="193560" name="Text Box 24"/>
            <p:cNvSpPr txBox="1">
              <a:spLocks noChangeArrowheads="1"/>
            </p:cNvSpPr>
            <p:nvPr/>
          </p:nvSpPr>
          <p:spPr bwMode="auto">
            <a:xfrm>
              <a:off x="138512" y="4278942"/>
              <a:ext cx="1103971" cy="523220"/>
            </a:xfrm>
            <a:prstGeom prst="rect">
              <a:avLst/>
            </a:prstGeom>
            <a:noFill/>
            <a:ln w="9525">
              <a:noFill/>
              <a:miter lim="800000"/>
              <a:headEnd/>
              <a:tailEnd/>
            </a:ln>
            <a:effectLst/>
          </p:spPr>
          <p:txBody>
            <a:bodyPr wrap="square">
              <a:spAutoFit/>
            </a:bodyPr>
            <a:lstStyle/>
            <a:p>
              <a:pPr algn="ctr">
                <a:defRPr/>
              </a:pPr>
              <a:r>
                <a:rPr lang="en-US" sz="1400" dirty="0">
                  <a:effectLst>
                    <a:outerShdw blurRad="38100" dist="38100" dir="2700000" algn="tl">
                      <a:srgbClr val="C0C0C0"/>
                    </a:outerShdw>
                  </a:effectLst>
                  <a:latin typeface="Arial" charset="0"/>
                </a:rPr>
                <a:t>Vidya </a:t>
              </a:r>
              <a:r>
                <a:rPr lang="en-US" sz="1400" dirty="0" err="1">
                  <a:effectLst>
                    <a:outerShdw blurRad="38100" dist="38100" dir="2700000" algn="tl">
                      <a:srgbClr val="C0C0C0"/>
                    </a:outerShdw>
                  </a:effectLst>
                  <a:latin typeface="Arial" charset="0"/>
                </a:rPr>
                <a:t>Madhaven</a:t>
              </a:r>
              <a:endParaRPr lang="en-US" sz="1400" dirty="0">
                <a:effectLst>
                  <a:outerShdw blurRad="38100" dist="38100" dir="2700000" algn="tl">
                    <a:srgbClr val="C0C0C0"/>
                  </a:outerShdw>
                </a:effectLst>
                <a:latin typeface="Arial" charset="0"/>
              </a:endParaRPr>
            </a:p>
          </p:txBody>
        </p:sp>
        <p:pic>
          <p:nvPicPr>
            <p:cNvPr id="227343" name="Picture 15" descr="Vidya  Madhavan"/>
            <p:cNvPicPr>
              <a:picLocks noChangeAspect="1" noChangeArrowheads="1"/>
            </p:cNvPicPr>
            <p:nvPr/>
          </p:nvPicPr>
          <p:blipFill rotWithShape="1">
            <a:blip r:embed="rId11">
              <a:extLst>
                <a:ext uri="{28A0092B-C50C-407E-A947-70E740481C1C}">
                  <a14:useLocalDpi xmlns:a14="http://schemas.microsoft.com/office/drawing/2010/main" val="0"/>
                </a:ext>
              </a:extLst>
            </a:blip>
            <a:srcRect b="14486"/>
            <a:stretch/>
          </p:blipFill>
          <p:spPr bwMode="auto">
            <a:xfrm>
              <a:off x="152400" y="2919350"/>
              <a:ext cx="1069302" cy="137160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AutoShape 37" descr="Image result for profile picture"/>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8" name="Group 7">
            <a:extLst>
              <a:ext uri="{FF2B5EF4-FFF2-40B4-BE49-F238E27FC236}">
                <a16:creationId xmlns:a16="http://schemas.microsoft.com/office/drawing/2014/main" id="{8306BF1D-9974-CC4E-A847-18D5AC98562E}"/>
              </a:ext>
            </a:extLst>
          </p:cNvPr>
          <p:cNvGrpSpPr/>
          <p:nvPr/>
        </p:nvGrpSpPr>
        <p:grpSpPr>
          <a:xfrm>
            <a:off x="6349050" y="3136075"/>
            <a:ext cx="1188720" cy="1893125"/>
            <a:chOff x="418287" y="4953000"/>
            <a:chExt cx="1188720" cy="1893125"/>
          </a:xfrm>
        </p:grpSpPr>
        <p:sp>
          <p:nvSpPr>
            <p:cNvPr id="47" name="Text Box 29"/>
            <p:cNvSpPr txBox="1">
              <a:spLocks noChangeArrowheads="1"/>
            </p:cNvSpPr>
            <p:nvPr/>
          </p:nvSpPr>
          <p:spPr bwMode="auto">
            <a:xfrm>
              <a:off x="418287" y="6322905"/>
              <a:ext cx="1188720" cy="523220"/>
            </a:xfrm>
            <a:prstGeom prst="rect">
              <a:avLst/>
            </a:prstGeom>
            <a:noFill/>
            <a:ln w="9525">
              <a:noFill/>
              <a:miter lim="800000"/>
              <a:headEnd/>
              <a:tailEnd/>
            </a:ln>
            <a:effectLst/>
          </p:spPr>
          <p:txBody>
            <a:bodyPr wrap="square">
              <a:spAutoFit/>
            </a:bodyPr>
            <a:lstStyle/>
            <a:p>
              <a:pPr algn="ctr">
                <a:defRPr/>
              </a:pPr>
              <a:r>
                <a:rPr lang="en-US" sz="1400" dirty="0">
                  <a:effectLst>
                    <a:outerShdw blurRad="38100" dist="38100" dir="2700000" algn="tl">
                      <a:srgbClr val="C0C0C0"/>
                    </a:outerShdw>
                  </a:effectLst>
                  <a:latin typeface="Arial" charset="0"/>
                </a:rPr>
                <a:t>Fahad Mahmood</a:t>
              </a:r>
            </a:p>
          </p:txBody>
        </p:sp>
        <p:pic>
          <p:nvPicPr>
            <p:cNvPr id="48" name="Picture 47">
              <a:extLst>
                <a:ext uri="{FF2B5EF4-FFF2-40B4-BE49-F238E27FC236}">
                  <a16:creationId xmlns:a16="http://schemas.microsoft.com/office/drawing/2014/main" id="{9ADBD487-93B1-D345-A0AA-44F9FE52D38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8274" t="2482" r="6641" b="9605"/>
            <a:stretch/>
          </p:blipFill>
          <p:spPr>
            <a:xfrm>
              <a:off x="457200" y="4953000"/>
              <a:ext cx="1097280" cy="1371600"/>
            </a:xfrm>
            <a:prstGeom prst="rect">
              <a:avLst/>
            </a:prstGeom>
          </p:spPr>
        </p:pic>
      </p:grpSp>
      <p:grpSp>
        <p:nvGrpSpPr>
          <p:cNvPr id="9" name="Group 8">
            <a:extLst>
              <a:ext uri="{FF2B5EF4-FFF2-40B4-BE49-F238E27FC236}">
                <a16:creationId xmlns:a16="http://schemas.microsoft.com/office/drawing/2014/main" id="{C96009F1-4B5E-7942-B594-CDAF6BD3C8F5}"/>
              </a:ext>
            </a:extLst>
          </p:cNvPr>
          <p:cNvGrpSpPr/>
          <p:nvPr/>
        </p:nvGrpSpPr>
        <p:grpSpPr>
          <a:xfrm>
            <a:off x="3241574" y="5016577"/>
            <a:ext cx="1117456" cy="1893870"/>
            <a:chOff x="7569344" y="4953000"/>
            <a:chExt cx="1117456" cy="1893870"/>
          </a:xfrm>
        </p:grpSpPr>
        <p:sp>
          <p:nvSpPr>
            <p:cNvPr id="44" name="Text Box 27"/>
            <p:cNvSpPr txBox="1">
              <a:spLocks noChangeArrowheads="1"/>
            </p:cNvSpPr>
            <p:nvPr/>
          </p:nvSpPr>
          <p:spPr bwMode="auto">
            <a:xfrm>
              <a:off x="7573204" y="6323650"/>
              <a:ext cx="1006475" cy="523220"/>
            </a:xfrm>
            <a:prstGeom prst="rect">
              <a:avLst/>
            </a:prstGeom>
            <a:noFill/>
            <a:ln w="9525">
              <a:noFill/>
              <a:miter lim="800000"/>
              <a:headEnd/>
              <a:tailEnd/>
            </a:ln>
            <a:effectLst/>
          </p:spPr>
          <p:txBody>
            <a:bodyPr>
              <a:spAutoFit/>
            </a:bodyPr>
            <a:lstStyle/>
            <a:p>
              <a:pPr algn="ctr">
                <a:defRPr/>
              </a:pPr>
              <a:r>
                <a:rPr lang="en-US" sz="1400" dirty="0">
                  <a:effectLst>
                    <a:outerShdw blurRad="38100" dist="38100" dir="2700000" algn="tl">
                      <a:srgbClr val="C0C0C0"/>
                    </a:outerShdw>
                  </a:effectLst>
                  <a:latin typeface="Arial" charset="0"/>
                </a:rPr>
                <a:t>Axel Hoffman</a:t>
              </a:r>
            </a:p>
          </p:txBody>
        </p:sp>
        <p:pic>
          <p:nvPicPr>
            <p:cNvPr id="51" name="Picture 50">
              <a:extLst>
                <a:ext uri="{FF2B5EF4-FFF2-40B4-BE49-F238E27FC236}">
                  <a16:creationId xmlns:a16="http://schemas.microsoft.com/office/drawing/2014/main" id="{0AB31C0D-1CB6-A742-B76B-76923577912C}"/>
                </a:ext>
              </a:extLst>
            </p:cNvPr>
            <p:cNvPicPr>
              <a:picLocks noChangeAspect="1"/>
            </p:cNvPicPr>
            <p:nvPr/>
          </p:nvPicPr>
          <p:blipFill rotWithShape="1">
            <a:blip r:embed="rId13"/>
            <a:srcRect l="10070" b="16667"/>
            <a:stretch/>
          </p:blipFill>
          <p:spPr>
            <a:xfrm>
              <a:off x="7569344" y="4953000"/>
              <a:ext cx="1117456" cy="1371600"/>
            </a:xfrm>
            <a:prstGeom prst="rect">
              <a:avLst/>
            </a:prstGeom>
          </p:spPr>
        </p:pic>
      </p:grpSp>
      <p:pic>
        <p:nvPicPr>
          <p:cNvPr id="7" name="Picture 6">
            <a:extLst>
              <a:ext uri="{FF2B5EF4-FFF2-40B4-BE49-F238E27FC236}">
                <a16:creationId xmlns:a16="http://schemas.microsoft.com/office/drawing/2014/main" id="{48B6B9A1-C78F-1647-81AE-4653F21024D9}"/>
              </a:ext>
            </a:extLst>
          </p:cNvPr>
          <p:cNvPicPr>
            <a:picLocks noChangeAspect="1"/>
          </p:cNvPicPr>
          <p:nvPr/>
        </p:nvPicPr>
        <p:blipFill>
          <a:blip r:link="rId14"/>
          <a:stretch>
            <a:fillRect/>
          </a:stretch>
        </p:blipFill>
        <p:spPr>
          <a:xfrm>
            <a:off x="1270000" y="1270000"/>
            <a:ext cx="63500" cy="76200"/>
          </a:xfrm>
          <a:prstGeom prst="rect">
            <a:avLst/>
          </a:prstGeom>
        </p:spPr>
      </p:pic>
      <p:grpSp>
        <p:nvGrpSpPr>
          <p:cNvPr id="50" name="Group 49">
            <a:extLst>
              <a:ext uri="{FF2B5EF4-FFF2-40B4-BE49-F238E27FC236}">
                <a16:creationId xmlns:a16="http://schemas.microsoft.com/office/drawing/2014/main" id="{7E61FA36-776A-DA47-AC73-35D8FCE1F03A}"/>
              </a:ext>
            </a:extLst>
          </p:cNvPr>
          <p:cNvGrpSpPr/>
          <p:nvPr/>
        </p:nvGrpSpPr>
        <p:grpSpPr>
          <a:xfrm>
            <a:off x="3297847" y="3070770"/>
            <a:ext cx="1090860" cy="1873885"/>
            <a:chOff x="7211464" y="5044440"/>
            <a:chExt cx="1090860" cy="1873885"/>
          </a:xfrm>
        </p:grpSpPr>
        <p:sp>
          <p:nvSpPr>
            <p:cNvPr id="52" name="Text Box 19">
              <a:extLst>
                <a:ext uri="{FF2B5EF4-FFF2-40B4-BE49-F238E27FC236}">
                  <a16:creationId xmlns:a16="http://schemas.microsoft.com/office/drawing/2014/main" id="{9BB94621-56DA-0B48-869C-EC700F15083C}"/>
                </a:ext>
              </a:extLst>
            </p:cNvPr>
            <p:cNvSpPr txBox="1">
              <a:spLocks noChangeArrowheads="1"/>
            </p:cNvSpPr>
            <p:nvPr/>
          </p:nvSpPr>
          <p:spPr bwMode="auto">
            <a:xfrm>
              <a:off x="7239000" y="6400800"/>
              <a:ext cx="1006475" cy="517525"/>
            </a:xfrm>
            <a:prstGeom prst="rect">
              <a:avLst/>
            </a:prstGeom>
            <a:noFill/>
            <a:ln w="9525">
              <a:noFill/>
              <a:miter lim="800000"/>
              <a:headEnd/>
              <a:tailEnd/>
            </a:ln>
            <a:effectLst/>
          </p:spPr>
          <p:txBody>
            <a:bodyPr>
              <a:spAutoFit/>
            </a:bodyPr>
            <a:lstStyle/>
            <a:p>
              <a:pPr algn="ctr">
                <a:defRPr/>
              </a:pPr>
              <a:r>
                <a:rPr lang="en-US" sz="1400" dirty="0">
                  <a:effectLst>
                    <a:outerShdw blurRad="38100" dist="38100" dir="2700000" algn="tl">
                      <a:srgbClr val="C0C0C0"/>
                    </a:outerShdw>
                  </a:effectLst>
                  <a:latin typeface="Arial" charset="0"/>
                </a:rPr>
                <a:t>Russ Giannetta</a:t>
              </a:r>
            </a:p>
          </p:txBody>
        </p:sp>
        <p:pic>
          <p:nvPicPr>
            <p:cNvPr id="53" name="Picture 16">
              <a:extLst>
                <a:ext uri="{FF2B5EF4-FFF2-40B4-BE49-F238E27FC236}">
                  <a16:creationId xmlns:a16="http://schemas.microsoft.com/office/drawing/2014/main" id="{44ED69DD-2CBA-4D46-BA1B-4AF6308283D5}"/>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8590" b="7586"/>
            <a:stretch/>
          </p:blipFill>
          <p:spPr bwMode="auto">
            <a:xfrm>
              <a:off x="7211464" y="5044440"/>
              <a:ext cx="109086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Group 9">
            <a:extLst>
              <a:ext uri="{FF2B5EF4-FFF2-40B4-BE49-F238E27FC236}">
                <a16:creationId xmlns:a16="http://schemas.microsoft.com/office/drawing/2014/main" id="{74CE66CF-00C2-6A4B-A48C-740BF95BC3C4}"/>
              </a:ext>
            </a:extLst>
          </p:cNvPr>
          <p:cNvGrpSpPr/>
          <p:nvPr/>
        </p:nvGrpSpPr>
        <p:grpSpPr>
          <a:xfrm>
            <a:off x="4850467" y="5013453"/>
            <a:ext cx="1083117" cy="1920747"/>
            <a:chOff x="7498996" y="4973825"/>
            <a:chExt cx="1083117" cy="1920747"/>
          </a:xfrm>
        </p:grpSpPr>
        <p:pic>
          <p:nvPicPr>
            <p:cNvPr id="54" name="Picture 53" descr="A person smiling for the camera&#10;&#10;Description automatically generated">
              <a:extLst>
                <a:ext uri="{FF2B5EF4-FFF2-40B4-BE49-F238E27FC236}">
                  <a16:creationId xmlns:a16="http://schemas.microsoft.com/office/drawing/2014/main" id="{1D27E829-A4D6-DD40-8E8F-13FDF4D6A908}"/>
                </a:ext>
              </a:extLst>
            </p:cNvPr>
            <p:cNvPicPr>
              <a:picLocks noChangeAspect="1"/>
            </p:cNvPicPr>
            <p:nvPr/>
          </p:nvPicPr>
          <p:blipFill>
            <a:blip r:embed="rId16"/>
            <a:stretch>
              <a:fillRect/>
            </a:stretch>
          </p:blipFill>
          <p:spPr>
            <a:xfrm>
              <a:off x="7602396" y="4973825"/>
              <a:ext cx="979717" cy="1371600"/>
            </a:xfrm>
            <a:prstGeom prst="rect">
              <a:avLst/>
            </a:prstGeom>
          </p:spPr>
        </p:pic>
        <p:sp>
          <p:nvSpPr>
            <p:cNvPr id="3" name="TextBox 2">
              <a:extLst>
                <a:ext uri="{FF2B5EF4-FFF2-40B4-BE49-F238E27FC236}">
                  <a16:creationId xmlns:a16="http://schemas.microsoft.com/office/drawing/2014/main" id="{7B69028E-498F-E24B-A554-F0324AA8FA6D}"/>
                </a:ext>
              </a:extLst>
            </p:cNvPr>
            <p:cNvSpPr txBox="1"/>
            <p:nvPr/>
          </p:nvSpPr>
          <p:spPr>
            <a:xfrm>
              <a:off x="7498996" y="6371352"/>
              <a:ext cx="1082650"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Virginia Lorenz</a:t>
              </a:r>
            </a:p>
          </p:txBody>
        </p:sp>
      </p:grpSp>
      <p:grpSp>
        <p:nvGrpSpPr>
          <p:cNvPr id="11" name="Group 10">
            <a:extLst>
              <a:ext uri="{FF2B5EF4-FFF2-40B4-BE49-F238E27FC236}">
                <a16:creationId xmlns:a16="http://schemas.microsoft.com/office/drawing/2014/main" id="{AB4FDC65-0A9A-FE4A-9987-E31D9FE8018C}"/>
              </a:ext>
            </a:extLst>
          </p:cNvPr>
          <p:cNvGrpSpPr/>
          <p:nvPr/>
        </p:nvGrpSpPr>
        <p:grpSpPr>
          <a:xfrm>
            <a:off x="4876800" y="3088759"/>
            <a:ext cx="1095256" cy="1864241"/>
            <a:chOff x="6773895" y="4999752"/>
            <a:chExt cx="1095256" cy="1864241"/>
          </a:xfrm>
        </p:grpSpPr>
        <p:pic>
          <p:nvPicPr>
            <p:cNvPr id="56" name="Picture 55" descr="A person sitting on a table&#10;&#10;Description automatically generated">
              <a:extLst>
                <a:ext uri="{FF2B5EF4-FFF2-40B4-BE49-F238E27FC236}">
                  <a16:creationId xmlns:a16="http://schemas.microsoft.com/office/drawing/2014/main" id="{E1EE16EE-52C4-8C4A-AB87-A49240876A45}"/>
                </a:ext>
              </a:extLst>
            </p:cNvPr>
            <p:cNvPicPr>
              <a:picLocks noChangeAspect="1"/>
            </p:cNvPicPr>
            <p:nvPr/>
          </p:nvPicPr>
          <p:blipFill rotWithShape="1">
            <a:blip r:embed="rId17">
              <a:extLst>
                <a:ext uri="{28A0092B-C50C-407E-A947-70E740481C1C}">
                  <a14:useLocalDpi xmlns:a14="http://schemas.microsoft.com/office/drawing/2010/main" val="0"/>
                </a:ext>
              </a:extLst>
            </a:blip>
            <a:srcRect l="48056" r="7485" b="36966"/>
            <a:stretch/>
          </p:blipFill>
          <p:spPr>
            <a:xfrm>
              <a:off x="6786502" y="4999752"/>
              <a:ext cx="1082649" cy="1371600"/>
            </a:xfrm>
            <a:prstGeom prst="rect">
              <a:avLst/>
            </a:prstGeom>
          </p:spPr>
        </p:pic>
        <p:sp>
          <p:nvSpPr>
            <p:cNvPr id="57" name="TextBox 56">
              <a:extLst>
                <a:ext uri="{FF2B5EF4-FFF2-40B4-BE49-F238E27FC236}">
                  <a16:creationId xmlns:a16="http://schemas.microsoft.com/office/drawing/2014/main" id="{6FCE41F5-0A44-7745-822F-9B7B74AA2296}"/>
                </a:ext>
              </a:extLst>
            </p:cNvPr>
            <p:cNvSpPr txBox="1"/>
            <p:nvPr/>
          </p:nvSpPr>
          <p:spPr>
            <a:xfrm>
              <a:off x="6773895" y="6340773"/>
              <a:ext cx="1082650"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Angela Kou</a:t>
              </a:r>
            </a:p>
          </p:txBody>
        </p:sp>
      </p:grpSp>
      <p:grpSp>
        <p:nvGrpSpPr>
          <p:cNvPr id="12" name="Group 11">
            <a:extLst>
              <a:ext uri="{FF2B5EF4-FFF2-40B4-BE49-F238E27FC236}">
                <a16:creationId xmlns:a16="http://schemas.microsoft.com/office/drawing/2014/main" id="{7716F2CE-12CD-D14E-9831-62DC59D18598}"/>
              </a:ext>
            </a:extLst>
          </p:cNvPr>
          <p:cNvGrpSpPr/>
          <p:nvPr/>
        </p:nvGrpSpPr>
        <p:grpSpPr>
          <a:xfrm>
            <a:off x="7889908" y="3097549"/>
            <a:ext cx="1082650" cy="1894820"/>
            <a:chOff x="6780743" y="4991284"/>
            <a:chExt cx="1082650" cy="1894820"/>
          </a:xfrm>
        </p:grpSpPr>
        <p:pic>
          <p:nvPicPr>
            <p:cNvPr id="59" name="Picture 58">
              <a:extLst>
                <a:ext uri="{FF2B5EF4-FFF2-40B4-BE49-F238E27FC236}">
                  <a16:creationId xmlns:a16="http://schemas.microsoft.com/office/drawing/2014/main" id="{909A91BD-14F6-594E-9E0B-0EC20E900A02}"/>
                </a:ext>
              </a:extLst>
            </p:cNvPr>
            <p:cNvPicPr>
              <a:picLocks noChangeAspect="1"/>
            </p:cNvPicPr>
            <p:nvPr/>
          </p:nvPicPr>
          <p:blipFill rotWithShape="1">
            <a:blip r:embed="rId18"/>
            <a:srcRect l="6387" r="32140" b="17564"/>
            <a:stretch/>
          </p:blipFill>
          <p:spPr>
            <a:xfrm>
              <a:off x="6792387" y="4991284"/>
              <a:ext cx="1047964" cy="1371600"/>
            </a:xfrm>
            <a:prstGeom prst="rect">
              <a:avLst/>
            </a:prstGeom>
          </p:spPr>
        </p:pic>
        <p:sp>
          <p:nvSpPr>
            <p:cNvPr id="60" name="TextBox 59">
              <a:extLst>
                <a:ext uri="{FF2B5EF4-FFF2-40B4-BE49-F238E27FC236}">
                  <a16:creationId xmlns:a16="http://schemas.microsoft.com/office/drawing/2014/main" id="{F36378BC-758A-B344-9E7D-A9599FDF3529}"/>
                </a:ext>
              </a:extLst>
            </p:cNvPr>
            <p:cNvSpPr txBox="1"/>
            <p:nvPr/>
          </p:nvSpPr>
          <p:spPr>
            <a:xfrm>
              <a:off x="6780743" y="6362884"/>
              <a:ext cx="1082650"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Wolfgang Pfaff</a:t>
              </a:r>
            </a:p>
          </p:txBody>
        </p:sp>
      </p:grpSp>
      <p:pic>
        <p:nvPicPr>
          <p:cNvPr id="13" name="Picture 12">
            <a:extLst>
              <a:ext uri="{FF2B5EF4-FFF2-40B4-BE49-F238E27FC236}">
                <a16:creationId xmlns:a16="http://schemas.microsoft.com/office/drawing/2014/main" id="{B19E60BA-4CFA-344E-BD95-FA8181084559}"/>
              </a:ext>
            </a:extLst>
          </p:cNvPr>
          <p:cNvPicPr>
            <a:picLocks noChangeAspect="1"/>
          </p:cNvPicPr>
          <p:nvPr/>
        </p:nvPicPr>
        <p:blipFill>
          <a:blip r:link="rId14"/>
          <a:stretch>
            <a:fillRect/>
          </a:stretch>
        </p:blipFill>
        <p:spPr>
          <a:xfrm>
            <a:off x="1270000" y="1270000"/>
            <a:ext cx="63500" cy="76200"/>
          </a:xfrm>
          <a:prstGeom prst="rect">
            <a:avLst/>
          </a:prstGeom>
        </p:spPr>
      </p:pic>
    </p:spTree>
    <p:extLst>
      <p:ext uri="{BB962C8B-B14F-4D97-AF65-F5344CB8AC3E}">
        <p14:creationId xmlns:p14="http://schemas.microsoft.com/office/powerpoint/2010/main" val="40672382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91365" y="1371600"/>
            <a:ext cx="1875835" cy="584775"/>
          </a:xfrm>
          <a:prstGeom prst="rect">
            <a:avLst/>
          </a:prstGeom>
          <a:noFill/>
        </p:spPr>
        <p:txBody>
          <a:bodyPr wrap="none" rtlCol="0">
            <a:spAutoFit/>
          </a:bodyPr>
          <a:lstStyle/>
          <a:p>
            <a:pPr algn="ctr"/>
            <a:r>
              <a:rPr lang="en-US" sz="3200" dirty="0"/>
              <a:t>Tai Chiang</a:t>
            </a:r>
          </a:p>
        </p:txBody>
      </p:sp>
      <p:sp>
        <p:nvSpPr>
          <p:cNvPr id="3" name="TextBox 2"/>
          <p:cNvSpPr txBox="1"/>
          <p:nvPr/>
        </p:nvSpPr>
        <p:spPr>
          <a:xfrm>
            <a:off x="838200" y="2987695"/>
            <a:ext cx="5731505" cy="1508105"/>
          </a:xfrm>
          <a:prstGeom prst="rect">
            <a:avLst/>
          </a:prstGeom>
          <a:noFill/>
        </p:spPr>
        <p:txBody>
          <a:bodyPr wrap="none" rtlCol="0">
            <a:spAutoFit/>
          </a:bodyPr>
          <a:lstStyle/>
          <a:p>
            <a:pPr>
              <a:spcAft>
                <a:spcPts val="1200"/>
              </a:spcAft>
            </a:pPr>
            <a:r>
              <a:rPr lang="en-US" sz="2400" dirty="0">
                <a:solidFill>
                  <a:srgbClr val="FF0000"/>
                </a:solidFill>
              </a:rPr>
              <a:t>Angle Resolved Photoemission Spectroscopy</a:t>
            </a:r>
          </a:p>
          <a:p>
            <a:pPr>
              <a:spcAft>
                <a:spcPts val="1200"/>
              </a:spcAft>
            </a:pPr>
            <a:r>
              <a:rPr lang="en-US" sz="2400" dirty="0">
                <a:solidFill>
                  <a:srgbClr val="FF0000"/>
                </a:solidFill>
              </a:rPr>
              <a:t>Quantum engineered samples</a:t>
            </a:r>
          </a:p>
          <a:p>
            <a:pPr>
              <a:spcAft>
                <a:spcPts val="1200"/>
              </a:spcAft>
            </a:pPr>
            <a:r>
              <a:rPr lang="en-US" sz="2400" dirty="0">
                <a:solidFill>
                  <a:srgbClr val="FF0000"/>
                </a:solidFill>
              </a:rPr>
              <a:t>Superconductivity and related phases</a:t>
            </a:r>
          </a:p>
        </p:txBody>
      </p:sp>
      <p:grpSp>
        <p:nvGrpSpPr>
          <p:cNvPr id="7" name="Group 6"/>
          <p:cNvGrpSpPr/>
          <p:nvPr/>
        </p:nvGrpSpPr>
        <p:grpSpPr>
          <a:xfrm>
            <a:off x="5791200" y="533400"/>
            <a:ext cx="1867325" cy="2286000"/>
            <a:chOff x="1371595" y="3063240"/>
            <a:chExt cx="1867325" cy="2286000"/>
          </a:xfrm>
        </p:grpSpPr>
        <p:sp>
          <p:nvSpPr>
            <p:cNvPr id="8" name="Text Box 29"/>
            <p:cNvSpPr txBox="1">
              <a:spLocks noChangeArrowheads="1"/>
            </p:cNvSpPr>
            <p:nvPr/>
          </p:nvSpPr>
          <p:spPr bwMode="auto">
            <a:xfrm>
              <a:off x="1396300" y="4418015"/>
              <a:ext cx="1006475" cy="523220"/>
            </a:xfrm>
            <a:prstGeom prst="rect">
              <a:avLst/>
            </a:prstGeom>
            <a:noFill/>
            <a:ln w="9525">
              <a:noFill/>
              <a:miter lim="800000"/>
              <a:headEnd/>
              <a:tailEnd/>
            </a:ln>
            <a:effectLst/>
          </p:spPr>
          <p:txBody>
            <a:bodyPr>
              <a:spAutoFit/>
            </a:bodyPr>
            <a:lstStyle/>
            <a:p>
              <a:pPr algn="ctr">
                <a:defRPr/>
              </a:pPr>
              <a:r>
                <a:rPr lang="en-US" sz="1400" dirty="0">
                  <a:solidFill>
                    <a:schemeClr val="tx1">
                      <a:lumMod val="65000"/>
                      <a:lumOff val="35000"/>
                    </a:schemeClr>
                  </a:solidFill>
                  <a:effectLst>
                    <a:outerShdw blurRad="38100" dist="38100" dir="2700000" algn="tl">
                      <a:srgbClr val="C0C0C0"/>
                    </a:outerShdw>
                  </a:effectLst>
                  <a:latin typeface="Arial" charset="0"/>
                </a:rPr>
                <a:t>Tai Chiang</a:t>
              </a:r>
            </a:p>
          </p:txBody>
        </p:sp>
        <p:pic>
          <p:nvPicPr>
            <p:cNvPr id="9"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b="18386"/>
            <a:stretch/>
          </p:blipFill>
          <p:spPr bwMode="auto">
            <a:xfrm>
              <a:off x="1371595" y="3063240"/>
              <a:ext cx="1867325"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Grafik 54"/>
          <p:cNvPicPr>
            <a:picLocks noChangeAspect="1"/>
          </p:cNvPicPr>
          <p:nvPr/>
        </p:nvPicPr>
        <p:blipFill rotWithShape="1">
          <a:blip r:embed="rId2">
            <a:extLst>
              <a:ext uri="{28A0092B-C50C-407E-A947-70E740481C1C}">
                <a14:useLocalDpi xmlns:a14="http://schemas.microsoft.com/office/drawing/2010/main" val="0"/>
              </a:ext>
            </a:extLst>
          </a:blip>
          <a:srcRect l="8532" t="23625" r="19938" b="17752"/>
          <a:stretch/>
        </p:blipFill>
        <p:spPr>
          <a:xfrm>
            <a:off x="3628075" y="160056"/>
            <a:ext cx="5153910" cy="3772260"/>
          </a:xfrm>
          <a:prstGeom prst="rect">
            <a:avLst/>
          </a:prstGeom>
        </p:spPr>
      </p:pic>
      <p:pic>
        <p:nvPicPr>
          <p:cNvPr id="52" name="Grafik 51"/>
          <p:cNvPicPr>
            <a:picLocks noChangeAspect="1"/>
          </p:cNvPicPr>
          <p:nvPr/>
        </p:nvPicPr>
        <p:blipFill rotWithShape="1">
          <a:blip r:embed="rId3" cstate="print">
            <a:extLst>
              <a:ext uri="{28A0092B-C50C-407E-A947-70E740481C1C}">
                <a14:useLocalDpi xmlns:a14="http://schemas.microsoft.com/office/drawing/2010/main" val="0"/>
              </a:ext>
            </a:extLst>
          </a:blip>
          <a:srcRect l="7685" r="10852" b="4900"/>
          <a:stretch/>
        </p:blipFill>
        <p:spPr>
          <a:xfrm>
            <a:off x="3722900" y="4080986"/>
            <a:ext cx="2379270" cy="2530944"/>
          </a:xfrm>
          <a:prstGeom prst="rect">
            <a:avLst/>
          </a:prstGeom>
        </p:spPr>
      </p:pic>
      <p:sp>
        <p:nvSpPr>
          <p:cNvPr id="21" name="Textfeld 20"/>
          <p:cNvSpPr txBox="1"/>
          <p:nvPr/>
        </p:nvSpPr>
        <p:spPr>
          <a:xfrm>
            <a:off x="80420" y="-707"/>
            <a:ext cx="324128" cy="430887"/>
          </a:xfrm>
          <a:prstGeom prst="rect">
            <a:avLst/>
          </a:prstGeom>
          <a:noFill/>
        </p:spPr>
        <p:txBody>
          <a:bodyPr wrap="none" rtlCol="0">
            <a:spAutoFit/>
          </a:bodyPr>
          <a:lstStyle/>
          <a:p>
            <a:r>
              <a:rPr lang="en-US" sz="2200" b="1" dirty="0"/>
              <a:t>a</a:t>
            </a:r>
          </a:p>
        </p:txBody>
      </p:sp>
      <p:sp>
        <p:nvSpPr>
          <p:cNvPr id="39" name="Textfeld 38"/>
          <p:cNvSpPr txBox="1"/>
          <p:nvPr/>
        </p:nvSpPr>
        <p:spPr>
          <a:xfrm>
            <a:off x="53116" y="3321822"/>
            <a:ext cx="335348" cy="430887"/>
          </a:xfrm>
          <a:prstGeom prst="rect">
            <a:avLst/>
          </a:prstGeom>
          <a:noFill/>
        </p:spPr>
        <p:txBody>
          <a:bodyPr wrap="none" rtlCol="0">
            <a:spAutoFit/>
          </a:bodyPr>
          <a:lstStyle/>
          <a:p>
            <a:r>
              <a:rPr lang="en-US" sz="2200" b="1" dirty="0"/>
              <a:t>b</a:t>
            </a:r>
          </a:p>
        </p:txBody>
      </p:sp>
      <p:sp>
        <p:nvSpPr>
          <p:cNvPr id="41" name="Textfeld 40"/>
          <p:cNvSpPr txBox="1"/>
          <p:nvPr/>
        </p:nvSpPr>
        <p:spPr>
          <a:xfrm>
            <a:off x="3510322" y="3804125"/>
            <a:ext cx="335348" cy="430887"/>
          </a:xfrm>
          <a:prstGeom prst="rect">
            <a:avLst/>
          </a:prstGeom>
          <a:noFill/>
        </p:spPr>
        <p:txBody>
          <a:bodyPr wrap="none" rtlCol="0">
            <a:spAutoFit/>
          </a:bodyPr>
          <a:lstStyle/>
          <a:p>
            <a:r>
              <a:rPr lang="en-US" sz="2200" b="1" dirty="0"/>
              <a:t>d</a:t>
            </a:r>
          </a:p>
        </p:txBody>
      </p:sp>
      <p:sp>
        <p:nvSpPr>
          <p:cNvPr id="40" name="Textfeld 39"/>
          <p:cNvSpPr txBox="1"/>
          <p:nvPr/>
        </p:nvSpPr>
        <p:spPr>
          <a:xfrm>
            <a:off x="3600400" y="22111"/>
            <a:ext cx="303288" cy="430887"/>
          </a:xfrm>
          <a:prstGeom prst="rect">
            <a:avLst/>
          </a:prstGeom>
          <a:noFill/>
        </p:spPr>
        <p:txBody>
          <a:bodyPr wrap="none" rtlCol="0">
            <a:spAutoFit/>
          </a:bodyPr>
          <a:lstStyle/>
          <a:p>
            <a:r>
              <a:rPr lang="en-US" sz="2200" b="1" dirty="0"/>
              <a:t>c</a:t>
            </a:r>
          </a:p>
        </p:txBody>
      </p:sp>
      <p:sp>
        <p:nvSpPr>
          <p:cNvPr id="42" name="Textfeld 41"/>
          <p:cNvSpPr txBox="1"/>
          <p:nvPr/>
        </p:nvSpPr>
        <p:spPr>
          <a:xfrm>
            <a:off x="6158333" y="3804125"/>
            <a:ext cx="327334" cy="430887"/>
          </a:xfrm>
          <a:prstGeom prst="rect">
            <a:avLst/>
          </a:prstGeom>
          <a:noFill/>
        </p:spPr>
        <p:txBody>
          <a:bodyPr wrap="none" rtlCol="0">
            <a:spAutoFit/>
          </a:bodyPr>
          <a:lstStyle/>
          <a:p>
            <a:r>
              <a:rPr lang="en-US" sz="2200" b="1" dirty="0"/>
              <a:t>e</a:t>
            </a:r>
          </a:p>
        </p:txBody>
      </p:sp>
      <p:pic>
        <p:nvPicPr>
          <p:cNvPr id="12" name="Grafik 11"/>
          <p:cNvPicPr>
            <a:picLocks noChangeAspect="1"/>
          </p:cNvPicPr>
          <p:nvPr/>
        </p:nvPicPr>
        <p:blipFill rotWithShape="1">
          <a:blip r:embed="rId4"/>
          <a:srcRect t="5466" r="17984" b="4397"/>
          <a:stretch/>
        </p:blipFill>
        <p:spPr>
          <a:xfrm>
            <a:off x="8705740" y="4236083"/>
            <a:ext cx="321793" cy="2143568"/>
          </a:xfrm>
          <a:prstGeom prst="rect">
            <a:avLst/>
          </a:prstGeom>
        </p:spPr>
      </p:pic>
      <p:pic>
        <p:nvPicPr>
          <p:cNvPr id="13" name="Grafik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7960" y="4166828"/>
            <a:ext cx="2114490" cy="2420679"/>
          </a:xfrm>
          <a:prstGeom prst="rect">
            <a:avLst/>
          </a:prstGeom>
        </p:spPr>
      </p:pic>
      <p:sp>
        <p:nvSpPr>
          <p:cNvPr id="46" name="Textfeld 45"/>
          <p:cNvSpPr txBox="1"/>
          <p:nvPr/>
        </p:nvSpPr>
        <p:spPr>
          <a:xfrm>
            <a:off x="8595957" y="4021728"/>
            <a:ext cx="551754" cy="246221"/>
          </a:xfrm>
          <a:prstGeom prst="rect">
            <a:avLst/>
          </a:prstGeom>
          <a:noFill/>
        </p:spPr>
        <p:txBody>
          <a:bodyPr wrap="none" rtlCol="0">
            <a:spAutoFit/>
          </a:bodyPr>
          <a:lstStyle/>
          <a:p>
            <a:r>
              <a:rPr lang="en-US" sz="1000" b="1" dirty="0"/>
              <a:t>3.8 nm</a:t>
            </a:r>
          </a:p>
        </p:txBody>
      </p:sp>
      <p:sp>
        <p:nvSpPr>
          <p:cNvPr id="47" name="Textfeld 46"/>
          <p:cNvSpPr txBox="1"/>
          <p:nvPr/>
        </p:nvSpPr>
        <p:spPr>
          <a:xfrm>
            <a:off x="8654861" y="6272473"/>
            <a:ext cx="452368" cy="246221"/>
          </a:xfrm>
          <a:prstGeom prst="rect">
            <a:avLst/>
          </a:prstGeom>
          <a:noFill/>
        </p:spPr>
        <p:txBody>
          <a:bodyPr wrap="none" rtlCol="0">
            <a:spAutoFit/>
          </a:bodyPr>
          <a:lstStyle/>
          <a:p>
            <a:r>
              <a:rPr lang="en-US" sz="1000" b="1" dirty="0"/>
              <a:t>0 nm</a:t>
            </a:r>
          </a:p>
        </p:txBody>
      </p:sp>
      <p:pic>
        <p:nvPicPr>
          <p:cNvPr id="57" name="Grafik 56"/>
          <p:cNvPicPr>
            <a:picLocks noChangeAspect="1"/>
          </p:cNvPicPr>
          <p:nvPr/>
        </p:nvPicPr>
        <p:blipFill rotWithShape="1">
          <a:blip r:embed="rId6">
            <a:extLst>
              <a:ext uri="{28A0092B-C50C-407E-A947-70E740481C1C}">
                <a14:useLocalDpi xmlns:a14="http://schemas.microsoft.com/office/drawing/2010/main" val="0"/>
              </a:ext>
            </a:extLst>
          </a:blip>
          <a:srcRect l="1421" t="7489" r="53080" b="29332"/>
          <a:stretch/>
        </p:blipFill>
        <p:spPr>
          <a:xfrm>
            <a:off x="431800" y="213649"/>
            <a:ext cx="2880060" cy="3000996"/>
          </a:xfrm>
          <a:prstGeom prst="rect">
            <a:avLst/>
          </a:prstGeom>
        </p:spPr>
      </p:pic>
      <p:pic>
        <p:nvPicPr>
          <p:cNvPr id="58" name="Grafik 57"/>
          <p:cNvPicPr>
            <a:picLocks noChangeAspect="1"/>
          </p:cNvPicPr>
          <p:nvPr/>
        </p:nvPicPr>
        <p:blipFill rotWithShape="1">
          <a:blip r:embed="rId6">
            <a:extLst>
              <a:ext uri="{28A0092B-C50C-407E-A947-70E740481C1C}">
                <a14:useLocalDpi xmlns:a14="http://schemas.microsoft.com/office/drawing/2010/main" val="0"/>
              </a:ext>
            </a:extLst>
          </a:blip>
          <a:srcRect l="49769" t="8618" r="5439" b="29332"/>
          <a:stretch/>
        </p:blipFill>
        <p:spPr>
          <a:xfrm>
            <a:off x="450794" y="3634330"/>
            <a:ext cx="2844000" cy="2956433"/>
          </a:xfrm>
          <a:prstGeom prst="rect">
            <a:avLst/>
          </a:prstGeom>
        </p:spPr>
      </p:pic>
    </p:spTree>
    <p:extLst>
      <p:ext uri="{BB962C8B-B14F-4D97-AF65-F5344CB8AC3E}">
        <p14:creationId xmlns:p14="http://schemas.microsoft.com/office/powerpoint/2010/main" val="3786643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304800" y="5867400"/>
            <a:ext cx="8610600" cy="914400"/>
            <a:chOff x="192" y="3696"/>
            <a:chExt cx="5424" cy="576"/>
          </a:xfrm>
        </p:grpSpPr>
        <p:sp>
          <p:nvSpPr>
            <p:cNvPr id="3" name="Rectangle 4"/>
            <p:cNvSpPr>
              <a:spLocks noChangeArrowheads="1"/>
            </p:cNvSpPr>
            <p:nvPr/>
          </p:nvSpPr>
          <p:spPr bwMode="auto">
            <a:xfrm>
              <a:off x="192" y="3696"/>
              <a:ext cx="5424" cy="576"/>
            </a:xfrm>
            <a:prstGeom prst="rect">
              <a:avLst/>
            </a:prstGeom>
            <a:noFill/>
            <a:ln w="25400">
              <a:noFill/>
              <a:miter lim="800000"/>
              <a:headEnd/>
              <a:tailEnd/>
            </a:ln>
          </p:spPr>
          <p:txBody>
            <a:bodyPr wrap="none" anchor="ctr"/>
            <a:lstStyle/>
            <a:p>
              <a:pPr eaLnBrk="0" hangingPunct="0">
                <a:lnSpc>
                  <a:spcPct val="80000"/>
                </a:lnSpc>
                <a:spcBef>
                  <a:spcPct val="20000"/>
                </a:spcBef>
              </a:pPr>
              <a:r>
                <a:rPr lang="en-US" i="1">
                  <a:solidFill>
                    <a:srgbClr val="003399"/>
                  </a:solidFill>
                  <a:latin typeface="Paramount" pitchFamily="2" charset="0"/>
                  <a:cs typeface="Arial" charset="0"/>
                </a:rPr>
                <a:t> </a:t>
              </a:r>
              <a:endParaRPr lang="en-US">
                <a:solidFill>
                  <a:srgbClr val="003399"/>
                </a:solidFill>
                <a:cs typeface="Arial" charset="0"/>
              </a:endParaRPr>
            </a:p>
          </p:txBody>
        </p:sp>
        <p:sp>
          <p:nvSpPr>
            <p:cNvPr id="4" name="Line 5"/>
            <p:cNvSpPr>
              <a:spLocks noChangeShapeType="1"/>
            </p:cNvSpPr>
            <p:nvPr/>
          </p:nvSpPr>
          <p:spPr bwMode="auto">
            <a:xfrm>
              <a:off x="288" y="4080"/>
              <a:ext cx="4896" cy="0"/>
            </a:xfrm>
            <a:prstGeom prst="line">
              <a:avLst/>
            </a:prstGeom>
            <a:noFill/>
            <a:ln w="25400">
              <a:solidFill>
                <a:srgbClr val="003399"/>
              </a:solidFill>
              <a:round/>
              <a:headEnd/>
              <a:tailEnd/>
            </a:ln>
          </p:spPr>
          <p:txBody>
            <a:bodyPr wrap="none" anchor="ctr"/>
            <a:lstStyle/>
            <a:p>
              <a:endParaRPr lang="en-US"/>
            </a:p>
          </p:txBody>
        </p:sp>
        <p:pic>
          <p:nvPicPr>
            <p:cNvPr id="5" name="Picture 6" descr="UILogoCL4L C"/>
            <p:cNvPicPr>
              <a:picLocks noChangeAspect="1" noChangeArrowheads="1"/>
            </p:cNvPicPr>
            <p:nvPr/>
          </p:nvPicPr>
          <p:blipFill>
            <a:blip r:embed="rId2" cstate="print"/>
            <a:srcRect/>
            <a:stretch>
              <a:fillRect/>
            </a:stretch>
          </p:blipFill>
          <p:spPr bwMode="auto">
            <a:xfrm>
              <a:off x="5280" y="3744"/>
              <a:ext cx="286" cy="480"/>
            </a:xfrm>
            <a:prstGeom prst="rect">
              <a:avLst/>
            </a:prstGeom>
            <a:noFill/>
            <a:ln w="9525">
              <a:noFill/>
              <a:miter lim="800000"/>
              <a:headEnd/>
              <a:tailEnd/>
            </a:ln>
          </p:spPr>
        </p:pic>
        <p:sp>
          <p:nvSpPr>
            <p:cNvPr id="6" name="Text Box 7"/>
            <p:cNvSpPr txBox="1">
              <a:spLocks noChangeArrowheads="1"/>
            </p:cNvSpPr>
            <p:nvPr/>
          </p:nvSpPr>
          <p:spPr bwMode="auto">
            <a:xfrm>
              <a:off x="3792" y="4080"/>
              <a:ext cx="1488" cy="192"/>
            </a:xfrm>
            <a:prstGeom prst="rect">
              <a:avLst/>
            </a:prstGeom>
            <a:noFill/>
            <a:ln w="9525">
              <a:noFill/>
              <a:miter lim="800000"/>
              <a:headEnd/>
              <a:tailEnd/>
            </a:ln>
          </p:spPr>
          <p:txBody>
            <a:bodyPr>
              <a:spAutoFit/>
            </a:bodyPr>
            <a:lstStyle/>
            <a:p>
              <a:pPr eaLnBrk="0" hangingPunct="0">
                <a:spcBef>
                  <a:spcPct val="50000"/>
                </a:spcBef>
              </a:pPr>
              <a:r>
                <a:rPr lang="en-US" sz="1400" b="1" i="1">
                  <a:solidFill>
                    <a:srgbClr val="FF6600"/>
                  </a:solidFill>
                  <a:latin typeface="Paramount" pitchFamily="2" charset="0"/>
                  <a:cs typeface="Arial" charset="0"/>
                </a:rPr>
                <a:t>University of Illinois</a:t>
              </a:r>
              <a:endParaRPr lang="en-US" sz="2000" b="1">
                <a:solidFill>
                  <a:srgbClr val="003399"/>
                </a:solidFill>
                <a:cs typeface="Arial" charset="0"/>
              </a:endParaRPr>
            </a:p>
          </p:txBody>
        </p:sp>
      </p:gr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75" y="623888"/>
            <a:ext cx="7486650" cy="561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1096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Picture 117" descr="A screenshot of a cell phone&#10;&#10;Description automatically generated">
            <a:extLst>
              <a:ext uri="{FF2B5EF4-FFF2-40B4-BE49-F238E27FC236}">
                <a16:creationId xmlns:a16="http://schemas.microsoft.com/office/drawing/2014/main" id="{A5708290-7385-42D3-9DBD-32A6CA8D42E1}"/>
              </a:ext>
            </a:extLst>
          </p:cNvPr>
          <p:cNvPicPr>
            <a:picLocks noChangeAspect="1"/>
          </p:cNvPicPr>
          <p:nvPr/>
        </p:nvPicPr>
        <p:blipFill rotWithShape="1">
          <a:blip r:embed="rId2">
            <a:extLst>
              <a:ext uri="{28A0092B-C50C-407E-A947-70E740481C1C}">
                <a14:useLocalDpi xmlns:a14="http://schemas.microsoft.com/office/drawing/2010/main" val="0"/>
              </a:ext>
            </a:extLst>
          </a:blip>
          <a:srcRect l="24110" t="32559" r="45548" b="27832"/>
          <a:stretch/>
        </p:blipFill>
        <p:spPr>
          <a:xfrm>
            <a:off x="7386614" y="1066800"/>
            <a:ext cx="1757230" cy="1296587"/>
          </a:xfrm>
          <a:prstGeom prst="rect">
            <a:avLst/>
          </a:prstGeom>
        </p:spPr>
      </p:pic>
      <p:pic>
        <p:nvPicPr>
          <p:cNvPr id="5" name="Picture 4" descr="A person sitting on a table&#10;&#10;Description automatically generated">
            <a:extLst>
              <a:ext uri="{FF2B5EF4-FFF2-40B4-BE49-F238E27FC236}">
                <a16:creationId xmlns:a16="http://schemas.microsoft.com/office/drawing/2014/main" id="{3A7B0DC8-B5D9-465E-87ED-524D7D144B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145" y="794230"/>
            <a:ext cx="1826367" cy="1631970"/>
          </a:xfrm>
          <a:prstGeom prst="rect">
            <a:avLst/>
          </a:prstGeom>
        </p:spPr>
      </p:pic>
      <p:sp>
        <p:nvSpPr>
          <p:cNvPr id="6" name="TextBox 5">
            <a:extLst>
              <a:ext uri="{FF2B5EF4-FFF2-40B4-BE49-F238E27FC236}">
                <a16:creationId xmlns:a16="http://schemas.microsoft.com/office/drawing/2014/main" id="{DDF69DB5-2F17-4D63-85D0-69344101970E}"/>
              </a:ext>
            </a:extLst>
          </p:cNvPr>
          <p:cNvSpPr txBox="1"/>
          <p:nvPr/>
        </p:nvSpPr>
        <p:spPr>
          <a:xfrm>
            <a:off x="2164079" y="706721"/>
            <a:ext cx="5398383" cy="2492990"/>
          </a:xfrm>
          <a:prstGeom prst="rect">
            <a:avLst/>
          </a:prstGeom>
          <a:noFill/>
        </p:spPr>
        <p:txBody>
          <a:bodyPr wrap="square" rtlCol="0">
            <a:spAutoFit/>
          </a:bodyPr>
          <a:lstStyle/>
          <a:p>
            <a:r>
              <a:rPr lang="en-US" sz="2100" dirty="0">
                <a:solidFill>
                  <a:schemeClr val="accent1"/>
                </a:solidFill>
              </a:rPr>
              <a:t>The Kou Lab</a:t>
            </a:r>
          </a:p>
          <a:p>
            <a:r>
              <a:rPr lang="en-US" sz="1350" b="1" dirty="0"/>
              <a:t>Questions we are trying to answer: </a:t>
            </a:r>
          </a:p>
          <a:p>
            <a:pPr marL="257175" indent="-257175">
              <a:buAutoNum type="arabicPeriod"/>
            </a:pPr>
            <a:r>
              <a:rPr lang="en-US" sz="1350" b="1" dirty="0"/>
              <a:t>Can we faithfully simulate materials using superconducting circuits?</a:t>
            </a:r>
          </a:p>
          <a:p>
            <a:pPr marL="257175" indent="-257175">
              <a:buAutoNum type="arabicPeriod"/>
            </a:pPr>
            <a:endParaRPr lang="en-US" sz="1350" b="1" dirty="0"/>
          </a:p>
          <a:p>
            <a:pPr marL="257175" indent="-257175">
              <a:buAutoNum type="arabicPeriod"/>
            </a:pPr>
            <a:r>
              <a:rPr lang="en-US" sz="1350" b="1" dirty="0"/>
              <a:t>Can we read out Majorana zero modes and other types of excitations using superconducting qubits?</a:t>
            </a:r>
          </a:p>
          <a:p>
            <a:pPr marL="257175" indent="-257175">
              <a:buAutoNum type="arabicPeriod"/>
            </a:pPr>
            <a:endParaRPr lang="en-US" sz="1350" b="1" dirty="0"/>
          </a:p>
          <a:p>
            <a:pPr marL="257175" indent="-257175">
              <a:buAutoNum type="arabicPeriod"/>
            </a:pPr>
            <a:r>
              <a:rPr lang="en-US" sz="1350" b="1" dirty="0"/>
              <a:t>What can we learn about topological phases using probes that measure dissipation, electronic compressibility, and magnetic response?</a:t>
            </a:r>
          </a:p>
          <a:p>
            <a:pPr marL="257175" indent="-257175">
              <a:buAutoNum type="arabicPeriod"/>
            </a:pPr>
            <a:endParaRPr lang="en-US" sz="1350" b="1" dirty="0"/>
          </a:p>
        </p:txBody>
      </p:sp>
      <p:sp>
        <p:nvSpPr>
          <p:cNvPr id="7" name="TextBox 6">
            <a:extLst>
              <a:ext uri="{FF2B5EF4-FFF2-40B4-BE49-F238E27FC236}">
                <a16:creationId xmlns:a16="http://schemas.microsoft.com/office/drawing/2014/main" id="{F2C33472-D312-4E64-9D22-7517E1904B62}"/>
              </a:ext>
            </a:extLst>
          </p:cNvPr>
          <p:cNvSpPr txBox="1"/>
          <p:nvPr/>
        </p:nvSpPr>
        <p:spPr>
          <a:xfrm>
            <a:off x="154273" y="3422081"/>
            <a:ext cx="3926121" cy="300082"/>
          </a:xfrm>
          <a:prstGeom prst="rect">
            <a:avLst/>
          </a:prstGeom>
          <a:noFill/>
        </p:spPr>
        <p:txBody>
          <a:bodyPr wrap="square" rtlCol="0">
            <a:spAutoFit/>
          </a:bodyPr>
          <a:lstStyle/>
          <a:p>
            <a:r>
              <a:rPr lang="en-US" sz="1350" dirty="0"/>
              <a:t>We translate circuits into real devices:</a:t>
            </a:r>
          </a:p>
        </p:txBody>
      </p:sp>
      <p:pic>
        <p:nvPicPr>
          <p:cNvPr id="11" name="Picture 10" descr="A screenshot of a social media post&#10;&#10;Description automatically generated">
            <a:extLst>
              <a:ext uri="{FF2B5EF4-FFF2-40B4-BE49-F238E27FC236}">
                <a16:creationId xmlns:a16="http://schemas.microsoft.com/office/drawing/2014/main" id="{33BEFECA-D923-4E95-84A8-61FD840A3740}"/>
              </a:ext>
            </a:extLst>
          </p:cNvPr>
          <p:cNvPicPr>
            <a:picLocks noChangeAspect="1"/>
          </p:cNvPicPr>
          <p:nvPr/>
        </p:nvPicPr>
        <p:blipFill rotWithShape="1">
          <a:blip r:embed="rId4">
            <a:extLst>
              <a:ext uri="{28A0092B-C50C-407E-A947-70E740481C1C}">
                <a14:useLocalDpi xmlns:a14="http://schemas.microsoft.com/office/drawing/2010/main" val="0"/>
              </a:ext>
            </a:extLst>
          </a:blip>
          <a:srcRect l="20138" t="33580" r="43050" b="20614"/>
          <a:stretch/>
        </p:blipFill>
        <p:spPr>
          <a:xfrm>
            <a:off x="27533" y="3667753"/>
            <a:ext cx="2089801" cy="1469777"/>
          </a:xfrm>
          <a:prstGeom prst="rect">
            <a:avLst/>
          </a:prstGeom>
        </p:spPr>
      </p:pic>
      <p:sp>
        <p:nvSpPr>
          <p:cNvPr id="16" name="Right Arrow 22">
            <a:extLst>
              <a:ext uri="{FF2B5EF4-FFF2-40B4-BE49-F238E27FC236}">
                <a16:creationId xmlns:a16="http://schemas.microsoft.com/office/drawing/2014/main" id="{69B81D6B-EB30-469A-BF83-D65DF1287D7B}"/>
              </a:ext>
            </a:extLst>
          </p:cNvPr>
          <p:cNvSpPr/>
          <p:nvPr/>
        </p:nvSpPr>
        <p:spPr>
          <a:xfrm rot="2988738">
            <a:off x="910542" y="5074804"/>
            <a:ext cx="390379" cy="224107"/>
          </a:xfrm>
          <a:prstGeom prst="rightArrow">
            <a:avLst/>
          </a:prstGeom>
          <a:solidFill>
            <a:srgbClr val="A6A6A6"/>
          </a:solidFill>
          <a:ln>
            <a:solidFill>
              <a:srgbClr val="A6A6A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nvGrpSpPr>
          <p:cNvPr id="116" name="Group 115">
            <a:extLst>
              <a:ext uri="{FF2B5EF4-FFF2-40B4-BE49-F238E27FC236}">
                <a16:creationId xmlns:a16="http://schemas.microsoft.com/office/drawing/2014/main" id="{EB7E693F-364B-491F-BF8C-09B8B447FA1B}"/>
              </a:ext>
            </a:extLst>
          </p:cNvPr>
          <p:cNvGrpSpPr/>
          <p:nvPr/>
        </p:nvGrpSpPr>
        <p:grpSpPr>
          <a:xfrm>
            <a:off x="7256056" y="152400"/>
            <a:ext cx="1887944" cy="841838"/>
            <a:chOff x="9605503" y="907123"/>
            <a:chExt cx="2517259" cy="1122450"/>
          </a:xfrm>
        </p:grpSpPr>
        <p:grpSp>
          <p:nvGrpSpPr>
            <p:cNvPr id="109" name="Group 108">
              <a:extLst>
                <a:ext uri="{FF2B5EF4-FFF2-40B4-BE49-F238E27FC236}">
                  <a16:creationId xmlns:a16="http://schemas.microsoft.com/office/drawing/2014/main" id="{E7D3D36F-D9FB-4193-B467-CDE51890AF3D}"/>
                </a:ext>
              </a:extLst>
            </p:cNvPr>
            <p:cNvGrpSpPr/>
            <p:nvPr/>
          </p:nvGrpSpPr>
          <p:grpSpPr>
            <a:xfrm>
              <a:off x="9605503" y="907123"/>
              <a:ext cx="2517259" cy="1122450"/>
              <a:chOff x="5346796" y="1634727"/>
              <a:chExt cx="5418101" cy="2415940"/>
            </a:xfrm>
          </p:grpSpPr>
          <p:pic>
            <p:nvPicPr>
              <p:cNvPr id="110" name="Picture 109" descr="akfig.pdf">
                <a:extLst>
                  <a:ext uri="{FF2B5EF4-FFF2-40B4-BE49-F238E27FC236}">
                    <a16:creationId xmlns:a16="http://schemas.microsoft.com/office/drawing/2014/main" id="{0626BCDA-3109-40D2-B328-764BAABEDBC3}"/>
                  </a:ext>
                </a:extLst>
              </p:cNvPr>
              <p:cNvPicPr>
                <a:picLocks noChangeAspect="1"/>
              </p:cNvPicPr>
              <p:nvPr/>
            </p:nvPicPr>
            <p:blipFill rotWithShape="1">
              <a:blip r:embed="rId5">
                <a:extLst>
                  <a:ext uri="{28A0092B-C50C-407E-A947-70E740481C1C}">
                    <a14:useLocalDpi xmlns:a14="http://schemas.microsoft.com/office/drawing/2010/main" val="0"/>
                  </a:ext>
                </a:extLst>
              </a:blip>
              <a:srcRect l="22119" t="-16020" r="990" b="74641"/>
              <a:stretch/>
            </p:blipFill>
            <p:spPr>
              <a:xfrm>
                <a:off x="5346796" y="1634727"/>
                <a:ext cx="5418101" cy="2415940"/>
              </a:xfrm>
              <a:prstGeom prst="rect">
                <a:avLst/>
              </a:prstGeom>
            </p:spPr>
          </p:pic>
          <p:grpSp>
            <p:nvGrpSpPr>
              <p:cNvPr id="111" name="Group 110">
                <a:extLst>
                  <a:ext uri="{FF2B5EF4-FFF2-40B4-BE49-F238E27FC236}">
                    <a16:creationId xmlns:a16="http://schemas.microsoft.com/office/drawing/2014/main" id="{564344D1-9AD1-4BD6-8087-7BF3C1B2E47F}"/>
                  </a:ext>
                </a:extLst>
              </p:cNvPr>
              <p:cNvGrpSpPr/>
              <p:nvPr/>
            </p:nvGrpSpPr>
            <p:grpSpPr>
              <a:xfrm>
                <a:off x="6710239" y="2994732"/>
                <a:ext cx="2886657" cy="226075"/>
                <a:chOff x="6710239" y="2994732"/>
                <a:chExt cx="2886657" cy="226075"/>
              </a:xfrm>
            </p:grpSpPr>
            <p:pic>
              <p:nvPicPr>
                <p:cNvPr id="112" name="Picture 111">
                  <a:extLst>
                    <a:ext uri="{FF2B5EF4-FFF2-40B4-BE49-F238E27FC236}">
                      <a16:creationId xmlns:a16="http://schemas.microsoft.com/office/drawing/2014/main" id="{6A967189-4EBA-4B7E-909B-FA66AB44390D}"/>
                    </a:ext>
                  </a:extLst>
                </p:cNvPr>
                <p:cNvPicPr>
                  <a:picLocks noChangeAspect="1"/>
                </p:cNvPicPr>
                <p:nvPr/>
              </p:nvPicPr>
              <p:blipFill>
                <a:blip r:embed="rId6"/>
                <a:stretch>
                  <a:fillRect/>
                </a:stretch>
              </p:blipFill>
              <p:spPr>
                <a:xfrm>
                  <a:off x="6710239" y="3002498"/>
                  <a:ext cx="436617" cy="218309"/>
                </a:xfrm>
                <a:prstGeom prst="rect">
                  <a:avLst/>
                </a:prstGeom>
              </p:spPr>
            </p:pic>
            <p:pic>
              <p:nvPicPr>
                <p:cNvPr id="113" name="Picture 112">
                  <a:extLst>
                    <a:ext uri="{FF2B5EF4-FFF2-40B4-BE49-F238E27FC236}">
                      <a16:creationId xmlns:a16="http://schemas.microsoft.com/office/drawing/2014/main" id="{59330BFD-940D-4AAF-84E4-202AD896F9DD}"/>
                    </a:ext>
                  </a:extLst>
                </p:cNvPr>
                <p:cNvPicPr>
                  <a:picLocks noChangeAspect="1"/>
                </p:cNvPicPr>
                <p:nvPr/>
              </p:nvPicPr>
              <p:blipFill>
                <a:blip r:embed="rId6"/>
                <a:stretch>
                  <a:fillRect/>
                </a:stretch>
              </p:blipFill>
              <p:spPr>
                <a:xfrm>
                  <a:off x="7935259" y="2994733"/>
                  <a:ext cx="436617" cy="218309"/>
                </a:xfrm>
                <a:prstGeom prst="rect">
                  <a:avLst/>
                </a:prstGeom>
              </p:spPr>
            </p:pic>
            <p:pic>
              <p:nvPicPr>
                <p:cNvPr id="114" name="Picture 113">
                  <a:extLst>
                    <a:ext uri="{FF2B5EF4-FFF2-40B4-BE49-F238E27FC236}">
                      <a16:creationId xmlns:a16="http://schemas.microsoft.com/office/drawing/2014/main" id="{46B04C5B-D6B2-4089-8C9C-FA1CAEDCDFA1}"/>
                    </a:ext>
                  </a:extLst>
                </p:cNvPr>
                <p:cNvPicPr>
                  <a:picLocks noChangeAspect="1"/>
                </p:cNvPicPr>
                <p:nvPr/>
              </p:nvPicPr>
              <p:blipFill>
                <a:blip r:embed="rId6"/>
                <a:stretch>
                  <a:fillRect/>
                </a:stretch>
              </p:blipFill>
              <p:spPr>
                <a:xfrm>
                  <a:off x="9160279" y="2994732"/>
                  <a:ext cx="436617" cy="218309"/>
                </a:xfrm>
                <a:prstGeom prst="rect">
                  <a:avLst/>
                </a:prstGeom>
              </p:spPr>
            </p:pic>
          </p:grpSp>
        </p:grpSp>
        <p:sp>
          <p:nvSpPr>
            <p:cNvPr id="115" name="Rectangle 114">
              <a:extLst>
                <a:ext uri="{FF2B5EF4-FFF2-40B4-BE49-F238E27FC236}">
                  <a16:creationId xmlns:a16="http://schemas.microsoft.com/office/drawing/2014/main" id="{4A7D1181-A272-4D45-9F4F-DAEF750C06CE}"/>
                </a:ext>
              </a:extLst>
            </p:cNvPr>
            <p:cNvSpPr/>
            <p:nvPr/>
          </p:nvSpPr>
          <p:spPr>
            <a:xfrm>
              <a:off x="9669813" y="1326736"/>
              <a:ext cx="202854" cy="2122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19" name="TextBox 118">
            <a:extLst>
              <a:ext uri="{FF2B5EF4-FFF2-40B4-BE49-F238E27FC236}">
                <a16:creationId xmlns:a16="http://schemas.microsoft.com/office/drawing/2014/main" id="{352D773A-9726-4977-B875-AC93E1582208}"/>
              </a:ext>
            </a:extLst>
          </p:cNvPr>
          <p:cNvSpPr txBox="1"/>
          <p:nvPr/>
        </p:nvSpPr>
        <p:spPr>
          <a:xfrm>
            <a:off x="4658748" y="4177299"/>
            <a:ext cx="3926121" cy="507831"/>
          </a:xfrm>
          <a:prstGeom prst="rect">
            <a:avLst/>
          </a:prstGeom>
          <a:noFill/>
        </p:spPr>
        <p:txBody>
          <a:bodyPr wrap="square" rtlCol="0">
            <a:spAutoFit/>
          </a:bodyPr>
          <a:lstStyle/>
          <a:p>
            <a:r>
              <a:rPr lang="en-US" sz="1350" dirty="0"/>
              <a:t>We build scanning tools to investigate topological materials:</a:t>
            </a:r>
          </a:p>
        </p:txBody>
      </p:sp>
      <p:pic>
        <p:nvPicPr>
          <p:cNvPr id="120" name="Picture 119" descr="scangraphene.pdf">
            <a:extLst>
              <a:ext uri="{FF2B5EF4-FFF2-40B4-BE49-F238E27FC236}">
                <a16:creationId xmlns:a16="http://schemas.microsoft.com/office/drawing/2014/main" id="{107DD629-410C-4D9E-BB12-F54248C591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44135" y="4807176"/>
            <a:ext cx="2134406" cy="1469778"/>
          </a:xfrm>
          <a:prstGeom prst="rect">
            <a:avLst/>
          </a:prstGeom>
        </p:spPr>
      </p:pic>
      <p:pic>
        <p:nvPicPr>
          <p:cNvPr id="122" name="Picture 121" descr="A screenshot of a computer&#10;&#10;Description automatically generated">
            <a:extLst>
              <a:ext uri="{FF2B5EF4-FFF2-40B4-BE49-F238E27FC236}">
                <a16:creationId xmlns:a16="http://schemas.microsoft.com/office/drawing/2014/main" id="{F37D7CAA-6262-4B88-9108-F02408A30F2C}"/>
              </a:ext>
            </a:extLst>
          </p:cNvPr>
          <p:cNvPicPr>
            <a:picLocks noChangeAspect="1"/>
          </p:cNvPicPr>
          <p:nvPr/>
        </p:nvPicPr>
        <p:blipFill rotWithShape="1">
          <a:blip r:embed="rId8">
            <a:extLst>
              <a:ext uri="{28A0092B-C50C-407E-A947-70E740481C1C}">
                <a14:useLocalDpi xmlns:a14="http://schemas.microsoft.com/office/drawing/2010/main" val="0"/>
              </a:ext>
            </a:extLst>
          </a:blip>
          <a:srcRect l="37645" t="27907" r="38925" b="48781"/>
          <a:stretch/>
        </p:blipFill>
        <p:spPr>
          <a:xfrm>
            <a:off x="6960472" y="4587344"/>
            <a:ext cx="2132045" cy="1199027"/>
          </a:xfrm>
          <a:prstGeom prst="rect">
            <a:avLst/>
          </a:prstGeom>
        </p:spPr>
      </p:pic>
      <p:pic>
        <p:nvPicPr>
          <p:cNvPr id="124" name="Picture 123" descr="A screenshot of a computer screen&#10;&#10;Description automatically generated">
            <a:extLst>
              <a:ext uri="{FF2B5EF4-FFF2-40B4-BE49-F238E27FC236}">
                <a16:creationId xmlns:a16="http://schemas.microsoft.com/office/drawing/2014/main" id="{78E9C038-DF6C-4866-B8C0-ECC1A9501123}"/>
              </a:ext>
            </a:extLst>
          </p:cNvPr>
          <p:cNvPicPr>
            <a:picLocks noChangeAspect="1"/>
          </p:cNvPicPr>
          <p:nvPr/>
        </p:nvPicPr>
        <p:blipFill rotWithShape="1">
          <a:blip r:embed="rId9">
            <a:extLst>
              <a:ext uri="{28A0092B-C50C-407E-A947-70E740481C1C}">
                <a14:useLocalDpi xmlns:a14="http://schemas.microsoft.com/office/drawing/2010/main" val="0"/>
              </a:ext>
            </a:extLst>
          </a:blip>
          <a:srcRect l="53824" t="45170" r="29078" b="19365"/>
          <a:stretch/>
        </p:blipFill>
        <p:spPr>
          <a:xfrm>
            <a:off x="3061840" y="3457541"/>
            <a:ext cx="1555942" cy="1824136"/>
          </a:xfrm>
          <a:prstGeom prst="rect">
            <a:avLst/>
          </a:prstGeom>
        </p:spPr>
      </p:pic>
      <p:pic>
        <p:nvPicPr>
          <p:cNvPr id="15" name="Picture 14" descr="A screenshot of a social media post&#10;&#10;Description automatically generated">
            <a:extLst>
              <a:ext uri="{FF2B5EF4-FFF2-40B4-BE49-F238E27FC236}">
                <a16:creationId xmlns:a16="http://schemas.microsoft.com/office/drawing/2014/main" id="{449C352C-9C21-4E2D-83C0-8F42267E7A8A}"/>
              </a:ext>
            </a:extLst>
          </p:cNvPr>
          <p:cNvPicPr>
            <a:picLocks noChangeAspect="1"/>
          </p:cNvPicPr>
          <p:nvPr/>
        </p:nvPicPr>
        <p:blipFill rotWithShape="1">
          <a:blip r:embed="rId4">
            <a:extLst>
              <a:ext uri="{28A0092B-C50C-407E-A947-70E740481C1C}">
                <a14:useLocalDpi xmlns:a14="http://schemas.microsoft.com/office/drawing/2010/main" val="0"/>
              </a:ext>
            </a:extLst>
          </a:blip>
          <a:srcRect l="57480" t="33580" r="9141" b="20614"/>
          <a:stretch/>
        </p:blipFill>
        <p:spPr>
          <a:xfrm>
            <a:off x="1296229" y="4807176"/>
            <a:ext cx="1894913" cy="1469777"/>
          </a:xfrm>
          <a:prstGeom prst="rect">
            <a:avLst/>
          </a:prstGeom>
        </p:spPr>
      </p:pic>
      <p:sp>
        <p:nvSpPr>
          <p:cNvPr id="125" name="Right Arrow 22">
            <a:extLst>
              <a:ext uri="{FF2B5EF4-FFF2-40B4-BE49-F238E27FC236}">
                <a16:creationId xmlns:a16="http://schemas.microsoft.com/office/drawing/2014/main" id="{2D5114F6-FE00-4CF4-BEE5-FEE1E1CCBAC9}"/>
              </a:ext>
            </a:extLst>
          </p:cNvPr>
          <p:cNvSpPr/>
          <p:nvPr/>
        </p:nvSpPr>
        <p:spPr>
          <a:xfrm rot="19121407">
            <a:off x="3348369" y="5382643"/>
            <a:ext cx="390379" cy="224107"/>
          </a:xfrm>
          <a:prstGeom prst="rightArrow">
            <a:avLst/>
          </a:prstGeom>
          <a:solidFill>
            <a:srgbClr val="A6A6A6"/>
          </a:solidFill>
          <a:ln>
            <a:solidFill>
              <a:srgbClr val="A6A6A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26" name="Picture 125" descr="scanSC.pdf">
            <a:extLst>
              <a:ext uri="{FF2B5EF4-FFF2-40B4-BE49-F238E27FC236}">
                <a16:creationId xmlns:a16="http://schemas.microsoft.com/office/drawing/2014/main" id="{A88220F1-32BA-4503-93D7-91E40F56DC7D}"/>
              </a:ext>
            </a:extLst>
          </p:cNvPr>
          <p:cNvPicPr>
            <a:picLocks noChangeAspect="1"/>
          </p:cNvPicPr>
          <p:nvPr/>
        </p:nvPicPr>
        <p:blipFill rotWithShape="1">
          <a:blip r:embed="rId10">
            <a:extLst>
              <a:ext uri="{28A0092B-C50C-407E-A947-70E740481C1C}">
                <a14:useLocalDpi xmlns:a14="http://schemas.microsoft.com/office/drawing/2010/main" val="0"/>
              </a:ext>
            </a:extLst>
          </a:blip>
          <a:srcRect l="6282" t="13830" r="-257" b="24279"/>
          <a:stretch/>
        </p:blipFill>
        <p:spPr>
          <a:xfrm>
            <a:off x="6960473" y="2538419"/>
            <a:ext cx="1705439" cy="773432"/>
          </a:xfrm>
          <a:prstGeom prst="rect">
            <a:avLst/>
          </a:prstGeom>
        </p:spPr>
      </p:pic>
      <p:sp>
        <p:nvSpPr>
          <p:cNvPr id="24" name="TextBox 23">
            <a:extLst>
              <a:ext uri="{FF2B5EF4-FFF2-40B4-BE49-F238E27FC236}">
                <a16:creationId xmlns:a16="http://schemas.microsoft.com/office/drawing/2014/main" id="{D82D910A-923B-4461-84C9-2B8D63739B5C}"/>
              </a:ext>
            </a:extLst>
          </p:cNvPr>
          <p:cNvSpPr txBox="1"/>
          <p:nvPr/>
        </p:nvSpPr>
        <p:spPr>
          <a:xfrm>
            <a:off x="1342810" y="2706223"/>
            <a:ext cx="6517167" cy="1200329"/>
          </a:xfrm>
          <a:prstGeom prst="rect">
            <a:avLst/>
          </a:prstGeom>
          <a:solidFill>
            <a:schemeClr val="bg1"/>
          </a:solidFill>
        </p:spPr>
        <p:txBody>
          <a:bodyPr wrap="square" rtlCol="0">
            <a:spAutoFit/>
          </a:bodyPr>
          <a:lstStyle/>
          <a:p>
            <a:pPr algn="ctr"/>
            <a:r>
              <a:rPr lang="en-US" sz="3600" dirty="0"/>
              <a:t>Contact </a:t>
            </a:r>
            <a:r>
              <a:rPr lang="en-US" sz="3600" dirty="0">
                <a:hlinkClick r:id="rId11"/>
              </a:rPr>
              <a:t>akou@illinois.edu</a:t>
            </a:r>
            <a:r>
              <a:rPr lang="en-US" sz="3600" dirty="0"/>
              <a:t>  to learn more!</a:t>
            </a:r>
          </a:p>
        </p:txBody>
      </p:sp>
      <p:pic>
        <p:nvPicPr>
          <p:cNvPr id="3" name="Picture 2">
            <a:extLst>
              <a:ext uri="{FF2B5EF4-FFF2-40B4-BE49-F238E27FC236}">
                <a16:creationId xmlns:a16="http://schemas.microsoft.com/office/drawing/2014/main" id="{8CCDA522-2D30-2E43-B837-9914402B1E0A}"/>
              </a:ext>
            </a:extLst>
          </p:cNvPr>
          <p:cNvPicPr>
            <a:picLocks noChangeAspect="1"/>
          </p:cNvPicPr>
          <p:nvPr/>
        </p:nvPicPr>
        <p:blipFill>
          <a:blip r:link="rId12"/>
          <a:stretch>
            <a:fillRect/>
          </a:stretch>
        </p:blipFill>
        <p:spPr>
          <a:xfrm>
            <a:off x="952500" y="1809750"/>
            <a:ext cx="47625" cy="57150"/>
          </a:xfrm>
          <a:prstGeom prst="rect">
            <a:avLst/>
          </a:prstGeom>
        </p:spPr>
      </p:pic>
      <p:sp>
        <p:nvSpPr>
          <p:cNvPr id="25" name="TextBox 24">
            <a:extLst>
              <a:ext uri="{FF2B5EF4-FFF2-40B4-BE49-F238E27FC236}">
                <a16:creationId xmlns:a16="http://schemas.microsoft.com/office/drawing/2014/main" id="{D472921B-7C86-CE48-8944-983DA921DF15}"/>
              </a:ext>
            </a:extLst>
          </p:cNvPr>
          <p:cNvSpPr txBox="1"/>
          <p:nvPr/>
        </p:nvSpPr>
        <p:spPr>
          <a:xfrm>
            <a:off x="3529050" y="101025"/>
            <a:ext cx="2055756" cy="584775"/>
          </a:xfrm>
          <a:prstGeom prst="rect">
            <a:avLst/>
          </a:prstGeom>
          <a:noFill/>
        </p:spPr>
        <p:txBody>
          <a:bodyPr wrap="none" rtlCol="0">
            <a:spAutoFit/>
          </a:bodyPr>
          <a:lstStyle/>
          <a:p>
            <a:pPr algn="ctr"/>
            <a:r>
              <a:rPr lang="en-US" sz="3200" dirty="0">
                <a:solidFill>
                  <a:srgbClr val="0070C0"/>
                </a:solidFill>
              </a:rPr>
              <a:t>Angela Kou</a:t>
            </a:r>
          </a:p>
        </p:txBody>
      </p:sp>
    </p:spTree>
    <p:extLst>
      <p:ext uri="{BB962C8B-B14F-4D97-AF65-F5344CB8AC3E}">
        <p14:creationId xmlns:p14="http://schemas.microsoft.com/office/powerpoint/2010/main" val="1381176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animBg="1"/>
      <p:bldP spid="119" grpId="0"/>
      <p:bldP spid="125"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7400" y="1371600"/>
            <a:ext cx="3354829" cy="584775"/>
          </a:xfrm>
          <a:prstGeom prst="rect">
            <a:avLst/>
          </a:prstGeom>
          <a:noFill/>
        </p:spPr>
        <p:txBody>
          <a:bodyPr wrap="none" rtlCol="0">
            <a:spAutoFit/>
          </a:bodyPr>
          <a:lstStyle/>
          <a:p>
            <a:pPr algn="ctr"/>
            <a:r>
              <a:rPr lang="en-US" sz="3200" dirty="0"/>
              <a:t>Dale Van Harlingen</a:t>
            </a:r>
          </a:p>
        </p:txBody>
      </p:sp>
      <p:sp>
        <p:nvSpPr>
          <p:cNvPr id="3" name="TextBox 2"/>
          <p:cNvSpPr txBox="1"/>
          <p:nvPr/>
        </p:nvSpPr>
        <p:spPr>
          <a:xfrm>
            <a:off x="1289549" y="3074075"/>
            <a:ext cx="6980116" cy="2031325"/>
          </a:xfrm>
          <a:prstGeom prst="rect">
            <a:avLst/>
          </a:prstGeom>
          <a:noFill/>
        </p:spPr>
        <p:txBody>
          <a:bodyPr wrap="none" rtlCol="0">
            <a:spAutoFit/>
          </a:bodyPr>
          <a:lstStyle/>
          <a:p>
            <a:pPr>
              <a:spcAft>
                <a:spcPts val="1200"/>
              </a:spcAft>
            </a:pPr>
            <a:r>
              <a:rPr lang="en-US" sz="2400" dirty="0"/>
              <a:t>Unconventional Superconductivity</a:t>
            </a:r>
          </a:p>
          <a:p>
            <a:pPr>
              <a:spcAft>
                <a:spcPts val="1200"/>
              </a:spcAft>
            </a:pPr>
            <a:r>
              <a:rPr lang="en-US" sz="2400" dirty="0"/>
              <a:t>Superconductive Electronics, Devices and Circuits</a:t>
            </a:r>
          </a:p>
          <a:p>
            <a:pPr>
              <a:spcAft>
                <a:spcPts val="1200"/>
              </a:spcAft>
            </a:pPr>
            <a:r>
              <a:rPr lang="en-US" sz="2400" dirty="0"/>
              <a:t>Superconducting </a:t>
            </a:r>
            <a:r>
              <a:rPr lang="en-US" sz="2400" dirty="0" err="1"/>
              <a:t>Qubits</a:t>
            </a:r>
            <a:endParaRPr lang="en-US" sz="2400" dirty="0"/>
          </a:p>
          <a:p>
            <a:pPr>
              <a:spcAft>
                <a:spcPts val="1200"/>
              </a:spcAft>
            </a:pPr>
            <a:r>
              <a:rPr lang="en-US" sz="2400" dirty="0"/>
              <a:t>Josephson Devices Incorporating Topological Materials</a:t>
            </a:r>
          </a:p>
        </p:txBody>
      </p:sp>
      <p:grpSp>
        <p:nvGrpSpPr>
          <p:cNvPr id="5" name="Group 4"/>
          <p:cNvGrpSpPr/>
          <p:nvPr/>
        </p:nvGrpSpPr>
        <p:grpSpPr>
          <a:xfrm>
            <a:off x="6243513" y="533400"/>
            <a:ext cx="1973528" cy="2286000"/>
            <a:chOff x="3962400" y="2607625"/>
            <a:chExt cx="1973528" cy="2286000"/>
          </a:xfrm>
        </p:grpSpPr>
        <p:sp>
          <p:nvSpPr>
            <p:cNvPr id="6" name="Text Box 30"/>
            <p:cNvSpPr txBox="1">
              <a:spLocks noChangeArrowheads="1"/>
            </p:cNvSpPr>
            <p:nvPr/>
          </p:nvSpPr>
          <p:spPr bwMode="auto">
            <a:xfrm>
              <a:off x="3962400" y="4277380"/>
              <a:ext cx="1311274" cy="523220"/>
            </a:xfrm>
            <a:prstGeom prst="rect">
              <a:avLst/>
            </a:prstGeom>
            <a:noFill/>
            <a:ln w="9525">
              <a:noFill/>
              <a:miter lim="800000"/>
              <a:headEnd/>
              <a:tailEnd/>
            </a:ln>
            <a:effectLst/>
          </p:spPr>
          <p:txBody>
            <a:bodyPr wrap="square">
              <a:spAutoFit/>
            </a:bodyPr>
            <a:lstStyle/>
            <a:p>
              <a:pPr algn="ctr">
                <a:defRPr/>
              </a:pPr>
              <a:r>
                <a:rPr lang="en-US" sz="1400" dirty="0">
                  <a:effectLst>
                    <a:outerShdw blurRad="38100" dist="38100" dir="2700000" algn="tl">
                      <a:srgbClr val="C0C0C0"/>
                    </a:outerShdw>
                  </a:effectLst>
                  <a:latin typeface="Arial" charset="0"/>
                </a:rPr>
                <a:t>Dale</a:t>
              </a:r>
            </a:p>
            <a:p>
              <a:pPr algn="ctr">
                <a:defRPr/>
              </a:pPr>
              <a:r>
                <a:rPr lang="en-US" sz="1400" dirty="0">
                  <a:effectLst>
                    <a:outerShdw blurRad="38100" dist="38100" dir="2700000" algn="tl">
                      <a:srgbClr val="C0C0C0"/>
                    </a:outerShdw>
                  </a:effectLst>
                  <a:latin typeface="Arial" charset="0"/>
                </a:rPr>
                <a:t>Van Harlingen</a:t>
              </a:r>
            </a:p>
          </p:txBody>
        </p:sp>
        <p:pic>
          <p:nvPicPr>
            <p:cNvPr id="7"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b="19261"/>
            <a:stretch/>
          </p:blipFill>
          <p:spPr bwMode="auto">
            <a:xfrm>
              <a:off x="4048347" y="2607625"/>
              <a:ext cx="1887581"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590223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Text Box 3"/>
          <p:cNvSpPr txBox="1">
            <a:spLocks noChangeArrowheads="1"/>
          </p:cNvSpPr>
          <p:nvPr/>
        </p:nvSpPr>
        <p:spPr bwMode="auto">
          <a:xfrm>
            <a:off x="1438275" y="58738"/>
            <a:ext cx="6397625" cy="396875"/>
          </a:xfrm>
          <a:prstGeom prst="rect">
            <a:avLst/>
          </a:prstGeom>
          <a:noFill/>
          <a:ln w="9525">
            <a:noFill/>
            <a:miter lim="800000"/>
            <a:headEnd/>
            <a:tailEnd/>
          </a:ln>
        </p:spPr>
        <p:txBody>
          <a:bodyPr wrap="none">
            <a:spAutoFit/>
          </a:bodyPr>
          <a:lstStyle/>
          <a:p>
            <a:r>
              <a:rPr lang="en-US" b="1">
                <a:solidFill>
                  <a:srgbClr val="CC0000"/>
                </a:solidFill>
                <a:latin typeface="Comic Sans MS" pitchFamily="66" charset="0"/>
              </a:rPr>
              <a:t>Growing Family of Unconventional Superconductors</a:t>
            </a:r>
          </a:p>
        </p:txBody>
      </p:sp>
      <p:sp>
        <p:nvSpPr>
          <p:cNvPr id="1030" name="Rectangle 4"/>
          <p:cNvSpPr>
            <a:spLocks noChangeArrowheads="1"/>
          </p:cNvSpPr>
          <p:nvPr/>
        </p:nvSpPr>
        <p:spPr bwMode="auto">
          <a:xfrm>
            <a:off x="1905000" y="31318200"/>
            <a:ext cx="4760913" cy="5705475"/>
          </a:xfrm>
          <a:prstGeom prst="rect">
            <a:avLst/>
          </a:prstGeom>
          <a:solidFill>
            <a:srgbClr val="FFFFFF"/>
          </a:solidFill>
          <a:ln w="9525">
            <a:noFill/>
            <a:miter lim="800000"/>
            <a:headEnd/>
            <a:tailEnd/>
          </a:ln>
        </p:spPr>
        <p:txBody>
          <a:bodyPr/>
          <a:lstStyle/>
          <a:p>
            <a:endParaRPr lang="en-US"/>
          </a:p>
        </p:txBody>
      </p:sp>
      <p:sp>
        <p:nvSpPr>
          <p:cNvPr id="1031" name="Rectangle 5"/>
          <p:cNvSpPr>
            <a:spLocks noChangeArrowheads="1"/>
          </p:cNvSpPr>
          <p:nvPr/>
        </p:nvSpPr>
        <p:spPr bwMode="auto">
          <a:xfrm>
            <a:off x="1295400" y="20345400"/>
            <a:ext cx="2609850" cy="1457325"/>
          </a:xfrm>
          <a:prstGeom prst="rect">
            <a:avLst/>
          </a:prstGeom>
          <a:solidFill>
            <a:srgbClr val="FFFFFF"/>
          </a:solidFill>
          <a:ln w="9525">
            <a:noFill/>
            <a:miter lim="800000"/>
            <a:headEnd/>
            <a:tailEnd/>
          </a:ln>
        </p:spPr>
        <p:txBody>
          <a:bodyPr/>
          <a:lstStyle/>
          <a:p>
            <a:endParaRPr lang="en-US"/>
          </a:p>
        </p:txBody>
      </p:sp>
      <p:grpSp>
        <p:nvGrpSpPr>
          <p:cNvPr id="2" name="Group 6"/>
          <p:cNvGrpSpPr>
            <a:grpSpLocks/>
          </p:cNvGrpSpPr>
          <p:nvPr/>
        </p:nvGrpSpPr>
        <p:grpSpPr bwMode="auto">
          <a:xfrm>
            <a:off x="4343400" y="625475"/>
            <a:ext cx="4683125" cy="2690813"/>
            <a:chOff x="2736" y="465"/>
            <a:chExt cx="2950" cy="1695"/>
          </a:xfrm>
        </p:grpSpPr>
        <p:sp>
          <p:nvSpPr>
            <p:cNvPr id="1068" name="Rectangle 7"/>
            <p:cNvSpPr>
              <a:spLocks noChangeArrowheads="1"/>
            </p:cNvSpPr>
            <p:nvPr/>
          </p:nvSpPr>
          <p:spPr bwMode="auto">
            <a:xfrm>
              <a:off x="2736" y="768"/>
              <a:ext cx="2950" cy="292"/>
            </a:xfrm>
            <a:prstGeom prst="rect">
              <a:avLst/>
            </a:prstGeom>
            <a:noFill/>
            <a:ln w="9525">
              <a:noFill/>
              <a:miter lim="800000"/>
              <a:headEnd/>
              <a:tailEnd/>
            </a:ln>
          </p:spPr>
          <p:txBody>
            <a:bodyPr wrap="none">
              <a:spAutoFit/>
            </a:bodyPr>
            <a:lstStyle/>
            <a:p>
              <a:pPr>
                <a:lnSpc>
                  <a:spcPct val="135000"/>
                </a:lnSpc>
              </a:pPr>
              <a:r>
                <a:rPr lang="en-US" sz="1800">
                  <a:solidFill>
                    <a:srgbClr val="000080"/>
                  </a:solidFill>
                  <a:latin typeface="Comic Sans MS" pitchFamily="66" charset="0"/>
                  <a:sym typeface="Symbol" pitchFamily="18" charset="2"/>
                </a:rPr>
                <a:t></a:t>
              </a:r>
              <a:r>
                <a:rPr lang="en-US" sz="1800">
                  <a:solidFill>
                    <a:srgbClr val="000080"/>
                  </a:solidFill>
                  <a:latin typeface="Comic Sans MS" pitchFamily="66" charset="0"/>
                </a:rPr>
                <a:t>-(BEDT-TTF)</a:t>
              </a:r>
              <a:r>
                <a:rPr lang="en-US" sz="1800" baseline="-25000">
                  <a:solidFill>
                    <a:srgbClr val="000080"/>
                  </a:solidFill>
                  <a:latin typeface="Comic Sans MS" pitchFamily="66" charset="0"/>
                </a:rPr>
                <a:t>2 </a:t>
              </a:r>
              <a:r>
                <a:rPr lang="en-US" sz="1800">
                  <a:solidFill>
                    <a:srgbClr val="000080"/>
                  </a:solidFill>
                  <a:latin typeface="Comic Sans MS" pitchFamily="66" charset="0"/>
                </a:rPr>
                <a:t>Cu[N(CN)</a:t>
              </a:r>
              <a:r>
                <a:rPr lang="en-US" sz="1800" baseline="-25000">
                  <a:solidFill>
                    <a:srgbClr val="000080"/>
                  </a:solidFill>
                  <a:latin typeface="Comic Sans MS" pitchFamily="66" charset="0"/>
                </a:rPr>
                <a:t>2</a:t>
              </a:r>
              <a:r>
                <a:rPr lang="en-US" sz="1800">
                  <a:solidFill>
                    <a:srgbClr val="000080"/>
                  </a:solidFill>
                  <a:latin typeface="Comic Sans MS" pitchFamily="66" charset="0"/>
                </a:rPr>
                <a:t>] Br    T</a:t>
              </a:r>
              <a:r>
                <a:rPr lang="en-US" sz="1800" baseline="-25000">
                  <a:solidFill>
                    <a:srgbClr val="000080"/>
                  </a:solidFill>
                  <a:latin typeface="Comic Sans MS" pitchFamily="66" charset="0"/>
                </a:rPr>
                <a:t>c</a:t>
              </a:r>
              <a:r>
                <a:rPr lang="en-US" sz="1800">
                  <a:solidFill>
                    <a:srgbClr val="000080"/>
                  </a:solidFill>
                  <a:latin typeface="Comic Sans MS" pitchFamily="66" charset="0"/>
                </a:rPr>
                <a:t> = 11.6K</a:t>
              </a:r>
            </a:p>
          </p:txBody>
        </p:sp>
        <p:sp>
          <p:nvSpPr>
            <p:cNvPr id="1069" name="Rectangle 8"/>
            <p:cNvSpPr>
              <a:spLocks noChangeArrowheads="1"/>
            </p:cNvSpPr>
            <p:nvPr/>
          </p:nvSpPr>
          <p:spPr bwMode="auto">
            <a:xfrm>
              <a:off x="3070" y="465"/>
              <a:ext cx="2122" cy="250"/>
            </a:xfrm>
            <a:prstGeom prst="rect">
              <a:avLst/>
            </a:prstGeom>
            <a:noFill/>
            <a:ln w="9525">
              <a:noFill/>
              <a:miter lim="800000"/>
              <a:headEnd/>
              <a:tailEnd/>
            </a:ln>
          </p:spPr>
          <p:txBody>
            <a:bodyPr wrap="none">
              <a:spAutoFit/>
            </a:bodyPr>
            <a:lstStyle/>
            <a:p>
              <a:pPr algn="ctr"/>
              <a:r>
                <a:rPr lang="en-US" b="1">
                  <a:solidFill>
                    <a:srgbClr val="008000"/>
                  </a:solidFill>
                  <a:latin typeface="Comic Sans MS" pitchFamily="66" charset="0"/>
                  <a:sym typeface="Symbol" pitchFamily="18" charset="2"/>
                </a:rPr>
                <a:t>Organic superconductors:</a:t>
              </a:r>
              <a:r>
                <a:rPr lang="en-US" sz="1800" b="1" baseline="-25000">
                  <a:solidFill>
                    <a:srgbClr val="008000"/>
                  </a:solidFill>
                  <a:latin typeface="Comic Sans MS" pitchFamily="66" charset="0"/>
                </a:rPr>
                <a:t> </a:t>
              </a:r>
            </a:p>
          </p:txBody>
        </p:sp>
        <p:graphicFrame>
          <p:nvGraphicFramePr>
            <p:cNvPr id="1027" name="Object 9"/>
            <p:cNvGraphicFramePr>
              <a:graphicFrameLocks noChangeAspect="1"/>
            </p:cNvGraphicFramePr>
            <p:nvPr/>
          </p:nvGraphicFramePr>
          <p:xfrm>
            <a:off x="3168" y="1152"/>
            <a:ext cx="592" cy="1008"/>
          </p:xfrm>
          <a:graphic>
            <a:graphicData uri="http://schemas.openxmlformats.org/presentationml/2006/ole">
              <mc:AlternateContent xmlns:mc="http://schemas.openxmlformats.org/markup-compatibility/2006">
                <mc:Choice xmlns:v="urn:schemas-microsoft-com:vml" Requires="v">
                  <p:oleObj spid="_x0000_s236605" name="CorelPhotoPaint.Image.7" r:id="rId4" imgW="2974728" imgH="5905512" progId="">
                    <p:embed/>
                  </p:oleObj>
                </mc:Choice>
                <mc:Fallback>
                  <p:oleObj name="CorelPhotoPaint.Image.7" r:id="rId4" imgW="2974728" imgH="5905512" progId="">
                    <p:embed/>
                    <p:pic>
                      <p:nvPicPr>
                        <p:cNvPr id="1027" name="Object 9"/>
                        <p:cNvPicPr>
                          <a:picLocks noChangeAspect="1" noChangeArrowheads="1"/>
                        </p:cNvPicPr>
                        <p:nvPr/>
                      </p:nvPicPr>
                      <p:blipFill>
                        <a:blip r:embed="rId5">
                          <a:lum bright="-6000" contrast="30000"/>
                          <a:grayscl/>
                          <a:extLst>
                            <a:ext uri="{28A0092B-C50C-407E-A947-70E740481C1C}">
                              <a14:useLocalDpi xmlns:a14="http://schemas.microsoft.com/office/drawing/2010/main" val="0"/>
                            </a:ext>
                          </a:extLst>
                        </a:blip>
                        <a:srcRect/>
                        <a:stretch>
                          <a:fillRect/>
                        </a:stretch>
                      </p:blipFill>
                      <p:spPr bwMode="auto">
                        <a:xfrm>
                          <a:off x="3168" y="1152"/>
                          <a:ext cx="592" cy="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70" name="Rectangle 10"/>
            <p:cNvSpPr>
              <a:spLocks noChangeArrowheads="1"/>
            </p:cNvSpPr>
            <p:nvPr/>
          </p:nvSpPr>
          <p:spPr bwMode="auto">
            <a:xfrm>
              <a:off x="3744" y="1824"/>
              <a:ext cx="1824" cy="318"/>
            </a:xfrm>
            <a:prstGeom prst="rect">
              <a:avLst/>
            </a:prstGeom>
            <a:noFill/>
            <a:ln w="9525">
              <a:noFill/>
              <a:miter lim="800000"/>
              <a:headEnd/>
              <a:tailEnd/>
            </a:ln>
          </p:spPr>
          <p:txBody>
            <a:bodyPr>
              <a:spAutoFit/>
            </a:bodyPr>
            <a:lstStyle/>
            <a:p>
              <a:pPr algn="ctr">
                <a:lnSpc>
                  <a:spcPct val="150000"/>
                </a:lnSpc>
              </a:pPr>
              <a:r>
                <a:rPr lang="en-US" sz="1800" i="1">
                  <a:solidFill>
                    <a:srgbClr val="000080"/>
                  </a:solidFill>
                  <a:latin typeface="Comic Sans MS" pitchFamily="66" charset="0"/>
                </a:rPr>
                <a:t>“anisotropic d-wave”</a:t>
              </a:r>
            </a:p>
          </p:txBody>
        </p:sp>
        <p:grpSp>
          <p:nvGrpSpPr>
            <p:cNvPr id="3" name="Group 11"/>
            <p:cNvGrpSpPr>
              <a:grpSpLocks/>
            </p:cNvGrpSpPr>
            <p:nvPr/>
          </p:nvGrpSpPr>
          <p:grpSpPr bwMode="auto">
            <a:xfrm>
              <a:off x="4224" y="1152"/>
              <a:ext cx="816" cy="626"/>
              <a:chOff x="4032" y="1368"/>
              <a:chExt cx="816" cy="626"/>
            </a:xfrm>
          </p:grpSpPr>
          <p:sp>
            <p:nvSpPr>
              <p:cNvPr id="1072" name="Freeform 12"/>
              <p:cNvSpPr>
                <a:spLocks/>
              </p:cNvSpPr>
              <p:nvPr/>
            </p:nvSpPr>
            <p:spPr bwMode="auto">
              <a:xfrm>
                <a:off x="4032" y="1424"/>
                <a:ext cx="816" cy="528"/>
              </a:xfrm>
              <a:custGeom>
                <a:avLst/>
                <a:gdLst>
                  <a:gd name="T0" fmla="*/ 254368 w 120"/>
                  <a:gd name="T1" fmla="*/ 89540 h 72"/>
                  <a:gd name="T2" fmla="*/ 245902 w 120"/>
                  <a:gd name="T3" fmla="*/ 72167 h 72"/>
                  <a:gd name="T4" fmla="*/ 235178 w 120"/>
                  <a:gd name="T5" fmla="*/ 60713 h 72"/>
                  <a:gd name="T6" fmla="*/ 218205 w 120"/>
                  <a:gd name="T7" fmla="*/ 52059 h 72"/>
                  <a:gd name="T8" fmla="*/ 198737 w 120"/>
                  <a:gd name="T9" fmla="*/ 52059 h 72"/>
                  <a:gd name="T10" fmla="*/ 177330 w 120"/>
                  <a:gd name="T11" fmla="*/ 57970 h 72"/>
                  <a:gd name="T12" fmla="*/ 158141 w 120"/>
                  <a:gd name="T13" fmla="*/ 69425 h 72"/>
                  <a:gd name="T14" fmla="*/ 141168 w 120"/>
                  <a:gd name="T15" fmla="*/ 86746 h 72"/>
                  <a:gd name="T16" fmla="*/ 130492 w 120"/>
                  <a:gd name="T17" fmla="*/ 101369 h 72"/>
                  <a:gd name="T18" fmla="*/ 138999 w 120"/>
                  <a:gd name="T19" fmla="*/ 78085 h 72"/>
                  <a:gd name="T20" fmla="*/ 145289 w 120"/>
                  <a:gd name="T21" fmla="*/ 54802 h 72"/>
                  <a:gd name="T22" fmla="*/ 145289 w 120"/>
                  <a:gd name="T23" fmla="*/ 34687 h 72"/>
                  <a:gd name="T24" fmla="*/ 143392 w 120"/>
                  <a:gd name="T25" fmla="*/ 17373 h 72"/>
                  <a:gd name="T26" fmla="*/ 136775 w 120"/>
                  <a:gd name="T27" fmla="*/ 5918 h 72"/>
                  <a:gd name="T28" fmla="*/ 130492 w 120"/>
                  <a:gd name="T29" fmla="*/ 0 h 72"/>
                  <a:gd name="T30" fmla="*/ 121978 w 120"/>
                  <a:gd name="T31" fmla="*/ 2743 h 72"/>
                  <a:gd name="T32" fmla="*/ 115416 w 120"/>
                  <a:gd name="T33" fmla="*/ 11455 h 72"/>
                  <a:gd name="T34" fmla="*/ 111302 w 120"/>
                  <a:gd name="T35" fmla="*/ 26026 h 72"/>
                  <a:gd name="T36" fmla="*/ 111302 w 120"/>
                  <a:gd name="T37" fmla="*/ 46141 h 72"/>
                  <a:gd name="T38" fmla="*/ 113193 w 120"/>
                  <a:gd name="T39" fmla="*/ 69425 h 72"/>
                  <a:gd name="T40" fmla="*/ 121978 w 120"/>
                  <a:gd name="T41" fmla="*/ 92657 h 72"/>
                  <a:gd name="T42" fmla="*/ 121978 w 120"/>
                  <a:gd name="T43" fmla="*/ 92657 h 72"/>
                  <a:gd name="T44" fmla="*/ 104686 w 120"/>
                  <a:gd name="T45" fmla="*/ 75343 h 72"/>
                  <a:gd name="T46" fmla="*/ 85544 w 120"/>
                  <a:gd name="T47" fmla="*/ 60713 h 72"/>
                  <a:gd name="T48" fmla="*/ 64138 w 120"/>
                  <a:gd name="T49" fmla="*/ 52059 h 72"/>
                  <a:gd name="T50" fmla="*/ 44948 w 120"/>
                  <a:gd name="T51" fmla="*/ 52059 h 72"/>
                  <a:gd name="T52" fmla="*/ 27649 w 120"/>
                  <a:gd name="T53" fmla="*/ 57970 h 72"/>
                  <a:gd name="T54" fmla="*/ 12900 w 120"/>
                  <a:gd name="T55" fmla="*/ 69425 h 72"/>
                  <a:gd name="T56" fmla="*/ 4393 w 120"/>
                  <a:gd name="T57" fmla="*/ 84003 h 72"/>
                  <a:gd name="T58" fmla="*/ 0 w 120"/>
                  <a:gd name="T59" fmla="*/ 101369 h 72"/>
                  <a:gd name="T60" fmla="*/ 2217 w 120"/>
                  <a:gd name="T61" fmla="*/ 118690 h 72"/>
                  <a:gd name="T62" fmla="*/ 10683 w 120"/>
                  <a:gd name="T63" fmla="*/ 136055 h 72"/>
                  <a:gd name="T64" fmla="*/ 21366 w 120"/>
                  <a:gd name="T65" fmla="*/ 147510 h 72"/>
                  <a:gd name="T66" fmla="*/ 38379 w 120"/>
                  <a:gd name="T67" fmla="*/ 156171 h 72"/>
                  <a:gd name="T68" fmla="*/ 57848 w 120"/>
                  <a:gd name="T69" fmla="*/ 156171 h 72"/>
                  <a:gd name="T70" fmla="*/ 79254 w 120"/>
                  <a:gd name="T71" fmla="*/ 150253 h 72"/>
                  <a:gd name="T72" fmla="*/ 98396 w 120"/>
                  <a:gd name="T73" fmla="*/ 138798 h 72"/>
                  <a:gd name="T74" fmla="*/ 115416 w 120"/>
                  <a:gd name="T75" fmla="*/ 121484 h 72"/>
                  <a:gd name="T76" fmla="*/ 126099 w 120"/>
                  <a:gd name="T77" fmla="*/ 106854 h 72"/>
                  <a:gd name="T78" fmla="*/ 117586 w 120"/>
                  <a:gd name="T79" fmla="*/ 130145 h 72"/>
                  <a:gd name="T80" fmla="*/ 111302 w 120"/>
                  <a:gd name="T81" fmla="*/ 153428 h 72"/>
                  <a:gd name="T82" fmla="*/ 111302 w 120"/>
                  <a:gd name="T83" fmla="*/ 173543 h 72"/>
                  <a:gd name="T84" fmla="*/ 113193 w 120"/>
                  <a:gd name="T85" fmla="*/ 190857 h 72"/>
                  <a:gd name="T86" fmla="*/ 119809 w 120"/>
                  <a:gd name="T87" fmla="*/ 202312 h 72"/>
                  <a:gd name="T88" fmla="*/ 126099 w 120"/>
                  <a:gd name="T89" fmla="*/ 208230 h 72"/>
                  <a:gd name="T90" fmla="*/ 134558 w 120"/>
                  <a:gd name="T91" fmla="*/ 205487 h 72"/>
                  <a:gd name="T92" fmla="*/ 141168 w 120"/>
                  <a:gd name="T93" fmla="*/ 196775 h 72"/>
                  <a:gd name="T94" fmla="*/ 145289 w 120"/>
                  <a:gd name="T95" fmla="*/ 182197 h 72"/>
                  <a:gd name="T96" fmla="*/ 145289 w 120"/>
                  <a:gd name="T97" fmla="*/ 162089 h 72"/>
                  <a:gd name="T98" fmla="*/ 143392 w 120"/>
                  <a:gd name="T99" fmla="*/ 138798 h 72"/>
                  <a:gd name="T100" fmla="*/ 134558 w 120"/>
                  <a:gd name="T101" fmla="*/ 115566 h 72"/>
                  <a:gd name="T102" fmla="*/ 134558 w 120"/>
                  <a:gd name="T103" fmla="*/ 115566 h 72"/>
                  <a:gd name="T104" fmla="*/ 151851 w 120"/>
                  <a:gd name="T105" fmla="*/ 132887 h 72"/>
                  <a:gd name="T106" fmla="*/ 171040 w 120"/>
                  <a:gd name="T107" fmla="*/ 147510 h 72"/>
                  <a:gd name="T108" fmla="*/ 192454 w 120"/>
                  <a:gd name="T109" fmla="*/ 156171 h 72"/>
                  <a:gd name="T110" fmla="*/ 211596 w 120"/>
                  <a:gd name="T111" fmla="*/ 156171 h 72"/>
                  <a:gd name="T112" fmla="*/ 228888 w 120"/>
                  <a:gd name="T113" fmla="*/ 150253 h 72"/>
                  <a:gd name="T114" fmla="*/ 243685 w 120"/>
                  <a:gd name="T115" fmla="*/ 138798 h 72"/>
                  <a:gd name="T116" fmla="*/ 252192 w 120"/>
                  <a:gd name="T117" fmla="*/ 124227 h 72"/>
                  <a:gd name="T118" fmla="*/ 256584 w 120"/>
                  <a:gd name="T119" fmla="*/ 106854 h 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0"/>
                  <a:gd name="T181" fmla="*/ 0 h 72"/>
                  <a:gd name="T182" fmla="*/ 120 w 120"/>
                  <a:gd name="T183" fmla="*/ 72 h 7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0" h="72">
                    <a:moveTo>
                      <a:pt x="120" y="36"/>
                    </a:moveTo>
                    <a:lnTo>
                      <a:pt x="120" y="35"/>
                    </a:lnTo>
                    <a:lnTo>
                      <a:pt x="120" y="34"/>
                    </a:lnTo>
                    <a:lnTo>
                      <a:pt x="120" y="33"/>
                    </a:lnTo>
                    <a:lnTo>
                      <a:pt x="119" y="32"/>
                    </a:lnTo>
                    <a:lnTo>
                      <a:pt x="119" y="31"/>
                    </a:lnTo>
                    <a:lnTo>
                      <a:pt x="119" y="30"/>
                    </a:lnTo>
                    <a:lnTo>
                      <a:pt x="118" y="29"/>
                    </a:lnTo>
                    <a:lnTo>
                      <a:pt x="118" y="28"/>
                    </a:lnTo>
                    <a:lnTo>
                      <a:pt x="117" y="27"/>
                    </a:lnTo>
                    <a:lnTo>
                      <a:pt x="116" y="26"/>
                    </a:lnTo>
                    <a:lnTo>
                      <a:pt x="115" y="25"/>
                    </a:lnTo>
                    <a:lnTo>
                      <a:pt x="115" y="24"/>
                    </a:lnTo>
                    <a:lnTo>
                      <a:pt x="114" y="24"/>
                    </a:lnTo>
                    <a:lnTo>
                      <a:pt x="113" y="23"/>
                    </a:lnTo>
                    <a:lnTo>
                      <a:pt x="112" y="22"/>
                    </a:lnTo>
                    <a:lnTo>
                      <a:pt x="111" y="21"/>
                    </a:lnTo>
                    <a:lnTo>
                      <a:pt x="110" y="21"/>
                    </a:lnTo>
                    <a:lnTo>
                      <a:pt x="108" y="20"/>
                    </a:lnTo>
                    <a:lnTo>
                      <a:pt x="107" y="20"/>
                    </a:lnTo>
                    <a:lnTo>
                      <a:pt x="106" y="19"/>
                    </a:lnTo>
                    <a:lnTo>
                      <a:pt x="105" y="19"/>
                    </a:lnTo>
                    <a:lnTo>
                      <a:pt x="103" y="19"/>
                    </a:lnTo>
                    <a:lnTo>
                      <a:pt x="102" y="18"/>
                    </a:lnTo>
                    <a:lnTo>
                      <a:pt x="100" y="18"/>
                    </a:lnTo>
                    <a:lnTo>
                      <a:pt x="99" y="18"/>
                    </a:lnTo>
                    <a:lnTo>
                      <a:pt x="97" y="18"/>
                    </a:lnTo>
                    <a:lnTo>
                      <a:pt x="96" y="18"/>
                    </a:lnTo>
                    <a:lnTo>
                      <a:pt x="94" y="18"/>
                    </a:lnTo>
                    <a:lnTo>
                      <a:pt x="93" y="18"/>
                    </a:lnTo>
                    <a:lnTo>
                      <a:pt x="91" y="18"/>
                    </a:lnTo>
                    <a:lnTo>
                      <a:pt x="90" y="18"/>
                    </a:lnTo>
                    <a:lnTo>
                      <a:pt x="88" y="18"/>
                    </a:lnTo>
                    <a:lnTo>
                      <a:pt x="86" y="19"/>
                    </a:lnTo>
                    <a:lnTo>
                      <a:pt x="85" y="19"/>
                    </a:lnTo>
                    <a:lnTo>
                      <a:pt x="83" y="20"/>
                    </a:lnTo>
                    <a:lnTo>
                      <a:pt x="82" y="20"/>
                    </a:lnTo>
                    <a:lnTo>
                      <a:pt x="80" y="21"/>
                    </a:lnTo>
                    <a:lnTo>
                      <a:pt x="79" y="21"/>
                    </a:lnTo>
                    <a:lnTo>
                      <a:pt x="77" y="22"/>
                    </a:lnTo>
                    <a:lnTo>
                      <a:pt x="76" y="23"/>
                    </a:lnTo>
                    <a:lnTo>
                      <a:pt x="74" y="24"/>
                    </a:lnTo>
                    <a:lnTo>
                      <a:pt x="73" y="25"/>
                    </a:lnTo>
                    <a:lnTo>
                      <a:pt x="71" y="26"/>
                    </a:lnTo>
                    <a:lnTo>
                      <a:pt x="70" y="27"/>
                    </a:lnTo>
                    <a:lnTo>
                      <a:pt x="68" y="28"/>
                    </a:lnTo>
                    <a:lnTo>
                      <a:pt x="67" y="29"/>
                    </a:lnTo>
                    <a:lnTo>
                      <a:pt x="66" y="30"/>
                    </a:lnTo>
                    <a:lnTo>
                      <a:pt x="65" y="31"/>
                    </a:lnTo>
                    <a:lnTo>
                      <a:pt x="63" y="32"/>
                    </a:lnTo>
                    <a:lnTo>
                      <a:pt x="62" y="33"/>
                    </a:lnTo>
                    <a:lnTo>
                      <a:pt x="61" y="34"/>
                    </a:lnTo>
                    <a:lnTo>
                      <a:pt x="60" y="36"/>
                    </a:lnTo>
                    <a:lnTo>
                      <a:pt x="61" y="35"/>
                    </a:lnTo>
                    <a:lnTo>
                      <a:pt x="62" y="34"/>
                    </a:lnTo>
                    <a:lnTo>
                      <a:pt x="63" y="32"/>
                    </a:lnTo>
                    <a:lnTo>
                      <a:pt x="63" y="31"/>
                    </a:lnTo>
                    <a:lnTo>
                      <a:pt x="64" y="30"/>
                    </a:lnTo>
                    <a:lnTo>
                      <a:pt x="65" y="28"/>
                    </a:lnTo>
                    <a:lnTo>
                      <a:pt x="65" y="27"/>
                    </a:lnTo>
                    <a:lnTo>
                      <a:pt x="66" y="26"/>
                    </a:lnTo>
                    <a:lnTo>
                      <a:pt x="67" y="24"/>
                    </a:lnTo>
                    <a:lnTo>
                      <a:pt x="67" y="23"/>
                    </a:lnTo>
                    <a:lnTo>
                      <a:pt x="67" y="22"/>
                    </a:lnTo>
                    <a:lnTo>
                      <a:pt x="68" y="20"/>
                    </a:lnTo>
                    <a:lnTo>
                      <a:pt x="68" y="19"/>
                    </a:lnTo>
                    <a:lnTo>
                      <a:pt x="68" y="18"/>
                    </a:lnTo>
                    <a:lnTo>
                      <a:pt x="68" y="16"/>
                    </a:lnTo>
                    <a:lnTo>
                      <a:pt x="68" y="15"/>
                    </a:lnTo>
                    <a:lnTo>
                      <a:pt x="68" y="14"/>
                    </a:lnTo>
                    <a:lnTo>
                      <a:pt x="68" y="13"/>
                    </a:lnTo>
                    <a:lnTo>
                      <a:pt x="68" y="12"/>
                    </a:lnTo>
                    <a:lnTo>
                      <a:pt x="68" y="10"/>
                    </a:lnTo>
                    <a:lnTo>
                      <a:pt x="68" y="9"/>
                    </a:lnTo>
                    <a:lnTo>
                      <a:pt x="68" y="8"/>
                    </a:lnTo>
                    <a:lnTo>
                      <a:pt x="68" y="7"/>
                    </a:lnTo>
                    <a:lnTo>
                      <a:pt x="67" y="7"/>
                    </a:lnTo>
                    <a:lnTo>
                      <a:pt x="67" y="6"/>
                    </a:lnTo>
                    <a:lnTo>
                      <a:pt x="67" y="5"/>
                    </a:lnTo>
                    <a:lnTo>
                      <a:pt x="66" y="4"/>
                    </a:lnTo>
                    <a:lnTo>
                      <a:pt x="66" y="3"/>
                    </a:lnTo>
                    <a:lnTo>
                      <a:pt x="65" y="3"/>
                    </a:lnTo>
                    <a:lnTo>
                      <a:pt x="65" y="2"/>
                    </a:lnTo>
                    <a:lnTo>
                      <a:pt x="64" y="2"/>
                    </a:lnTo>
                    <a:lnTo>
                      <a:pt x="64" y="1"/>
                    </a:lnTo>
                    <a:lnTo>
                      <a:pt x="63" y="1"/>
                    </a:lnTo>
                    <a:lnTo>
                      <a:pt x="62" y="1"/>
                    </a:lnTo>
                    <a:lnTo>
                      <a:pt x="62" y="0"/>
                    </a:lnTo>
                    <a:lnTo>
                      <a:pt x="61" y="0"/>
                    </a:lnTo>
                    <a:lnTo>
                      <a:pt x="60" y="0"/>
                    </a:lnTo>
                    <a:lnTo>
                      <a:pt x="59" y="0"/>
                    </a:lnTo>
                    <a:lnTo>
                      <a:pt x="58" y="0"/>
                    </a:lnTo>
                    <a:lnTo>
                      <a:pt x="58" y="1"/>
                    </a:lnTo>
                    <a:lnTo>
                      <a:pt x="57" y="1"/>
                    </a:lnTo>
                    <a:lnTo>
                      <a:pt x="56" y="1"/>
                    </a:lnTo>
                    <a:lnTo>
                      <a:pt x="56" y="2"/>
                    </a:lnTo>
                    <a:lnTo>
                      <a:pt x="55" y="2"/>
                    </a:lnTo>
                    <a:lnTo>
                      <a:pt x="55" y="3"/>
                    </a:lnTo>
                    <a:lnTo>
                      <a:pt x="54" y="3"/>
                    </a:lnTo>
                    <a:lnTo>
                      <a:pt x="54" y="4"/>
                    </a:lnTo>
                    <a:lnTo>
                      <a:pt x="53" y="5"/>
                    </a:lnTo>
                    <a:lnTo>
                      <a:pt x="53" y="6"/>
                    </a:lnTo>
                    <a:lnTo>
                      <a:pt x="53" y="7"/>
                    </a:lnTo>
                    <a:lnTo>
                      <a:pt x="52" y="7"/>
                    </a:lnTo>
                    <a:lnTo>
                      <a:pt x="52" y="8"/>
                    </a:lnTo>
                    <a:lnTo>
                      <a:pt x="52" y="9"/>
                    </a:lnTo>
                    <a:lnTo>
                      <a:pt x="52" y="10"/>
                    </a:lnTo>
                    <a:lnTo>
                      <a:pt x="52" y="12"/>
                    </a:lnTo>
                    <a:lnTo>
                      <a:pt x="52" y="13"/>
                    </a:lnTo>
                    <a:lnTo>
                      <a:pt x="52" y="14"/>
                    </a:lnTo>
                    <a:lnTo>
                      <a:pt x="52" y="15"/>
                    </a:lnTo>
                    <a:lnTo>
                      <a:pt x="52" y="16"/>
                    </a:lnTo>
                    <a:lnTo>
                      <a:pt x="52" y="18"/>
                    </a:lnTo>
                    <a:lnTo>
                      <a:pt x="52" y="19"/>
                    </a:lnTo>
                    <a:lnTo>
                      <a:pt x="52" y="20"/>
                    </a:lnTo>
                    <a:lnTo>
                      <a:pt x="53" y="22"/>
                    </a:lnTo>
                    <a:lnTo>
                      <a:pt x="53" y="23"/>
                    </a:lnTo>
                    <a:lnTo>
                      <a:pt x="53" y="24"/>
                    </a:lnTo>
                    <a:lnTo>
                      <a:pt x="54" y="26"/>
                    </a:lnTo>
                    <a:lnTo>
                      <a:pt x="55" y="27"/>
                    </a:lnTo>
                    <a:lnTo>
                      <a:pt x="55" y="28"/>
                    </a:lnTo>
                    <a:lnTo>
                      <a:pt x="56" y="30"/>
                    </a:lnTo>
                    <a:lnTo>
                      <a:pt x="57" y="31"/>
                    </a:lnTo>
                    <a:lnTo>
                      <a:pt x="57" y="32"/>
                    </a:lnTo>
                    <a:lnTo>
                      <a:pt x="58" y="34"/>
                    </a:lnTo>
                    <a:lnTo>
                      <a:pt x="59" y="35"/>
                    </a:lnTo>
                    <a:lnTo>
                      <a:pt x="60" y="36"/>
                    </a:lnTo>
                    <a:lnTo>
                      <a:pt x="59" y="34"/>
                    </a:lnTo>
                    <a:lnTo>
                      <a:pt x="58" y="33"/>
                    </a:lnTo>
                    <a:lnTo>
                      <a:pt x="57" y="32"/>
                    </a:lnTo>
                    <a:lnTo>
                      <a:pt x="55" y="31"/>
                    </a:lnTo>
                    <a:lnTo>
                      <a:pt x="54" y="30"/>
                    </a:lnTo>
                    <a:lnTo>
                      <a:pt x="53" y="29"/>
                    </a:lnTo>
                    <a:lnTo>
                      <a:pt x="52" y="28"/>
                    </a:lnTo>
                    <a:lnTo>
                      <a:pt x="50" y="27"/>
                    </a:lnTo>
                    <a:lnTo>
                      <a:pt x="49" y="26"/>
                    </a:lnTo>
                    <a:lnTo>
                      <a:pt x="47" y="25"/>
                    </a:lnTo>
                    <a:lnTo>
                      <a:pt x="46" y="24"/>
                    </a:lnTo>
                    <a:lnTo>
                      <a:pt x="44" y="23"/>
                    </a:lnTo>
                    <a:lnTo>
                      <a:pt x="43" y="22"/>
                    </a:lnTo>
                    <a:lnTo>
                      <a:pt x="41" y="21"/>
                    </a:lnTo>
                    <a:lnTo>
                      <a:pt x="40" y="21"/>
                    </a:lnTo>
                    <a:lnTo>
                      <a:pt x="38" y="20"/>
                    </a:lnTo>
                    <a:lnTo>
                      <a:pt x="37" y="20"/>
                    </a:lnTo>
                    <a:lnTo>
                      <a:pt x="35" y="19"/>
                    </a:lnTo>
                    <a:lnTo>
                      <a:pt x="34" y="19"/>
                    </a:lnTo>
                    <a:lnTo>
                      <a:pt x="32" y="18"/>
                    </a:lnTo>
                    <a:lnTo>
                      <a:pt x="30" y="18"/>
                    </a:lnTo>
                    <a:lnTo>
                      <a:pt x="29" y="18"/>
                    </a:lnTo>
                    <a:lnTo>
                      <a:pt x="27" y="18"/>
                    </a:lnTo>
                    <a:lnTo>
                      <a:pt x="26" y="18"/>
                    </a:lnTo>
                    <a:lnTo>
                      <a:pt x="24" y="18"/>
                    </a:lnTo>
                    <a:lnTo>
                      <a:pt x="23" y="18"/>
                    </a:lnTo>
                    <a:lnTo>
                      <a:pt x="21" y="18"/>
                    </a:lnTo>
                    <a:lnTo>
                      <a:pt x="20" y="18"/>
                    </a:lnTo>
                    <a:lnTo>
                      <a:pt x="18" y="18"/>
                    </a:lnTo>
                    <a:lnTo>
                      <a:pt x="17" y="19"/>
                    </a:lnTo>
                    <a:lnTo>
                      <a:pt x="15" y="19"/>
                    </a:lnTo>
                    <a:lnTo>
                      <a:pt x="14" y="19"/>
                    </a:lnTo>
                    <a:lnTo>
                      <a:pt x="13" y="20"/>
                    </a:lnTo>
                    <a:lnTo>
                      <a:pt x="12" y="20"/>
                    </a:lnTo>
                    <a:lnTo>
                      <a:pt x="10" y="21"/>
                    </a:lnTo>
                    <a:lnTo>
                      <a:pt x="9" y="21"/>
                    </a:lnTo>
                    <a:lnTo>
                      <a:pt x="8" y="22"/>
                    </a:lnTo>
                    <a:lnTo>
                      <a:pt x="7" y="23"/>
                    </a:lnTo>
                    <a:lnTo>
                      <a:pt x="6" y="24"/>
                    </a:lnTo>
                    <a:lnTo>
                      <a:pt x="5" y="24"/>
                    </a:lnTo>
                    <a:lnTo>
                      <a:pt x="5" y="25"/>
                    </a:lnTo>
                    <a:lnTo>
                      <a:pt x="4" y="26"/>
                    </a:lnTo>
                    <a:lnTo>
                      <a:pt x="3" y="27"/>
                    </a:lnTo>
                    <a:lnTo>
                      <a:pt x="2" y="28"/>
                    </a:lnTo>
                    <a:lnTo>
                      <a:pt x="2" y="29"/>
                    </a:lnTo>
                    <a:lnTo>
                      <a:pt x="1" y="30"/>
                    </a:lnTo>
                    <a:lnTo>
                      <a:pt x="1" y="31"/>
                    </a:lnTo>
                    <a:lnTo>
                      <a:pt x="1" y="32"/>
                    </a:lnTo>
                    <a:lnTo>
                      <a:pt x="0" y="33"/>
                    </a:lnTo>
                    <a:lnTo>
                      <a:pt x="0" y="34"/>
                    </a:lnTo>
                    <a:lnTo>
                      <a:pt x="0" y="35"/>
                    </a:lnTo>
                    <a:lnTo>
                      <a:pt x="0" y="36"/>
                    </a:lnTo>
                    <a:lnTo>
                      <a:pt x="0" y="37"/>
                    </a:lnTo>
                    <a:lnTo>
                      <a:pt x="0" y="38"/>
                    </a:lnTo>
                    <a:lnTo>
                      <a:pt x="0" y="39"/>
                    </a:lnTo>
                    <a:lnTo>
                      <a:pt x="1" y="40"/>
                    </a:lnTo>
                    <a:lnTo>
                      <a:pt x="1" y="41"/>
                    </a:lnTo>
                    <a:lnTo>
                      <a:pt x="1" y="42"/>
                    </a:lnTo>
                    <a:lnTo>
                      <a:pt x="2" y="43"/>
                    </a:lnTo>
                    <a:lnTo>
                      <a:pt x="2" y="44"/>
                    </a:lnTo>
                    <a:lnTo>
                      <a:pt x="3" y="45"/>
                    </a:lnTo>
                    <a:lnTo>
                      <a:pt x="4" y="46"/>
                    </a:lnTo>
                    <a:lnTo>
                      <a:pt x="5" y="47"/>
                    </a:lnTo>
                    <a:lnTo>
                      <a:pt x="5" y="48"/>
                    </a:lnTo>
                    <a:lnTo>
                      <a:pt x="6" y="48"/>
                    </a:lnTo>
                    <a:lnTo>
                      <a:pt x="7" y="49"/>
                    </a:lnTo>
                    <a:lnTo>
                      <a:pt x="8" y="50"/>
                    </a:lnTo>
                    <a:lnTo>
                      <a:pt x="9" y="51"/>
                    </a:lnTo>
                    <a:lnTo>
                      <a:pt x="10" y="51"/>
                    </a:lnTo>
                    <a:lnTo>
                      <a:pt x="12" y="52"/>
                    </a:lnTo>
                    <a:lnTo>
                      <a:pt x="13" y="52"/>
                    </a:lnTo>
                    <a:lnTo>
                      <a:pt x="14" y="53"/>
                    </a:lnTo>
                    <a:lnTo>
                      <a:pt x="15" y="53"/>
                    </a:lnTo>
                    <a:lnTo>
                      <a:pt x="17" y="53"/>
                    </a:lnTo>
                    <a:lnTo>
                      <a:pt x="18" y="54"/>
                    </a:lnTo>
                    <a:lnTo>
                      <a:pt x="20" y="54"/>
                    </a:lnTo>
                    <a:lnTo>
                      <a:pt x="21" y="54"/>
                    </a:lnTo>
                    <a:lnTo>
                      <a:pt x="23" y="54"/>
                    </a:lnTo>
                    <a:lnTo>
                      <a:pt x="24" y="54"/>
                    </a:lnTo>
                    <a:lnTo>
                      <a:pt x="26" y="54"/>
                    </a:lnTo>
                    <a:lnTo>
                      <a:pt x="27" y="54"/>
                    </a:lnTo>
                    <a:lnTo>
                      <a:pt x="29" y="54"/>
                    </a:lnTo>
                    <a:lnTo>
                      <a:pt x="30" y="54"/>
                    </a:lnTo>
                    <a:lnTo>
                      <a:pt x="32" y="54"/>
                    </a:lnTo>
                    <a:lnTo>
                      <a:pt x="34" y="53"/>
                    </a:lnTo>
                    <a:lnTo>
                      <a:pt x="35" y="53"/>
                    </a:lnTo>
                    <a:lnTo>
                      <a:pt x="37" y="52"/>
                    </a:lnTo>
                    <a:lnTo>
                      <a:pt x="38" y="52"/>
                    </a:lnTo>
                    <a:lnTo>
                      <a:pt x="40" y="51"/>
                    </a:lnTo>
                    <a:lnTo>
                      <a:pt x="41" y="51"/>
                    </a:lnTo>
                    <a:lnTo>
                      <a:pt x="43" y="50"/>
                    </a:lnTo>
                    <a:lnTo>
                      <a:pt x="44" y="49"/>
                    </a:lnTo>
                    <a:lnTo>
                      <a:pt x="46" y="48"/>
                    </a:lnTo>
                    <a:lnTo>
                      <a:pt x="47" y="47"/>
                    </a:lnTo>
                    <a:lnTo>
                      <a:pt x="49" y="46"/>
                    </a:lnTo>
                    <a:lnTo>
                      <a:pt x="50" y="45"/>
                    </a:lnTo>
                    <a:lnTo>
                      <a:pt x="52" y="44"/>
                    </a:lnTo>
                    <a:lnTo>
                      <a:pt x="53" y="43"/>
                    </a:lnTo>
                    <a:lnTo>
                      <a:pt x="54" y="42"/>
                    </a:lnTo>
                    <a:lnTo>
                      <a:pt x="55" y="41"/>
                    </a:lnTo>
                    <a:lnTo>
                      <a:pt x="57" y="40"/>
                    </a:lnTo>
                    <a:lnTo>
                      <a:pt x="58" y="39"/>
                    </a:lnTo>
                    <a:lnTo>
                      <a:pt x="59" y="38"/>
                    </a:lnTo>
                    <a:lnTo>
                      <a:pt x="60" y="36"/>
                    </a:lnTo>
                    <a:lnTo>
                      <a:pt x="59" y="37"/>
                    </a:lnTo>
                    <a:lnTo>
                      <a:pt x="58" y="38"/>
                    </a:lnTo>
                    <a:lnTo>
                      <a:pt x="57" y="40"/>
                    </a:lnTo>
                    <a:lnTo>
                      <a:pt x="57" y="41"/>
                    </a:lnTo>
                    <a:lnTo>
                      <a:pt x="56" y="42"/>
                    </a:lnTo>
                    <a:lnTo>
                      <a:pt x="55" y="44"/>
                    </a:lnTo>
                    <a:lnTo>
                      <a:pt x="55" y="45"/>
                    </a:lnTo>
                    <a:lnTo>
                      <a:pt x="54" y="46"/>
                    </a:lnTo>
                    <a:lnTo>
                      <a:pt x="53" y="48"/>
                    </a:lnTo>
                    <a:lnTo>
                      <a:pt x="53" y="49"/>
                    </a:lnTo>
                    <a:lnTo>
                      <a:pt x="53" y="50"/>
                    </a:lnTo>
                    <a:lnTo>
                      <a:pt x="52" y="52"/>
                    </a:lnTo>
                    <a:lnTo>
                      <a:pt x="52" y="53"/>
                    </a:lnTo>
                    <a:lnTo>
                      <a:pt x="52" y="54"/>
                    </a:lnTo>
                    <a:lnTo>
                      <a:pt x="52" y="56"/>
                    </a:lnTo>
                    <a:lnTo>
                      <a:pt x="52" y="57"/>
                    </a:lnTo>
                    <a:lnTo>
                      <a:pt x="52" y="58"/>
                    </a:lnTo>
                    <a:lnTo>
                      <a:pt x="52" y="59"/>
                    </a:lnTo>
                    <a:lnTo>
                      <a:pt x="52" y="60"/>
                    </a:lnTo>
                    <a:lnTo>
                      <a:pt x="52" y="62"/>
                    </a:lnTo>
                    <a:lnTo>
                      <a:pt x="52" y="63"/>
                    </a:lnTo>
                    <a:lnTo>
                      <a:pt x="52" y="64"/>
                    </a:lnTo>
                    <a:lnTo>
                      <a:pt x="52" y="65"/>
                    </a:lnTo>
                    <a:lnTo>
                      <a:pt x="53" y="65"/>
                    </a:lnTo>
                    <a:lnTo>
                      <a:pt x="53" y="66"/>
                    </a:lnTo>
                    <a:lnTo>
                      <a:pt x="53" y="67"/>
                    </a:lnTo>
                    <a:lnTo>
                      <a:pt x="54" y="68"/>
                    </a:lnTo>
                    <a:lnTo>
                      <a:pt x="54" y="69"/>
                    </a:lnTo>
                    <a:lnTo>
                      <a:pt x="55" y="69"/>
                    </a:lnTo>
                    <a:lnTo>
                      <a:pt x="55" y="70"/>
                    </a:lnTo>
                    <a:lnTo>
                      <a:pt x="56" y="70"/>
                    </a:lnTo>
                    <a:lnTo>
                      <a:pt x="56" y="71"/>
                    </a:lnTo>
                    <a:lnTo>
                      <a:pt x="57" y="71"/>
                    </a:lnTo>
                    <a:lnTo>
                      <a:pt x="58" y="71"/>
                    </a:lnTo>
                    <a:lnTo>
                      <a:pt x="58" y="72"/>
                    </a:lnTo>
                    <a:lnTo>
                      <a:pt x="59" y="72"/>
                    </a:lnTo>
                    <a:lnTo>
                      <a:pt x="60" y="72"/>
                    </a:lnTo>
                    <a:lnTo>
                      <a:pt x="61" y="72"/>
                    </a:lnTo>
                    <a:lnTo>
                      <a:pt x="62" y="72"/>
                    </a:lnTo>
                    <a:lnTo>
                      <a:pt x="62" y="71"/>
                    </a:lnTo>
                    <a:lnTo>
                      <a:pt x="63" y="71"/>
                    </a:lnTo>
                    <a:lnTo>
                      <a:pt x="64" y="71"/>
                    </a:lnTo>
                    <a:lnTo>
                      <a:pt x="64" y="70"/>
                    </a:lnTo>
                    <a:lnTo>
                      <a:pt x="65" y="70"/>
                    </a:lnTo>
                    <a:lnTo>
                      <a:pt x="65" y="69"/>
                    </a:lnTo>
                    <a:lnTo>
                      <a:pt x="66" y="69"/>
                    </a:lnTo>
                    <a:lnTo>
                      <a:pt x="66" y="68"/>
                    </a:lnTo>
                    <a:lnTo>
                      <a:pt x="67" y="67"/>
                    </a:lnTo>
                    <a:lnTo>
                      <a:pt x="67" y="66"/>
                    </a:lnTo>
                    <a:lnTo>
                      <a:pt x="67" y="65"/>
                    </a:lnTo>
                    <a:lnTo>
                      <a:pt x="68" y="65"/>
                    </a:lnTo>
                    <a:lnTo>
                      <a:pt x="68" y="64"/>
                    </a:lnTo>
                    <a:lnTo>
                      <a:pt x="68" y="63"/>
                    </a:lnTo>
                    <a:lnTo>
                      <a:pt x="68" y="62"/>
                    </a:lnTo>
                    <a:lnTo>
                      <a:pt x="68" y="60"/>
                    </a:lnTo>
                    <a:lnTo>
                      <a:pt x="68" y="59"/>
                    </a:lnTo>
                    <a:lnTo>
                      <a:pt x="68" y="58"/>
                    </a:lnTo>
                    <a:lnTo>
                      <a:pt x="68" y="57"/>
                    </a:lnTo>
                    <a:lnTo>
                      <a:pt x="68" y="56"/>
                    </a:lnTo>
                    <a:lnTo>
                      <a:pt x="68" y="54"/>
                    </a:lnTo>
                    <a:lnTo>
                      <a:pt x="68" y="53"/>
                    </a:lnTo>
                    <a:lnTo>
                      <a:pt x="68" y="52"/>
                    </a:lnTo>
                    <a:lnTo>
                      <a:pt x="67" y="50"/>
                    </a:lnTo>
                    <a:lnTo>
                      <a:pt x="67" y="49"/>
                    </a:lnTo>
                    <a:lnTo>
                      <a:pt x="67" y="48"/>
                    </a:lnTo>
                    <a:lnTo>
                      <a:pt x="66" y="46"/>
                    </a:lnTo>
                    <a:lnTo>
                      <a:pt x="65" y="45"/>
                    </a:lnTo>
                    <a:lnTo>
                      <a:pt x="65" y="44"/>
                    </a:lnTo>
                    <a:lnTo>
                      <a:pt x="64" y="42"/>
                    </a:lnTo>
                    <a:lnTo>
                      <a:pt x="63" y="41"/>
                    </a:lnTo>
                    <a:lnTo>
                      <a:pt x="63" y="40"/>
                    </a:lnTo>
                    <a:lnTo>
                      <a:pt x="62" y="38"/>
                    </a:lnTo>
                    <a:lnTo>
                      <a:pt x="61" y="37"/>
                    </a:lnTo>
                    <a:lnTo>
                      <a:pt x="60" y="36"/>
                    </a:lnTo>
                    <a:lnTo>
                      <a:pt x="61" y="38"/>
                    </a:lnTo>
                    <a:lnTo>
                      <a:pt x="62" y="39"/>
                    </a:lnTo>
                    <a:lnTo>
                      <a:pt x="63" y="40"/>
                    </a:lnTo>
                    <a:lnTo>
                      <a:pt x="65" y="41"/>
                    </a:lnTo>
                    <a:lnTo>
                      <a:pt x="66" y="42"/>
                    </a:lnTo>
                    <a:lnTo>
                      <a:pt x="67" y="43"/>
                    </a:lnTo>
                    <a:lnTo>
                      <a:pt x="68" y="44"/>
                    </a:lnTo>
                    <a:lnTo>
                      <a:pt x="70" y="45"/>
                    </a:lnTo>
                    <a:lnTo>
                      <a:pt x="71" y="46"/>
                    </a:lnTo>
                    <a:lnTo>
                      <a:pt x="73" y="47"/>
                    </a:lnTo>
                    <a:lnTo>
                      <a:pt x="74" y="48"/>
                    </a:lnTo>
                    <a:lnTo>
                      <a:pt x="76" y="49"/>
                    </a:lnTo>
                    <a:lnTo>
                      <a:pt x="77" y="50"/>
                    </a:lnTo>
                    <a:lnTo>
                      <a:pt x="79" y="51"/>
                    </a:lnTo>
                    <a:lnTo>
                      <a:pt x="80" y="51"/>
                    </a:lnTo>
                    <a:lnTo>
                      <a:pt x="82" y="52"/>
                    </a:lnTo>
                    <a:lnTo>
                      <a:pt x="83" y="52"/>
                    </a:lnTo>
                    <a:lnTo>
                      <a:pt x="85" y="53"/>
                    </a:lnTo>
                    <a:lnTo>
                      <a:pt x="86" y="53"/>
                    </a:lnTo>
                    <a:lnTo>
                      <a:pt x="88" y="54"/>
                    </a:lnTo>
                    <a:lnTo>
                      <a:pt x="90" y="54"/>
                    </a:lnTo>
                    <a:lnTo>
                      <a:pt x="91" y="54"/>
                    </a:lnTo>
                    <a:lnTo>
                      <a:pt x="93" y="54"/>
                    </a:lnTo>
                    <a:lnTo>
                      <a:pt x="94" y="54"/>
                    </a:lnTo>
                    <a:lnTo>
                      <a:pt x="96" y="54"/>
                    </a:lnTo>
                    <a:lnTo>
                      <a:pt x="97" y="54"/>
                    </a:lnTo>
                    <a:lnTo>
                      <a:pt x="99" y="54"/>
                    </a:lnTo>
                    <a:lnTo>
                      <a:pt x="100" y="54"/>
                    </a:lnTo>
                    <a:lnTo>
                      <a:pt x="102" y="54"/>
                    </a:lnTo>
                    <a:lnTo>
                      <a:pt x="103" y="53"/>
                    </a:lnTo>
                    <a:lnTo>
                      <a:pt x="105" y="53"/>
                    </a:lnTo>
                    <a:lnTo>
                      <a:pt x="106" y="53"/>
                    </a:lnTo>
                    <a:lnTo>
                      <a:pt x="107" y="52"/>
                    </a:lnTo>
                    <a:lnTo>
                      <a:pt x="108" y="52"/>
                    </a:lnTo>
                    <a:lnTo>
                      <a:pt x="110" y="51"/>
                    </a:lnTo>
                    <a:lnTo>
                      <a:pt x="111" y="51"/>
                    </a:lnTo>
                    <a:lnTo>
                      <a:pt x="112" y="50"/>
                    </a:lnTo>
                    <a:lnTo>
                      <a:pt x="113" y="49"/>
                    </a:lnTo>
                    <a:lnTo>
                      <a:pt x="114" y="48"/>
                    </a:lnTo>
                    <a:lnTo>
                      <a:pt x="115" y="48"/>
                    </a:lnTo>
                    <a:lnTo>
                      <a:pt x="115" y="47"/>
                    </a:lnTo>
                    <a:lnTo>
                      <a:pt x="116" y="46"/>
                    </a:lnTo>
                    <a:lnTo>
                      <a:pt x="117" y="45"/>
                    </a:lnTo>
                    <a:lnTo>
                      <a:pt x="118" y="44"/>
                    </a:lnTo>
                    <a:lnTo>
                      <a:pt x="118" y="43"/>
                    </a:lnTo>
                    <a:lnTo>
                      <a:pt x="119" y="42"/>
                    </a:lnTo>
                    <a:lnTo>
                      <a:pt x="119" y="41"/>
                    </a:lnTo>
                    <a:lnTo>
                      <a:pt x="119" y="40"/>
                    </a:lnTo>
                    <a:lnTo>
                      <a:pt x="120" y="39"/>
                    </a:lnTo>
                    <a:lnTo>
                      <a:pt x="120" y="38"/>
                    </a:lnTo>
                    <a:lnTo>
                      <a:pt x="120" y="37"/>
                    </a:lnTo>
                    <a:lnTo>
                      <a:pt x="120" y="36"/>
                    </a:lnTo>
                  </a:path>
                </a:pathLst>
              </a:custGeom>
              <a:solidFill>
                <a:srgbClr val="FFFF00"/>
              </a:solidFill>
              <a:ln w="28575" cmpd="sng">
                <a:solidFill>
                  <a:srgbClr val="000099"/>
                </a:solidFill>
                <a:prstDash val="solid"/>
                <a:round/>
                <a:headEnd/>
                <a:tailEnd/>
              </a:ln>
            </p:spPr>
            <p:txBody>
              <a:bodyPr/>
              <a:lstStyle/>
              <a:p>
                <a:endParaRPr lang="en-US"/>
              </a:p>
            </p:txBody>
          </p:sp>
          <p:sp>
            <p:nvSpPr>
              <p:cNvPr id="1073" name="Text Box 13"/>
              <p:cNvSpPr txBox="1">
                <a:spLocks noChangeArrowheads="1"/>
              </p:cNvSpPr>
              <p:nvPr/>
            </p:nvSpPr>
            <p:spPr bwMode="auto">
              <a:xfrm>
                <a:off x="4331" y="1368"/>
                <a:ext cx="169" cy="298"/>
              </a:xfrm>
              <a:prstGeom prst="rect">
                <a:avLst/>
              </a:prstGeom>
              <a:noFill/>
              <a:ln w="9525">
                <a:noFill/>
                <a:miter lim="800000"/>
                <a:headEnd/>
                <a:tailEnd/>
              </a:ln>
            </p:spPr>
            <p:txBody>
              <a:bodyPr>
                <a:spAutoFit/>
              </a:bodyPr>
              <a:lstStyle/>
              <a:p>
                <a:r>
                  <a:rPr lang="en-US" sz="2500" b="1">
                    <a:latin typeface="Times New Roman" pitchFamily="18" charset="0"/>
                  </a:rPr>
                  <a:t>+</a:t>
                </a:r>
              </a:p>
            </p:txBody>
          </p:sp>
          <p:sp>
            <p:nvSpPr>
              <p:cNvPr id="1074" name="Text Box 14"/>
              <p:cNvSpPr txBox="1">
                <a:spLocks noChangeArrowheads="1"/>
              </p:cNvSpPr>
              <p:nvPr/>
            </p:nvSpPr>
            <p:spPr bwMode="auto">
              <a:xfrm>
                <a:off x="4091" y="1434"/>
                <a:ext cx="172" cy="298"/>
              </a:xfrm>
              <a:prstGeom prst="rect">
                <a:avLst/>
              </a:prstGeom>
              <a:noFill/>
              <a:ln w="9525">
                <a:noFill/>
                <a:miter lim="800000"/>
                <a:headEnd/>
                <a:tailEnd/>
              </a:ln>
            </p:spPr>
            <p:txBody>
              <a:bodyPr>
                <a:spAutoFit/>
              </a:bodyPr>
              <a:lstStyle/>
              <a:p>
                <a:r>
                  <a:rPr lang="en-US" sz="2500" b="1">
                    <a:latin typeface="Times New Roman" pitchFamily="18" charset="0"/>
                  </a:rPr>
                  <a:t>_</a:t>
                </a:r>
              </a:p>
            </p:txBody>
          </p:sp>
          <p:sp>
            <p:nvSpPr>
              <p:cNvPr id="1075" name="Text Box 15"/>
              <p:cNvSpPr txBox="1">
                <a:spLocks noChangeArrowheads="1"/>
              </p:cNvSpPr>
              <p:nvPr/>
            </p:nvSpPr>
            <p:spPr bwMode="auto">
              <a:xfrm>
                <a:off x="4592" y="1448"/>
                <a:ext cx="172" cy="538"/>
              </a:xfrm>
              <a:prstGeom prst="rect">
                <a:avLst/>
              </a:prstGeom>
              <a:noFill/>
              <a:ln w="9525">
                <a:noFill/>
                <a:miter lim="800000"/>
                <a:headEnd/>
                <a:tailEnd/>
              </a:ln>
            </p:spPr>
            <p:txBody>
              <a:bodyPr>
                <a:spAutoFit/>
              </a:bodyPr>
              <a:lstStyle/>
              <a:p>
                <a:r>
                  <a:rPr lang="en-US" sz="2500" b="1">
                    <a:latin typeface="Times New Roman" pitchFamily="18" charset="0"/>
                  </a:rPr>
                  <a:t>_	</a:t>
                </a:r>
              </a:p>
            </p:txBody>
          </p:sp>
          <p:sp>
            <p:nvSpPr>
              <p:cNvPr id="1076" name="Text Box 16"/>
              <p:cNvSpPr txBox="1">
                <a:spLocks noChangeArrowheads="1"/>
              </p:cNvSpPr>
              <p:nvPr/>
            </p:nvSpPr>
            <p:spPr bwMode="auto">
              <a:xfrm>
                <a:off x="4339" y="1696"/>
                <a:ext cx="171" cy="298"/>
              </a:xfrm>
              <a:prstGeom prst="rect">
                <a:avLst/>
              </a:prstGeom>
              <a:noFill/>
              <a:ln w="9525">
                <a:noFill/>
                <a:miter lim="800000"/>
                <a:headEnd/>
                <a:tailEnd/>
              </a:ln>
            </p:spPr>
            <p:txBody>
              <a:bodyPr>
                <a:spAutoFit/>
              </a:bodyPr>
              <a:lstStyle/>
              <a:p>
                <a:r>
                  <a:rPr lang="en-US" sz="2500" b="1">
                    <a:latin typeface="Times New Roman" pitchFamily="18" charset="0"/>
                  </a:rPr>
                  <a:t>+</a:t>
                </a:r>
              </a:p>
            </p:txBody>
          </p:sp>
        </p:grpSp>
      </p:grpSp>
      <p:sp>
        <p:nvSpPr>
          <p:cNvPr id="1033" name="Rectangle 33"/>
          <p:cNvSpPr>
            <a:spLocks noChangeArrowheads="1"/>
          </p:cNvSpPr>
          <p:nvPr/>
        </p:nvSpPr>
        <p:spPr bwMode="auto">
          <a:xfrm>
            <a:off x="4754563" y="3602038"/>
            <a:ext cx="4059237" cy="503237"/>
          </a:xfrm>
          <a:prstGeom prst="rect">
            <a:avLst/>
          </a:prstGeom>
          <a:noFill/>
          <a:ln w="9525">
            <a:noFill/>
            <a:miter lim="800000"/>
            <a:headEnd/>
            <a:tailEnd/>
          </a:ln>
        </p:spPr>
        <p:txBody>
          <a:bodyPr wrap="none">
            <a:spAutoFit/>
          </a:bodyPr>
          <a:lstStyle/>
          <a:p>
            <a:pPr algn="ctr">
              <a:lnSpc>
                <a:spcPct val="135000"/>
              </a:lnSpc>
            </a:pPr>
            <a:r>
              <a:rPr lang="en-US" b="1">
                <a:solidFill>
                  <a:srgbClr val="008000"/>
                </a:solidFill>
                <a:latin typeface="Comic Sans MS" pitchFamily="66" charset="0"/>
                <a:sym typeface="Symbol" pitchFamily="18" charset="2"/>
              </a:rPr>
              <a:t>Heavy Fermion superconductors</a:t>
            </a:r>
          </a:p>
        </p:txBody>
      </p:sp>
      <p:sp>
        <p:nvSpPr>
          <p:cNvPr id="1034" name="Rectangle 34"/>
          <p:cNvSpPr>
            <a:spLocks noChangeArrowheads="1"/>
          </p:cNvSpPr>
          <p:nvPr/>
        </p:nvSpPr>
        <p:spPr bwMode="auto">
          <a:xfrm>
            <a:off x="4667250" y="4090988"/>
            <a:ext cx="4343400" cy="549275"/>
          </a:xfrm>
          <a:prstGeom prst="rect">
            <a:avLst/>
          </a:prstGeom>
          <a:noFill/>
          <a:ln w="9525">
            <a:noFill/>
            <a:miter lim="800000"/>
            <a:headEnd/>
            <a:tailEnd/>
          </a:ln>
        </p:spPr>
        <p:txBody>
          <a:bodyPr>
            <a:spAutoFit/>
          </a:bodyPr>
          <a:lstStyle/>
          <a:p>
            <a:pPr algn="ctr">
              <a:lnSpc>
                <a:spcPct val="150000"/>
              </a:lnSpc>
            </a:pPr>
            <a:r>
              <a:rPr lang="en-US">
                <a:solidFill>
                  <a:srgbClr val="000080"/>
                </a:solidFill>
                <a:latin typeface="Comic Sans MS" pitchFamily="66" charset="0"/>
                <a:sym typeface="Symbol" pitchFamily="18" charset="2"/>
              </a:rPr>
              <a:t>UPt</a:t>
            </a:r>
            <a:r>
              <a:rPr lang="en-US" baseline="-25000">
                <a:solidFill>
                  <a:srgbClr val="000080"/>
                </a:solidFill>
                <a:latin typeface="Comic Sans MS" pitchFamily="66" charset="0"/>
                <a:sym typeface="Symbol" pitchFamily="18" charset="2"/>
              </a:rPr>
              <a:t>3</a:t>
            </a:r>
            <a:r>
              <a:rPr lang="en-US" sz="1800" baseline="-25000">
                <a:solidFill>
                  <a:srgbClr val="000080"/>
                </a:solidFill>
                <a:latin typeface="Comic Sans MS" pitchFamily="66" charset="0"/>
                <a:sym typeface="Symbol" pitchFamily="18" charset="2"/>
              </a:rPr>
              <a:t>            </a:t>
            </a:r>
            <a:r>
              <a:rPr lang="en-US" sz="1800">
                <a:solidFill>
                  <a:srgbClr val="000080"/>
                </a:solidFill>
                <a:latin typeface="Comic Sans MS" pitchFamily="66" charset="0"/>
              </a:rPr>
              <a:t>T</a:t>
            </a:r>
            <a:r>
              <a:rPr lang="en-US" sz="1800" baseline="-25000">
                <a:solidFill>
                  <a:srgbClr val="000080"/>
                </a:solidFill>
                <a:latin typeface="Comic Sans MS" pitchFamily="66" charset="0"/>
              </a:rPr>
              <a:t>cA</a:t>
            </a:r>
            <a:r>
              <a:rPr lang="en-US" sz="1800">
                <a:solidFill>
                  <a:srgbClr val="000080"/>
                </a:solidFill>
                <a:latin typeface="Comic Sans MS" pitchFamily="66" charset="0"/>
              </a:rPr>
              <a:t> = 0.50         T</a:t>
            </a:r>
            <a:r>
              <a:rPr lang="en-US" sz="1800" baseline="-25000">
                <a:solidFill>
                  <a:srgbClr val="000080"/>
                </a:solidFill>
                <a:latin typeface="Comic Sans MS" pitchFamily="66" charset="0"/>
              </a:rPr>
              <a:t>cB</a:t>
            </a:r>
            <a:r>
              <a:rPr lang="en-US" sz="1800">
                <a:solidFill>
                  <a:srgbClr val="000080"/>
                </a:solidFill>
                <a:latin typeface="Comic Sans MS" pitchFamily="66" charset="0"/>
              </a:rPr>
              <a:t> = 0.45K</a:t>
            </a:r>
          </a:p>
        </p:txBody>
      </p:sp>
      <p:pic>
        <p:nvPicPr>
          <p:cNvPr id="1035" name="Picture 35" descr="crystal"/>
          <p:cNvPicPr>
            <a:picLocks noChangeAspect="1" noChangeArrowheads="1"/>
          </p:cNvPicPr>
          <p:nvPr/>
        </p:nvPicPr>
        <p:blipFill>
          <a:blip r:embed="rId6" cstate="print"/>
          <a:srcRect/>
          <a:stretch>
            <a:fillRect/>
          </a:stretch>
        </p:blipFill>
        <p:spPr bwMode="auto">
          <a:xfrm>
            <a:off x="4438650" y="4700588"/>
            <a:ext cx="1268413" cy="1662112"/>
          </a:xfrm>
          <a:prstGeom prst="rect">
            <a:avLst/>
          </a:prstGeom>
          <a:noFill/>
          <a:ln w="9525">
            <a:noFill/>
            <a:miter lim="800000"/>
            <a:headEnd/>
            <a:tailEnd/>
          </a:ln>
        </p:spPr>
      </p:pic>
      <p:pic>
        <p:nvPicPr>
          <p:cNvPr id="1036" name="Picture 36" descr="hf_low"/>
          <p:cNvPicPr>
            <a:picLocks noChangeAspect="1" noChangeArrowheads="1"/>
          </p:cNvPicPr>
          <p:nvPr/>
        </p:nvPicPr>
        <p:blipFill>
          <a:blip r:embed="rId7" cstate="print"/>
          <a:srcRect/>
          <a:stretch>
            <a:fillRect/>
          </a:stretch>
        </p:blipFill>
        <p:spPr bwMode="auto">
          <a:xfrm>
            <a:off x="7486650" y="4735513"/>
            <a:ext cx="1497013" cy="1517650"/>
          </a:xfrm>
          <a:prstGeom prst="rect">
            <a:avLst/>
          </a:prstGeom>
          <a:noFill/>
          <a:ln w="9525">
            <a:noFill/>
            <a:miter lim="800000"/>
            <a:headEnd/>
            <a:tailEnd/>
          </a:ln>
        </p:spPr>
      </p:pic>
      <p:pic>
        <p:nvPicPr>
          <p:cNvPr id="1037" name="Picture 37" descr="low"/>
          <p:cNvPicPr>
            <a:picLocks noChangeAspect="1" noChangeArrowheads="1"/>
          </p:cNvPicPr>
          <p:nvPr/>
        </p:nvPicPr>
        <p:blipFill>
          <a:blip r:embed="rId8" cstate="print"/>
          <a:srcRect l="7191" t="10651" r="10112" b="7692"/>
          <a:stretch>
            <a:fillRect/>
          </a:stretch>
        </p:blipFill>
        <p:spPr bwMode="auto">
          <a:xfrm>
            <a:off x="5734050" y="4776788"/>
            <a:ext cx="1524000" cy="1403350"/>
          </a:xfrm>
          <a:prstGeom prst="rect">
            <a:avLst/>
          </a:prstGeom>
          <a:noFill/>
          <a:ln w="9525">
            <a:noFill/>
            <a:miter lim="800000"/>
            <a:headEnd/>
            <a:tailEnd/>
          </a:ln>
        </p:spPr>
      </p:pic>
      <p:sp>
        <p:nvSpPr>
          <p:cNvPr id="1038" name="Line 38"/>
          <p:cNvSpPr>
            <a:spLocks noChangeShapeType="1"/>
          </p:cNvSpPr>
          <p:nvPr/>
        </p:nvSpPr>
        <p:spPr bwMode="auto">
          <a:xfrm>
            <a:off x="8629650" y="5491163"/>
            <a:ext cx="457200" cy="0"/>
          </a:xfrm>
          <a:prstGeom prst="line">
            <a:avLst/>
          </a:prstGeom>
          <a:noFill/>
          <a:ln w="9525">
            <a:solidFill>
              <a:schemeClr val="tx1"/>
            </a:solidFill>
            <a:round/>
            <a:headEnd/>
            <a:tailEnd type="triangle" w="med" len="med"/>
          </a:ln>
        </p:spPr>
        <p:txBody>
          <a:bodyPr wrap="none" anchor="ctr"/>
          <a:lstStyle/>
          <a:p>
            <a:endParaRPr lang="en-US"/>
          </a:p>
        </p:txBody>
      </p:sp>
      <p:sp>
        <p:nvSpPr>
          <p:cNvPr id="1039" name="Line 39"/>
          <p:cNvSpPr>
            <a:spLocks noChangeShapeType="1"/>
          </p:cNvSpPr>
          <p:nvPr/>
        </p:nvSpPr>
        <p:spPr bwMode="auto">
          <a:xfrm>
            <a:off x="8248650" y="4667250"/>
            <a:ext cx="0" cy="685800"/>
          </a:xfrm>
          <a:prstGeom prst="line">
            <a:avLst/>
          </a:prstGeom>
          <a:noFill/>
          <a:ln w="9525">
            <a:solidFill>
              <a:schemeClr val="tx1"/>
            </a:solidFill>
            <a:round/>
            <a:headEnd type="triangle" w="med" len="med"/>
            <a:tailEnd/>
          </a:ln>
        </p:spPr>
        <p:txBody>
          <a:bodyPr wrap="none" anchor="ctr"/>
          <a:lstStyle/>
          <a:p>
            <a:endParaRPr lang="en-US"/>
          </a:p>
        </p:txBody>
      </p:sp>
      <p:sp>
        <p:nvSpPr>
          <p:cNvPr id="1040" name="Line 40"/>
          <p:cNvSpPr>
            <a:spLocks noChangeShapeType="1"/>
          </p:cNvSpPr>
          <p:nvPr/>
        </p:nvSpPr>
        <p:spPr bwMode="auto">
          <a:xfrm flipH="1">
            <a:off x="7486650" y="5505450"/>
            <a:ext cx="381000" cy="0"/>
          </a:xfrm>
          <a:prstGeom prst="line">
            <a:avLst/>
          </a:prstGeom>
          <a:noFill/>
          <a:ln w="9525">
            <a:solidFill>
              <a:schemeClr val="tx1"/>
            </a:solidFill>
            <a:round/>
            <a:headEnd/>
            <a:tailEnd/>
          </a:ln>
        </p:spPr>
        <p:txBody>
          <a:bodyPr wrap="none" anchor="ctr"/>
          <a:lstStyle/>
          <a:p>
            <a:endParaRPr lang="en-US"/>
          </a:p>
        </p:txBody>
      </p:sp>
      <p:sp>
        <p:nvSpPr>
          <p:cNvPr id="1041" name="Line 41"/>
          <p:cNvSpPr>
            <a:spLocks noChangeShapeType="1"/>
          </p:cNvSpPr>
          <p:nvPr/>
        </p:nvSpPr>
        <p:spPr bwMode="auto">
          <a:xfrm>
            <a:off x="8248650" y="6038850"/>
            <a:ext cx="0" cy="185738"/>
          </a:xfrm>
          <a:prstGeom prst="line">
            <a:avLst/>
          </a:prstGeom>
          <a:noFill/>
          <a:ln w="9525">
            <a:solidFill>
              <a:schemeClr val="tx1"/>
            </a:solidFill>
            <a:round/>
            <a:headEnd/>
            <a:tailEnd/>
          </a:ln>
        </p:spPr>
        <p:txBody>
          <a:bodyPr wrap="none" anchor="ctr"/>
          <a:lstStyle/>
          <a:p>
            <a:endParaRPr lang="en-US"/>
          </a:p>
        </p:txBody>
      </p:sp>
      <p:sp>
        <p:nvSpPr>
          <p:cNvPr id="1042" name="Line 42"/>
          <p:cNvSpPr>
            <a:spLocks noChangeShapeType="1"/>
          </p:cNvSpPr>
          <p:nvPr/>
        </p:nvSpPr>
        <p:spPr bwMode="auto">
          <a:xfrm flipV="1">
            <a:off x="6910388" y="5538788"/>
            <a:ext cx="381000" cy="0"/>
          </a:xfrm>
          <a:prstGeom prst="line">
            <a:avLst/>
          </a:prstGeom>
          <a:noFill/>
          <a:ln w="9525">
            <a:solidFill>
              <a:schemeClr val="tx1"/>
            </a:solidFill>
            <a:round/>
            <a:headEnd/>
            <a:tailEnd type="triangle" w="med" len="med"/>
          </a:ln>
        </p:spPr>
        <p:txBody>
          <a:bodyPr wrap="none" anchor="ctr"/>
          <a:lstStyle/>
          <a:p>
            <a:endParaRPr lang="en-US"/>
          </a:p>
        </p:txBody>
      </p:sp>
      <p:sp>
        <p:nvSpPr>
          <p:cNvPr id="1043" name="Line 43"/>
          <p:cNvSpPr>
            <a:spLocks noChangeShapeType="1"/>
          </p:cNvSpPr>
          <p:nvPr/>
        </p:nvSpPr>
        <p:spPr bwMode="auto">
          <a:xfrm>
            <a:off x="6500813" y="4719638"/>
            <a:ext cx="0" cy="685800"/>
          </a:xfrm>
          <a:prstGeom prst="line">
            <a:avLst/>
          </a:prstGeom>
          <a:noFill/>
          <a:ln w="9525">
            <a:solidFill>
              <a:schemeClr val="tx1"/>
            </a:solidFill>
            <a:round/>
            <a:headEnd type="triangle" w="med" len="med"/>
            <a:tailEnd/>
          </a:ln>
        </p:spPr>
        <p:txBody>
          <a:bodyPr wrap="none" anchor="ctr"/>
          <a:lstStyle/>
          <a:p>
            <a:endParaRPr lang="en-US"/>
          </a:p>
        </p:txBody>
      </p:sp>
      <p:sp>
        <p:nvSpPr>
          <p:cNvPr id="1044" name="Line 44"/>
          <p:cNvSpPr>
            <a:spLocks noChangeShapeType="1"/>
          </p:cNvSpPr>
          <p:nvPr/>
        </p:nvSpPr>
        <p:spPr bwMode="auto">
          <a:xfrm flipH="1">
            <a:off x="5891213" y="5557838"/>
            <a:ext cx="304800" cy="0"/>
          </a:xfrm>
          <a:prstGeom prst="line">
            <a:avLst/>
          </a:prstGeom>
          <a:noFill/>
          <a:ln w="9525">
            <a:solidFill>
              <a:schemeClr val="tx1"/>
            </a:solidFill>
            <a:round/>
            <a:headEnd/>
            <a:tailEnd/>
          </a:ln>
        </p:spPr>
        <p:txBody>
          <a:bodyPr wrap="none" anchor="ctr"/>
          <a:lstStyle/>
          <a:p>
            <a:endParaRPr lang="en-US"/>
          </a:p>
        </p:txBody>
      </p:sp>
      <p:sp>
        <p:nvSpPr>
          <p:cNvPr id="1045" name="Line 45"/>
          <p:cNvSpPr>
            <a:spLocks noChangeShapeType="1"/>
          </p:cNvSpPr>
          <p:nvPr/>
        </p:nvSpPr>
        <p:spPr bwMode="auto">
          <a:xfrm>
            <a:off x="6467475" y="5600700"/>
            <a:ext cx="0" cy="533400"/>
          </a:xfrm>
          <a:prstGeom prst="line">
            <a:avLst/>
          </a:prstGeom>
          <a:noFill/>
          <a:ln w="9525">
            <a:solidFill>
              <a:schemeClr val="tx1"/>
            </a:solidFill>
            <a:round/>
            <a:headEnd/>
            <a:tailEnd/>
          </a:ln>
        </p:spPr>
        <p:txBody>
          <a:bodyPr wrap="none" anchor="ctr"/>
          <a:lstStyle/>
          <a:p>
            <a:endParaRPr lang="en-US"/>
          </a:p>
        </p:txBody>
      </p:sp>
      <p:grpSp>
        <p:nvGrpSpPr>
          <p:cNvPr id="4" name="Group 52"/>
          <p:cNvGrpSpPr>
            <a:grpSpLocks/>
          </p:cNvGrpSpPr>
          <p:nvPr/>
        </p:nvGrpSpPr>
        <p:grpSpPr bwMode="auto">
          <a:xfrm>
            <a:off x="566738" y="3705225"/>
            <a:ext cx="3557587" cy="2828925"/>
            <a:chOff x="5297488" y="3653543"/>
            <a:chExt cx="3557587" cy="2828923"/>
          </a:xfrm>
        </p:grpSpPr>
        <p:pic>
          <p:nvPicPr>
            <p:cNvPr id="1064" name="Picture 2"/>
            <p:cNvPicPr>
              <a:picLocks noChangeAspect="1" noChangeArrowheads="1"/>
            </p:cNvPicPr>
            <p:nvPr/>
          </p:nvPicPr>
          <p:blipFill>
            <a:blip r:embed="rId9" cstate="print">
              <a:lum contrast="12000"/>
            </a:blip>
            <a:srcRect/>
            <a:stretch>
              <a:fillRect/>
            </a:stretch>
          </p:blipFill>
          <p:spPr bwMode="auto">
            <a:xfrm>
              <a:off x="7000875" y="4699705"/>
              <a:ext cx="1241425" cy="1252538"/>
            </a:xfrm>
            <a:prstGeom prst="rect">
              <a:avLst/>
            </a:prstGeom>
            <a:noFill/>
            <a:ln w="9525">
              <a:noFill/>
              <a:miter lim="800000"/>
              <a:headEnd/>
              <a:tailEnd/>
            </a:ln>
          </p:spPr>
        </p:pic>
        <p:sp>
          <p:nvSpPr>
            <p:cNvPr id="1065" name="Rectangle 46"/>
            <p:cNvSpPr>
              <a:spLocks noChangeArrowheads="1"/>
            </p:cNvSpPr>
            <p:nvPr/>
          </p:nvSpPr>
          <p:spPr bwMode="auto">
            <a:xfrm>
              <a:off x="5562600" y="4058355"/>
              <a:ext cx="2819400" cy="549275"/>
            </a:xfrm>
            <a:prstGeom prst="rect">
              <a:avLst/>
            </a:prstGeom>
            <a:noFill/>
            <a:ln w="9525">
              <a:noFill/>
              <a:miter lim="800000"/>
              <a:headEnd/>
              <a:tailEnd/>
            </a:ln>
          </p:spPr>
          <p:txBody>
            <a:bodyPr>
              <a:spAutoFit/>
            </a:bodyPr>
            <a:lstStyle/>
            <a:p>
              <a:pPr algn="ctr">
                <a:lnSpc>
                  <a:spcPct val="150000"/>
                </a:lnSpc>
              </a:pPr>
              <a:r>
                <a:rPr lang="en-US">
                  <a:solidFill>
                    <a:srgbClr val="000080"/>
                  </a:solidFill>
                  <a:latin typeface="Comic Sans MS" pitchFamily="66" charset="0"/>
                </a:rPr>
                <a:t>Sr</a:t>
              </a:r>
              <a:r>
                <a:rPr lang="en-US" baseline="-25000">
                  <a:solidFill>
                    <a:srgbClr val="000080"/>
                  </a:solidFill>
                  <a:latin typeface="Comic Sans MS" pitchFamily="66" charset="0"/>
                </a:rPr>
                <a:t>2</a:t>
              </a:r>
              <a:r>
                <a:rPr lang="en-US">
                  <a:solidFill>
                    <a:srgbClr val="000080"/>
                  </a:solidFill>
                  <a:latin typeface="Comic Sans MS" pitchFamily="66" charset="0"/>
                </a:rPr>
                <a:t>RuO</a:t>
              </a:r>
              <a:r>
                <a:rPr lang="en-US" baseline="-25000">
                  <a:solidFill>
                    <a:srgbClr val="000080"/>
                  </a:solidFill>
                  <a:latin typeface="Comic Sans MS" pitchFamily="66" charset="0"/>
                </a:rPr>
                <a:t>4</a:t>
              </a:r>
              <a:r>
                <a:rPr lang="en-US" sz="1800" baseline="-25000">
                  <a:solidFill>
                    <a:srgbClr val="000080"/>
                  </a:solidFill>
                  <a:latin typeface="Comic Sans MS" pitchFamily="66" charset="0"/>
                </a:rPr>
                <a:t>          </a:t>
              </a:r>
              <a:r>
                <a:rPr lang="en-US" sz="1800">
                  <a:solidFill>
                    <a:srgbClr val="000080"/>
                  </a:solidFill>
                  <a:latin typeface="Comic Sans MS" pitchFamily="66" charset="0"/>
                </a:rPr>
                <a:t>T</a:t>
              </a:r>
              <a:r>
                <a:rPr lang="en-US" sz="1800" baseline="-25000">
                  <a:solidFill>
                    <a:srgbClr val="000080"/>
                  </a:solidFill>
                  <a:latin typeface="Comic Sans MS" pitchFamily="66" charset="0"/>
                </a:rPr>
                <a:t>c</a:t>
              </a:r>
              <a:r>
                <a:rPr lang="en-US" sz="1800">
                  <a:solidFill>
                    <a:srgbClr val="000080"/>
                  </a:solidFill>
                  <a:latin typeface="Comic Sans MS" pitchFamily="66" charset="0"/>
                </a:rPr>
                <a:t> = 1.5K</a:t>
              </a:r>
            </a:p>
          </p:txBody>
        </p:sp>
        <p:sp>
          <p:nvSpPr>
            <p:cNvPr id="1066" name="Rectangle 47"/>
            <p:cNvSpPr>
              <a:spLocks noChangeArrowheads="1"/>
            </p:cNvSpPr>
            <p:nvPr/>
          </p:nvSpPr>
          <p:spPr bwMode="auto">
            <a:xfrm>
              <a:off x="5297488" y="3653543"/>
              <a:ext cx="3557587" cy="396875"/>
            </a:xfrm>
            <a:prstGeom prst="rect">
              <a:avLst/>
            </a:prstGeom>
            <a:noFill/>
            <a:ln w="9525">
              <a:noFill/>
              <a:miter lim="800000"/>
              <a:headEnd/>
              <a:tailEnd/>
            </a:ln>
          </p:spPr>
          <p:txBody>
            <a:bodyPr wrap="none">
              <a:spAutoFit/>
            </a:bodyPr>
            <a:lstStyle/>
            <a:p>
              <a:pPr algn="ctr"/>
              <a:r>
                <a:rPr lang="en-US" b="1">
                  <a:solidFill>
                    <a:srgbClr val="008000"/>
                  </a:solidFill>
                  <a:latin typeface="Comic Sans MS" pitchFamily="66" charset="0"/>
                  <a:sym typeface="Symbol" pitchFamily="18" charset="2"/>
                </a:rPr>
                <a:t>Ruthenate superconductors</a:t>
              </a:r>
              <a:r>
                <a:rPr lang="en-US" sz="1800" b="1" baseline="-25000">
                  <a:solidFill>
                    <a:srgbClr val="008000"/>
                  </a:solidFill>
                  <a:latin typeface="Comic Sans MS" pitchFamily="66" charset="0"/>
                </a:rPr>
                <a:t> </a:t>
              </a:r>
            </a:p>
          </p:txBody>
        </p:sp>
        <p:sp>
          <p:nvSpPr>
            <p:cNvPr id="1067" name="Rectangle 48"/>
            <p:cNvSpPr>
              <a:spLocks noChangeArrowheads="1"/>
            </p:cNvSpPr>
            <p:nvPr/>
          </p:nvSpPr>
          <p:spPr bwMode="auto">
            <a:xfrm>
              <a:off x="7305675" y="5933191"/>
              <a:ext cx="906463" cy="549275"/>
            </a:xfrm>
            <a:prstGeom prst="rect">
              <a:avLst/>
            </a:prstGeom>
            <a:noFill/>
            <a:ln w="9525">
              <a:noFill/>
              <a:miter lim="800000"/>
              <a:headEnd/>
              <a:tailEnd/>
            </a:ln>
          </p:spPr>
          <p:txBody>
            <a:bodyPr>
              <a:spAutoFit/>
            </a:bodyPr>
            <a:lstStyle/>
            <a:p>
              <a:pPr>
                <a:lnSpc>
                  <a:spcPct val="150000"/>
                </a:lnSpc>
              </a:pPr>
              <a:r>
                <a:rPr lang="en-US">
                  <a:solidFill>
                    <a:srgbClr val="000080"/>
                  </a:solidFill>
                  <a:latin typeface="Comic Sans MS" pitchFamily="66" charset="0"/>
                </a:rPr>
                <a:t>p</a:t>
              </a:r>
              <a:r>
                <a:rPr lang="en-US" baseline="-25000">
                  <a:solidFill>
                    <a:srgbClr val="000080"/>
                  </a:solidFill>
                  <a:latin typeface="Comic Sans MS" pitchFamily="66" charset="0"/>
                </a:rPr>
                <a:t>x</a:t>
              </a:r>
              <a:r>
                <a:rPr lang="en-US">
                  <a:solidFill>
                    <a:srgbClr val="000080"/>
                  </a:solidFill>
                  <a:latin typeface="Comic Sans MS" pitchFamily="66" charset="0"/>
                </a:rPr>
                <a:t>+ip</a:t>
              </a:r>
              <a:r>
                <a:rPr lang="en-US" baseline="-25000">
                  <a:solidFill>
                    <a:srgbClr val="000080"/>
                  </a:solidFill>
                  <a:latin typeface="Comic Sans MS" pitchFamily="66" charset="0"/>
                </a:rPr>
                <a:t>y</a:t>
              </a:r>
            </a:p>
          </p:txBody>
        </p:sp>
        <p:graphicFrame>
          <p:nvGraphicFramePr>
            <p:cNvPr id="1026" name="Object 52"/>
            <p:cNvGraphicFramePr>
              <a:graphicFrameLocks noChangeAspect="1"/>
            </p:cNvGraphicFramePr>
            <p:nvPr/>
          </p:nvGraphicFramePr>
          <p:xfrm>
            <a:off x="5848350" y="4712405"/>
            <a:ext cx="889000" cy="1371600"/>
          </p:xfrm>
          <a:graphic>
            <a:graphicData uri="http://schemas.openxmlformats.org/presentationml/2006/ole">
              <mc:AlternateContent xmlns:mc="http://schemas.openxmlformats.org/markup-compatibility/2006">
                <mc:Choice xmlns:v="urn:schemas-microsoft-com:vml" Requires="v">
                  <p:oleObj spid="_x0000_s236606" name="CorelPhotoPaint.Image.7" r:id="rId10" imgW="2104762" imgH="3428571" progId="">
                    <p:embed/>
                  </p:oleObj>
                </mc:Choice>
                <mc:Fallback>
                  <p:oleObj name="CorelPhotoPaint.Image.7" r:id="rId10" imgW="2104762" imgH="3428571" progId="">
                    <p:embed/>
                    <p:pic>
                      <p:nvPicPr>
                        <p:cNvPr id="1026" name="Object 5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48350" y="4712405"/>
                          <a:ext cx="8890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047" name="Rectangle 53"/>
          <p:cNvSpPr>
            <a:spLocks noChangeArrowheads="1"/>
          </p:cNvSpPr>
          <p:nvPr/>
        </p:nvSpPr>
        <p:spPr bwMode="auto">
          <a:xfrm>
            <a:off x="5810250" y="6370638"/>
            <a:ext cx="1524000" cy="396875"/>
          </a:xfrm>
          <a:prstGeom prst="rect">
            <a:avLst/>
          </a:prstGeom>
          <a:noFill/>
          <a:ln w="9525">
            <a:noFill/>
            <a:miter lim="800000"/>
            <a:headEnd/>
            <a:tailEnd/>
          </a:ln>
        </p:spPr>
        <p:txBody>
          <a:bodyPr>
            <a:spAutoFit/>
          </a:bodyPr>
          <a:lstStyle/>
          <a:p>
            <a:r>
              <a:rPr lang="en-US">
                <a:solidFill>
                  <a:srgbClr val="000080"/>
                </a:solidFill>
                <a:latin typeface="Comic Sans MS" pitchFamily="66" charset="0"/>
              </a:rPr>
              <a:t>(k</a:t>
            </a:r>
            <a:r>
              <a:rPr lang="en-US" baseline="-25000">
                <a:solidFill>
                  <a:srgbClr val="000080"/>
                </a:solidFill>
                <a:latin typeface="Comic Sans MS" pitchFamily="66" charset="0"/>
              </a:rPr>
              <a:t>x</a:t>
            </a:r>
            <a:r>
              <a:rPr lang="en-US" baseline="30000">
                <a:solidFill>
                  <a:srgbClr val="000080"/>
                </a:solidFill>
                <a:latin typeface="Comic Sans MS" pitchFamily="66" charset="0"/>
              </a:rPr>
              <a:t>2</a:t>
            </a:r>
            <a:r>
              <a:rPr lang="en-US">
                <a:solidFill>
                  <a:srgbClr val="000080"/>
                </a:solidFill>
                <a:latin typeface="Comic Sans MS" pitchFamily="66" charset="0"/>
              </a:rPr>
              <a:t>-k</a:t>
            </a:r>
            <a:r>
              <a:rPr lang="en-US" baseline="-25000">
                <a:solidFill>
                  <a:srgbClr val="000080"/>
                </a:solidFill>
                <a:latin typeface="Comic Sans MS" pitchFamily="66" charset="0"/>
              </a:rPr>
              <a:t>y</a:t>
            </a:r>
            <a:r>
              <a:rPr lang="en-US" baseline="30000">
                <a:solidFill>
                  <a:srgbClr val="000080"/>
                </a:solidFill>
                <a:latin typeface="Comic Sans MS" pitchFamily="66" charset="0"/>
              </a:rPr>
              <a:t>2</a:t>
            </a:r>
            <a:r>
              <a:rPr lang="en-US">
                <a:solidFill>
                  <a:srgbClr val="000080"/>
                </a:solidFill>
                <a:latin typeface="Comic Sans MS" pitchFamily="66" charset="0"/>
              </a:rPr>
              <a:t>) k</a:t>
            </a:r>
            <a:r>
              <a:rPr lang="en-US" baseline="-25000">
                <a:solidFill>
                  <a:srgbClr val="000080"/>
                </a:solidFill>
                <a:latin typeface="Comic Sans MS" pitchFamily="66" charset="0"/>
              </a:rPr>
              <a:t>z</a:t>
            </a:r>
            <a:endParaRPr lang="en-US">
              <a:solidFill>
                <a:srgbClr val="000080"/>
              </a:solidFill>
              <a:latin typeface="Comic Sans MS" pitchFamily="66" charset="0"/>
            </a:endParaRPr>
          </a:p>
        </p:txBody>
      </p:sp>
      <p:sp>
        <p:nvSpPr>
          <p:cNvPr id="1048" name="Rectangle 54"/>
          <p:cNvSpPr>
            <a:spLocks noChangeArrowheads="1"/>
          </p:cNvSpPr>
          <p:nvPr/>
        </p:nvSpPr>
        <p:spPr bwMode="auto">
          <a:xfrm>
            <a:off x="7562850" y="6356350"/>
            <a:ext cx="1524000" cy="396875"/>
          </a:xfrm>
          <a:prstGeom prst="rect">
            <a:avLst/>
          </a:prstGeom>
          <a:noFill/>
          <a:ln w="9525">
            <a:noFill/>
            <a:miter lim="800000"/>
            <a:headEnd/>
            <a:tailEnd/>
          </a:ln>
        </p:spPr>
        <p:txBody>
          <a:bodyPr>
            <a:spAutoFit/>
          </a:bodyPr>
          <a:lstStyle/>
          <a:p>
            <a:r>
              <a:rPr lang="en-US">
                <a:solidFill>
                  <a:srgbClr val="000080"/>
                </a:solidFill>
                <a:latin typeface="Comic Sans MS" pitchFamily="66" charset="0"/>
              </a:rPr>
              <a:t>(k</a:t>
            </a:r>
            <a:r>
              <a:rPr lang="en-US" baseline="-25000">
                <a:solidFill>
                  <a:srgbClr val="000080"/>
                </a:solidFill>
                <a:latin typeface="Comic Sans MS" pitchFamily="66" charset="0"/>
              </a:rPr>
              <a:t>x</a:t>
            </a:r>
            <a:r>
              <a:rPr lang="en-US">
                <a:solidFill>
                  <a:srgbClr val="000080"/>
                </a:solidFill>
                <a:latin typeface="Comic Sans MS" pitchFamily="66" charset="0"/>
              </a:rPr>
              <a:t>+ ik</a:t>
            </a:r>
            <a:r>
              <a:rPr lang="en-US" baseline="-25000">
                <a:solidFill>
                  <a:srgbClr val="000080"/>
                </a:solidFill>
                <a:latin typeface="Comic Sans MS" pitchFamily="66" charset="0"/>
              </a:rPr>
              <a:t>y</a:t>
            </a:r>
            <a:r>
              <a:rPr lang="en-US">
                <a:solidFill>
                  <a:srgbClr val="000080"/>
                </a:solidFill>
                <a:latin typeface="Comic Sans MS" pitchFamily="66" charset="0"/>
              </a:rPr>
              <a:t>)</a:t>
            </a:r>
            <a:r>
              <a:rPr lang="en-US" baseline="30000">
                <a:solidFill>
                  <a:srgbClr val="000080"/>
                </a:solidFill>
                <a:latin typeface="Comic Sans MS" pitchFamily="66" charset="0"/>
              </a:rPr>
              <a:t>2</a:t>
            </a:r>
            <a:r>
              <a:rPr lang="en-US">
                <a:solidFill>
                  <a:srgbClr val="000080"/>
                </a:solidFill>
                <a:latin typeface="Comic Sans MS" pitchFamily="66" charset="0"/>
              </a:rPr>
              <a:t> k</a:t>
            </a:r>
            <a:r>
              <a:rPr lang="en-US" baseline="-25000">
                <a:solidFill>
                  <a:srgbClr val="000080"/>
                </a:solidFill>
                <a:latin typeface="Comic Sans MS" pitchFamily="66" charset="0"/>
              </a:rPr>
              <a:t>z</a:t>
            </a:r>
            <a:endParaRPr lang="en-US">
              <a:solidFill>
                <a:srgbClr val="000080"/>
              </a:solidFill>
              <a:latin typeface="Comic Sans MS" pitchFamily="66" charset="0"/>
            </a:endParaRPr>
          </a:p>
        </p:txBody>
      </p:sp>
      <p:grpSp>
        <p:nvGrpSpPr>
          <p:cNvPr id="5" name="Group 74"/>
          <p:cNvGrpSpPr>
            <a:grpSpLocks/>
          </p:cNvGrpSpPr>
          <p:nvPr/>
        </p:nvGrpSpPr>
        <p:grpSpPr bwMode="auto">
          <a:xfrm>
            <a:off x="392113" y="623888"/>
            <a:ext cx="4636064" cy="3125787"/>
            <a:chOff x="360" y="575"/>
            <a:chExt cx="2672" cy="1573"/>
          </a:xfrm>
        </p:grpSpPr>
        <p:sp>
          <p:nvSpPr>
            <p:cNvPr id="1050" name="Rectangle 23"/>
            <p:cNvSpPr>
              <a:spLocks noChangeArrowheads="1"/>
            </p:cNvSpPr>
            <p:nvPr/>
          </p:nvSpPr>
          <p:spPr bwMode="auto">
            <a:xfrm>
              <a:off x="528" y="1200"/>
              <a:ext cx="1692" cy="36"/>
            </a:xfrm>
            <a:prstGeom prst="rect">
              <a:avLst/>
            </a:prstGeom>
            <a:solidFill>
              <a:srgbClr val="FFFFFF"/>
            </a:solidFill>
            <a:ln w="9525">
              <a:noFill/>
              <a:miter lim="800000"/>
              <a:headEnd/>
              <a:tailEnd/>
            </a:ln>
          </p:spPr>
          <p:txBody>
            <a:bodyPr/>
            <a:lstStyle/>
            <a:p>
              <a:endParaRPr lang="en-US"/>
            </a:p>
          </p:txBody>
        </p:sp>
        <p:sp>
          <p:nvSpPr>
            <p:cNvPr id="1051" name="Rectangle 24"/>
            <p:cNvSpPr>
              <a:spLocks noChangeArrowheads="1"/>
            </p:cNvSpPr>
            <p:nvPr/>
          </p:nvSpPr>
          <p:spPr bwMode="auto">
            <a:xfrm>
              <a:off x="360" y="1182"/>
              <a:ext cx="24" cy="966"/>
            </a:xfrm>
            <a:prstGeom prst="rect">
              <a:avLst/>
            </a:prstGeom>
            <a:solidFill>
              <a:srgbClr val="FFFFFF"/>
            </a:solidFill>
            <a:ln w="9525">
              <a:noFill/>
              <a:miter lim="800000"/>
              <a:headEnd/>
              <a:tailEnd/>
            </a:ln>
          </p:spPr>
          <p:txBody>
            <a:bodyPr/>
            <a:lstStyle/>
            <a:p>
              <a:endParaRPr lang="en-US"/>
            </a:p>
          </p:txBody>
        </p:sp>
        <p:sp>
          <p:nvSpPr>
            <p:cNvPr id="1052" name="Rectangle 25"/>
            <p:cNvSpPr>
              <a:spLocks noChangeArrowheads="1"/>
            </p:cNvSpPr>
            <p:nvPr/>
          </p:nvSpPr>
          <p:spPr bwMode="auto">
            <a:xfrm>
              <a:off x="642" y="575"/>
              <a:ext cx="1859" cy="201"/>
            </a:xfrm>
            <a:prstGeom prst="rect">
              <a:avLst/>
            </a:prstGeom>
            <a:noFill/>
            <a:ln w="9525">
              <a:noFill/>
              <a:miter lim="800000"/>
              <a:headEnd/>
              <a:tailEnd/>
            </a:ln>
          </p:spPr>
          <p:txBody>
            <a:bodyPr wrap="none">
              <a:spAutoFit/>
            </a:bodyPr>
            <a:lstStyle/>
            <a:p>
              <a:pPr algn="ctr"/>
              <a:r>
                <a:rPr lang="en-US" b="1">
                  <a:solidFill>
                    <a:srgbClr val="008000"/>
                  </a:solidFill>
                  <a:latin typeface="Comic Sans MS" pitchFamily="66" charset="0"/>
                  <a:sym typeface="Symbol" pitchFamily="18" charset="2"/>
                </a:rPr>
                <a:t>Cuprate superconductors:</a:t>
              </a:r>
              <a:r>
                <a:rPr lang="en-US" b="1" baseline="-25000">
                  <a:solidFill>
                    <a:srgbClr val="008000"/>
                  </a:solidFill>
                  <a:latin typeface="Comic Sans MS" pitchFamily="66" charset="0"/>
                </a:rPr>
                <a:t> </a:t>
              </a:r>
            </a:p>
          </p:txBody>
        </p:sp>
        <p:sp>
          <p:nvSpPr>
            <p:cNvPr id="1053" name="Rectangle 26"/>
            <p:cNvSpPr>
              <a:spLocks noChangeArrowheads="1"/>
            </p:cNvSpPr>
            <p:nvPr/>
          </p:nvSpPr>
          <p:spPr bwMode="auto">
            <a:xfrm>
              <a:off x="624" y="829"/>
              <a:ext cx="1743" cy="317"/>
            </a:xfrm>
            <a:prstGeom prst="rect">
              <a:avLst/>
            </a:prstGeom>
            <a:noFill/>
            <a:ln w="9525">
              <a:noFill/>
              <a:miter lim="800000"/>
              <a:headEnd/>
              <a:tailEnd/>
            </a:ln>
          </p:spPr>
          <p:txBody>
            <a:bodyPr wrap="none">
              <a:spAutoFit/>
            </a:bodyPr>
            <a:lstStyle/>
            <a:p>
              <a:pPr>
                <a:lnSpc>
                  <a:spcPct val="135000"/>
                </a:lnSpc>
              </a:pPr>
              <a:r>
                <a:rPr lang="en-US">
                  <a:solidFill>
                    <a:srgbClr val="000080"/>
                  </a:solidFill>
                  <a:latin typeface="Comic Sans MS" pitchFamily="66" charset="0"/>
                  <a:sym typeface="Symbol" pitchFamily="18" charset="2"/>
                </a:rPr>
                <a:t>YBa</a:t>
              </a:r>
              <a:r>
                <a:rPr lang="en-US" baseline="-25000">
                  <a:solidFill>
                    <a:srgbClr val="000080"/>
                  </a:solidFill>
                  <a:latin typeface="Comic Sans MS" pitchFamily="66" charset="0"/>
                  <a:sym typeface="Symbol" pitchFamily="18" charset="2"/>
                </a:rPr>
                <a:t>2</a:t>
              </a:r>
              <a:r>
                <a:rPr lang="en-US">
                  <a:solidFill>
                    <a:srgbClr val="000080"/>
                  </a:solidFill>
                  <a:latin typeface="Comic Sans MS" pitchFamily="66" charset="0"/>
                  <a:sym typeface="Symbol" pitchFamily="18" charset="2"/>
                </a:rPr>
                <a:t>Cu</a:t>
              </a:r>
              <a:r>
                <a:rPr lang="en-US" baseline="-25000">
                  <a:solidFill>
                    <a:srgbClr val="000080"/>
                  </a:solidFill>
                  <a:latin typeface="Comic Sans MS" pitchFamily="66" charset="0"/>
                  <a:sym typeface="Symbol" pitchFamily="18" charset="2"/>
                </a:rPr>
                <a:t>3</a:t>
              </a:r>
              <a:r>
                <a:rPr lang="en-US">
                  <a:solidFill>
                    <a:srgbClr val="000080"/>
                  </a:solidFill>
                  <a:latin typeface="Comic Sans MS" pitchFamily="66" charset="0"/>
                  <a:sym typeface="Symbol" pitchFamily="18" charset="2"/>
                </a:rPr>
                <a:t>O</a:t>
              </a:r>
              <a:r>
                <a:rPr lang="en-US" baseline="-25000">
                  <a:solidFill>
                    <a:srgbClr val="000080"/>
                  </a:solidFill>
                  <a:latin typeface="Comic Sans MS" pitchFamily="66" charset="0"/>
                  <a:sym typeface="Symbol" pitchFamily="18" charset="2"/>
                </a:rPr>
                <a:t>7-x</a:t>
              </a:r>
              <a:r>
                <a:rPr lang="en-US" sz="1800">
                  <a:solidFill>
                    <a:srgbClr val="000080"/>
                  </a:solidFill>
                  <a:latin typeface="Comic Sans MS" pitchFamily="66" charset="0"/>
                </a:rPr>
                <a:t>    T</a:t>
              </a:r>
              <a:r>
                <a:rPr lang="en-US" sz="1800" baseline="-25000">
                  <a:solidFill>
                    <a:srgbClr val="000080"/>
                  </a:solidFill>
                  <a:latin typeface="Comic Sans MS" pitchFamily="66" charset="0"/>
                </a:rPr>
                <a:t>c</a:t>
              </a:r>
              <a:r>
                <a:rPr lang="en-US" sz="1800">
                  <a:solidFill>
                    <a:srgbClr val="000080"/>
                  </a:solidFill>
                  <a:latin typeface="Comic Sans MS" pitchFamily="66" charset="0"/>
                </a:rPr>
                <a:t> = 92K</a:t>
              </a:r>
            </a:p>
          </p:txBody>
        </p:sp>
        <p:graphicFrame>
          <p:nvGraphicFramePr>
            <p:cNvPr id="1028" name="Object 54"/>
            <p:cNvGraphicFramePr>
              <a:graphicFrameLocks noChangeAspect="1"/>
            </p:cNvGraphicFramePr>
            <p:nvPr/>
          </p:nvGraphicFramePr>
          <p:xfrm>
            <a:off x="786" y="1152"/>
            <a:ext cx="534" cy="897"/>
          </p:xfrm>
          <a:graphic>
            <a:graphicData uri="http://schemas.openxmlformats.org/presentationml/2006/ole">
              <mc:AlternateContent xmlns:mc="http://schemas.openxmlformats.org/markup-compatibility/2006">
                <mc:Choice xmlns:v="urn:schemas-microsoft-com:vml" Requires="v">
                  <p:oleObj spid="_x0000_s236607" name="Photo Editor Photo" r:id="rId12" imgW="6020640" imgH="5068007" progId="">
                    <p:embed/>
                  </p:oleObj>
                </mc:Choice>
                <mc:Fallback>
                  <p:oleObj name="Photo Editor Photo" r:id="rId12" imgW="6020640" imgH="5068007" progId="">
                    <p:embed/>
                    <p:pic>
                      <p:nvPicPr>
                        <p:cNvPr id="1028" name="Object 54"/>
                        <p:cNvPicPr>
                          <a:picLocks noChangeAspect="1" noChangeArrowheads="1"/>
                        </p:cNvPicPr>
                        <p:nvPr/>
                      </p:nvPicPr>
                      <p:blipFill>
                        <a:blip r:embed="rId13">
                          <a:lum bright="-12000" contrast="-30000"/>
                          <a:extLst>
                            <a:ext uri="{28A0092B-C50C-407E-A947-70E740481C1C}">
                              <a14:useLocalDpi xmlns:a14="http://schemas.microsoft.com/office/drawing/2010/main" val="0"/>
                            </a:ext>
                          </a:extLst>
                        </a:blip>
                        <a:srcRect l="70261" t="9395" r="1898" b="24460"/>
                        <a:stretch>
                          <a:fillRect/>
                        </a:stretch>
                      </p:blipFill>
                      <p:spPr bwMode="auto">
                        <a:xfrm>
                          <a:off x="786" y="1152"/>
                          <a:ext cx="534" cy="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6" name="Group 28"/>
            <p:cNvGrpSpPr>
              <a:grpSpLocks/>
            </p:cNvGrpSpPr>
            <p:nvPr/>
          </p:nvGrpSpPr>
          <p:grpSpPr bwMode="auto">
            <a:xfrm>
              <a:off x="1680" y="1152"/>
              <a:ext cx="720" cy="696"/>
              <a:chOff x="1680" y="1272"/>
              <a:chExt cx="720" cy="696"/>
            </a:xfrm>
          </p:grpSpPr>
          <p:grpSp>
            <p:nvGrpSpPr>
              <p:cNvPr id="7" name="Group 29"/>
              <p:cNvGrpSpPr>
                <a:grpSpLocks/>
              </p:cNvGrpSpPr>
              <p:nvPr/>
            </p:nvGrpSpPr>
            <p:grpSpPr bwMode="auto">
              <a:xfrm>
                <a:off x="1680" y="1308"/>
                <a:ext cx="720" cy="660"/>
                <a:chOff x="1690" y="2302"/>
                <a:chExt cx="1458" cy="1458"/>
              </a:xfrm>
            </p:grpSpPr>
            <p:sp>
              <p:nvSpPr>
                <p:cNvPr id="1061" name="Freeform 30"/>
                <p:cNvSpPr>
                  <a:spLocks/>
                </p:cNvSpPr>
                <p:nvPr/>
              </p:nvSpPr>
              <p:spPr bwMode="auto">
                <a:xfrm>
                  <a:off x="1690" y="2302"/>
                  <a:ext cx="1457" cy="729"/>
                </a:xfrm>
                <a:custGeom>
                  <a:avLst/>
                  <a:gdLst>
                    <a:gd name="T0" fmla="*/ 2907 w 2915"/>
                    <a:gd name="T1" fmla="*/ 1394 h 1458"/>
                    <a:gd name="T2" fmla="*/ 2882 w 2915"/>
                    <a:gd name="T3" fmla="*/ 1323 h 1458"/>
                    <a:gd name="T4" fmla="*/ 2840 w 2915"/>
                    <a:gd name="T5" fmla="*/ 1256 h 1458"/>
                    <a:gd name="T6" fmla="*/ 2780 w 2915"/>
                    <a:gd name="T7" fmla="*/ 1196 h 1458"/>
                    <a:gd name="T8" fmla="*/ 2705 w 2915"/>
                    <a:gd name="T9" fmla="*/ 1144 h 1458"/>
                    <a:gd name="T10" fmla="*/ 2615 w 2915"/>
                    <a:gd name="T11" fmla="*/ 1104 h 1458"/>
                    <a:gd name="T12" fmla="*/ 2513 w 2915"/>
                    <a:gd name="T13" fmla="*/ 1077 h 1458"/>
                    <a:gd name="T14" fmla="*/ 2402 w 2915"/>
                    <a:gd name="T15" fmla="*/ 1062 h 1458"/>
                    <a:gd name="T16" fmla="*/ 2281 w 2915"/>
                    <a:gd name="T17" fmla="*/ 1062 h 1458"/>
                    <a:gd name="T18" fmla="*/ 2156 w 2915"/>
                    <a:gd name="T19" fmla="*/ 1079 h 1458"/>
                    <a:gd name="T20" fmla="*/ 2028 w 2915"/>
                    <a:gd name="T21" fmla="*/ 1110 h 1458"/>
                    <a:gd name="T22" fmla="*/ 1899 w 2915"/>
                    <a:gd name="T23" fmla="*/ 1156 h 1458"/>
                    <a:gd name="T24" fmla="*/ 1772 w 2915"/>
                    <a:gd name="T25" fmla="*/ 1219 h 1458"/>
                    <a:gd name="T26" fmla="*/ 1651 w 2915"/>
                    <a:gd name="T27" fmla="*/ 1294 h 1458"/>
                    <a:gd name="T28" fmla="*/ 1536 w 2915"/>
                    <a:gd name="T29" fmla="*/ 1385 h 1458"/>
                    <a:gd name="T30" fmla="*/ 1484 w 2915"/>
                    <a:gd name="T31" fmla="*/ 1429 h 1458"/>
                    <a:gd name="T32" fmla="*/ 1580 w 2915"/>
                    <a:gd name="T33" fmla="*/ 1319 h 1458"/>
                    <a:gd name="T34" fmla="*/ 1663 w 2915"/>
                    <a:gd name="T35" fmla="*/ 1200 h 1458"/>
                    <a:gd name="T36" fmla="*/ 1732 w 2915"/>
                    <a:gd name="T37" fmla="*/ 1075 h 1458"/>
                    <a:gd name="T38" fmla="*/ 1786 w 2915"/>
                    <a:gd name="T39" fmla="*/ 947 h 1458"/>
                    <a:gd name="T40" fmla="*/ 1824 w 2915"/>
                    <a:gd name="T41" fmla="*/ 818 h 1458"/>
                    <a:gd name="T42" fmla="*/ 1847 w 2915"/>
                    <a:gd name="T43" fmla="*/ 691 h 1458"/>
                    <a:gd name="T44" fmla="*/ 1855 w 2915"/>
                    <a:gd name="T45" fmla="*/ 568 h 1458"/>
                    <a:gd name="T46" fmla="*/ 1847 w 2915"/>
                    <a:gd name="T47" fmla="*/ 453 h 1458"/>
                    <a:gd name="T48" fmla="*/ 1824 w 2915"/>
                    <a:gd name="T49" fmla="*/ 345 h 1458"/>
                    <a:gd name="T50" fmla="*/ 1790 w 2915"/>
                    <a:gd name="T51" fmla="*/ 249 h 1458"/>
                    <a:gd name="T52" fmla="*/ 1743 w 2915"/>
                    <a:gd name="T53" fmla="*/ 169 h 1458"/>
                    <a:gd name="T54" fmla="*/ 1688 w 2915"/>
                    <a:gd name="T55" fmla="*/ 101 h 1458"/>
                    <a:gd name="T56" fmla="*/ 1624 w 2915"/>
                    <a:gd name="T57" fmla="*/ 50 h 1458"/>
                    <a:gd name="T58" fmla="*/ 1555 w 2915"/>
                    <a:gd name="T59" fmla="*/ 17 h 1458"/>
                    <a:gd name="T60" fmla="*/ 1482 w 2915"/>
                    <a:gd name="T61" fmla="*/ 0 h 1458"/>
                    <a:gd name="T62" fmla="*/ 1409 w 2915"/>
                    <a:gd name="T63" fmla="*/ 4 h 1458"/>
                    <a:gd name="T64" fmla="*/ 1338 w 2915"/>
                    <a:gd name="T65" fmla="*/ 25 h 1458"/>
                    <a:gd name="T66" fmla="*/ 1269 w 2915"/>
                    <a:gd name="T67" fmla="*/ 63 h 1458"/>
                    <a:gd name="T68" fmla="*/ 1208 w 2915"/>
                    <a:gd name="T69" fmla="*/ 121 h 1458"/>
                    <a:gd name="T70" fmla="*/ 1156 w 2915"/>
                    <a:gd name="T71" fmla="*/ 192 h 1458"/>
                    <a:gd name="T72" fmla="*/ 1112 w 2915"/>
                    <a:gd name="T73" fmla="*/ 278 h 1458"/>
                    <a:gd name="T74" fmla="*/ 1081 w 2915"/>
                    <a:gd name="T75" fmla="*/ 378 h 1458"/>
                    <a:gd name="T76" fmla="*/ 1064 w 2915"/>
                    <a:gd name="T77" fmla="*/ 488 h 1458"/>
                    <a:gd name="T78" fmla="*/ 1062 w 2915"/>
                    <a:gd name="T79" fmla="*/ 607 h 1458"/>
                    <a:gd name="T80" fmla="*/ 1073 w 2915"/>
                    <a:gd name="T81" fmla="*/ 732 h 1458"/>
                    <a:gd name="T82" fmla="*/ 1102 w 2915"/>
                    <a:gd name="T83" fmla="*/ 858 h 1458"/>
                    <a:gd name="T84" fmla="*/ 1144 w 2915"/>
                    <a:gd name="T85" fmla="*/ 987 h 1458"/>
                    <a:gd name="T86" fmla="*/ 1204 w 2915"/>
                    <a:gd name="T87" fmla="*/ 1114 h 1458"/>
                    <a:gd name="T88" fmla="*/ 1277 w 2915"/>
                    <a:gd name="T89" fmla="*/ 1237 h 1458"/>
                    <a:gd name="T90" fmla="*/ 1363 w 2915"/>
                    <a:gd name="T91" fmla="*/ 1354 h 1458"/>
                    <a:gd name="T92" fmla="*/ 1452 w 2915"/>
                    <a:gd name="T93" fmla="*/ 1452 h 1458"/>
                    <a:gd name="T94" fmla="*/ 1344 w 2915"/>
                    <a:gd name="T95" fmla="*/ 1356 h 1458"/>
                    <a:gd name="T96" fmla="*/ 1227 w 2915"/>
                    <a:gd name="T97" fmla="*/ 1269 h 1458"/>
                    <a:gd name="T98" fmla="*/ 1102 w 2915"/>
                    <a:gd name="T99" fmla="*/ 1198 h 1458"/>
                    <a:gd name="T100" fmla="*/ 976 w 2915"/>
                    <a:gd name="T101" fmla="*/ 1141 h 1458"/>
                    <a:gd name="T102" fmla="*/ 847 w 2915"/>
                    <a:gd name="T103" fmla="*/ 1098 h 1458"/>
                    <a:gd name="T104" fmla="*/ 718 w 2915"/>
                    <a:gd name="T105" fmla="*/ 1071 h 1458"/>
                    <a:gd name="T106" fmla="*/ 595 w 2915"/>
                    <a:gd name="T107" fmla="*/ 1062 h 1458"/>
                    <a:gd name="T108" fmla="*/ 478 w 2915"/>
                    <a:gd name="T109" fmla="*/ 1066 h 1458"/>
                    <a:gd name="T110" fmla="*/ 369 w 2915"/>
                    <a:gd name="T111" fmla="*/ 1085 h 1458"/>
                    <a:gd name="T112" fmla="*/ 271 w 2915"/>
                    <a:gd name="T113" fmla="*/ 1116 h 1458"/>
                    <a:gd name="T114" fmla="*/ 185 w 2915"/>
                    <a:gd name="T115" fmla="*/ 1160 h 1458"/>
                    <a:gd name="T116" fmla="*/ 115 w 2915"/>
                    <a:gd name="T117" fmla="*/ 1214 h 1458"/>
                    <a:gd name="T118" fmla="*/ 60 w 2915"/>
                    <a:gd name="T119" fmla="*/ 1277 h 1458"/>
                    <a:gd name="T120" fmla="*/ 23 w 2915"/>
                    <a:gd name="T121" fmla="*/ 1344 h 1458"/>
                    <a:gd name="T122" fmla="*/ 2 w 2915"/>
                    <a:gd name="T123" fmla="*/ 1417 h 14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915"/>
                    <a:gd name="T187" fmla="*/ 0 h 1458"/>
                    <a:gd name="T188" fmla="*/ 2915 w 2915"/>
                    <a:gd name="T189" fmla="*/ 1458 h 145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915" h="1458">
                      <a:moveTo>
                        <a:pt x="2915" y="1458"/>
                      </a:moveTo>
                      <a:lnTo>
                        <a:pt x="2915" y="1448"/>
                      </a:lnTo>
                      <a:lnTo>
                        <a:pt x="2915" y="1438"/>
                      </a:lnTo>
                      <a:lnTo>
                        <a:pt x="2913" y="1431"/>
                      </a:lnTo>
                      <a:lnTo>
                        <a:pt x="2913" y="1421"/>
                      </a:lnTo>
                      <a:lnTo>
                        <a:pt x="2911" y="1411"/>
                      </a:lnTo>
                      <a:lnTo>
                        <a:pt x="2909" y="1402"/>
                      </a:lnTo>
                      <a:lnTo>
                        <a:pt x="2907" y="1394"/>
                      </a:lnTo>
                      <a:lnTo>
                        <a:pt x="2905" y="1385"/>
                      </a:lnTo>
                      <a:lnTo>
                        <a:pt x="2903" y="1375"/>
                      </a:lnTo>
                      <a:lnTo>
                        <a:pt x="2901" y="1367"/>
                      </a:lnTo>
                      <a:lnTo>
                        <a:pt x="2897" y="1358"/>
                      </a:lnTo>
                      <a:lnTo>
                        <a:pt x="2894" y="1348"/>
                      </a:lnTo>
                      <a:lnTo>
                        <a:pt x="2890" y="1340"/>
                      </a:lnTo>
                      <a:lnTo>
                        <a:pt x="2886" y="1331"/>
                      </a:lnTo>
                      <a:lnTo>
                        <a:pt x="2882" y="1323"/>
                      </a:lnTo>
                      <a:lnTo>
                        <a:pt x="2878" y="1314"/>
                      </a:lnTo>
                      <a:lnTo>
                        <a:pt x="2874" y="1306"/>
                      </a:lnTo>
                      <a:lnTo>
                        <a:pt x="2869" y="1296"/>
                      </a:lnTo>
                      <a:lnTo>
                        <a:pt x="2863" y="1289"/>
                      </a:lnTo>
                      <a:lnTo>
                        <a:pt x="2857" y="1281"/>
                      </a:lnTo>
                      <a:lnTo>
                        <a:pt x="2851" y="1271"/>
                      </a:lnTo>
                      <a:lnTo>
                        <a:pt x="2846" y="1264"/>
                      </a:lnTo>
                      <a:lnTo>
                        <a:pt x="2840" y="1256"/>
                      </a:lnTo>
                      <a:lnTo>
                        <a:pt x="2834" y="1248"/>
                      </a:lnTo>
                      <a:lnTo>
                        <a:pt x="2826" y="1241"/>
                      </a:lnTo>
                      <a:lnTo>
                        <a:pt x="2819" y="1233"/>
                      </a:lnTo>
                      <a:lnTo>
                        <a:pt x="2811" y="1225"/>
                      </a:lnTo>
                      <a:lnTo>
                        <a:pt x="2803" y="1217"/>
                      </a:lnTo>
                      <a:lnTo>
                        <a:pt x="2796" y="1210"/>
                      </a:lnTo>
                      <a:lnTo>
                        <a:pt x="2788" y="1204"/>
                      </a:lnTo>
                      <a:lnTo>
                        <a:pt x="2780" y="1196"/>
                      </a:lnTo>
                      <a:lnTo>
                        <a:pt x="2771" y="1189"/>
                      </a:lnTo>
                      <a:lnTo>
                        <a:pt x="2763" y="1183"/>
                      </a:lnTo>
                      <a:lnTo>
                        <a:pt x="2753" y="1175"/>
                      </a:lnTo>
                      <a:lnTo>
                        <a:pt x="2744" y="1169"/>
                      </a:lnTo>
                      <a:lnTo>
                        <a:pt x="2734" y="1164"/>
                      </a:lnTo>
                      <a:lnTo>
                        <a:pt x="2725" y="1158"/>
                      </a:lnTo>
                      <a:lnTo>
                        <a:pt x="2715" y="1150"/>
                      </a:lnTo>
                      <a:lnTo>
                        <a:pt x="2705" y="1144"/>
                      </a:lnTo>
                      <a:lnTo>
                        <a:pt x="2694" y="1139"/>
                      </a:lnTo>
                      <a:lnTo>
                        <a:pt x="2684" y="1135"/>
                      </a:lnTo>
                      <a:lnTo>
                        <a:pt x="2673" y="1129"/>
                      </a:lnTo>
                      <a:lnTo>
                        <a:pt x="2661" y="1123"/>
                      </a:lnTo>
                      <a:lnTo>
                        <a:pt x="2650" y="1120"/>
                      </a:lnTo>
                      <a:lnTo>
                        <a:pt x="2638" y="1114"/>
                      </a:lnTo>
                      <a:lnTo>
                        <a:pt x="2627" y="1110"/>
                      </a:lnTo>
                      <a:lnTo>
                        <a:pt x="2615" y="1104"/>
                      </a:lnTo>
                      <a:lnTo>
                        <a:pt x="2604" y="1100"/>
                      </a:lnTo>
                      <a:lnTo>
                        <a:pt x="2590" y="1096"/>
                      </a:lnTo>
                      <a:lnTo>
                        <a:pt x="2579" y="1093"/>
                      </a:lnTo>
                      <a:lnTo>
                        <a:pt x="2565" y="1089"/>
                      </a:lnTo>
                      <a:lnTo>
                        <a:pt x="2552" y="1085"/>
                      </a:lnTo>
                      <a:lnTo>
                        <a:pt x="2540" y="1083"/>
                      </a:lnTo>
                      <a:lnTo>
                        <a:pt x="2527" y="1079"/>
                      </a:lnTo>
                      <a:lnTo>
                        <a:pt x="2513" y="1077"/>
                      </a:lnTo>
                      <a:lnTo>
                        <a:pt x="2500" y="1073"/>
                      </a:lnTo>
                      <a:lnTo>
                        <a:pt x="2487" y="1071"/>
                      </a:lnTo>
                      <a:lnTo>
                        <a:pt x="2473" y="1070"/>
                      </a:lnTo>
                      <a:lnTo>
                        <a:pt x="2458" y="1068"/>
                      </a:lnTo>
                      <a:lnTo>
                        <a:pt x="2444" y="1066"/>
                      </a:lnTo>
                      <a:lnTo>
                        <a:pt x="2431" y="1064"/>
                      </a:lnTo>
                      <a:lnTo>
                        <a:pt x="2415" y="1064"/>
                      </a:lnTo>
                      <a:lnTo>
                        <a:pt x="2402" y="1062"/>
                      </a:lnTo>
                      <a:lnTo>
                        <a:pt x="2387" y="1062"/>
                      </a:lnTo>
                      <a:lnTo>
                        <a:pt x="2371" y="1062"/>
                      </a:lnTo>
                      <a:lnTo>
                        <a:pt x="2358" y="1060"/>
                      </a:lnTo>
                      <a:lnTo>
                        <a:pt x="2343" y="1060"/>
                      </a:lnTo>
                      <a:lnTo>
                        <a:pt x="2327" y="1060"/>
                      </a:lnTo>
                      <a:lnTo>
                        <a:pt x="2312" y="1062"/>
                      </a:lnTo>
                      <a:lnTo>
                        <a:pt x="2296" y="1062"/>
                      </a:lnTo>
                      <a:lnTo>
                        <a:pt x="2281" y="1062"/>
                      </a:lnTo>
                      <a:lnTo>
                        <a:pt x="2266" y="1064"/>
                      </a:lnTo>
                      <a:lnTo>
                        <a:pt x="2250" y="1066"/>
                      </a:lnTo>
                      <a:lnTo>
                        <a:pt x="2235" y="1068"/>
                      </a:lnTo>
                      <a:lnTo>
                        <a:pt x="2220" y="1070"/>
                      </a:lnTo>
                      <a:lnTo>
                        <a:pt x="2204" y="1071"/>
                      </a:lnTo>
                      <a:lnTo>
                        <a:pt x="2189" y="1073"/>
                      </a:lnTo>
                      <a:lnTo>
                        <a:pt x="2172" y="1075"/>
                      </a:lnTo>
                      <a:lnTo>
                        <a:pt x="2156" y="1079"/>
                      </a:lnTo>
                      <a:lnTo>
                        <a:pt x="2141" y="1081"/>
                      </a:lnTo>
                      <a:lnTo>
                        <a:pt x="2124" y="1085"/>
                      </a:lnTo>
                      <a:lnTo>
                        <a:pt x="2108" y="1089"/>
                      </a:lnTo>
                      <a:lnTo>
                        <a:pt x="2093" y="1093"/>
                      </a:lnTo>
                      <a:lnTo>
                        <a:pt x="2076" y="1096"/>
                      </a:lnTo>
                      <a:lnTo>
                        <a:pt x="2060" y="1100"/>
                      </a:lnTo>
                      <a:lnTo>
                        <a:pt x="2045" y="1104"/>
                      </a:lnTo>
                      <a:lnTo>
                        <a:pt x="2028" y="1110"/>
                      </a:lnTo>
                      <a:lnTo>
                        <a:pt x="2012" y="1114"/>
                      </a:lnTo>
                      <a:lnTo>
                        <a:pt x="1997" y="1120"/>
                      </a:lnTo>
                      <a:lnTo>
                        <a:pt x="1980" y="1125"/>
                      </a:lnTo>
                      <a:lnTo>
                        <a:pt x="1964" y="1131"/>
                      </a:lnTo>
                      <a:lnTo>
                        <a:pt x="1947" y="1137"/>
                      </a:lnTo>
                      <a:lnTo>
                        <a:pt x="1932" y="1143"/>
                      </a:lnTo>
                      <a:lnTo>
                        <a:pt x="1916" y="1150"/>
                      </a:lnTo>
                      <a:lnTo>
                        <a:pt x="1899" y="1156"/>
                      </a:lnTo>
                      <a:lnTo>
                        <a:pt x="1884" y="1164"/>
                      </a:lnTo>
                      <a:lnTo>
                        <a:pt x="1868" y="1171"/>
                      </a:lnTo>
                      <a:lnTo>
                        <a:pt x="1851" y="1177"/>
                      </a:lnTo>
                      <a:lnTo>
                        <a:pt x="1836" y="1185"/>
                      </a:lnTo>
                      <a:lnTo>
                        <a:pt x="1820" y="1194"/>
                      </a:lnTo>
                      <a:lnTo>
                        <a:pt x="1805" y="1202"/>
                      </a:lnTo>
                      <a:lnTo>
                        <a:pt x="1790" y="1210"/>
                      </a:lnTo>
                      <a:lnTo>
                        <a:pt x="1772" y="1219"/>
                      </a:lnTo>
                      <a:lnTo>
                        <a:pt x="1757" y="1227"/>
                      </a:lnTo>
                      <a:lnTo>
                        <a:pt x="1742" y="1237"/>
                      </a:lnTo>
                      <a:lnTo>
                        <a:pt x="1726" y="1246"/>
                      </a:lnTo>
                      <a:lnTo>
                        <a:pt x="1711" y="1256"/>
                      </a:lnTo>
                      <a:lnTo>
                        <a:pt x="1695" y="1265"/>
                      </a:lnTo>
                      <a:lnTo>
                        <a:pt x="1682" y="1275"/>
                      </a:lnTo>
                      <a:lnTo>
                        <a:pt x="1667" y="1285"/>
                      </a:lnTo>
                      <a:lnTo>
                        <a:pt x="1651" y="1294"/>
                      </a:lnTo>
                      <a:lnTo>
                        <a:pt x="1636" y="1306"/>
                      </a:lnTo>
                      <a:lnTo>
                        <a:pt x="1623" y="1315"/>
                      </a:lnTo>
                      <a:lnTo>
                        <a:pt x="1607" y="1327"/>
                      </a:lnTo>
                      <a:lnTo>
                        <a:pt x="1594" y="1338"/>
                      </a:lnTo>
                      <a:lnTo>
                        <a:pt x="1578" y="1350"/>
                      </a:lnTo>
                      <a:lnTo>
                        <a:pt x="1565" y="1362"/>
                      </a:lnTo>
                      <a:lnTo>
                        <a:pt x="1550" y="1373"/>
                      </a:lnTo>
                      <a:lnTo>
                        <a:pt x="1536" y="1385"/>
                      </a:lnTo>
                      <a:lnTo>
                        <a:pt x="1523" y="1396"/>
                      </a:lnTo>
                      <a:lnTo>
                        <a:pt x="1509" y="1408"/>
                      </a:lnTo>
                      <a:lnTo>
                        <a:pt x="1496" y="1421"/>
                      </a:lnTo>
                      <a:lnTo>
                        <a:pt x="1482" y="1433"/>
                      </a:lnTo>
                      <a:lnTo>
                        <a:pt x="1469" y="1446"/>
                      </a:lnTo>
                      <a:lnTo>
                        <a:pt x="1459" y="1456"/>
                      </a:lnTo>
                      <a:lnTo>
                        <a:pt x="1473" y="1442"/>
                      </a:lnTo>
                      <a:lnTo>
                        <a:pt x="1484" y="1429"/>
                      </a:lnTo>
                      <a:lnTo>
                        <a:pt x="1498" y="1415"/>
                      </a:lnTo>
                      <a:lnTo>
                        <a:pt x="1509" y="1402"/>
                      </a:lnTo>
                      <a:lnTo>
                        <a:pt x="1521" y="1388"/>
                      </a:lnTo>
                      <a:lnTo>
                        <a:pt x="1534" y="1375"/>
                      </a:lnTo>
                      <a:lnTo>
                        <a:pt x="1546" y="1362"/>
                      </a:lnTo>
                      <a:lnTo>
                        <a:pt x="1557" y="1348"/>
                      </a:lnTo>
                      <a:lnTo>
                        <a:pt x="1569" y="1333"/>
                      </a:lnTo>
                      <a:lnTo>
                        <a:pt x="1580" y="1319"/>
                      </a:lnTo>
                      <a:lnTo>
                        <a:pt x="1590" y="1304"/>
                      </a:lnTo>
                      <a:lnTo>
                        <a:pt x="1601" y="1289"/>
                      </a:lnTo>
                      <a:lnTo>
                        <a:pt x="1613" y="1275"/>
                      </a:lnTo>
                      <a:lnTo>
                        <a:pt x="1623" y="1260"/>
                      </a:lnTo>
                      <a:lnTo>
                        <a:pt x="1632" y="1244"/>
                      </a:lnTo>
                      <a:lnTo>
                        <a:pt x="1644" y="1229"/>
                      </a:lnTo>
                      <a:lnTo>
                        <a:pt x="1653" y="1216"/>
                      </a:lnTo>
                      <a:lnTo>
                        <a:pt x="1663" y="1200"/>
                      </a:lnTo>
                      <a:lnTo>
                        <a:pt x="1672" y="1185"/>
                      </a:lnTo>
                      <a:lnTo>
                        <a:pt x="1680" y="1169"/>
                      </a:lnTo>
                      <a:lnTo>
                        <a:pt x="1690" y="1154"/>
                      </a:lnTo>
                      <a:lnTo>
                        <a:pt x="1699" y="1139"/>
                      </a:lnTo>
                      <a:lnTo>
                        <a:pt x="1707" y="1121"/>
                      </a:lnTo>
                      <a:lnTo>
                        <a:pt x="1715" y="1106"/>
                      </a:lnTo>
                      <a:lnTo>
                        <a:pt x="1722" y="1091"/>
                      </a:lnTo>
                      <a:lnTo>
                        <a:pt x="1732" y="1075"/>
                      </a:lnTo>
                      <a:lnTo>
                        <a:pt x="1740" y="1060"/>
                      </a:lnTo>
                      <a:lnTo>
                        <a:pt x="1745" y="1043"/>
                      </a:lnTo>
                      <a:lnTo>
                        <a:pt x="1753" y="1027"/>
                      </a:lnTo>
                      <a:lnTo>
                        <a:pt x="1761" y="1012"/>
                      </a:lnTo>
                      <a:lnTo>
                        <a:pt x="1767" y="995"/>
                      </a:lnTo>
                      <a:lnTo>
                        <a:pt x="1772" y="979"/>
                      </a:lnTo>
                      <a:lnTo>
                        <a:pt x="1780" y="964"/>
                      </a:lnTo>
                      <a:lnTo>
                        <a:pt x="1786" y="947"/>
                      </a:lnTo>
                      <a:lnTo>
                        <a:pt x="1791" y="931"/>
                      </a:lnTo>
                      <a:lnTo>
                        <a:pt x="1795" y="914"/>
                      </a:lnTo>
                      <a:lnTo>
                        <a:pt x="1801" y="899"/>
                      </a:lnTo>
                      <a:lnTo>
                        <a:pt x="1807" y="883"/>
                      </a:lnTo>
                      <a:lnTo>
                        <a:pt x="1811" y="866"/>
                      </a:lnTo>
                      <a:lnTo>
                        <a:pt x="1816" y="851"/>
                      </a:lnTo>
                      <a:lnTo>
                        <a:pt x="1820" y="833"/>
                      </a:lnTo>
                      <a:lnTo>
                        <a:pt x="1824" y="818"/>
                      </a:lnTo>
                      <a:lnTo>
                        <a:pt x="1828" y="803"/>
                      </a:lnTo>
                      <a:lnTo>
                        <a:pt x="1832" y="785"/>
                      </a:lnTo>
                      <a:lnTo>
                        <a:pt x="1834" y="770"/>
                      </a:lnTo>
                      <a:lnTo>
                        <a:pt x="1838" y="755"/>
                      </a:lnTo>
                      <a:lnTo>
                        <a:pt x="1839" y="739"/>
                      </a:lnTo>
                      <a:lnTo>
                        <a:pt x="1843" y="722"/>
                      </a:lnTo>
                      <a:lnTo>
                        <a:pt x="1845" y="707"/>
                      </a:lnTo>
                      <a:lnTo>
                        <a:pt x="1847" y="691"/>
                      </a:lnTo>
                      <a:lnTo>
                        <a:pt x="1849" y="676"/>
                      </a:lnTo>
                      <a:lnTo>
                        <a:pt x="1849" y="660"/>
                      </a:lnTo>
                      <a:lnTo>
                        <a:pt x="1851" y="645"/>
                      </a:lnTo>
                      <a:lnTo>
                        <a:pt x="1853" y="630"/>
                      </a:lnTo>
                      <a:lnTo>
                        <a:pt x="1853" y="614"/>
                      </a:lnTo>
                      <a:lnTo>
                        <a:pt x="1853" y="599"/>
                      </a:lnTo>
                      <a:lnTo>
                        <a:pt x="1855" y="584"/>
                      </a:lnTo>
                      <a:lnTo>
                        <a:pt x="1855" y="568"/>
                      </a:lnTo>
                      <a:lnTo>
                        <a:pt x="1855" y="553"/>
                      </a:lnTo>
                      <a:lnTo>
                        <a:pt x="1853" y="539"/>
                      </a:lnTo>
                      <a:lnTo>
                        <a:pt x="1853" y="524"/>
                      </a:lnTo>
                      <a:lnTo>
                        <a:pt x="1853" y="509"/>
                      </a:lnTo>
                      <a:lnTo>
                        <a:pt x="1851" y="495"/>
                      </a:lnTo>
                      <a:lnTo>
                        <a:pt x="1849" y="480"/>
                      </a:lnTo>
                      <a:lnTo>
                        <a:pt x="1849" y="466"/>
                      </a:lnTo>
                      <a:lnTo>
                        <a:pt x="1847" y="453"/>
                      </a:lnTo>
                      <a:lnTo>
                        <a:pt x="1845" y="440"/>
                      </a:lnTo>
                      <a:lnTo>
                        <a:pt x="1841" y="424"/>
                      </a:lnTo>
                      <a:lnTo>
                        <a:pt x="1839" y="411"/>
                      </a:lnTo>
                      <a:lnTo>
                        <a:pt x="1838" y="397"/>
                      </a:lnTo>
                      <a:lnTo>
                        <a:pt x="1834" y="384"/>
                      </a:lnTo>
                      <a:lnTo>
                        <a:pt x="1832" y="372"/>
                      </a:lnTo>
                      <a:lnTo>
                        <a:pt x="1828" y="359"/>
                      </a:lnTo>
                      <a:lnTo>
                        <a:pt x="1824" y="345"/>
                      </a:lnTo>
                      <a:lnTo>
                        <a:pt x="1820" y="334"/>
                      </a:lnTo>
                      <a:lnTo>
                        <a:pt x="1816" y="320"/>
                      </a:lnTo>
                      <a:lnTo>
                        <a:pt x="1813" y="309"/>
                      </a:lnTo>
                      <a:lnTo>
                        <a:pt x="1809" y="297"/>
                      </a:lnTo>
                      <a:lnTo>
                        <a:pt x="1805" y="284"/>
                      </a:lnTo>
                      <a:lnTo>
                        <a:pt x="1799" y="272"/>
                      </a:lnTo>
                      <a:lnTo>
                        <a:pt x="1795" y="261"/>
                      </a:lnTo>
                      <a:lnTo>
                        <a:pt x="1790" y="249"/>
                      </a:lnTo>
                      <a:lnTo>
                        <a:pt x="1784" y="240"/>
                      </a:lnTo>
                      <a:lnTo>
                        <a:pt x="1780" y="228"/>
                      </a:lnTo>
                      <a:lnTo>
                        <a:pt x="1774" y="219"/>
                      </a:lnTo>
                      <a:lnTo>
                        <a:pt x="1768" y="207"/>
                      </a:lnTo>
                      <a:lnTo>
                        <a:pt x="1763" y="198"/>
                      </a:lnTo>
                      <a:lnTo>
                        <a:pt x="1757" y="188"/>
                      </a:lnTo>
                      <a:lnTo>
                        <a:pt x="1749" y="178"/>
                      </a:lnTo>
                      <a:lnTo>
                        <a:pt x="1743" y="169"/>
                      </a:lnTo>
                      <a:lnTo>
                        <a:pt x="1738" y="159"/>
                      </a:lnTo>
                      <a:lnTo>
                        <a:pt x="1730" y="150"/>
                      </a:lnTo>
                      <a:lnTo>
                        <a:pt x="1724" y="142"/>
                      </a:lnTo>
                      <a:lnTo>
                        <a:pt x="1717" y="132"/>
                      </a:lnTo>
                      <a:lnTo>
                        <a:pt x="1709" y="125"/>
                      </a:lnTo>
                      <a:lnTo>
                        <a:pt x="1703" y="117"/>
                      </a:lnTo>
                      <a:lnTo>
                        <a:pt x="1695" y="109"/>
                      </a:lnTo>
                      <a:lnTo>
                        <a:pt x="1688" y="101"/>
                      </a:lnTo>
                      <a:lnTo>
                        <a:pt x="1680" y="94"/>
                      </a:lnTo>
                      <a:lnTo>
                        <a:pt x="1672" y="86"/>
                      </a:lnTo>
                      <a:lnTo>
                        <a:pt x="1665" y="80"/>
                      </a:lnTo>
                      <a:lnTo>
                        <a:pt x="1657" y="73"/>
                      </a:lnTo>
                      <a:lnTo>
                        <a:pt x="1649" y="67"/>
                      </a:lnTo>
                      <a:lnTo>
                        <a:pt x="1640" y="61"/>
                      </a:lnTo>
                      <a:lnTo>
                        <a:pt x="1632" y="55"/>
                      </a:lnTo>
                      <a:lnTo>
                        <a:pt x="1624" y="50"/>
                      </a:lnTo>
                      <a:lnTo>
                        <a:pt x="1615" y="44"/>
                      </a:lnTo>
                      <a:lnTo>
                        <a:pt x="1607" y="40"/>
                      </a:lnTo>
                      <a:lnTo>
                        <a:pt x="1599" y="34"/>
                      </a:lnTo>
                      <a:lnTo>
                        <a:pt x="1590" y="30"/>
                      </a:lnTo>
                      <a:lnTo>
                        <a:pt x="1582" y="27"/>
                      </a:lnTo>
                      <a:lnTo>
                        <a:pt x="1573" y="23"/>
                      </a:lnTo>
                      <a:lnTo>
                        <a:pt x="1563" y="19"/>
                      </a:lnTo>
                      <a:lnTo>
                        <a:pt x="1555" y="17"/>
                      </a:lnTo>
                      <a:lnTo>
                        <a:pt x="1546" y="13"/>
                      </a:lnTo>
                      <a:lnTo>
                        <a:pt x="1538" y="11"/>
                      </a:lnTo>
                      <a:lnTo>
                        <a:pt x="1528" y="7"/>
                      </a:lnTo>
                      <a:lnTo>
                        <a:pt x="1519" y="5"/>
                      </a:lnTo>
                      <a:lnTo>
                        <a:pt x="1509" y="4"/>
                      </a:lnTo>
                      <a:lnTo>
                        <a:pt x="1502" y="4"/>
                      </a:lnTo>
                      <a:lnTo>
                        <a:pt x="1492" y="2"/>
                      </a:lnTo>
                      <a:lnTo>
                        <a:pt x="1482" y="0"/>
                      </a:lnTo>
                      <a:lnTo>
                        <a:pt x="1473" y="0"/>
                      </a:lnTo>
                      <a:lnTo>
                        <a:pt x="1465" y="0"/>
                      </a:lnTo>
                      <a:lnTo>
                        <a:pt x="1456" y="0"/>
                      </a:lnTo>
                      <a:lnTo>
                        <a:pt x="1446" y="0"/>
                      </a:lnTo>
                      <a:lnTo>
                        <a:pt x="1436" y="0"/>
                      </a:lnTo>
                      <a:lnTo>
                        <a:pt x="1427" y="2"/>
                      </a:lnTo>
                      <a:lnTo>
                        <a:pt x="1419" y="2"/>
                      </a:lnTo>
                      <a:lnTo>
                        <a:pt x="1409" y="4"/>
                      </a:lnTo>
                      <a:lnTo>
                        <a:pt x="1400" y="5"/>
                      </a:lnTo>
                      <a:lnTo>
                        <a:pt x="1392" y="7"/>
                      </a:lnTo>
                      <a:lnTo>
                        <a:pt x="1383" y="9"/>
                      </a:lnTo>
                      <a:lnTo>
                        <a:pt x="1373" y="11"/>
                      </a:lnTo>
                      <a:lnTo>
                        <a:pt x="1365" y="15"/>
                      </a:lnTo>
                      <a:lnTo>
                        <a:pt x="1356" y="17"/>
                      </a:lnTo>
                      <a:lnTo>
                        <a:pt x="1346" y="21"/>
                      </a:lnTo>
                      <a:lnTo>
                        <a:pt x="1338" y="25"/>
                      </a:lnTo>
                      <a:lnTo>
                        <a:pt x="1329" y="28"/>
                      </a:lnTo>
                      <a:lnTo>
                        <a:pt x="1321" y="32"/>
                      </a:lnTo>
                      <a:lnTo>
                        <a:pt x="1312" y="38"/>
                      </a:lnTo>
                      <a:lnTo>
                        <a:pt x="1304" y="42"/>
                      </a:lnTo>
                      <a:lnTo>
                        <a:pt x="1294" y="48"/>
                      </a:lnTo>
                      <a:lnTo>
                        <a:pt x="1287" y="52"/>
                      </a:lnTo>
                      <a:lnTo>
                        <a:pt x="1279" y="57"/>
                      </a:lnTo>
                      <a:lnTo>
                        <a:pt x="1269" y="63"/>
                      </a:lnTo>
                      <a:lnTo>
                        <a:pt x="1262" y="71"/>
                      </a:lnTo>
                      <a:lnTo>
                        <a:pt x="1254" y="77"/>
                      </a:lnTo>
                      <a:lnTo>
                        <a:pt x="1246" y="82"/>
                      </a:lnTo>
                      <a:lnTo>
                        <a:pt x="1239" y="90"/>
                      </a:lnTo>
                      <a:lnTo>
                        <a:pt x="1231" y="98"/>
                      </a:lnTo>
                      <a:lnTo>
                        <a:pt x="1223" y="105"/>
                      </a:lnTo>
                      <a:lnTo>
                        <a:pt x="1216" y="113"/>
                      </a:lnTo>
                      <a:lnTo>
                        <a:pt x="1208" y="121"/>
                      </a:lnTo>
                      <a:lnTo>
                        <a:pt x="1202" y="128"/>
                      </a:lnTo>
                      <a:lnTo>
                        <a:pt x="1194" y="136"/>
                      </a:lnTo>
                      <a:lnTo>
                        <a:pt x="1187" y="146"/>
                      </a:lnTo>
                      <a:lnTo>
                        <a:pt x="1181" y="153"/>
                      </a:lnTo>
                      <a:lnTo>
                        <a:pt x="1175" y="163"/>
                      </a:lnTo>
                      <a:lnTo>
                        <a:pt x="1168" y="173"/>
                      </a:lnTo>
                      <a:lnTo>
                        <a:pt x="1162" y="182"/>
                      </a:lnTo>
                      <a:lnTo>
                        <a:pt x="1156" y="192"/>
                      </a:lnTo>
                      <a:lnTo>
                        <a:pt x="1150" y="201"/>
                      </a:lnTo>
                      <a:lnTo>
                        <a:pt x="1144" y="213"/>
                      </a:lnTo>
                      <a:lnTo>
                        <a:pt x="1139" y="222"/>
                      </a:lnTo>
                      <a:lnTo>
                        <a:pt x="1133" y="234"/>
                      </a:lnTo>
                      <a:lnTo>
                        <a:pt x="1127" y="246"/>
                      </a:lnTo>
                      <a:lnTo>
                        <a:pt x="1121" y="255"/>
                      </a:lnTo>
                      <a:lnTo>
                        <a:pt x="1118" y="267"/>
                      </a:lnTo>
                      <a:lnTo>
                        <a:pt x="1112" y="278"/>
                      </a:lnTo>
                      <a:lnTo>
                        <a:pt x="1108" y="290"/>
                      </a:lnTo>
                      <a:lnTo>
                        <a:pt x="1104" y="303"/>
                      </a:lnTo>
                      <a:lnTo>
                        <a:pt x="1100" y="315"/>
                      </a:lnTo>
                      <a:lnTo>
                        <a:pt x="1096" y="326"/>
                      </a:lnTo>
                      <a:lnTo>
                        <a:pt x="1093" y="340"/>
                      </a:lnTo>
                      <a:lnTo>
                        <a:pt x="1089" y="353"/>
                      </a:lnTo>
                      <a:lnTo>
                        <a:pt x="1085" y="365"/>
                      </a:lnTo>
                      <a:lnTo>
                        <a:pt x="1081" y="378"/>
                      </a:lnTo>
                      <a:lnTo>
                        <a:pt x="1079" y="392"/>
                      </a:lnTo>
                      <a:lnTo>
                        <a:pt x="1075" y="405"/>
                      </a:lnTo>
                      <a:lnTo>
                        <a:pt x="1073" y="418"/>
                      </a:lnTo>
                      <a:lnTo>
                        <a:pt x="1072" y="432"/>
                      </a:lnTo>
                      <a:lnTo>
                        <a:pt x="1070" y="445"/>
                      </a:lnTo>
                      <a:lnTo>
                        <a:pt x="1068" y="459"/>
                      </a:lnTo>
                      <a:lnTo>
                        <a:pt x="1066" y="474"/>
                      </a:lnTo>
                      <a:lnTo>
                        <a:pt x="1064" y="488"/>
                      </a:lnTo>
                      <a:lnTo>
                        <a:pt x="1064" y="503"/>
                      </a:lnTo>
                      <a:lnTo>
                        <a:pt x="1062" y="516"/>
                      </a:lnTo>
                      <a:lnTo>
                        <a:pt x="1062" y="532"/>
                      </a:lnTo>
                      <a:lnTo>
                        <a:pt x="1062" y="547"/>
                      </a:lnTo>
                      <a:lnTo>
                        <a:pt x="1060" y="561"/>
                      </a:lnTo>
                      <a:lnTo>
                        <a:pt x="1060" y="576"/>
                      </a:lnTo>
                      <a:lnTo>
                        <a:pt x="1062" y="591"/>
                      </a:lnTo>
                      <a:lnTo>
                        <a:pt x="1062" y="607"/>
                      </a:lnTo>
                      <a:lnTo>
                        <a:pt x="1062" y="622"/>
                      </a:lnTo>
                      <a:lnTo>
                        <a:pt x="1064" y="637"/>
                      </a:lnTo>
                      <a:lnTo>
                        <a:pt x="1064" y="653"/>
                      </a:lnTo>
                      <a:lnTo>
                        <a:pt x="1066" y="668"/>
                      </a:lnTo>
                      <a:lnTo>
                        <a:pt x="1068" y="683"/>
                      </a:lnTo>
                      <a:lnTo>
                        <a:pt x="1070" y="699"/>
                      </a:lnTo>
                      <a:lnTo>
                        <a:pt x="1072" y="714"/>
                      </a:lnTo>
                      <a:lnTo>
                        <a:pt x="1073" y="732"/>
                      </a:lnTo>
                      <a:lnTo>
                        <a:pt x="1075" y="747"/>
                      </a:lnTo>
                      <a:lnTo>
                        <a:pt x="1079" y="762"/>
                      </a:lnTo>
                      <a:lnTo>
                        <a:pt x="1083" y="778"/>
                      </a:lnTo>
                      <a:lnTo>
                        <a:pt x="1085" y="795"/>
                      </a:lnTo>
                      <a:lnTo>
                        <a:pt x="1089" y="810"/>
                      </a:lnTo>
                      <a:lnTo>
                        <a:pt x="1093" y="826"/>
                      </a:lnTo>
                      <a:lnTo>
                        <a:pt x="1096" y="843"/>
                      </a:lnTo>
                      <a:lnTo>
                        <a:pt x="1102" y="858"/>
                      </a:lnTo>
                      <a:lnTo>
                        <a:pt x="1106" y="874"/>
                      </a:lnTo>
                      <a:lnTo>
                        <a:pt x="1112" y="891"/>
                      </a:lnTo>
                      <a:lnTo>
                        <a:pt x="1116" y="906"/>
                      </a:lnTo>
                      <a:lnTo>
                        <a:pt x="1121" y="924"/>
                      </a:lnTo>
                      <a:lnTo>
                        <a:pt x="1127" y="939"/>
                      </a:lnTo>
                      <a:lnTo>
                        <a:pt x="1133" y="954"/>
                      </a:lnTo>
                      <a:lnTo>
                        <a:pt x="1139" y="972"/>
                      </a:lnTo>
                      <a:lnTo>
                        <a:pt x="1144" y="987"/>
                      </a:lnTo>
                      <a:lnTo>
                        <a:pt x="1152" y="1002"/>
                      </a:lnTo>
                      <a:lnTo>
                        <a:pt x="1158" y="1020"/>
                      </a:lnTo>
                      <a:lnTo>
                        <a:pt x="1166" y="1035"/>
                      </a:lnTo>
                      <a:lnTo>
                        <a:pt x="1173" y="1050"/>
                      </a:lnTo>
                      <a:lnTo>
                        <a:pt x="1179" y="1068"/>
                      </a:lnTo>
                      <a:lnTo>
                        <a:pt x="1187" y="1083"/>
                      </a:lnTo>
                      <a:lnTo>
                        <a:pt x="1196" y="1098"/>
                      </a:lnTo>
                      <a:lnTo>
                        <a:pt x="1204" y="1114"/>
                      </a:lnTo>
                      <a:lnTo>
                        <a:pt x="1212" y="1129"/>
                      </a:lnTo>
                      <a:lnTo>
                        <a:pt x="1221" y="1146"/>
                      </a:lnTo>
                      <a:lnTo>
                        <a:pt x="1229" y="1162"/>
                      </a:lnTo>
                      <a:lnTo>
                        <a:pt x="1239" y="1177"/>
                      </a:lnTo>
                      <a:lnTo>
                        <a:pt x="1248" y="1192"/>
                      </a:lnTo>
                      <a:lnTo>
                        <a:pt x="1258" y="1208"/>
                      </a:lnTo>
                      <a:lnTo>
                        <a:pt x="1267" y="1223"/>
                      </a:lnTo>
                      <a:lnTo>
                        <a:pt x="1277" y="1237"/>
                      </a:lnTo>
                      <a:lnTo>
                        <a:pt x="1287" y="1252"/>
                      </a:lnTo>
                      <a:lnTo>
                        <a:pt x="1298" y="1267"/>
                      </a:lnTo>
                      <a:lnTo>
                        <a:pt x="1308" y="1283"/>
                      </a:lnTo>
                      <a:lnTo>
                        <a:pt x="1319" y="1296"/>
                      </a:lnTo>
                      <a:lnTo>
                        <a:pt x="1329" y="1312"/>
                      </a:lnTo>
                      <a:lnTo>
                        <a:pt x="1340" y="1325"/>
                      </a:lnTo>
                      <a:lnTo>
                        <a:pt x="1352" y="1340"/>
                      </a:lnTo>
                      <a:lnTo>
                        <a:pt x="1363" y="1354"/>
                      </a:lnTo>
                      <a:lnTo>
                        <a:pt x="1375" y="1367"/>
                      </a:lnTo>
                      <a:lnTo>
                        <a:pt x="1386" y="1383"/>
                      </a:lnTo>
                      <a:lnTo>
                        <a:pt x="1400" y="1396"/>
                      </a:lnTo>
                      <a:lnTo>
                        <a:pt x="1411" y="1410"/>
                      </a:lnTo>
                      <a:lnTo>
                        <a:pt x="1425" y="1423"/>
                      </a:lnTo>
                      <a:lnTo>
                        <a:pt x="1436" y="1436"/>
                      </a:lnTo>
                      <a:lnTo>
                        <a:pt x="1450" y="1450"/>
                      </a:lnTo>
                      <a:lnTo>
                        <a:pt x="1452" y="1452"/>
                      </a:lnTo>
                      <a:lnTo>
                        <a:pt x="1440" y="1440"/>
                      </a:lnTo>
                      <a:lnTo>
                        <a:pt x="1427" y="1427"/>
                      </a:lnTo>
                      <a:lnTo>
                        <a:pt x="1413" y="1415"/>
                      </a:lnTo>
                      <a:lnTo>
                        <a:pt x="1400" y="1402"/>
                      </a:lnTo>
                      <a:lnTo>
                        <a:pt x="1386" y="1390"/>
                      </a:lnTo>
                      <a:lnTo>
                        <a:pt x="1371" y="1379"/>
                      </a:lnTo>
                      <a:lnTo>
                        <a:pt x="1358" y="1367"/>
                      </a:lnTo>
                      <a:lnTo>
                        <a:pt x="1344" y="1356"/>
                      </a:lnTo>
                      <a:lnTo>
                        <a:pt x="1329" y="1344"/>
                      </a:lnTo>
                      <a:lnTo>
                        <a:pt x="1315" y="1333"/>
                      </a:lnTo>
                      <a:lnTo>
                        <a:pt x="1300" y="1321"/>
                      </a:lnTo>
                      <a:lnTo>
                        <a:pt x="1287" y="1312"/>
                      </a:lnTo>
                      <a:lnTo>
                        <a:pt x="1271" y="1300"/>
                      </a:lnTo>
                      <a:lnTo>
                        <a:pt x="1256" y="1290"/>
                      </a:lnTo>
                      <a:lnTo>
                        <a:pt x="1240" y="1279"/>
                      </a:lnTo>
                      <a:lnTo>
                        <a:pt x="1227" y="1269"/>
                      </a:lnTo>
                      <a:lnTo>
                        <a:pt x="1212" y="1260"/>
                      </a:lnTo>
                      <a:lnTo>
                        <a:pt x="1196" y="1250"/>
                      </a:lnTo>
                      <a:lnTo>
                        <a:pt x="1181" y="1241"/>
                      </a:lnTo>
                      <a:lnTo>
                        <a:pt x="1166" y="1231"/>
                      </a:lnTo>
                      <a:lnTo>
                        <a:pt x="1150" y="1223"/>
                      </a:lnTo>
                      <a:lnTo>
                        <a:pt x="1133" y="1214"/>
                      </a:lnTo>
                      <a:lnTo>
                        <a:pt x="1118" y="1206"/>
                      </a:lnTo>
                      <a:lnTo>
                        <a:pt x="1102" y="1198"/>
                      </a:lnTo>
                      <a:lnTo>
                        <a:pt x="1087" y="1189"/>
                      </a:lnTo>
                      <a:lnTo>
                        <a:pt x="1072" y="1181"/>
                      </a:lnTo>
                      <a:lnTo>
                        <a:pt x="1054" y="1175"/>
                      </a:lnTo>
                      <a:lnTo>
                        <a:pt x="1039" y="1168"/>
                      </a:lnTo>
                      <a:lnTo>
                        <a:pt x="1024" y="1160"/>
                      </a:lnTo>
                      <a:lnTo>
                        <a:pt x="1008" y="1154"/>
                      </a:lnTo>
                      <a:lnTo>
                        <a:pt x="991" y="1146"/>
                      </a:lnTo>
                      <a:lnTo>
                        <a:pt x="976" y="1141"/>
                      </a:lnTo>
                      <a:lnTo>
                        <a:pt x="958" y="1135"/>
                      </a:lnTo>
                      <a:lnTo>
                        <a:pt x="943" y="1129"/>
                      </a:lnTo>
                      <a:lnTo>
                        <a:pt x="928" y="1123"/>
                      </a:lnTo>
                      <a:lnTo>
                        <a:pt x="910" y="1118"/>
                      </a:lnTo>
                      <a:lnTo>
                        <a:pt x="895" y="1112"/>
                      </a:lnTo>
                      <a:lnTo>
                        <a:pt x="880" y="1108"/>
                      </a:lnTo>
                      <a:lnTo>
                        <a:pt x="862" y="1102"/>
                      </a:lnTo>
                      <a:lnTo>
                        <a:pt x="847" y="1098"/>
                      </a:lnTo>
                      <a:lnTo>
                        <a:pt x="830" y="1095"/>
                      </a:lnTo>
                      <a:lnTo>
                        <a:pt x="814" y="1091"/>
                      </a:lnTo>
                      <a:lnTo>
                        <a:pt x="799" y="1087"/>
                      </a:lnTo>
                      <a:lnTo>
                        <a:pt x="782" y="1083"/>
                      </a:lnTo>
                      <a:lnTo>
                        <a:pt x="766" y="1079"/>
                      </a:lnTo>
                      <a:lnTo>
                        <a:pt x="751" y="1077"/>
                      </a:lnTo>
                      <a:lnTo>
                        <a:pt x="736" y="1073"/>
                      </a:lnTo>
                      <a:lnTo>
                        <a:pt x="718" y="1071"/>
                      </a:lnTo>
                      <a:lnTo>
                        <a:pt x="703" y="1070"/>
                      </a:lnTo>
                      <a:lnTo>
                        <a:pt x="688" y="1068"/>
                      </a:lnTo>
                      <a:lnTo>
                        <a:pt x="672" y="1066"/>
                      </a:lnTo>
                      <a:lnTo>
                        <a:pt x="657" y="1064"/>
                      </a:lnTo>
                      <a:lnTo>
                        <a:pt x="641" y="1064"/>
                      </a:lnTo>
                      <a:lnTo>
                        <a:pt x="626" y="1062"/>
                      </a:lnTo>
                      <a:lnTo>
                        <a:pt x="611" y="1062"/>
                      </a:lnTo>
                      <a:lnTo>
                        <a:pt x="595" y="1062"/>
                      </a:lnTo>
                      <a:lnTo>
                        <a:pt x="580" y="1060"/>
                      </a:lnTo>
                      <a:lnTo>
                        <a:pt x="565" y="1060"/>
                      </a:lnTo>
                      <a:lnTo>
                        <a:pt x="549" y="1062"/>
                      </a:lnTo>
                      <a:lnTo>
                        <a:pt x="536" y="1062"/>
                      </a:lnTo>
                      <a:lnTo>
                        <a:pt x="520" y="1062"/>
                      </a:lnTo>
                      <a:lnTo>
                        <a:pt x="507" y="1064"/>
                      </a:lnTo>
                      <a:lnTo>
                        <a:pt x="492" y="1064"/>
                      </a:lnTo>
                      <a:lnTo>
                        <a:pt x="478" y="1066"/>
                      </a:lnTo>
                      <a:lnTo>
                        <a:pt x="463" y="1068"/>
                      </a:lnTo>
                      <a:lnTo>
                        <a:pt x="449" y="1070"/>
                      </a:lnTo>
                      <a:lnTo>
                        <a:pt x="436" y="1071"/>
                      </a:lnTo>
                      <a:lnTo>
                        <a:pt x="423" y="1073"/>
                      </a:lnTo>
                      <a:lnTo>
                        <a:pt x="409" y="1075"/>
                      </a:lnTo>
                      <a:lnTo>
                        <a:pt x="396" y="1079"/>
                      </a:lnTo>
                      <a:lnTo>
                        <a:pt x="382" y="1081"/>
                      </a:lnTo>
                      <a:lnTo>
                        <a:pt x="369" y="1085"/>
                      </a:lnTo>
                      <a:lnTo>
                        <a:pt x="355" y="1087"/>
                      </a:lnTo>
                      <a:lnTo>
                        <a:pt x="344" y="1091"/>
                      </a:lnTo>
                      <a:lnTo>
                        <a:pt x="330" y="1095"/>
                      </a:lnTo>
                      <a:lnTo>
                        <a:pt x="319" y="1098"/>
                      </a:lnTo>
                      <a:lnTo>
                        <a:pt x="305" y="1102"/>
                      </a:lnTo>
                      <a:lnTo>
                        <a:pt x="294" y="1108"/>
                      </a:lnTo>
                      <a:lnTo>
                        <a:pt x="282" y="1112"/>
                      </a:lnTo>
                      <a:lnTo>
                        <a:pt x="271" y="1116"/>
                      </a:lnTo>
                      <a:lnTo>
                        <a:pt x="259" y="1121"/>
                      </a:lnTo>
                      <a:lnTo>
                        <a:pt x="248" y="1125"/>
                      </a:lnTo>
                      <a:lnTo>
                        <a:pt x="236" y="1131"/>
                      </a:lnTo>
                      <a:lnTo>
                        <a:pt x="227" y="1137"/>
                      </a:lnTo>
                      <a:lnTo>
                        <a:pt x="215" y="1143"/>
                      </a:lnTo>
                      <a:lnTo>
                        <a:pt x="206" y="1148"/>
                      </a:lnTo>
                      <a:lnTo>
                        <a:pt x="196" y="1154"/>
                      </a:lnTo>
                      <a:lnTo>
                        <a:pt x="185" y="1160"/>
                      </a:lnTo>
                      <a:lnTo>
                        <a:pt x="175" y="1166"/>
                      </a:lnTo>
                      <a:lnTo>
                        <a:pt x="165" y="1173"/>
                      </a:lnTo>
                      <a:lnTo>
                        <a:pt x="158" y="1179"/>
                      </a:lnTo>
                      <a:lnTo>
                        <a:pt x="148" y="1187"/>
                      </a:lnTo>
                      <a:lnTo>
                        <a:pt x="138" y="1192"/>
                      </a:lnTo>
                      <a:lnTo>
                        <a:pt x="131" y="1200"/>
                      </a:lnTo>
                      <a:lnTo>
                        <a:pt x="123" y="1206"/>
                      </a:lnTo>
                      <a:lnTo>
                        <a:pt x="115" y="1214"/>
                      </a:lnTo>
                      <a:lnTo>
                        <a:pt x="108" y="1221"/>
                      </a:lnTo>
                      <a:lnTo>
                        <a:pt x="100" y="1229"/>
                      </a:lnTo>
                      <a:lnTo>
                        <a:pt x="92" y="1237"/>
                      </a:lnTo>
                      <a:lnTo>
                        <a:pt x="85" y="1244"/>
                      </a:lnTo>
                      <a:lnTo>
                        <a:pt x="79" y="1252"/>
                      </a:lnTo>
                      <a:lnTo>
                        <a:pt x="71" y="1260"/>
                      </a:lnTo>
                      <a:lnTo>
                        <a:pt x="65" y="1267"/>
                      </a:lnTo>
                      <a:lnTo>
                        <a:pt x="60" y="1277"/>
                      </a:lnTo>
                      <a:lnTo>
                        <a:pt x="54" y="1285"/>
                      </a:lnTo>
                      <a:lnTo>
                        <a:pt x="48" y="1292"/>
                      </a:lnTo>
                      <a:lnTo>
                        <a:pt x="44" y="1302"/>
                      </a:lnTo>
                      <a:lnTo>
                        <a:pt x="39" y="1310"/>
                      </a:lnTo>
                      <a:lnTo>
                        <a:pt x="35" y="1319"/>
                      </a:lnTo>
                      <a:lnTo>
                        <a:pt x="31" y="1327"/>
                      </a:lnTo>
                      <a:lnTo>
                        <a:pt x="27" y="1337"/>
                      </a:lnTo>
                      <a:lnTo>
                        <a:pt x="23" y="1344"/>
                      </a:lnTo>
                      <a:lnTo>
                        <a:pt x="19" y="1354"/>
                      </a:lnTo>
                      <a:lnTo>
                        <a:pt x="16" y="1362"/>
                      </a:lnTo>
                      <a:lnTo>
                        <a:pt x="14" y="1371"/>
                      </a:lnTo>
                      <a:lnTo>
                        <a:pt x="10" y="1381"/>
                      </a:lnTo>
                      <a:lnTo>
                        <a:pt x="8" y="1388"/>
                      </a:lnTo>
                      <a:lnTo>
                        <a:pt x="6" y="1398"/>
                      </a:lnTo>
                      <a:lnTo>
                        <a:pt x="4" y="1408"/>
                      </a:lnTo>
                      <a:lnTo>
                        <a:pt x="2" y="1417"/>
                      </a:lnTo>
                      <a:lnTo>
                        <a:pt x="2" y="1425"/>
                      </a:lnTo>
                      <a:lnTo>
                        <a:pt x="0" y="1435"/>
                      </a:lnTo>
                      <a:lnTo>
                        <a:pt x="0" y="1444"/>
                      </a:lnTo>
                      <a:lnTo>
                        <a:pt x="0" y="1454"/>
                      </a:lnTo>
                    </a:path>
                  </a:pathLst>
                </a:custGeom>
                <a:solidFill>
                  <a:srgbClr val="FFFF00"/>
                </a:solidFill>
                <a:ln w="28575" cmpd="sng">
                  <a:solidFill>
                    <a:schemeClr val="tx1"/>
                  </a:solidFill>
                  <a:prstDash val="solid"/>
                  <a:round/>
                  <a:headEnd/>
                  <a:tailEnd/>
                </a:ln>
              </p:spPr>
              <p:txBody>
                <a:bodyPr/>
                <a:lstStyle/>
                <a:p>
                  <a:endParaRPr lang="en-US"/>
                </a:p>
              </p:txBody>
            </p:sp>
            <p:sp>
              <p:nvSpPr>
                <p:cNvPr id="1062" name="Freeform 31"/>
                <p:cNvSpPr>
                  <a:spLocks/>
                </p:cNvSpPr>
                <p:nvPr/>
              </p:nvSpPr>
              <p:spPr bwMode="auto">
                <a:xfrm>
                  <a:off x="1690" y="3029"/>
                  <a:ext cx="1457" cy="731"/>
                </a:xfrm>
                <a:custGeom>
                  <a:avLst/>
                  <a:gdLst>
                    <a:gd name="T0" fmla="*/ 6 w 2915"/>
                    <a:gd name="T1" fmla="*/ 63 h 1461"/>
                    <a:gd name="T2" fmla="*/ 31 w 2915"/>
                    <a:gd name="T3" fmla="*/ 134 h 1461"/>
                    <a:gd name="T4" fmla="*/ 71 w 2915"/>
                    <a:gd name="T5" fmla="*/ 201 h 1461"/>
                    <a:gd name="T6" fmla="*/ 131 w 2915"/>
                    <a:gd name="T7" fmla="*/ 261 h 1461"/>
                    <a:gd name="T8" fmla="*/ 206 w 2915"/>
                    <a:gd name="T9" fmla="*/ 313 h 1461"/>
                    <a:gd name="T10" fmla="*/ 294 w 2915"/>
                    <a:gd name="T11" fmla="*/ 353 h 1461"/>
                    <a:gd name="T12" fmla="*/ 396 w 2915"/>
                    <a:gd name="T13" fmla="*/ 382 h 1461"/>
                    <a:gd name="T14" fmla="*/ 507 w 2915"/>
                    <a:gd name="T15" fmla="*/ 397 h 1461"/>
                    <a:gd name="T16" fmla="*/ 626 w 2915"/>
                    <a:gd name="T17" fmla="*/ 399 h 1461"/>
                    <a:gd name="T18" fmla="*/ 751 w 2915"/>
                    <a:gd name="T19" fmla="*/ 384 h 1461"/>
                    <a:gd name="T20" fmla="*/ 880 w 2915"/>
                    <a:gd name="T21" fmla="*/ 353 h 1461"/>
                    <a:gd name="T22" fmla="*/ 1008 w 2915"/>
                    <a:gd name="T23" fmla="*/ 307 h 1461"/>
                    <a:gd name="T24" fmla="*/ 1133 w 2915"/>
                    <a:gd name="T25" fmla="*/ 248 h 1461"/>
                    <a:gd name="T26" fmla="*/ 1256 w 2915"/>
                    <a:gd name="T27" fmla="*/ 171 h 1461"/>
                    <a:gd name="T28" fmla="*/ 1371 w 2915"/>
                    <a:gd name="T29" fmla="*/ 82 h 1461"/>
                    <a:gd name="T30" fmla="*/ 1436 w 2915"/>
                    <a:gd name="T31" fmla="*/ 25 h 1461"/>
                    <a:gd name="T32" fmla="*/ 1340 w 2915"/>
                    <a:gd name="T33" fmla="*/ 136 h 1461"/>
                    <a:gd name="T34" fmla="*/ 1258 w 2915"/>
                    <a:gd name="T35" fmla="*/ 253 h 1461"/>
                    <a:gd name="T36" fmla="*/ 1187 w 2915"/>
                    <a:gd name="T37" fmla="*/ 378 h 1461"/>
                    <a:gd name="T38" fmla="*/ 1133 w 2915"/>
                    <a:gd name="T39" fmla="*/ 507 h 1461"/>
                    <a:gd name="T40" fmla="*/ 1093 w 2915"/>
                    <a:gd name="T41" fmla="*/ 636 h 1461"/>
                    <a:gd name="T42" fmla="*/ 1070 w 2915"/>
                    <a:gd name="T43" fmla="*/ 762 h 1461"/>
                    <a:gd name="T44" fmla="*/ 1060 w 2915"/>
                    <a:gd name="T45" fmla="*/ 885 h 1461"/>
                    <a:gd name="T46" fmla="*/ 1068 w 2915"/>
                    <a:gd name="T47" fmla="*/ 1002 h 1461"/>
                    <a:gd name="T48" fmla="*/ 1089 w 2915"/>
                    <a:gd name="T49" fmla="*/ 1108 h 1461"/>
                    <a:gd name="T50" fmla="*/ 1121 w 2915"/>
                    <a:gd name="T51" fmla="*/ 1206 h 1461"/>
                    <a:gd name="T52" fmla="*/ 1168 w 2915"/>
                    <a:gd name="T53" fmla="*/ 1289 h 1461"/>
                    <a:gd name="T54" fmla="*/ 1223 w 2915"/>
                    <a:gd name="T55" fmla="*/ 1356 h 1461"/>
                    <a:gd name="T56" fmla="*/ 1287 w 2915"/>
                    <a:gd name="T57" fmla="*/ 1410 h 1461"/>
                    <a:gd name="T58" fmla="*/ 1356 w 2915"/>
                    <a:gd name="T59" fmla="*/ 1444 h 1461"/>
                    <a:gd name="T60" fmla="*/ 1427 w 2915"/>
                    <a:gd name="T61" fmla="*/ 1460 h 1461"/>
                    <a:gd name="T62" fmla="*/ 1502 w 2915"/>
                    <a:gd name="T63" fmla="*/ 1458 h 1461"/>
                    <a:gd name="T64" fmla="*/ 1573 w 2915"/>
                    <a:gd name="T65" fmla="*/ 1438 h 1461"/>
                    <a:gd name="T66" fmla="*/ 1640 w 2915"/>
                    <a:gd name="T67" fmla="*/ 1400 h 1461"/>
                    <a:gd name="T68" fmla="*/ 1703 w 2915"/>
                    <a:gd name="T69" fmla="*/ 1344 h 1461"/>
                    <a:gd name="T70" fmla="*/ 1757 w 2915"/>
                    <a:gd name="T71" fmla="*/ 1273 h 1461"/>
                    <a:gd name="T72" fmla="*/ 1799 w 2915"/>
                    <a:gd name="T73" fmla="*/ 1189 h 1461"/>
                    <a:gd name="T74" fmla="*/ 1832 w 2915"/>
                    <a:gd name="T75" fmla="*/ 1089 h 1461"/>
                    <a:gd name="T76" fmla="*/ 1849 w 2915"/>
                    <a:gd name="T77" fmla="*/ 981 h 1461"/>
                    <a:gd name="T78" fmla="*/ 1853 w 2915"/>
                    <a:gd name="T79" fmla="*/ 862 h 1461"/>
                    <a:gd name="T80" fmla="*/ 1843 w 2915"/>
                    <a:gd name="T81" fmla="*/ 739 h 1461"/>
                    <a:gd name="T82" fmla="*/ 1816 w 2915"/>
                    <a:gd name="T83" fmla="*/ 611 h 1461"/>
                    <a:gd name="T84" fmla="*/ 1772 w 2915"/>
                    <a:gd name="T85" fmla="*/ 482 h 1461"/>
                    <a:gd name="T86" fmla="*/ 1715 w 2915"/>
                    <a:gd name="T87" fmla="*/ 355 h 1461"/>
                    <a:gd name="T88" fmla="*/ 1644 w 2915"/>
                    <a:gd name="T89" fmla="*/ 232 h 1461"/>
                    <a:gd name="T90" fmla="*/ 1557 w 2915"/>
                    <a:gd name="T91" fmla="*/ 113 h 1461"/>
                    <a:gd name="T92" fmla="*/ 1459 w 2915"/>
                    <a:gd name="T93" fmla="*/ 5 h 1461"/>
                    <a:gd name="T94" fmla="*/ 1565 w 2915"/>
                    <a:gd name="T95" fmla="*/ 100 h 1461"/>
                    <a:gd name="T96" fmla="*/ 1682 w 2915"/>
                    <a:gd name="T97" fmla="*/ 186 h 1461"/>
                    <a:gd name="T98" fmla="*/ 1805 w 2915"/>
                    <a:gd name="T99" fmla="*/ 259 h 1461"/>
                    <a:gd name="T100" fmla="*/ 1932 w 2915"/>
                    <a:gd name="T101" fmla="*/ 319 h 1461"/>
                    <a:gd name="T102" fmla="*/ 2060 w 2915"/>
                    <a:gd name="T103" fmla="*/ 361 h 1461"/>
                    <a:gd name="T104" fmla="*/ 2189 w 2915"/>
                    <a:gd name="T105" fmla="*/ 388 h 1461"/>
                    <a:gd name="T106" fmla="*/ 2312 w 2915"/>
                    <a:gd name="T107" fmla="*/ 399 h 1461"/>
                    <a:gd name="T108" fmla="*/ 2431 w 2915"/>
                    <a:gd name="T109" fmla="*/ 397 h 1461"/>
                    <a:gd name="T110" fmla="*/ 2540 w 2915"/>
                    <a:gd name="T111" fmla="*/ 378 h 1461"/>
                    <a:gd name="T112" fmla="*/ 2638 w 2915"/>
                    <a:gd name="T113" fmla="*/ 347 h 1461"/>
                    <a:gd name="T114" fmla="*/ 2725 w 2915"/>
                    <a:gd name="T115" fmla="*/ 303 h 1461"/>
                    <a:gd name="T116" fmla="*/ 2796 w 2915"/>
                    <a:gd name="T117" fmla="*/ 251 h 1461"/>
                    <a:gd name="T118" fmla="*/ 2851 w 2915"/>
                    <a:gd name="T119" fmla="*/ 190 h 1461"/>
                    <a:gd name="T120" fmla="*/ 2890 w 2915"/>
                    <a:gd name="T121" fmla="*/ 121 h 1461"/>
                    <a:gd name="T122" fmla="*/ 2911 w 2915"/>
                    <a:gd name="T123" fmla="*/ 50 h 146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915"/>
                    <a:gd name="T187" fmla="*/ 0 h 1461"/>
                    <a:gd name="T188" fmla="*/ 2915 w 2915"/>
                    <a:gd name="T189" fmla="*/ 1461 h 146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915" h="1461">
                      <a:moveTo>
                        <a:pt x="0" y="0"/>
                      </a:moveTo>
                      <a:lnTo>
                        <a:pt x="0" y="7"/>
                      </a:lnTo>
                      <a:lnTo>
                        <a:pt x="0" y="17"/>
                      </a:lnTo>
                      <a:lnTo>
                        <a:pt x="0" y="27"/>
                      </a:lnTo>
                      <a:lnTo>
                        <a:pt x="2" y="36"/>
                      </a:lnTo>
                      <a:lnTo>
                        <a:pt x="2" y="44"/>
                      </a:lnTo>
                      <a:lnTo>
                        <a:pt x="4" y="54"/>
                      </a:lnTo>
                      <a:lnTo>
                        <a:pt x="6" y="63"/>
                      </a:lnTo>
                      <a:lnTo>
                        <a:pt x="8" y="73"/>
                      </a:lnTo>
                      <a:lnTo>
                        <a:pt x="10" y="80"/>
                      </a:lnTo>
                      <a:lnTo>
                        <a:pt x="14" y="90"/>
                      </a:lnTo>
                      <a:lnTo>
                        <a:pt x="16" y="100"/>
                      </a:lnTo>
                      <a:lnTo>
                        <a:pt x="19" y="107"/>
                      </a:lnTo>
                      <a:lnTo>
                        <a:pt x="23" y="117"/>
                      </a:lnTo>
                      <a:lnTo>
                        <a:pt x="27" y="125"/>
                      </a:lnTo>
                      <a:lnTo>
                        <a:pt x="31" y="134"/>
                      </a:lnTo>
                      <a:lnTo>
                        <a:pt x="35" y="142"/>
                      </a:lnTo>
                      <a:lnTo>
                        <a:pt x="39" y="151"/>
                      </a:lnTo>
                      <a:lnTo>
                        <a:pt x="44" y="159"/>
                      </a:lnTo>
                      <a:lnTo>
                        <a:pt x="48" y="169"/>
                      </a:lnTo>
                      <a:lnTo>
                        <a:pt x="54" y="176"/>
                      </a:lnTo>
                      <a:lnTo>
                        <a:pt x="60" y="184"/>
                      </a:lnTo>
                      <a:lnTo>
                        <a:pt x="65" y="194"/>
                      </a:lnTo>
                      <a:lnTo>
                        <a:pt x="71" y="201"/>
                      </a:lnTo>
                      <a:lnTo>
                        <a:pt x="79" y="209"/>
                      </a:lnTo>
                      <a:lnTo>
                        <a:pt x="85" y="217"/>
                      </a:lnTo>
                      <a:lnTo>
                        <a:pt x="92" y="224"/>
                      </a:lnTo>
                      <a:lnTo>
                        <a:pt x="100" y="232"/>
                      </a:lnTo>
                      <a:lnTo>
                        <a:pt x="108" y="240"/>
                      </a:lnTo>
                      <a:lnTo>
                        <a:pt x="115" y="248"/>
                      </a:lnTo>
                      <a:lnTo>
                        <a:pt x="123" y="255"/>
                      </a:lnTo>
                      <a:lnTo>
                        <a:pt x="131" y="261"/>
                      </a:lnTo>
                      <a:lnTo>
                        <a:pt x="138" y="269"/>
                      </a:lnTo>
                      <a:lnTo>
                        <a:pt x="148" y="274"/>
                      </a:lnTo>
                      <a:lnTo>
                        <a:pt x="158" y="282"/>
                      </a:lnTo>
                      <a:lnTo>
                        <a:pt x="165" y="288"/>
                      </a:lnTo>
                      <a:lnTo>
                        <a:pt x="175" y="296"/>
                      </a:lnTo>
                      <a:lnTo>
                        <a:pt x="185" y="301"/>
                      </a:lnTo>
                      <a:lnTo>
                        <a:pt x="196" y="307"/>
                      </a:lnTo>
                      <a:lnTo>
                        <a:pt x="206" y="313"/>
                      </a:lnTo>
                      <a:lnTo>
                        <a:pt x="215" y="319"/>
                      </a:lnTo>
                      <a:lnTo>
                        <a:pt x="227" y="324"/>
                      </a:lnTo>
                      <a:lnTo>
                        <a:pt x="236" y="330"/>
                      </a:lnTo>
                      <a:lnTo>
                        <a:pt x="248" y="336"/>
                      </a:lnTo>
                      <a:lnTo>
                        <a:pt x="259" y="340"/>
                      </a:lnTo>
                      <a:lnTo>
                        <a:pt x="271" y="345"/>
                      </a:lnTo>
                      <a:lnTo>
                        <a:pt x="282" y="349"/>
                      </a:lnTo>
                      <a:lnTo>
                        <a:pt x="294" y="353"/>
                      </a:lnTo>
                      <a:lnTo>
                        <a:pt x="305" y="359"/>
                      </a:lnTo>
                      <a:lnTo>
                        <a:pt x="319" y="363"/>
                      </a:lnTo>
                      <a:lnTo>
                        <a:pt x="330" y="367"/>
                      </a:lnTo>
                      <a:lnTo>
                        <a:pt x="344" y="370"/>
                      </a:lnTo>
                      <a:lnTo>
                        <a:pt x="355" y="374"/>
                      </a:lnTo>
                      <a:lnTo>
                        <a:pt x="369" y="376"/>
                      </a:lnTo>
                      <a:lnTo>
                        <a:pt x="382" y="380"/>
                      </a:lnTo>
                      <a:lnTo>
                        <a:pt x="396" y="382"/>
                      </a:lnTo>
                      <a:lnTo>
                        <a:pt x="409" y="386"/>
                      </a:lnTo>
                      <a:lnTo>
                        <a:pt x="423" y="388"/>
                      </a:lnTo>
                      <a:lnTo>
                        <a:pt x="436" y="390"/>
                      </a:lnTo>
                      <a:lnTo>
                        <a:pt x="449" y="392"/>
                      </a:lnTo>
                      <a:lnTo>
                        <a:pt x="463" y="393"/>
                      </a:lnTo>
                      <a:lnTo>
                        <a:pt x="478" y="395"/>
                      </a:lnTo>
                      <a:lnTo>
                        <a:pt x="492" y="397"/>
                      </a:lnTo>
                      <a:lnTo>
                        <a:pt x="507" y="397"/>
                      </a:lnTo>
                      <a:lnTo>
                        <a:pt x="520" y="399"/>
                      </a:lnTo>
                      <a:lnTo>
                        <a:pt x="536" y="399"/>
                      </a:lnTo>
                      <a:lnTo>
                        <a:pt x="549" y="399"/>
                      </a:lnTo>
                      <a:lnTo>
                        <a:pt x="565" y="401"/>
                      </a:lnTo>
                      <a:lnTo>
                        <a:pt x="580" y="401"/>
                      </a:lnTo>
                      <a:lnTo>
                        <a:pt x="595" y="399"/>
                      </a:lnTo>
                      <a:lnTo>
                        <a:pt x="611" y="399"/>
                      </a:lnTo>
                      <a:lnTo>
                        <a:pt x="626" y="399"/>
                      </a:lnTo>
                      <a:lnTo>
                        <a:pt x="641" y="397"/>
                      </a:lnTo>
                      <a:lnTo>
                        <a:pt x="657" y="397"/>
                      </a:lnTo>
                      <a:lnTo>
                        <a:pt x="672" y="395"/>
                      </a:lnTo>
                      <a:lnTo>
                        <a:pt x="688" y="393"/>
                      </a:lnTo>
                      <a:lnTo>
                        <a:pt x="703" y="392"/>
                      </a:lnTo>
                      <a:lnTo>
                        <a:pt x="718" y="390"/>
                      </a:lnTo>
                      <a:lnTo>
                        <a:pt x="736" y="388"/>
                      </a:lnTo>
                      <a:lnTo>
                        <a:pt x="751" y="384"/>
                      </a:lnTo>
                      <a:lnTo>
                        <a:pt x="766" y="382"/>
                      </a:lnTo>
                      <a:lnTo>
                        <a:pt x="782" y="378"/>
                      </a:lnTo>
                      <a:lnTo>
                        <a:pt x="799" y="374"/>
                      </a:lnTo>
                      <a:lnTo>
                        <a:pt x="814" y="370"/>
                      </a:lnTo>
                      <a:lnTo>
                        <a:pt x="830" y="367"/>
                      </a:lnTo>
                      <a:lnTo>
                        <a:pt x="847" y="363"/>
                      </a:lnTo>
                      <a:lnTo>
                        <a:pt x="862" y="359"/>
                      </a:lnTo>
                      <a:lnTo>
                        <a:pt x="880" y="353"/>
                      </a:lnTo>
                      <a:lnTo>
                        <a:pt x="895" y="349"/>
                      </a:lnTo>
                      <a:lnTo>
                        <a:pt x="910" y="344"/>
                      </a:lnTo>
                      <a:lnTo>
                        <a:pt x="928" y="338"/>
                      </a:lnTo>
                      <a:lnTo>
                        <a:pt x="943" y="332"/>
                      </a:lnTo>
                      <a:lnTo>
                        <a:pt x="958" y="326"/>
                      </a:lnTo>
                      <a:lnTo>
                        <a:pt x="976" y="320"/>
                      </a:lnTo>
                      <a:lnTo>
                        <a:pt x="991" y="315"/>
                      </a:lnTo>
                      <a:lnTo>
                        <a:pt x="1008" y="307"/>
                      </a:lnTo>
                      <a:lnTo>
                        <a:pt x="1024" y="301"/>
                      </a:lnTo>
                      <a:lnTo>
                        <a:pt x="1039" y="294"/>
                      </a:lnTo>
                      <a:lnTo>
                        <a:pt x="1054" y="286"/>
                      </a:lnTo>
                      <a:lnTo>
                        <a:pt x="1072" y="280"/>
                      </a:lnTo>
                      <a:lnTo>
                        <a:pt x="1087" y="272"/>
                      </a:lnTo>
                      <a:lnTo>
                        <a:pt x="1102" y="263"/>
                      </a:lnTo>
                      <a:lnTo>
                        <a:pt x="1118" y="255"/>
                      </a:lnTo>
                      <a:lnTo>
                        <a:pt x="1133" y="248"/>
                      </a:lnTo>
                      <a:lnTo>
                        <a:pt x="1150" y="238"/>
                      </a:lnTo>
                      <a:lnTo>
                        <a:pt x="1166" y="230"/>
                      </a:lnTo>
                      <a:lnTo>
                        <a:pt x="1181" y="221"/>
                      </a:lnTo>
                      <a:lnTo>
                        <a:pt x="1196" y="211"/>
                      </a:lnTo>
                      <a:lnTo>
                        <a:pt x="1212" y="201"/>
                      </a:lnTo>
                      <a:lnTo>
                        <a:pt x="1227" y="192"/>
                      </a:lnTo>
                      <a:lnTo>
                        <a:pt x="1240" y="182"/>
                      </a:lnTo>
                      <a:lnTo>
                        <a:pt x="1256" y="171"/>
                      </a:lnTo>
                      <a:lnTo>
                        <a:pt x="1271" y="161"/>
                      </a:lnTo>
                      <a:lnTo>
                        <a:pt x="1287" y="150"/>
                      </a:lnTo>
                      <a:lnTo>
                        <a:pt x="1300" y="140"/>
                      </a:lnTo>
                      <a:lnTo>
                        <a:pt x="1315" y="128"/>
                      </a:lnTo>
                      <a:lnTo>
                        <a:pt x="1329" y="117"/>
                      </a:lnTo>
                      <a:lnTo>
                        <a:pt x="1344" y="105"/>
                      </a:lnTo>
                      <a:lnTo>
                        <a:pt x="1358" y="94"/>
                      </a:lnTo>
                      <a:lnTo>
                        <a:pt x="1371" y="82"/>
                      </a:lnTo>
                      <a:lnTo>
                        <a:pt x="1386" y="71"/>
                      </a:lnTo>
                      <a:lnTo>
                        <a:pt x="1400" y="59"/>
                      </a:lnTo>
                      <a:lnTo>
                        <a:pt x="1413" y="46"/>
                      </a:lnTo>
                      <a:lnTo>
                        <a:pt x="1427" y="34"/>
                      </a:lnTo>
                      <a:lnTo>
                        <a:pt x="1440" y="21"/>
                      </a:lnTo>
                      <a:lnTo>
                        <a:pt x="1452" y="9"/>
                      </a:lnTo>
                      <a:lnTo>
                        <a:pt x="1450" y="11"/>
                      </a:lnTo>
                      <a:lnTo>
                        <a:pt x="1436" y="25"/>
                      </a:lnTo>
                      <a:lnTo>
                        <a:pt x="1425" y="38"/>
                      </a:lnTo>
                      <a:lnTo>
                        <a:pt x="1411" y="52"/>
                      </a:lnTo>
                      <a:lnTo>
                        <a:pt x="1400" y="65"/>
                      </a:lnTo>
                      <a:lnTo>
                        <a:pt x="1386" y="78"/>
                      </a:lnTo>
                      <a:lnTo>
                        <a:pt x="1375" y="94"/>
                      </a:lnTo>
                      <a:lnTo>
                        <a:pt x="1363" y="107"/>
                      </a:lnTo>
                      <a:lnTo>
                        <a:pt x="1352" y="121"/>
                      </a:lnTo>
                      <a:lnTo>
                        <a:pt x="1340" y="136"/>
                      </a:lnTo>
                      <a:lnTo>
                        <a:pt x="1329" y="150"/>
                      </a:lnTo>
                      <a:lnTo>
                        <a:pt x="1319" y="165"/>
                      </a:lnTo>
                      <a:lnTo>
                        <a:pt x="1308" y="178"/>
                      </a:lnTo>
                      <a:lnTo>
                        <a:pt x="1298" y="194"/>
                      </a:lnTo>
                      <a:lnTo>
                        <a:pt x="1287" y="209"/>
                      </a:lnTo>
                      <a:lnTo>
                        <a:pt x="1277" y="224"/>
                      </a:lnTo>
                      <a:lnTo>
                        <a:pt x="1267" y="238"/>
                      </a:lnTo>
                      <a:lnTo>
                        <a:pt x="1258" y="253"/>
                      </a:lnTo>
                      <a:lnTo>
                        <a:pt x="1248" y="269"/>
                      </a:lnTo>
                      <a:lnTo>
                        <a:pt x="1239" y="284"/>
                      </a:lnTo>
                      <a:lnTo>
                        <a:pt x="1229" y="299"/>
                      </a:lnTo>
                      <a:lnTo>
                        <a:pt x="1221" y="315"/>
                      </a:lnTo>
                      <a:lnTo>
                        <a:pt x="1212" y="332"/>
                      </a:lnTo>
                      <a:lnTo>
                        <a:pt x="1204" y="347"/>
                      </a:lnTo>
                      <a:lnTo>
                        <a:pt x="1196" y="363"/>
                      </a:lnTo>
                      <a:lnTo>
                        <a:pt x="1187" y="378"/>
                      </a:lnTo>
                      <a:lnTo>
                        <a:pt x="1179" y="393"/>
                      </a:lnTo>
                      <a:lnTo>
                        <a:pt x="1173" y="411"/>
                      </a:lnTo>
                      <a:lnTo>
                        <a:pt x="1166" y="426"/>
                      </a:lnTo>
                      <a:lnTo>
                        <a:pt x="1158" y="442"/>
                      </a:lnTo>
                      <a:lnTo>
                        <a:pt x="1152" y="459"/>
                      </a:lnTo>
                      <a:lnTo>
                        <a:pt x="1144" y="474"/>
                      </a:lnTo>
                      <a:lnTo>
                        <a:pt x="1139" y="490"/>
                      </a:lnTo>
                      <a:lnTo>
                        <a:pt x="1133" y="507"/>
                      </a:lnTo>
                      <a:lnTo>
                        <a:pt x="1127" y="522"/>
                      </a:lnTo>
                      <a:lnTo>
                        <a:pt x="1121" y="538"/>
                      </a:lnTo>
                      <a:lnTo>
                        <a:pt x="1116" y="555"/>
                      </a:lnTo>
                      <a:lnTo>
                        <a:pt x="1112" y="570"/>
                      </a:lnTo>
                      <a:lnTo>
                        <a:pt x="1106" y="587"/>
                      </a:lnTo>
                      <a:lnTo>
                        <a:pt x="1102" y="603"/>
                      </a:lnTo>
                      <a:lnTo>
                        <a:pt x="1096" y="618"/>
                      </a:lnTo>
                      <a:lnTo>
                        <a:pt x="1093" y="636"/>
                      </a:lnTo>
                      <a:lnTo>
                        <a:pt x="1089" y="651"/>
                      </a:lnTo>
                      <a:lnTo>
                        <a:pt x="1085" y="666"/>
                      </a:lnTo>
                      <a:lnTo>
                        <a:pt x="1083" y="684"/>
                      </a:lnTo>
                      <a:lnTo>
                        <a:pt x="1079" y="699"/>
                      </a:lnTo>
                      <a:lnTo>
                        <a:pt x="1075" y="714"/>
                      </a:lnTo>
                      <a:lnTo>
                        <a:pt x="1073" y="730"/>
                      </a:lnTo>
                      <a:lnTo>
                        <a:pt x="1072" y="747"/>
                      </a:lnTo>
                      <a:lnTo>
                        <a:pt x="1070" y="762"/>
                      </a:lnTo>
                      <a:lnTo>
                        <a:pt x="1068" y="778"/>
                      </a:lnTo>
                      <a:lnTo>
                        <a:pt x="1066" y="793"/>
                      </a:lnTo>
                      <a:lnTo>
                        <a:pt x="1064" y="808"/>
                      </a:lnTo>
                      <a:lnTo>
                        <a:pt x="1064" y="824"/>
                      </a:lnTo>
                      <a:lnTo>
                        <a:pt x="1062" y="839"/>
                      </a:lnTo>
                      <a:lnTo>
                        <a:pt x="1062" y="854"/>
                      </a:lnTo>
                      <a:lnTo>
                        <a:pt x="1062" y="870"/>
                      </a:lnTo>
                      <a:lnTo>
                        <a:pt x="1060" y="885"/>
                      </a:lnTo>
                      <a:lnTo>
                        <a:pt x="1060" y="901"/>
                      </a:lnTo>
                      <a:lnTo>
                        <a:pt x="1062" y="914"/>
                      </a:lnTo>
                      <a:lnTo>
                        <a:pt x="1062" y="929"/>
                      </a:lnTo>
                      <a:lnTo>
                        <a:pt x="1062" y="945"/>
                      </a:lnTo>
                      <a:lnTo>
                        <a:pt x="1064" y="958"/>
                      </a:lnTo>
                      <a:lnTo>
                        <a:pt x="1064" y="974"/>
                      </a:lnTo>
                      <a:lnTo>
                        <a:pt x="1066" y="987"/>
                      </a:lnTo>
                      <a:lnTo>
                        <a:pt x="1068" y="1002"/>
                      </a:lnTo>
                      <a:lnTo>
                        <a:pt x="1070" y="1016"/>
                      </a:lnTo>
                      <a:lnTo>
                        <a:pt x="1072" y="1029"/>
                      </a:lnTo>
                      <a:lnTo>
                        <a:pt x="1073" y="1043"/>
                      </a:lnTo>
                      <a:lnTo>
                        <a:pt x="1075" y="1056"/>
                      </a:lnTo>
                      <a:lnTo>
                        <a:pt x="1079" y="1070"/>
                      </a:lnTo>
                      <a:lnTo>
                        <a:pt x="1081" y="1083"/>
                      </a:lnTo>
                      <a:lnTo>
                        <a:pt x="1085" y="1097"/>
                      </a:lnTo>
                      <a:lnTo>
                        <a:pt x="1089" y="1108"/>
                      </a:lnTo>
                      <a:lnTo>
                        <a:pt x="1093" y="1121"/>
                      </a:lnTo>
                      <a:lnTo>
                        <a:pt x="1096" y="1135"/>
                      </a:lnTo>
                      <a:lnTo>
                        <a:pt x="1100" y="1146"/>
                      </a:lnTo>
                      <a:lnTo>
                        <a:pt x="1104" y="1158"/>
                      </a:lnTo>
                      <a:lnTo>
                        <a:pt x="1108" y="1171"/>
                      </a:lnTo>
                      <a:lnTo>
                        <a:pt x="1112" y="1183"/>
                      </a:lnTo>
                      <a:lnTo>
                        <a:pt x="1118" y="1194"/>
                      </a:lnTo>
                      <a:lnTo>
                        <a:pt x="1121" y="1206"/>
                      </a:lnTo>
                      <a:lnTo>
                        <a:pt x="1127" y="1216"/>
                      </a:lnTo>
                      <a:lnTo>
                        <a:pt x="1133" y="1227"/>
                      </a:lnTo>
                      <a:lnTo>
                        <a:pt x="1139" y="1239"/>
                      </a:lnTo>
                      <a:lnTo>
                        <a:pt x="1144" y="1248"/>
                      </a:lnTo>
                      <a:lnTo>
                        <a:pt x="1150" y="1260"/>
                      </a:lnTo>
                      <a:lnTo>
                        <a:pt x="1156" y="1269"/>
                      </a:lnTo>
                      <a:lnTo>
                        <a:pt x="1162" y="1279"/>
                      </a:lnTo>
                      <a:lnTo>
                        <a:pt x="1168" y="1289"/>
                      </a:lnTo>
                      <a:lnTo>
                        <a:pt x="1175" y="1298"/>
                      </a:lnTo>
                      <a:lnTo>
                        <a:pt x="1181" y="1308"/>
                      </a:lnTo>
                      <a:lnTo>
                        <a:pt x="1187" y="1315"/>
                      </a:lnTo>
                      <a:lnTo>
                        <a:pt x="1194" y="1325"/>
                      </a:lnTo>
                      <a:lnTo>
                        <a:pt x="1202" y="1333"/>
                      </a:lnTo>
                      <a:lnTo>
                        <a:pt x="1208" y="1340"/>
                      </a:lnTo>
                      <a:lnTo>
                        <a:pt x="1216" y="1348"/>
                      </a:lnTo>
                      <a:lnTo>
                        <a:pt x="1223" y="1356"/>
                      </a:lnTo>
                      <a:lnTo>
                        <a:pt x="1231" y="1363"/>
                      </a:lnTo>
                      <a:lnTo>
                        <a:pt x="1239" y="1371"/>
                      </a:lnTo>
                      <a:lnTo>
                        <a:pt x="1246" y="1379"/>
                      </a:lnTo>
                      <a:lnTo>
                        <a:pt x="1254" y="1385"/>
                      </a:lnTo>
                      <a:lnTo>
                        <a:pt x="1262" y="1390"/>
                      </a:lnTo>
                      <a:lnTo>
                        <a:pt x="1269" y="1398"/>
                      </a:lnTo>
                      <a:lnTo>
                        <a:pt x="1279" y="1404"/>
                      </a:lnTo>
                      <a:lnTo>
                        <a:pt x="1287" y="1410"/>
                      </a:lnTo>
                      <a:lnTo>
                        <a:pt x="1294" y="1413"/>
                      </a:lnTo>
                      <a:lnTo>
                        <a:pt x="1304" y="1419"/>
                      </a:lnTo>
                      <a:lnTo>
                        <a:pt x="1312" y="1423"/>
                      </a:lnTo>
                      <a:lnTo>
                        <a:pt x="1321" y="1429"/>
                      </a:lnTo>
                      <a:lnTo>
                        <a:pt x="1329" y="1433"/>
                      </a:lnTo>
                      <a:lnTo>
                        <a:pt x="1338" y="1436"/>
                      </a:lnTo>
                      <a:lnTo>
                        <a:pt x="1346" y="1440"/>
                      </a:lnTo>
                      <a:lnTo>
                        <a:pt x="1356" y="1444"/>
                      </a:lnTo>
                      <a:lnTo>
                        <a:pt x="1365" y="1446"/>
                      </a:lnTo>
                      <a:lnTo>
                        <a:pt x="1373" y="1450"/>
                      </a:lnTo>
                      <a:lnTo>
                        <a:pt x="1383" y="1452"/>
                      </a:lnTo>
                      <a:lnTo>
                        <a:pt x="1392" y="1454"/>
                      </a:lnTo>
                      <a:lnTo>
                        <a:pt x="1400" y="1456"/>
                      </a:lnTo>
                      <a:lnTo>
                        <a:pt x="1409" y="1458"/>
                      </a:lnTo>
                      <a:lnTo>
                        <a:pt x="1419" y="1460"/>
                      </a:lnTo>
                      <a:lnTo>
                        <a:pt x="1427" y="1460"/>
                      </a:lnTo>
                      <a:lnTo>
                        <a:pt x="1436" y="1461"/>
                      </a:lnTo>
                      <a:lnTo>
                        <a:pt x="1446" y="1461"/>
                      </a:lnTo>
                      <a:lnTo>
                        <a:pt x="1456" y="1461"/>
                      </a:lnTo>
                      <a:lnTo>
                        <a:pt x="1465" y="1461"/>
                      </a:lnTo>
                      <a:lnTo>
                        <a:pt x="1473" y="1461"/>
                      </a:lnTo>
                      <a:lnTo>
                        <a:pt x="1482" y="1461"/>
                      </a:lnTo>
                      <a:lnTo>
                        <a:pt x="1492" y="1460"/>
                      </a:lnTo>
                      <a:lnTo>
                        <a:pt x="1502" y="1458"/>
                      </a:lnTo>
                      <a:lnTo>
                        <a:pt x="1509" y="1458"/>
                      </a:lnTo>
                      <a:lnTo>
                        <a:pt x="1519" y="1456"/>
                      </a:lnTo>
                      <a:lnTo>
                        <a:pt x="1528" y="1454"/>
                      </a:lnTo>
                      <a:lnTo>
                        <a:pt x="1538" y="1450"/>
                      </a:lnTo>
                      <a:lnTo>
                        <a:pt x="1546" y="1448"/>
                      </a:lnTo>
                      <a:lnTo>
                        <a:pt x="1555" y="1444"/>
                      </a:lnTo>
                      <a:lnTo>
                        <a:pt x="1563" y="1442"/>
                      </a:lnTo>
                      <a:lnTo>
                        <a:pt x="1573" y="1438"/>
                      </a:lnTo>
                      <a:lnTo>
                        <a:pt x="1582" y="1435"/>
                      </a:lnTo>
                      <a:lnTo>
                        <a:pt x="1590" y="1431"/>
                      </a:lnTo>
                      <a:lnTo>
                        <a:pt x="1599" y="1427"/>
                      </a:lnTo>
                      <a:lnTo>
                        <a:pt x="1607" y="1421"/>
                      </a:lnTo>
                      <a:lnTo>
                        <a:pt x="1615" y="1417"/>
                      </a:lnTo>
                      <a:lnTo>
                        <a:pt x="1624" y="1412"/>
                      </a:lnTo>
                      <a:lnTo>
                        <a:pt x="1632" y="1406"/>
                      </a:lnTo>
                      <a:lnTo>
                        <a:pt x="1640" y="1400"/>
                      </a:lnTo>
                      <a:lnTo>
                        <a:pt x="1649" y="1394"/>
                      </a:lnTo>
                      <a:lnTo>
                        <a:pt x="1657" y="1388"/>
                      </a:lnTo>
                      <a:lnTo>
                        <a:pt x="1665" y="1381"/>
                      </a:lnTo>
                      <a:lnTo>
                        <a:pt x="1672" y="1375"/>
                      </a:lnTo>
                      <a:lnTo>
                        <a:pt x="1680" y="1367"/>
                      </a:lnTo>
                      <a:lnTo>
                        <a:pt x="1688" y="1360"/>
                      </a:lnTo>
                      <a:lnTo>
                        <a:pt x="1695" y="1352"/>
                      </a:lnTo>
                      <a:lnTo>
                        <a:pt x="1703" y="1344"/>
                      </a:lnTo>
                      <a:lnTo>
                        <a:pt x="1709" y="1337"/>
                      </a:lnTo>
                      <a:lnTo>
                        <a:pt x="1717" y="1329"/>
                      </a:lnTo>
                      <a:lnTo>
                        <a:pt x="1724" y="1319"/>
                      </a:lnTo>
                      <a:lnTo>
                        <a:pt x="1730" y="1312"/>
                      </a:lnTo>
                      <a:lnTo>
                        <a:pt x="1738" y="1302"/>
                      </a:lnTo>
                      <a:lnTo>
                        <a:pt x="1743" y="1292"/>
                      </a:lnTo>
                      <a:lnTo>
                        <a:pt x="1749" y="1283"/>
                      </a:lnTo>
                      <a:lnTo>
                        <a:pt x="1757" y="1273"/>
                      </a:lnTo>
                      <a:lnTo>
                        <a:pt x="1763" y="1264"/>
                      </a:lnTo>
                      <a:lnTo>
                        <a:pt x="1768" y="1254"/>
                      </a:lnTo>
                      <a:lnTo>
                        <a:pt x="1774" y="1242"/>
                      </a:lnTo>
                      <a:lnTo>
                        <a:pt x="1780" y="1233"/>
                      </a:lnTo>
                      <a:lnTo>
                        <a:pt x="1784" y="1221"/>
                      </a:lnTo>
                      <a:lnTo>
                        <a:pt x="1790" y="1212"/>
                      </a:lnTo>
                      <a:lnTo>
                        <a:pt x="1795" y="1200"/>
                      </a:lnTo>
                      <a:lnTo>
                        <a:pt x="1799" y="1189"/>
                      </a:lnTo>
                      <a:lnTo>
                        <a:pt x="1805" y="1177"/>
                      </a:lnTo>
                      <a:lnTo>
                        <a:pt x="1809" y="1164"/>
                      </a:lnTo>
                      <a:lnTo>
                        <a:pt x="1813" y="1152"/>
                      </a:lnTo>
                      <a:lnTo>
                        <a:pt x="1816" y="1141"/>
                      </a:lnTo>
                      <a:lnTo>
                        <a:pt x="1820" y="1127"/>
                      </a:lnTo>
                      <a:lnTo>
                        <a:pt x="1824" y="1116"/>
                      </a:lnTo>
                      <a:lnTo>
                        <a:pt x="1828" y="1102"/>
                      </a:lnTo>
                      <a:lnTo>
                        <a:pt x="1832" y="1089"/>
                      </a:lnTo>
                      <a:lnTo>
                        <a:pt x="1834" y="1077"/>
                      </a:lnTo>
                      <a:lnTo>
                        <a:pt x="1838" y="1064"/>
                      </a:lnTo>
                      <a:lnTo>
                        <a:pt x="1839" y="1050"/>
                      </a:lnTo>
                      <a:lnTo>
                        <a:pt x="1841" y="1037"/>
                      </a:lnTo>
                      <a:lnTo>
                        <a:pt x="1845" y="1022"/>
                      </a:lnTo>
                      <a:lnTo>
                        <a:pt x="1847" y="1008"/>
                      </a:lnTo>
                      <a:lnTo>
                        <a:pt x="1849" y="995"/>
                      </a:lnTo>
                      <a:lnTo>
                        <a:pt x="1849" y="981"/>
                      </a:lnTo>
                      <a:lnTo>
                        <a:pt x="1851" y="966"/>
                      </a:lnTo>
                      <a:lnTo>
                        <a:pt x="1853" y="952"/>
                      </a:lnTo>
                      <a:lnTo>
                        <a:pt x="1853" y="937"/>
                      </a:lnTo>
                      <a:lnTo>
                        <a:pt x="1853" y="922"/>
                      </a:lnTo>
                      <a:lnTo>
                        <a:pt x="1855" y="908"/>
                      </a:lnTo>
                      <a:lnTo>
                        <a:pt x="1855" y="893"/>
                      </a:lnTo>
                      <a:lnTo>
                        <a:pt x="1855" y="878"/>
                      </a:lnTo>
                      <a:lnTo>
                        <a:pt x="1853" y="862"/>
                      </a:lnTo>
                      <a:lnTo>
                        <a:pt x="1853" y="847"/>
                      </a:lnTo>
                      <a:lnTo>
                        <a:pt x="1853" y="831"/>
                      </a:lnTo>
                      <a:lnTo>
                        <a:pt x="1851" y="816"/>
                      </a:lnTo>
                      <a:lnTo>
                        <a:pt x="1849" y="801"/>
                      </a:lnTo>
                      <a:lnTo>
                        <a:pt x="1849" y="785"/>
                      </a:lnTo>
                      <a:lnTo>
                        <a:pt x="1847" y="770"/>
                      </a:lnTo>
                      <a:lnTo>
                        <a:pt x="1845" y="755"/>
                      </a:lnTo>
                      <a:lnTo>
                        <a:pt x="1843" y="739"/>
                      </a:lnTo>
                      <a:lnTo>
                        <a:pt x="1839" y="722"/>
                      </a:lnTo>
                      <a:lnTo>
                        <a:pt x="1838" y="707"/>
                      </a:lnTo>
                      <a:lnTo>
                        <a:pt x="1834" y="691"/>
                      </a:lnTo>
                      <a:lnTo>
                        <a:pt x="1832" y="676"/>
                      </a:lnTo>
                      <a:lnTo>
                        <a:pt x="1828" y="659"/>
                      </a:lnTo>
                      <a:lnTo>
                        <a:pt x="1824" y="643"/>
                      </a:lnTo>
                      <a:lnTo>
                        <a:pt x="1820" y="628"/>
                      </a:lnTo>
                      <a:lnTo>
                        <a:pt x="1816" y="611"/>
                      </a:lnTo>
                      <a:lnTo>
                        <a:pt x="1811" y="595"/>
                      </a:lnTo>
                      <a:lnTo>
                        <a:pt x="1807" y="578"/>
                      </a:lnTo>
                      <a:lnTo>
                        <a:pt x="1801" y="563"/>
                      </a:lnTo>
                      <a:lnTo>
                        <a:pt x="1795" y="547"/>
                      </a:lnTo>
                      <a:lnTo>
                        <a:pt x="1791" y="530"/>
                      </a:lnTo>
                      <a:lnTo>
                        <a:pt x="1786" y="514"/>
                      </a:lnTo>
                      <a:lnTo>
                        <a:pt x="1780" y="497"/>
                      </a:lnTo>
                      <a:lnTo>
                        <a:pt x="1772" y="482"/>
                      </a:lnTo>
                      <a:lnTo>
                        <a:pt x="1767" y="466"/>
                      </a:lnTo>
                      <a:lnTo>
                        <a:pt x="1761" y="449"/>
                      </a:lnTo>
                      <a:lnTo>
                        <a:pt x="1753" y="434"/>
                      </a:lnTo>
                      <a:lnTo>
                        <a:pt x="1745" y="418"/>
                      </a:lnTo>
                      <a:lnTo>
                        <a:pt x="1740" y="401"/>
                      </a:lnTo>
                      <a:lnTo>
                        <a:pt x="1732" y="386"/>
                      </a:lnTo>
                      <a:lnTo>
                        <a:pt x="1722" y="370"/>
                      </a:lnTo>
                      <a:lnTo>
                        <a:pt x="1715" y="355"/>
                      </a:lnTo>
                      <a:lnTo>
                        <a:pt x="1707" y="340"/>
                      </a:lnTo>
                      <a:lnTo>
                        <a:pt x="1699" y="322"/>
                      </a:lnTo>
                      <a:lnTo>
                        <a:pt x="1690" y="307"/>
                      </a:lnTo>
                      <a:lnTo>
                        <a:pt x="1680" y="292"/>
                      </a:lnTo>
                      <a:lnTo>
                        <a:pt x="1672" y="276"/>
                      </a:lnTo>
                      <a:lnTo>
                        <a:pt x="1663" y="261"/>
                      </a:lnTo>
                      <a:lnTo>
                        <a:pt x="1653" y="246"/>
                      </a:lnTo>
                      <a:lnTo>
                        <a:pt x="1644" y="232"/>
                      </a:lnTo>
                      <a:lnTo>
                        <a:pt x="1632" y="217"/>
                      </a:lnTo>
                      <a:lnTo>
                        <a:pt x="1623" y="201"/>
                      </a:lnTo>
                      <a:lnTo>
                        <a:pt x="1613" y="186"/>
                      </a:lnTo>
                      <a:lnTo>
                        <a:pt x="1601" y="173"/>
                      </a:lnTo>
                      <a:lnTo>
                        <a:pt x="1590" y="157"/>
                      </a:lnTo>
                      <a:lnTo>
                        <a:pt x="1580" y="142"/>
                      </a:lnTo>
                      <a:lnTo>
                        <a:pt x="1569" y="128"/>
                      </a:lnTo>
                      <a:lnTo>
                        <a:pt x="1557" y="113"/>
                      </a:lnTo>
                      <a:lnTo>
                        <a:pt x="1546" y="100"/>
                      </a:lnTo>
                      <a:lnTo>
                        <a:pt x="1534" y="86"/>
                      </a:lnTo>
                      <a:lnTo>
                        <a:pt x="1521" y="73"/>
                      </a:lnTo>
                      <a:lnTo>
                        <a:pt x="1509" y="59"/>
                      </a:lnTo>
                      <a:lnTo>
                        <a:pt x="1498" y="46"/>
                      </a:lnTo>
                      <a:lnTo>
                        <a:pt x="1484" y="32"/>
                      </a:lnTo>
                      <a:lnTo>
                        <a:pt x="1473" y="19"/>
                      </a:lnTo>
                      <a:lnTo>
                        <a:pt x="1459" y="5"/>
                      </a:lnTo>
                      <a:lnTo>
                        <a:pt x="1469" y="15"/>
                      </a:lnTo>
                      <a:lnTo>
                        <a:pt x="1482" y="29"/>
                      </a:lnTo>
                      <a:lnTo>
                        <a:pt x="1496" y="40"/>
                      </a:lnTo>
                      <a:lnTo>
                        <a:pt x="1509" y="54"/>
                      </a:lnTo>
                      <a:lnTo>
                        <a:pt x="1523" y="65"/>
                      </a:lnTo>
                      <a:lnTo>
                        <a:pt x="1536" y="77"/>
                      </a:lnTo>
                      <a:lnTo>
                        <a:pt x="1550" y="88"/>
                      </a:lnTo>
                      <a:lnTo>
                        <a:pt x="1565" y="100"/>
                      </a:lnTo>
                      <a:lnTo>
                        <a:pt x="1578" y="111"/>
                      </a:lnTo>
                      <a:lnTo>
                        <a:pt x="1594" y="123"/>
                      </a:lnTo>
                      <a:lnTo>
                        <a:pt x="1607" y="134"/>
                      </a:lnTo>
                      <a:lnTo>
                        <a:pt x="1623" y="146"/>
                      </a:lnTo>
                      <a:lnTo>
                        <a:pt x="1636" y="155"/>
                      </a:lnTo>
                      <a:lnTo>
                        <a:pt x="1651" y="167"/>
                      </a:lnTo>
                      <a:lnTo>
                        <a:pt x="1667" y="176"/>
                      </a:lnTo>
                      <a:lnTo>
                        <a:pt x="1682" y="186"/>
                      </a:lnTo>
                      <a:lnTo>
                        <a:pt x="1695" y="196"/>
                      </a:lnTo>
                      <a:lnTo>
                        <a:pt x="1711" y="205"/>
                      </a:lnTo>
                      <a:lnTo>
                        <a:pt x="1726" y="215"/>
                      </a:lnTo>
                      <a:lnTo>
                        <a:pt x="1742" y="224"/>
                      </a:lnTo>
                      <a:lnTo>
                        <a:pt x="1757" y="234"/>
                      </a:lnTo>
                      <a:lnTo>
                        <a:pt x="1772" y="242"/>
                      </a:lnTo>
                      <a:lnTo>
                        <a:pt x="1790" y="251"/>
                      </a:lnTo>
                      <a:lnTo>
                        <a:pt x="1805" y="259"/>
                      </a:lnTo>
                      <a:lnTo>
                        <a:pt x="1820" y="267"/>
                      </a:lnTo>
                      <a:lnTo>
                        <a:pt x="1836" y="276"/>
                      </a:lnTo>
                      <a:lnTo>
                        <a:pt x="1851" y="284"/>
                      </a:lnTo>
                      <a:lnTo>
                        <a:pt x="1868" y="290"/>
                      </a:lnTo>
                      <a:lnTo>
                        <a:pt x="1884" y="297"/>
                      </a:lnTo>
                      <a:lnTo>
                        <a:pt x="1899" y="305"/>
                      </a:lnTo>
                      <a:lnTo>
                        <a:pt x="1916" y="311"/>
                      </a:lnTo>
                      <a:lnTo>
                        <a:pt x="1932" y="319"/>
                      </a:lnTo>
                      <a:lnTo>
                        <a:pt x="1947" y="324"/>
                      </a:lnTo>
                      <a:lnTo>
                        <a:pt x="1964" y="330"/>
                      </a:lnTo>
                      <a:lnTo>
                        <a:pt x="1980" y="336"/>
                      </a:lnTo>
                      <a:lnTo>
                        <a:pt x="1997" y="342"/>
                      </a:lnTo>
                      <a:lnTo>
                        <a:pt x="2012" y="347"/>
                      </a:lnTo>
                      <a:lnTo>
                        <a:pt x="2028" y="351"/>
                      </a:lnTo>
                      <a:lnTo>
                        <a:pt x="2045" y="357"/>
                      </a:lnTo>
                      <a:lnTo>
                        <a:pt x="2060" y="361"/>
                      </a:lnTo>
                      <a:lnTo>
                        <a:pt x="2076" y="365"/>
                      </a:lnTo>
                      <a:lnTo>
                        <a:pt x="2093" y="369"/>
                      </a:lnTo>
                      <a:lnTo>
                        <a:pt x="2108" y="372"/>
                      </a:lnTo>
                      <a:lnTo>
                        <a:pt x="2124" y="376"/>
                      </a:lnTo>
                      <a:lnTo>
                        <a:pt x="2141" y="380"/>
                      </a:lnTo>
                      <a:lnTo>
                        <a:pt x="2156" y="382"/>
                      </a:lnTo>
                      <a:lnTo>
                        <a:pt x="2172" y="386"/>
                      </a:lnTo>
                      <a:lnTo>
                        <a:pt x="2189" y="388"/>
                      </a:lnTo>
                      <a:lnTo>
                        <a:pt x="2204" y="390"/>
                      </a:lnTo>
                      <a:lnTo>
                        <a:pt x="2220" y="392"/>
                      </a:lnTo>
                      <a:lnTo>
                        <a:pt x="2235" y="393"/>
                      </a:lnTo>
                      <a:lnTo>
                        <a:pt x="2250" y="395"/>
                      </a:lnTo>
                      <a:lnTo>
                        <a:pt x="2266" y="397"/>
                      </a:lnTo>
                      <a:lnTo>
                        <a:pt x="2281" y="399"/>
                      </a:lnTo>
                      <a:lnTo>
                        <a:pt x="2296" y="399"/>
                      </a:lnTo>
                      <a:lnTo>
                        <a:pt x="2312" y="399"/>
                      </a:lnTo>
                      <a:lnTo>
                        <a:pt x="2327" y="401"/>
                      </a:lnTo>
                      <a:lnTo>
                        <a:pt x="2343" y="401"/>
                      </a:lnTo>
                      <a:lnTo>
                        <a:pt x="2358" y="401"/>
                      </a:lnTo>
                      <a:lnTo>
                        <a:pt x="2371" y="399"/>
                      </a:lnTo>
                      <a:lnTo>
                        <a:pt x="2387" y="399"/>
                      </a:lnTo>
                      <a:lnTo>
                        <a:pt x="2402" y="399"/>
                      </a:lnTo>
                      <a:lnTo>
                        <a:pt x="2415" y="397"/>
                      </a:lnTo>
                      <a:lnTo>
                        <a:pt x="2431" y="397"/>
                      </a:lnTo>
                      <a:lnTo>
                        <a:pt x="2444" y="395"/>
                      </a:lnTo>
                      <a:lnTo>
                        <a:pt x="2458" y="393"/>
                      </a:lnTo>
                      <a:lnTo>
                        <a:pt x="2473" y="392"/>
                      </a:lnTo>
                      <a:lnTo>
                        <a:pt x="2487" y="390"/>
                      </a:lnTo>
                      <a:lnTo>
                        <a:pt x="2500" y="388"/>
                      </a:lnTo>
                      <a:lnTo>
                        <a:pt x="2513" y="384"/>
                      </a:lnTo>
                      <a:lnTo>
                        <a:pt x="2527" y="382"/>
                      </a:lnTo>
                      <a:lnTo>
                        <a:pt x="2540" y="378"/>
                      </a:lnTo>
                      <a:lnTo>
                        <a:pt x="2552" y="376"/>
                      </a:lnTo>
                      <a:lnTo>
                        <a:pt x="2565" y="372"/>
                      </a:lnTo>
                      <a:lnTo>
                        <a:pt x="2579" y="369"/>
                      </a:lnTo>
                      <a:lnTo>
                        <a:pt x="2590" y="365"/>
                      </a:lnTo>
                      <a:lnTo>
                        <a:pt x="2604" y="361"/>
                      </a:lnTo>
                      <a:lnTo>
                        <a:pt x="2615" y="357"/>
                      </a:lnTo>
                      <a:lnTo>
                        <a:pt x="2627" y="351"/>
                      </a:lnTo>
                      <a:lnTo>
                        <a:pt x="2638" y="347"/>
                      </a:lnTo>
                      <a:lnTo>
                        <a:pt x="2650" y="342"/>
                      </a:lnTo>
                      <a:lnTo>
                        <a:pt x="2661" y="338"/>
                      </a:lnTo>
                      <a:lnTo>
                        <a:pt x="2673" y="332"/>
                      </a:lnTo>
                      <a:lnTo>
                        <a:pt x="2684" y="326"/>
                      </a:lnTo>
                      <a:lnTo>
                        <a:pt x="2694" y="322"/>
                      </a:lnTo>
                      <a:lnTo>
                        <a:pt x="2705" y="317"/>
                      </a:lnTo>
                      <a:lnTo>
                        <a:pt x="2715" y="311"/>
                      </a:lnTo>
                      <a:lnTo>
                        <a:pt x="2725" y="303"/>
                      </a:lnTo>
                      <a:lnTo>
                        <a:pt x="2734" y="297"/>
                      </a:lnTo>
                      <a:lnTo>
                        <a:pt x="2744" y="292"/>
                      </a:lnTo>
                      <a:lnTo>
                        <a:pt x="2753" y="286"/>
                      </a:lnTo>
                      <a:lnTo>
                        <a:pt x="2763" y="278"/>
                      </a:lnTo>
                      <a:lnTo>
                        <a:pt x="2771" y="272"/>
                      </a:lnTo>
                      <a:lnTo>
                        <a:pt x="2780" y="265"/>
                      </a:lnTo>
                      <a:lnTo>
                        <a:pt x="2788" y="257"/>
                      </a:lnTo>
                      <a:lnTo>
                        <a:pt x="2796" y="251"/>
                      </a:lnTo>
                      <a:lnTo>
                        <a:pt x="2803" y="244"/>
                      </a:lnTo>
                      <a:lnTo>
                        <a:pt x="2811" y="236"/>
                      </a:lnTo>
                      <a:lnTo>
                        <a:pt x="2819" y="228"/>
                      </a:lnTo>
                      <a:lnTo>
                        <a:pt x="2826" y="221"/>
                      </a:lnTo>
                      <a:lnTo>
                        <a:pt x="2834" y="213"/>
                      </a:lnTo>
                      <a:lnTo>
                        <a:pt x="2840" y="205"/>
                      </a:lnTo>
                      <a:lnTo>
                        <a:pt x="2846" y="198"/>
                      </a:lnTo>
                      <a:lnTo>
                        <a:pt x="2851" y="190"/>
                      </a:lnTo>
                      <a:lnTo>
                        <a:pt x="2857" y="180"/>
                      </a:lnTo>
                      <a:lnTo>
                        <a:pt x="2863" y="173"/>
                      </a:lnTo>
                      <a:lnTo>
                        <a:pt x="2869" y="165"/>
                      </a:lnTo>
                      <a:lnTo>
                        <a:pt x="2874" y="155"/>
                      </a:lnTo>
                      <a:lnTo>
                        <a:pt x="2878" y="148"/>
                      </a:lnTo>
                      <a:lnTo>
                        <a:pt x="2882" y="138"/>
                      </a:lnTo>
                      <a:lnTo>
                        <a:pt x="2886" y="130"/>
                      </a:lnTo>
                      <a:lnTo>
                        <a:pt x="2890" y="121"/>
                      </a:lnTo>
                      <a:lnTo>
                        <a:pt x="2894" y="113"/>
                      </a:lnTo>
                      <a:lnTo>
                        <a:pt x="2897" y="103"/>
                      </a:lnTo>
                      <a:lnTo>
                        <a:pt x="2901" y="94"/>
                      </a:lnTo>
                      <a:lnTo>
                        <a:pt x="2903" y="86"/>
                      </a:lnTo>
                      <a:lnTo>
                        <a:pt x="2905" y="77"/>
                      </a:lnTo>
                      <a:lnTo>
                        <a:pt x="2907" y="67"/>
                      </a:lnTo>
                      <a:lnTo>
                        <a:pt x="2909" y="59"/>
                      </a:lnTo>
                      <a:lnTo>
                        <a:pt x="2911" y="50"/>
                      </a:lnTo>
                      <a:lnTo>
                        <a:pt x="2913" y="40"/>
                      </a:lnTo>
                      <a:lnTo>
                        <a:pt x="2913" y="30"/>
                      </a:lnTo>
                      <a:lnTo>
                        <a:pt x="2915" y="23"/>
                      </a:lnTo>
                      <a:lnTo>
                        <a:pt x="2915" y="13"/>
                      </a:lnTo>
                    </a:path>
                  </a:pathLst>
                </a:custGeom>
                <a:solidFill>
                  <a:srgbClr val="FFFF00"/>
                </a:solidFill>
                <a:ln w="28575" cmpd="sng">
                  <a:solidFill>
                    <a:schemeClr val="tx1"/>
                  </a:solidFill>
                  <a:prstDash val="solid"/>
                  <a:round/>
                  <a:headEnd/>
                  <a:tailEnd/>
                </a:ln>
              </p:spPr>
              <p:txBody>
                <a:bodyPr/>
                <a:lstStyle/>
                <a:p>
                  <a:endParaRPr lang="en-US"/>
                </a:p>
              </p:txBody>
            </p:sp>
            <p:sp>
              <p:nvSpPr>
                <p:cNvPr id="1063" name="Line 32"/>
                <p:cNvSpPr>
                  <a:spLocks noChangeShapeType="1"/>
                </p:cNvSpPr>
                <p:nvPr/>
              </p:nvSpPr>
              <p:spPr bwMode="auto">
                <a:xfrm flipV="1">
                  <a:off x="3147" y="3031"/>
                  <a:ext cx="1" cy="5"/>
                </a:xfrm>
                <a:prstGeom prst="line">
                  <a:avLst/>
                </a:prstGeom>
                <a:noFill/>
                <a:ln w="28575">
                  <a:solidFill>
                    <a:schemeClr val="tx1"/>
                  </a:solidFill>
                  <a:round/>
                  <a:headEnd/>
                  <a:tailEnd/>
                </a:ln>
              </p:spPr>
              <p:txBody>
                <a:bodyPr/>
                <a:lstStyle/>
                <a:p>
                  <a:endParaRPr lang="en-US"/>
                </a:p>
              </p:txBody>
            </p:sp>
          </p:grpSp>
          <p:sp>
            <p:nvSpPr>
              <p:cNvPr id="1057" name="Text Box 33"/>
              <p:cNvSpPr txBox="1">
                <a:spLocks noChangeArrowheads="1"/>
              </p:cNvSpPr>
              <p:nvPr/>
            </p:nvSpPr>
            <p:spPr bwMode="auto">
              <a:xfrm>
                <a:off x="1934" y="1272"/>
                <a:ext cx="169" cy="308"/>
              </a:xfrm>
              <a:prstGeom prst="rect">
                <a:avLst/>
              </a:prstGeom>
              <a:noFill/>
              <a:ln w="9525">
                <a:noFill/>
                <a:miter lim="800000"/>
                <a:headEnd/>
                <a:tailEnd/>
              </a:ln>
            </p:spPr>
            <p:txBody>
              <a:bodyPr>
                <a:spAutoFit/>
              </a:bodyPr>
              <a:lstStyle/>
              <a:p>
                <a:r>
                  <a:rPr lang="en-US" sz="2600" b="1">
                    <a:latin typeface="Times New Roman" pitchFamily="18" charset="0"/>
                  </a:rPr>
                  <a:t>+</a:t>
                </a:r>
              </a:p>
            </p:txBody>
          </p:sp>
          <p:sp>
            <p:nvSpPr>
              <p:cNvPr id="1058" name="Text Box 34"/>
              <p:cNvSpPr txBox="1">
                <a:spLocks noChangeArrowheads="1"/>
              </p:cNvSpPr>
              <p:nvPr/>
            </p:nvSpPr>
            <p:spPr bwMode="auto">
              <a:xfrm>
                <a:off x="1726" y="1386"/>
                <a:ext cx="172" cy="298"/>
              </a:xfrm>
              <a:prstGeom prst="rect">
                <a:avLst/>
              </a:prstGeom>
              <a:noFill/>
              <a:ln w="9525">
                <a:noFill/>
                <a:miter lim="800000"/>
                <a:headEnd/>
                <a:tailEnd/>
              </a:ln>
            </p:spPr>
            <p:txBody>
              <a:bodyPr>
                <a:spAutoFit/>
              </a:bodyPr>
              <a:lstStyle/>
              <a:p>
                <a:r>
                  <a:rPr lang="en-US" sz="2500" b="1">
                    <a:latin typeface="Times New Roman" pitchFamily="18" charset="0"/>
                  </a:rPr>
                  <a:t>_</a:t>
                </a:r>
              </a:p>
            </p:txBody>
          </p:sp>
          <p:sp>
            <p:nvSpPr>
              <p:cNvPr id="1059" name="Text Box 35"/>
              <p:cNvSpPr txBox="1">
                <a:spLocks noChangeArrowheads="1"/>
              </p:cNvSpPr>
              <p:nvPr/>
            </p:nvSpPr>
            <p:spPr bwMode="auto">
              <a:xfrm>
                <a:off x="2163" y="1392"/>
                <a:ext cx="172" cy="538"/>
              </a:xfrm>
              <a:prstGeom prst="rect">
                <a:avLst/>
              </a:prstGeom>
              <a:noFill/>
              <a:ln w="9525">
                <a:noFill/>
                <a:miter lim="800000"/>
                <a:headEnd/>
                <a:tailEnd/>
              </a:ln>
            </p:spPr>
            <p:txBody>
              <a:bodyPr>
                <a:spAutoFit/>
              </a:bodyPr>
              <a:lstStyle/>
              <a:p>
                <a:r>
                  <a:rPr lang="en-US" sz="2500" b="1">
                    <a:latin typeface="Times New Roman" pitchFamily="18" charset="0"/>
                  </a:rPr>
                  <a:t>_	</a:t>
                </a:r>
              </a:p>
            </p:txBody>
          </p:sp>
          <p:sp>
            <p:nvSpPr>
              <p:cNvPr id="1060" name="Text Box 36"/>
              <p:cNvSpPr txBox="1">
                <a:spLocks noChangeArrowheads="1"/>
              </p:cNvSpPr>
              <p:nvPr/>
            </p:nvSpPr>
            <p:spPr bwMode="auto">
              <a:xfrm>
                <a:off x="1926" y="1664"/>
                <a:ext cx="171" cy="298"/>
              </a:xfrm>
              <a:prstGeom prst="rect">
                <a:avLst/>
              </a:prstGeom>
              <a:noFill/>
              <a:ln w="9525">
                <a:noFill/>
                <a:miter lim="800000"/>
                <a:headEnd/>
                <a:tailEnd/>
              </a:ln>
            </p:spPr>
            <p:txBody>
              <a:bodyPr>
                <a:spAutoFit/>
              </a:bodyPr>
              <a:lstStyle/>
              <a:p>
                <a:r>
                  <a:rPr lang="en-US" sz="2500" b="1">
                    <a:latin typeface="Times New Roman" pitchFamily="18" charset="0"/>
                  </a:rPr>
                  <a:t>+</a:t>
                </a:r>
              </a:p>
            </p:txBody>
          </p:sp>
        </p:grpSp>
        <p:sp>
          <p:nvSpPr>
            <p:cNvPr id="1055" name="Rectangle 37"/>
            <p:cNvSpPr>
              <a:spLocks noChangeArrowheads="1"/>
            </p:cNvSpPr>
            <p:nvPr/>
          </p:nvSpPr>
          <p:spPr bwMode="auto">
            <a:xfrm>
              <a:off x="1012" y="1834"/>
              <a:ext cx="2020" cy="310"/>
            </a:xfrm>
            <a:prstGeom prst="rect">
              <a:avLst/>
            </a:prstGeom>
            <a:noFill/>
            <a:ln w="9525">
              <a:noFill/>
              <a:miter lim="800000"/>
              <a:headEnd/>
              <a:tailEnd/>
            </a:ln>
          </p:spPr>
          <p:txBody>
            <a:bodyPr wrap="square">
              <a:spAutoFit/>
            </a:bodyPr>
            <a:lstStyle/>
            <a:p>
              <a:pPr algn="ctr"/>
              <a:r>
                <a:rPr lang="en-US" sz="1800" i="1" dirty="0">
                  <a:solidFill>
                    <a:srgbClr val="000080"/>
                  </a:solidFill>
                  <a:latin typeface="Comic Sans MS" pitchFamily="66" charset="0"/>
                </a:rPr>
                <a:t>“d-wave”</a:t>
              </a:r>
            </a:p>
            <a:p>
              <a:pPr algn="ctr"/>
              <a:r>
                <a:rPr lang="en-US" sz="1600" i="1" dirty="0">
                  <a:solidFill>
                    <a:srgbClr val="000080"/>
                  </a:solidFill>
                  <a:latin typeface="Comic Sans MS" pitchFamily="66" charset="0"/>
                </a:rPr>
                <a:t>Dale’s group discovered this!</a:t>
              </a:r>
            </a:p>
          </p:txBody>
        </p:sp>
      </p:grpSp>
    </p:spTree>
    <p:extLst>
      <p:ext uri="{BB962C8B-B14F-4D97-AF65-F5344CB8AC3E}">
        <p14:creationId xmlns:p14="http://schemas.microsoft.com/office/powerpoint/2010/main" val="13783852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p:cNvPicPr>
            <a:picLocks noChangeAspect="1" noChangeArrowheads="1"/>
          </p:cNvPicPr>
          <p:nvPr/>
        </p:nvPicPr>
        <p:blipFill>
          <a:blip r:embed="rId2" cstate="print"/>
          <a:srcRect/>
          <a:stretch>
            <a:fillRect/>
          </a:stretch>
        </p:blipFill>
        <p:spPr bwMode="auto">
          <a:xfrm>
            <a:off x="4478338" y="3535363"/>
            <a:ext cx="4403725" cy="3452812"/>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287338" y="3387725"/>
            <a:ext cx="4211637" cy="3470275"/>
          </a:xfrm>
          <a:prstGeom prst="rect">
            <a:avLst/>
          </a:prstGeom>
          <a:noFill/>
          <a:ln w="9525">
            <a:noFill/>
            <a:miter lim="800000"/>
            <a:headEnd/>
            <a:tailEnd/>
          </a:ln>
        </p:spPr>
      </p:pic>
      <p:pic>
        <p:nvPicPr>
          <p:cNvPr id="5124" name="Picture 7" descr="UPt3 - JS51509a.jpg"/>
          <p:cNvPicPr>
            <a:picLocks noChangeAspect="1"/>
          </p:cNvPicPr>
          <p:nvPr/>
        </p:nvPicPr>
        <p:blipFill>
          <a:blip r:embed="rId4" cstate="print"/>
          <a:srcRect b="16631"/>
          <a:stretch>
            <a:fillRect/>
          </a:stretch>
        </p:blipFill>
        <p:spPr bwMode="auto">
          <a:xfrm>
            <a:off x="1100138" y="769938"/>
            <a:ext cx="3209925" cy="2154237"/>
          </a:xfrm>
          <a:prstGeom prst="rect">
            <a:avLst/>
          </a:prstGeom>
          <a:noFill/>
          <a:ln w="9525">
            <a:noFill/>
            <a:miter lim="800000"/>
            <a:headEnd/>
            <a:tailEnd/>
          </a:ln>
        </p:spPr>
      </p:pic>
      <p:sp>
        <p:nvSpPr>
          <p:cNvPr id="5125" name="Text Box 2"/>
          <p:cNvSpPr txBox="1">
            <a:spLocks noChangeArrowheads="1"/>
          </p:cNvSpPr>
          <p:nvPr/>
        </p:nvSpPr>
        <p:spPr bwMode="auto">
          <a:xfrm>
            <a:off x="963613" y="57090"/>
            <a:ext cx="7162800" cy="400110"/>
          </a:xfrm>
          <a:prstGeom prst="rect">
            <a:avLst/>
          </a:prstGeom>
          <a:noFill/>
          <a:ln w="9525">
            <a:noFill/>
            <a:miter lim="800000"/>
            <a:headEnd/>
            <a:tailEnd/>
          </a:ln>
        </p:spPr>
        <p:txBody>
          <a:bodyPr>
            <a:spAutoFit/>
          </a:bodyPr>
          <a:lstStyle/>
          <a:p>
            <a:pPr algn="ctr" eaLnBrk="1" hangingPunct="1">
              <a:spcBef>
                <a:spcPct val="50000"/>
              </a:spcBef>
            </a:pPr>
            <a:r>
              <a:rPr lang="en-US" sz="2000" b="1" dirty="0">
                <a:solidFill>
                  <a:srgbClr val="CC0000"/>
                </a:solidFill>
                <a:latin typeface="Comic Sans MS" pitchFamily="66" charset="0"/>
              </a:rPr>
              <a:t>Multiple junctions to map out order parameter of UPt</a:t>
            </a:r>
            <a:r>
              <a:rPr lang="en-US" sz="2000" b="1" baseline="-25000" dirty="0">
                <a:solidFill>
                  <a:srgbClr val="CC0000"/>
                </a:solidFill>
                <a:latin typeface="Comic Sans MS" pitchFamily="66" charset="0"/>
              </a:rPr>
              <a:t>3</a:t>
            </a:r>
            <a:r>
              <a:rPr lang="en-US" sz="2000" b="1" dirty="0">
                <a:solidFill>
                  <a:srgbClr val="CC0000"/>
                </a:solidFill>
                <a:latin typeface="Comic Sans MS" pitchFamily="66" charset="0"/>
              </a:rPr>
              <a:t>  </a:t>
            </a:r>
          </a:p>
        </p:txBody>
      </p:sp>
      <p:sp>
        <p:nvSpPr>
          <p:cNvPr id="5126" name="TextBox 5"/>
          <p:cNvSpPr txBox="1">
            <a:spLocks noChangeArrowheads="1"/>
          </p:cNvSpPr>
          <p:nvPr/>
        </p:nvSpPr>
        <p:spPr bwMode="auto">
          <a:xfrm>
            <a:off x="1814513" y="3251200"/>
            <a:ext cx="1684337" cy="369888"/>
          </a:xfrm>
          <a:prstGeom prst="rect">
            <a:avLst/>
          </a:prstGeom>
          <a:noFill/>
          <a:ln w="9525">
            <a:noFill/>
            <a:miter lim="800000"/>
            <a:headEnd/>
            <a:tailEnd/>
          </a:ln>
        </p:spPr>
        <p:txBody>
          <a:bodyPr wrap="none">
            <a:spAutoFit/>
          </a:bodyPr>
          <a:lstStyle/>
          <a:p>
            <a:r>
              <a:rPr lang="en-US" sz="1800">
                <a:latin typeface="Arial" pitchFamily="34" charset="0"/>
                <a:cs typeface="Arial" pitchFamily="34" charset="0"/>
              </a:rPr>
              <a:t>EXPERIMENT</a:t>
            </a:r>
          </a:p>
        </p:txBody>
      </p:sp>
      <p:sp>
        <p:nvSpPr>
          <p:cNvPr id="5127" name="TextBox 6"/>
          <p:cNvSpPr txBox="1">
            <a:spLocks noChangeArrowheads="1"/>
          </p:cNvSpPr>
          <p:nvPr/>
        </p:nvSpPr>
        <p:spPr bwMode="auto">
          <a:xfrm>
            <a:off x="6538913" y="3273425"/>
            <a:ext cx="1141412" cy="368300"/>
          </a:xfrm>
          <a:prstGeom prst="rect">
            <a:avLst/>
          </a:prstGeom>
          <a:noFill/>
          <a:ln w="9525">
            <a:noFill/>
            <a:miter lim="800000"/>
            <a:headEnd/>
            <a:tailEnd/>
          </a:ln>
        </p:spPr>
        <p:txBody>
          <a:bodyPr wrap="none">
            <a:spAutoFit/>
          </a:bodyPr>
          <a:lstStyle/>
          <a:p>
            <a:r>
              <a:rPr lang="en-US" sz="1800">
                <a:latin typeface="Arial" pitchFamily="34" charset="0"/>
                <a:cs typeface="Arial" pitchFamily="34" charset="0"/>
              </a:rPr>
              <a:t>THEORY</a:t>
            </a:r>
          </a:p>
        </p:txBody>
      </p:sp>
      <p:pic>
        <p:nvPicPr>
          <p:cNvPr id="5128" name="Picture 1" descr="UPt3 Junction Cuts3.TIF"/>
          <p:cNvPicPr>
            <a:picLocks noChangeAspect="1"/>
          </p:cNvPicPr>
          <p:nvPr/>
        </p:nvPicPr>
        <p:blipFill>
          <a:blip r:embed="rId5" cstate="print">
            <a:lum bright="-10000" contrast="40000"/>
          </a:blip>
          <a:srcRect b="25739"/>
          <a:stretch>
            <a:fillRect/>
          </a:stretch>
        </p:blipFill>
        <p:spPr bwMode="auto">
          <a:xfrm>
            <a:off x="5173663" y="720725"/>
            <a:ext cx="3128962" cy="2165350"/>
          </a:xfrm>
          <a:prstGeom prst="rect">
            <a:avLst/>
          </a:prstGeom>
          <a:noFill/>
          <a:ln w="9525">
            <a:noFill/>
            <a:miter lim="800000"/>
            <a:headEnd/>
            <a:tailEnd/>
          </a:ln>
        </p:spPr>
      </p:pic>
    </p:spTree>
    <p:extLst>
      <p:ext uri="{BB962C8B-B14F-4D97-AF65-F5344CB8AC3E}">
        <p14:creationId xmlns:p14="http://schemas.microsoft.com/office/powerpoint/2010/main" val="28776247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7400" y="1371600"/>
            <a:ext cx="2994025" cy="584775"/>
          </a:xfrm>
          <a:prstGeom prst="rect">
            <a:avLst/>
          </a:prstGeom>
          <a:noFill/>
        </p:spPr>
        <p:txBody>
          <a:bodyPr wrap="none" rtlCol="0">
            <a:spAutoFit/>
          </a:bodyPr>
          <a:lstStyle/>
          <a:p>
            <a:pPr algn="ctr"/>
            <a:r>
              <a:rPr lang="en-US" sz="3200" dirty="0"/>
              <a:t>Alexey Bezryadin</a:t>
            </a:r>
          </a:p>
        </p:txBody>
      </p:sp>
      <p:sp>
        <p:nvSpPr>
          <p:cNvPr id="3" name="TextBox 2"/>
          <p:cNvSpPr txBox="1"/>
          <p:nvPr/>
        </p:nvSpPr>
        <p:spPr>
          <a:xfrm>
            <a:off x="1423094" y="2911495"/>
            <a:ext cx="4215706" cy="2031325"/>
          </a:xfrm>
          <a:prstGeom prst="rect">
            <a:avLst/>
          </a:prstGeom>
          <a:noFill/>
        </p:spPr>
        <p:txBody>
          <a:bodyPr wrap="none" rtlCol="0">
            <a:spAutoFit/>
          </a:bodyPr>
          <a:lstStyle/>
          <a:p>
            <a:pPr>
              <a:spcAft>
                <a:spcPts val="1200"/>
              </a:spcAft>
            </a:pPr>
            <a:r>
              <a:rPr lang="en-US" sz="2400" dirty="0" err="1"/>
              <a:t>Nanoscale</a:t>
            </a:r>
            <a:r>
              <a:rPr lang="en-US" sz="2400" dirty="0"/>
              <a:t> Superconductivity</a:t>
            </a:r>
            <a:endParaRPr lang="en-US" sz="2400" dirty="0">
              <a:solidFill>
                <a:srgbClr val="FF0000"/>
              </a:solidFill>
            </a:endParaRPr>
          </a:p>
          <a:p>
            <a:pPr>
              <a:spcAft>
                <a:spcPts val="1200"/>
              </a:spcAft>
            </a:pPr>
            <a:r>
              <a:rPr lang="en-US" sz="2400" dirty="0"/>
              <a:t>Quantum Coherence and </a:t>
            </a:r>
            <a:r>
              <a:rPr lang="en-US" sz="2400" dirty="0" err="1"/>
              <a:t>Qubits</a:t>
            </a:r>
            <a:endParaRPr lang="en-US" sz="2400" dirty="0"/>
          </a:p>
          <a:p>
            <a:pPr>
              <a:spcAft>
                <a:spcPts val="1200"/>
              </a:spcAft>
            </a:pPr>
            <a:r>
              <a:rPr lang="en-US" sz="2400" dirty="0">
                <a:solidFill>
                  <a:srgbClr val="FF0000"/>
                </a:solidFill>
              </a:rPr>
              <a:t>Quantum Circuits</a:t>
            </a:r>
          </a:p>
          <a:p>
            <a:pPr>
              <a:spcAft>
                <a:spcPts val="1200"/>
              </a:spcAft>
            </a:pPr>
            <a:r>
              <a:rPr lang="en-US" sz="2400" dirty="0">
                <a:solidFill>
                  <a:srgbClr val="FF0000"/>
                </a:solidFill>
              </a:rPr>
              <a:t>Quantum Computing</a:t>
            </a:r>
          </a:p>
        </p:txBody>
      </p:sp>
      <p:grpSp>
        <p:nvGrpSpPr>
          <p:cNvPr id="7" name="Group 6"/>
          <p:cNvGrpSpPr/>
          <p:nvPr/>
        </p:nvGrpSpPr>
        <p:grpSpPr>
          <a:xfrm>
            <a:off x="6248400" y="533400"/>
            <a:ext cx="1840547" cy="2286000"/>
            <a:chOff x="3200400" y="5044440"/>
            <a:chExt cx="1840547" cy="2286000"/>
          </a:xfrm>
        </p:grpSpPr>
        <p:sp>
          <p:nvSpPr>
            <p:cNvPr id="8" name="Text Box 22"/>
            <p:cNvSpPr txBox="1">
              <a:spLocks noChangeArrowheads="1"/>
            </p:cNvSpPr>
            <p:nvPr/>
          </p:nvSpPr>
          <p:spPr bwMode="auto">
            <a:xfrm>
              <a:off x="3200400" y="6400800"/>
              <a:ext cx="1006475" cy="517525"/>
            </a:xfrm>
            <a:prstGeom prst="rect">
              <a:avLst/>
            </a:prstGeom>
            <a:noFill/>
            <a:ln w="9525">
              <a:noFill/>
              <a:miter lim="800000"/>
              <a:headEnd/>
              <a:tailEnd/>
            </a:ln>
            <a:effectLst/>
          </p:spPr>
          <p:txBody>
            <a:bodyPr>
              <a:spAutoFit/>
            </a:bodyPr>
            <a:lstStyle/>
            <a:p>
              <a:pPr algn="ctr">
                <a:defRPr/>
              </a:pPr>
              <a:r>
                <a:rPr lang="en-US" sz="1400" dirty="0">
                  <a:effectLst>
                    <a:outerShdw blurRad="38100" dist="38100" dir="2700000" algn="tl">
                      <a:srgbClr val="C0C0C0"/>
                    </a:outerShdw>
                  </a:effectLst>
                  <a:latin typeface="Arial" charset="0"/>
                </a:rPr>
                <a:t>Alexey Bezryadin</a:t>
              </a:r>
            </a:p>
          </p:txBody>
        </p:sp>
        <p:pic>
          <p:nvPicPr>
            <p:cNvPr id="9" name="Picture 12"/>
            <p:cNvPicPr>
              <a:picLocks noChangeAspect="1" noChangeArrowheads="1"/>
            </p:cNvPicPr>
            <p:nvPr/>
          </p:nvPicPr>
          <p:blipFill rotWithShape="1">
            <a:blip r:embed="rId2">
              <a:extLst>
                <a:ext uri="{28A0092B-C50C-407E-A947-70E740481C1C}">
                  <a14:useLocalDpi xmlns:a14="http://schemas.microsoft.com/office/drawing/2010/main" val="0"/>
                </a:ext>
              </a:extLst>
            </a:blip>
            <a:srcRect b="17198"/>
            <a:stretch/>
          </p:blipFill>
          <p:spPr bwMode="auto">
            <a:xfrm>
              <a:off x="3200400" y="5044440"/>
              <a:ext cx="1840547"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1649369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228600"/>
            <a:ext cx="4572919" cy="523220"/>
          </a:xfrm>
          <a:prstGeom prst="rect">
            <a:avLst/>
          </a:prstGeom>
          <a:noFill/>
        </p:spPr>
        <p:txBody>
          <a:bodyPr wrap="none" rtlCol="0">
            <a:spAutoFit/>
          </a:bodyPr>
          <a:lstStyle/>
          <a:p>
            <a:pPr algn="ctr"/>
            <a:r>
              <a:rPr lang="en-US" sz="2800" dirty="0"/>
              <a:t>The Meissner </a:t>
            </a:r>
            <a:r>
              <a:rPr lang="en-US" sz="2800" dirty="0" err="1"/>
              <a:t>Transmon</a:t>
            </a:r>
            <a:r>
              <a:rPr lang="en-US" sz="2800" dirty="0"/>
              <a:t> Qubit</a:t>
            </a:r>
          </a:p>
        </p:txBody>
      </p:sp>
      <p:pic>
        <p:nvPicPr>
          <p:cNvPr id="3" name="Picture 2">
            <a:extLst>
              <a:ext uri="{FF2B5EF4-FFF2-40B4-BE49-F238E27FC236}">
                <a16:creationId xmlns:a16="http://schemas.microsoft.com/office/drawing/2014/main" id="{7896A8A6-2CDB-7C40-B0ED-ECDE894D1214}"/>
              </a:ext>
            </a:extLst>
          </p:cNvPr>
          <p:cNvPicPr>
            <a:picLocks noChangeAspect="1"/>
          </p:cNvPicPr>
          <p:nvPr/>
        </p:nvPicPr>
        <p:blipFill>
          <a:blip r:embed="rId2"/>
          <a:stretch>
            <a:fillRect/>
          </a:stretch>
        </p:blipFill>
        <p:spPr>
          <a:xfrm>
            <a:off x="5461000" y="1371600"/>
            <a:ext cx="3606800" cy="4419600"/>
          </a:xfrm>
          <a:prstGeom prst="rect">
            <a:avLst/>
          </a:prstGeom>
        </p:spPr>
      </p:pic>
      <p:pic>
        <p:nvPicPr>
          <p:cNvPr id="4" name="Picture 3">
            <a:extLst>
              <a:ext uri="{FF2B5EF4-FFF2-40B4-BE49-F238E27FC236}">
                <a16:creationId xmlns:a16="http://schemas.microsoft.com/office/drawing/2014/main" id="{803B3510-52BB-8E46-B2DC-88AB54A5246D}"/>
              </a:ext>
            </a:extLst>
          </p:cNvPr>
          <p:cNvPicPr>
            <a:picLocks noChangeAspect="1"/>
          </p:cNvPicPr>
          <p:nvPr/>
        </p:nvPicPr>
        <p:blipFill>
          <a:blip r:embed="rId3"/>
          <a:stretch>
            <a:fillRect/>
          </a:stretch>
        </p:blipFill>
        <p:spPr>
          <a:xfrm>
            <a:off x="228600" y="1172942"/>
            <a:ext cx="5130887" cy="2103120"/>
          </a:xfrm>
          <a:prstGeom prst="rect">
            <a:avLst/>
          </a:prstGeom>
        </p:spPr>
      </p:pic>
      <p:pic>
        <p:nvPicPr>
          <p:cNvPr id="5" name="Picture 4">
            <a:extLst>
              <a:ext uri="{FF2B5EF4-FFF2-40B4-BE49-F238E27FC236}">
                <a16:creationId xmlns:a16="http://schemas.microsoft.com/office/drawing/2014/main" id="{487380B1-DE93-2341-800B-92173CB418D4}"/>
              </a:ext>
            </a:extLst>
          </p:cNvPr>
          <p:cNvPicPr>
            <a:picLocks noChangeAspect="1"/>
          </p:cNvPicPr>
          <p:nvPr/>
        </p:nvPicPr>
        <p:blipFill>
          <a:blip r:embed="rId4"/>
          <a:stretch>
            <a:fillRect/>
          </a:stretch>
        </p:blipFill>
        <p:spPr>
          <a:xfrm>
            <a:off x="1181100" y="3657600"/>
            <a:ext cx="2476500" cy="2590800"/>
          </a:xfrm>
          <a:prstGeom prst="rect">
            <a:avLst/>
          </a:prstGeom>
        </p:spPr>
      </p:pic>
    </p:spTree>
    <p:extLst>
      <p:ext uri="{BB962C8B-B14F-4D97-AF65-F5344CB8AC3E}">
        <p14:creationId xmlns:p14="http://schemas.microsoft.com/office/powerpoint/2010/main" val="6948700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228600" y="838200"/>
            <a:ext cx="4419600" cy="695325"/>
          </a:xfrm>
          <a:prstGeom prst="rect">
            <a:avLst/>
          </a:prstGeom>
          <a:noFill/>
          <a:ln w="9525">
            <a:noFill/>
            <a:miter lim="800000"/>
            <a:headEnd/>
            <a:tailEnd/>
          </a:ln>
        </p:spPr>
        <p:txBody>
          <a:bodyPr>
            <a:spAutoFit/>
          </a:bodyPr>
          <a:lstStyle/>
          <a:p>
            <a:pPr>
              <a:lnSpc>
                <a:spcPct val="110000"/>
              </a:lnSpc>
            </a:pPr>
            <a:r>
              <a:rPr lang="en-US" sz="1800">
                <a:solidFill>
                  <a:srgbClr val="0000CC"/>
                </a:solidFill>
                <a:latin typeface="Comic Sans MS" pitchFamily="66" charset="0"/>
                <a:cs typeface="Times New Roman" pitchFamily="18" charset="0"/>
              </a:rPr>
              <a:t> </a:t>
            </a:r>
            <a:r>
              <a:rPr lang="en-US" sz="1800" u="sng">
                <a:solidFill>
                  <a:srgbClr val="0000CC"/>
                </a:solidFill>
                <a:latin typeface="Comic Sans MS" pitchFamily="66" charset="0"/>
                <a:cs typeface="Times New Roman" pitchFamily="18" charset="0"/>
              </a:rPr>
              <a:t>Technique</a:t>
            </a:r>
            <a:r>
              <a:rPr lang="en-US" sz="1800">
                <a:solidFill>
                  <a:srgbClr val="0000CC"/>
                </a:solidFill>
                <a:latin typeface="Comic Sans MS" pitchFamily="66" charset="0"/>
                <a:cs typeface="Times New Roman" pitchFamily="18" charset="0"/>
              </a:rPr>
              <a:t>:  Fabricate MoGe nanowires using carbon nanotubes templates</a:t>
            </a:r>
            <a:endParaRPr lang="en-US">
              <a:solidFill>
                <a:srgbClr val="0000CC"/>
              </a:solidFill>
              <a:latin typeface="Comic Sans MS" pitchFamily="66" charset="0"/>
            </a:endParaRPr>
          </a:p>
        </p:txBody>
      </p:sp>
      <p:sp>
        <p:nvSpPr>
          <p:cNvPr id="24579" name="Rectangle 3"/>
          <p:cNvSpPr>
            <a:spLocks noChangeArrowheads="1"/>
          </p:cNvSpPr>
          <p:nvPr/>
        </p:nvSpPr>
        <p:spPr bwMode="auto">
          <a:xfrm>
            <a:off x="0" y="820738"/>
            <a:ext cx="9144000" cy="427037"/>
          </a:xfrm>
          <a:prstGeom prst="rect">
            <a:avLst/>
          </a:prstGeom>
          <a:noFill/>
          <a:ln w="9525">
            <a:noFill/>
            <a:miter lim="800000"/>
            <a:headEnd/>
            <a:tailEnd/>
          </a:ln>
        </p:spPr>
        <p:txBody>
          <a:bodyPr>
            <a:spAutoFit/>
          </a:bodyPr>
          <a:lstStyle/>
          <a:p>
            <a:endParaRPr lang="en-US" sz="2200"/>
          </a:p>
        </p:txBody>
      </p:sp>
      <p:sp>
        <p:nvSpPr>
          <p:cNvPr id="24580" name="Text Box 4"/>
          <p:cNvSpPr txBox="1">
            <a:spLocks noChangeArrowheads="1"/>
          </p:cNvSpPr>
          <p:nvPr/>
        </p:nvSpPr>
        <p:spPr bwMode="auto">
          <a:xfrm>
            <a:off x="990600" y="136525"/>
            <a:ext cx="7108825" cy="396875"/>
          </a:xfrm>
          <a:prstGeom prst="rect">
            <a:avLst/>
          </a:prstGeom>
          <a:noFill/>
          <a:ln w="9525">
            <a:noFill/>
            <a:miter lim="800000"/>
            <a:headEnd/>
            <a:tailEnd/>
          </a:ln>
        </p:spPr>
        <p:txBody>
          <a:bodyPr wrap="none">
            <a:spAutoFit/>
          </a:bodyPr>
          <a:lstStyle/>
          <a:p>
            <a:r>
              <a:rPr lang="en-US" sz="2000">
                <a:solidFill>
                  <a:srgbClr val="A50021"/>
                </a:solidFill>
                <a:latin typeface="Comic Sans MS" pitchFamily="66" charset="0"/>
              </a:rPr>
              <a:t>Alexey Bezryadin --- </a:t>
            </a:r>
            <a:r>
              <a:rPr lang="en-US" sz="2000" b="1">
                <a:solidFill>
                  <a:srgbClr val="A50021"/>
                </a:solidFill>
                <a:latin typeface="Comic Sans MS" pitchFamily="66" charset="0"/>
              </a:rPr>
              <a:t>Nanowire lithography and transport</a:t>
            </a:r>
          </a:p>
        </p:txBody>
      </p:sp>
      <p:sp>
        <p:nvSpPr>
          <p:cNvPr id="24581" name="Line 5"/>
          <p:cNvSpPr>
            <a:spLocks noChangeShapeType="1"/>
          </p:cNvSpPr>
          <p:nvPr/>
        </p:nvSpPr>
        <p:spPr bwMode="auto">
          <a:xfrm>
            <a:off x="2333625" y="6248400"/>
            <a:ext cx="533400" cy="0"/>
          </a:xfrm>
          <a:prstGeom prst="line">
            <a:avLst/>
          </a:prstGeom>
          <a:noFill/>
          <a:ln w="19050">
            <a:solidFill>
              <a:schemeClr val="tx1"/>
            </a:solidFill>
            <a:round/>
            <a:headEnd type="arrow" w="med" len="med"/>
            <a:tailEnd type="arrow" w="med" len="med"/>
          </a:ln>
        </p:spPr>
        <p:txBody>
          <a:bodyPr/>
          <a:lstStyle/>
          <a:p>
            <a:endParaRPr lang="en-US"/>
          </a:p>
        </p:txBody>
      </p:sp>
      <p:sp>
        <p:nvSpPr>
          <p:cNvPr id="24582" name="Text Box 6"/>
          <p:cNvSpPr txBox="1">
            <a:spLocks noChangeArrowheads="1"/>
          </p:cNvSpPr>
          <p:nvPr/>
        </p:nvSpPr>
        <p:spPr bwMode="auto">
          <a:xfrm>
            <a:off x="2165350" y="6383338"/>
            <a:ext cx="862013" cy="336550"/>
          </a:xfrm>
          <a:prstGeom prst="rect">
            <a:avLst/>
          </a:prstGeom>
          <a:noFill/>
          <a:ln w="9525">
            <a:noFill/>
            <a:miter lim="800000"/>
            <a:headEnd/>
            <a:tailEnd/>
          </a:ln>
        </p:spPr>
        <p:txBody>
          <a:bodyPr wrap="none">
            <a:spAutoFit/>
          </a:bodyPr>
          <a:lstStyle/>
          <a:p>
            <a:r>
              <a:rPr lang="en-US" sz="1600">
                <a:latin typeface="Arial" pitchFamily="34" charset="0"/>
              </a:rPr>
              <a:t>100 nm</a:t>
            </a:r>
          </a:p>
        </p:txBody>
      </p:sp>
      <p:pic>
        <p:nvPicPr>
          <p:cNvPr id="24583" name="Picture 7" descr="sample"/>
          <p:cNvPicPr>
            <a:picLocks noChangeAspect="1" noChangeArrowheads="1"/>
          </p:cNvPicPr>
          <p:nvPr/>
        </p:nvPicPr>
        <p:blipFill>
          <a:blip r:embed="rId2" cstate="print"/>
          <a:srcRect/>
          <a:stretch>
            <a:fillRect/>
          </a:stretch>
        </p:blipFill>
        <p:spPr bwMode="auto">
          <a:xfrm>
            <a:off x="1066800" y="1752600"/>
            <a:ext cx="3048000" cy="1524000"/>
          </a:xfrm>
          <a:prstGeom prst="rect">
            <a:avLst/>
          </a:prstGeom>
          <a:noFill/>
          <a:ln w="9525">
            <a:noFill/>
            <a:miter lim="800000"/>
            <a:headEnd/>
            <a:tailEnd/>
          </a:ln>
        </p:spPr>
      </p:pic>
      <p:pic>
        <p:nvPicPr>
          <p:cNvPr id="24584" name="Picture 8" descr="nanowire"/>
          <p:cNvPicPr>
            <a:picLocks noChangeAspect="1" noChangeArrowheads="1"/>
          </p:cNvPicPr>
          <p:nvPr/>
        </p:nvPicPr>
        <p:blipFill>
          <a:blip r:embed="rId3" cstate="print"/>
          <a:srcRect/>
          <a:stretch>
            <a:fillRect/>
          </a:stretch>
        </p:blipFill>
        <p:spPr bwMode="auto">
          <a:xfrm>
            <a:off x="914400" y="3657600"/>
            <a:ext cx="3200400" cy="2400300"/>
          </a:xfrm>
          <a:prstGeom prst="rect">
            <a:avLst/>
          </a:prstGeom>
          <a:noFill/>
          <a:ln w="9525">
            <a:noFill/>
            <a:miter lim="800000"/>
            <a:headEnd/>
            <a:tailEnd/>
          </a:ln>
        </p:spPr>
      </p:pic>
      <p:pic>
        <p:nvPicPr>
          <p:cNvPr id="24585" name="Picture 9" descr="R-T m1"/>
          <p:cNvPicPr>
            <a:picLocks noChangeAspect="1" noChangeArrowheads="1"/>
          </p:cNvPicPr>
          <p:nvPr/>
        </p:nvPicPr>
        <p:blipFill>
          <a:blip r:embed="rId4" cstate="print"/>
          <a:srcRect/>
          <a:stretch>
            <a:fillRect/>
          </a:stretch>
        </p:blipFill>
        <p:spPr bwMode="auto">
          <a:xfrm>
            <a:off x="4876800" y="1752600"/>
            <a:ext cx="3657600" cy="4572000"/>
          </a:xfrm>
          <a:prstGeom prst="rect">
            <a:avLst/>
          </a:prstGeom>
          <a:noFill/>
          <a:ln w="9525">
            <a:noFill/>
            <a:miter lim="800000"/>
            <a:headEnd/>
            <a:tailEnd/>
          </a:ln>
        </p:spPr>
      </p:pic>
      <p:sp>
        <p:nvSpPr>
          <p:cNvPr id="24586" name="Rectangle 10"/>
          <p:cNvSpPr>
            <a:spLocks noChangeArrowheads="1"/>
          </p:cNvSpPr>
          <p:nvPr/>
        </p:nvSpPr>
        <p:spPr bwMode="auto">
          <a:xfrm>
            <a:off x="4876800" y="838200"/>
            <a:ext cx="4267200" cy="695325"/>
          </a:xfrm>
          <a:prstGeom prst="rect">
            <a:avLst/>
          </a:prstGeom>
          <a:noFill/>
          <a:ln w="9525">
            <a:noFill/>
            <a:miter lim="800000"/>
            <a:headEnd/>
            <a:tailEnd/>
          </a:ln>
        </p:spPr>
        <p:txBody>
          <a:bodyPr>
            <a:spAutoFit/>
          </a:bodyPr>
          <a:lstStyle/>
          <a:p>
            <a:pPr>
              <a:lnSpc>
                <a:spcPct val="110000"/>
              </a:lnSpc>
            </a:pPr>
            <a:r>
              <a:rPr lang="en-US" sz="1800" u="sng">
                <a:solidFill>
                  <a:srgbClr val="0000CC"/>
                </a:solidFill>
                <a:latin typeface="Comic Sans MS" pitchFamily="66" charset="0"/>
                <a:cs typeface="Times New Roman" pitchFamily="18" charset="0"/>
              </a:rPr>
              <a:t>Objective</a:t>
            </a:r>
            <a:r>
              <a:rPr lang="en-US" sz="1800">
                <a:solidFill>
                  <a:srgbClr val="0000CC"/>
                </a:solidFill>
                <a:latin typeface="Comic Sans MS" pitchFamily="66" charset="0"/>
                <a:cs typeface="Times New Roman" pitchFamily="18" charset="0"/>
              </a:rPr>
              <a:t>:  study quantum transport and phase transitions in 1-D wires</a:t>
            </a:r>
          </a:p>
        </p:txBody>
      </p:sp>
    </p:spTree>
    <p:extLst>
      <p:ext uri="{BB962C8B-B14F-4D97-AF65-F5344CB8AC3E}">
        <p14:creationId xmlns:p14="http://schemas.microsoft.com/office/powerpoint/2010/main" val="4015935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28434" y="1371600"/>
            <a:ext cx="2971263" cy="584775"/>
          </a:xfrm>
          <a:prstGeom prst="rect">
            <a:avLst/>
          </a:prstGeom>
          <a:noFill/>
        </p:spPr>
        <p:txBody>
          <a:bodyPr wrap="none" rtlCol="0">
            <a:spAutoFit/>
          </a:bodyPr>
          <a:lstStyle/>
          <a:p>
            <a:pPr algn="ctr"/>
            <a:r>
              <a:rPr lang="en-US" sz="3200" dirty="0"/>
              <a:t>Vidya </a:t>
            </a:r>
            <a:r>
              <a:rPr lang="en-US" sz="3200" dirty="0" err="1"/>
              <a:t>Madhaven</a:t>
            </a:r>
            <a:endParaRPr lang="en-US" sz="3200" dirty="0"/>
          </a:p>
        </p:txBody>
      </p:sp>
      <p:sp>
        <p:nvSpPr>
          <p:cNvPr id="3" name="TextBox 2"/>
          <p:cNvSpPr txBox="1"/>
          <p:nvPr/>
        </p:nvSpPr>
        <p:spPr>
          <a:xfrm>
            <a:off x="838200" y="3429000"/>
            <a:ext cx="4581511" cy="2031325"/>
          </a:xfrm>
          <a:prstGeom prst="rect">
            <a:avLst/>
          </a:prstGeom>
          <a:noFill/>
        </p:spPr>
        <p:txBody>
          <a:bodyPr wrap="none" rtlCol="0">
            <a:spAutoFit/>
          </a:bodyPr>
          <a:lstStyle/>
          <a:p>
            <a:pPr>
              <a:spcAft>
                <a:spcPts val="1200"/>
              </a:spcAft>
            </a:pPr>
            <a:r>
              <a:rPr lang="en-US" sz="2400" dirty="0"/>
              <a:t>Spectroscopy of correlated systems</a:t>
            </a:r>
          </a:p>
          <a:p>
            <a:pPr>
              <a:spcAft>
                <a:spcPts val="1200"/>
              </a:spcAft>
            </a:pPr>
            <a:r>
              <a:rPr lang="en-US" sz="2400" dirty="0"/>
              <a:t>Superconductivity</a:t>
            </a:r>
          </a:p>
          <a:p>
            <a:pPr>
              <a:spcAft>
                <a:spcPts val="1200"/>
              </a:spcAft>
            </a:pPr>
            <a:r>
              <a:rPr lang="en-US" sz="2400" dirty="0">
                <a:solidFill>
                  <a:srgbClr val="FF0000"/>
                </a:solidFill>
              </a:rPr>
              <a:t>Topological Insulators</a:t>
            </a:r>
          </a:p>
          <a:p>
            <a:pPr>
              <a:spcAft>
                <a:spcPts val="1200"/>
              </a:spcAft>
            </a:pPr>
            <a:r>
              <a:rPr lang="en-US" sz="2400" dirty="0">
                <a:solidFill>
                  <a:srgbClr val="FF0000"/>
                </a:solidFill>
              </a:rPr>
              <a:t>Scanning Tunneling Microscopy</a:t>
            </a:r>
          </a:p>
        </p:txBody>
      </p:sp>
      <p:pic>
        <p:nvPicPr>
          <p:cNvPr id="231426" name="Picture 2" descr="Vidya  Madhavan"/>
          <p:cNvPicPr>
            <a:picLocks noChangeAspect="1" noChangeArrowheads="1"/>
          </p:cNvPicPr>
          <p:nvPr/>
        </p:nvPicPr>
        <p:blipFill rotWithShape="1">
          <a:blip r:embed="rId2">
            <a:extLst>
              <a:ext uri="{28A0092B-C50C-407E-A947-70E740481C1C}">
                <a14:useLocalDpi xmlns:a14="http://schemas.microsoft.com/office/drawing/2010/main" val="0"/>
              </a:ext>
            </a:extLst>
          </a:blip>
          <a:srcRect b="11039"/>
          <a:stretch/>
        </p:blipFill>
        <p:spPr bwMode="auto">
          <a:xfrm>
            <a:off x="5715000" y="531421"/>
            <a:ext cx="1828800" cy="2440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441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6E2-3C03-47B8-BDD0-6312D8D2C6B3}"/>
              </a:ext>
            </a:extLst>
          </p:cNvPr>
          <p:cNvSpPr>
            <a:spLocks noGrp="1"/>
          </p:cNvSpPr>
          <p:nvPr>
            <p:ph type="title"/>
          </p:nvPr>
        </p:nvSpPr>
        <p:spPr/>
        <p:txBody>
          <a:bodyPr/>
          <a:lstStyle/>
          <a:p>
            <a:r>
              <a:rPr lang="en-US" dirty="0"/>
              <a:t>Wolfgang Pfaff</a:t>
            </a:r>
            <a:endParaRPr lang="nl-NL" dirty="0"/>
          </a:p>
        </p:txBody>
      </p:sp>
      <p:sp>
        <p:nvSpPr>
          <p:cNvPr id="3" name="TextBox 2">
            <a:extLst>
              <a:ext uri="{FF2B5EF4-FFF2-40B4-BE49-F238E27FC236}">
                <a16:creationId xmlns:a16="http://schemas.microsoft.com/office/drawing/2014/main" id="{828940A1-4280-5A4B-9AA2-A939A9442AB4}"/>
              </a:ext>
            </a:extLst>
          </p:cNvPr>
          <p:cNvSpPr txBox="1"/>
          <p:nvPr/>
        </p:nvSpPr>
        <p:spPr>
          <a:xfrm>
            <a:off x="983279" y="2471045"/>
            <a:ext cx="4583281" cy="1938992"/>
          </a:xfrm>
          <a:prstGeom prst="rect">
            <a:avLst/>
          </a:prstGeom>
          <a:noFill/>
        </p:spPr>
        <p:txBody>
          <a:bodyPr wrap="square" rtlCol="0">
            <a:spAutoFit/>
          </a:bodyPr>
          <a:lstStyle/>
          <a:p>
            <a:r>
              <a:rPr lang="en-US" sz="1500" dirty="0"/>
              <a:t>Main interests:</a:t>
            </a:r>
          </a:p>
          <a:p>
            <a:endParaRPr lang="en-US" sz="1500" dirty="0"/>
          </a:p>
          <a:p>
            <a:pPr marL="214313" indent="-214313">
              <a:buFont typeface="Arial" panose="020B0604020202020204" pitchFamily="34" charset="0"/>
              <a:buChar char="•"/>
            </a:pPr>
            <a:r>
              <a:rPr lang="en-US" sz="1500" dirty="0"/>
              <a:t>Quantum information processing using Josephson qubits and circuit QED</a:t>
            </a:r>
          </a:p>
          <a:p>
            <a:pPr marL="214313" indent="-214313">
              <a:buFont typeface="Arial" panose="020B0604020202020204" pitchFamily="34" charset="0"/>
              <a:buChar char="•"/>
            </a:pPr>
            <a:r>
              <a:rPr lang="en-US" sz="1500" dirty="0"/>
              <a:t>Superconducting and hybrid quantum circuits</a:t>
            </a:r>
          </a:p>
          <a:p>
            <a:pPr marL="214313" indent="-214313">
              <a:buFont typeface="Arial" panose="020B0604020202020204" pitchFamily="34" charset="0"/>
              <a:buChar char="•"/>
            </a:pPr>
            <a:r>
              <a:rPr lang="en-US" sz="1500" dirty="0"/>
              <a:t>Quantum networks</a:t>
            </a:r>
          </a:p>
          <a:p>
            <a:pPr marL="214313" indent="-214313">
              <a:buFont typeface="Arial" panose="020B0604020202020204" pitchFamily="34" charset="0"/>
              <a:buChar char="•"/>
            </a:pPr>
            <a:r>
              <a:rPr lang="en-US" sz="1500" dirty="0"/>
              <a:t>Mesoscopic devices for distributing quantum information</a:t>
            </a:r>
          </a:p>
        </p:txBody>
      </p:sp>
      <p:sp>
        <p:nvSpPr>
          <p:cNvPr id="4" name="TextBox 3">
            <a:extLst>
              <a:ext uri="{FF2B5EF4-FFF2-40B4-BE49-F238E27FC236}">
                <a16:creationId xmlns:a16="http://schemas.microsoft.com/office/drawing/2014/main" id="{030B7EFA-30F2-1849-9942-B0401F294E21}"/>
              </a:ext>
            </a:extLst>
          </p:cNvPr>
          <p:cNvSpPr txBox="1"/>
          <p:nvPr/>
        </p:nvSpPr>
        <p:spPr>
          <a:xfrm>
            <a:off x="3482379" y="1550844"/>
            <a:ext cx="2207784" cy="400110"/>
          </a:xfrm>
          <a:prstGeom prst="rect">
            <a:avLst/>
          </a:prstGeom>
          <a:noFill/>
        </p:spPr>
        <p:txBody>
          <a:bodyPr wrap="none" rtlCol="0">
            <a:spAutoFit/>
          </a:bodyPr>
          <a:lstStyle/>
          <a:p>
            <a:pPr algn="ctr"/>
            <a:r>
              <a:rPr lang="en-NL" sz="2000"/>
              <a:t>wpfaff@</a:t>
            </a:r>
            <a:r>
              <a:rPr lang="en-US" sz="2000" dirty="0" err="1"/>
              <a:t>illinois.edu</a:t>
            </a:r>
            <a:endParaRPr lang="en-NL" sz="2000" dirty="0"/>
          </a:p>
        </p:txBody>
      </p:sp>
      <p:pic>
        <p:nvPicPr>
          <p:cNvPr id="5" name="Picture 4">
            <a:extLst>
              <a:ext uri="{FF2B5EF4-FFF2-40B4-BE49-F238E27FC236}">
                <a16:creationId xmlns:a16="http://schemas.microsoft.com/office/drawing/2014/main" id="{A6302D40-4FCF-D146-BD2E-CD980E1FD333}"/>
              </a:ext>
            </a:extLst>
          </p:cNvPr>
          <p:cNvPicPr>
            <a:picLocks noChangeAspect="1"/>
          </p:cNvPicPr>
          <p:nvPr/>
        </p:nvPicPr>
        <p:blipFill>
          <a:blip r:embed="rId3"/>
          <a:stretch>
            <a:fillRect/>
          </a:stretch>
        </p:blipFill>
        <p:spPr>
          <a:xfrm>
            <a:off x="5958197" y="2266950"/>
            <a:ext cx="2381250" cy="2324100"/>
          </a:xfrm>
          <a:prstGeom prst="rect">
            <a:avLst/>
          </a:prstGeom>
        </p:spPr>
      </p:pic>
    </p:spTree>
    <p:extLst>
      <p:ext uri="{BB962C8B-B14F-4D97-AF65-F5344CB8AC3E}">
        <p14:creationId xmlns:p14="http://schemas.microsoft.com/office/powerpoint/2010/main" val="26684130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535AC-D51D-5148-8CD0-40C26BEB3883}"/>
              </a:ext>
            </a:extLst>
          </p:cNvPr>
          <p:cNvSpPr>
            <a:spLocks noGrp="1"/>
          </p:cNvSpPr>
          <p:nvPr>
            <p:ph type="title"/>
          </p:nvPr>
        </p:nvSpPr>
        <p:spPr>
          <a:xfrm>
            <a:off x="502332" y="762000"/>
            <a:ext cx="1970617" cy="419750"/>
          </a:xfrm>
        </p:spPr>
        <p:txBody>
          <a:bodyPr>
            <a:normAutofit fontScale="90000"/>
          </a:bodyPr>
          <a:lstStyle/>
          <a:p>
            <a:r>
              <a:rPr lang="en-NL" b="1" dirty="0">
                <a:solidFill>
                  <a:srgbClr val="0070C0"/>
                </a:solidFill>
              </a:rPr>
              <a:t>The Pfaff Lab</a:t>
            </a:r>
          </a:p>
        </p:txBody>
      </p:sp>
      <p:sp>
        <p:nvSpPr>
          <p:cNvPr id="4" name="TextBox 3">
            <a:extLst>
              <a:ext uri="{FF2B5EF4-FFF2-40B4-BE49-F238E27FC236}">
                <a16:creationId xmlns:a16="http://schemas.microsoft.com/office/drawing/2014/main" id="{9E396847-4778-EC48-8C0E-AE472CDE6A15}"/>
              </a:ext>
            </a:extLst>
          </p:cNvPr>
          <p:cNvSpPr txBox="1"/>
          <p:nvPr/>
        </p:nvSpPr>
        <p:spPr>
          <a:xfrm>
            <a:off x="2713984" y="762000"/>
            <a:ext cx="6122382" cy="715581"/>
          </a:xfrm>
          <a:prstGeom prst="rect">
            <a:avLst/>
          </a:prstGeom>
          <a:noFill/>
        </p:spPr>
        <p:txBody>
          <a:bodyPr wrap="none" rtlCol="0">
            <a:spAutoFit/>
          </a:bodyPr>
          <a:lstStyle/>
          <a:p>
            <a:pPr marL="214313" indent="-214313">
              <a:buFont typeface="Arial" panose="020B0604020202020204" pitchFamily="34" charset="0"/>
              <a:buChar char="•"/>
            </a:pPr>
            <a:r>
              <a:rPr lang="en-NL" sz="1350" b="1" dirty="0">
                <a:solidFill>
                  <a:srgbClr val="0070C0"/>
                </a:solidFill>
              </a:rPr>
              <a:t>How can we use mesoscopic devices to store and protect quantum information?</a:t>
            </a:r>
          </a:p>
          <a:p>
            <a:pPr marL="214313" indent="-214313">
              <a:buFont typeface="Arial" panose="020B0604020202020204" pitchFamily="34" charset="0"/>
              <a:buChar char="•"/>
            </a:pPr>
            <a:r>
              <a:rPr lang="en-NL" sz="1350" b="1" dirty="0">
                <a:solidFill>
                  <a:srgbClr val="0070C0"/>
                </a:solidFill>
              </a:rPr>
              <a:t>How can we use non-linearities to manipulate quantum states?</a:t>
            </a:r>
          </a:p>
          <a:p>
            <a:pPr marL="214313" indent="-214313">
              <a:buFont typeface="Arial" panose="020B0604020202020204" pitchFamily="34" charset="0"/>
              <a:buChar char="•"/>
            </a:pPr>
            <a:r>
              <a:rPr lang="en-NL" sz="1350" b="1" dirty="0">
                <a:solidFill>
                  <a:srgbClr val="0070C0"/>
                </a:solidFill>
              </a:rPr>
              <a:t>Can we interface different degrees of freedom to build better devices?</a:t>
            </a:r>
          </a:p>
        </p:txBody>
      </p:sp>
      <p:sp>
        <p:nvSpPr>
          <p:cNvPr id="5" name="TextBox 4">
            <a:extLst>
              <a:ext uri="{FF2B5EF4-FFF2-40B4-BE49-F238E27FC236}">
                <a16:creationId xmlns:a16="http://schemas.microsoft.com/office/drawing/2014/main" id="{5E4B155B-FCA8-5643-BF74-F9A5D00F3555}"/>
              </a:ext>
            </a:extLst>
          </p:cNvPr>
          <p:cNvSpPr txBox="1"/>
          <p:nvPr/>
        </p:nvSpPr>
        <p:spPr>
          <a:xfrm>
            <a:off x="0" y="6045369"/>
            <a:ext cx="2057230" cy="646331"/>
          </a:xfrm>
          <a:prstGeom prst="rect">
            <a:avLst/>
          </a:prstGeom>
          <a:noFill/>
        </p:spPr>
        <p:txBody>
          <a:bodyPr wrap="none" rtlCol="0">
            <a:spAutoFit/>
          </a:bodyPr>
          <a:lstStyle/>
          <a:p>
            <a:r>
              <a:rPr lang="en-NL" dirty="0">
                <a:solidFill>
                  <a:srgbClr val="0070C0"/>
                </a:solidFill>
              </a:rPr>
              <a:t>Learn more:</a:t>
            </a:r>
          </a:p>
          <a:p>
            <a:r>
              <a:rPr lang="en-NL">
                <a:solidFill>
                  <a:srgbClr val="0070C0"/>
                </a:solidFill>
              </a:rPr>
              <a:t>wpfaff@</a:t>
            </a:r>
            <a:r>
              <a:rPr lang="en-US" dirty="0" err="1">
                <a:solidFill>
                  <a:srgbClr val="0070C0"/>
                </a:solidFill>
              </a:rPr>
              <a:t>illinois.edu</a:t>
            </a:r>
            <a:endParaRPr lang="en-NL" dirty="0">
              <a:solidFill>
                <a:srgbClr val="0070C0"/>
              </a:solidFill>
            </a:endParaRPr>
          </a:p>
        </p:txBody>
      </p:sp>
      <p:pic>
        <p:nvPicPr>
          <p:cNvPr id="6" name="Picture 5">
            <a:extLst>
              <a:ext uri="{FF2B5EF4-FFF2-40B4-BE49-F238E27FC236}">
                <a16:creationId xmlns:a16="http://schemas.microsoft.com/office/drawing/2014/main" id="{602E3A4A-96C0-B144-B427-8B9CA25ADF1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4255" y="2196512"/>
            <a:ext cx="2025962" cy="2171416"/>
          </a:xfrm>
          <a:prstGeom prst="rect">
            <a:avLst/>
          </a:prstGeom>
        </p:spPr>
      </p:pic>
      <p:grpSp>
        <p:nvGrpSpPr>
          <p:cNvPr id="8" name="Group 7">
            <a:extLst>
              <a:ext uri="{FF2B5EF4-FFF2-40B4-BE49-F238E27FC236}">
                <a16:creationId xmlns:a16="http://schemas.microsoft.com/office/drawing/2014/main" id="{4B8FB107-2314-1E40-9DF1-520FF8EF56B7}"/>
              </a:ext>
            </a:extLst>
          </p:cNvPr>
          <p:cNvGrpSpPr/>
          <p:nvPr/>
        </p:nvGrpSpPr>
        <p:grpSpPr>
          <a:xfrm>
            <a:off x="898308" y="2503612"/>
            <a:ext cx="2462811" cy="1061000"/>
            <a:chOff x="4421411" y="1058486"/>
            <a:chExt cx="3283748" cy="1414666"/>
          </a:xfrm>
        </p:grpSpPr>
        <p:grpSp>
          <p:nvGrpSpPr>
            <p:cNvPr id="13" name="Group 12">
              <a:extLst>
                <a:ext uri="{FF2B5EF4-FFF2-40B4-BE49-F238E27FC236}">
                  <a16:creationId xmlns:a16="http://schemas.microsoft.com/office/drawing/2014/main" id="{2D80EC6D-A1CA-6A4A-808A-D339F801DD5A}"/>
                </a:ext>
              </a:extLst>
            </p:cNvPr>
            <p:cNvGrpSpPr/>
            <p:nvPr/>
          </p:nvGrpSpPr>
          <p:grpSpPr>
            <a:xfrm>
              <a:off x="6069246" y="1058486"/>
              <a:ext cx="1635913" cy="1414666"/>
              <a:chOff x="6330617" y="1319780"/>
              <a:chExt cx="2367607" cy="2047403"/>
            </a:xfrm>
          </p:grpSpPr>
          <p:pic>
            <p:nvPicPr>
              <p:cNvPr id="15" name="Picture 14" descr="CoaxWTransmonZoom.png">
                <a:extLst>
                  <a:ext uri="{FF2B5EF4-FFF2-40B4-BE49-F238E27FC236}">
                    <a16:creationId xmlns:a16="http://schemas.microsoft.com/office/drawing/2014/main" id="{F336F3E8-C99E-5C42-8761-91FFEE09C0A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a:xfrm>
                <a:off x="6330617" y="1319780"/>
                <a:ext cx="2367607" cy="2047403"/>
              </a:xfrm>
              <a:prstGeom prst="rect">
                <a:avLst/>
              </a:prstGeom>
            </p:spPr>
          </p:pic>
          <p:cxnSp>
            <p:nvCxnSpPr>
              <p:cNvPr id="16" name="Straight Connector 15">
                <a:extLst>
                  <a:ext uri="{FF2B5EF4-FFF2-40B4-BE49-F238E27FC236}">
                    <a16:creationId xmlns:a16="http://schemas.microsoft.com/office/drawing/2014/main" id="{5E382201-199B-FB42-9DA1-644303CE562A}"/>
                  </a:ext>
                </a:extLst>
              </p:cNvPr>
              <p:cNvCxnSpPr/>
              <p:nvPr/>
            </p:nvCxnSpPr>
            <p:spPr>
              <a:xfrm>
                <a:off x="6345446" y="1319780"/>
                <a:ext cx="0" cy="13443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A30072-C43A-9943-B700-7F500596EAFD}"/>
                  </a:ext>
                </a:extLst>
              </p:cNvPr>
              <p:cNvCxnSpPr/>
              <p:nvPr/>
            </p:nvCxnSpPr>
            <p:spPr>
              <a:xfrm>
                <a:off x="6345446" y="1329666"/>
                <a:ext cx="213128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 name="Freeform 11">
              <a:extLst>
                <a:ext uri="{FF2B5EF4-FFF2-40B4-BE49-F238E27FC236}">
                  <a16:creationId xmlns:a16="http://schemas.microsoft.com/office/drawing/2014/main" id="{73AA3784-AD80-3441-84A2-196AF93AE641}"/>
                </a:ext>
              </a:extLst>
            </p:cNvPr>
            <p:cNvSpPr/>
            <p:nvPr/>
          </p:nvSpPr>
          <p:spPr>
            <a:xfrm rot="2797070">
              <a:off x="4926404" y="1156696"/>
              <a:ext cx="651349" cy="1661336"/>
            </a:xfrm>
            <a:custGeom>
              <a:avLst/>
              <a:gdLst>
                <a:gd name="connsiteX0" fmla="*/ 404037 w 508720"/>
                <a:gd name="connsiteY0" fmla="*/ 0 h 1594883"/>
                <a:gd name="connsiteX1" fmla="*/ 482009 w 508720"/>
                <a:gd name="connsiteY1" fmla="*/ 1070344 h 1594883"/>
                <a:gd name="connsiteX2" fmla="*/ 0 w 508720"/>
                <a:gd name="connsiteY2" fmla="*/ 1594883 h 1594883"/>
                <a:gd name="connsiteX0" fmla="*/ 441427 w 449551"/>
                <a:gd name="connsiteY0" fmla="*/ 0 h 1594883"/>
                <a:gd name="connsiteX1" fmla="*/ 10012 w 449551"/>
                <a:gd name="connsiteY1" fmla="*/ 174544 h 1594883"/>
                <a:gd name="connsiteX2" fmla="*/ 37390 w 449551"/>
                <a:gd name="connsiteY2" fmla="*/ 1594883 h 1594883"/>
                <a:gd name="connsiteX0" fmla="*/ 456274 w 464398"/>
                <a:gd name="connsiteY0" fmla="*/ 0 h 1594883"/>
                <a:gd name="connsiteX1" fmla="*/ 24859 w 464398"/>
                <a:gd name="connsiteY1" fmla="*/ 174544 h 1594883"/>
                <a:gd name="connsiteX2" fmla="*/ 52237 w 464398"/>
                <a:gd name="connsiteY2" fmla="*/ 1594883 h 1594883"/>
                <a:gd name="connsiteX0" fmla="*/ 404507 w 415166"/>
                <a:gd name="connsiteY0" fmla="*/ 0 h 1594883"/>
                <a:gd name="connsiteX1" fmla="*/ 89699 w 415166"/>
                <a:gd name="connsiteY1" fmla="*/ 206160 h 1594883"/>
                <a:gd name="connsiteX2" fmla="*/ 470 w 415166"/>
                <a:gd name="connsiteY2" fmla="*/ 1594883 h 1594883"/>
                <a:gd name="connsiteX0" fmla="*/ 404507 w 416700"/>
                <a:gd name="connsiteY0" fmla="*/ 0 h 1594883"/>
                <a:gd name="connsiteX1" fmla="*/ 89699 w 416700"/>
                <a:gd name="connsiteY1" fmla="*/ 206160 h 1594883"/>
                <a:gd name="connsiteX2" fmla="*/ 470 w 416700"/>
                <a:gd name="connsiteY2" fmla="*/ 1594883 h 1594883"/>
                <a:gd name="connsiteX0" fmla="*/ 404507 w 404507"/>
                <a:gd name="connsiteY0" fmla="*/ 0 h 1594883"/>
                <a:gd name="connsiteX1" fmla="*/ 89699 w 404507"/>
                <a:gd name="connsiteY1" fmla="*/ 206160 h 1594883"/>
                <a:gd name="connsiteX2" fmla="*/ 470 w 404507"/>
                <a:gd name="connsiteY2" fmla="*/ 1594883 h 1594883"/>
                <a:gd name="connsiteX0" fmla="*/ 198911 w 198911"/>
                <a:gd name="connsiteY0" fmla="*/ 0 h 1742427"/>
                <a:gd name="connsiteX1" fmla="*/ 89699 w 198911"/>
                <a:gd name="connsiteY1" fmla="*/ 353704 h 1742427"/>
                <a:gd name="connsiteX2" fmla="*/ 470 w 198911"/>
                <a:gd name="connsiteY2" fmla="*/ 1742427 h 1742427"/>
                <a:gd name="connsiteX0" fmla="*/ 198911 w 198911"/>
                <a:gd name="connsiteY0" fmla="*/ 0 h 1742427"/>
                <a:gd name="connsiteX1" fmla="*/ 89699 w 198911"/>
                <a:gd name="connsiteY1" fmla="*/ 353704 h 1742427"/>
                <a:gd name="connsiteX2" fmla="*/ 470 w 198911"/>
                <a:gd name="connsiteY2" fmla="*/ 1742427 h 1742427"/>
              </a:gdLst>
              <a:ahLst/>
              <a:cxnLst>
                <a:cxn ang="0">
                  <a:pos x="connsiteX0" y="connsiteY0"/>
                </a:cxn>
                <a:cxn ang="0">
                  <a:pos x="connsiteX1" y="connsiteY1"/>
                </a:cxn>
                <a:cxn ang="0">
                  <a:pos x="connsiteX2" y="connsiteY2"/>
                </a:cxn>
              </a:cxnLst>
              <a:rect l="l" t="t" r="r" b="b"/>
              <a:pathLst>
                <a:path w="198911" h="1742427">
                  <a:moveTo>
                    <a:pt x="198911" y="0"/>
                  </a:moveTo>
                  <a:cubicBezTo>
                    <a:pt x="145755" y="159873"/>
                    <a:pt x="157039" y="87890"/>
                    <a:pt x="89699" y="353704"/>
                  </a:cubicBezTo>
                  <a:cubicBezTo>
                    <a:pt x="22360" y="619518"/>
                    <a:pt x="-3928" y="1107200"/>
                    <a:pt x="470" y="1742427"/>
                  </a:cubicBezTo>
                </a:path>
              </a:pathLst>
            </a:custGeom>
            <a:noFill/>
            <a:ln w="19050">
              <a:solidFill>
                <a:schemeClr val="tx1"/>
              </a:solidFill>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8" name="TextBox 17">
            <a:extLst>
              <a:ext uri="{FF2B5EF4-FFF2-40B4-BE49-F238E27FC236}">
                <a16:creationId xmlns:a16="http://schemas.microsoft.com/office/drawing/2014/main" id="{5B175119-BBA8-0740-BADB-2A2188F12FDF}"/>
              </a:ext>
            </a:extLst>
          </p:cNvPr>
          <p:cNvSpPr txBox="1"/>
          <p:nvPr/>
        </p:nvSpPr>
        <p:spPr>
          <a:xfrm>
            <a:off x="41203" y="1869483"/>
            <a:ext cx="2892875" cy="646331"/>
          </a:xfrm>
          <a:prstGeom prst="rect">
            <a:avLst/>
          </a:prstGeom>
          <a:noFill/>
        </p:spPr>
        <p:txBody>
          <a:bodyPr wrap="square" rtlCol="0">
            <a:spAutoFit/>
          </a:bodyPr>
          <a:lstStyle/>
          <a:p>
            <a:r>
              <a:rPr lang="en-NL" sz="1200" dirty="0">
                <a:solidFill>
                  <a:srgbClr val="C00000"/>
                </a:solidFill>
              </a:rPr>
              <a:t>We combine Josephson junctions with microwave cavities to build quan</a:t>
            </a:r>
            <a:r>
              <a:rPr lang="en-NL" sz="1200" u="sng" dirty="0">
                <a:solidFill>
                  <a:srgbClr val="C00000"/>
                </a:solidFill>
              </a:rPr>
              <a:t>t</a:t>
            </a:r>
            <a:r>
              <a:rPr lang="en-NL" sz="1200" dirty="0">
                <a:solidFill>
                  <a:srgbClr val="C00000"/>
                </a:solidFill>
              </a:rPr>
              <a:t>um memories and processors </a:t>
            </a:r>
          </a:p>
        </p:txBody>
      </p:sp>
      <p:grpSp>
        <p:nvGrpSpPr>
          <p:cNvPr id="129" name="Group 128">
            <a:extLst>
              <a:ext uri="{FF2B5EF4-FFF2-40B4-BE49-F238E27FC236}">
                <a16:creationId xmlns:a16="http://schemas.microsoft.com/office/drawing/2014/main" id="{40541AA5-62E2-0844-8E4B-BA227BFB86BC}"/>
              </a:ext>
            </a:extLst>
          </p:cNvPr>
          <p:cNvGrpSpPr/>
          <p:nvPr/>
        </p:nvGrpSpPr>
        <p:grpSpPr>
          <a:xfrm>
            <a:off x="7066957" y="1917689"/>
            <a:ext cx="1925765" cy="1598596"/>
            <a:chOff x="656723" y="1809427"/>
            <a:chExt cx="4448220" cy="3692508"/>
          </a:xfrm>
        </p:grpSpPr>
        <p:grpSp>
          <p:nvGrpSpPr>
            <p:cNvPr id="130" name="Group 129">
              <a:extLst>
                <a:ext uri="{FF2B5EF4-FFF2-40B4-BE49-F238E27FC236}">
                  <a16:creationId xmlns:a16="http://schemas.microsoft.com/office/drawing/2014/main" id="{FF496801-C7DD-6449-B002-CE86CC861CED}"/>
                </a:ext>
              </a:extLst>
            </p:cNvPr>
            <p:cNvGrpSpPr/>
            <p:nvPr/>
          </p:nvGrpSpPr>
          <p:grpSpPr>
            <a:xfrm>
              <a:off x="656723" y="1809427"/>
              <a:ext cx="4448220" cy="3692508"/>
              <a:chOff x="399494" y="1178062"/>
              <a:chExt cx="4448220" cy="3692508"/>
            </a:xfrm>
          </p:grpSpPr>
          <p:sp>
            <p:nvSpPr>
              <p:cNvPr id="132" name="Freeform: Shape 38">
                <a:extLst>
                  <a:ext uri="{FF2B5EF4-FFF2-40B4-BE49-F238E27FC236}">
                    <a16:creationId xmlns:a16="http://schemas.microsoft.com/office/drawing/2014/main" id="{72F75628-2960-6646-9D8E-1112453EB60A}"/>
                  </a:ext>
                </a:extLst>
              </p:cNvPr>
              <p:cNvSpPr/>
              <p:nvPr/>
            </p:nvSpPr>
            <p:spPr>
              <a:xfrm>
                <a:off x="838200" y="1913315"/>
                <a:ext cx="4009514" cy="1591848"/>
              </a:xfrm>
              <a:custGeom>
                <a:avLst/>
                <a:gdLst>
                  <a:gd name="connsiteX0" fmla="*/ 0 w 4009514"/>
                  <a:gd name="connsiteY0" fmla="*/ 0 h 1591848"/>
                  <a:gd name="connsiteX1" fmla="*/ 4009514 w 4009514"/>
                  <a:gd name="connsiteY1" fmla="*/ 0 h 1591848"/>
                  <a:gd name="connsiteX2" fmla="*/ 4009514 w 4009514"/>
                  <a:gd name="connsiteY2" fmla="*/ 324014 h 1591848"/>
                  <a:gd name="connsiteX3" fmla="*/ 4009514 w 4009514"/>
                  <a:gd name="connsiteY3" fmla="*/ 1267834 h 1591848"/>
                  <a:gd name="connsiteX4" fmla="*/ 4009514 w 4009514"/>
                  <a:gd name="connsiteY4" fmla="*/ 1591848 h 1591848"/>
                  <a:gd name="connsiteX5" fmla="*/ 0 w 4009514"/>
                  <a:gd name="connsiteY5" fmla="*/ 1591848 h 1591848"/>
                  <a:gd name="connsiteX6" fmla="*/ 0 w 4009514"/>
                  <a:gd name="connsiteY6" fmla="*/ 1267834 h 1591848"/>
                  <a:gd name="connsiteX7" fmla="*/ 3685500 w 4009514"/>
                  <a:gd name="connsiteY7" fmla="*/ 1267834 h 1591848"/>
                  <a:gd name="connsiteX8" fmla="*/ 3685500 w 4009514"/>
                  <a:gd name="connsiteY8" fmla="*/ 324014 h 1591848"/>
                  <a:gd name="connsiteX9" fmla="*/ 0 w 4009514"/>
                  <a:gd name="connsiteY9" fmla="*/ 324014 h 159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09514" h="1591848">
                    <a:moveTo>
                      <a:pt x="0" y="0"/>
                    </a:moveTo>
                    <a:lnTo>
                      <a:pt x="4009514" y="0"/>
                    </a:lnTo>
                    <a:lnTo>
                      <a:pt x="4009514" y="324014"/>
                    </a:lnTo>
                    <a:lnTo>
                      <a:pt x="4009514" y="1267834"/>
                    </a:lnTo>
                    <a:lnTo>
                      <a:pt x="4009514" y="1591848"/>
                    </a:lnTo>
                    <a:lnTo>
                      <a:pt x="0" y="1591848"/>
                    </a:lnTo>
                    <a:lnTo>
                      <a:pt x="0" y="1267834"/>
                    </a:lnTo>
                    <a:lnTo>
                      <a:pt x="3685500" y="1267834"/>
                    </a:lnTo>
                    <a:lnTo>
                      <a:pt x="3685500" y="324014"/>
                    </a:lnTo>
                    <a:lnTo>
                      <a:pt x="0" y="324014"/>
                    </a:lnTo>
                    <a:close/>
                  </a:path>
                </a:pathLst>
              </a:custGeom>
              <a:solidFill>
                <a:srgbClr val="FF9349"/>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350"/>
              </a:p>
            </p:txBody>
          </p:sp>
          <p:sp>
            <p:nvSpPr>
              <p:cNvPr id="133" name="Freeform: Shape 39">
                <a:extLst>
                  <a:ext uri="{FF2B5EF4-FFF2-40B4-BE49-F238E27FC236}">
                    <a16:creationId xmlns:a16="http://schemas.microsoft.com/office/drawing/2014/main" id="{21EB302E-7E2D-594F-BFFD-3E805C732208}"/>
                  </a:ext>
                </a:extLst>
              </p:cNvPr>
              <p:cNvSpPr/>
              <p:nvPr/>
            </p:nvSpPr>
            <p:spPr>
              <a:xfrm rot="16200000">
                <a:off x="1451003" y="1642673"/>
                <a:ext cx="1267835" cy="2111372"/>
              </a:xfrm>
              <a:custGeom>
                <a:avLst/>
                <a:gdLst>
                  <a:gd name="connsiteX0" fmla="*/ 1267835 w 1267835"/>
                  <a:gd name="connsiteY0" fmla="*/ 0 h 2111372"/>
                  <a:gd name="connsiteX1" fmla="*/ 1267835 w 1267835"/>
                  <a:gd name="connsiteY1" fmla="*/ 2111372 h 2111372"/>
                  <a:gd name="connsiteX2" fmla="*/ 922062 w 1267835"/>
                  <a:gd name="connsiteY2" fmla="*/ 2111372 h 2111372"/>
                  <a:gd name="connsiteX3" fmla="*/ 922062 w 1267835"/>
                  <a:gd name="connsiteY3" fmla="*/ 1215337 h 2111372"/>
                  <a:gd name="connsiteX4" fmla="*/ 345773 w 1267835"/>
                  <a:gd name="connsiteY4" fmla="*/ 1215337 h 2111372"/>
                  <a:gd name="connsiteX5" fmla="*/ 345773 w 1267835"/>
                  <a:gd name="connsiteY5" fmla="*/ 2111371 h 2111372"/>
                  <a:gd name="connsiteX6" fmla="*/ 0 w 1267835"/>
                  <a:gd name="connsiteY6" fmla="*/ 2111371 h 2111372"/>
                  <a:gd name="connsiteX7" fmla="*/ 0 w 1267835"/>
                  <a:gd name="connsiteY7" fmla="*/ 0 h 2111372"/>
                  <a:gd name="connsiteX8" fmla="*/ 345773 w 1267835"/>
                  <a:gd name="connsiteY8" fmla="*/ 0 h 2111372"/>
                  <a:gd name="connsiteX9" fmla="*/ 345773 w 1267835"/>
                  <a:gd name="connsiteY9" fmla="*/ 869562 h 2111372"/>
                  <a:gd name="connsiteX10" fmla="*/ 922062 w 1267835"/>
                  <a:gd name="connsiteY10" fmla="*/ 869562 h 2111372"/>
                  <a:gd name="connsiteX11" fmla="*/ 922062 w 1267835"/>
                  <a:gd name="connsiteY11" fmla="*/ 0 h 2111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7835" h="2111372">
                    <a:moveTo>
                      <a:pt x="1267835" y="0"/>
                    </a:moveTo>
                    <a:lnTo>
                      <a:pt x="1267835" y="2111372"/>
                    </a:lnTo>
                    <a:lnTo>
                      <a:pt x="922062" y="2111372"/>
                    </a:lnTo>
                    <a:lnTo>
                      <a:pt x="922062" y="1215337"/>
                    </a:lnTo>
                    <a:lnTo>
                      <a:pt x="345773" y="1215337"/>
                    </a:lnTo>
                    <a:lnTo>
                      <a:pt x="345773" y="2111371"/>
                    </a:lnTo>
                    <a:lnTo>
                      <a:pt x="0" y="2111371"/>
                    </a:lnTo>
                    <a:lnTo>
                      <a:pt x="0" y="0"/>
                    </a:lnTo>
                    <a:lnTo>
                      <a:pt x="345773" y="0"/>
                    </a:lnTo>
                    <a:lnTo>
                      <a:pt x="345773" y="869562"/>
                    </a:lnTo>
                    <a:lnTo>
                      <a:pt x="922062" y="869562"/>
                    </a:lnTo>
                    <a:lnTo>
                      <a:pt x="922062" y="0"/>
                    </a:lnTo>
                    <a:close/>
                  </a:path>
                </a:pathLst>
              </a:custGeom>
              <a:solidFill>
                <a:schemeClr val="bg1">
                  <a:lumMod val="65000"/>
                </a:schemeClr>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350">
                  <a:solidFill>
                    <a:schemeClr val="accent4"/>
                  </a:solidFill>
                </a:endParaRPr>
              </a:p>
            </p:txBody>
          </p:sp>
          <p:sp>
            <p:nvSpPr>
              <p:cNvPr id="134" name="Rectangle 133">
                <a:extLst>
                  <a:ext uri="{FF2B5EF4-FFF2-40B4-BE49-F238E27FC236}">
                    <a16:creationId xmlns:a16="http://schemas.microsoft.com/office/drawing/2014/main" id="{2E25FFD8-3818-C349-8AFB-881D13D33386}"/>
                  </a:ext>
                </a:extLst>
              </p:cNvPr>
              <p:cNvSpPr/>
              <p:nvPr/>
            </p:nvSpPr>
            <p:spPr>
              <a:xfrm>
                <a:off x="3253699" y="2976495"/>
                <a:ext cx="165103" cy="1008715"/>
              </a:xfrm>
              <a:prstGeom prst="rect">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135" name="Oval 134">
                <a:extLst>
                  <a:ext uri="{FF2B5EF4-FFF2-40B4-BE49-F238E27FC236}">
                    <a16:creationId xmlns:a16="http://schemas.microsoft.com/office/drawing/2014/main" id="{F6B9171D-F49B-AB48-81A3-8D0205599366}"/>
                  </a:ext>
                </a:extLst>
              </p:cNvPr>
              <p:cNvSpPr/>
              <p:nvPr/>
            </p:nvSpPr>
            <p:spPr>
              <a:xfrm>
                <a:off x="3506180" y="1982622"/>
                <a:ext cx="579250" cy="192947"/>
              </a:xfrm>
              <a:prstGeom prst="ellipse">
                <a:avLst/>
              </a:prstGeom>
              <a:solidFill>
                <a:srgbClr val="00B0F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36" name="Oval 135">
                <a:extLst>
                  <a:ext uri="{FF2B5EF4-FFF2-40B4-BE49-F238E27FC236}">
                    <a16:creationId xmlns:a16="http://schemas.microsoft.com/office/drawing/2014/main" id="{FFB396C0-A8C9-544C-847C-A1E2458EA517}"/>
                  </a:ext>
                </a:extLst>
              </p:cNvPr>
              <p:cNvSpPr/>
              <p:nvPr/>
            </p:nvSpPr>
            <p:spPr bwMode="auto">
              <a:xfrm>
                <a:off x="1068372" y="2106734"/>
                <a:ext cx="261188" cy="261188"/>
              </a:xfrm>
              <a:prstGeom prst="ellipse">
                <a:avLst/>
              </a:prstGeom>
              <a:solidFill>
                <a:srgbClr val="FF0000"/>
              </a:solidFill>
              <a:ln w="28575">
                <a:solidFill>
                  <a:srgbClr val="A92E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defTabSz="699354" fontAlgn="base">
                  <a:spcBef>
                    <a:spcPct val="0"/>
                  </a:spcBef>
                  <a:spcAft>
                    <a:spcPct val="0"/>
                  </a:spcAft>
                </a:pPr>
                <a:endParaRPr lang="nl-NL" sz="15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7" name="Oval 136">
                <a:extLst>
                  <a:ext uri="{FF2B5EF4-FFF2-40B4-BE49-F238E27FC236}">
                    <a16:creationId xmlns:a16="http://schemas.microsoft.com/office/drawing/2014/main" id="{B553466C-22A5-3E40-95E1-6E24DEB9602F}"/>
                  </a:ext>
                </a:extLst>
              </p:cNvPr>
              <p:cNvSpPr/>
              <p:nvPr/>
            </p:nvSpPr>
            <p:spPr bwMode="auto">
              <a:xfrm>
                <a:off x="1068372" y="3032116"/>
                <a:ext cx="261188" cy="261188"/>
              </a:xfrm>
              <a:prstGeom prst="ellipse">
                <a:avLst/>
              </a:prstGeom>
              <a:solidFill>
                <a:srgbClr val="FF0000"/>
              </a:solidFill>
              <a:ln w="28575">
                <a:solidFill>
                  <a:srgbClr val="A92E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defTabSz="699354" fontAlgn="base">
                  <a:spcBef>
                    <a:spcPct val="0"/>
                  </a:spcBef>
                  <a:spcAft>
                    <a:spcPct val="0"/>
                  </a:spcAft>
                </a:pPr>
                <a:endParaRPr lang="nl-NL" sz="15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8" name="Oval 137">
                <a:extLst>
                  <a:ext uri="{FF2B5EF4-FFF2-40B4-BE49-F238E27FC236}">
                    <a16:creationId xmlns:a16="http://schemas.microsoft.com/office/drawing/2014/main" id="{6772F1F0-161A-1D4C-898D-2163CEE032BF}"/>
                  </a:ext>
                </a:extLst>
              </p:cNvPr>
              <p:cNvSpPr/>
              <p:nvPr/>
            </p:nvSpPr>
            <p:spPr bwMode="auto">
              <a:xfrm>
                <a:off x="2824878" y="2106734"/>
                <a:ext cx="261188" cy="261188"/>
              </a:xfrm>
              <a:prstGeom prst="ellipse">
                <a:avLst/>
              </a:prstGeom>
              <a:solidFill>
                <a:srgbClr val="FF0000"/>
              </a:solidFill>
              <a:ln w="28575">
                <a:solidFill>
                  <a:srgbClr val="A92E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defTabSz="699354" fontAlgn="base">
                  <a:spcBef>
                    <a:spcPct val="0"/>
                  </a:spcBef>
                  <a:spcAft>
                    <a:spcPct val="0"/>
                  </a:spcAft>
                </a:pPr>
                <a:endParaRPr lang="nl-NL" sz="15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9" name="Oval 138">
                <a:extLst>
                  <a:ext uri="{FF2B5EF4-FFF2-40B4-BE49-F238E27FC236}">
                    <a16:creationId xmlns:a16="http://schemas.microsoft.com/office/drawing/2014/main" id="{4817E268-2E0E-0D4E-B23C-1EE9605BD48B}"/>
                  </a:ext>
                </a:extLst>
              </p:cNvPr>
              <p:cNvSpPr/>
              <p:nvPr/>
            </p:nvSpPr>
            <p:spPr bwMode="auto">
              <a:xfrm>
                <a:off x="2824878" y="3034557"/>
                <a:ext cx="261188" cy="261188"/>
              </a:xfrm>
              <a:prstGeom prst="ellipse">
                <a:avLst/>
              </a:prstGeom>
              <a:solidFill>
                <a:srgbClr val="FF0000"/>
              </a:solidFill>
              <a:ln w="28575">
                <a:solidFill>
                  <a:srgbClr val="A92E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defTabSz="699354" fontAlgn="base">
                  <a:spcBef>
                    <a:spcPct val="0"/>
                  </a:spcBef>
                  <a:spcAft>
                    <a:spcPct val="0"/>
                  </a:spcAft>
                </a:pPr>
                <a:endParaRPr lang="nl-NL" sz="1500" dirty="0" err="1">
                  <a:gradFill>
                    <a:gsLst>
                      <a:gs pos="0">
                        <a:srgbClr val="FFFFFF"/>
                      </a:gs>
                      <a:gs pos="100000">
                        <a:srgbClr val="FFFFFF"/>
                      </a:gs>
                    </a:gsLst>
                    <a:lin ang="5400000" scaled="0"/>
                  </a:gradFill>
                  <a:ea typeface="Segoe UI" pitchFamily="34" charset="0"/>
                  <a:cs typeface="Segoe UI" pitchFamily="34" charset="0"/>
                </a:endParaRPr>
              </a:p>
            </p:txBody>
          </p:sp>
          <p:sp>
            <p:nvSpPr>
              <p:cNvPr id="140" name="Rectangle 139">
                <a:extLst>
                  <a:ext uri="{FF2B5EF4-FFF2-40B4-BE49-F238E27FC236}">
                    <a16:creationId xmlns:a16="http://schemas.microsoft.com/office/drawing/2014/main" id="{002FEB64-41B6-C44A-A4D6-E3C2205FE78C}"/>
                  </a:ext>
                </a:extLst>
              </p:cNvPr>
              <p:cNvSpPr/>
              <p:nvPr/>
            </p:nvSpPr>
            <p:spPr>
              <a:xfrm>
                <a:off x="3253699" y="1401499"/>
                <a:ext cx="165105" cy="1008715"/>
              </a:xfrm>
              <a:prstGeom prst="rect">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41" name="Rectangle 140">
                <a:extLst>
                  <a:ext uri="{FF2B5EF4-FFF2-40B4-BE49-F238E27FC236}">
                    <a16:creationId xmlns:a16="http://schemas.microsoft.com/office/drawing/2014/main" id="{C4C3364C-9FDF-8F4E-9712-42EDA09CFEB6}"/>
                  </a:ext>
                </a:extLst>
              </p:cNvPr>
              <p:cNvSpPr/>
              <p:nvPr/>
            </p:nvSpPr>
            <p:spPr>
              <a:xfrm>
                <a:off x="4167611" y="1401499"/>
                <a:ext cx="165105" cy="1008715"/>
              </a:xfrm>
              <a:prstGeom prst="rect">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42" name="Rectangle 141">
                <a:extLst>
                  <a:ext uri="{FF2B5EF4-FFF2-40B4-BE49-F238E27FC236}">
                    <a16:creationId xmlns:a16="http://schemas.microsoft.com/office/drawing/2014/main" id="{F0F12FE7-B656-0B45-A1CB-A46482EE61EC}"/>
                  </a:ext>
                </a:extLst>
              </p:cNvPr>
              <p:cNvSpPr/>
              <p:nvPr/>
            </p:nvSpPr>
            <p:spPr>
              <a:xfrm>
                <a:off x="4167611" y="2976495"/>
                <a:ext cx="165105" cy="1008715"/>
              </a:xfrm>
              <a:prstGeom prst="rect">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43" name="Freeform: Shape 50">
                <a:extLst>
                  <a:ext uri="{FF2B5EF4-FFF2-40B4-BE49-F238E27FC236}">
                    <a16:creationId xmlns:a16="http://schemas.microsoft.com/office/drawing/2014/main" id="{74B50B4F-0759-3E44-862D-5552D80A51FF}"/>
                  </a:ext>
                </a:extLst>
              </p:cNvPr>
              <p:cNvSpPr/>
              <p:nvPr/>
            </p:nvSpPr>
            <p:spPr>
              <a:xfrm rot="10800000">
                <a:off x="3531894" y="1178062"/>
                <a:ext cx="521067" cy="665301"/>
              </a:xfrm>
              <a:custGeom>
                <a:avLst/>
                <a:gdLst>
                  <a:gd name="connsiteX0" fmla="*/ 259926 w 665302"/>
                  <a:gd name="connsiteY0" fmla="*/ 0 h 665301"/>
                  <a:gd name="connsiteX1" fmla="*/ 405376 w 665302"/>
                  <a:gd name="connsiteY1" fmla="*/ 0 h 665301"/>
                  <a:gd name="connsiteX2" fmla="*/ 405376 w 665302"/>
                  <a:gd name="connsiteY2" fmla="*/ 1 h 665301"/>
                  <a:gd name="connsiteX3" fmla="*/ 665302 w 665302"/>
                  <a:gd name="connsiteY3" fmla="*/ 1 h 665301"/>
                  <a:gd name="connsiteX4" fmla="*/ 665302 w 665302"/>
                  <a:gd name="connsiteY4" fmla="*/ 145451 h 665301"/>
                  <a:gd name="connsiteX5" fmla="*/ 405376 w 665302"/>
                  <a:gd name="connsiteY5" fmla="*/ 145451 h 665301"/>
                  <a:gd name="connsiteX6" fmla="*/ 405376 w 665302"/>
                  <a:gd name="connsiteY6" fmla="*/ 665301 h 665301"/>
                  <a:gd name="connsiteX7" fmla="*/ 259926 w 665302"/>
                  <a:gd name="connsiteY7" fmla="*/ 665301 h 665301"/>
                  <a:gd name="connsiteX8" fmla="*/ 259926 w 665302"/>
                  <a:gd name="connsiteY8" fmla="*/ 145451 h 665301"/>
                  <a:gd name="connsiteX9" fmla="*/ 0 w 665302"/>
                  <a:gd name="connsiteY9" fmla="*/ 145451 h 665301"/>
                  <a:gd name="connsiteX10" fmla="*/ 0 w 665302"/>
                  <a:gd name="connsiteY10" fmla="*/ 1 h 665301"/>
                  <a:gd name="connsiteX11" fmla="*/ 259926 w 665302"/>
                  <a:gd name="connsiteY11" fmla="*/ 1 h 665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5302" h="665301">
                    <a:moveTo>
                      <a:pt x="259926" y="0"/>
                    </a:moveTo>
                    <a:lnTo>
                      <a:pt x="405376" y="0"/>
                    </a:lnTo>
                    <a:lnTo>
                      <a:pt x="405376" y="1"/>
                    </a:lnTo>
                    <a:lnTo>
                      <a:pt x="665302" y="1"/>
                    </a:lnTo>
                    <a:lnTo>
                      <a:pt x="665302" y="145451"/>
                    </a:lnTo>
                    <a:lnTo>
                      <a:pt x="405376" y="145451"/>
                    </a:lnTo>
                    <a:lnTo>
                      <a:pt x="405376" y="665301"/>
                    </a:lnTo>
                    <a:lnTo>
                      <a:pt x="259926" y="665301"/>
                    </a:lnTo>
                    <a:lnTo>
                      <a:pt x="259926" y="145451"/>
                    </a:lnTo>
                    <a:lnTo>
                      <a:pt x="0" y="145451"/>
                    </a:lnTo>
                    <a:lnTo>
                      <a:pt x="0" y="1"/>
                    </a:lnTo>
                    <a:lnTo>
                      <a:pt x="259926" y="1"/>
                    </a:lnTo>
                    <a:close/>
                  </a:path>
                </a:pathLst>
              </a:custGeom>
              <a:solidFill>
                <a:srgbClr val="FFFF00"/>
              </a:solidFill>
              <a:ln w="28575">
                <a:solidFill>
                  <a:srgbClr val="FF934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350"/>
              </a:p>
            </p:txBody>
          </p:sp>
          <p:grpSp>
            <p:nvGrpSpPr>
              <p:cNvPr id="145" name="Group 144">
                <a:extLst>
                  <a:ext uri="{FF2B5EF4-FFF2-40B4-BE49-F238E27FC236}">
                    <a16:creationId xmlns:a16="http://schemas.microsoft.com/office/drawing/2014/main" id="{E885E0BD-2DB5-894D-A359-3E1E01DA9DA7}"/>
                  </a:ext>
                </a:extLst>
              </p:cNvPr>
              <p:cNvGrpSpPr/>
              <p:nvPr/>
            </p:nvGrpSpPr>
            <p:grpSpPr>
              <a:xfrm>
                <a:off x="1715855" y="3087971"/>
                <a:ext cx="2553483" cy="1136144"/>
                <a:chOff x="3234246" y="4707781"/>
                <a:chExt cx="2553483" cy="1136144"/>
              </a:xfrm>
            </p:grpSpPr>
            <p:sp>
              <p:nvSpPr>
                <p:cNvPr id="181" name="Rectangle 180">
                  <a:extLst>
                    <a:ext uri="{FF2B5EF4-FFF2-40B4-BE49-F238E27FC236}">
                      <a16:creationId xmlns:a16="http://schemas.microsoft.com/office/drawing/2014/main" id="{DEF2205B-0ED4-8D4C-8374-819A798DC63A}"/>
                    </a:ext>
                  </a:extLst>
                </p:cNvPr>
                <p:cNvSpPr/>
                <p:nvPr/>
              </p:nvSpPr>
              <p:spPr bwMode="auto">
                <a:xfrm>
                  <a:off x="3234246" y="4707781"/>
                  <a:ext cx="2553483" cy="729666"/>
                </a:xfrm>
                <a:prstGeom prst="rect">
                  <a:avLst/>
                </a:prstGeom>
                <a:solidFill>
                  <a:srgbClr val="FFFFFF">
                    <a:alpha val="51000"/>
                  </a:srgbClr>
                </a:solidFill>
                <a:ln w="38100">
                  <a:solidFill>
                    <a:schemeClr val="tx1"/>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defTabSz="699354" fontAlgn="base">
                    <a:spcBef>
                      <a:spcPct val="0"/>
                    </a:spcBef>
                    <a:spcAft>
                      <a:spcPct val="0"/>
                    </a:spcAft>
                  </a:pPr>
                  <a:endParaRPr lang="nl-NL" sz="1500" dirty="0" err="1">
                    <a:gradFill>
                      <a:gsLst>
                        <a:gs pos="0">
                          <a:srgbClr val="FFFFFF"/>
                        </a:gs>
                        <a:gs pos="100000">
                          <a:srgbClr val="FFFFFF"/>
                        </a:gs>
                      </a:gsLst>
                      <a:lin ang="5400000" scaled="0"/>
                    </a:gradFill>
                    <a:ea typeface="Segoe UI" pitchFamily="34" charset="0"/>
                    <a:cs typeface="Segoe UI" pitchFamily="34" charset="0"/>
                  </a:endParaRPr>
                </a:p>
              </p:txBody>
            </p:sp>
            <p:sp>
              <p:nvSpPr>
                <p:cNvPr id="182" name="Oval 181">
                  <a:extLst>
                    <a:ext uri="{FF2B5EF4-FFF2-40B4-BE49-F238E27FC236}">
                      <a16:creationId xmlns:a16="http://schemas.microsoft.com/office/drawing/2014/main" id="{E19D909C-F9A0-504A-8A80-F68942C2F1B9}"/>
                    </a:ext>
                  </a:extLst>
                </p:cNvPr>
                <p:cNvSpPr/>
                <p:nvPr/>
              </p:nvSpPr>
              <p:spPr>
                <a:xfrm>
                  <a:off x="5034495" y="4871170"/>
                  <a:ext cx="579250" cy="192947"/>
                </a:xfrm>
                <a:prstGeom prst="ellipse">
                  <a:avLst/>
                </a:prstGeom>
                <a:solidFill>
                  <a:srgbClr val="00B0F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83" name="Freeform: Shape 68">
                  <a:extLst>
                    <a:ext uri="{FF2B5EF4-FFF2-40B4-BE49-F238E27FC236}">
                      <a16:creationId xmlns:a16="http://schemas.microsoft.com/office/drawing/2014/main" id="{346F4480-F772-2043-9929-83B4C38DC0B1}"/>
                    </a:ext>
                  </a:extLst>
                </p:cNvPr>
                <p:cNvSpPr/>
                <p:nvPr/>
              </p:nvSpPr>
              <p:spPr>
                <a:xfrm>
                  <a:off x="5060209" y="5178624"/>
                  <a:ext cx="521067" cy="665301"/>
                </a:xfrm>
                <a:custGeom>
                  <a:avLst/>
                  <a:gdLst>
                    <a:gd name="connsiteX0" fmla="*/ 259926 w 665302"/>
                    <a:gd name="connsiteY0" fmla="*/ 0 h 665301"/>
                    <a:gd name="connsiteX1" fmla="*/ 405376 w 665302"/>
                    <a:gd name="connsiteY1" fmla="*/ 0 h 665301"/>
                    <a:gd name="connsiteX2" fmla="*/ 405376 w 665302"/>
                    <a:gd name="connsiteY2" fmla="*/ 1 h 665301"/>
                    <a:gd name="connsiteX3" fmla="*/ 665302 w 665302"/>
                    <a:gd name="connsiteY3" fmla="*/ 1 h 665301"/>
                    <a:gd name="connsiteX4" fmla="*/ 665302 w 665302"/>
                    <a:gd name="connsiteY4" fmla="*/ 145451 h 665301"/>
                    <a:gd name="connsiteX5" fmla="*/ 405376 w 665302"/>
                    <a:gd name="connsiteY5" fmla="*/ 145451 h 665301"/>
                    <a:gd name="connsiteX6" fmla="*/ 405376 w 665302"/>
                    <a:gd name="connsiteY6" fmla="*/ 665301 h 665301"/>
                    <a:gd name="connsiteX7" fmla="*/ 259926 w 665302"/>
                    <a:gd name="connsiteY7" fmla="*/ 665301 h 665301"/>
                    <a:gd name="connsiteX8" fmla="*/ 259926 w 665302"/>
                    <a:gd name="connsiteY8" fmla="*/ 145451 h 665301"/>
                    <a:gd name="connsiteX9" fmla="*/ 0 w 665302"/>
                    <a:gd name="connsiteY9" fmla="*/ 145451 h 665301"/>
                    <a:gd name="connsiteX10" fmla="*/ 0 w 665302"/>
                    <a:gd name="connsiteY10" fmla="*/ 1 h 665301"/>
                    <a:gd name="connsiteX11" fmla="*/ 259926 w 665302"/>
                    <a:gd name="connsiteY11" fmla="*/ 1 h 665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5302" h="665301">
                      <a:moveTo>
                        <a:pt x="259926" y="0"/>
                      </a:moveTo>
                      <a:lnTo>
                        <a:pt x="405376" y="0"/>
                      </a:lnTo>
                      <a:lnTo>
                        <a:pt x="405376" y="1"/>
                      </a:lnTo>
                      <a:lnTo>
                        <a:pt x="665302" y="1"/>
                      </a:lnTo>
                      <a:lnTo>
                        <a:pt x="665302" y="145451"/>
                      </a:lnTo>
                      <a:lnTo>
                        <a:pt x="405376" y="145451"/>
                      </a:lnTo>
                      <a:lnTo>
                        <a:pt x="405376" y="665301"/>
                      </a:lnTo>
                      <a:lnTo>
                        <a:pt x="259926" y="665301"/>
                      </a:lnTo>
                      <a:lnTo>
                        <a:pt x="259926" y="145451"/>
                      </a:lnTo>
                      <a:lnTo>
                        <a:pt x="0" y="145451"/>
                      </a:lnTo>
                      <a:lnTo>
                        <a:pt x="0" y="1"/>
                      </a:lnTo>
                      <a:lnTo>
                        <a:pt x="259926" y="1"/>
                      </a:lnTo>
                      <a:close/>
                    </a:path>
                  </a:pathLst>
                </a:custGeom>
                <a:solidFill>
                  <a:srgbClr val="FF006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350"/>
                </a:p>
              </p:txBody>
            </p:sp>
          </p:grpSp>
          <p:grpSp>
            <p:nvGrpSpPr>
              <p:cNvPr id="146" name="Group 145">
                <a:extLst>
                  <a:ext uri="{FF2B5EF4-FFF2-40B4-BE49-F238E27FC236}">
                    <a16:creationId xmlns:a16="http://schemas.microsoft.com/office/drawing/2014/main" id="{3EAD32A1-069F-3648-8681-EC7660773357}"/>
                  </a:ext>
                </a:extLst>
              </p:cNvPr>
              <p:cNvGrpSpPr/>
              <p:nvPr/>
            </p:nvGrpSpPr>
            <p:grpSpPr>
              <a:xfrm>
                <a:off x="399494" y="4143296"/>
                <a:ext cx="4402081" cy="727274"/>
                <a:chOff x="256199" y="4738608"/>
                <a:chExt cx="4402081" cy="727274"/>
              </a:xfrm>
            </p:grpSpPr>
            <p:cxnSp>
              <p:nvCxnSpPr>
                <p:cNvPr id="147" name="Straight Connector 146">
                  <a:extLst>
                    <a:ext uri="{FF2B5EF4-FFF2-40B4-BE49-F238E27FC236}">
                      <a16:creationId xmlns:a16="http://schemas.microsoft.com/office/drawing/2014/main" id="{1C4DB161-F72D-9C41-9169-1E73C2B5B252}"/>
                    </a:ext>
                  </a:extLst>
                </p:cNvPr>
                <p:cNvCxnSpPr>
                  <a:cxnSpLocks/>
                </p:cNvCxnSpPr>
                <p:nvPr/>
              </p:nvCxnSpPr>
              <p:spPr>
                <a:xfrm>
                  <a:off x="3660883" y="4820016"/>
                  <a:ext cx="0" cy="300624"/>
                </a:xfrm>
                <a:prstGeom prst="line">
                  <a:avLst/>
                </a:prstGeom>
                <a:ln w="381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148" name="Group 147">
                  <a:extLst>
                    <a:ext uri="{FF2B5EF4-FFF2-40B4-BE49-F238E27FC236}">
                      <a16:creationId xmlns:a16="http://schemas.microsoft.com/office/drawing/2014/main" id="{8EBAEB76-5079-3541-924D-A824C919F1C2}"/>
                    </a:ext>
                  </a:extLst>
                </p:cNvPr>
                <p:cNvGrpSpPr/>
                <p:nvPr/>
              </p:nvGrpSpPr>
              <p:grpSpPr>
                <a:xfrm>
                  <a:off x="2727571" y="4948345"/>
                  <a:ext cx="516886" cy="172295"/>
                  <a:chOff x="5852694" y="9524007"/>
                  <a:chExt cx="890346" cy="296780"/>
                </a:xfrm>
              </p:grpSpPr>
              <p:sp>
                <p:nvSpPr>
                  <p:cNvPr id="178" name="Oval 37">
                    <a:extLst>
                      <a:ext uri="{FF2B5EF4-FFF2-40B4-BE49-F238E27FC236}">
                        <a16:creationId xmlns:a16="http://schemas.microsoft.com/office/drawing/2014/main" id="{7DBD58C9-DB34-4A45-8474-7563E97D88C9}"/>
                      </a:ext>
                    </a:extLst>
                  </p:cNvPr>
                  <p:cNvSpPr/>
                  <p:nvPr/>
                </p:nvSpPr>
                <p:spPr>
                  <a:xfrm>
                    <a:off x="5852694" y="9524008"/>
                    <a:ext cx="296780" cy="296779"/>
                  </a:xfrm>
                  <a:custGeom>
                    <a:avLst/>
                    <a:gdLst>
                      <a:gd name="connsiteX0" fmla="*/ 0 w 593558"/>
                      <a:gd name="connsiteY0" fmla="*/ 296779 h 593558"/>
                      <a:gd name="connsiteX1" fmla="*/ 296779 w 593558"/>
                      <a:gd name="connsiteY1" fmla="*/ 0 h 593558"/>
                      <a:gd name="connsiteX2" fmla="*/ 593558 w 593558"/>
                      <a:gd name="connsiteY2" fmla="*/ 296779 h 593558"/>
                      <a:gd name="connsiteX3" fmla="*/ 296779 w 593558"/>
                      <a:gd name="connsiteY3" fmla="*/ 593558 h 593558"/>
                      <a:gd name="connsiteX4" fmla="*/ 0 w 593558"/>
                      <a:gd name="connsiteY4" fmla="*/ 296779 h 593558"/>
                      <a:gd name="connsiteX0" fmla="*/ 296779 w 593558"/>
                      <a:gd name="connsiteY0" fmla="*/ 593558 h 684998"/>
                      <a:gd name="connsiteX1" fmla="*/ 0 w 593558"/>
                      <a:gd name="connsiteY1" fmla="*/ 296779 h 684998"/>
                      <a:gd name="connsiteX2" fmla="*/ 296779 w 593558"/>
                      <a:gd name="connsiteY2" fmla="*/ 0 h 684998"/>
                      <a:gd name="connsiteX3" fmla="*/ 593558 w 593558"/>
                      <a:gd name="connsiteY3" fmla="*/ 296779 h 684998"/>
                      <a:gd name="connsiteX4" fmla="*/ 388219 w 593558"/>
                      <a:gd name="connsiteY4" fmla="*/ 684998 h 684998"/>
                      <a:gd name="connsiteX0" fmla="*/ 296779 w 593558"/>
                      <a:gd name="connsiteY0" fmla="*/ 593558 h 593558"/>
                      <a:gd name="connsiteX1" fmla="*/ 0 w 593558"/>
                      <a:gd name="connsiteY1" fmla="*/ 296779 h 593558"/>
                      <a:gd name="connsiteX2" fmla="*/ 296779 w 593558"/>
                      <a:gd name="connsiteY2" fmla="*/ 0 h 593558"/>
                      <a:gd name="connsiteX3" fmla="*/ 593558 w 593558"/>
                      <a:gd name="connsiteY3" fmla="*/ 296779 h 593558"/>
                      <a:gd name="connsiteX0" fmla="*/ 0 w 593558"/>
                      <a:gd name="connsiteY0" fmla="*/ 296779 h 296779"/>
                      <a:gd name="connsiteX1" fmla="*/ 296779 w 593558"/>
                      <a:gd name="connsiteY1" fmla="*/ 0 h 296779"/>
                      <a:gd name="connsiteX2" fmla="*/ 593558 w 593558"/>
                      <a:gd name="connsiteY2" fmla="*/ 296779 h 296779"/>
                    </a:gdLst>
                    <a:ahLst/>
                    <a:cxnLst>
                      <a:cxn ang="0">
                        <a:pos x="connsiteX0" y="connsiteY0"/>
                      </a:cxn>
                      <a:cxn ang="0">
                        <a:pos x="connsiteX1" y="connsiteY1"/>
                      </a:cxn>
                      <a:cxn ang="0">
                        <a:pos x="connsiteX2" y="connsiteY2"/>
                      </a:cxn>
                    </a:cxnLst>
                    <a:rect l="l" t="t" r="r" b="b"/>
                    <a:pathLst>
                      <a:path w="593558" h="296779">
                        <a:moveTo>
                          <a:pt x="0" y="296779"/>
                        </a:moveTo>
                        <a:cubicBezTo>
                          <a:pt x="0" y="132872"/>
                          <a:pt x="132872" y="0"/>
                          <a:pt x="296779" y="0"/>
                        </a:cubicBezTo>
                        <a:cubicBezTo>
                          <a:pt x="460686" y="0"/>
                          <a:pt x="593558" y="132872"/>
                          <a:pt x="593558" y="296779"/>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9" name="Oval 37">
                    <a:extLst>
                      <a:ext uri="{FF2B5EF4-FFF2-40B4-BE49-F238E27FC236}">
                        <a16:creationId xmlns:a16="http://schemas.microsoft.com/office/drawing/2014/main" id="{5F84A921-4B36-A54D-A101-7770F40696DE}"/>
                      </a:ext>
                    </a:extLst>
                  </p:cNvPr>
                  <p:cNvSpPr/>
                  <p:nvPr/>
                </p:nvSpPr>
                <p:spPr>
                  <a:xfrm>
                    <a:off x="6149481" y="9524007"/>
                    <a:ext cx="296778" cy="296779"/>
                  </a:xfrm>
                  <a:custGeom>
                    <a:avLst/>
                    <a:gdLst>
                      <a:gd name="connsiteX0" fmla="*/ 0 w 593558"/>
                      <a:gd name="connsiteY0" fmla="*/ 296779 h 593558"/>
                      <a:gd name="connsiteX1" fmla="*/ 296779 w 593558"/>
                      <a:gd name="connsiteY1" fmla="*/ 0 h 593558"/>
                      <a:gd name="connsiteX2" fmla="*/ 593558 w 593558"/>
                      <a:gd name="connsiteY2" fmla="*/ 296779 h 593558"/>
                      <a:gd name="connsiteX3" fmla="*/ 296779 w 593558"/>
                      <a:gd name="connsiteY3" fmla="*/ 593558 h 593558"/>
                      <a:gd name="connsiteX4" fmla="*/ 0 w 593558"/>
                      <a:gd name="connsiteY4" fmla="*/ 296779 h 593558"/>
                      <a:gd name="connsiteX0" fmla="*/ 296779 w 593558"/>
                      <a:gd name="connsiteY0" fmla="*/ 593558 h 684998"/>
                      <a:gd name="connsiteX1" fmla="*/ 0 w 593558"/>
                      <a:gd name="connsiteY1" fmla="*/ 296779 h 684998"/>
                      <a:gd name="connsiteX2" fmla="*/ 296779 w 593558"/>
                      <a:gd name="connsiteY2" fmla="*/ 0 h 684998"/>
                      <a:gd name="connsiteX3" fmla="*/ 593558 w 593558"/>
                      <a:gd name="connsiteY3" fmla="*/ 296779 h 684998"/>
                      <a:gd name="connsiteX4" fmla="*/ 388219 w 593558"/>
                      <a:gd name="connsiteY4" fmla="*/ 684998 h 684998"/>
                      <a:gd name="connsiteX0" fmla="*/ 296779 w 593558"/>
                      <a:gd name="connsiteY0" fmla="*/ 593558 h 593558"/>
                      <a:gd name="connsiteX1" fmla="*/ 0 w 593558"/>
                      <a:gd name="connsiteY1" fmla="*/ 296779 h 593558"/>
                      <a:gd name="connsiteX2" fmla="*/ 296779 w 593558"/>
                      <a:gd name="connsiteY2" fmla="*/ 0 h 593558"/>
                      <a:gd name="connsiteX3" fmla="*/ 593558 w 593558"/>
                      <a:gd name="connsiteY3" fmla="*/ 296779 h 593558"/>
                      <a:gd name="connsiteX0" fmla="*/ 0 w 593558"/>
                      <a:gd name="connsiteY0" fmla="*/ 296779 h 296779"/>
                      <a:gd name="connsiteX1" fmla="*/ 296779 w 593558"/>
                      <a:gd name="connsiteY1" fmla="*/ 0 h 296779"/>
                      <a:gd name="connsiteX2" fmla="*/ 593558 w 593558"/>
                      <a:gd name="connsiteY2" fmla="*/ 296779 h 296779"/>
                    </a:gdLst>
                    <a:ahLst/>
                    <a:cxnLst>
                      <a:cxn ang="0">
                        <a:pos x="connsiteX0" y="connsiteY0"/>
                      </a:cxn>
                      <a:cxn ang="0">
                        <a:pos x="connsiteX1" y="connsiteY1"/>
                      </a:cxn>
                      <a:cxn ang="0">
                        <a:pos x="connsiteX2" y="connsiteY2"/>
                      </a:cxn>
                    </a:cxnLst>
                    <a:rect l="l" t="t" r="r" b="b"/>
                    <a:pathLst>
                      <a:path w="593558" h="296779">
                        <a:moveTo>
                          <a:pt x="0" y="296779"/>
                        </a:moveTo>
                        <a:cubicBezTo>
                          <a:pt x="0" y="132872"/>
                          <a:pt x="132872" y="0"/>
                          <a:pt x="296779" y="0"/>
                        </a:cubicBezTo>
                        <a:cubicBezTo>
                          <a:pt x="460686" y="0"/>
                          <a:pt x="593558" y="132872"/>
                          <a:pt x="593558" y="296779"/>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0" name="Oval 37">
                    <a:extLst>
                      <a:ext uri="{FF2B5EF4-FFF2-40B4-BE49-F238E27FC236}">
                        <a16:creationId xmlns:a16="http://schemas.microsoft.com/office/drawing/2014/main" id="{F1AE360D-8BD5-1A4B-838F-B2014B872B8E}"/>
                      </a:ext>
                    </a:extLst>
                  </p:cNvPr>
                  <p:cNvSpPr/>
                  <p:nvPr/>
                </p:nvSpPr>
                <p:spPr>
                  <a:xfrm>
                    <a:off x="6446262" y="9524007"/>
                    <a:ext cx="296778" cy="296779"/>
                  </a:xfrm>
                  <a:custGeom>
                    <a:avLst/>
                    <a:gdLst>
                      <a:gd name="connsiteX0" fmla="*/ 0 w 593558"/>
                      <a:gd name="connsiteY0" fmla="*/ 296779 h 593558"/>
                      <a:gd name="connsiteX1" fmla="*/ 296779 w 593558"/>
                      <a:gd name="connsiteY1" fmla="*/ 0 h 593558"/>
                      <a:gd name="connsiteX2" fmla="*/ 593558 w 593558"/>
                      <a:gd name="connsiteY2" fmla="*/ 296779 h 593558"/>
                      <a:gd name="connsiteX3" fmla="*/ 296779 w 593558"/>
                      <a:gd name="connsiteY3" fmla="*/ 593558 h 593558"/>
                      <a:gd name="connsiteX4" fmla="*/ 0 w 593558"/>
                      <a:gd name="connsiteY4" fmla="*/ 296779 h 593558"/>
                      <a:gd name="connsiteX0" fmla="*/ 296779 w 593558"/>
                      <a:gd name="connsiteY0" fmla="*/ 593558 h 684998"/>
                      <a:gd name="connsiteX1" fmla="*/ 0 w 593558"/>
                      <a:gd name="connsiteY1" fmla="*/ 296779 h 684998"/>
                      <a:gd name="connsiteX2" fmla="*/ 296779 w 593558"/>
                      <a:gd name="connsiteY2" fmla="*/ 0 h 684998"/>
                      <a:gd name="connsiteX3" fmla="*/ 593558 w 593558"/>
                      <a:gd name="connsiteY3" fmla="*/ 296779 h 684998"/>
                      <a:gd name="connsiteX4" fmla="*/ 388219 w 593558"/>
                      <a:gd name="connsiteY4" fmla="*/ 684998 h 684998"/>
                      <a:gd name="connsiteX0" fmla="*/ 296779 w 593558"/>
                      <a:gd name="connsiteY0" fmla="*/ 593558 h 593558"/>
                      <a:gd name="connsiteX1" fmla="*/ 0 w 593558"/>
                      <a:gd name="connsiteY1" fmla="*/ 296779 h 593558"/>
                      <a:gd name="connsiteX2" fmla="*/ 296779 w 593558"/>
                      <a:gd name="connsiteY2" fmla="*/ 0 h 593558"/>
                      <a:gd name="connsiteX3" fmla="*/ 593558 w 593558"/>
                      <a:gd name="connsiteY3" fmla="*/ 296779 h 593558"/>
                      <a:gd name="connsiteX0" fmla="*/ 0 w 593558"/>
                      <a:gd name="connsiteY0" fmla="*/ 296779 h 296779"/>
                      <a:gd name="connsiteX1" fmla="*/ 296779 w 593558"/>
                      <a:gd name="connsiteY1" fmla="*/ 0 h 296779"/>
                      <a:gd name="connsiteX2" fmla="*/ 593558 w 593558"/>
                      <a:gd name="connsiteY2" fmla="*/ 296779 h 296779"/>
                    </a:gdLst>
                    <a:ahLst/>
                    <a:cxnLst>
                      <a:cxn ang="0">
                        <a:pos x="connsiteX0" y="connsiteY0"/>
                      </a:cxn>
                      <a:cxn ang="0">
                        <a:pos x="connsiteX1" y="connsiteY1"/>
                      </a:cxn>
                      <a:cxn ang="0">
                        <a:pos x="connsiteX2" y="connsiteY2"/>
                      </a:cxn>
                    </a:cxnLst>
                    <a:rect l="l" t="t" r="r" b="b"/>
                    <a:pathLst>
                      <a:path w="593558" h="296779">
                        <a:moveTo>
                          <a:pt x="0" y="296779"/>
                        </a:moveTo>
                        <a:cubicBezTo>
                          <a:pt x="0" y="132872"/>
                          <a:pt x="132872" y="0"/>
                          <a:pt x="296779" y="0"/>
                        </a:cubicBezTo>
                        <a:cubicBezTo>
                          <a:pt x="460686" y="0"/>
                          <a:pt x="593558" y="132872"/>
                          <a:pt x="593558" y="296779"/>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cxnSp>
              <p:nvCxnSpPr>
                <p:cNvPr id="149" name="Straight Connector 148">
                  <a:extLst>
                    <a:ext uri="{FF2B5EF4-FFF2-40B4-BE49-F238E27FC236}">
                      <a16:creationId xmlns:a16="http://schemas.microsoft.com/office/drawing/2014/main" id="{3EAEB778-203A-D147-A273-F560752B3BA5}"/>
                    </a:ext>
                  </a:extLst>
                </p:cNvPr>
                <p:cNvCxnSpPr>
                  <a:cxnSpLocks/>
                </p:cNvCxnSpPr>
                <p:nvPr/>
              </p:nvCxnSpPr>
              <p:spPr>
                <a:xfrm flipH="1">
                  <a:off x="3244458" y="5109421"/>
                  <a:ext cx="85364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0" name="Group 149">
                  <a:extLst>
                    <a:ext uri="{FF2B5EF4-FFF2-40B4-BE49-F238E27FC236}">
                      <a16:creationId xmlns:a16="http://schemas.microsoft.com/office/drawing/2014/main" id="{D283CEFD-BE85-3D46-8B69-CBD93E1DCFED}"/>
                    </a:ext>
                  </a:extLst>
                </p:cNvPr>
                <p:cNvGrpSpPr/>
                <p:nvPr/>
              </p:nvGrpSpPr>
              <p:grpSpPr>
                <a:xfrm rot="5400000">
                  <a:off x="4092221" y="4820091"/>
                  <a:ext cx="553453" cy="578664"/>
                  <a:chOff x="3275037" y="4882067"/>
                  <a:chExt cx="553453" cy="578664"/>
                </a:xfrm>
              </p:grpSpPr>
              <p:cxnSp>
                <p:nvCxnSpPr>
                  <p:cNvPr id="172" name="Straight Connector 171">
                    <a:extLst>
                      <a:ext uri="{FF2B5EF4-FFF2-40B4-BE49-F238E27FC236}">
                        <a16:creationId xmlns:a16="http://schemas.microsoft.com/office/drawing/2014/main" id="{5113FFFC-8557-CF4D-B942-79203F8082E4}"/>
                      </a:ext>
                    </a:extLst>
                  </p:cNvPr>
                  <p:cNvCxnSpPr/>
                  <p:nvPr/>
                </p:nvCxnSpPr>
                <p:spPr>
                  <a:xfrm>
                    <a:off x="3275037" y="5460731"/>
                    <a:ext cx="55345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A2B120E9-6F56-0E42-96AA-DE00B5A8DF9B}"/>
                      </a:ext>
                    </a:extLst>
                  </p:cNvPr>
                  <p:cNvCxnSpPr/>
                  <p:nvPr/>
                </p:nvCxnSpPr>
                <p:spPr>
                  <a:xfrm>
                    <a:off x="3275037" y="5323301"/>
                    <a:ext cx="55345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DBD731A9-3DF0-3F47-BD99-E096D0D92420}"/>
                      </a:ext>
                    </a:extLst>
                  </p:cNvPr>
                  <p:cNvCxnSpPr/>
                  <p:nvPr/>
                </p:nvCxnSpPr>
                <p:spPr>
                  <a:xfrm flipV="1">
                    <a:off x="3555774" y="5035615"/>
                    <a:ext cx="0" cy="2876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5D7206A2-4C3E-234D-A75C-0E4C91581E46}"/>
                      </a:ext>
                    </a:extLst>
                  </p:cNvPr>
                  <p:cNvCxnSpPr>
                    <a:cxnSpLocks/>
                  </p:cNvCxnSpPr>
                  <p:nvPr/>
                </p:nvCxnSpPr>
                <p:spPr>
                  <a:xfrm>
                    <a:off x="3395354" y="5035615"/>
                    <a:ext cx="31282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0E92E225-E84F-054E-8908-D7F828FAC4DE}"/>
                      </a:ext>
                    </a:extLst>
                  </p:cNvPr>
                  <p:cNvCxnSpPr>
                    <a:cxnSpLocks/>
                  </p:cNvCxnSpPr>
                  <p:nvPr/>
                </p:nvCxnSpPr>
                <p:spPr>
                  <a:xfrm>
                    <a:off x="3450373" y="4961334"/>
                    <a:ext cx="20478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7C7EC1D9-DB68-EC45-B779-F04C86AFFC70}"/>
                      </a:ext>
                    </a:extLst>
                  </p:cNvPr>
                  <p:cNvCxnSpPr>
                    <a:cxnSpLocks/>
                  </p:cNvCxnSpPr>
                  <p:nvPr/>
                </p:nvCxnSpPr>
                <p:spPr>
                  <a:xfrm>
                    <a:off x="3502760" y="4882067"/>
                    <a:ext cx="1047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1" name="Group 150">
                  <a:extLst>
                    <a:ext uri="{FF2B5EF4-FFF2-40B4-BE49-F238E27FC236}">
                      <a16:creationId xmlns:a16="http://schemas.microsoft.com/office/drawing/2014/main" id="{5AECEF1D-BA1D-7648-8800-58001496171E}"/>
                    </a:ext>
                  </a:extLst>
                </p:cNvPr>
                <p:cNvGrpSpPr/>
                <p:nvPr/>
              </p:nvGrpSpPr>
              <p:grpSpPr>
                <a:xfrm rot="5400000">
                  <a:off x="531182" y="4852349"/>
                  <a:ext cx="338550" cy="888515"/>
                  <a:chOff x="2952175" y="1607525"/>
                  <a:chExt cx="338550" cy="888515"/>
                </a:xfrm>
              </p:grpSpPr>
              <p:grpSp>
                <p:nvGrpSpPr>
                  <p:cNvPr id="164" name="Group 163">
                    <a:extLst>
                      <a:ext uri="{FF2B5EF4-FFF2-40B4-BE49-F238E27FC236}">
                        <a16:creationId xmlns:a16="http://schemas.microsoft.com/office/drawing/2014/main" id="{C371CDC6-23CD-C04E-AC7C-1E8B3183BFBD}"/>
                      </a:ext>
                    </a:extLst>
                  </p:cNvPr>
                  <p:cNvGrpSpPr/>
                  <p:nvPr/>
                </p:nvGrpSpPr>
                <p:grpSpPr>
                  <a:xfrm rot="16200000">
                    <a:off x="2803557" y="1756143"/>
                    <a:ext cx="635785" cy="338550"/>
                    <a:chOff x="1149513" y="4831195"/>
                    <a:chExt cx="1406545" cy="432440"/>
                  </a:xfrm>
                </p:grpSpPr>
                <p:sp>
                  <p:nvSpPr>
                    <p:cNvPr id="166" name="Freeform 97">
                      <a:extLst>
                        <a:ext uri="{FF2B5EF4-FFF2-40B4-BE49-F238E27FC236}">
                          <a16:creationId xmlns:a16="http://schemas.microsoft.com/office/drawing/2014/main" id="{F0EAC87A-E30D-9C46-9A24-00DF16182B7C}"/>
                        </a:ext>
                      </a:extLst>
                    </p:cNvPr>
                    <p:cNvSpPr/>
                    <p:nvPr/>
                  </p:nvSpPr>
                  <p:spPr>
                    <a:xfrm>
                      <a:off x="1149513" y="4831195"/>
                      <a:ext cx="234424" cy="216220"/>
                    </a:xfrm>
                    <a:custGeom>
                      <a:avLst/>
                      <a:gdLst>
                        <a:gd name="connsiteX0" fmla="*/ 0 w 328863"/>
                        <a:gd name="connsiteY0" fmla="*/ 328863 h 328863"/>
                        <a:gd name="connsiteX1" fmla="*/ 176463 w 328863"/>
                        <a:gd name="connsiteY1" fmla="*/ 0 h 328863"/>
                        <a:gd name="connsiteX2" fmla="*/ 328863 w 328863"/>
                        <a:gd name="connsiteY2" fmla="*/ 328863 h 328863"/>
                      </a:gdLst>
                      <a:ahLst/>
                      <a:cxnLst>
                        <a:cxn ang="0">
                          <a:pos x="connsiteX0" y="connsiteY0"/>
                        </a:cxn>
                        <a:cxn ang="0">
                          <a:pos x="connsiteX1" y="connsiteY1"/>
                        </a:cxn>
                        <a:cxn ang="0">
                          <a:pos x="connsiteX2" y="connsiteY2"/>
                        </a:cxn>
                      </a:cxnLst>
                      <a:rect l="l" t="t" r="r" b="b"/>
                      <a:pathLst>
                        <a:path w="328863" h="328863">
                          <a:moveTo>
                            <a:pt x="0" y="328863"/>
                          </a:moveTo>
                          <a:cubicBezTo>
                            <a:pt x="60826" y="164431"/>
                            <a:pt x="121653" y="0"/>
                            <a:pt x="176463" y="0"/>
                          </a:cubicBezTo>
                          <a:cubicBezTo>
                            <a:pt x="231273" y="0"/>
                            <a:pt x="280068" y="164431"/>
                            <a:pt x="328863" y="328863"/>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7" name="Freeform 98">
                      <a:extLst>
                        <a:ext uri="{FF2B5EF4-FFF2-40B4-BE49-F238E27FC236}">
                          <a16:creationId xmlns:a16="http://schemas.microsoft.com/office/drawing/2014/main" id="{0AE4EA36-B8D2-9646-B3C2-3AE16BAAD1BF}"/>
                        </a:ext>
                      </a:extLst>
                    </p:cNvPr>
                    <p:cNvSpPr/>
                    <p:nvPr/>
                  </p:nvSpPr>
                  <p:spPr>
                    <a:xfrm rot="10800000">
                      <a:off x="1383938" y="5047415"/>
                      <a:ext cx="234424" cy="216220"/>
                    </a:xfrm>
                    <a:custGeom>
                      <a:avLst/>
                      <a:gdLst>
                        <a:gd name="connsiteX0" fmla="*/ 0 w 328863"/>
                        <a:gd name="connsiteY0" fmla="*/ 328863 h 328863"/>
                        <a:gd name="connsiteX1" fmla="*/ 176463 w 328863"/>
                        <a:gd name="connsiteY1" fmla="*/ 0 h 328863"/>
                        <a:gd name="connsiteX2" fmla="*/ 328863 w 328863"/>
                        <a:gd name="connsiteY2" fmla="*/ 328863 h 328863"/>
                      </a:gdLst>
                      <a:ahLst/>
                      <a:cxnLst>
                        <a:cxn ang="0">
                          <a:pos x="connsiteX0" y="connsiteY0"/>
                        </a:cxn>
                        <a:cxn ang="0">
                          <a:pos x="connsiteX1" y="connsiteY1"/>
                        </a:cxn>
                        <a:cxn ang="0">
                          <a:pos x="connsiteX2" y="connsiteY2"/>
                        </a:cxn>
                      </a:cxnLst>
                      <a:rect l="l" t="t" r="r" b="b"/>
                      <a:pathLst>
                        <a:path w="328863" h="328863">
                          <a:moveTo>
                            <a:pt x="0" y="328863"/>
                          </a:moveTo>
                          <a:cubicBezTo>
                            <a:pt x="60826" y="164431"/>
                            <a:pt x="121653" y="0"/>
                            <a:pt x="176463" y="0"/>
                          </a:cubicBezTo>
                          <a:cubicBezTo>
                            <a:pt x="231273" y="0"/>
                            <a:pt x="280068" y="164431"/>
                            <a:pt x="328863" y="328863"/>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8" name="Freeform 100">
                      <a:extLst>
                        <a:ext uri="{FF2B5EF4-FFF2-40B4-BE49-F238E27FC236}">
                          <a16:creationId xmlns:a16="http://schemas.microsoft.com/office/drawing/2014/main" id="{D5933008-C494-D041-BF29-43B34A2E7379}"/>
                        </a:ext>
                      </a:extLst>
                    </p:cNvPr>
                    <p:cNvSpPr/>
                    <p:nvPr/>
                  </p:nvSpPr>
                  <p:spPr>
                    <a:xfrm>
                      <a:off x="1618362" y="4831195"/>
                      <a:ext cx="234424" cy="216220"/>
                    </a:xfrm>
                    <a:custGeom>
                      <a:avLst/>
                      <a:gdLst>
                        <a:gd name="connsiteX0" fmla="*/ 0 w 328863"/>
                        <a:gd name="connsiteY0" fmla="*/ 328863 h 328863"/>
                        <a:gd name="connsiteX1" fmla="*/ 176463 w 328863"/>
                        <a:gd name="connsiteY1" fmla="*/ 0 h 328863"/>
                        <a:gd name="connsiteX2" fmla="*/ 328863 w 328863"/>
                        <a:gd name="connsiteY2" fmla="*/ 328863 h 328863"/>
                      </a:gdLst>
                      <a:ahLst/>
                      <a:cxnLst>
                        <a:cxn ang="0">
                          <a:pos x="connsiteX0" y="connsiteY0"/>
                        </a:cxn>
                        <a:cxn ang="0">
                          <a:pos x="connsiteX1" y="connsiteY1"/>
                        </a:cxn>
                        <a:cxn ang="0">
                          <a:pos x="connsiteX2" y="connsiteY2"/>
                        </a:cxn>
                      </a:cxnLst>
                      <a:rect l="l" t="t" r="r" b="b"/>
                      <a:pathLst>
                        <a:path w="328863" h="328863">
                          <a:moveTo>
                            <a:pt x="0" y="328863"/>
                          </a:moveTo>
                          <a:cubicBezTo>
                            <a:pt x="60826" y="164431"/>
                            <a:pt x="121653" y="0"/>
                            <a:pt x="176463" y="0"/>
                          </a:cubicBezTo>
                          <a:cubicBezTo>
                            <a:pt x="231273" y="0"/>
                            <a:pt x="280068" y="164431"/>
                            <a:pt x="328863" y="328863"/>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9" name="Freeform 101">
                      <a:extLst>
                        <a:ext uri="{FF2B5EF4-FFF2-40B4-BE49-F238E27FC236}">
                          <a16:creationId xmlns:a16="http://schemas.microsoft.com/office/drawing/2014/main" id="{C26831C4-18D3-A840-A995-CFCCAC7014C0}"/>
                        </a:ext>
                      </a:extLst>
                    </p:cNvPr>
                    <p:cNvSpPr/>
                    <p:nvPr/>
                  </p:nvSpPr>
                  <p:spPr>
                    <a:xfrm rot="10800000">
                      <a:off x="1852787" y="5047415"/>
                      <a:ext cx="234424" cy="216220"/>
                    </a:xfrm>
                    <a:custGeom>
                      <a:avLst/>
                      <a:gdLst>
                        <a:gd name="connsiteX0" fmla="*/ 0 w 328863"/>
                        <a:gd name="connsiteY0" fmla="*/ 328863 h 328863"/>
                        <a:gd name="connsiteX1" fmla="*/ 176463 w 328863"/>
                        <a:gd name="connsiteY1" fmla="*/ 0 h 328863"/>
                        <a:gd name="connsiteX2" fmla="*/ 328863 w 328863"/>
                        <a:gd name="connsiteY2" fmla="*/ 328863 h 328863"/>
                      </a:gdLst>
                      <a:ahLst/>
                      <a:cxnLst>
                        <a:cxn ang="0">
                          <a:pos x="connsiteX0" y="connsiteY0"/>
                        </a:cxn>
                        <a:cxn ang="0">
                          <a:pos x="connsiteX1" y="connsiteY1"/>
                        </a:cxn>
                        <a:cxn ang="0">
                          <a:pos x="connsiteX2" y="connsiteY2"/>
                        </a:cxn>
                      </a:cxnLst>
                      <a:rect l="l" t="t" r="r" b="b"/>
                      <a:pathLst>
                        <a:path w="328863" h="328863">
                          <a:moveTo>
                            <a:pt x="0" y="328863"/>
                          </a:moveTo>
                          <a:cubicBezTo>
                            <a:pt x="60826" y="164431"/>
                            <a:pt x="121653" y="0"/>
                            <a:pt x="176463" y="0"/>
                          </a:cubicBezTo>
                          <a:cubicBezTo>
                            <a:pt x="231273" y="0"/>
                            <a:pt x="280068" y="164431"/>
                            <a:pt x="328863" y="328863"/>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0" name="Freeform 103">
                      <a:extLst>
                        <a:ext uri="{FF2B5EF4-FFF2-40B4-BE49-F238E27FC236}">
                          <a16:creationId xmlns:a16="http://schemas.microsoft.com/office/drawing/2014/main" id="{0EB9B3CC-AC03-7E46-845E-4E42AE2AE947}"/>
                        </a:ext>
                      </a:extLst>
                    </p:cNvPr>
                    <p:cNvSpPr/>
                    <p:nvPr/>
                  </p:nvSpPr>
                  <p:spPr>
                    <a:xfrm>
                      <a:off x="2087209" y="4831195"/>
                      <a:ext cx="234424" cy="216220"/>
                    </a:xfrm>
                    <a:custGeom>
                      <a:avLst/>
                      <a:gdLst>
                        <a:gd name="connsiteX0" fmla="*/ 0 w 328863"/>
                        <a:gd name="connsiteY0" fmla="*/ 328863 h 328863"/>
                        <a:gd name="connsiteX1" fmla="*/ 176463 w 328863"/>
                        <a:gd name="connsiteY1" fmla="*/ 0 h 328863"/>
                        <a:gd name="connsiteX2" fmla="*/ 328863 w 328863"/>
                        <a:gd name="connsiteY2" fmla="*/ 328863 h 328863"/>
                      </a:gdLst>
                      <a:ahLst/>
                      <a:cxnLst>
                        <a:cxn ang="0">
                          <a:pos x="connsiteX0" y="connsiteY0"/>
                        </a:cxn>
                        <a:cxn ang="0">
                          <a:pos x="connsiteX1" y="connsiteY1"/>
                        </a:cxn>
                        <a:cxn ang="0">
                          <a:pos x="connsiteX2" y="connsiteY2"/>
                        </a:cxn>
                      </a:cxnLst>
                      <a:rect l="l" t="t" r="r" b="b"/>
                      <a:pathLst>
                        <a:path w="328863" h="328863">
                          <a:moveTo>
                            <a:pt x="0" y="328863"/>
                          </a:moveTo>
                          <a:cubicBezTo>
                            <a:pt x="60826" y="164431"/>
                            <a:pt x="121653" y="0"/>
                            <a:pt x="176463" y="0"/>
                          </a:cubicBezTo>
                          <a:cubicBezTo>
                            <a:pt x="231273" y="0"/>
                            <a:pt x="280068" y="164431"/>
                            <a:pt x="328863" y="328863"/>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1" name="Freeform 104">
                      <a:extLst>
                        <a:ext uri="{FF2B5EF4-FFF2-40B4-BE49-F238E27FC236}">
                          <a16:creationId xmlns:a16="http://schemas.microsoft.com/office/drawing/2014/main" id="{C8C49B78-5452-6B44-91F2-AFF616C8336C}"/>
                        </a:ext>
                      </a:extLst>
                    </p:cNvPr>
                    <p:cNvSpPr/>
                    <p:nvPr/>
                  </p:nvSpPr>
                  <p:spPr>
                    <a:xfrm rot="10800000">
                      <a:off x="2321634" y="5047415"/>
                      <a:ext cx="234424" cy="216220"/>
                    </a:xfrm>
                    <a:custGeom>
                      <a:avLst/>
                      <a:gdLst>
                        <a:gd name="connsiteX0" fmla="*/ 0 w 328863"/>
                        <a:gd name="connsiteY0" fmla="*/ 328863 h 328863"/>
                        <a:gd name="connsiteX1" fmla="*/ 176463 w 328863"/>
                        <a:gd name="connsiteY1" fmla="*/ 0 h 328863"/>
                        <a:gd name="connsiteX2" fmla="*/ 328863 w 328863"/>
                        <a:gd name="connsiteY2" fmla="*/ 328863 h 328863"/>
                      </a:gdLst>
                      <a:ahLst/>
                      <a:cxnLst>
                        <a:cxn ang="0">
                          <a:pos x="connsiteX0" y="connsiteY0"/>
                        </a:cxn>
                        <a:cxn ang="0">
                          <a:pos x="connsiteX1" y="connsiteY1"/>
                        </a:cxn>
                        <a:cxn ang="0">
                          <a:pos x="connsiteX2" y="connsiteY2"/>
                        </a:cxn>
                      </a:cxnLst>
                      <a:rect l="l" t="t" r="r" b="b"/>
                      <a:pathLst>
                        <a:path w="328863" h="328863">
                          <a:moveTo>
                            <a:pt x="0" y="328863"/>
                          </a:moveTo>
                          <a:cubicBezTo>
                            <a:pt x="60826" y="164431"/>
                            <a:pt x="121653" y="0"/>
                            <a:pt x="176463" y="0"/>
                          </a:cubicBezTo>
                          <a:cubicBezTo>
                            <a:pt x="231273" y="0"/>
                            <a:pt x="280068" y="164431"/>
                            <a:pt x="328863" y="328863"/>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cxnSp>
                <p:nvCxnSpPr>
                  <p:cNvPr id="165" name="Straight Arrow Connector 164">
                    <a:extLst>
                      <a:ext uri="{FF2B5EF4-FFF2-40B4-BE49-F238E27FC236}">
                        <a16:creationId xmlns:a16="http://schemas.microsoft.com/office/drawing/2014/main" id="{1EAD013F-B081-3F44-A0C2-A70830C6181E}"/>
                      </a:ext>
                    </a:extLst>
                  </p:cNvPr>
                  <p:cNvCxnSpPr>
                    <a:cxnSpLocks/>
                  </p:cNvCxnSpPr>
                  <p:nvPr/>
                </p:nvCxnSpPr>
                <p:spPr>
                  <a:xfrm>
                    <a:off x="3121449" y="2243311"/>
                    <a:ext cx="0" cy="25272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2" name="Group 151">
                  <a:extLst>
                    <a:ext uri="{FF2B5EF4-FFF2-40B4-BE49-F238E27FC236}">
                      <a16:creationId xmlns:a16="http://schemas.microsoft.com/office/drawing/2014/main" id="{192A345A-D845-8441-9AEE-4B568878A2B4}"/>
                    </a:ext>
                  </a:extLst>
                </p:cNvPr>
                <p:cNvGrpSpPr/>
                <p:nvPr/>
              </p:nvGrpSpPr>
              <p:grpSpPr>
                <a:xfrm rot="16200000">
                  <a:off x="568671" y="4463625"/>
                  <a:ext cx="338550" cy="888515"/>
                  <a:chOff x="2952175" y="1607525"/>
                  <a:chExt cx="338550" cy="888515"/>
                </a:xfrm>
              </p:grpSpPr>
              <p:grpSp>
                <p:nvGrpSpPr>
                  <p:cNvPr id="156" name="Group 155">
                    <a:extLst>
                      <a:ext uri="{FF2B5EF4-FFF2-40B4-BE49-F238E27FC236}">
                        <a16:creationId xmlns:a16="http://schemas.microsoft.com/office/drawing/2014/main" id="{5F11400A-6006-1444-9ED6-C27B5B91C55C}"/>
                      </a:ext>
                    </a:extLst>
                  </p:cNvPr>
                  <p:cNvGrpSpPr/>
                  <p:nvPr/>
                </p:nvGrpSpPr>
                <p:grpSpPr>
                  <a:xfrm rot="16200000">
                    <a:off x="2803557" y="1756143"/>
                    <a:ext cx="635785" cy="338550"/>
                    <a:chOff x="1149513" y="4831195"/>
                    <a:chExt cx="1406545" cy="432440"/>
                  </a:xfrm>
                </p:grpSpPr>
                <p:sp>
                  <p:nvSpPr>
                    <p:cNvPr id="158" name="Freeform 97">
                      <a:extLst>
                        <a:ext uri="{FF2B5EF4-FFF2-40B4-BE49-F238E27FC236}">
                          <a16:creationId xmlns:a16="http://schemas.microsoft.com/office/drawing/2014/main" id="{4710976E-FAF6-324A-B304-D42DD8CBBEB0}"/>
                        </a:ext>
                      </a:extLst>
                    </p:cNvPr>
                    <p:cNvSpPr/>
                    <p:nvPr/>
                  </p:nvSpPr>
                  <p:spPr>
                    <a:xfrm>
                      <a:off x="1149513" y="4831195"/>
                      <a:ext cx="234424" cy="216220"/>
                    </a:xfrm>
                    <a:custGeom>
                      <a:avLst/>
                      <a:gdLst>
                        <a:gd name="connsiteX0" fmla="*/ 0 w 328863"/>
                        <a:gd name="connsiteY0" fmla="*/ 328863 h 328863"/>
                        <a:gd name="connsiteX1" fmla="*/ 176463 w 328863"/>
                        <a:gd name="connsiteY1" fmla="*/ 0 h 328863"/>
                        <a:gd name="connsiteX2" fmla="*/ 328863 w 328863"/>
                        <a:gd name="connsiteY2" fmla="*/ 328863 h 328863"/>
                      </a:gdLst>
                      <a:ahLst/>
                      <a:cxnLst>
                        <a:cxn ang="0">
                          <a:pos x="connsiteX0" y="connsiteY0"/>
                        </a:cxn>
                        <a:cxn ang="0">
                          <a:pos x="connsiteX1" y="connsiteY1"/>
                        </a:cxn>
                        <a:cxn ang="0">
                          <a:pos x="connsiteX2" y="connsiteY2"/>
                        </a:cxn>
                      </a:cxnLst>
                      <a:rect l="l" t="t" r="r" b="b"/>
                      <a:pathLst>
                        <a:path w="328863" h="328863">
                          <a:moveTo>
                            <a:pt x="0" y="328863"/>
                          </a:moveTo>
                          <a:cubicBezTo>
                            <a:pt x="60826" y="164431"/>
                            <a:pt x="121653" y="0"/>
                            <a:pt x="176463" y="0"/>
                          </a:cubicBezTo>
                          <a:cubicBezTo>
                            <a:pt x="231273" y="0"/>
                            <a:pt x="280068" y="164431"/>
                            <a:pt x="328863" y="328863"/>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9" name="Freeform 98">
                      <a:extLst>
                        <a:ext uri="{FF2B5EF4-FFF2-40B4-BE49-F238E27FC236}">
                          <a16:creationId xmlns:a16="http://schemas.microsoft.com/office/drawing/2014/main" id="{A2A848B3-60ED-8E4F-8ACC-514A556C45F7}"/>
                        </a:ext>
                      </a:extLst>
                    </p:cNvPr>
                    <p:cNvSpPr/>
                    <p:nvPr/>
                  </p:nvSpPr>
                  <p:spPr>
                    <a:xfrm rot="10800000">
                      <a:off x="1383938" y="5047415"/>
                      <a:ext cx="234424" cy="216220"/>
                    </a:xfrm>
                    <a:custGeom>
                      <a:avLst/>
                      <a:gdLst>
                        <a:gd name="connsiteX0" fmla="*/ 0 w 328863"/>
                        <a:gd name="connsiteY0" fmla="*/ 328863 h 328863"/>
                        <a:gd name="connsiteX1" fmla="*/ 176463 w 328863"/>
                        <a:gd name="connsiteY1" fmla="*/ 0 h 328863"/>
                        <a:gd name="connsiteX2" fmla="*/ 328863 w 328863"/>
                        <a:gd name="connsiteY2" fmla="*/ 328863 h 328863"/>
                      </a:gdLst>
                      <a:ahLst/>
                      <a:cxnLst>
                        <a:cxn ang="0">
                          <a:pos x="connsiteX0" y="connsiteY0"/>
                        </a:cxn>
                        <a:cxn ang="0">
                          <a:pos x="connsiteX1" y="connsiteY1"/>
                        </a:cxn>
                        <a:cxn ang="0">
                          <a:pos x="connsiteX2" y="connsiteY2"/>
                        </a:cxn>
                      </a:cxnLst>
                      <a:rect l="l" t="t" r="r" b="b"/>
                      <a:pathLst>
                        <a:path w="328863" h="328863">
                          <a:moveTo>
                            <a:pt x="0" y="328863"/>
                          </a:moveTo>
                          <a:cubicBezTo>
                            <a:pt x="60826" y="164431"/>
                            <a:pt x="121653" y="0"/>
                            <a:pt x="176463" y="0"/>
                          </a:cubicBezTo>
                          <a:cubicBezTo>
                            <a:pt x="231273" y="0"/>
                            <a:pt x="280068" y="164431"/>
                            <a:pt x="328863" y="328863"/>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0" name="Freeform 100">
                      <a:extLst>
                        <a:ext uri="{FF2B5EF4-FFF2-40B4-BE49-F238E27FC236}">
                          <a16:creationId xmlns:a16="http://schemas.microsoft.com/office/drawing/2014/main" id="{C9918D17-2595-ED44-BA9F-800A2B91344C}"/>
                        </a:ext>
                      </a:extLst>
                    </p:cNvPr>
                    <p:cNvSpPr/>
                    <p:nvPr/>
                  </p:nvSpPr>
                  <p:spPr>
                    <a:xfrm>
                      <a:off x="1618362" y="4831195"/>
                      <a:ext cx="234424" cy="216220"/>
                    </a:xfrm>
                    <a:custGeom>
                      <a:avLst/>
                      <a:gdLst>
                        <a:gd name="connsiteX0" fmla="*/ 0 w 328863"/>
                        <a:gd name="connsiteY0" fmla="*/ 328863 h 328863"/>
                        <a:gd name="connsiteX1" fmla="*/ 176463 w 328863"/>
                        <a:gd name="connsiteY1" fmla="*/ 0 h 328863"/>
                        <a:gd name="connsiteX2" fmla="*/ 328863 w 328863"/>
                        <a:gd name="connsiteY2" fmla="*/ 328863 h 328863"/>
                      </a:gdLst>
                      <a:ahLst/>
                      <a:cxnLst>
                        <a:cxn ang="0">
                          <a:pos x="connsiteX0" y="connsiteY0"/>
                        </a:cxn>
                        <a:cxn ang="0">
                          <a:pos x="connsiteX1" y="connsiteY1"/>
                        </a:cxn>
                        <a:cxn ang="0">
                          <a:pos x="connsiteX2" y="connsiteY2"/>
                        </a:cxn>
                      </a:cxnLst>
                      <a:rect l="l" t="t" r="r" b="b"/>
                      <a:pathLst>
                        <a:path w="328863" h="328863">
                          <a:moveTo>
                            <a:pt x="0" y="328863"/>
                          </a:moveTo>
                          <a:cubicBezTo>
                            <a:pt x="60826" y="164431"/>
                            <a:pt x="121653" y="0"/>
                            <a:pt x="176463" y="0"/>
                          </a:cubicBezTo>
                          <a:cubicBezTo>
                            <a:pt x="231273" y="0"/>
                            <a:pt x="280068" y="164431"/>
                            <a:pt x="328863" y="328863"/>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1" name="Freeform 101">
                      <a:extLst>
                        <a:ext uri="{FF2B5EF4-FFF2-40B4-BE49-F238E27FC236}">
                          <a16:creationId xmlns:a16="http://schemas.microsoft.com/office/drawing/2014/main" id="{0EDFAD30-B73D-6F4C-8B98-BC053ACF660C}"/>
                        </a:ext>
                      </a:extLst>
                    </p:cNvPr>
                    <p:cNvSpPr/>
                    <p:nvPr/>
                  </p:nvSpPr>
                  <p:spPr>
                    <a:xfrm rot="10800000">
                      <a:off x="1852787" y="5047415"/>
                      <a:ext cx="234424" cy="216220"/>
                    </a:xfrm>
                    <a:custGeom>
                      <a:avLst/>
                      <a:gdLst>
                        <a:gd name="connsiteX0" fmla="*/ 0 w 328863"/>
                        <a:gd name="connsiteY0" fmla="*/ 328863 h 328863"/>
                        <a:gd name="connsiteX1" fmla="*/ 176463 w 328863"/>
                        <a:gd name="connsiteY1" fmla="*/ 0 h 328863"/>
                        <a:gd name="connsiteX2" fmla="*/ 328863 w 328863"/>
                        <a:gd name="connsiteY2" fmla="*/ 328863 h 328863"/>
                      </a:gdLst>
                      <a:ahLst/>
                      <a:cxnLst>
                        <a:cxn ang="0">
                          <a:pos x="connsiteX0" y="connsiteY0"/>
                        </a:cxn>
                        <a:cxn ang="0">
                          <a:pos x="connsiteX1" y="connsiteY1"/>
                        </a:cxn>
                        <a:cxn ang="0">
                          <a:pos x="connsiteX2" y="connsiteY2"/>
                        </a:cxn>
                      </a:cxnLst>
                      <a:rect l="l" t="t" r="r" b="b"/>
                      <a:pathLst>
                        <a:path w="328863" h="328863">
                          <a:moveTo>
                            <a:pt x="0" y="328863"/>
                          </a:moveTo>
                          <a:cubicBezTo>
                            <a:pt x="60826" y="164431"/>
                            <a:pt x="121653" y="0"/>
                            <a:pt x="176463" y="0"/>
                          </a:cubicBezTo>
                          <a:cubicBezTo>
                            <a:pt x="231273" y="0"/>
                            <a:pt x="280068" y="164431"/>
                            <a:pt x="328863" y="328863"/>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2" name="Freeform 103">
                      <a:extLst>
                        <a:ext uri="{FF2B5EF4-FFF2-40B4-BE49-F238E27FC236}">
                          <a16:creationId xmlns:a16="http://schemas.microsoft.com/office/drawing/2014/main" id="{4866202C-2EC6-164E-94EB-CDD719D7A530}"/>
                        </a:ext>
                      </a:extLst>
                    </p:cNvPr>
                    <p:cNvSpPr/>
                    <p:nvPr/>
                  </p:nvSpPr>
                  <p:spPr>
                    <a:xfrm>
                      <a:off x="2087209" y="4831195"/>
                      <a:ext cx="234424" cy="216220"/>
                    </a:xfrm>
                    <a:custGeom>
                      <a:avLst/>
                      <a:gdLst>
                        <a:gd name="connsiteX0" fmla="*/ 0 w 328863"/>
                        <a:gd name="connsiteY0" fmla="*/ 328863 h 328863"/>
                        <a:gd name="connsiteX1" fmla="*/ 176463 w 328863"/>
                        <a:gd name="connsiteY1" fmla="*/ 0 h 328863"/>
                        <a:gd name="connsiteX2" fmla="*/ 328863 w 328863"/>
                        <a:gd name="connsiteY2" fmla="*/ 328863 h 328863"/>
                      </a:gdLst>
                      <a:ahLst/>
                      <a:cxnLst>
                        <a:cxn ang="0">
                          <a:pos x="connsiteX0" y="connsiteY0"/>
                        </a:cxn>
                        <a:cxn ang="0">
                          <a:pos x="connsiteX1" y="connsiteY1"/>
                        </a:cxn>
                        <a:cxn ang="0">
                          <a:pos x="connsiteX2" y="connsiteY2"/>
                        </a:cxn>
                      </a:cxnLst>
                      <a:rect l="l" t="t" r="r" b="b"/>
                      <a:pathLst>
                        <a:path w="328863" h="328863">
                          <a:moveTo>
                            <a:pt x="0" y="328863"/>
                          </a:moveTo>
                          <a:cubicBezTo>
                            <a:pt x="60826" y="164431"/>
                            <a:pt x="121653" y="0"/>
                            <a:pt x="176463" y="0"/>
                          </a:cubicBezTo>
                          <a:cubicBezTo>
                            <a:pt x="231273" y="0"/>
                            <a:pt x="280068" y="164431"/>
                            <a:pt x="328863" y="328863"/>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3" name="Freeform 104">
                      <a:extLst>
                        <a:ext uri="{FF2B5EF4-FFF2-40B4-BE49-F238E27FC236}">
                          <a16:creationId xmlns:a16="http://schemas.microsoft.com/office/drawing/2014/main" id="{D2E15A86-16F7-9E4C-91F3-6119CBA339F8}"/>
                        </a:ext>
                      </a:extLst>
                    </p:cNvPr>
                    <p:cNvSpPr/>
                    <p:nvPr/>
                  </p:nvSpPr>
                  <p:spPr>
                    <a:xfrm rot="10800000">
                      <a:off x="2321634" y="5047415"/>
                      <a:ext cx="234424" cy="216220"/>
                    </a:xfrm>
                    <a:custGeom>
                      <a:avLst/>
                      <a:gdLst>
                        <a:gd name="connsiteX0" fmla="*/ 0 w 328863"/>
                        <a:gd name="connsiteY0" fmla="*/ 328863 h 328863"/>
                        <a:gd name="connsiteX1" fmla="*/ 176463 w 328863"/>
                        <a:gd name="connsiteY1" fmla="*/ 0 h 328863"/>
                        <a:gd name="connsiteX2" fmla="*/ 328863 w 328863"/>
                        <a:gd name="connsiteY2" fmla="*/ 328863 h 328863"/>
                      </a:gdLst>
                      <a:ahLst/>
                      <a:cxnLst>
                        <a:cxn ang="0">
                          <a:pos x="connsiteX0" y="connsiteY0"/>
                        </a:cxn>
                        <a:cxn ang="0">
                          <a:pos x="connsiteX1" y="connsiteY1"/>
                        </a:cxn>
                        <a:cxn ang="0">
                          <a:pos x="connsiteX2" y="connsiteY2"/>
                        </a:cxn>
                      </a:cxnLst>
                      <a:rect l="l" t="t" r="r" b="b"/>
                      <a:pathLst>
                        <a:path w="328863" h="328863">
                          <a:moveTo>
                            <a:pt x="0" y="328863"/>
                          </a:moveTo>
                          <a:cubicBezTo>
                            <a:pt x="60826" y="164431"/>
                            <a:pt x="121653" y="0"/>
                            <a:pt x="176463" y="0"/>
                          </a:cubicBezTo>
                          <a:cubicBezTo>
                            <a:pt x="231273" y="0"/>
                            <a:pt x="280068" y="164431"/>
                            <a:pt x="328863" y="328863"/>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cxnSp>
                <p:nvCxnSpPr>
                  <p:cNvPr id="157" name="Straight Arrow Connector 156">
                    <a:extLst>
                      <a:ext uri="{FF2B5EF4-FFF2-40B4-BE49-F238E27FC236}">
                        <a16:creationId xmlns:a16="http://schemas.microsoft.com/office/drawing/2014/main" id="{B88A9A93-B67F-A84B-8C7C-A7085313FB55}"/>
                      </a:ext>
                    </a:extLst>
                  </p:cNvPr>
                  <p:cNvCxnSpPr>
                    <a:cxnSpLocks/>
                  </p:cNvCxnSpPr>
                  <p:nvPr/>
                </p:nvCxnSpPr>
                <p:spPr>
                  <a:xfrm>
                    <a:off x="3121449" y="2243311"/>
                    <a:ext cx="0" cy="25272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53" name="Straight Connector 152">
                  <a:extLst>
                    <a:ext uri="{FF2B5EF4-FFF2-40B4-BE49-F238E27FC236}">
                      <a16:creationId xmlns:a16="http://schemas.microsoft.com/office/drawing/2014/main" id="{85FE22B0-7AB9-B34B-965F-66D646C8CA86}"/>
                    </a:ext>
                  </a:extLst>
                </p:cNvPr>
                <p:cNvCxnSpPr>
                  <a:cxnSpLocks/>
                  <a:stCxn id="180" idx="2"/>
                </p:cNvCxnSpPr>
                <p:nvPr/>
              </p:nvCxnSpPr>
              <p:spPr>
                <a:xfrm>
                  <a:off x="3244457" y="5120639"/>
                  <a:ext cx="0" cy="0"/>
                </a:xfrm>
                <a:prstGeom prst="line">
                  <a:avLst/>
                </a:prstGeom>
                <a:ln w="381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4" name="Flowchart: Direct Access Storage 118">
                  <a:extLst>
                    <a:ext uri="{FF2B5EF4-FFF2-40B4-BE49-F238E27FC236}">
                      <a16:creationId xmlns:a16="http://schemas.microsoft.com/office/drawing/2014/main" id="{3F0CB46E-BEC3-BE45-8F33-0272EFE2BB8F}"/>
                    </a:ext>
                  </a:extLst>
                </p:cNvPr>
                <p:cNvSpPr/>
                <p:nvPr/>
              </p:nvSpPr>
              <p:spPr bwMode="auto">
                <a:xfrm>
                  <a:off x="1288558" y="4842251"/>
                  <a:ext cx="976540" cy="550212"/>
                </a:xfrm>
                <a:prstGeom prst="flowChartMagneticDrum">
                  <a:avLst/>
                </a:prstGeom>
                <a:solidFill>
                  <a:srgbClr val="FFFFFF"/>
                </a:solidFill>
                <a:ln w="381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defTabSz="699354" fontAlgn="base">
                    <a:spcBef>
                      <a:spcPct val="0"/>
                    </a:spcBef>
                    <a:spcAft>
                      <a:spcPct val="0"/>
                    </a:spcAft>
                  </a:pPr>
                  <a:endParaRPr lang="nl-NL" sz="150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155" name="Straight Connector 154">
                  <a:extLst>
                    <a:ext uri="{FF2B5EF4-FFF2-40B4-BE49-F238E27FC236}">
                      <a16:creationId xmlns:a16="http://schemas.microsoft.com/office/drawing/2014/main" id="{5BE4932D-0C1F-4145-B1CA-3162EE1F87AB}"/>
                    </a:ext>
                  </a:extLst>
                </p:cNvPr>
                <p:cNvCxnSpPr>
                  <a:cxnSpLocks/>
                </p:cNvCxnSpPr>
                <p:nvPr/>
              </p:nvCxnSpPr>
              <p:spPr>
                <a:xfrm flipH="1">
                  <a:off x="2114235" y="5109420"/>
                  <a:ext cx="62128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31" name="Arc 130">
              <a:extLst>
                <a:ext uri="{FF2B5EF4-FFF2-40B4-BE49-F238E27FC236}">
                  <a16:creationId xmlns:a16="http://schemas.microsoft.com/office/drawing/2014/main" id="{448FF02C-A461-514C-9A4F-EB86037EAD37}"/>
                </a:ext>
              </a:extLst>
            </p:cNvPr>
            <p:cNvSpPr/>
            <p:nvPr/>
          </p:nvSpPr>
          <p:spPr>
            <a:xfrm rot="18900000">
              <a:off x="3137844" y="3430551"/>
              <a:ext cx="746166" cy="746166"/>
            </a:xfrm>
            <a:prstGeom prst="arc">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grpSp>
        <p:nvGrpSpPr>
          <p:cNvPr id="206" name="Group 205">
            <a:extLst>
              <a:ext uri="{FF2B5EF4-FFF2-40B4-BE49-F238E27FC236}">
                <a16:creationId xmlns:a16="http://schemas.microsoft.com/office/drawing/2014/main" id="{DE4E9EC9-6E2C-F645-B982-9688E8BFBA13}"/>
              </a:ext>
            </a:extLst>
          </p:cNvPr>
          <p:cNvGrpSpPr/>
          <p:nvPr/>
        </p:nvGrpSpPr>
        <p:grpSpPr>
          <a:xfrm>
            <a:off x="4844741" y="2857048"/>
            <a:ext cx="2067861" cy="1090520"/>
            <a:chOff x="5627289" y="3924536"/>
            <a:chExt cx="3308813" cy="1744957"/>
          </a:xfrm>
        </p:grpSpPr>
        <p:pic>
          <p:nvPicPr>
            <p:cNvPr id="184" name="Picture 3">
              <a:extLst>
                <a:ext uri="{FF2B5EF4-FFF2-40B4-BE49-F238E27FC236}">
                  <a16:creationId xmlns:a16="http://schemas.microsoft.com/office/drawing/2014/main" id="{DEA0F8A8-3E7A-9E45-BECD-0B4312F83F3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627289" y="3924536"/>
              <a:ext cx="3308813" cy="1744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5" name="Rectangle 184">
              <a:extLst>
                <a:ext uri="{FF2B5EF4-FFF2-40B4-BE49-F238E27FC236}">
                  <a16:creationId xmlns:a16="http://schemas.microsoft.com/office/drawing/2014/main" id="{C8F4C4EC-2728-E04E-BBF7-73A04AE40853}"/>
                </a:ext>
              </a:extLst>
            </p:cNvPr>
            <p:cNvSpPr/>
            <p:nvPr/>
          </p:nvSpPr>
          <p:spPr bwMode="auto">
            <a:xfrm>
              <a:off x="5638711" y="3964678"/>
              <a:ext cx="3289836" cy="1704813"/>
            </a:xfrm>
            <a:prstGeom prst="rect">
              <a:avLst/>
            </a:prstGeom>
            <a:noFill/>
            <a:ln w="38100">
              <a:solidFill>
                <a:schemeClr val="tx1"/>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defTabSz="699354" fontAlgn="base">
                <a:spcBef>
                  <a:spcPct val="0"/>
                </a:spcBef>
                <a:spcAft>
                  <a:spcPct val="0"/>
                </a:spcAft>
              </a:pPr>
              <a:endParaRPr lang="nl-NL" sz="150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207" name="Group 206">
            <a:extLst>
              <a:ext uri="{FF2B5EF4-FFF2-40B4-BE49-F238E27FC236}">
                <a16:creationId xmlns:a16="http://schemas.microsoft.com/office/drawing/2014/main" id="{92929F19-A2F8-4440-9A63-F7447999A62D}"/>
              </a:ext>
            </a:extLst>
          </p:cNvPr>
          <p:cNvGrpSpPr/>
          <p:nvPr/>
        </p:nvGrpSpPr>
        <p:grpSpPr>
          <a:xfrm>
            <a:off x="7359309" y="3476032"/>
            <a:ext cx="1741488" cy="1735191"/>
            <a:chOff x="6282202" y="1035852"/>
            <a:chExt cx="3522952" cy="3510213"/>
          </a:xfrm>
        </p:grpSpPr>
        <p:pic>
          <p:nvPicPr>
            <p:cNvPr id="208" name="Picture 2" descr="H:\My Documents\PhD\Conferenties\2019 March meeting\presentation\Fig2_APS.png">
              <a:extLst>
                <a:ext uri="{FF2B5EF4-FFF2-40B4-BE49-F238E27FC236}">
                  <a16:creationId xmlns:a16="http://schemas.microsoft.com/office/drawing/2014/main" id="{45EE5AC5-AFFE-FC42-9EFB-6B7DA2F729B3}"/>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13681" t="23881" r="4829" b="15178"/>
            <a:stretch/>
          </p:blipFill>
          <p:spPr bwMode="auto">
            <a:xfrm>
              <a:off x="6282202" y="1035852"/>
              <a:ext cx="3522952" cy="3510213"/>
            </a:xfrm>
            <a:prstGeom prst="rect">
              <a:avLst/>
            </a:prstGeom>
            <a:noFill/>
            <a:extLst>
              <a:ext uri="{909E8E84-426E-40DD-AFC4-6F175D3DCCD1}">
                <a14:hiddenFill xmlns:a14="http://schemas.microsoft.com/office/drawing/2010/main">
                  <a:solidFill>
                    <a:srgbClr val="FFFFFF"/>
                  </a:solidFill>
                </a14:hiddenFill>
              </a:ext>
            </a:extLst>
          </p:spPr>
        </p:pic>
        <p:cxnSp>
          <p:nvCxnSpPr>
            <p:cNvPr id="209" name="Straight Connector 38">
              <a:extLst>
                <a:ext uri="{FF2B5EF4-FFF2-40B4-BE49-F238E27FC236}">
                  <a16:creationId xmlns:a16="http://schemas.microsoft.com/office/drawing/2014/main" id="{5D679B71-C00E-574E-A89C-E389855C8ACD}"/>
                </a:ext>
              </a:extLst>
            </p:cNvPr>
            <p:cNvCxnSpPr/>
            <p:nvPr/>
          </p:nvCxnSpPr>
          <p:spPr>
            <a:xfrm rot="180000">
              <a:off x="7070920" y="3174348"/>
              <a:ext cx="288032" cy="648072"/>
            </a:xfrm>
            <a:prstGeom prst="line">
              <a:avLst/>
            </a:prstGeom>
            <a:ln w="28575">
              <a:solidFill>
                <a:srgbClr val="FF0066"/>
              </a:solidFill>
              <a:prstDash val="sysDot"/>
            </a:ln>
          </p:spPr>
          <p:style>
            <a:lnRef idx="1">
              <a:schemeClr val="accent1"/>
            </a:lnRef>
            <a:fillRef idx="0">
              <a:schemeClr val="accent1"/>
            </a:fillRef>
            <a:effectRef idx="0">
              <a:schemeClr val="accent1"/>
            </a:effectRef>
            <a:fontRef idx="minor">
              <a:schemeClr val="tx1"/>
            </a:fontRef>
          </p:style>
        </p:cxnSp>
        <p:cxnSp>
          <p:nvCxnSpPr>
            <p:cNvPr id="210" name="Straight Connector 40">
              <a:extLst>
                <a:ext uri="{FF2B5EF4-FFF2-40B4-BE49-F238E27FC236}">
                  <a16:creationId xmlns:a16="http://schemas.microsoft.com/office/drawing/2014/main" id="{07A312C7-50EE-484F-9BAD-6352270D42BD}"/>
                </a:ext>
              </a:extLst>
            </p:cNvPr>
            <p:cNvCxnSpPr/>
            <p:nvPr/>
          </p:nvCxnSpPr>
          <p:spPr>
            <a:xfrm rot="180000">
              <a:off x="7325048" y="2996327"/>
              <a:ext cx="288032" cy="648072"/>
            </a:xfrm>
            <a:prstGeom prst="line">
              <a:avLst/>
            </a:prstGeom>
            <a:ln w="28575">
              <a:solidFill>
                <a:srgbClr val="FF0066"/>
              </a:solidFill>
              <a:prstDash val="sysDot"/>
            </a:ln>
          </p:spPr>
          <p:style>
            <a:lnRef idx="1">
              <a:schemeClr val="accent1"/>
            </a:lnRef>
            <a:fillRef idx="0">
              <a:schemeClr val="accent1"/>
            </a:fillRef>
            <a:effectRef idx="0">
              <a:schemeClr val="accent1"/>
            </a:effectRef>
            <a:fontRef idx="minor">
              <a:schemeClr val="tx1"/>
            </a:fontRef>
          </p:style>
        </p:cxnSp>
        <p:cxnSp>
          <p:nvCxnSpPr>
            <p:cNvPr id="211" name="Straight Connector 51">
              <a:extLst>
                <a:ext uri="{FF2B5EF4-FFF2-40B4-BE49-F238E27FC236}">
                  <a16:creationId xmlns:a16="http://schemas.microsoft.com/office/drawing/2014/main" id="{3B8C4EF0-8058-BE47-B795-940ACB428AAB}"/>
                </a:ext>
              </a:extLst>
            </p:cNvPr>
            <p:cNvCxnSpPr/>
            <p:nvPr/>
          </p:nvCxnSpPr>
          <p:spPr>
            <a:xfrm rot="180000">
              <a:off x="8607466" y="3201231"/>
              <a:ext cx="288032" cy="648072"/>
            </a:xfrm>
            <a:prstGeom prst="line">
              <a:avLst/>
            </a:prstGeom>
            <a:ln w="28575">
              <a:solidFill>
                <a:srgbClr val="FF0066"/>
              </a:solidFill>
              <a:prstDash val="sysDot"/>
            </a:ln>
          </p:spPr>
          <p:style>
            <a:lnRef idx="1">
              <a:schemeClr val="accent1"/>
            </a:lnRef>
            <a:fillRef idx="0">
              <a:schemeClr val="accent1"/>
            </a:fillRef>
            <a:effectRef idx="0">
              <a:schemeClr val="accent1"/>
            </a:effectRef>
            <a:fontRef idx="minor">
              <a:schemeClr val="tx1"/>
            </a:fontRef>
          </p:style>
        </p:cxnSp>
        <p:sp>
          <p:nvSpPr>
            <p:cNvPr id="212" name="TextBox 57">
              <a:extLst>
                <a:ext uri="{FF2B5EF4-FFF2-40B4-BE49-F238E27FC236}">
                  <a16:creationId xmlns:a16="http://schemas.microsoft.com/office/drawing/2014/main" id="{2CD6F842-4A8D-8D46-B844-0CFEC6212CB8}"/>
                </a:ext>
              </a:extLst>
            </p:cNvPr>
            <p:cNvSpPr txBox="1"/>
            <p:nvPr/>
          </p:nvSpPr>
          <p:spPr>
            <a:xfrm>
              <a:off x="6511136" y="3198144"/>
              <a:ext cx="483826" cy="466963"/>
            </a:xfrm>
            <a:prstGeom prst="rect">
              <a:avLst/>
            </a:prstGeom>
            <a:noFill/>
          </p:spPr>
          <p:txBody>
            <a:bodyPr wrap="none" rtlCol="0">
              <a:spAutoFit/>
            </a:bodyPr>
            <a:lstStyle/>
            <a:p>
              <a:r>
                <a:rPr lang="en-GB" sz="900" b="1" i="1" dirty="0">
                  <a:solidFill>
                    <a:srgbClr val="FF0066"/>
                  </a:solidFill>
                  <a:latin typeface="Calibri Light" panose="020F0302020204030204" pitchFamily="34" charset="0"/>
                </a:rPr>
                <a:t>e</a:t>
              </a:r>
              <a:endParaRPr lang="nl-NL" sz="900" b="1" i="1" dirty="0">
                <a:solidFill>
                  <a:srgbClr val="FF0066"/>
                </a:solidFill>
                <a:latin typeface="Calibri Light" panose="020F0302020204030204" pitchFamily="34" charset="0"/>
              </a:endParaRPr>
            </a:p>
          </p:txBody>
        </p:sp>
        <p:sp>
          <p:nvSpPr>
            <p:cNvPr id="213" name="TextBox 58">
              <a:extLst>
                <a:ext uri="{FF2B5EF4-FFF2-40B4-BE49-F238E27FC236}">
                  <a16:creationId xmlns:a16="http://schemas.microsoft.com/office/drawing/2014/main" id="{949BD1CE-C564-DE4D-8B4F-FC6E679BA5D1}"/>
                </a:ext>
              </a:extLst>
            </p:cNvPr>
            <p:cNvSpPr txBox="1"/>
            <p:nvPr/>
          </p:nvSpPr>
          <p:spPr>
            <a:xfrm>
              <a:off x="7119333" y="3098784"/>
              <a:ext cx="490312" cy="466963"/>
            </a:xfrm>
            <a:prstGeom prst="rect">
              <a:avLst/>
            </a:prstGeom>
            <a:noFill/>
          </p:spPr>
          <p:txBody>
            <a:bodyPr wrap="none" rtlCol="0">
              <a:spAutoFit/>
            </a:bodyPr>
            <a:lstStyle/>
            <a:p>
              <a:r>
                <a:rPr lang="en-GB" sz="900" b="1" i="1" dirty="0">
                  <a:solidFill>
                    <a:srgbClr val="FF0066"/>
                  </a:solidFill>
                  <a:latin typeface="Calibri Light" panose="020F0302020204030204" pitchFamily="34" charset="0"/>
                </a:rPr>
                <a:t>o</a:t>
              </a:r>
              <a:endParaRPr lang="nl-NL" sz="900" b="1" i="1" dirty="0">
                <a:solidFill>
                  <a:srgbClr val="FF0066"/>
                </a:solidFill>
                <a:latin typeface="Calibri Light" panose="020F0302020204030204" pitchFamily="34" charset="0"/>
              </a:endParaRPr>
            </a:p>
          </p:txBody>
        </p:sp>
        <p:sp>
          <p:nvSpPr>
            <p:cNvPr id="214" name="TextBox 59">
              <a:extLst>
                <a:ext uri="{FF2B5EF4-FFF2-40B4-BE49-F238E27FC236}">
                  <a16:creationId xmlns:a16="http://schemas.microsoft.com/office/drawing/2014/main" id="{396A890F-1B98-1642-8A8A-983449E5E2FF}"/>
                </a:ext>
              </a:extLst>
            </p:cNvPr>
            <p:cNvSpPr txBox="1"/>
            <p:nvPr/>
          </p:nvSpPr>
          <p:spPr>
            <a:xfrm>
              <a:off x="7913305" y="3195470"/>
              <a:ext cx="483826" cy="466963"/>
            </a:xfrm>
            <a:prstGeom prst="rect">
              <a:avLst/>
            </a:prstGeom>
            <a:noFill/>
          </p:spPr>
          <p:txBody>
            <a:bodyPr wrap="none" rtlCol="0">
              <a:spAutoFit/>
            </a:bodyPr>
            <a:lstStyle/>
            <a:p>
              <a:r>
                <a:rPr lang="en-GB" sz="900" b="1" i="1" dirty="0">
                  <a:solidFill>
                    <a:srgbClr val="FF0066"/>
                  </a:solidFill>
                  <a:latin typeface="Calibri Light" panose="020F0302020204030204" pitchFamily="34" charset="0"/>
                </a:rPr>
                <a:t>e</a:t>
              </a:r>
              <a:endParaRPr lang="nl-NL" sz="900" b="1" i="1" dirty="0">
                <a:solidFill>
                  <a:srgbClr val="FF0066"/>
                </a:solidFill>
                <a:latin typeface="Calibri Light" panose="020F0302020204030204" pitchFamily="34" charset="0"/>
              </a:endParaRPr>
            </a:p>
          </p:txBody>
        </p:sp>
        <p:cxnSp>
          <p:nvCxnSpPr>
            <p:cNvPr id="215" name="Straight Connector 62">
              <a:extLst>
                <a:ext uri="{FF2B5EF4-FFF2-40B4-BE49-F238E27FC236}">
                  <a16:creationId xmlns:a16="http://schemas.microsoft.com/office/drawing/2014/main" id="{741167A4-96AF-BF41-BFEF-5493D904CEF5}"/>
                </a:ext>
              </a:extLst>
            </p:cNvPr>
            <p:cNvCxnSpPr/>
            <p:nvPr/>
          </p:nvCxnSpPr>
          <p:spPr>
            <a:xfrm rot="180000">
              <a:off x="7095887" y="2262660"/>
              <a:ext cx="288032" cy="648072"/>
            </a:xfrm>
            <a:prstGeom prst="line">
              <a:avLst/>
            </a:prstGeom>
            <a:ln w="28575">
              <a:solidFill>
                <a:srgbClr val="FF0066"/>
              </a:solidFill>
              <a:prstDash val="sysDot"/>
            </a:ln>
          </p:spPr>
          <p:style>
            <a:lnRef idx="1">
              <a:schemeClr val="accent1"/>
            </a:lnRef>
            <a:fillRef idx="0">
              <a:schemeClr val="accent1"/>
            </a:fillRef>
            <a:effectRef idx="0">
              <a:schemeClr val="accent1"/>
            </a:effectRef>
            <a:fontRef idx="minor">
              <a:schemeClr val="tx1"/>
            </a:fontRef>
          </p:style>
        </p:cxnSp>
        <p:cxnSp>
          <p:nvCxnSpPr>
            <p:cNvPr id="216" name="Straight Connector 63">
              <a:extLst>
                <a:ext uri="{FF2B5EF4-FFF2-40B4-BE49-F238E27FC236}">
                  <a16:creationId xmlns:a16="http://schemas.microsoft.com/office/drawing/2014/main" id="{C36E5E1D-45DD-8947-8320-F4959853C5BD}"/>
                </a:ext>
              </a:extLst>
            </p:cNvPr>
            <p:cNvCxnSpPr/>
            <p:nvPr/>
          </p:nvCxnSpPr>
          <p:spPr>
            <a:xfrm rot="180000">
              <a:off x="7292865" y="2084639"/>
              <a:ext cx="288032" cy="648072"/>
            </a:xfrm>
            <a:prstGeom prst="line">
              <a:avLst/>
            </a:prstGeom>
            <a:ln w="28575">
              <a:solidFill>
                <a:srgbClr val="FF0066"/>
              </a:solidFill>
              <a:prstDash val="sysDot"/>
            </a:ln>
          </p:spPr>
          <p:style>
            <a:lnRef idx="1">
              <a:schemeClr val="accent1"/>
            </a:lnRef>
            <a:fillRef idx="0">
              <a:schemeClr val="accent1"/>
            </a:fillRef>
            <a:effectRef idx="0">
              <a:schemeClr val="accent1"/>
            </a:effectRef>
            <a:fontRef idx="minor">
              <a:schemeClr val="tx1"/>
            </a:fontRef>
          </p:style>
        </p:cxnSp>
        <p:cxnSp>
          <p:nvCxnSpPr>
            <p:cNvPr id="217" name="Straight Connector 64">
              <a:extLst>
                <a:ext uri="{FF2B5EF4-FFF2-40B4-BE49-F238E27FC236}">
                  <a16:creationId xmlns:a16="http://schemas.microsoft.com/office/drawing/2014/main" id="{E0E030B5-8C93-9F47-B169-77C16D74916D}"/>
                </a:ext>
              </a:extLst>
            </p:cNvPr>
            <p:cNvCxnSpPr/>
            <p:nvPr/>
          </p:nvCxnSpPr>
          <p:spPr>
            <a:xfrm rot="180000">
              <a:off x="8622908" y="2289543"/>
              <a:ext cx="288032" cy="648072"/>
            </a:xfrm>
            <a:prstGeom prst="line">
              <a:avLst/>
            </a:prstGeom>
            <a:ln w="28575">
              <a:solidFill>
                <a:srgbClr val="FF0066"/>
              </a:solidFill>
              <a:prstDash val="sysDot"/>
            </a:ln>
          </p:spPr>
          <p:style>
            <a:lnRef idx="1">
              <a:schemeClr val="accent1"/>
            </a:lnRef>
            <a:fillRef idx="0">
              <a:schemeClr val="accent1"/>
            </a:fillRef>
            <a:effectRef idx="0">
              <a:schemeClr val="accent1"/>
            </a:effectRef>
            <a:fontRef idx="minor">
              <a:schemeClr val="tx1"/>
            </a:fontRef>
          </p:style>
        </p:cxnSp>
        <p:sp>
          <p:nvSpPr>
            <p:cNvPr id="218" name="TextBox 59">
              <a:extLst>
                <a:ext uri="{FF2B5EF4-FFF2-40B4-BE49-F238E27FC236}">
                  <a16:creationId xmlns:a16="http://schemas.microsoft.com/office/drawing/2014/main" id="{5FF21964-5A6E-3A42-92D4-D84C742C0C46}"/>
                </a:ext>
              </a:extLst>
            </p:cNvPr>
            <p:cNvSpPr txBox="1"/>
            <p:nvPr/>
          </p:nvSpPr>
          <p:spPr>
            <a:xfrm>
              <a:off x="9202384" y="3195470"/>
              <a:ext cx="483826" cy="466963"/>
            </a:xfrm>
            <a:prstGeom prst="rect">
              <a:avLst/>
            </a:prstGeom>
            <a:noFill/>
          </p:spPr>
          <p:txBody>
            <a:bodyPr wrap="none" rtlCol="0">
              <a:spAutoFit/>
            </a:bodyPr>
            <a:lstStyle/>
            <a:p>
              <a:r>
                <a:rPr lang="en-GB" sz="900" b="1" i="1" dirty="0">
                  <a:solidFill>
                    <a:srgbClr val="FF0066"/>
                  </a:solidFill>
                  <a:latin typeface="Calibri Light" panose="020F0302020204030204" pitchFamily="34" charset="0"/>
                </a:rPr>
                <a:t>e</a:t>
              </a:r>
              <a:endParaRPr lang="nl-NL" sz="900" b="1" i="1" dirty="0">
                <a:solidFill>
                  <a:srgbClr val="FF0066"/>
                </a:solidFill>
                <a:latin typeface="Calibri Light" panose="020F0302020204030204" pitchFamily="34" charset="0"/>
              </a:endParaRPr>
            </a:p>
          </p:txBody>
        </p:sp>
        <p:sp>
          <p:nvSpPr>
            <p:cNvPr id="219" name="TextBox 58">
              <a:extLst>
                <a:ext uri="{FF2B5EF4-FFF2-40B4-BE49-F238E27FC236}">
                  <a16:creationId xmlns:a16="http://schemas.microsoft.com/office/drawing/2014/main" id="{60233176-84DF-F04C-A830-59B4ADFE01AD}"/>
                </a:ext>
              </a:extLst>
            </p:cNvPr>
            <p:cNvSpPr txBox="1"/>
            <p:nvPr/>
          </p:nvSpPr>
          <p:spPr>
            <a:xfrm>
              <a:off x="8637773" y="3098784"/>
              <a:ext cx="490312" cy="466963"/>
            </a:xfrm>
            <a:prstGeom prst="rect">
              <a:avLst/>
            </a:prstGeom>
            <a:noFill/>
          </p:spPr>
          <p:txBody>
            <a:bodyPr wrap="none" rtlCol="0">
              <a:spAutoFit/>
            </a:bodyPr>
            <a:lstStyle/>
            <a:p>
              <a:r>
                <a:rPr lang="en-GB" sz="900" b="1" i="1" dirty="0">
                  <a:solidFill>
                    <a:srgbClr val="FF0066"/>
                  </a:solidFill>
                  <a:latin typeface="Calibri Light" panose="020F0302020204030204" pitchFamily="34" charset="0"/>
                </a:rPr>
                <a:t>o</a:t>
              </a:r>
              <a:endParaRPr lang="nl-NL" sz="900" b="1" i="1" dirty="0">
                <a:solidFill>
                  <a:srgbClr val="FF0066"/>
                </a:solidFill>
                <a:latin typeface="Calibri Light" panose="020F0302020204030204" pitchFamily="34" charset="0"/>
              </a:endParaRPr>
            </a:p>
          </p:txBody>
        </p:sp>
        <p:cxnSp>
          <p:nvCxnSpPr>
            <p:cNvPr id="220" name="Straight Connector 64">
              <a:extLst>
                <a:ext uri="{FF2B5EF4-FFF2-40B4-BE49-F238E27FC236}">
                  <a16:creationId xmlns:a16="http://schemas.microsoft.com/office/drawing/2014/main" id="{D034E726-6DD3-7E4C-A2D5-DDFA0A8FCB46}"/>
                </a:ext>
              </a:extLst>
            </p:cNvPr>
            <p:cNvCxnSpPr/>
            <p:nvPr/>
          </p:nvCxnSpPr>
          <p:spPr>
            <a:xfrm rot="180000">
              <a:off x="8851121" y="2130270"/>
              <a:ext cx="288032" cy="648072"/>
            </a:xfrm>
            <a:prstGeom prst="line">
              <a:avLst/>
            </a:prstGeom>
            <a:ln w="28575">
              <a:solidFill>
                <a:srgbClr val="FF0066"/>
              </a:solidFill>
              <a:prstDash val="sysDot"/>
            </a:ln>
          </p:spPr>
          <p:style>
            <a:lnRef idx="1">
              <a:schemeClr val="accent1"/>
            </a:lnRef>
            <a:fillRef idx="0">
              <a:schemeClr val="accent1"/>
            </a:fillRef>
            <a:effectRef idx="0">
              <a:schemeClr val="accent1"/>
            </a:effectRef>
            <a:fontRef idx="minor">
              <a:schemeClr val="tx1"/>
            </a:fontRef>
          </p:style>
        </p:cxnSp>
        <p:cxnSp>
          <p:nvCxnSpPr>
            <p:cNvPr id="221" name="Straight Connector 51">
              <a:extLst>
                <a:ext uri="{FF2B5EF4-FFF2-40B4-BE49-F238E27FC236}">
                  <a16:creationId xmlns:a16="http://schemas.microsoft.com/office/drawing/2014/main" id="{A1484313-6A68-5F49-AF8F-39C0F17272B8}"/>
                </a:ext>
              </a:extLst>
            </p:cNvPr>
            <p:cNvCxnSpPr/>
            <p:nvPr/>
          </p:nvCxnSpPr>
          <p:spPr>
            <a:xfrm rot="180000">
              <a:off x="8834719" y="3015400"/>
              <a:ext cx="288032" cy="648072"/>
            </a:xfrm>
            <a:prstGeom prst="line">
              <a:avLst/>
            </a:prstGeom>
            <a:ln w="28575">
              <a:solidFill>
                <a:srgbClr val="FF0066"/>
              </a:solidFill>
              <a:prstDash val="sysDot"/>
            </a:ln>
          </p:spPr>
          <p:style>
            <a:lnRef idx="1">
              <a:schemeClr val="accent1"/>
            </a:lnRef>
            <a:fillRef idx="0">
              <a:schemeClr val="accent1"/>
            </a:fillRef>
            <a:effectRef idx="0">
              <a:schemeClr val="accent1"/>
            </a:effectRef>
            <a:fontRef idx="minor">
              <a:schemeClr val="tx1"/>
            </a:fontRef>
          </p:style>
        </p:cxnSp>
        <p:sp>
          <p:nvSpPr>
            <p:cNvPr id="222" name="TextBox 57">
              <a:extLst>
                <a:ext uri="{FF2B5EF4-FFF2-40B4-BE49-F238E27FC236}">
                  <a16:creationId xmlns:a16="http://schemas.microsoft.com/office/drawing/2014/main" id="{F20C79A7-55D9-9F43-BA29-D9B42892A1CD}"/>
                </a:ext>
              </a:extLst>
            </p:cNvPr>
            <p:cNvSpPr txBox="1"/>
            <p:nvPr/>
          </p:nvSpPr>
          <p:spPr>
            <a:xfrm>
              <a:off x="6573690" y="2451220"/>
              <a:ext cx="296148" cy="466963"/>
            </a:xfrm>
            <a:prstGeom prst="rect">
              <a:avLst/>
            </a:prstGeom>
            <a:noFill/>
          </p:spPr>
          <p:txBody>
            <a:bodyPr wrap="square" rtlCol="0">
              <a:spAutoFit/>
            </a:bodyPr>
            <a:lstStyle/>
            <a:p>
              <a:r>
                <a:rPr lang="en-GB" sz="900" b="1" i="1" dirty="0">
                  <a:solidFill>
                    <a:srgbClr val="FF0066"/>
                  </a:solidFill>
                  <a:latin typeface="Calibri Light" panose="020F0302020204030204" pitchFamily="34" charset="0"/>
                </a:rPr>
                <a:t>e</a:t>
              </a:r>
              <a:endParaRPr lang="nl-NL" sz="900" b="1" i="1" dirty="0">
                <a:solidFill>
                  <a:srgbClr val="FF0066"/>
                </a:solidFill>
                <a:latin typeface="Calibri Light" panose="020F0302020204030204" pitchFamily="34" charset="0"/>
              </a:endParaRPr>
            </a:p>
          </p:txBody>
        </p:sp>
        <p:sp>
          <p:nvSpPr>
            <p:cNvPr id="223" name="TextBox 58">
              <a:extLst>
                <a:ext uri="{FF2B5EF4-FFF2-40B4-BE49-F238E27FC236}">
                  <a16:creationId xmlns:a16="http://schemas.microsoft.com/office/drawing/2014/main" id="{F8E8BF22-6095-C041-B7C1-6353C0D3CF22}"/>
                </a:ext>
              </a:extLst>
            </p:cNvPr>
            <p:cNvSpPr txBox="1"/>
            <p:nvPr/>
          </p:nvSpPr>
          <p:spPr>
            <a:xfrm>
              <a:off x="7181887" y="2351861"/>
              <a:ext cx="305954" cy="466963"/>
            </a:xfrm>
            <a:prstGeom prst="rect">
              <a:avLst/>
            </a:prstGeom>
            <a:noFill/>
          </p:spPr>
          <p:txBody>
            <a:bodyPr wrap="square" rtlCol="0">
              <a:spAutoFit/>
            </a:bodyPr>
            <a:lstStyle/>
            <a:p>
              <a:r>
                <a:rPr lang="en-GB" sz="900" b="1" i="1" dirty="0">
                  <a:solidFill>
                    <a:srgbClr val="FF0066"/>
                  </a:solidFill>
                  <a:latin typeface="Calibri Light" panose="020F0302020204030204" pitchFamily="34" charset="0"/>
                </a:rPr>
                <a:t>o</a:t>
              </a:r>
              <a:endParaRPr lang="nl-NL" sz="900" b="1" i="1" dirty="0">
                <a:solidFill>
                  <a:srgbClr val="FF0066"/>
                </a:solidFill>
                <a:latin typeface="Calibri Light" panose="020F0302020204030204" pitchFamily="34" charset="0"/>
              </a:endParaRPr>
            </a:p>
          </p:txBody>
        </p:sp>
        <p:sp>
          <p:nvSpPr>
            <p:cNvPr id="224" name="TextBox 59">
              <a:extLst>
                <a:ext uri="{FF2B5EF4-FFF2-40B4-BE49-F238E27FC236}">
                  <a16:creationId xmlns:a16="http://schemas.microsoft.com/office/drawing/2014/main" id="{377F976E-A702-824E-87D8-BF58C9737772}"/>
                </a:ext>
              </a:extLst>
            </p:cNvPr>
            <p:cNvSpPr txBox="1"/>
            <p:nvPr/>
          </p:nvSpPr>
          <p:spPr>
            <a:xfrm>
              <a:off x="7975858" y="2448546"/>
              <a:ext cx="296148" cy="466963"/>
            </a:xfrm>
            <a:prstGeom prst="rect">
              <a:avLst/>
            </a:prstGeom>
            <a:noFill/>
          </p:spPr>
          <p:txBody>
            <a:bodyPr wrap="square" rtlCol="0">
              <a:spAutoFit/>
            </a:bodyPr>
            <a:lstStyle/>
            <a:p>
              <a:r>
                <a:rPr lang="en-GB" sz="900" b="1" i="1" dirty="0">
                  <a:solidFill>
                    <a:srgbClr val="FF0066"/>
                  </a:solidFill>
                  <a:latin typeface="Calibri Light" panose="020F0302020204030204" pitchFamily="34" charset="0"/>
                </a:rPr>
                <a:t>e</a:t>
              </a:r>
              <a:endParaRPr lang="nl-NL" sz="900" b="1" i="1" dirty="0">
                <a:solidFill>
                  <a:srgbClr val="FF0066"/>
                </a:solidFill>
                <a:latin typeface="Calibri Light" panose="020F0302020204030204" pitchFamily="34" charset="0"/>
              </a:endParaRPr>
            </a:p>
          </p:txBody>
        </p:sp>
        <p:sp>
          <p:nvSpPr>
            <p:cNvPr id="225" name="TextBox 59">
              <a:extLst>
                <a:ext uri="{FF2B5EF4-FFF2-40B4-BE49-F238E27FC236}">
                  <a16:creationId xmlns:a16="http://schemas.microsoft.com/office/drawing/2014/main" id="{FBAB931A-AA42-FC46-B27E-CDB3D8735099}"/>
                </a:ext>
              </a:extLst>
            </p:cNvPr>
            <p:cNvSpPr txBox="1"/>
            <p:nvPr/>
          </p:nvSpPr>
          <p:spPr>
            <a:xfrm>
              <a:off x="9264938" y="2448546"/>
              <a:ext cx="296148" cy="466963"/>
            </a:xfrm>
            <a:prstGeom prst="rect">
              <a:avLst/>
            </a:prstGeom>
            <a:noFill/>
          </p:spPr>
          <p:txBody>
            <a:bodyPr wrap="square" rtlCol="0">
              <a:spAutoFit/>
            </a:bodyPr>
            <a:lstStyle/>
            <a:p>
              <a:r>
                <a:rPr lang="en-GB" sz="900" b="1" i="1" dirty="0">
                  <a:solidFill>
                    <a:srgbClr val="FF0066"/>
                  </a:solidFill>
                  <a:latin typeface="Calibri Light" panose="020F0302020204030204" pitchFamily="34" charset="0"/>
                </a:rPr>
                <a:t>e</a:t>
              </a:r>
              <a:endParaRPr lang="nl-NL" sz="900" b="1" i="1" dirty="0">
                <a:solidFill>
                  <a:srgbClr val="FF0066"/>
                </a:solidFill>
                <a:latin typeface="Calibri Light" panose="020F0302020204030204" pitchFamily="34" charset="0"/>
              </a:endParaRPr>
            </a:p>
          </p:txBody>
        </p:sp>
        <p:sp>
          <p:nvSpPr>
            <p:cNvPr id="226" name="TextBox 58">
              <a:extLst>
                <a:ext uri="{FF2B5EF4-FFF2-40B4-BE49-F238E27FC236}">
                  <a16:creationId xmlns:a16="http://schemas.microsoft.com/office/drawing/2014/main" id="{89CE06A4-6FC3-C448-B4D5-50ECCCE3C236}"/>
                </a:ext>
              </a:extLst>
            </p:cNvPr>
            <p:cNvSpPr txBox="1"/>
            <p:nvPr/>
          </p:nvSpPr>
          <p:spPr>
            <a:xfrm>
              <a:off x="8700327" y="2351861"/>
              <a:ext cx="305954" cy="466963"/>
            </a:xfrm>
            <a:prstGeom prst="rect">
              <a:avLst/>
            </a:prstGeom>
            <a:noFill/>
          </p:spPr>
          <p:txBody>
            <a:bodyPr wrap="square" rtlCol="0">
              <a:spAutoFit/>
            </a:bodyPr>
            <a:lstStyle/>
            <a:p>
              <a:r>
                <a:rPr lang="en-GB" sz="900" b="1" i="1" dirty="0">
                  <a:solidFill>
                    <a:srgbClr val="FF0066"/>
                  </a:solidFill>
                  <a:latin typeface="Calibri Light" panose="020F0302020204030204" pitchFamily="34" charset="0"/>
                </a:rPr>
                <a:t>o</a:t>
              </a:r>
              <a:endParaRPr lang="nl-NL" sz="900" b="1" i="1" dirty="0">
                <a:solidFill>
                  <a:srgbClr val="FF0066"/>
                </a:solidFill>
                <a:latin typeface="Calibri Light" panose="020F0302020204030204" pitchFamily="34" charset="0"/>
              </a:endParaRPr>
            </a:p>
          </p:txBody>
        </p:sp>
      </p:grpSp>
      <p:sp>
        <p:nvSpPr>
          <p:cNvPr id="227" name="TextBox 226">
            <a:extLst>
              <a:ext uri="{FF2B5EF4-FFF2-40B4-BE49-F238E27FC236}">
                <a16:creationId xmlns:a16="http://schemas.microsoft.com/office/drawing/2014/main" id="{0869B8F4-8558-AD44-B374-BE0A2D4A5FF5}"/>
              </a:ext>
            </a:extLst>
          </p:cNvPr>
          <p:cNvSpPr txBox="1"/>
          <p:nvPr/>
        </p:nvSpPr>
        <p:spPr>
          <a:xfrm>
            <a:off x="4769596" y="2026718"/>
            <a:ext cx="2344382" cy="830997"/>
          </a:xfrm>
          <a:prstGeom prst="rect">
            <a:avLst/>
          </a:prstGeom>
          <a:noFill/>
        </p:spPr>
        <p:txBody>
          <a:bodyPr wrap="square" rtlCol="0">
            <a:spAutoFit/>
          </a:bodyPr>
          <a:lstStyle/>
          <a:p>
            <a:r>
              <a:rPr lang="en-NL" sz="1200" dirty="0">
                <a:solidFill>
                  <a:srgbClr val="C00000"/>
                </a:solidFill>
              </a:rPr>
              <a:t>We design hybrid quantum devices to interface different quantum degrees of freedom, like charge, spin, or Majorana parity</a:t>
            </a:r>
          </a:p>
        </p:txBody>
      </p:sp>
      <p:pic>
        <p:nvPicPr>
          <p:cNvPr id="228" name="Picture 227">
            <a:extLst>
              <a:ext uri="{FF2B5EF4-FFF2-40B4-BE49-F238E27FC236}">
                <a16:creationId xmlns:a16="http://schemas.microsoft.com/office/drawing/2014/main" id="{432DEDA3-1F5F-D740-8CE0-76BBB2124CD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5455"/>
          <a:stretch/>
        </p:blipFill>
        <p:spPr>
          <a:xfrm>
            <a:off x="1127273" y="4614378"/>
            <a:ext cx="2613465" cy="1573013"/>
          </a:xfrm>
          <a:prstGeom prst="rect">
            <a:avLst/>
          </a:prstGeom>
        </p:spPr>
      </p:pic>
      <p:sp>
        <p:nvSpPr>
          <p:cNvPr id="229" name="TextBox 228">
            <a:extLst>
              <a:ext uri="{FF2B5EF4-FFF2-40B4-BE49-F238E27FC236}">
                <a16:creationId xmlns:a16="http://schemas.microsoft.com/office/drawing/2014/main" id="{F6880E36-21A5-244C-B77A-6855787D33CC}"/>
              </a:ext>
            </a:extLst>
          </p:cNvPr>
          <p:cNvSpPr txBox="1"/>
          <p:nvPr/>
        </p:nvSpPr>
        <p:spPr>
          <a:xfrm>
            <a:off x="3786052" y="5150784"/>
            <a:ext cx="1940814" cy="830997"/>
          </a:xfrm>
          <a:prstGeom prst="rect">
            <a:avLst/>
          </a:prstGeom>
          <a:noFill/>
        </p:spPr>
        <p:txBody>
          <a:bodyPr wrap="square" rtlCol="0">
            <a:spAutoFit/>
          </a:bodyPr>
          <a:lstStyle/>
          <a:p>
            <a:r>
              <a:rPr lang="en-NL" sz="1200" dirty="0">
                <a:solidFill>
                  <a:srgbClr val="C00000"/>
                </a:solidFill>
              </a:rPr>
              <a:t>We explore how driven non-linearities give us access to complex quantum states and operations</a:t>
            </a:r>
          </a:p>
        </p:txBody>
      </p:sp>
    </p:spTree>
    <p:extLst>
      <p:ext uri="{BB962C8B-B14F-4D97-AF65-F5344CB8AC3E}">
        <p14:creationId xmlns:p14="http://schemas.microsoft.com/office/powerpoint/2010/main" val="1692456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203" y="1371600"/>
            <a:ext cx="3123997" cy="584775"/>
          </a:xfrm>
          <a:prstGeom prst="rect">
            <a:avLst/>
          </a:prstGeom>
          <a:noFill/>
        </p:spPr>
        <p:txBody>
          <a:bodyPr wrap="none" rtlCol="0">
            <a:spAutoFit/>
          </a:bodyPr>
          <a:lstStyle/>
          <a:p>
            <a:pPr algn="ctr"/>
            <a:r>
              <a:rPr lang="en-US" sz="3200" dirty="0"/>
              <a:t>Peter Abbamonte</a:t>
            </a:r>
          </a:p>
        </p:txBody>
      </p:sp>
      <p:sp>
        <p:nvSpPr>
          <p:cNvPr id="3" name="TextBox 2"/>
          <p:cNvSpPr txBox="1"/>
          <p:nvPr/>
        </p:nvSpPr>
        <p:spPr>
          <a:xfrm>
            <a:off x="1555371" y="2911495"/>
            <a:ext cx="6258508" cy="2031325"/>
          </a:xfrm>
          <a:prstGeom prst="rect">
            <a:avLst/>
          </a:prstGeom>
          <a:noFill/>
        </p:spPr>
        <p:txBody>
          <a:bodyPr wrap="none" rtlCol="0">
            <a:spAutoFit/>
          </a:bodyPr>
          <a:lstStyle/>
          <a:p>
            <a:pPr>
              <a:spcAft>
                <a:spcPts val="1200"/>
              </a:spcAft>
            </a:pPr>
            <a:r>
              <a:rPr lang="en-US" sz="2400" dirty="0"/>
              <a:t>X-ray scattering</a:t>
            </a:r>
          </a:p>
          <a:p>
            <a:pPr>
              <a:spcAft>
                <a:spcPts val="1200"/>
              </a:spcAft>
            </a:pPr>
            <a:r>
              <a:rPr lang="en-US" sz="2400" dirty="0"/>
              <a:t>Momentum/Energy Resolved Electron Scattering</a:t>
            </a:r>
          </a:p>
          <a:p>
            <a:pPr>
              <a:spcAft>
                <a:spcPts val="1200"/>
              </a:spcAft>
            </a:pPr>
            <a:r>
              <a:rPr lang="en-US" sz="2400" dirty="0"/>
              <a:t>Spatial structure of correlated phases</a:t>
            </a:r>
          </a:p>
          <a:p>
            <a:pPr>
              <a:spcAft>
                <a:spcPts val="1200"/>
              </a:spcAft>
            </a:pPr>
            <a:r>
              <a:rPr lang="en-US" sz="2400" dirty="0"/>
              <a:t>Ultrafast dynamics</a:t>
            </a:r>
          </a:p>
        </p:txBody>
      </p:sp>
      <p:grpSp>
        <p:nvGrpSpPr>
          <p:cNvPr id="7" name="Group 6"/>
          <p:cNvGrpSpPr/>
          <p:nvPr/>
        </p:nvGrpSpPr>
        <p:grpSpPr>
          <a:xfrm>
            <a:off x="6248400" y="533400"/>
            <a:ext cx="1870619" cy="2367537"/>
            <a:chOff x="7936675" y="2568003"/>
            <a:chExt cx="1870619" cy="2367537"/>
          </a:xfrm>
        </p:grpSpPr>
        <p:sp>
          <p:nvSpPr>
            <p:cNvPr id="8" name="Text Box 25"/>
            <p:cNvSpPr txBox="1">
              <a:spLocks noChangeArrowheads="1"/>
            </p:cNvSpPr>
            <p:nvPr/>
          </p:nvSpPr>
          <p:spPr bwMode="auto">
            <a:xfrm>
              <a:off x="7936675" y="4418015"/>
              <a:ext cx="1143000" cy="517525"/>
            </a:xfrm>
            <a:prstGeom prst="rect">
              <a:avLst/>
            </a:prstGeom>
            <a:noFill/>
            <a:ln w="9525">
              <a:noFill/>
              <a:miter lim="800000"/>
              <a:headEnd/>
              <a:tailEnd/>
            </a:ln>
            <a:effectLst/>
          </p:spPr>
          <p:txBody>
            <a:bodyPr>
              <a:spAutoFit/>
            </a:bodyPr>
            <a:lstStyle/>
            <a:p>
              <a:pPr algn="ctr">
                <a:defRPr/>
              </a:pPr>
              <a:r>
                <a:rPr lang="en-US" sz="1400" dirty="0">
                  <a:effectLst>
                    <a:outerShdw blurRad="38100" dist="38100" dir="2700000" algn="tl">
                      <a:srgbClr val="C0C0C0"/>
                    </a:outerShdw>
                  </a:effectLst>
                  <a:latin typeface="Arial" charset="0"/>
                </a:rPr>
                <a:t>Peter Abbamonte</a:t>
              </a:r>
            </a:p>
          </p:txBody>
        </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7792"/>
            <a:stretch/>
          </p:blipFill>
          <p:spPr bwMode="auto">
            <a:xfrm>
              <a:off x="7953451" y="2568003"/>
              <a:ext cx="1853843"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95" y="1091616"/>
            <a:ext cx="9144000" cy="5143500"/>
          </a:xfrm>
          <a:prstGeom prst="rect">
            <a:avLst/>
          </a:prstGeom>
        </p:spPr>
      </p:pic>
      <p:sp>
        <p:nvSpPr>
          <p:cNvPr id="270338" name="Rectangle 2"/>
          <p:cNvSpPr>
            <a:spLocks noChangeArrowheads="1"/>
          </p:cNvSpPr>
          <p:nvPr/>
        </p:nvSpPr>
        <p:spPr bwMode="auto">
          <a:xfrm>
            <a:off x="0" y="0"/>
            <a:ext cx="9144000" cy="6858000"/>
          </a:xfrm>
          <a:prstGeom prst="rect">
            <a:avLst/>
          </a:prstGeom>
          <a:noFill/>
          <a:ln w="101600">
            <a:solidFill>
              <a:srgbClr val="052754"/>
            </a:solidFill>
            <a:miter lim="800000"/>
            <a:headEnd/>
            <a:tailEnd/>
          </a:ln>
          <a:effectLst/>
        </p:spPr>
        <p:txBody>
          <a:bodyPr wrap="none" anchor="ctr"/>
          <a:lstStyle/>
          <a:p>
            <a:endParaRPr lang="en-US"/>
          </a:p>
        </p:txBody>
      </p:sp>
      <p:sp>
        <p:nvSpPr>
          <p:cNvPr id="270339" name="Rectangle 3"/>
          <p:cNvSpPr>
            <a:spLocks noChangeArrowheads="1"/>
          </p:cNvSpPr>
          <p:nvPr/>
        </p:nvSpPr>
        <p:spPr bwMode="auto">
          <a:xfrm>
            <a:off x="0" y="0"/>
            <a:ext cx="9144000" cy="6858000"/>
          </a:xfrm>
          <a:prstGeom prst="rect">
            <a:avLst/>
          </a:prstGeom>
          <a:noFill/>
          <a:ln w="38100">
            <a:solidFill>
              <a:srgbClr val="DD8015"/>
            </a:solidFill>
            <a:miter lim="800000"/>
            <a:headEnd/>
            <a:tailEnd/>
          </a:ln>
          <a:effectLst/>
        </p:spPr>
        <p:txBody>
          <a:bodyPr wrap="none" anchor="ctr"/>
          <a:lstStyle/>
          <a:p>
            <a:endParaRPr lang="en-US"/>
          </a:p>
        </p:txBody>
      </p:sp>
      <p:pic>
        <p:nvPicPr>
          <p:cNvPr id="270340" name="Picture 4" descr="blue_letterform_fullname"/>
          <p:cNvPicPr>
            <a:picLocks noChangeAspect="1" noChangeArrowheads="1"/>
          </p:cNvPicPr>
          <p:nvPr/>
        </p:nvPicPr>
        <p:blipFill>
          <a:blip r:embed="rId4"/>
          <a:srcRect l="10149" t="27036" r="74529" b="32253"/>
          <a:stretch>
            <a:fillRect/>
          </a:stretch>
        </p:blipFill>
        <p:spPr bwMode="auto">
          <a:xfrm>
            <a:off x="8281988" y="60325"/>
            <a:ext cx="771525" cy="804863"/>
          </a:xfrm>
          <a:prstGeom prst="rect">
            <a:avLst/>
          </a:prstGeom>
          <a:noFill/>
        </p:spPr>
      </p:pic>
      <p:sp>
        <p:nvSpPr>
          <p:cNvPr id="270342" name="Line 6"/>
          <p:cNvSpPr>
            <a:spLocks noChangeShapeType="1"/>
          </p:cNvSpPr>
          <p:nvPr/>
        </p:nvSpPr>
        <p:spPr bwMode="auto">
          <a:xfrm>
            <a:off x="202705" y="839788"/>
            <a:ext cx="7995145" cy="0"/>
          </a:xfrm>
          <a:prstGeom prst="line">
            <a:avLst/>
          </a:prstGeom>
          <a:noFill/>
          <a:ln w="38100">
            <a:solidFill>
              <a:srgbClr val="052754"/>
            </a:solidFill>
            <a:round/>
            <a:headEnd/>
            <a:tailEnd/>
          </a:ln>
        </p:spPr>
        <p:txBody>
          <a:bodyPr wrap="none" anchor="ctr"/>
          <a:lstStyle/>
          <a:p>
            <a:endParaRPr lang="en-US"/>
          </a:p>
        </p:txBody>
      </p:sp>
      <p:sp>
        <p:nvSpPr>
          <p:cNvPr id="36" name="TextBox 35"/>
          <p:cNvSpPr txBox="1"/>
          <p:nvPr/>
        </p:nvSpPr>
        <p:spPr>
          <a:xfrm>
            <a:off x="3472334" y="5753067"/>
            <a:ext cx="1421883" cy="738664"/>
          </a:xfrm>
          <a:prstGeom prst="rect">
            <a:avLst/>
          </a:prstGeom>
          <a:solidFill>
            <a:schemeClr val="bg1"/>
          </a:solidFill>
        </p:spPr>
        <p:txBody>
          <a:bodyPr wrap="square" rtlCol="0">
            <a:spAutoFit/>
          </a:bodyPr>
          <a:lstStyle/>
          <a:p>
            <a:r>
              <a:rPr lang="en-US" sz="1400" b="1" dirty="0">
                <a:latin typeface="Symbol" panose="05050102010706020507" pitchFamily="18" charset="2"/>
              </a:rPr>
              <a:t>m</a:t>
            </a:r>
            <a:r>
              <a:rPr lang="en-US" sz="1400" b="1" dirty="0"/>
              <a:t>-metal lined UHV system (~10</a:t>
            </a:r>
            <a:r>
              <a:rPr lang="en-US" sz="1400" b="1" baseline="30000" dirty="0"/>
              <a:t>-12</a:t>
            </a:r>
            <a:r>
              <a:rPr lang="en-US" sz="1400" b="1" dirty="0"/>
              <a:t> </a:t>
            </a:r>
            <a:r>
              <a:rPr lang="en-US" sz="1400" b="1" dirty="0" err="1"/>
              <a:t>torr</a:t>
            </a:r>
            <a:r>
              <a:rPr lang="en-US" sz="1400" b="1" dirty="0"/>
              <a:t>)</a:t>
            </a:r>
          </a:p>
        </p:txBody>
      </p:sp>
      <p:cxnSp>
        <p:nvCxnSpPr>
          <p:cNvPr id="37" name="Straight Arrow Connector 36"/>
          <p:cNvCxnSpPr/>
          <p:nvPr/>
        </p:nvCxnSpPr>
        <p:spPr bwMode="auto">
          <a:xfrm flipH="1">
            <a:off x="5744647" y="1652855"/>
            <a:ext cx="401030" cy="196039"/>
          </a:xfrm>
          <a:prstGeom prst="straightConnector1">
            <a:avLst/>
          </a:prstGeom>
          <a:solidFill>
            <a:schemeClr val="accent1"/>
          </a:solidFill>
          <a:ln w="34925" cap="flat" cmpd="sng" algn="ctr">
            <a:solidFill>
              <a:srgbClr val="FFFF00"/>
            </a:solidFill>
            <a:prstDash val="solid"/>
            <a:round/>
            <a:headEnd type="none" w="med" len="med"/>
            <a:tailEnd type="arrow" w="lg" len="lg"/>
          </a:ln>
          <a:effectLst/>
        </p:spPr>
      </p:cxnSp>
      <p:sp>
        <p:nvSpPr>
          <p:cNvPr id="35" name="TextBox 34"/>
          <p:cNvSpPr txBox="1"/>
          <p:nvPr/>
        </p:nvSpPr>
        <p:spPr>
          <a:xfrm>
            <a:off x="6102139" y="952592"/>
            <a:ext cx="1989045" cy="738664"/>
          </a:xfrm>
          <a:prstGeom prst="rect">
            <a:avLst/>
          </a:prstGeom>
          <a:solidFill>
            <a:schemeClr val="bg1"/>
          </a:solidFill>
        </p:spPr>
        <p:txBody>
          <a:bodyPr wrap="square" rtlCol="0">
            <a:spAutoFit/>
          </a:bodyPr>
          <a:lstStyle/>
          <a:p>
            <a:r>
              <a:rPr lang="en-US" sz="1400" b="1" dirty="0"/>
              <a:t>Differential-pumped, low-temperature sample goniometer</a:t>
            </a:r>
          </a:p>
        </p:txBody>
      </p:sp>
      <p:cxnSp>
        <p:nvCxnSpPr>
          <p:cNvPr id="39" name="Straight Arrow Connector 38"/>
          <p:cNvCxnSpPr/>
          <p:nvPr/>
        </p:nvCxnSpPr>
        <p:spPr bwMode="auto">
          <a:xfrm flipV="1">
            <a:off x="4200277" y="4319451"/>
            <a:ext cx="598146" cy="1433616"/>
          </a:xfrm>
          <a:prstGeom prst="straightConnector1">
            <a:avLst/>
          </a:prstGeom>
          <a:solidFill>
            <a:schemeClr val="accent1"/>
          </a:solidFill>
          <a:ln w="34925" cap="flat" cmpd="sng" algn="ctr">
            <a:solidFill>
              <a:srgbClr val="FFFF00"/>
            </a:solidFill>
            <a:prstDash val="solid"/>
            <a:round/>
            <a:headEnd type="none" w="med" len="med"/>
            <a:tailEnd type="arrow" w="lg" len="lg"/>
          </a:ln>
          <a:effectLst/>
        </p:spPr>
      </p:cxnSp>
      <p:sp>
        <p:nvSpPr>
          <p:cNvPr id="40" name="TextBox 39"/>
          <p:cNvSpPr txBox="1"/>
          <p:nvPr/>
        </p:nvSpPr>
        <p:spPr>
          <a:xfrm>
            <a:off x="5619003" y="5661625"/>
            <a:ext cx="851468" cy="738664"/>
          </a:xfrm>
          <a:prstGeom prst="rect">
            <a:avLst/>
          </a:prstGeom>
          <a:solidFill>
            <a:schemeClr val="bg1"/>
          </a:solidFill>
        </p:spPr>
        <p:txBody>
          <a:bodyPr wrap="square" rtlCol="0">
            <a:spAutoFit/>
          </a:bodyPr>
          <a:lstStyle/>
          <a:p>
            <a:r>
              <a:rPr lang="en-US" sz="1400" b="1" dirty="0"/>
              <a:t>LN</a:t>
            </a:r>
            <a:r>
              <a:rPr lang="en-US" sz="1400" b="1" baseline="-25000" dirty="0"/>
              <a:t>2</a:t>
            </a:r>
            <a:r>
              <a:rPr lang="en-US" sz="1400" b="1" dirty="0"/>
              <a:t>-cooled TSP</a:t>
            </a:r>
          </a:p>
        </p:txBody>
      </p:sp>
      <p:sp>
        <p:nvSpPr>
          <p:cNvPr id="41" name="TextBox 40"/>
          <p:cNvSpPr txBox="1"/>
          <p:nvPr/>
        </p:nvSpPr>
        <p:spPr>
          <a:xfrm>
            <a:off x="7269281" y="3166610"/>
            <a:ext cx="1247702" cy="307777"/>
          </a:xfrm>
          <a:prstGeom prst="rect">
            <a:avLst/>
          </a:prstGeom>
          <a:solidFill>
            <a:schemeClr val="bg1"/>
          </a:solidFill>
        </p:spPr>
        <p:txBody>
          <a:bodyPr wrap="square" rtlCol="0">
            <a:spAutoFit/>
          </a:bodyPr>
          <a:lstStyle/>
          <a:p>
            <a:r>
              <a:rPr lang="en-US" sz="1400" b="1" dirty="0" err="1"/>
              <a:t>Cryopump</a:t>
            </a:r>
            <a:endParaRPr lang="en-US" sz="1400" b="1" dirty="0"/>
          </a:p>
        </p:txBody>
      </p:sp>
      <p:cxnSp>
        <p:nvCxnSpPr>
          <p:cNvPr id="43" name="Straight Arrow Connector 42"/>
          <p:cNvCxnSpPr>
            <a:stCxn id="41" idx="1"/>
          </p:cNvCxnSpPr>
          <p:nvPr/>
        </p:nvCxnSpPr>
        <p:spPr bwMode="auto">
          <a:xfrm flipH="1">
            <a:off x="6628566" y="3320499"/>
            <a:ext cx="640715" cy="309301"/>
          </a:xfrm>
          <a:prstGeom prst="straightConnector1">
            <a:avLst/>
          </a:prstGeom>
          <a:solidFill>
            <a:schemeClr val="accent1"/>
          </a:solidFill>
          <a:ln w="34925" cap="flat" cmpd="sng" algn="ctr">
            <a:solidFill>
              <a:srgbClr val="FFFF00"/>
            </a:solidFill>
            <a:prstDash val="solid"/>
            <a:round/>
            <a:headEnd type="none" w="med" len="med"/>
            <a:tailEnd type="arrow" w="lg" len="lg"/>
          </a:ln>
          <a:effectLst/>
        </p:spPr>
      </p:cxnSp>
      <p:cxnSp>
        <p:nvCxnSpPr>
          <p:cNvPr id="44" name="Straight Arrow Connector 43"/>
          <p:cNvCxnSpPr/>
          <p:nvPr/>
        </p:nvCxnSpPr>
        <p:spPr bwMode="auto">
          <a:xfrm>
            <a:off x="1525343" y="2289492"/>
            <a:ext cx="778225" cy="538923"/>
          </a:xfrm>
          <a:prstGeom prst="straightConnector1">
            <a:avLst/>
          </a:prstGeom>
          <a:solidFill>
            <a:schemeClr val="accent1"/>
          </a:solidFill>
          <a:ln w="34925" cap="flat" cmpd="sng" algn="ctr">
            <a:solidFill>
              <a:srgbClr val="FFFF00"/>
            </a:solidFill>
            <a:prstDash val="solid"/>
            <a:round/>
            <a:headEnd type="none" w="med" len="med"/>
            <a:tailEnd type="arrow" w="lg" len="lg"/>
          </a:ln>
          <a:effectLst/>
        </p:spPr>
      </p:cxnSp>
      <p:sp>
        <p:nvSpPr>
          <p:cNvPr id="46" name="TextBox 45"/>
          <p:cNvSpPr txBox="1"/>
          <p:nvPr/>
        </p:nvSpPr>
        <p:spPr>
          <a:xfrm>
            <a:off x="267288" y="1800549"/>
            <a:ext cx="1387830" cy="523220"/>
          </a:xfrm>
          <a:prstGeom prst="rect">
            <a:avLst/>
          </a:prstGeom>
          <a:solidFill>
            <a:schemeClr val="bg1"/>
          </a:solidFill>
        </p:spPr>
        <p:txBody>
          <a:bodyPr wrap="square" rtlCol="0">
            <a:spAutoFit/>
          </a:bodyPr>
          <a:lstStyle/>
          <a:p>
            <a:r>
              <a:rPr lang="en-US" sz="1400" b="1" dirty="0"/>
              <a:t>Prep chamber with LEED</a:t>
            </a:r>
          </a:p>
        </p:txBody>
      </p:sp>
      <p:cxnSp>
        <p:nvCxnSpPr>
          <p:cNvPr id="49" name="Straight Arrow Connector 48"/>
          <p:cNvCxnSpPr/>
          <p:nvPr/>
        </p:nvCxnSpPr>
        <p:spPr bwMode="auto">
          <a:xfrm flipV="1">
            <a:off x="494426" y="4189068"/>
            <a:ext cx="414651" cy="1453270"/>
          </a:xfrm>
          <a:prstGeom prst="straightConnector1">
            <a:avLst/>
          </a:prstGeom>
          <a:solidFill>
            <a:schemeClr val="accent1"/>
          </a:solidFill>
          <a:ln w="34925" cap="flat" cmpd="sng" algn="ctr">
            <a:solidFill>
              <a:srgbClr val="FFFF00"/>
            </a:solidFill>
            <a:prstDash val="solid"/>
            <a:round/>
            <a:headEnd type="none" w="med" len="med"/>
            <a:tailEnd type="arrow" w="lg" len="lg"/>
          </a:ln>
          <a:effectLst/>
        </p:spPr>
      </p:cxnSp>
      <p:sp>
        <p:nvSpPr>
          <p:cNvPr id="50" name="TextBox 49"/>
          <p:cNvSpPr txBox="1"/>
          <p:nvPr/>
        </p:nvSpPr>
        <p:spPr>
          <a:xfrm>
            <a:off x="339632" y="5258804"/>
            <a:ext cx="629020" cy="523220"/>
          </a:xfrm>
          <a:prstGeom prst="rect">
            <a:avLst/>
          </a:prstGeom>
          <a:solidFill>
            <a:schemeClr val="bg1"/>
          </a:solidFill>
          <a:ln>
            <a:noFill/>
          </a:ln>
        </p:spPr>
        <p:txBody>
          <a:bodyPr wrap="square" rtlCol="0">
            <a:spAutoFit/>
          </a:bodyPr>
          <a:lstStyle/>
          <a:p>
            <a:r>
              <a:rPr lang="en-US" sz="1400" b="1" dirty="0"/>
              <a:t>Load lock</a:t>
            </a:r>
          </a:p>
        </p:txBody>
      </p:sp>
      <p:cxnSp>
        <p:nvCxnSpPr>
          <p:cNvPr id="54" name="Straight Arrow Connector 53"/>
          <p:cNvCxnSpPr>
            <a:stCxn id="40" idx="0"/>
          </p:cNvCxnSpPr>
          <p:nvPr/>
        </p:nvCxnSpPr>
        <p:spPr bwMode="auto">
          <a:xfrm flipH="1" flipV="1">
            <a:off x="5691572" y="5225004"/>
            <a:ext cx="353165" cy="436621"/>
          </a:xfrm>
          <a:prstGeom prst="straightConnector1">
            <a:avLst/>
          </a:prstGeom>
          <a:solidFill>
            <a:schemeClr val="accent1"/>
          </a:solidFill>
          <a:ln w="34925" cap="flat" cmpd="sng" algn="ctr">
            <a:solidFill>
              <a:srgbClr val="FFFF00"/>
            </a:solidFill>
            <a:prstDash val="solid"/>
            <a:round/>
            <a:headEnd type="none" w="med" len="med"/>
            <a:tailEnd type="arrow" w="lg" len="lg"/>
          </a:ln>
          <a:effectLst/>
        </p:spPr>
      </p:cxnSp>
      <p:sp>
        <p:nvSpPr>
          <p:cNvPr id="20" name="Rectangle 7"/>
          <p:cNvSpPr>
            <a:spLocks noChangeArrowheads="1"/>
          </p:cNvSpPr>
          <p:nvPr/>
        </p:nvSpPr>
        <p:spPr bwMode="auto">
          <a:xfrm>
            <a:off x="182879" y="182880"/>
            <a:ext cx="7992130" cy="548640"/>
          </a:xfrm>
          <a:prstGeom prst="rect">
            <a:avLst/>
          </a:prstGeom>
          <a:noFill/>
          <a:ln w="9525">
            <a:noFill/>
            <a:miter lim="800000"/>
            <a:headEnd/>
            <a:tailEnd/>
          </a:ln>
          <a:effectLst/>
        </p:spPr>
        <p:txBody>
          <a:bodyPr anchor="ctr"/>
          <a:lstStyle/>
          <a:p>
            <a:pPr eaLnBrk="1" hangingPunct="1"/>
            <a:r>
              <a:rPr lang="en-US" sz="2400" i="1" dirty="0">
                <a:ea typeface="Osaka" pitchFamily="30" charset="-128"/>
              </a:rPr>
              <a:t>Momentum-resolved HR-EELS </a:t>
            </a:r>
            <a:r>
              <a:rPr lang="en-US" sz="2400" dirty="0">
                <a:ea typeface="Osaka" pitchFamily="30" charset="-128"/>
                <a:sym typeface="Symbol" panose="05050102010706020507" pitchFamily="18" charset="2"/>
              </a:rPr>
              <a:t> </a:t>
            </a:r>
            <a:r>
              <a:rPr lang="en-US" sz="2400" i="1" dirty="0">
                <a:ea typeface="Osaka" pitchFamily="30" charset="-128"/>
              </a:rPr>
              <a:t>M-EELS</a:t>
            </a:r>
            <a:endParaRPr lang="en-US" sz="1600" dirty="0">
              <a:ea typeface="Osaka" pitchFamily="30" charset="-128"/>
            </a:endParaRPr>
          </a:p>
        </p:txBody>
      </p:sp>
    </p:spTree>
    <p:extLst>
      <p:ext uri="{BB962C8B-B14F-4D97-AF65-F5344CB8AC3E}">
        <p14:creationId xmlns:p14="http://schemas.microsoft.com/office/powerpoint/2010/main" val="41919563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ChangeArrowheads="1"/>
          </p:cNvSpPr>
          <p:nvPr/>
        </p:nvSpPr>
        <p:spPr bwMode="auto">
          <a:xfrm>
            <a:off x="0" y="0"/>
            <a:ext cx="9144000" cy="6858000"/>
          </a:xfrm>
          <a:prstGeom prst="rect">
            <a:avLst/>
          </a:prstGeom>
          <a:noFill/>
          <a:ln w="101600">
            <a:solidFill>
              <a:srgbClr val="052754"/>
            </a:solidFill>
            <a:miter lim="800000"/>
            <a:headEnd/>
            <a:tailEnd/>
          </a:ln>
          <a:effectLst/>
        </p:spPr>
        <p:txBody>
          <a:bodyPr wrap="none" anchor="ctr"/>
          <a:lstStyle/>
          <a:p>
            <a:endParaRPr lang="en-US"/>
          </a:p>
        </p:txBody>
      </p:sp>
      <p:sp>
        <p:nvSpPr>
          <p:cNvPr id="270339" name="Rectangle 3"/>
          <p:cNvSpPr>
            <a:spLocks noChangeArrowheads="1"/>
          </p:cNvSpPr>
          <p:nvPr/>
        </p:nvSpPr>
        <p:spPr bwMode="auto">
          <a:xfrm>
            <a:off x="0" y="0"/>
            <a:ext cx="9144000" cy="6858000"/>
          </a:xfrm>
          <a:prstGeom prst="rect">
            <a:avLst/>
          </a:prstGeom>
          <a:noFill/>
          <a:ln w="38100">
            <a:solidFill>
              <a:srgbClr val="DD8015"/>
            </a:solidFill>
            <a:miter lim="800000"/>
            <a:headEnd/>
            <a:tailEnd/>
          </a:ln>
          <a:effectLst/>
        </p:spPr>
        <p:txBody>
          <a:bodyPr wrap="none" anchor="ctr"/>
          <a:lstStyle/>
          <a:p>
            <a:endParaRPr lang="en-US"/>
          </a:p>
        </p:txBody>
      </p:sp>
      <p:pic>
        <p:nvPicPr>
          <p:cNvPr id="270340" name="Picture 4" descr="blue_letterform_fullname"/>
          <p:cNvPicPr>
            <a:picLocks noChangeAspect="1" noChangeArrowheads="1"/>
          </p:cNvPicPr>
          <p:nvPr/>
        </p:nvPicPr>
        <p:blipFill>
          <a:blip r:embed="rId4"/>
          <a:srcRect l="10149" t="27036" r="74529" b="32253"/>
          <a:stretch>
            <a:fillRect/>
          </a:stretch>
        </p:blipFill>
        <p:spPr bwMode="auto">
          <a:xfrm>
            <a:off x="8281988" y="60325"/>
            <a:ext cx="771525" cy="804863"/>
          </a:xfrm>
          <a:prstGeom prst="rect">
            <a:avLst/>
          </a:prstGeom>
          <a:noFill/>
        </p:spPr>
      </p:pic>
      <p:sp>
        <p:nvSpPr>
          <p:cNvPr id="270342" name="Line 6"/>
          <p:cNvSpPr>
            <a:spLocks noChangeShapeType="1"/>
          </p:cNvSpPr>
          <p:nvPr/>
        </p:nvSpPr>
        <p:spPr bwMode="auto">
          <a:xfrm>
            <a:off x="202705" y="839788"/>
            <a:ext cx="7995145" cy="0"/>
          </a:xfrm>
          <a:prstGeom prst="line">
            <a:avLst/>
          </a:prstGeom>
          <a:noFill/>
          <a:ln w="38100">
            <a:solidFill>
              <a:srgbClr val="052754"/>
            </a:solidFill>
            <a:round/>
            <a:headEnd/>
            <a:tailEnd/>
          </a:ln>
        </p:spPr>
        <p:txBody>
          <a:bodyPr wrap="none" anchor="ctr"/>
          <a:lstStyle/>
          <a:p>
            <a:endParaRPr lang="en-US"/>
          </a:p>
        </p:txBody>
      </p:sp>
      <p:sp>
        <p:nvSpPr>
          <p:cNvPr id="270343" name="Rectangle 7"/>
          <p:cNvSpPr>
            <a:spLocks noChangeArrowheads="1"/>
          </p:cNvSpPr>
          <p:nvPr/>
        </p:nvSpPr>
        <p:spPr bwMode="auto">
          <a:xfrm>
            <a:off x="182879" y="182880"/>
            <a:ext cx="7831061" cy="548640"/>
          </a:xfrm>
          <a:prstGeom prst="rect">
            <a:avLst/>
          </a:prstGeom>
          <a:noFill/>
          <a:ln w="9525">
            <a:noFill/>
            <a:miter lim="800000"/>
            <a:headEnd/>
            <a:tailEnd/>
          </a:ln>
          <a:effectLst/>
        </p:spPr>
        <p:txBody>
          <a:bodyPr anchor="ctr"/>
          <a:lstStyle/>
          <a:p>
            <a:pPr eaLnBrk="1" hangingPunct="1"/>
            <a:r>
              <a:rPr lang="en-US" sz="2400" i="1" dirty="0">
                <a:ea typeface="Osaka" pitchFamily="30" charset="-128"/>
              </a:rPr>
              <a:t>Why low-energy EELS?</a:t>
            </a:r>
            <a:endParaRPr lang="en-US" sz="1600" i="1" dirty="0">
              <a:ea typeface="Osaka" pitchFamily="30" charset="-128"/>
            </a:endParaRPr>
          </a:p>
        </p:txBody>
      </p:sp>
      <p:sp>
        <p:nvSpPr>
          <p:cNvPr id="3" name="TextBox 2"/>
          <p:cNvSpPr txBox="1"/>
          <p:nvPr/>
        </p:nvSpPr>
        <p:spPr>
          <a:xfrm>
            <a:off x="1665474" y="1019690"/>
            <a:ext cx="6414868" cy="1733808"/>
          </a:xfrm>
          <a:prstGeom prst="rect">
            <a:avLst/>
          </a:prstGeom>
          <a:noFill/>
        </p:spPr>
        <p:txBody>
          <a:bodyPr wrap="square" rtlCol="0">
            <a:spAutoFit/>
          </a:bodyPr>
          <a:lstStyle/>
          <a:p>
            <a:pPr>
              <a:spcAft>
                <a:spcPts val="500"/>
              </a:spcAft>
            </a:pPr>
            <a:r>
              <a:rPr lang="en-US" b="1" dirty="0"/>
              <a:t>Approaches that have not worked:</a:t>
            </a:r>
          </a:p>
          <a:p>
            <a:pPr marL="285750" indent="-285750">
              <a:spcAft>
                <a:spcPts val="500"/>
              </a:spcAft>
              <a:buFont typeface="Arial" panose="020B0604020202020204" pitchFamily="34" charset="0"/>
              <a:buChar char="•"/>
            </a:pPr>
            <a:r>
              <a:rPr lang="en-US" dirty="0"/>
              <a:t>Infrared optics (no momentum, </a:t>
            </a:r>
            <a:r>
              <a:rPr lang="en-US" i="1" dirty="0"/>
              <a:t>q</a:t>
            </a:r>
            <a:r>
              <a:rPr lang="en-US" dirty="0"/>
              <a:t>=0)</a:t>
            </a:r>
          </a:p>
          <a:p>
            <a:pPr marL="285750" indent="-285750">
              <a:spcAft>
                <a:spcPts val="500"/>
              </a:spcAft>
              <a:buFont typeface="Arial" panose="020B0604020202020204" pitchFamily="34" charset="0"/>
              <a:buChar char="•"/>
            </a:pPr>
            <a:r>
              <a:rPr lang="en-US" dirty="0"/>
              <a:t>X-rays (measure electron density, not charge density)</a:t>
            </a:r>
          </a:p>
          <a:p>
            <a:pPr marL="285750" indent="-285750">
              <a:spcAft>
                <a:spcPts val="500"/>
              </a:spcAft>
              <a:buFont typeface="Arial" panose="020B0604020202020204" pitchFamily="34" charset="0"/>
              <a:buChar char="•"/>
            </a:pPr>
            <a:r>
              <a:rPr lang="en-US" dirty="0"/>
              <a:t>Neutrons (don’t see charge at all)</a:t>
            </a:r>
          </a:p>
          <a:p>
            <a:pPr marL="285750" indent="-285750">
              <a:spcAft>
                <a:spcPts val="500"/>
              </a:spcAft>
              <a:buFont typeface="Arial" panose="020B0604020202020204" pitchFamily="34" charset="0"/>
              <a:buChar char="•"/>
            </a:pPr>
            <a:r>
              <a:rPr lang="en-US" dirty="0"/>
              <a:t>High-energy EELS (resolution inadequate)</a:t>
            </a:r>
          </a:p>
        </p:txBody>
      </p:sp>
      <p:pic>
        <p:nvPicPr>
          <p:cNvPr id="9" name="Picture 8"/>
          <p:cNvPicPr>
            <a:picLocks noChangeAspect="1"/>
          </p:cNvPicPr>
          <p:nvPr/>
        </p:nvPicPr>
        <p:blipFill>
          <a:blip r:embed="rId5"/>
          <a:stretch>
            <a:fillRect/>
          </a:stretch>
        </p:blipFill>
        <p:spPr>
          <a:xfrm>
            <a:off x="583068" y="3359958"/>
            <a:ext cx="4228075" cy="2758616"/>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15758" y="2802575"/>
            <a:ext cx="3273276" cy="2815017"/>
          </a:xfrm>
          <a:prstGeom prst="rect">
            <a:avLst/>
          </a:prstGeom>
        </p:spPr>
      </p:pic>
      <p:graphicFrame>
        <p:nvGraphicFramePr>
          <p:cNvPr id="11" name="Object 10"/>
          <p:cNvGraphicFramePr>
            <a:graphicFrameLocks noChangeAspect="1"/>
          </p:cNvGraphicFramePr>
          <p:nvPr>
            <p:extLst>
              <p:ext uri="{D42A27DB-BD31-4B8C-83A1-F6EECF244321}">
                <p14:modId xmlns:p14="http://schemas.microsoft.com/office/powerpoint/2010/main" val="1149530409"/>
              </p:ext>
            </p:extLst>
          </p:nvPr>
        </p:nvGraphicFramePr>
        <p:xfrm>
          <a:off x="5752492" y="5745791"/>
          <a:ext cx="2173497" cy="825814"/>
        </p:xfrm>
        <a:graphic>
          <a:graphicData uri="http://schemas.openxmlformats.org/presentationml/2006/ole">
            <mc:AlternateContent xmlns:mc="http://schemas.openxmlformats.org/markup-compatibility/2006">
              <mc:Choice xmlns:v="urn:schemas-microsoft-com:vml" Requires="v">
                <p:oleObj spid="_x0000_s231451" name="Equation" r:id="rId7" imgW="1002960" imgH="380880" progId="Equation.DSMT4">
                  <p:embed/>
                </p:oleObj>
              </mc:Choice>
              <mc:Fallback>
                <p:oleObj name="Equation" r:id="rId7" imgW="1002960" imgH="380880" progId="Equation.DSMT4">
                  <p:embed/>
                  <p:pic>
                    <p:nvPicPr>
                      <p:cNvPr id="0" name=""/>
                      <p:cNvPicPr/>
                      <p:nvPr/>
                    </p:nvPicPr>
                    <p:blipFill>
                      <a:blip r:embed="rId8"/>
                      <a:stretch>
                        <a:fillRect/>
                      </a:stretch>
                    </p:blipFill>
                    <p:spPr>
                      <a:xfrm>
                        <a:off x="5752492" y="5745791"/>
                        <a:ext cx="2173497" cy="825814"/>
                      </a:xfrm>
                      <a:prstGeom prst="rect">
                        <a:avLst/>
                      </a:prstGeom>
                    </p:spPr>
                  </p:pic>
                </p:oleObj>
              </mc:Fallback>
            </mc:AlternateContent>
          </a:graphicData>
        </a:graphic>
      </p:graphicFrame>
      <p:sp>
        <p:nvSpPr>
          <p:cNvPr id="4" name="TextBox 3"/>
          <p:cNvSpPr txBox="1"/>
          <p:nvPr/>
        </p:nvSpPr>
        <p:spPr>
          <a:xfrm>
            <a:off x="493166" y="6130563"/>
            <a:ext cx="4407877" cy="523220"/>
          </a:xfrm>
          <a:prstGeom prst="rect">
            <a:avLst/>
          </a:prstGeom>
          <a:noFill/>
        </p:spPr>
        <p:txBody>
          <a:bodyPr wrap="square" rtlCol="0">
            <a:spAutoFit/>
          </a:bodyPr>
          <a:lstStyle/>
          <a:p>
            <a:pPr algn="ctr"/>
            <a:r>
              <a:rPr lang="en-US" sz="1400" dirty="0"/>
              <a:t>Doug Mills,</a:t>
            </a:r>
            <a:r>
              <a:rPr lang="en-US" sz="1400" i="1" dirty="0"/>
              <a:t> et al.</a:t>
            </a:r>
            <a:r>
              <a:rPr lang="en-US" sz="1400" dirty="0"/>
              <a:t>, UC Irvine, 1972</a:t>
            </a:r>
          </a:p>
          <a:p>
            <a:pPr algn="ctr"/>
            <a:r>
              <a:rPr lang="en-US" sz="1400" dirty="0"/>
              <a:t>S. </a:t>
            </a:r>
            <a:r>
              <a:rPr lang="en-US" sz="1400" dirty="0" err="1"/>
              <a:t>Vig</a:t>
            </a:r>
            <a:r>
              <a:rPr lang="en-US" sz="1400" dirty="0"/>
              <a:t>, et al., </a:t>
            </a:r>
            <a:r>
              <a:rPr lang="en-US" sz="1400" dirty="0" err="1"/>
              <a:t>SciPost</a:t>
            </a:r>
            <a:r>
              <a:rPr lang="en-US" sz="1400" dirty="0"/>
              <a:t> Phys. </a:t>
            </a:r>
            <a:r>
              <a:rPr lang="en-US" sz="1400" b="1" dirty="0"/>
              <a:t>3</a:t>
            </a:r>
            <a:r>
              <a:rPr lang="en-US" sz="1400" dirty="0"/>
              <a:t>, 026 (2017)</a:t>
            </a:r>
          </a:p>
        </p:txBody>
      </p:sp>
      <p:sp>
        <p:nvSpPr>
          <p:cNvPr id="5" name="TextBox 4"/>
          <p:cNvSpPr txBox="1"/>
          <p:nvPr/>
        </p:nvSpPr>
        <p:spPr>
          <a:xfrm>
            <a:off x="3001904" y="3384065"/>
            <a:ext cx="1922585" cy="461665"/>
          </a:xfrm>
          <a:prstGeom prst="rect">
            <a:avLst/>
          </a:prstGeom>
          <a:noFill/>
        </p:spPr>
        <p:txBody>
          <a:bodyPr wrap="square" rtlCol="0">
            <a:spAutoFit/>
          </a:bodyPr>
          <a:lstStyle/>
          <a:p>
            <a:r>
              <a:rPr lang="en-US" sz="1200" b="1" dirty="0">
                <a:solidFill>
                  <a:schemeClr val="bg1"/>
                </a:solidFill>
              </a:rPr>
              <a:t>Ibach surface spectrometer ($125k)</a:t>
            </a:r>
          </a:p>
        </p:txBody>
      </p:sp>
    </p:spTree>
    <p:extLst>
      <p:ext uri="{BB962C8B-B14F-4D97-AF65-F5344CB8AC3E}">
        <p14:creationId xmlns:p14="http://schemas.microsoft.com/office/powerpoint/2010/main" val="28197553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ChangeArrowheads="1"/>
          </p:cNvSpPr>
          <p:nvPr/>
        </p:nvSpPr>
        <p:spPr bwMode="auto">
          <a:xfrm>
            <a:off x="0" y="0"/>
            <a:ext cx="9144000" cy="6858000"/>
          </a:xfrm>
          <a:prstGeom prst="rect">
            <a:avLst/>
          </a:prstGeom>
          <a:noFill/>
          <a:ln w="101600">
            <a:solidFill>
              <a:srgbClr val="052754"/>
            </a:solidFill>
            <a:miter lim="800000"/>
            <a:headEnd/>
            <a:tailEnd/>
          </a:ln>
          <a:effectLst/>
        </p:spPr>
        <p:txBody>
          <a:bodyPr wrap="none" anchor="ctr"/>
          <a:lstStyle/>
          <a:p>
            <a:endParaRPr lang="en-US"/>
          </a:p>
        </p:txBody>
      </p:sp>
      <p:sp>
        <p:nvSpPr>
          <p:cNvPr id="270339" name="Rectangle 3"/>
          <p:cNvSpPr>
            <a:spLocks noChangeArrowheads="1"/>
          </p:cNvSpPr>
          <p:nvPr/>
        </p:nvSpPr>
        <p:spPr bwMode="auto">
          <a:xfrm>
            <a:off x="0" y="0"/>
            <a:ext cx="9144000" cy="6858000"/>
          </a:xfrm>
          <a:prstGeom prst="rect">
            <a:avLst/>
          </a:prstGeom>
          <a:noFill/>
          <a:ln w="38100">
            <a:solidFill>
              <a:srgbClr val="DD8015"/>
            </a:solidFill>
            <a:miter lim="800000"/>
            <a:headEnd/>
            <a:tailEnd/>
          </a:ln>
          <a:effectLst/>
        </p:spPr>
        <p:txBody>
          <a:bodyPr wrap="none" anchor="ctr"/>
          <a:lstStyle/>
          <a:p>
            <a:endParaRPr lang="en-US"/>
          </a:p>
        </p:txBody>
      </p:sp>
      <p:pic>
        <p:nvPicPr>
          <p:cNvPr id="270340" name="Picture 4" descr="blue_letterform_fullname"/>
          <p:cNvPicPr>
            <a:picLocks noChangeAspect="1" noChangeArrowheads="1"/>
          </p:cNvPicPr>
          <p:nvPr/>
        </p:nvPicPr>
        <p:blipFill>
          <a:blip r:embed="rId3"/>
          <a:srcRect l="10149" t="27036" r="74529" b="32253"/>
          <a:stretch>
            <a:fillRect/>
          </a:stretch>
        </p:blipFill>
        <p:spPr bwMode="auto">
          <a:xfrm>
            <a:off x="8281988" y="60325"/>
            <a:ext cx="771525" cy="804863"/>
          </a:xfrm>
          <a:prstGeom prst="rect">
            <a:avLst/>
          </a:prstGeom>
          <a:noFill/>
        </p:spPr>
      </p:pic>
      <p:sp>
        <p:nvSpPr>
          <p:cNvPr id="270342" name="Line 6"/>
          <p:cNvSpPr>
            <a:spLocks noChangeShapeType="1"/>
          </p:cNvSpPr>
          <p:nvPr/>
        </p:nvSpPr>
        <p:spPr bwMode="auto">
          <a:xfrm>
            <a:off x="202705" y="839788"/>
            <a:ext cx="7995145" cy="0"/>
          </a:xfrm>
          <a:prstGeom prst="line">
            <a:avLst/>
          </a:prstGeom>
          <a:noFill/>
          <a:ln w="38100">
            <a:solidFill>
              <a:srgbClr val="052754"/>
            </a:solidFill>
            <a:round/>
            <a:headEnd/>
            <a:tailEnd/>
          </a:ln>
        </p:spPr>
        <p:txBody>
          <a:bodyPr wrap="none" anchor="ctr"/>
          <a:lstStyle/>
          <a:p>
            <a:endParaRPr lang="en-US"/>
          </a:p>
        </p:txBody>
      </p:sp>
      <p:sp>
        <p:nvSpPr>
          <p:cNvPr id="270343" name="Rectangle 7"/>
          <p:cNvSpPr>
            <a:spLocks noChangeArrowheads="1"/>
          </p:cNvSpPr>
          <p:nvPr/>
        </p:nvSpPr>
        <p:spPr bwMode="auto">
          <a:xfrm>
            <a:off x="182879" y="182880"/>
            <a:ext cx="7831061" cy="548640"/>
          </a:xfrm>
          <a:prstGeom prst="rect">
            <a:avLst/>
          </a:prstGeom>
          <a:noFill/>
          <a:ln w="9525">
            <a:noFill/>
            <a:miter lim="800000"/>
            <a:headEnd/>
            <a:tailEnd/>
          </a:ln>
          <a:effectLst/>
        </p:spPr>
        <p:txBody>
          <a:bodyPr anchor="ctr"/>
          <a:lstStyle/>
          <a:p>
            <a:pPr eaLnBrk="1" hangingPunct="1"/>
            <a:r>
              <a:rPr lang="en-US" sz="2400" i="1" dirty="0">
                <a:ea typeface="Osaka" pitchFamily="30" charset="-128"/>
              </a:rPr>
              <a:t>Bose condensation of excitons in TiSe</a:t>
            </a:r>
            <a:r>
              <a:rPr lang="en-US" sz="2400" i="1" baseline="-25000" dirty="0">
                <a:ea typeface="Osaka" pitchFamily="30" charset="-128"/>
              </a:rPr>
              <a:t>2</a:t>
            </a:r>
            <a:endParaRPr lang="en-US" sz="1600" i="1" baseline="-25000" dirty="0">
              <a:ea typeface="Osaka" pitchFamily="30" charset="-128"/>
            </a:endParaRPr>
          </a:p>
        </p:txBody>
      </p:sp>
      <p:pic>
        <p:nvPicPr>
          <p:cNvPr id="3" name="Picture 2"/>
          <p:cNvPicPr>
            <a:picLocks noChangeAspect="1"/>
          </p:cNvPicPr>
          <p:nvPr/>
        </p:nvPicPr>
        <p:blipFill>
          <a:blip r:embed="rId4"/>
          <a:stretch>
            <a:fillRect/>
          </a:stretch>
        </p:blipFill>
        <p:spPr>
          <a:xfrm>
            <a:off x="1640118" y="5403937"/>
            <a:ext cx="1628556" cy="956892"/>
          </a:xfrm>
          <a:prstGeom prst="rect">
            <a:avLst/>
          </a:prstGeom>
        </p:spPr>
      </p:pic>
      <p:pic>
        <p:nvPicPr>
          <p:cNvPr id="9" name="Picture 8"/>
          <p:cNvPicPr>
            <a:picLocks noChangeAspect="1"/>
          </p:cNvPicPr>
          <p:nvPr/>
        </p:nvPicPr>
        <p:blipFill>
          <a:blip r:embed="rId5"/>
          <a:stretch>
            <a:fillRect/>
          </a:stretch>
        </p:blipFill>
        <p:spPr>
          <a:xfrm>
            <a:off x="314103" y="1284850"/>
            <a:ext cx="2652030" cy="3484098"/>
          </a:xfrm>
          <a:prstGeom prst="rect">
            <a:avLst/>
          </a:prstGeom>
        </p:spPr>
      </p:pic>
      <p:pic>
        <p:nvPicPr>
          <p:cNvPr id="10" name="Picture 9"/>
          <p:cNvPicPr>
            <a:picLocks noChangeAspect="1"/>
          </p:cNvPicPr>
          <p:nvPr/>
        </p:nvPicPr>
        <p:blipFill>
          <a:blip r:embed="rId6"/>
          <a:stretch>
            <a:fillRect/>
          </a:stretch>
        </p:blipFill>
        <p:spPr>
          <a:xfrm>
            <a:off x="5972465" y="1418694"/>
            <a:ext cx="2954384" cy="3453417"/>
          </a:xfrm>
          <a:prstGeom prst="rect">
            <a:avLst/>
          </a:prstGeom>
        </p:spPr>
      </p:pic>
      <p:pic>
        <p:nvPicPr>
          <p:cNvPr id="4" name="Picture 3"/>
          <p:cNvPicPr>
            <a:picLocks noChangeAspect="1"/>
          </p:cNvPicPr>
          <p:nvPr/>
        </p:nvPicPr>
        <p:blipFill>
          <a:blip r:embed="rId7"/>
          <a:stretch>
            <a:fillRect/>
          </a:stretch>
        </p:blipFill>
        <p:spPr>
          <a:xfrm>
            <a:off x="3130050" y="967866"/>
            <a:ext cx="2776767" cy="4142786"/>
          </a:xfrm>
          <a:prstGeom prst="rect">
            <a:avLst/>
          </a:prstGeom>
        </p:spPr>
      </p:pic>
      <p:sp>
        <p:nvSpPr>
          <p:cNvPr id="5" name="TextBox 4"/>
          <p:cNvSpPr txBox="1"/>
          <p:nvPr/>
        </p:nvSpPr>
        <p:spPr>
          <a:xfrm>
            <a:off x="3432842" y="5942542"/>
            <a:ext cx="4581098" cy="369332"/>
          </a:xfrm>
          <a:prstGeom prst="rect">
            <a:avLst/>
          </a:prstGeom>
          <a:noFill/>
        </p:spPr>
        <p:txBody>
          <a:bodyPr wrap="square" rtlCol="0">
            <a:spAutoFit/>
          </a:bodyPr>
          <a:lstStyle/>
          <a:p>
            <a:r>
              <a:rPr lang="en-US" dirty="0"/>
              <a:t>A. </a:t>
            </a:r>
            <a:r>
              <a:rPr lang="en-US" dirty="0" err="1"/>
              <a:t>Kogar</a:t>
            </a:r>
            <a:r>
              <a:rPr lang="en-US" dirty="0"/>
              <a:t>, et al., Science </a:t>
            </a:r>
            <a:r>
              <a:rPr lang="en-US" b="1" dirty="0"/>
              <a:t>358</a:t>
            </a:r>
            <a:r>
              <a:rPr lang="en-US" dirty="0"/>
              <a:t>, 1314 (2017)</a:t>
            </a:r>
          </a:p>
        </p:txBody>
      </p:sp>
    </p:spTree>
    <p:extLst>
      <p:ext uri="{BB962C8B-B14F-4D97-AF65-F5344CB8AC3E}">
        <p14:creationId xmlns:p14="http://schemas.microsoft.com/office/powerpoint/2010/main" val="31582610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ChangeArrowheads="1"/>
          </p:cNvSpPr>
          <p:nvPr/>
        </p:nvSpPr>
        <p:spPr bwMode="auto">
          <a:xfrm>
            <a:off x="0" y="0"/>
            <a:ext cx="9144000" cy="6858000"/>
          </a:xfrm>
          <a:prstGeom prst="rect">
            <a:avLst/>
          </a:prstGeom>
          <a:noFill/>
          <a:ln w="101600">
            <a:solidFill>
              <a:srgbClr val="052754"/>
            </a:solidFill>
            <a:miter lim="800000"/>
            <a:headEnd/>
            <a:tailEnd/>
          </a:ln>
          <a:effectLst/>
        </p:spPr>
        <p:txBody>
          <a:bodyPr wrap="none" anchor="ctr"/>
          <a:lstStyle/>
          <a:p>
            <a:endParaRPr lang="en-US"/>
          </a:p>
        </p:txBody>
      </p:sp>
      <p:sp>
        <p:nvSpPr>
          <p:cNvPr id="270339" name="Rectangle 3"/>
          <p:cNvSpPr>
            <a:spLocks noChangeArrowheads="1"/>
          </p:cNvSpPr>
          <p:nvPr/>
        </p:nvSpPr>
        <p:spPr bwMode="auto">
          <a:xfrm>
            <a:off x="0" y="0"/>
            <a:ext cx="9144000" cy="6858000"/>
          </a:xfrm>
          <a:prstGeom prst="rect">
            <a:avLst/>
          </a:prstGeom>
          <a:noFill/>
          <a:ln w="38100">
            <a:solidFill>
              <a:srgbClr val="DD8015"/>
            </a:solidFill>
            <a:miter lim="800000"/>
            <a:headEnd/>
            <a:tailEnd/>
          </a:ln>
          <a:effectLst/>
        </p:spPr>
        <p:txBody>
          <a:bodyPr wrap="none" anchor="ctr"/>
          <a:lstStyle/>
          <a:p>
            <a:endParaRPr lang="en-US"/>
          </a:p>
        </p:txBody>
      </p:sp>
      <p:pic>
        <p:nvPicPr>
          <p:cNvPr id="270340" name="Picture 4" descr="blue_letterform_fullname"/>
          <p:cNvPicPr>
            <a:picLocks noChangeAspect="1" noChangeArrowheads="1"/>
          </p:cNvPicPr>
          <p:nvPr/>
        </p:nvPicPr>
        <p:blipFill>
          <a:blip r:embed="rId3"/>
          <a:srcRect l="10149" t="27036" r="74529" b="32253"/>
          <a:stretch>
            <a:fillRect/>
          </a:stretch>
        </p:blipFill>
        <p:spPr bwMode="auto">
          <a:xfrm>
            <a:off x="8281988" y="60325"/>
            <a:ext cx="771525" cy="804863"/>
          </a:xfrm>
          <a:prstGeom prst="rect">
            <a:avLst/>
          </a:prstGeom>
          <a:noFill/>
        </p:spPr>
      </p:pic>
      <p:sp>
        <p:nvSpPr>
          <p:cNvPr id="270342" name="Line 6"/>
          <p:cNvSpPr>
            <a:spLocks noChangeShapeType="1"/>
          </p:cNvSpPr>
          <p:nvPr/>
        </p:nvSpPr>
        <p:spPr bwMode="auto">
          <a:xfrm>
            <a:off x="202705" y="839788"/>
            <a:ext cx="7995145" cy="0"/>
          </a:xfrm>
          <a:prstGeom prst="line">
            <a:avLst/>
          </a:prstGeom>
          <a:noFill/>
          <a:ln w="38100">
            <a:solidFill>
              <a:srgbClr val="052754"/>
            </a:solidFill>
            <a:round/>
            <a:headEnd/>
            <a:tailEnd/>
          </a:ln>
        </p:spPr>
        <p:txBody>
          <a:bodyPr wrap="none" anchor="ctr"/>
          <a:lstStyle/>
          <a:p>
            <a:endParaRPr lang="en-US"/>
          </a:p>
        </p:txBody>
      </p:sp>
      <p:sp>
        <p:nvSpPr>
          <p:cNvPr id="270343" name="Rectangle 7"/>
          <p:cNvSpPr>
            <a:spLocks noChangeArrowheads="1"/>
          </p:cNvSpPr>
          <p:nvPr/>
        </p:nvSpPr>
        <p:spPr bwMode="auto">
          <a:xfrm>
            <a:off x="182879" y="182880"/>
            <a:ext cx="7831061" cy="548640"/>
          </a:xfrm>
          <a:prstGeom prst="rect">
            <a:avLst/>
          </a:prstGeom>
          <a:noFill/>
          <a:ln w="9525">
            <a:noFill/>
            <a:miter lim="800000"/>
            <a:headEnd/>
            <a:tailEnd/>
          </a:ln>
          <a:effectLst/>
        </p:spPr>
        <p:txBody>
          <a:bodyPr anchor="ctr"/>
          <a:lstStyle/>
          <a:p>
            <a:pPr eaLnBrk="1" hangingPunct="1"/>
            <a:r>
              <a:rPr lang="en-US" sz="2400" i="1" dirty="0">
                <a:ea typeface="Osaka" pitchFamily="30" charset="-128"/>
              </a:rPr>
              <a:t>Proposed strategy for </a:t>
            </a:r>
            <a:r>
              <a:rPr lang="en-US" sz="2400" i="1" dirty="0" err="1">
                <a:ea typeface="Osaka" pitchFamily="30" charset="-128"/>
              </a:rPr>
              <a:t>EPiQS</a:t>
            </a:r>
            <a:r>
              <a:rPr lang="en-US" sz="2400" i="1" dirty="0">
                <a:ea typeface="Osaka" pitchFamily="30" charset="-128"/>
              </a:rPr>
              <a:t> / SEAMS</a:t>
            </a:r>
            <a:endParaRPr lang="en-US" sz="1600" i="1" dirty="0">
              <a:ea typeface="Osaka" pitchFamily="30" charset="-128"/>
            </a:endParaRPr>
          </a:p>
        </p:txBody>
      </p:sp>
      <p:pic>
        <p:nvPicPr>
          <p:cNvPr id="2" name="Picture 1"/>
          <p:cNvPicPr>
            <a:picLocks noChangeAspect="1"/>
          </p:cNvPicPr>
          <p:nvPr/>
        </p:nvPicPr>
        <p:blipFill>
          <a:blip r:embed="rId4"/>
          <a:stretch>
            <a:fillRect/>
          </a:stretch>
        </p:blipFill>
        <p:spPr>
          <a:xfrm>
            <a:off x="3751525" y="1063174"/>
            <a:ext cx="4660391" cy="1672961"/>
          </a:xfrm>
          <a:prstGeom prst="rect">
            <a:avLst/>
          </a:prstGeom>
        </p:spPr>
      </p:pic>
      <p:pic>
        <p:nvPicPr>
          <p:cNvPr id="3" name="Picture 2"/>
          <p:cNvPicPr>
            <a:picLocks noChangeAspect="1"/>
          </p:cNvPicPr>
          <p:nvPr/>
        </p:nvPicPr>
        <p:blipFill>
          <a:blip r:embed="rId5"/>
          <a:stretch>
            <a:fillRect/>
          </a:stretch>
        </p:blipFill>
        <p:spPr>
          <a:xfrm>
            <a:off x="445065" y="938375"/>
            <a:ext cx="3108948" cy="1922559"/>
          </a:xfrm>
          <a:prstGeom prst="rect">
            <a:avLst/>
          </a:prstGeom>
        </p:spPr>
      </p:pic>
      <p:pic>
        <p:nvPicPr>
          <p:cNvPr id="4" name="Picture 3"/>
          <p:cNvPicPr>
            <a:picLocks noChangeAspect="1"/>
          </p:cNvPicPr>
          <p:nvPr/>
        </p:nvPicPr>
        <p:blipFill>
          <a:blip r:embed="rId6"/>
          <a:stretch>
            <a:fillRect/>
          </a:stretch>
        </p:blipFill>
        <p:spPr>
          <a:xfrm>
            <a:off x="3495323" y="3001108"/>
            <a:ext cx="5447550" cy="3711219"/>
          </a:xfrm>
          <a:prstGeom prst="rect">
            <a:avLst/>
          </a:prstGeom>
        </p:spPr>
      </p:pic>
      <p:sp>
        <p:nvSpPr>
          <p:cNvPr id="10" name="TextBox 9"/>
          <p:cNvSpPr txBox="1"/>
          <p:nvPr/>
        </p:nvSpPr>
        <p:spPr>
          <a:xfrm>
            <a:off x="445065" y="3260455"/>
            <a:ext cx="2849131" cy="3118803"/>
          </a:xfrm>
          <a:prstGeom prst="rect">
            <a:avLst/>
          </a:prstGeom>
          <a:noFill/>
        </p:spPr>
        <p:txBody>
          <a:bodyPr wrap="square" rtlCol="0">
            <a:spAutoFit/>
          </a:bodyPr>
          <a:lstStyle/>
          <a:p>
            <a:pPr>
              <a:spcAft>
                <a:spcPts val="500"/>
              </a:spcAft>
            </a:pPr>
            <a:r>
              <a:rPr lang="en-US" b="1" dirty="0"/>
              <a:t>Strategy:</a:t>
            </a:r>
          </a:p>
          <a:p>
            <a:pPr marL="285750" indent="-285750">
              <a:spcAft>
                <a:spcPts val="500"/>
              </a:spcAft>
              <a:buFont typeface="Arial" panose="020B0604020202020204" pitchFamily="34" charset="0"/>
              <a:buChar char="•"/>
            </a:pPr>
            <a:r>
              <a:rPr lang="en-US" dirty="0"/>
              <a:t>Parallel detection with cylindrical analyzer</a:t>
            </a:r>
          </a:p>
          <a:p>
            <a:pPr marL="285750" indent="-285750">
              <a:spcAft>
                <a:spcPts val="500"/>
              </a:spcAft>
              <a:buFont typeface="Arial" panose="020B0604020202020204" pitchFamily="34" charset="0"/>
              <a:buChar char="•"/>
            </a:pPr>
            <a:r>
              <a:rPr lang="en-US" dirty="0"/>
              <a:t>Never mind the </a:t>
            </a:r>
            <a:r>
              <a:rPr lang="en-US" dirty="0" err="1"/>
              <a:t>Scienta</a:t>
            </a:r>
            <a:r>
              <a:rPr lang="en-US" dirty="0"/>
              <a:t>:</a:t>
            </a:r>
          </a:p>
          <a:p>
            <a:pPr marL="285750" indent="-285750">
              <a:spcAft>
                <a:spcPts val="500"/>
              </a:spcAft>
              <a:buFont typeface="Arial" panose="020B0604020202020204" pitchFamily="34" charset="0"/>
              <a:buChar char="•"/>
            </a:pPr>
            <a:r>
              <a:rPr lang="en-US" dirty="0"/>
              <a:t>Alignment flexibility + 100x speed upgrade</a:t>
            </a:r>
          </a:p>
          <a:p>
            <a:pPr marL="285750" indent="-285750">
              <a:spcAft>
                <a:spcPts val="500"/>
              </a:spcAft>
              <a:buFont typeface="Arial" panose="020B0604020202020204" pitchFamily="34" charset="0"/>
              <a:buChar char="•"/>
            </a:pPr>
            <a:r>
              <a:rPr lang="en-US" dirty="0"/>
              <a:t>Working instrument to be integrated with SEAMS</a:t>
            </a:r>
          </a:p>
        </p:txBody>
      </p:sp>
    </p:spTree>
    <p:extLst>
      <p:ext uri="{BB962C8B-B14F-4D97-AF65-F5344CB8AC3E}">
        <p14:creationId xmlns:p14="http://schemas.microsoft.com/office/powerpoint/2010/main" val="18695792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352A2A0-93B2-D54F-B2F5-E239EECB0351}"/>
              </a:ext>
            </a:extLst>
          </p:cNvPr>
          <p:cNvSpPr>
            <a:spLocks noGrp="1"/>
          </p:cNvSpPr>
          <p:nvPr>
            <p:ph type="subTitle" idx="1"/>
          </p:nvPr>
        </p:nvSpPr>
        <p:spPr>
          <a:xfrm>
            <a:off x="2534478" y="1862690"/>
            <a:ext cx="2733261" cy="701605"/>
          </a:xfrm>
        </p:spPr>
        <p:txBody>
          <a:bodyPr>
            <a:normAutofit/>
          </a:bodyPr>
          <a:lstStyle/>
          <a:p>
            <a:pPr algn="l"/>
            <a:r>
              <a:rPr lang="en-US" sz="3200" dirty="0"/>
              <a:t>Virginia Lorenz</a:t>
            </a:r>
          </a:p>
        </p:txBody>
      </p:sp>
      <p:sp>
        <p:nvSpPr>
          <p:cNvPr id="4" name="Subtitle 2">
            <a:extLst>
              <a:ext uri="{FF2B5EF4-FFF2-40B4-BE49-F238E27FC236}">
                <a16:creationId xmlns:a16="http://schemas.microsoft.com/office/drawing/2014/main" id="{B529C430-0C71-FA47-A4C7-0C427FE7039F}"/>
              </a:ext>
            </a:extLst>
          </p:cNvPr>
          <p:cNvSpPr txBox="1">
            <a:spLocks/>
          </p:cNvSpPr>
          <p:nvPr/>
        </p:nvSpPr>
        <p:spPr>
          <a:xfrm>
            <a:off x="1635815" y="3158470"/>
            <a:ext cx="6086890" cy="1662389"/>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t>Quantum optics</a:t>
            </a:r>
          </a:p>
          <a:p>
            <a:pPr algn="l"/>
            <a:r>
              <a:rPr lang="en-US" dirty="0"/>
              <a:t>Optical spectroscopy</a:t>
            </a:r>
          </a:p>
          <a:p>
            <a:pPr algn="l"/>
            <a:r>
              <a:rPr lang="en-US" dirty="0"/>
              <a:t>Atomic and molecular dynamics</a:t>
            </a:r>
          </a:p>
          <a:p>
            <a:pPr algn="l"/>
            <a:r>
              <a:rPr lang="en-US" dirty="0">
                <a:solidFill>
                  <a:srgbClr val="FF0000"/>
                </a:solidFill>
              </a:rPr>
              <a:t>Optical magnetometry of magnetic materials</a:t>
            </a:r>
          </a:p>
        </p:txBody>
      </p:sp>
      <p:pic>
        <p:nvPicPr>
          <p:cNvPr id="6" name="Picture 5" descr="A person smiling for the camera&#10;&#10;Description automatically generated">
            <a:extLst>
              <a:ext uri="{FF2B5EF4-FFF2-40B4-BE49-F238E27FC236}">
                <a16:creationId xmlns:a16="http://schemas.microsoft.com/office/drawing/2014/main" id="{8CE3D2CB-2309-EC46-AE2A-06C9AE4F6917}"/>
              </a:ext>
            </a:extLst>
          </p:cNvPr>
          <p:cNvPicPr>
            <a:picLocks noChangeAspect="1"/>
          </p:cNvPicPr>
          <p:nvPr/>
        </p:nvPicPr>
        <p:blipFill>
          <a:blip r:embed="rId2"/>
          <a:stretch>
            <a:fillRect/>
          </a:stretch>
        </p:blipFill>
        <p:spPr>
          <a:xfrm>
            <a:off x="6211956" y="876447"/>
            <a:ext cx="1630017" cy="2282024"/>
          </a:xfrm>
          <a:prstGeom prst="rect">
            <a:avLst/>
          </a:prstGeom>
        </p:spPr>
      </p:pic>
    </p:spTree>
    <p:extLst>
      <p:ext uri="{BB962C8B-B14F-4D97-AF65-F5344CB8AC3E}">
        <p14:creationId xmlns:p14="http://schemas.microsoft.com/office/powerpoint/2010/main" val="39185673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61F2E-AC9F-AC44-8A05-1CEBDD7CFC91}"/>
              </a:ext>
            </a:extLst>
          </p:cNvPr>
          <p:cNvSpPr>
            <a:spLocks noGrp="1"/>
          </p:cNvSpPr>
          <p:nvPr>
            <p:ph type="title"/>
          </p:nvPr>
        </p:nvSpPr>
        <p:spPr>
          <a:xfrm>
            <a:off x="314325" y="-8401"/>
            <a:ext cx="8515350" cy="748057"/>
          </a:xfrm>
        </p:spPr>
        <p:txBody>
          <a:bodyPr>
            <a:normAutofit/>
          </a:bodyPr>
          <a:lstStyle/>
          <a:p>
            <a:r>
              <a:rPr lang="en-US" sz="3600" dirty="0"/>
              <a:t>Lorenz Lab</a:t>
            </a:r>
          </a:p>
        </p:txBody>
      </p:sp>
      <p:grpSp>
        <p:nvGrpSpPr>
          <p:cNvPr id="4" name="Group 3">
            <a:extLst>
              <a:ext uri="{FF2B5EF4-FFF2-40B4-BE49-F238E27FC236}">
                <a16:creationId xmlns:a16="http://schemas.microsoft.com/office/drawing/2014/main" id="{2A2F6DF3-D774-8443-AA6E-C3F8B624C2BA}"/>
              </a:ext>
            </a:extLst>
          </p:cNvPr>
          <p:cNvGrpSpPr/>
          <p:nvPr/>
        </p:nvGrpSpPr>
        <p:grpSpPr>
          <a:xfrm>
            <a:off x="5094267" y="4529540"/>
            <a:ext cx="3888912" cy="2097362"/>
            <a:chOff x="6173849" y="4368160"/>
            <a:chExt cx="3320845" cy="1790993"/>
          </a:xfrm>
        </p:grpSpPr>
        <p:pic>
          <p:nvPicPr>
            <p:cNvPr id="5" name="Picture 4">
              <a:extLst>
                <a:ext uri="{FF2B5EF4-FFF2-40B4-BE49-F238E27FC236}">
                  <a16:creationId xmlns:a16="http://schemas.microsoft.com/office/drawing/2014/main" id="{9DF1DFE3-1036-764F-B4AE-C1815A936454}"/>
                </a:ext>
              </a:extLst>
            </p:cNvPr>
            <p:cNvPicPr>
              <a:picLocks noChangeAspect="1"/>
            </p:cNvPicPr>
            <p:nvPr/>
          </p:nvPicPr>
          <p:blipFill rotWithShape="1">
            <a:blip r:embed="rId2"/>
            <a:srcRect l="269"/>
            <a:stretch/>
          </p:blipFill>
          <p:spPr>
            <a:xfrm>
              <a:off x="6173849" y="4368160"/>
              <a:ext cx="3320845" cy="1790993"/>
            </a:xfrm>
            <a:prstGeom prst="rect">
              <a:avLst/>
            </a:prstGeom>
          </p:spPr>
        </p:pic>
        <p:pic>
          <p:nvPicPr>
            <p:cNvPr id="6" name="Picture 5">
              <a:extLst>
                <a:ext uri="{FF2B5EF4-FFF2-40B4-BE49-F238E27FC236}">
                  <a16:creationId xmlns:a16="http://schemas.microsoft.com/office/drawing/2014/main" id="{F3507283-CFBA-2749-8F06-62A7E6C352A5}"/>
                </a:ext>
              </a:extLst>
            </p:cNvPr>
            <p:cNvPicPr>
              <a:picLocks noChangeAspect="1"/>
            </p:cNvPicPr>
            <p:nvPr/>
          </p:nvPicPr>
          <p:blipFill rotWithShape="1">
            <a:blip r:embed="rId2"/>
            <a:srcRect l="17105" t="55767" r="72504" b="29974"/>
            <a:stretch/>
          </p:blipFill>
          <p:spPr>
            <a:xfrm>
              <a:off x="6568514" y="5519351"/>
              <a:ext cx="345990" cy="255373"/>
            </a:xfrm>
            <a:prstGeom prst="rect">
              <a:avLst/>
            </a:prstGeom>
          </p:spPr>
        </p:pic>
      </p:grpSp>
      <p:sp>
        <p:nvSpPr>
          <p:cNvPr id="7" name="TextBox 6">
            <a:extLst>
              <a:ext uri="{FF2B5EF4-FFF2-40B4-BE49-F238E27FC236}">
                <a16:creationId xmlns:a16="http://schemas.microsoft.com/office/drawing/2014/main" id="{54CE3C53-A48E-EB4F-B074-F9E2878C5D9B}"/>
              </a:ext>
            </a:extLst>
          </p:cNvPr>
          <p:cNvSpPr txBox="1"/>
          <p:nvPr/>
        </p:nvSpPr>
        <p:spPr>
          <a:xfrm>
            <a:off x="394252" y="5068253"/>
            <a:ext cx="4709112" cy="1323439"/>
          </a:xfrm>
          <a:prstGeom prst="rect">
            <a:avLst/>
          </a:prstGeom>
          <a:noFill/>
        </p:spPr>
        <p:txBody>
          <a:bodyPr wrap="square" rtlCol="0">
            <a:spAutoFit/>
          </a:bodyPr>
          <a:lstStyle/>
          <a:p>
            <a:pPr algn="l"/>
            <a:r>
              <a:rPr lang="en-US" sz="2000" b="1" dirty="0">
                <a:solidFill>
                  <a:schemeClr val="tx1"/>
                </a:solidFill>
                <a:latin typeface="+mn-lt"/>
                <a:cs typeface="Helvetica" panose="020B0604020202020204" pitchFamily="34" charset="0"/>
              </a:rPr>
              <a:t>Spectroscopy</a:t>
            </a:r>
          </a:p>
          <a:p>
            <a:pPr marL="285750" indent="-285750" algn="l">
              <a:buFont typeface="Arial"/>
              <a:buChar char="•"/>
            </a:pPr>
            <a:r>
              <a:rPr lang="en-US" sz="2000" dirty="0">
                <a:solidFill>
                  <a:schemeClr val="tx1"/>
                </a:solidFill>
                <a:latin typeface="+mn-lt"/>
                <a:cs typeface="Helvetica" panose="020B0604020202020204" pitchFamily="34" charset="0"/>
              </a:rPr>
              <a:t>Single-photon level spectroscopy</a:t>
            </a:r>
          </a:p>
          <a:p>
            <a:pPr marL="285750" indent="-285750" algn="l">
              <a:buFont typeface="Arial"/>
              <a:buChar char="•"/>
            </a:pPr>
            <a:r>
              <a:rPr lang="en-US" sz="2000" dirty="0">
                <a:solidFill>
                  <a:schemeClr val="tx1"/>
                </a:solidFill>
                <a:latin typeface="+mn-lt"/>
                <a:cs typeface="Helvetica" panose="020B0604020202020204" pitchFamily="34" charset="0"/>
              </a:rPr>
              <a:t>Molecular liquids, photon-phonon correlations</a:t>
            </a:r>
          </a:p>
        </p:txBody>
      </p:sp>
      <p:sp>
        <p:nvSpPr>
          <p:cNvPr id="8" name="TextBox 7">
            <a:extLst>
              <a:ext uri="{FF2B5EF4-FFF2-40B4-BE49-F238E27FC236}">
                <a16:creationId xmlns:a16="http://schemas.microsoft.com/office/drawing/2014/main" id="{D89BA858-8529-AD41-A561-035435275023}"/>
              </a:ext>
            </a:extLst>
          </p:cNvPr>
          <p:cNvSpPr txBox="1"/>
          <p:nvPr/>
        </p:nvSpPr>
        <p:spPr>
          <a:xfrm>
            <a:off x="160821" y="841560"/>
            <a:ext cx="3735318" cy="1323439"/>
          </a:xfrm>
          <a:prstGeom prst="rect">
            <a:avLst/>
          </a:prstGeom>
          <a:noFill/>
        </p:spPr>
        <p:txBody>
          <a:bodyPr wrap="square" rtlCol="0">
            <a:spAutoFit/>
          </a:bodyPr>
          <a:lstStyle/>
          <a:p>
            <a:pPr algn="l"/>
            <a:r>
              <a:rPr lang="en-US" sz="2000" b="1" dirty="0">
                <a:solidFill>
                  <a:schemeClr val="tx1"/>
                </a:solidFill>
                <a:latin typeface="+mn-lt"/>
                <a:cs typeface="Helvetica" panose="020B0604020202020204" pitchFamily="34" charset="0"/>
              </a:rPr>
              <a:t>Photonic quantum states</a:t>
            </a:r>
          </a:p>
          <a:p>
            <a:pPr marL="285750" indent="-285750" algn="l">
              <a:buFont typeface="Arial"/>
              <a:buChar char="•"/>
            </a:pPr>
            <a:r>
              <a:rPr lang="en-US" sz="2000" dirty="0">
                <a:solidFill>
                  <a:schemeClr val="tx1"/>
                </a:solidFill>
                <a:latin typeface="+mn-lt"/>
                <a:cs typeface="Helvetica" panose="020B0604020202020204" pitchFamily="34" charset="0"/>
              </a:rPr>
              <a:t>Generation, characterization, engineering</a:t>
            </a:r>
          </a:p>
          <a:p>
            <a:pPr marL="285750" indent="-285750" algn="l">
              <a:buFont typeface="Arial"/>
              <a:buChar char="•"/>
            </a:pPr>
            <a:r>
              <a:rPr lang="en-US" sz="2000" dirty="0">
                <a:solidFill>
                  <a:schemeClr val="tx1"/>
                </a:solidFill>
                <a:latin typeface="+mn-lt"/>
                <a:cs typeface="Helvetica" panose="020B0604020202020204" pitchFamily="34" charset="0"/>
              </a:rPr>
              <a:t>W-states, hybrid entanglement</a:t>
            </a:r>
          </a:p>
        </p:txBody>
      </p:sp>
      <p:sp>
        <p:nvSpPr>
          <p:cNvPr id="9" name="TextBox 8">
            <a:extLst>
              <a:ext uri="{FF2B5EF4-FFF2-40B4-BE49-F238E27FC236}">
                <a16:creationId xmlns:a16="http://schemas.microsoft.com/office/drawing/2014/main" id="{CF2F66A3-59BE-264C-AF58-2EFD1DD1BFE3}"/>
              </a:ext>
            </a:extLst>
          </p:cNvPr>
          <p:cNvSpPr txBox="1"/>
          <p:nvPr/>
        </p:nvSpPr>
        <p:spPr>
          <a:xfrm>
            <a:off x="2661574" y="3044288"/>
            <a:ext cx="6005894" cy="1323439"/>
          </a:xfrm>
          <a:prstGeom prst="rect">
            <a:avLst/>
          </a:prstGeom>
          <a:noFill/>
        </p:spPr>
        <p:txBody>
          <a:bodyPr wrap="square" rtlCol="0">
            <a:spAutoFit/>
          </a:bodyPr>
          <a:lstStyle/>
          <a:p>
            <a:pPr algn="l"/>
            <a:r>
              <a:rPr lang="en-US" sz="2000" b="1" dirty="0">
                <a:solidFill>
                  <a:schemeClr val="tx1"/>
                </a:solidFill>
                <a:latin typeface="+mn-lt"/>
                <a:cs typeface="Helvetica" panose="020B0604020202020204" pitchFamily="34" charset="0"/>
              </a:rPr>
              <a:t>Quantum memories</a:t>
            </a:r>
          </a:p>
          <a:p>
            <a:pPr marL="285750" indent="-285750" algn="l">
              <a:buFont typeface="Arial"/>
              <a:buChar char="•"/>
            </a:pPr>
            <a:r>
              <a:rPr lang="en-US" sz="2000" dirty="0">
                <a:solidFill>
                  <a:schemeClr val="tx1"/>
                </a:solidFill>
                <a:latin typeface="+mn-lt"/>
                <a:cs typeface="Helvetica" panose="020B0604020202020204" pitchFamily="34" charset="0"/>
              </a:rPr>
              <a:t>Atomic ensemble broadband storage &amp; retrieval</a:t>
            </a:r>
          </a:p>
          <a:p>
            <a:pPr marL="285750" indent="-285750" algn="l">
              <a:buFont typeface="Arial"/>
              <a:buChar char="•"/>
            </a:pPr>
            <a:r>
              <a:rPr lang="en-US" sz="2000" dirty="0">
                <a:solidFill>
                  <a:schemeClr val="tx1"/>
                </a:solidFill>
                <a:latin typeface="+mn-lt"/>
                <a:cs typeface="Helvetica" panose="020B0604020202020204" pitchFamily="34" charset="0"/>
              </a:rPr>
              <a:t>Raman interactions in solid state materials for quantum information</a:t>
            </a:r>
          </a:p>
        </p:txBody>
      </p:sp>
      <p:pic>
        <p:nvPicPr>
          <p:cNvPr id="10" name="Picture 9">
            <a:extLst>
              <a:ext uri="{FF2B5EF4-FFF2-40B4-BE49-F238E27FC236}">
                <a16:creationId xmlns:a16="http://schemas.microsoft.com/office/drawing/2014/main" id="{9FBEB0F7-279A-A040-9DA7-9760F92C5B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821" y="2433175"/>
            <a:ext cx="2438400" cy="2438400"/>
          </a:xfrm>
          <a:prstGeom prst="rect">
            <a:avLst/>
          </a:prstGeom>
        </p:spPr>
      </p:pic>
      <p:grpSp>
        <p:nvGrpSpPr>
          <p:cNvPr id="16" name="Group 15">
            <a:extLst>
              <a:ext uri="{FF2B5EF4-FFF2-40B4-BE49-F238E27FC236}">
                <a16:creationId xmlns:a16="http://schemas.microsoft.com/office/drawing/2014/main" id="{B1336E26-C843-B54D-8703-C078CD87D025}"/>
              </a:ext>
            </a:extLst>
          </p:cNvPr>
          <p:cNvGrpSpPr/>
          <p:nvPr/>
        </p:nvGrpSpPr>
        <p:grpSpPr>
          <a:xfrm>
            <a:off x="3900760" y="499715"/>
            <a:ext cx="5082419" cy="589035"/>
            <a:chOff x="4257674" y="17252"/>
            <a:chExt cx="4830418" cy="559829"/>
          </a:xfrm>
        </p:grpSpPr>
        <p:pic>
          <p:nvPicPr>
            <p:cNvPr id="14" name="Picture 13">
              <a:extLst>
                <a:ext uri="{FF2B5EF4-FFF2-40B4-BE49-F238E27FC236}">
                  <a16:creationId xmlns:a16="http://schemas.microsoft.com/office/drawing/2014/main" id="{CBAC3FB6-551D-A144-ADB7-1EE6889EBAA3}"/>
                </a:ext>
              </a:extLst>
            </p:cNvPr>
            <p:cNvPicPr>
              <a:picLocks noChangeAspect="1"/>
            </p:cNvPicPr>
            <p:nvPr/>
          </p:nvPicPr>
          <p:blipFill rotWithShape="1">
            <a:blip r:embed="rId4"/>
            <a:srcRect b="83707"/>
            <a:stretch/>
          </p:blipFill>
          <p:spPr>
            <a:xfrm>
              <a:off x="4257675" y="17252"/>
              <a:ext cx="4830417" cy="290862"/>
            </a:xfrm>
            <a:prstGeom prst="rect">
              <a:avLst/>
            </a:prstGeom>
          </p:spPr>
        </p:pic>
        <p:pic>
          <p:nvPicPr>
            <p:cNvPr id="15" name="Picture 14">
              <a:extLst>
                <a:ext uri="{FF2B5EF4-FFF2-40B4-BE49-F238E27FC236}">
                  <a16:creationId xmlns:a16="http://schemas.microsoft.com/office/drawing/2014/main" id="{DF6D9A88-87CA-AC40-B604-CB4C3D70D20E}"/>
                </a:ext>
              </a:extLst>
            </p:cNvPr>
            <p:cNvPicPr>
              <a:picLocks noChangeAspect="1"/>
            </p:cNvPicPr>
            <p:nvPr/>
          </p:nvPicPr>
          <p:blipFill rotWithShape="1">
            <a:blip r:embed="rId4"/>
            <a:srcRect t="31826" b="51881"/>
            <a:stretch/>
          </p:blipFill>
          <p:spPr>
            <a:xfrm>
              <a:off x="4257674" y="286219"/>
              <a:ext cx="4830417" cy="290862"/>
            </a:xfrm>
            <a:prstGeom prst="rect">
              <a:avLst/>
            </a:prstGeom>
          </p:spPr>
        </p:pic>
      </p:grpSp>
      <p:pic>
        <p:nvPicPr>
          <p:cNvPr id="17" name="Picture 16">
            <a:extLst>
              <a:ext uri="{FF2B5EF4-FFF2-40B4-BE49-F238E27FC236}">
                <a16:creationId xmlns:a16="http://schemas.microsoft.com/office/drawing/2014/main" id="{1C5EC2FE-2FD0-5C4C-9AD1-846D573FF20A}"/>
              </a:ext>
            </a:extLst>
          </p:cNvPr>
          <p:cNvPicPr>
            <a:picLocks noChangeAspect="1"/>
          </p:cNvPicPr>
          <p:nvPr/>
        </p:nvPicPr>
        <p:blipFill rotWithShape="1">
          <a:blip r:embed="rId5"/>
          <a:srcRect t="30678" r="18221" b="12905"/>
          <a:stretch/>
        </p:blipFill>
        <p:spPr>
          <a:xfrm>
            <a:off x="3928072" y="1187619"/>
            <a:ext cx="5027794" cy="1560840"/>
          </a:xfrm>
          <a:prstGeom prst="rect">
            <a:avLst/>
          </a:prstGeom>
        </p:spPr>
      </p:pic>
    </p:spTree>
    <p:extLst>
      <p:ext uri="{BB962C8B-B14F-4D97-AF65-F5344CB8AC3E}">
        <p14:creationId xmlns:p14="http://schemas.microsoft.com/office/powerpoint/2010/main" val="220471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0CB60A-033C-6545-801C-3FA7BB159CA8}"/>
              </a:ext>
            </a:extLst>
          </p:cNvPr>
          <p:cNvPicPr/>
          <p:nvPr/>
        </p:nvPicPr>
        <p:blipFill rotWithShape="1">
          <a:blip r:embed="rId2">
            <a:clrChange>
              <a:clrFrom>
                <a:srgbClr val="FFFFFF"/>
              </a:clrFrom>
              <a:clrTo>
                <a:srgbClr val="FFFFFF">
                  <a:alpha val="0"/>
                </a:srgbClr>
              </a:clrTo>
            </a:clrChange>
          </a:blip>
          <a:srcRect r="3196"/>
          <a:stretch/>
        </p:blipFill>
        <p:spPr>
          <a:xfrm>
            <a:off x="3544295" y="2069115"/>
            <a:ext cx="5599705" cy="4279581"/>
          </a:xfrm>
          <a:prstGeom prst="rect">
            <a:avLst/>
          </a:prstGeom>
        </p:spPr>
      </p:pic>
      <p:pic>
        <p:nvPicPr>
          <p:cNvPr id="9" name="Content Placeholder 3">
            <a:extLst>
              <a:ext uri="{FF2B5EF4-FFF2-40B4-BE49-F238E27FC236}">
                <a16:creationId xmlns:a16="http://schemas.microsoft.com/office/drawing/2014/main" id="{A3FA08C1-6150-7B49-B970-60A91802A2B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9642" y="5942556"/>
            <a:ext cx="3414330" cy="620787"/>
          </a:xfrm>
        </p:spPr>
      </p:pic>
      <p:pic>
        <p:nvPicPr>
          <p:cNvPr id="10" name="Picture 9">
            <a:extLst>
              <a:ext uri="{FF2B5EF4-FFF2-40B4-BE49-F238E27FC236}">
                <a16:creationId xmlns:a16="http://schemas.microsoft.com/office/drawing/2014/main" id="{A07C51A8-5120-AB49-A703-0CEE9A3C6978}"/>
              </a:ext>
            </a:extLst>
          </p:cNvPr>
          <p:cNvPicPr>
            <a:picLocks noChangeAspect="1"/>
          </p:cNvPicPr>
          <p:nvPr/>
        </p:nvPicPr>
        <p:blipFill rotWithShape="1">
          <a:blip r:embed="rId4"/>
          <a:srcRect b="46275"/>
          <a:stretch/>
        </p:blipFill>
        <p:spPr>
          <a:xfrm>
            <a:off x="3729164" y="212412"/>
            <a:ext cx="5414836" cy="1950287"/>
          </a:xfrm>
          <a:prstGeom prst="rect">
            <a:avLst/>
          </a:prstGeom>
        </p:spPr>
      </p:pic>
      <p:sp>
        <p:nvSpPr>
          <p:cNvPr id="11" name="TextBox 10">
            <a:extLst>
              <a:ext uri="{FF2B5EF4-FFF2-40B4-BE49-F238E27FC236}">
                <a16:creationId xmlns:a16="http://schemas.microsoft.com/office/drawing/2014/main" id="{41D1ADBF-5002-EE40-997F-A7951345C556}"/>
              </a:ext>
            </a:extLst>
          </p:cNvPr>
          <p:cNvSpPr txBox="1"/>
          <p:nvPr/>
        </p:nvSpPr>
        <p:spPr>
          <a:xfrm>
            <a:off x="341184" y="1038522"/>
            <a:ext cx="3387980" cy="4401205"/>
          </a:xfrm>
          <a:prstGeom prst="rect">
            <a:avLst/>
          </a:prstGeom>
          <a:noFill/>
        </p:spPr>
        <p:txBody>
          <a:bodyPr wrap="square" rtlCol="0">
            <a:spAutoFit/>
          </a:bodyPr>
          <a:lstStyle/>
          <a:p>
            <a:r>
              <a:rPr lang="en-US" sz="2000" b="1" dirty="0">
                <a:cs typeface="Helvetica" panose="020B0604020202020204" pitchFamily="34" charset="0"/>
              </a:rPr>
              <a:t>Optical magnetometry of magnetic materials</a:t>
            </a:r>
          </a:p>
          <a:p>
            <a:endParaRPr lang="en-US" sz="2000" b="1" dirty="0">
              <a:solidFill>
                <a:schemeClr val="tx1"/>
              </a:solidFill>
              <a:latin typeface="+mn-lt"/>
              <a:cs typeface="Helvetica" panose="020B0604020202020204" pitchFamily="34" charset="0"/>
            </a:endParaRPr>
          </a:p>
          <a:p>
            <a:pPr marL="285750" indent="-285750">
              <a:buFont typeface="Arial"/>
              <a:buChar char="•"/>
            </a:pPr>
            <a:r>
              <a:rPr lang="en-US" sz="2000" dirty="0">
                <a:cs typeface="Helvetica" panose="020B0604020202020204" pitchFamily="34" charset="0"/>
              </a:rPr>
              <a:t>Development of magneto-optical techniques to probe spin dynamics</a:t>
            </a:r>
          </a:p>
          <a:p>
            <a:pPr marL="285750" indent="-285750">
              <a:buFont typeface="Arial"/>
              <a:buChar char="•"/>
            </a:pPr>
            <a:endParaRPr lang="en-US" sz="2000" dirty="0">
              <a:cs typeface="Helvetica" panose="020B0604020202020204" pitchFamily="34" charset="0"/>
            </a:endParaRPr>
          </a:p>
          <a:p>
            <a:pPr marL="285750" indent="-285750">
              <a:buFont typeface="Arial"/>
              <a:buChar char="•"/>
            </a:pPr>
            <a:r>
              <a:rPr lang="en-US" sz="2000" dirty="0">
                <a:cs typeface="Helvetica" panose="020B0604020202020204" pitchFamily="34" charset="0"/>
              </a:rPr>
              <a:t>Probing physics of current-induced changes in magnetic order</a:t>
            </a:r>
          </a:p>
          <a:p>
            <a:pPr marL="285750" indent="-285750">
              <a:buFont typeface="Arial"/>
              <a:buChar char="•"/>
            </a:pPr>
            <a:endParaRPr lang="en-US" sz="2000" dirty="0">
              <a:cs typeface="Helvetica" panose="020B0604020202020204" pitchFamily="34" charset="0"/>
            </a:endParaRPr>
          </a:p>
          <a:p>
            <a:pPr marL="285750" indent="-285750">
              <a:buFont typeface="Arial"/>
              <a:buChar char="•"/>
            </a:pPr>
            <a:r>
              <a:rPr lang="en-US" sz="2000" dirty="0">
                <a:cs typeface="Helvetica" panose="020B0604020202020204" pitchFamily="34" charset="0"/>
              </a:rPr>
              <a:t>Studying metallic antiferromagnets and their excitations</a:t>
            </a:r>
          </a:p>
        </p:txBody>
      </p:sp>
      <p:sp>
        <p:nvSpPr>
          <p:cNvPr id="14" name="Title 1">
            <a:extLst>
              <a:ext uri="{FF2B5EF4-FFF2-40B4-BE49-F238E27FC236}">
                <a16:creationId xmlns:a16="http://schemas.microsoft.com/office/drawing/2014/main" id="{50247622-06D6-0144-ABDD-F7F81D0B4E43}"/>
              </a:ext>
            </a:extLst>
          </p:cNvPr>
          <p:cNvSpPr txBox="1">
            <a:spLocks/>
          </p:cNvSpPr>
          <p:nvPr/>
        </p:nvSpPr>
        <p:spPr>
          <a:xfrm>
            <a:off x="314325" y="-8401"/>
            <a:ext cx="8515350" cy="7480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t>Lorenz Lab</a:t>
            </a:r>
            <a:endParaRPr lang="en-US" sz="3600" dirty="0"/>
          </a:p>
        </p:txBody>
      </p:sp>
    </p:spTree>
    <p:extLst>
      <p:ext uri="{BB962C8B-B14F-4D97-AF65-F5344CB8AC3E}">
        <p14:creationId xmlns:p14="http://schemas.microsoft.com/office/powerpoint/2010/main" val="23237320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txBox="1">
            <a:spLocks/>
          </p:cNvSpPr>
          <p:nvPr/>
        </p:nvSpPr>
        <p:spPr>
          <a:xfrm>
            <a:off x="457200" y="-34625"/>
            <a:ext cx="8229600" cy="49244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chemeClr val="bg1"/>
                </a:solidFill>
                <a:latin typeface="Calibri" panose="020F0502020204030204" pitchFamily="34" charset="0"/>
              </a:rPr>
              <a:t>Madhavan Lab</a:t>
            </a:r>
          </a:p>
        </p:txBody>
      </p:sp>
      <p:grpSp>
        <p:nvGrpSpPr>
          <p:cNvPr id="4" name="Group 3"/>
          <p:cNvGrpSpPr/>
          <p:nvPr/>
        </p:nvGrpSpPr>
        <p:grpSpPr>
          <a:xfrm>
            <a:off x="6099169" y="482506"/>
            <a:ext cx="2968631" cy="1879694"/>
            <a:chOff x="254714" y="642928"/>
            <a:chExt cx="2968631" cy="1879694"/>
          </a:xfrm>
        </p:grpSpPr>
        <p:sp>
          <p:nvSpPr>
            <p:cNvPr id="5" name="TextBox 4"/>
            <p:cNvSpPr txBox="1"/>
            <p:nvPr/>
          </p:nvSpPr>
          <p:spPr>
            <a:xfrm>
              <a:off x="254714" y="642928"/>
              <a:ext cx="2968631" cy="400110"/>
            </a:xfrm>
            <a:prstGeom prst="rect">
              <a:avLst/>
            </a:prstGeom>
            <a:noFill/>
          </p:spPr>
          <p:txBody>
            <a:bodyPr wrap="none" rtlCol="0">
              <a:spAutoFit/>
            </a:bodyPr>
            <a:lstStyle/>
            <a:p>
              <a:r>
                <a:rPr lang="en-US" sz="2000" dirty="0">
                  <a:solidFill>
                    <a:prstClr val="white"/>
                  </a:solidFill>
                  <a:latin typeface="Calibri" panose="020F0502020204030204" pitchFamily="34" charset="0"/>
                </a:rPr>
                <a:t>Strain-based </a:t>
              </a:r>
              <a:r>
                <a:rPr lang="en-US" sz="2000" dirty="0" err="1">
                  <a:solidFill>
                    <a:prstClr val="white"/>
                  </a:solidFill>
                  <a:latin typeface="Calibri" panose="020F0502020204030204" pitchFamily="34" charset="0"/>
                </a:rPr>
                <a:t>nanoswitches</a:t>
              </a:r>
              <a:endParaRPr lang="en-US" sz="2000" dirty="0">
                <a:solidFill>
                  <a:prstClr val="white"/>
                </a:solidFill>
                <a:latin typeface="Calibri" panose="020F0502020204030204" pitchFamily="34" charset="0"/>
              </a:endParaRPr>
            </a:p>
          </p:txBody>
        </p:sp>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839" y="1043038"/>
              <a:ext cx="2433708" cy="1479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0" y="332611"/>
            <a:ext cx="3354196" cy="1930716"/>
            <a:chOff x="6070481" y="591906"/>
            <a:chExt cx="3354196" cy="1930716"/>
          </a:xfrm>
        </p:grpSpPr>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481" y="797995"/>
              <a:ext cx="3354196" cy="1724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6730217" y="591906"/>
              <a:ext cx="2064663" cy="400110"/>
            </a:xfrm>
            <a:prstGeom prst="rect">
              <a:avLst/>
            </a:prstGeom>
            <a:noFill/>
          </p:spPr>
          <p:txBody>
            <a:bodyPr wrap="square" rtlCol="0">
              <a:spAutoFit/>
            </a:bodyPr>
            <a:lstStyle/>
            <a:p>
              <a:r>
                <a:rPr lang="en-US" sz="2000" dirty="0">
                  <a:solidFill>
                    <a:prstClr val="white"/>
                  </a:solidFill>
                  <a:latin typeface="Calibri" panose="020F0502020204030204" pitchFamily="34" charset="0"/>
                </a:rPr>
                <a:t>Back gated STM </a:t>
              </a:r>
            </a:p>
          </p:txBody>
        </p:sp>
      </p:grpSp>
      <p:grpSp>
        <p:nvGrpSpPr>
          <p:cNvPr id="10" name="Group 9"/>
          <p:cNvGrpSpPr/>
          <p:nvPr/>
        </p:nvGrpSpPr>
        <p:grpSpPr>
          <a:xfrm>
            <a:off x="3975587" y="4459112"/>
            <a:ext cx="5168413" cy="2331277"/>
            <a:chOff x="-1258042" y="4043719"/>
            <a:chExt cx="5676111" cy="2560281"/>
          </a:xfrm>
        </p:grpSpPr>
        <p:pic>
          <p:nvPicPr>
            <p:cNvPr id="11"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365" y="5079533"/>
              <a:ext cx="1513840" cy="1513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20514" y="4043719"/>
              <a:ext cx="4397555" cy="439413"/>
            </a:xfrm>
            <a:prstGeom prst="rect">
              <a:avLst/>
            </a:prstGeom>
            <a:noFill/>
          </p:spPr>
          <p:txBody>
            <a:bodyPr wrap="square" rtlCol="0">
              <a:spAutoFit/>
            </a:bodyPr>
            <a:lstStyle/>
            <a:p>
              <a:r>
                <a:rPr lang="en-US" sz="2000" dirty="0">
                  <a:solidFill>
                    <a:prstClr val="white"/>
                  </a:solidFill>
                  <a:latin typeface="Calibri" panose="020F0502020204030204" pitchFamily="34" charset="0"/>
                </a:rPr>
                <a:t>Proximity-induced superconductivity</a:t>
              </a:r>
            </a:p>
          </p:txBody>
        </p:sp>
        <p:pic>
          <p:nvPicPr>
            <p:cNvPr id="13"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r="1547" b="1503"/>
            <a:stretch/>
          </p:blipFill>
          <p:spPr bwMode="auto">
            <a:xfrm>
              <a:off x="504056" y="5090160"/>
              <a:ext cx="1513160" cy="1513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1258042" y="4443829"/>
              <a:ext cx="3768326" cy="676019"/>
            </a:xfrm>
            <a:prstGeom prst="rect">
              <a:avLst/>
            </a:prstGeom>
            <a:noFill/>
          </p:spPr>
          <p:txBody>
            <a:bodyPr wrap="square" rtlCol="0">
              <a:spAutoFit/>
            </a:bodyPr>
            <a:lstStyle/>
            <a:p>
              <a:pPr algn="ctr"/>
              <a:r>
                <a:rPr lang="en-US" dirty="0">
                  <a:solidFill>
                    <a:prstClr val="white"/>
                  </a:solidFill>
                  <a:latin typeface="Calibri" panose="020F0502020204030204" pitchFamily="34" charset="0"/>
                </a:rPr>
                <a:t>       Superconducting substrate</a:t>
              </a:r>
              <a:endParaRPr lang="en-US" baseline="-25000" dirty="0">
                <a:solidFill>
                  <a:prstClr val="white"/>
                </a:solidFill>
                <a:latin typeface="Calibri" panose="020F0502020204030204" pitchFamily="34" charset="0"/>
              </a:endParaRPr>
            </a:p>
            <a:p>
              <a:pPr algn="ctr"/>
              <a:r>
                <a:rPr lang="en-US" sz="1600" dirty="0">
                  <a:solidFill>
                    <a:srgbClr val="00FF00"/>
                  </a:solidFill>
                  <a:latin typeface="Calibri" panose="020F0502020204030204" pitchFamily="34" charset="0"/>
                </a:rPr>
                <a:t>      (Magnetic vortices in pnictides)</a:t>
              </a:r>
            </a:p>
          </p:txBody>
        </p:sp>
        <p:sp>
          <p:nvSpPr>
            <p:cNvPr id="15" name="Plus 14"/>
            <p:cNvSpPr/>
            <p:nvPr/>
          </p:nvSpPr>
          <p:spPr bwMode="auto">
            <a:xfrm>
              <a:off x="1958223" y="5524212"/>
              <a:ext cx="499177" cy="538480"/>
            </a:xfrm>
            <a:prstGeom prst="mathPlus">
              <a:avLst>
                <a:gd name="adj1" fmla="val 15973"/>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a:solidFill>
                  <a:prstClr val="white"/>
                </a:solidFill>
                <a:latin typeface="Arial" pitchFamily="-110" charset="0"/>
              </a:endParaRPr>
            </a:p>
          </p:txBody>
        </p:sp>
        <p:sp>
          <p:nvSpPr>
            <p:cNvPr id="16" name="TextBox 15"/>
            <p:cNvSpPr txBox="1"/>
            <p:nvPr/>
          </p:nvSpPr>
          <p:spPr>
            <a:xfrm>
              <a:off x="2017216" y="4443829"/>
              <a:ext cx="2400853" cy="676019"/>
            </a:xfrm>
            <a:prstGeom prst="rect">
              <a:avLst/>
            </a:prstGeom>
            <a:noFill/>
          </p:spPr>
          <p:txBody>
            <a:bodyPr wrap="square" rtlCol="0">
              <a:spAutoFit/>
            </a:bodyPr>
            <a:lstStyle/>
            <a:p>
              <a:pPr algn="ctr"/>
              <a:r>
                <a:rPr lang="en-US" dirty="0">
                  <a:solidFill>
                    <a:prstClr val="white"/>
                  </a:solidFill>
                  <a:latin typeface="Calibri" panose="020F0502020204030204" pitchFamily="34" charset="0"/>
                </a:rPr>
                <a:t>TI thin film</a:t>
              </a:r>
              <a:endParaRPr lang="en-US" baseline="-25000" dirty="0">
                <a:solidFill>
                  <a:prstClr val="white"/>
                </a:solidFill>
                <a:latin typeface="Calibri" panose="020F0502020204030204" pitchFamily="34" charset="0"/>
              </a:endParaRPr>
            </a:p>
            <a:p>
              <a:pPr algn="ctr"/>
              <a:r>
                <a:rPr lang="en-US" sz="1600" dirty="0">
                  <a:solidFill>
                    <a:srgbClr val="00FF00"/>
                  </a:solidFill>
                  <a:latin typeface="Calibri" panose="020F0502020204030204" pitchFamily="34" charset="0"/>
                </a:rPr>
                <a:t>      (Dirac surface states)</a:t>
              </a:r>
            </a:p>
          </p:txBody>
        </p:sp>
      </p:grpSp>
      <p:cxnSp>
        <p:nvCxnSpPr>
          <p:cNvPr id="17" name="Straight Arrow Connector 16"/>
          <p:cNvCxnSpPr/>
          <p:nvPr/>
        </p:nvCxnSpPr>
        <p:spPr bwMode="auto">
          <a:xfrm rot="10800000">
            <a:off x="1902274" y="2263328"/>
            <a:ext cx="1047301" cy="953573"/>
          </a:xfrm>
          <a:prstGeom prst="straightConnector1">
            <a:avLst/>
          </a:prstGeom>
          <a:solidFill>
            <a:schemeClr val="accent1"/>
          </a:solidFill>
          <a:ln w="38100" cap="flat" cmpd="sng" algn="ctr">
            <a:solidFill>
              <a:schemeClr val="bg1"/>
            </a:solidFill>
            <a:prstDash val="solid"/>
            <a:round/>
            <a:headEnd type="none" w="med" len="med"/>
            <a:tailEnd type="arrow"/>
          </a:ln>
          <a:effectLst/>
        </p:spPr>
      </p:cxnSp>
      <p:cxnSp>
        <p:nvCxnSpPr>
          <p:cNvPr id="18" name="Straight Arrow Connector 17"/>
          <p:cNvCxnSpPr/>
          <p:nvPr/>
        </p:nvCxnSpPr>
        <p:spPr bwMode="auto">
          <a:xfrm rot="5400000">
            <a:off x="1972566" y="3630229"/>
            <a:ext cx="1103362" cy="850657"/>
          </a:xfrm>
          <a:prstGeom prst="straightConnector1">
            <a:avLst/>
          </a:prstGeom>
          <a:solidFill>
            <a:schemeClr val="accent1"/>
          </a:solidFill>
          <a:ln w="38100" cap="flat" cmpd="sng" algn="ctr">
            <a:solidFill>
              <a:schemeClr val="bg1"/>
            </a:solidFill>
            <a:prstDash val="solid"/>
            <a:round/>
            <a:headEnd type="none" w="med" len="med"/>
            <a:tailEnd type="arrow"/>
          </a:ln>
          <a:effectLst/>
        </p:spPr>
      </p:cxnSp>
      <p:cxnSp>
        <p:nvCxnSpPr>
          <p:cNvPr id="19" name="Straight Arrow Connector 18"/>
          <p:cNvCxnSpPr/>
          <p:nvPr/>
        </p:nvCxnSpPr>
        <p:spPr bwMode="auto">
          <a:xfrm flipV="1">
            <a:off x="5805249" y="2263327"/>
            <a:ext cx="1050774" cy="953574"/>
          </a:xfrm>
          <a:prstGeom prst="straightConnector1">
            <a:avLst/>
          </a:prstGeom>
          <a:solidFill>
            <a:schemeClr val="accent1"/>
          </a:solidFill>
          <a:ln w="38100" cap="flat" cmpd="sng" algn="ctr">
            <a:solidFill>
              <a:schemeClr val="bg1"/>
            </a:solidFill>
            <a:prstDash val="solid"/>
            <a:round/>
            <a:headEnd type="none" w="med" len="med"/>
            <a:tailEnd type="arrow"/>
          </a:ln>
          <a:effectLst/>
        </p:spPr>
      </p:cxnSp>
      <p:cxnSp>
        <p:nvCxnSpPr>
          <p:cNvPr id="20" name="Straight Arrow Connector 19"/>
          <p:cNvCxnSpPr/>
          <p:nvPr/>
        </p:nvCxnSpPr>
        <p:spPr bwMode="auto">
          <a:xfrm>
            <a:off x="5805249" y="3503876"/>
            <a:ext cx="1050772" cy="950962"/>
          </a:xfrm>
          <a:prstGeom prst="straightConnector1">
            <a:avLst/>
          </a:prstGeom>
          <a:solidFill>
            <a:schemeClr val="accent1"/>
          </a:solidFill>
          <a:ln w="38100" cap="flat" cmpd="sng" algn="ctr">
            <a:solidFill>
              <a:schemeClr val="bg1"/>
            </a:solidFill>
            <a:prstDash val="solid"/>
            <a:round/>
            <a:headEnd type="none" w="med" len="med"/>
            <a:tailEnd type="arrow"/>
          </a:ln>
          <a:effectLst/>
        </p:spPr>
      </p:cxnSp>
      <p:grpSp>
        <p:nvGrpSpPr>
          <p:cNvPr id="21" name="Group 20"/>
          <p:cNvGrpSpPr/>
          <p:nvPr/>
        </p:nvGrpSpPr>
        <p:grpSpPr>
          <a:xfrm>
            <a:off x="2789855" y="1940162"/>
            <a:ext cx="3129808" cy="2518950"/>
            <a:chOff x="2789855" y="1940162"/>
            <a:chExt cx="3129808" cy="2518950"/>
          </a:xfrm>
        </p:grpSpPr>
        <p:pic>
          <p:nvPicPr>
            <p:cNvPr id="22" name="Picture 3" descr="100_0014"/>
            <p:cNvPicPr>
              <a:picLocks noChangeAspect="1" noChangeArrowheads="1"/>
            </p:cNvPicPr>
            <p:nvPr/>
          </p:nvPicPr>
          <p:blipFill>
            <a:blip r:embed="rId6"/>
            <a:srcRect/>
            <a:stretch>
              <a:fillRect/>
            </a:stretch>
          </p:blipFill>
          <p:spPr bwMode="auto">
            <a:xfrm>
              <a:off x="3021087" y="2263327"/>
              <a:ext cx="2724399" cy="2195785"/>
            </a:xfrm>
            <a:prstGeom prst="rect">
              <a:avLst/>
            </a:prstGeom>
            <a:noFill/>
            <a:ln w="9525">
              <a:noFill/>
              <a:miter lim="800000"/>
              <a:headEnd/>
              <a:tailEnd/>
            </a:ln>
          </p:spPr>
        </p:pic>
        <p:sp>
          <p:nvSpPr>
            <p:cNvPr id="23" name="TextBox 22"/>
            <p:cNvSpPr txBox="1"/>
            <p:nvPr/>
          </p:nvSpPr>
          <p:spPr>
            <a:xfrm>
              <a:off x="2789855" y="1940162"/>
              <a:ext cx="3129808" cy="646331"/>
            </a:xfrm>
            <a:prstGeom prst="rect">
              <a:avLst/>
            </a:prstGeom>
            <a:noFill/>
          </p:spPr>
          <p:txBody>
            <a:bodyPr wrap="none" rtlCol="0">
              <a:spAutoFit/>
            </a:bodyPr>
            <a:lstStyle/>
            <a:p>
              <a:r>
                <a:rPr lang="en-US" dirty="0">
                  <a:solidFill>
                    <a:prstClr val="white"/>
                  </a:solidFill>
                  <a:latin typeface="Calibri" panose="020F0502020204030204" pitchFamily="34" charset="0"/>
                </a:rPr>
                <a:t>Scanning Tunneling Microscope</a:t>
              </a:r>
            </a:p>
            <a:p>
              <a:endParaRPr lang="en-US" dirty="0"/>
            </a:p>
          </p:txBody>
        </p:sp>
      </p:grpSp>
      <p:grpSp>
        <p:nvGrpSpPr>
          <p:cNvPr id="24" name="Group 23"/>
          <p:cNvGrpSpPr/>
          <p:nvPr/>
        </p:nvGrpSpPr>
        <p:grpSpPr>
          <a:xfrm>
            <a:off x="0" y="4659167"/>
            <a:ext cx="4309724" cy="2109959"/>
            <a:chOff x="0" y="4659167"/>
            <a:chExt cx="4309724" cy="2109959"/>
          </a:xfrm>
        </p:grpSpPr>
        <p:grpSp>
          <p:nvGrpSpPr>
            <p:cNvPr id="25" name="Group 24"/>
            <p:cNvGrpSpPr/>
            <p:nvPr/>
          </p:nvGrpSpPr>
          <p:grpSpPr>
            <a:xfrm>
              <a:off x="0" y="5255611"/>
              <a:ext cx="3835733" cy="1513515"/>
              <a:chOff x="2510284" y="2189706"/>
              <a:chExt cx="3835733" cy="1513515"/>
            </a:xfrm>
          </p:grpSpPr>
          <p:pic>
            <p:nvPicPr>
              <p:cNvPr id="27"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0284" y="2189706"/>
                <a:ext cx="2560140" cy="1381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17173" y="2331162"/>
                <a:ext cx="1328844" cy="1372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6" name="TextBox 25"/>
            <p:cNvSpPr txBox="1"/>
            <p:nvPr/>
          </p:nvSpPr>
          <p:spPr>
            <a:xfrm>
              <a:off x="305507" y="4659167"/>
              <a:ext cx="4004217" cy="400110"/>
            </a:xfrm>
            <a:prstGeom prst="rect">
              <a:avLst/>
            </a:prstGeom>
            <a:noFill/>
          </p:spPr>
          <p:txBody>
            <a:bodyPr wrap="square" rtlCol="0">
              <a:spAutoFit/>
            </a:bodyPr>
            <a:lstStyle/>
            <a:p>
              <a:r>
                <a:rPr lang="en-US" sz="2000" dirty="0">
                  <a:solidFill>
                    <a:prstClr val="white"/>
                  </a:solidFill>
                  <a:latin typeface="Calibri" panose="020F0502020204030204" pitchFamily="34" charset="0"/>
                </a:rPr>
                <a:t>Nanoscale electronic properties</a:t>
              </a:r>
            </a:p>
          </p:txBody>
        </p:sp>
      </p:grpSp>
      <p:sp>
        <p:nvSpPr>
          <p:cNvPr id="29" name="Rectangle 28"/>
          <p:cNvSpPr/>
          <p:nvPr/>
        </p:nvSpPr>
        <p:spPr>
          <a:xfrm>
            <a:off x="2492442" y="5063724"/>
            <a:ext cx="1346042" cy="338554"/>
          </a:xfrm>
          <a:prstGeom prst="rect">
            <a:avLst/>
          </a:prstGeom>
        </p:spPr>
        <p:txBody>
          <a:bodyPr wrap="none">
            <a:spAutoFit/>
          </a:bodyPr>
          <a:lstStyle/>
          <a:p>
            <a:r>
              <a:rPr lang="en-US" sz="1600" dirty="0">
                <a:solidFill>
                  <a:srgbClr val="00FF00"/>
                </a:solidFill>
                <a:latin typeface="Calibri" panose="020F0502020204030204" pitchFamily="34" charset="0"/>
              </a:rPr>
              <a:t>Single crystals</a:t>
            </a:r>
            <a:endParaRPr lang="en-US" sz="1600" dirty="0"/>
          </a:p>
        </p:txBody>
      </p:sp>
      <p:sp>
        <p:nvSpPr>
          <p:cNvPr id="30" name="Rectangle 29"/>
          <p:cNvSpPr/>
          <p:nvPr/>
        </p:nvSpPr>
        <p:spPr>
          <a:xfrm>
            <a:off x="659736" y="5058513"/>
            <a:ext cx="993581" cy="338554"/>
          </a:xfrm>
          <a:prstGeom prst="rect">
            <a:avLst/>
          </a:prstGeom>
        </p:spPr>
        <p:txBody>
          <a:bodyPr wrap="none">
            <a:spAutoFit/>
          </a:bodyPr>
          <a:lstStyle/>
          <a:p>
            <a:r>
              <a:rPr lang="en-US" sz="1600" dirty="0">
                <a:solidFill>
                  <a:srgbClr val="00FF00"/>
                </a:solidFill>
                <a:latin typeface="Calibri" panose="020F0502020204030204" pitchFamily="34" charset="0"/>
              </a:rPr>
              <a:t>Thin films</a:t>
            </a:r>
            <a:endParaRPr lang="en-US" sz="1600" dirty="0"/>
          </a:p>
        </p:txBody>
      </p:sp>
      <p:sp>
        <p:nvSpPr>
          <p:cNvPr id="31" name="TextBox 30"/>
          <p:cNvSpPr txBox="1"/>
          <p:nvPr/>
        </p:nvSpPr>
        <p:spPr>
          <a:xfrm>
            <a:off x="3347775" y="616803"/>
            <a:ext cx="2571888" cy="830997"/>
          </a:xfrm>
          <a:prstGeom prst="rect">
            <a:avLst/>
          </a:prstGeom>
          <a:noFill/>
        </p:spPr>
        <p:txBody>
          <a:bodyPr wrap="none" rtlCol="0">
            <a:spAutoFit/>
          </a:bodyPr>
          <a:lstStyle/>
          <a:p>
            <a:r>
              <a:rPr lang="en-US" sz="1200" dirty="0">
                <a:solidFill>
                  <a:schemeClr val="bg1"/>
                </a:solidFill>
                <a:latin typeface="Calibri"/>
                <a:cs typeface="Calibri"/>
              </a:rPr>
              <a:t>Topological Insulators (TI)</a:t>
            </a:r>
          </a:p>
          <a:p>
            <a:r>
              <a:rPr lang="en-US" sz="1200" dirty="0">
                <a:solidFill>
                  <a:schemeClr val="bg1"/>
                </a:solidFill>
                <a:latin typeface="Calibri"/>
                <a:cs typeface="Calibri"/>
              </a:rPr>
              <a:t>Topological Crystalline Insulators  (TCI)</a:t>
            </a:r>
          </a:p>
          <a:p>
            <a:r>
              <a:rPr lang="en-US" sz="1200" dirty="0">
                <a:solidFill>
                  <a:schemeClr val="bg1"/>
                </a:solidFill>
                <a:latin typeface="Calibri"/>
                <a:cs typeface="Calibri"/>
              </a:rPr>
              <a:t>Unconventional Superconductors</a:t>
            </a:r>
          </a:p>
          <a:p>
            <a:r>
              <a:rPr lang="en-US" sz="1200" dirty="0">
                <a:solidFill>
                  <a:schemeClr val="bg1"/>
                </a:solidFill>
                <a:latin typeface="Calibri"/>
                <a:cs typeface="Calibri"/>
              </a:rPr>
              <a:t>Correlated Oxides…</a:t>
            </a:r>
          </a:p>
        </p:txBody>
      </p:sp>
    </p:spTree>
    <p:extLst>
      <p:ext uri="{BB962C8B-B14F-4D97-AF65-F5344CB8AC3E}">
        <p14:creationId xmlns:p14="http://schemas.microsoft.com/office/powerpoint/2010/main" val="41780192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16" name="Rectangle 27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2047" name="Rectangle 30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2151" name="Rectangle 40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1" name="Text Box 145"/>
          <p:cNvSpPr txBox="1">
            <a:spLocks noChangeArrowheads="1"/>
          </p:cNvSpPr>
          <p:nvPr/>
        </p:nvSpPr>
        <p:spPr bwMode="auto">
          <a:xfrm flipH="1">
            <a:off x="-1" y="89263"/>
            <a:ext cx="7696199" cy="384721"/>
          </a:xfrm>
          <a:prstGeom prst="rect">
            <a:avLst/>
          </a:prstGeom>
          <a:noFill/>
          <a:ln w="9525">
            <a:noFill/>
            <a:miter lim="800000"/>
            <a:headEnd/>
            <a:tailEnd/>
          </a:ln>
          <a:effectLst/>
        </p:spPr>
        <p:txBody>
          <a:bodyPr wrap="square" lIns="0" tIns="0" rIns="0" bIns="0">
            <a:spAutoFit/>
          </a:bodyPr>
          <a:lstStyle/>
          <a:p>
            <a:pPr algn="ctr" defTabSz="4075113">
              <a:spcBef>
                <a:spcPct val="50000"/>
              </a:spcBef>
            </a:pPr>
            <a:r>
              <a:rPr lang="en-US" sz="2500" u="sng" kern="2400" dirty="0">
                <a:latin typeface="Calibri" pitchFamily="34" charset="0"/>
              </a:rPr>
              <a:t>Femtosecond Manipulation of Quantum Materials</a:t>
            </a:r>
          </a:p>
        </p:txBody>
      </p:sp>
      <p:sp>
        <p:nvSpPr>
          <p:cNvPr id="78" name="Text Box 145"/>
          <p:cNvSpPr txBox="1">
            <a:spLocks noChangeArrowheads="1"/>
          </p:cNvSpPr>
          <p:nvPr/>
        </p:nvSpPr>
        <p:spPr bwMode="auto">
          <a:xfrm flipH="1">
            <a:off x="0" y="554916"/>
            <a:ext cx="7622289" cy="323165"/>
          </a:xfrm>
          <a:prstGeom prst="rect">
            <a:avLst/>
          </a:prstGeom>
          <a:noFill/>
          <a:ln w="9525">
            <a:noFill/>
            <a:miter lim="800000"/>
            <a:headEnd/>
            <a:tailEnd/>
          </a:ln>
          <a:effectLst/>
        </p:spPr>
        <p:txBody>
          <a:bodyPr wrap="square" lIns="0" tIns="0" rIns="0" bIns="0">
            <a:spAutoFit/>
          </a:bodyPr>
          <a:lstStyle/>
          <a:p>
            <a:pPr algn="ctr" defTabSz="4075113">
              <a:spcBef>
                <a:spcPct val="50000"/>
              </a:spcBef>
            </a:pPr>
            <a:r>
              <a:rPr lang="en-US" sz="2100" kern="2400" dirty="0">
                <a:latin typeface="Calibri" pitchFamily="34" charset="0"/>
              </a:rPr>
              <a:t>Light-matter interaction over short (fs/</a:t>
            </a:r>
            <a:r>
              <a:rPr lang="en-US" sz="2100" kern="2400" dirty="0" err="1">
                <a:latin typeface="Calibri" pitchFamily="34" charset="0"/>
              </a:rPr>
              <a:t>ps</a:t>
            </a:r>
            <a:r>
              <a:rPr lang="en-US" sz="2100" kern="2400" dirty="0">
                <a:latin typeface="Calibri" pitchFamily="34" charset="0"/>
              </a:rPr>
              <a:t>) timescales</a:t>
            </a:r>
            <a:endParaRPr lang="en-US" sz="2100" kern="2400" baseline="-25000" dirty="0">
              <a:latin typeface="Calibri" pitchFamily="34" charset="0"/>
            </a:endParaRPr>
          </a:p>
        </p:txBody>
      </p:sp>
      <p:grpSp>
        <p:nvGrpSpPr>
          <p:cNvPr id="28" name="Group 27"/>
          <p:cNvGrpSpPr/>
          <p:nvPr/>
        </p:nvGrpSpPr>
        <p:grpSpPr>
          <a:xfrm>
            <a:off x="4605932" y="3956255"/>
            <a:ext cx="1503950" cy="1280163"/>
            <a:chOff x="3150999" y="5120637"/>
            <a:chExt cx="1503950" cy="1280163"/>
          </a:xfrm>
        </p:grpSpPr>
        <p:grpSp>
          <p:nvGrpSpPr>
            <p:cNvPr id="29" name="Group 28"/>
            <p:cNvGrpSpPr/>
            <p:nvPr/>
          </p:nvGrpSpPr>
          <p:grpSpPr>
            <a:xfrm>
              <a:off x="3258966" y="5120637"/>
              <a:ext cx="1275354" cy="1280163"/>
              <a:chOff x="6455869" y="4049718"/>
              <a:chExt cx="1084767" cy="1131882"/>
            </a:xfrm>
          </p:grpSpPr>
          <p:pic>
            <p:nvPicPr>
              <p:cNvPr id="36" name="Picture 2" descr="Image result for THz polarimetry"/>
              <p:cNvPicPr>
                <a:picLocks noChangeAspect="1" noChangeArrowheads="1"/>
              </p:cNvPicPr>
              <p:nvPr/>
            </p:nvPicPr>
            <p:blipFill rotWithShape="1">
              <a:blip r:embed="rId3">
                <a:extLst>
                  <a:ext uri="{28A0092B-C50C-407E-A947-70E740481C1C}">
                    <a14:useLocalDpi xmlns:a14="http://schemas.microsoft.com/office/drawing/2010/main" val="0"/>
                  </a:ext>
                </a:extLst>
              </a:blip>
              <a:srcRect l="12490" t="69186" r="58313"/>
              <a:stretch/>
            </p:blipFill>
            <p:spPr bwMode="auto">
              <a:xfrm rot="16200000" flipV="1">
                <a:off x="6449898" y="4083878"/>
                <a:ext cx="1096709" cy="1084767"/>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7241116" y="4097867"/>
                <a:ext cx="1524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6829037" y="4049718"/>
                <a:ext cx="152400" cy="141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9" name="Rectangle 38"/>
              <p:cNvSpPr/>
              <p:nvPr/>
            </p:nvSpPr>
            <p:spPr>
              <a:xfrm>
                <a:off x="6693625" y="4173664"/>
                <a:ext cx="152400" cy="245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0" name="Rectangle 39"/>
              <p:cNvSpPr/>
              <p:nvPr/>
            </p:nvSpPr>
            <p:spPr>
              <a:xfrm>
                <a:off x="7192433" y="4754948"/>
                <a:ext cx="152400" cy="245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8" name="Rectangle 47"/>
              <p:cNvSpPr/>
              <p:nvPr/>
            </p:nvSpPr>
            <p:spPr>
              <a:xfrm>
                <a:off x="6688861" y="4872388"/>
                <a:ext cx="152400" cy="245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9" name="Rectangle 48"/>
              <p:cNvSpPr/>
              <p:nvPr/>
            </p:nvSpPr>
            <p:spPr>
              <a:xfrm>
                <a:off x="6547043" y="5037071"/>
                <a:ext cx="152400" cy="144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0" name="Rectangle 49"/>
              <p:cNvSpPr/>
              <p:nvPr/>
            </p:nvSpPr>
            <p:spPr>
              <a:xfrm>
                <a:off x="7388236" y="4692524"/>
                <a:ext cx="152400" cy="144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0" name="TextBox 29"/>
            <p:cNvSpPr txBox="1"/>
            <p:nvPr/>
          </p:nvSpPr>
          <p:spPr>
            <a:xfrm>
              <a:off x="4347634" y="5710766"/>
              <a:ext cx="251992" cy="276999"/>
            </a:xfrm>
            <a:prstGeom prst="rect">
              <a:avLst/>
            </a:prstGeom>
            <a:noFill/>
          </p:spPr>
          <p:txBody>
            <a:bodyPr wrap="none" rtlCol="0">
              <a:spAutoFit/>
            </a:bodyPr>
            <a:lstStyle/>
            <a:p>
              <a:r>
                <a:rPr lang="en-US" sz="1200" dirty="0"/>
                <a:t>x</a:t>
              </a:r>
            </a:p>
          </p:txBody>
        </p:sp>
        <p:sp>
          <p:nvSpPr>
            <p:cNvPr id="31" name="TextBox 30"/>
            <p:cNvSpPr txBox="1"/>
            <p:nvPr/>
          </p:nvSpPr>
          <p:spPr>
            <a:xfrm>
              <a:off x="3540077" y="5174007"/>
              <a:ext cx="251992" cy="276999"/>
            </a:xfrm>
            <a:prstGeom prst="rect">
              <a:avLst/>
            </a:prstGeom>
            <a:noFill/>
          </p:spPr>
          <p:txBody>
            <a:bodyPr wrap="none" rtlCol="0">
              <a:spAutoFit/>
            </a:bodyPr>
            <a:lstStyle/>
            <a:p>
              <a:r>
                <a:rPr lang="en-US" sz="1200" dirty="0"/>
                <a:t>y</a:t>
              </a:r>
            </a:p>
          </p:txBody>
        </p:sp>
        <p:sp>
          <p:nvSpPr>
            <p:cNvPr id="32" name="TextBox 31"/>
            <p:cNvSpPr txBox="1"/>
            <p:nvPr/>
          </p:nvSpPr>
          <p:spPr>
            <a:xfrm>
              <a:off x="3436755" y="6019251"/>
              <a:ext cx="255198" cy="276999"/>
            </a:xfrm>
            <a:prstGeom prst="rect">
              <a:avLst/>
            </a:prstGeom>
            <a:noFill/>
          </p:spPr>
          <p:txBody>
            <a:bodyPr wrap="none" rtlCol="0">
              <a:spAutoFit/>
            </a:bodyPr>
            <a:lstStyle/>
            <a:p>
              <a:r>
                <a:rPr lang="en-US" sz="1200" dirty="0"/>
                <a:t>k</a:t>
              </a:r>
            </a:p>
          </p:txBody>
        </p:sp>
        <mc:AlternateContent xmlns:mc="http://schemas.openxmlformats.org/markup-compatibility/2006" xmlns:a14="http://schemas.microsoft.com/office/drawing/2010/main">
          <mc:Choice Requires="a14">
            <p:sp>
              <p:nvSpPr>
                <p:cNvPr id="33" name="TextBox 32"/>
                <p:cNvSpPr txBox="1"/>
                <p:nvPr/>
              </p:nvSpPr>
              <p:spPr>
                <a:xfrm>
                  <a:off x="3808678" y="5806158"/>
                  <a:ext cx="703077"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100" b="0" i="1" smtClean="0">
                                <a:solidFill>
                                  <a:srgbClr val="FF0000"/>
                                </a:solidFill>
                                <a:latin typeface="Cambria Math" panose="02040503050406030204" pitchFamily="18" charset="0"/>
                              </a:rPr>
                            </m:ctrlPr>
                          </m:sSubPr>
                          <m:e>
                            <m:r>
                              <a:rPr lang="en-US" sz="1100" b="0" i="1" smtClean="0">
                                <a:solidFill>
                                  <a:srgbClr val="FF0000"/>
                                </a:solidFill>
                                <a:latin typeface="Cambria Math" panose="02040503050406030204" pitchFamily="18" charset="0"/>
                              </a:rPr>
                              <m:t>𝐸</m:t>
                            </m:r>
                          </m:e>
                          <m:sub>
                            <m:r>
                              <a:rPr lang="en-US" sz="1100" b="0" i="1" smtClean="0">
                                <a:solidFill>
                                  <a:srgbClr val="FF0000"/>
                                </a:solidFill>
                                <a:latin typeface="Cambria Math" panose="02040503050406030204" pitchFamily="18" charset="0"/>
                              </a:rPr>
                              <m:t>𝑥</m:t>
                            </m:r>
                          </m:sub>
                        </m:sSub>
                        <m:r>
                          <a:rPr lang="en-US" sz="1100" b="0" i="1" smtClean="0">
                            <a:solidFill>
                              <a:srgbClr val="FF0000"/>
                            </a:solidFill>
                            <a:latin typeface="Cambria Math" panose="02040503050406030204" pitchFamily="18" charset="0"/>
                          </a:rPr>
                          <m:t>(</m:t>
                        </m:r>
                        <m:r>
                          <a:rPr lang="en-US" sz="1100" b="0" i="1" smtClean="0">
                            <a:solidFill>
                              <a:srgbClr val="FF0000"/>
                            </a:solidFill>
                            <a:latin typeface="Cambria Math" panose="02040503050406030204" pitchFamily="18" charset="0"/>
                          </a:rPr>
                          <m:t>𝜔</m:t>
                        </m:r>
                        <m:r>
                          <a:rPr lang="en-US" sz="1100" b="0" i="1" smtClean="0">
                            <a:solidFill>
                              <a:srgbClr val="FF0000"/>
                            </a:solidFill>
                            <a:latin typeface="Cambria Math" panose="02040503050406030204" pitchFamily="18" charset="0"/>
                          </a:rPr>
                          <m:t>,</m:t>
                        </m:r>
                        <m:r>
                          <a:rPr lang="en-US" sz="1100" b="0" i="1" smtClean="0">
                            <a:solidFill>
                              <a:srgbClr val="FF0000"/>
                            </a:solidFill>
                            <a:latin typeface="Cambria Math" panose="02040503050406030204" pitchFamily="18" charset="0"/>
                          </a:rPr>
                          <m:t>𝑡</m:t>
                        </m:r>
                        <m:r>
                          <a:rPr lang="en-US" sz="1100" b="0" i="1" smtClean="0">
                            <a:solidFill>
                              <a:srgbClr val="FF0000"/>
                            </a:solidFill>
                            <a:latin typeface="Cambria Math" panose="02040503050406030204" pitchFamily="18" charset="0"/>
                          </a:rPr>
                          <m:t>)</m:t>
                        </m:r>
                      </m:oMath>
                    </m:oMathPara>
                  </a14:m>
                  <a:endParaRPr lang="en-US" sz="1100" dirty="0">
                    <a:solidFill>
                      <a:srgbClr val="FF0000"/>
                    </a:solidFill>
                  </a:endParaRPr>
                </a:p>
              </p:txBody>
            </p:sp>
          </mc:Choice>
          <mc:Fallback xmlns="">
            <p:sp>
              <p:nvSpPr>
                <p:cNvPr id="56" name="TextBox 55"/>
                <p:cNvSpPr txBox="1">
                  <a:spLocks noRot="1" noChangeAspect="1" noMove="1" noResize="1" noEditPoints="1" noAdjustHandles="1" noChangeArrowheads="1" noChangeShapeType="1" noTextEdit="1"/>
                </p:cNvSpPr>
                <p:nvPr/>
              </p:nvSpPr>
              <p:spPr>
                <a:xfrm>
                  <a:off x="3808678" y="5806158"/>
                  <a:ext cx="703077" cy="261610"/>
                </a:xfrm>
                <a:prstGeom prst="rect">
                  <a:avLst/>
                </a:prstGeom>
                <a:blipFill rotWithShape="0">
                  <a:blip r:embed="rId7"/>
                  <a:stretch>
                    <a:fillRect b="-46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3150999" y="5407482"/>
                  <a:ext cx="707630" cy="27494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100" b="0" i="1" smtClean="0">
                                <a:solidFill>
                                  <a:srgbClr val="FF0000"/>
                                </a:solidFill>
                                <a:latin typeface="Cambria Math" panose="02040503050406030204" pitchFamily="18" charset="0"/>
                              </a:rPr>
                            </m:ctrlPr>
                          </m:sSubPr>
                          <m:e>
                            <m:r>
                              <a:rPr lang="en-US" sz="1100" b="0" i="1" smtClean="0">
                                <a:solidFill>
                                  <a:srgbClr val="FF0000"/>
                                </a:solidFill>
                                <a:latin typeface="Cambria Math" panose="02040503050406030204" pitchFamily="18" charset="0"/>
                              </a:rPr>
                              <m:t>𝐸</m:t>
                            </m:r>
                          </m:e>
                          <m:sub>
                            <m:r>
                              <a:rPr lang="en-US" sz="1100" b="0" i="1" smtClean="0">
                                <a:solidFill>
                                  <a:srgbClr val="FF0000"/>
                                </a:solidFill>
                                <a:latin typeface="Cambria Math" panose="02040503050406030204" pitchFamily="18" charset="0"/>
                              </a:rPr>
                              <m:t>𝑦</m:t>
                            </m:r>
                          </m:sub>
                        </m:sSub>
                        <m:r>
                          <a:rPr lang="en-US" sz="1100" b="0" i="1" smtClean="0">
                            <a:solidFill>
                              <a:srgbClr val="FF0000"/>
                            </a:solidFill>
                            <a:latin typeface="Cambria Math" panose="02040503050406030204" pitchFamily="18" charset="0"/>
                          </a:rPr>
                          <m:t>(</m:t>
                        </m:r>
                        <m:r>
                          <a:rPr lang="en-US" sz="1100" b="0" i="1" smtClean="0">
                            <a:solidFill>
                              <a:srgbClr val="FF0000"/>
                            </a:solidFill>
                            <a:latin typeface="Cambria Math" panose="02040503050406030204" pitchFamily="18" charset="0"/>
                          </a:rPr>
                          <m:t>𝜔</m:t>
                        </m:r>
                        <m:r>
                          <a:rPr lang="en-US" sz="1100" b="0" i="1" smtClean="0">
                            <a:solidFill>
                              <a:srgbClr val="FF0000"/>
                            </a:solidFill>
                            <a:latin typeface="Cambria Math" panose="02040503050406030204" pitchFamily="18" charset="0"/>
                          </a:rPr>
                          <m:t>,</m:t>
                        </m:r>
                        <m:r>
                          <a:rPr lang="en-US" sz="1100" b="0" i="1" smtClean="0">
                            <a:solidFill>
                              <a:srgbClr val="FF0000"/>
                            </a:solidFill>
                            <a:latin typeface="Cambria Math" panose="02040503050406030204" pitchFamily="18" charset="0"/>
                          </a:rPr>
                          <m:t>𝑡</m:t>
                        </m:r>
                        <m:r>
                          <a:rPr lang="en-US" sz="1100" b="0" i="1" smtClean="0">
                            <a:solidFill>
                              <a:srgbClr val="FF0000"/>
                            </a:solidFill>
                            <a:latin typeface="Cambria Math" panose="02040503050406030204" pitchFamily="18" charset="0"/>
                          </a:rPr>
                          <m:t>)</m:t>
                        </m:r>
                      </m:oMath>
                    </m:oMathPara>
                  </a14:m>
                  <a:endParaRPr lang="en-US" sz="1100" dirty="0">
                    <a:solidFill>
                      <a:srgbClr val="FF0000"/>
                    </a:solidFill>
                  </a:endParaRPr>
                </a:p>
              </p:txBody>
            </p:sp>
          </mc:Choice>
          <mc:Fallback xmlns="">
            <p:sp>
              <p:nvSpPr>
                <p:cNvPr id="57" name="TextBox 56"/>
                <p:cNvSpPr txBox="1">
                  <a:spLocks noRot="1" noChangeAspect="1" noMove="1" noResize="1" noEditPoints="1" noAdjustHandles="1" noChangeArrowheads="1" noChangeShapeType="1" noTextEdit="1"/>
                </p:cNvSpPr>
                <p:nvPr/>
              </p:nvSpPr>
              <p:spPr>
                <a:xfrm>
                  <a:off x="3150999" y="5407482"/>
                  <a:ext cx="707630" cy="274947"/>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3953283" y="5252665"/>
                  <a:ext cx="701666"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100" b="0" i="1" smtClean="0">
                                <a:solidFill>
                                  <a:srgbClr val="0AA24B"/>
                                </a:solidFill>
                                <a:latin typeface="Cambria Math" panose="02040503050406030204" pitchFamily="18" charset="0"/>
                              </a:rPr>
                            </m:ctrlPr>
                          </m:sSubPr>
                          <m:e>
                            <m:r>
                              <a:rPr lang="en-US" sz="1100" b="0" i="1" smtClean="0">
                                <a:solidFill>
                                  <a:srgbClr val="0AA24B"/>
                                </a:solidFill>
                                <a:latin typeface="Cambria Math" panose="02040503050406030204" pitchFamily="18" charset="0"/>
                              </a:rPr>
                              <m:t>𝜃</m:t>
                            </m:r>
                          </m:e>
                          <m:sub>
                            <m:r>
                              <a:rPr lang="en-US" sz="1100" b="0" i="1" smtClean="0">
                                <a:solidFill>
                                  <a:srgbClr val="0AA24B"/>
                                </a:solidFill>
                                <a:latin typeface="Cambria Math" panose="02040503050406030204" pitchFamily="18" charset="0"/>
                              </a:rPr>
                              <m:t>𝐹</m:t>
                            </m:r>
                          </m:sub>
                        </m:sSub>
                        <m:r>
                          <a:rPr lang="en-US" sz="1100" b="0" i="1" smtClean="0">
                            <a:solidFill>
                              <a:srgbClr val="0AA24B"/>
                            </a:solidFill>
                            <a:latin typeface="Cambria Math" panose="02040503050406030204" pitchFamily="18" charset="0"/>
                          </a:rPr>
                          <m:t>(</m:t>
                        </m:r>
                        <m:r>
                          <a:rPr lang="en-US" sz="1100" b="0" i="1" smtClean="0">
                            <a:solidFill>
                              <a:srgbClr val="0AA24B"/>
                            </a:solidFill>
                            <a:latin typeface="Cambria Math" panose="02040503050406030204" pitchFamily="18" charset="0"/>
                          </a:rPr>
                          <m:t>𝜔</m:t>
                        </m:r>
                        <m:r>
                          <a:rPr lang="en-US" sz="1100" b="0" i="1" smtClean="0">
                            <a:solidFill>
                              <a:srgbClr val="0AA24B"/>
                            </a:solidFill>
                            <a:latin typeface="Cambria Math" panose="02040503050406030204" pitchFamily="18" charset="0"/>
                          </a:rPr>
                          <m:t>,</m:t>
                        </m:r>
                        <m:r>
                          <a:rPr lang="en-US" sz="1100" b="0" i="1" smtClean="0">
                            <a:solidFill>
                              <a:srgbClr val="0AA24B"/>
                            </a:solidFill>
                            <a:latin typeface="Cambria Math" panose="02040503050406030204" pitchFamily="18" charset="0"/>
                          </a:rPr>
                          <m:t>𝑡</m:t>
                        </m:r>
                        <m:r>
                          <a:rPr lang="en-US" sz="1100" b="0" i="1" smtClean="0">
                            <a:solidFill>
                              <a:srgbClr val="0AA24B"/>
                            </a:solidFill>
                            <a:latin typeface="Cambria Math" panose="02040503050406030204" pitchFamily="18" charset="0"/>
                          </a:rPr>
                          <m:t>)</m:t>
                        </m:r>
                      </m:oMath>
                    </m:oMathPara>
                  </a14:m>
                  <a:endParaRPr lang="en-US" sz="1100" dirty="0">
                    <a:solidFill>
                      <a:srgbClr val="0AA24B"/>
                    </a:solidFill>
                  </a:endParaRPr>
                </a:p>
              </p:txBody>
            </p:sp>
          </mc:Choice>
          <mc:Fallback xmlns="">
            <p:sp>
              <p:nvSpPr>
                <p:cNvPr id="58" name="TextBox 57"/>
                <p:cNvSpPr txBox="1">
                  <a:spLocks noRot="1" noChangeAspect="1" noMove="1" noResize="1" noEditPoints="1" noAdjustHandles="1" noChangeArrowheads="1" noChangeShapeType="1" noTextEdit="1"/>
                </p:cNvSpPr>
                <p:nvPr/>
              </p:nvSpPr>
              <p:spPr>
                <a:xfrm>
                  <a:off x="3953283" y="5252665"/>
                  <a:ext cx="701666" cy="261610"/>
                </a:xfrm>
                <a:prstGeom prst="rect">
                  <a:avLst/>
                </a:prstGeom>
                <a:blipFill rotWithShape="0">
                  <a:blip r:embed="rId9"/>
                  <a:stretch>
                    <a:fillRect b="-6977"/>
                  </a:stretch>
                </a:blipFill>
              </p:spPr>
              <p:txBody>
                <a:bodyPr/>
                <a:lstStyle/>
                <a:p>
                  <a:r>
                    <a:rPr lang="en-US">
                      <a:noFill/>
                    </a:rPr>
                    <a:t> </a:t>
                  </a:r>
                </a:p>
              </p:txBody>
            </p:sp>
          </mc:Fallback>
        </mc:AlternateContent>
      </p:grpSp>
      <p:sp>
        <p:nvSpPr>
          <p:cNvPr id="51" name="Rectangle 50"/>
          <p:cNvSpPr/>
          <p:nvPr/>
        </p:nvSpPr>
        <p:spPr>
          <a:xfrm>
            <a:off x="84666" y="1782119"/>
            <a:ext cx="2953512" cy="4986617"/>
          </a:xfrm>
          <a:prstGeom prst="rect">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3107266" y="1776745"/>
            <a:ext cx="2953512" cy="4986617"/>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6112934" y="1776746"/>
            <a:ext cx="2953512" cy="4986616"/>
          </a:xfrm>
          <a:prstGeom prst="rect">
            <a:avLst/>
          </a:prstGeom>
          <a:solidFill>
            <a:schemeClr val="bg1"/>
          </a:solidFill>
          <a:ln w="19050">
            <a:solidFill>
              <a:srgbClr val="1197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Box 14">
            <a:extLst>
              <a:ext uri="{FF2B5EF4-FFF2-40B4-BE49-F238E27FC236}">
                <a16:creationId xmlns:a16="http://schemas.microsoft.com/office/drawing/2014/main" id="{B5720D63-4288-4B73-8D1A-D645C485B27B}"/>
              </a:ext>
            </a:extLst>
          </p:cNvPr>
          <p:cNvSpPr txBox="1">
            <a:spLocks noChangeArrowheads="1"/>
          </p:cNvSpPr>
          <p:nvPr/>
        </p:nvSpPr>
        <p:spPr bwMode="auto">
          <a:xfrm>
            <a:off x="84666" y="1813397"/>
            <a:ext cx="2953512" cy="707886"/>
          </a:xfrm>
          <a:prstGeom prst="rect">
            <a:avLst/>
          </a:prstGeom>
          <a:noFill/>
          <a:ln w="9525">
            <a:noFill/>
            <a:miter lim="800000"/>
            <a:headEnd/>
            <a:tailEnd/>
          </a:ln>
          <a:effectLst/>
        </p:spPr>
        <p:txBody>
          <a:bodyPr wrap="square">
            <a:spAutoFit/>
          </a:bodyPr>
          <a:lstStyle/>
          <a:p>
            <a:pPr algn="ctr"/>
            <a:r>
              <a:rPr lang="en-US" sz="2000" dirty="0">
                <a:sym typeface="Wingdings" panose="05000000000000000000" pitchFamily="2" charset="2"/>
              </a:rPr>
              <a:t>Time &amp; angle resolved photoemission (</a:t>
            </a:r>
            <a:r>
              <a:rPr lang="en-US" sz="2000" dirty="0" err="1">
                <a:sym typeface="Wingdings" panose="05000000000000000000" pitchFamily="2" charset="2"/>
              </a:rPr>
              <a:t>Tr</a:t>
            </a:r>
            <a:r>
              <a:rPr lang="en-US" sz="2000" dirty="0">
                <a:sym typeface="Wingdings" panose="05000000000000000000" pitchFamily="2" charset="2"/>
              </a:rPr>
              <a:t>-ARPES)</a:t>
            </a:r>
            <a:endParaRPr lang="en-US" sz="2000" baseline="-25000" dirty="0">
              <a:sym typeface="Wingdings" panose="05000000000000000000" pitchFamily="2" charset="2"/>
            </a:endParaRPr>
          </a:p>
        </p:txBody>
      </p:sp>
      <p:sp>
        <p:nvSpPr>
          <p:cNvPr id="61" name="Text Box 14">
            <a:extLst>
              <a:ext uri="{FF2B5EF4-FFF2-40B4-BE49-F238E27FC236}">
                <a16:creationId xmlns:a16="http://schemas.microsoft.com/office/drawing/2014/main" id="{B5720D63-4288-4B73-8D1A-D645C485B27B}"/>
              </a:ext>
            </a:extLst>
          </p:cNvPr>
          <p:cNvSpPr txBox="1">
            <a:spLocks noChangeArrowheads="1"/>
          </p:cNvSpPr>
          <p:nvPr/>
        </p:nvSpPr>
        <p:spPr bwMode="auto">
          <a:xfrm>
            <a:off x="3064934" y="1803499"/>
            <a:ext cx="3048000" cy="707886"/>
          </a:xfrm>
          <a:prstGeom prst="rect">
            <a:avLst/>
          </a:prstGeom>
          <a:noFill/>
          <a:ln w="9525">
            <a:noFill/>
            <a:miter lim="800000"/>
            <a:headEnd/>
            <a:tailEnd/>
          </a:ln>
          <a:effectLst/>
        </p:spPr>
        <p:txBody>
          <a:bodyPr wrap="square">
            <a:spAutoFit/>
          </a:bodyPr>
          <a:lstStyle/>
          <a:p>
            <a:pPr algn="ctr"/>
            <a:r>
              <a:rPr lang="en-US" sz="2000" dirty="0">
                <a:sym typeface="Wingdings" panose="05000000000000000000" pitchFamily="2" charset="2"/>
              </a:rPr>
              <a:t>Time-resolved THz spectroscopy/polarimetry</a:t>
            </a:r>
            <a:endParaRPr lang="en-US" sz="2000" baseline="-25000" dirty="0">
              <a:sym typeface="Wingdings" panose="05000000000000000000" pitchFamily="2" charset="2"/>
            </a:endParaRPr>
          </a:p>
        </p:txBody>
      </p:sp>
      <p:sp>
        <p:nvSpPr>
          <p:cNvPr id="62" name="Text Box 14">
            <a:extLst>
              <a:ext uri="{FF2B5EF4-FFF2-40B4-BE49-F238E27FC236}">
                <a16:creationId xmlns:a16="http://schemas.microsoft.com/office/drawing/2014/main" id="{B5720D63-4288-4B73-8D1A-D645C485B27B}"/>
              </a:ext>
            </a:extLst>
          </p:cNvPr>
          <p:cNvSpPr txBox="1">
            <a:spLocks noChangeArrowheads="1"/>
          </p:cNvSpPr>
          <p:nvPr/>
        </p:nvSpPr>
        <p:spPr bwMode="auto">
          <a:xfrm>
            <a:off x="6121400" y="1811966"/>
            <a:ext cx="2954867" cy="707886"/>
          </a:xfrm>
          <a:prstGeom prst="rect">
            <a:avLst/>
          </a:prstGeom>
          <a:noFill/>
          <a:ln w="9525">
            <a:noFill/>
            <a:miter lim="800000"/>
            <a:headEnd/>
            <a:tailEnd/>
          </a:ln>
          <a:effectLst/>
        </p:spPr>
        <p:txBody>
          <a:bodyPr wrap="square">
            <a:spAutoFit/>
          </a:bodyPr>
          <a:lstStyle/>
          <a:p>
            <a:pPr algn="ctr"/>
            <a:r>
              <a:rPr lang="en-US" sz="2000" dirty="0">
                <a:sym typeface="Wingdings" panose="05000000000000000000" pitchFamily="2" charset="2"/>
              </a:rPr>
              <a:t>2D non-linear THz spectroscopy</a:t>
            </a:r>
            <a:endParaRPr lang="en-US" sz="2000" baseline="-25000" dirty="0">
              <a:sym typeface="Wingdings" panose="05000000000000000000" pitchFamily="2" charset="2"/>
            </a:endParaRPr>
          </a:p>
        </p:txBody>
      </p:sp>
      <p:pic>
        <p:nvPicPr>
          <p:cNvPr id="68" name="Picture 6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83466" y="2592828"/>
            <a:ext cx="2818690" cy="1410868"/>
          </a:xfrm>
          <a:prstGeom prst="rect">
            <a:avLst/>
          </a:prstGeom>
        </p:spPr>
      </p:pic>
      <p:pic>
        <p:nvPicPr>
          <p:cNvPr id="69" name="Picture 6" descr="Image result for THz pulse"/>
          <p:cNvPicPr>
            <a:picLocks noChangeAspect="1" noChangeArrowheads="1"/>
          </p:cNvPicPr>
          <p:nvPr/>
        </p:nvPicPr>
        <p:blipFill rotWithShape="1">
          <a:blip r:embed="rId11">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8831" r="43408" b="76000"/>
          <a:stretch/>
        </p:blipFill>
        <p:spPr bwMode="auto">
          <a:xfrm rot="10800000">
            <a:off x="3476625" y="3003232"/>
            <a:ext cx="414569" cy="497483"/>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8" descr="https://sites.northwestern.edu/harellab/files/2016/01/Berkeley_2017.023-v6r75w-1024x768.jpeg"/>
          <p:cNvPicPr>
            <a:picLocks noChangeAspect="1" noChangeArrowheads="1"/>
          </p:cNvPicPr>
          <p:nvPr/>
        </p:nvPicPr>
        <p:blipFill rotWithShape="1">
          <a:blip r:embed="rId12">
            <a:extLst>
              <a:ext uri="{28A0092B-C50C-407E-A947-70E740481C1C}">
                <a14:useLocalDpi xmlns:a14="http://schemas.microsoft.com/office/drawing/2010/main" val="0"/>
              </a:ext>
            </a:extLst>
          </a:blip>
          <a:srcRect l="9888" t="61794" r="61206"/>
          <a:stretch/>
        </p:blipFill>
        <p:spPr bwMode="auto">
          <a:xfrm>
            <a:off x="6142832" y="2573869"/>
            <a:ext cx="1601056" cy="1587123"/>
          </a:xfrm>
          <a:prstGeom prst="rect">
            <a:avLst/>
          </a:prstGeom>
          <a:noFill/>
          <a:extLst>
            <a:ext uri="{909E8E84-426E-40DD-AFC4-6F175D3DCCD1}">
              <a14:hiddenFill xmlns:a14="http://schemas.microsoft.com/office/drawing/2010/main">
                <a:solidFill>
                  <a:srgbClr val="FFFFFF"/>
                </a:solidFill>
              </a14:hiddenFill>
            </a:ext>
          </a:extLst>
        </p:spPr>
      </p:pic>
      <p:sp>
        <p:nvSpPr>
          <p:cNvPr id="81" name="Text Box 14">
            <a:extLst>
              <a:ext uri="{FF2B5EF4-FFF2-40B4-BE49-F238E27FC236}">
                <a16:creationId xmlns:a16="http://schemas.microsoft.com/office/drawing/2014/main" id="{B5720D63-4288-4B73-8D1A-D645C485B27B}"/>
              </a:ext>
            </a:extLst>
          </p:cNvPr>
          <p:cNvSpPr txBox="1">
            <a:spLocks noChangeArrowheads="1"/>
          </p:cNvSpPr>
          <p:nvPr/>
        </p:nvSpPr>
        <p:spPr bwMode="auto">
          <a:xfrm>
            <a:off x="6080262" y="4446360"/>
            <a:ext cx="1502535" cy="523220"/>
          </a:xfrm>
          <a:prstGeom prst="rect">
            <a:avLst/>
          </a:prstGeom>
          <a:noFill/>
          <a:ln w="9525">
            <a:noFill/>
            <a:miter lim="800000"/>
            <a:headEnd/>
            <a:tailEnd/>
          </a:ln>
          <a:effectLst/>
        </p:spPr>
        <p:txBody>
          <a:bodyPr wrap="square">
            <a:spAutoFit/>
          </a:bodyPr>
          <a:lstStyle/>
          <a:p>
            <a:pPr algn="ctr"/>
            <a:r>
              <a:rPr lang="en-US" sz="1400" dirty="0">
                <a:sym typeface="Wingdings" panose="05000000000000000000" pitchFamily="2" charset="2"/>
              </a:rPr>
              <a:t>NIR/IR  transient grating</a:t>
            </a:r>
            <a:endParaRPr lang="en-US" sz="1400" baseline="-25000" dirty="0">
              <a:sym typeface="Wingdings" panose="05000000000000000000" pitchFamily="2" charset="2"/>
            </a:endParaRPr>
          </a:p>
        </p:txBody>
      </p:sp>
      <p:pic>
        <p:nvPicPr>
          <p:cNvPr id="82" name="Picture 8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07704" y="4451744"/>
            <a:ext cx="1500425" cy="596555"/>
          </a:xfrm>
          <a:prstGeom prst="rect">
            <a:avLst/>
          </a:prstGeom>
        </p:spPr>
      </p:pic>
      <p:pic>
        <p:nvPicPr>
          <p:cNvPr id="84" name="Picture 8" descr="https://sites.northwestern.edu/harellab/files/2016/01/Berkeley_2017.023-v6r75w-1024x768.jpeg"/>
          <p:cNvPicPr>
            <a:picLocks noChangeAspect="1" noChangeArrowheads="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48738" t="66850" r="25367" b="10486"/>
          <a:stretch/>
        </p:blipFill>
        <p:spPr bwMode="auto">
          <a:xfrm>
            <a:off x="7646034" y="3203398"/>
            <a:ext cx="1393001" cy="914400"/>
          </a:xfrm>
          <a:prstGeom prst="rect">
            <a:avLst/>
          </a:prstGeom>
          <a:noFill/>
          <a:extLst>
            <a:ext uri="{909E8E84-426E-40DD-AFC4-6F175D3DCCD1}">
              <a14:hiddenFill xmlns:a14="http://schemas.microsoft.com/office/drawing/2010/main">
                <a:solidFill>
                  <a:srgbClr val="FFFFFF"/>
                </a:solidFill>
              </a14:hiddenFill>
            </a:ext>
          </a:extLst>
        </p:spPr>
      </p:pic>
      <p:sp>
        <p:nvSpPr>
          <p:cNvPr id="43" name="Text Box 145">
            <a:extLst>
              <a:ext uri="{FF2B5EF4-FFF2-40B4-BE49-F238E27FC236}">
                <a16:creationId xmlns:a16="http://schemas.microsoft.com/office/drawing/2014/main" id="{A6707173-FB47-40B8-8421-9EAD0605D0DF}"/>
              </a:ext>
            </a:extLst>
          </p:cNvPr>
          <p:cNvSpPr txBox="1">
            <a:spLocks noChangeArrowheads="1"/>
          </p:cNvSpPr>
          <p:nvPr/>
        </p:nvSpPr>
        <p:spPr bwMode="auto">
          <a:xfrm flipH="1">
            <a:off x="-2" y="1333496"/>
            <a:ext cx="9144001" cy="323165"/>
          </a:xfrm>
          <a:prstGeom prst="rect">
            <a:avLst/>
          </a:prstGeom>
          <a:noFill/>
          <a:ln w="9525">
            <a:noFill/>
            <a:miter lim="800000"/>
            <a:headEnd/>
            <a:tailEnd/>
          </a:ln>
          <a:effectLst/>
        </p:spPr>
        <p:txBody>
          <a:bodyPr wrap="square" lIns="0" tIns="0" rIns="0" bIns="0">
            <a:spAutoFit/>
          </a:bodyPr>
          <a:lstStyle/>
          <a:p>
            <a:pPr algn="ctr" defTabSz="4075113">
              <a:spcBef>
                <a:spcPct val="50000"/>
              </a:spcBef>
            </a:pPr>
            <a:r>
              <a:rPr lang="en-US" sz="2100" u="sng" kern="2400" dirty="0">
                <a:latin typeface="Calibri" pitchFamily="34" charset="0"/>
              </a:rPr>
              <a:t>Experimental Techniques</a:t>
            </a:r>
          </a:p>
        </p:txBody>
      </p:sp>
      <p:sp>
        <p:nvSpPr>
          <p:cNvPr id="44" name="Text Box 14">
            <a:extLst>
              <a:ext uri="{FF2B5EF4-FFF2-40B4-BE49-F238E27FC236}">
                <a16:creationId xmlns:a16="http://schemas.microsoft.com/office/drawing/2014/main" id="{FFB5E47C-5599-476F-8EBE-D7E0C518D975}"/>
              </a:ext>
            </a:extLst>
          </p:cNvPr>
          <p:cNvSpPr txBox="1">
            <a:spLocks noChangeArrowheads="1"/>
          </p:cNvSpPr>
          <p:nvPr/>
        </p:nvSpPr>
        <p:spPr bwMode="auto">
          <a:xfrm>
            <a:off x="92337" y="4982051"/>
            <a:ext cx="3010950" cy="1723549"/>
          </a:xfrm>
          <a:prstGeom prst="rect">
            <a:avLst/>
          </a:prstGeom>
          <a:noFill/>
          <a:ln w="9525">
            <a:noFill/>
            <a:miter lim="800000"/>
            <a:headEnd/>
            <a:tailEnd/>
          </a:ln>
          <a:effectLst/>
        </p:spPr>
        <p:txBody>
          <a:bodyPr wrap="square">
            <a:spAutoFit/>
          </a:bodyPr>
          <a:lstStyle/>
          <a:p>
            <a:pPr marL="112713" indent="-112713">
              <a:spcBef>
                <a:spcPts val="600"/>
              </a:spcBef>
              <a:buFont typeface="Arial" panose="020B0604020202020204" pitchFamily="34" charset="0"/>
              <a:buChar char="•"/>
            </a:pPr>
            <a:r>
              <a:rPr lang="en-US" sz="1600" dirty="0">
                <a:sym typeface="Wingdings" panose="05000000000000000000" pitchFamily="2" charset="2"/>
              </a:rPr>
              <a:t>Measure electronic band structure after light excitation</a:t>
            </a:r>
          </a:p>
          <a:p>
            <a:pPr marL="112713" indent="-112713">
              <a:spcBef>
                <a:spcPts val="600"/>
              </a:spcBef>
              <a:buFont typeface="Arial" panose="020B0604020202020204" pitchFamily="34" charset="0"/>
              <a:buChar char="•"/>
            </a:pPr>
            <a:r>
              <a:rPr lang="en-US" sz="1600" dirty="0">
                <a:sym typeface="Wingdings" panose="05000000000000000000" pitchFamily="2" charset="2"/>
              </a:rPr>
              <a:t>Non-equilibrium/unoccupied band structure </a:t>
            </a:r>
          </a:p>
          <a:p>
            <a:pPr marL="112713" indent="-112713">
              <a:spcBef>
                <a:spcPts val="600"/>
              </a:spcBef>
              <a:buFont typeface="Arial" panose="020B0604020202020204" pitchFamily="34" charset="0"/>
              <a:buChar char="•"/>
            </a:pPr>
            <a:r>
              <a:rPr lang="en-US" sz="1600" dirty="0">
                <a:sym typeface="Wingdings" panose="05000000000000000000" pitchFamily="2" charset="2"/>
              </a:rPr>
              <a:t>Momentum resolved relaxation of photoexcited carriers</a:t>
            </a:r>
          </a:p>
        </p:txBody>
      </p:sp>
      <mc:AlternateContent xmlns:mc="http://schemas.openxmlformats.org/markup-compatibility/2006" xmlns:a14="http://schemas.microsoft.com/office/drawing/2010/main">
        <mc:Choice Requires="a14">
          <p:sp>
            <p:nvSpPr>
              <p:cNvPr id="45" name="Text Box 14">
                <a:extLst>
                  <a:ext uri="{FF2B5EF4-FFF2-40B4-BE49-F238E27FC236}">
                    <a16:creationId xmlns:a16="http://schemas.microsoft.com/office/drawing/2014/main" id="{E8D880B3-939D-4A7B-83AD-57FB7AD51E0B}"/>
                  </a:ext>
                </a:extLst>
              </p:cNvPr>
              <p:cNvSpPr txBox="1">
                <a:spLocks noChangeArrowheads="1"/>
              </p:cNvSpPr>
              <p:nvPr/>
            </p:nvSpPr>
            <p:spPr bwMode="auto">
              <a:xfrm>
                <a:off x="3161853" y="5165463"/>
                <a:ext cx="2804835" cy="1496756"/>
              </a:xfrm>
              <a:prstGeom prst="rect">
                <a:avLst/>
              </a:prstGeom>
              <a:noFill/>
              <a:ln w="9525">
                <a:noFill/>
                <a:miter lim="800000"/>
                <a:headEnd/>
                <a:tailEnd/>
              </a:ln>
              <a:effectLst/>
            </p:spPr>
            <p:txBody>
              <a:bodyPr wrap="square">
                <a:spAutoFit/>
              </a:bodyPr>
              <a:lstStyle/>
              <a:p>
                <a:pPr marL="112713" indent="-112713">
                  <a:spcBef>
                    <a:spcPts val="600"/>
                  </a:spcBef>
                  <a:buFont typeface="Arial" panose="020B0604020202020204" pitchFamily="34" charset="0"/>
                  <a:buChar char="•"/>
                </a:pPr>
                <a:r>
                  <a:rPr lang="en-US" sz="1600" dirty="0">
                    <a:sym typeface="Wingdings" panose="05000000000000000000" pitchFamily="2" charset="2"/>
                  </a:rPr>
                  <a:t>THz generation using Auston switches/optical rectification</a:t>
                </a:r>
              </a:p>
              <a:p>
                <a:pPr marL="112713" indent="-112713">
                  <a:spcBef>
                    <a:spcPts val="600"/>
                  </a:spcBef>
                  <a:buFont typeface="Arial" panose="020B0604020202020204" pitchFamily="34" charset="0"/>
                  <a:buChar char="•"/>
                </a:pPr>
                <a:r>
                  <a:rPr lang="en-US" sz="1600" dirty="0">
                    <a:sym typeface="Wingdings" panose="05000000000000000000" pitchFamily="2" charset="2"/>
                  </a:rPr>
                  <a:t>Complex </a:t>
                </a:r>
                <a14:m>
                  <m:oMath xmlns:m="http://schemas.openxmlformats.org/officeDocument/2006/math">
                    <m:r>
                      <a:rPr lang="en-US" sz="1600" b="0" i="1" smtClean="0">
                        <a:latin typeface="Cambria Math" panose="02040503050406030204" pitchFamily="18" charset="0"/>
                        <a:sym typeface="Wingdings" panose="05000000000000000000" pitchFamily="2" charset="2"/>
                      </a:rPr>
                      <m:t>𝜎</m:t>
                    </m:r>
                    <m:d>
                      <m:dPr>
                        <m:ctrlPr>
                          <a:rPr lang="en-US" sz="1600" b="0" i="1" smtClean="0">
                            <a:latin typeface="Cambria Math" panose="02040503050406030204" pitchFamily="18" charset="0"/>
                            <a:sym typeface="Wingdings" panose="05000000000000000000" pitchFamily="2" charset="2"/>
                          </a:rPr>
                        </m:ctrlPr>
                      </m:dPr>
                      <m:e>
                        <m:r>
                          <a:rPr lang="en-US" sz="1600" b="0" i="1" smtClean="0">
                            <a:latin typeface="Cambria Math" panose="02040503050406030204" pitchFamily="18" charset="0"/>
                            <a:sym typeface="Wingdings" panose="05000000000000000000" pitchFamily="2" charset="2"/>
                          </a:rPr>
                          <m:t>𝜔</m:t>
                        </m:r>
                      </m:e>
                    </m:d>
                    <m:r>
                      <a:rPr lang="en-US" sz="1600" b="0" i="0" smtClean="0">
                        <a:latin typeface="Cambria Math" panose="02040503050406030204" pitchFamily="18" charset="0"/>
                        <a:sym typeface="Wingdings" panose="05000000000000000000" pitchFamily="2" charset="2"/>
                      </a:rPr>
                      <m:t>,  </m:t>
                    </m:r>
                    <m:r>
                      <a:rPr lang="en-US" sz="1600" b="0" i="1" smtClean="0">
                        <a:latin typeface="Cambria Math" panose="02040503050406030204" pitchFamily="18" charset="0"/>
                        <a:sym typeface="Wingdings" panose="05000000000000000000" pitchFamily="2" charset="2"/>
                      </a:rPr>
                      <m:t>𝜒</m:t>
                    </m:r>
                    <m:d>
                      <m:dPr>
                        <m:ctrlPr>
                          <a:rPr lang="en-US" sz="1600" b="0" i="1" smtClean="0">
                            <a:latin typeface="Cambria Math" panose="02040503050406030204" pitchFamily="18" charset="0"/>
                            <a:sym typeface="Wingdings" panose="05000000000000000000" pitchFamily="2" charset="2"/>
                          </a:rPr>
                        </m:ctrlPr>
                      </m:dPr>
                      <m:e>
                        <m:r>
                          <a:rPr lang="en-US" sz="1600" b="0" i="1" smtClean="0">
                            <a:latin typeface="Cambria Math" panose="02040503050406030204" pitchFamily="18" charset="0"/>
                            <a:sym typeface="Wingdings" panose="05000000000000000000" pitchFamily="2" charset="2"/>
                          </a:rPr>
                          <m:t>𝜔</m:t>
                        </m:r>
                      </m:e>
                    </m:d>
                  </m:oMath>
                </a14:m>
                <a:r>
                  <a:rPr lang="en-US" sz="1600" dirty="0">
                    <a:sym typeface="Wingdings" panose="05000000000000000000" pitchFamily="2" charset="2"/>
                  </a:rPr>
                  <a:t> at </a:t>
                </a:r>
                <a14:m>
                  <m:oMath xmlns:m="http://schemas.openxmlformats.org/officeDocument/2006/math">
                    <m:r>
                      <a:rPr lang="en-US" sz="1600" i="1" dirty="0" smtClean="0">
                        <a:latin typeface="Cambria Math" panose="02040503050406030204" pitchFamily="18" charset="0"/>
                        <a:sym typeface="Wingdings" panose="05000000000000000000" pitchFamily="2" charset="2"/>
                      </a:rPr>
                      <m:t>𝑞</m:t>
                    </m:r>
                  </m:oMath>
                </a14:m>
                <a:r>
                  <a:rPr lang="en-US" sz="1600" dirty="0">
                    <a:sym typeface="Wingdings" panose="05000000000000000000" pitchFamily="2" charset="2"/>
                  </a:rPr>
                  <a:t> = 0</a:t>
                </a:r>
              </a:p>
              <a:p>
                <a:pPr marL="112713" indent="-112713">
                  <a:spcBef>
                    <a:spcPts val="600"/>
                  </a:spcBef>
                  <a:buFont typeface="Arial" panose="020B0604020202020204" pitchFamily="34" charset="0"/>
                  <a:buChar char="•"/>
                </a:pPr>
                <a:r>
                  <a:rPr lang="en-US" sz="1600" dirty="0">
                    <a:sym typeface="Wingdings" panose="05000000000000000000" pitchFamily="2" charset="2"/>
                  </a:rPr>
                  <a:t>Faraday/Kerr rotations in the THz range --&gt; </a:t>
                </a:r>
                <a14:m>
                  <m:oMath xmlns:m="http://schemas.openxmlformats.org/officeDocument/2006/math">
                    <m:sSub>
                      <m:sSubPr>
                        <m:ctrlPr>
                          <a:rPr lang="en-US" sz="1600" b="0" i="1" smtClean="0">
                            <a:latin typeface="Cambria Math" panose="02040503050406030204" pitchFamily="18" charset="0"/>
                            <a:sym typeface="Wingdings" panose="05000000000000000000" pitchFamily="2" charset="2"/>
                          </a:rPr>
                        </m:ctrlPr>
                      </m:sSubPr>
                      <m:e>
                        <m:r>
                          <a:rPr lang="en-US" sz="1600" i="1">
                            <a:latin typeface="Cambria Math" panose="02040503050406030204" pitchFamily="18" charset="0"/>
                            <a:sym typeface="Wingdings" panose="05000000000000000000" pitchFamily="2" charset="2"/>
                          </a:rPr>
                          <m:t>𝜎</m:t>
                        </m:r>
                      </m:e>
                      <m:sub>
                        <m:r>
                          <a:rPr lang="en-US" sz="1600" b="0" i="1" smtClean="0">
                            <a:latin typeface="Cambria Math" panose="02040503050406030204" pitchFamily="18" charset="0"/>
                            <a:sym typeface="Wingdings" panose="05000000000000000000" pitchFamily="2" charset="2"/>
                          </a:rPr>
                          <m:t>𝑥𝑦</m:t>
                        </m:r>
                      </m:sub>
                    </m:sSub>
                    <m:d>
                      <m:dPr>
                        <m:ctrlPr>
                          <a:rPr lang="en-US" sz="1600" i="1">
                            <a:latin typeface="Cambria Math" panose="02040503050406030204" pitchFamily="18" charset="0"/>
                            <a:sym typeface="Wingdings" panose="05000000000000000000" pitchFamily="2" charset="2"/>
                          </a:rPr>
                        </m:ctrlPr>
                      </m:dPr>
                      <m:e>
                        <m:r>
                          <a:rPr lang="en-US" sz="1600" i="1">
                            <a:latin typeface="Cambria Math" panose="02040503050406030204" pitchFamily="18" charset="0"/>
                            <a:sym typeface="Wingdings" panose="05000000000000000000" pitchFamily="2" charset="2"/>
                          </a:rPr>
                          <m:t>𝜔</m:t>
                        </m:r>
                      </m:e>
                    </m:d>
                  </m:oMath>
                </a14:m>
                <a:endParaRPr lang="en-US" sz="1600" dirty="0">
                  <a:sym typeface="Wingdings" panose="05000000000000000000" pitchFamily="2" charset="2"/>
                </a:endParaRPr>
              </a:p>
            </p:txBody>
          </p:sp>
        </mc:Choice>
        <mc:Fallback xmlns="">
          <p:sp>
            <p:nvSpPr>
              <p:cNvPr id="45" name="Text Box 14">
                <a:extLst>
                  <a:ext uri="{FF2B5EF4-FFF2-40B4-BE49-F238E27FC236}">
                    <a16:creationId xmlns:a16="http://schemas.microsoft.com/office/drawing/2014/main" id="{E8D880B3-939D-4A7B-83AD-57FB7AD51E0B}"/>
                  </a:ext>
                </a:extLst>
              </p:cNvPr>
              <p:cNvSpPr txBox="1">
                <a:spLocks noRot="1" noChangeAspect="1" noMove="1" noResize="1" noEditPoints="1" noAdjustHandles="1" noChangeArrowheads="1" noChangeShapeType="1" noTextEdit="1"/>
              </p:cNvSpPr>
              <p:nvPr/>
            </p:nvSpPr>
            <p:spPr bwMode="auto">
              <a:xfrm>
                <a:off x="3161853" y="5165463"/>
                <a:ext cx="2804835" cy="1496756"/>
              </a:xfrm>
              <a:prstGeom prst="rect">
                <a:avLst/>
              </a:prstGeom>
              <a:blipFill>
                <a:blip r:embed="rId15"/>
                <a:stretch>
                  <a:fillRect l="-870" t="-1220" b="-3252"/>
                </a:stretch>
              </a:blipFill>
              <a:ln w="9525">
                <a:noFill/>
                <a:miter lim="800000"/>
                <a:headEnd/>
                <a:tailEnd/>
              </a:ln>
              <a:effectLst/>
            </p:spPr>
            <p:txBody>
              <a:bodyPr/>
              <a:lstStyle/>
              <a:p>
                <a:r>
                  <a:rPr lang="en-US">
                    <a:noFill/>
                  </a:rPr>
                  <a:t> </a:t>
                </a:r>
              </a:p>
            </p:txBody>
          </p:sp>
        </mc:Fallback>
      </mc:AlternateContent>
      <p:pic>
        <p:nvPicPr>
          <p:cNvPr id="46" name="Picture 45" descr="arpessetup.jpg">
            <a:extLst>
              <a:ext uri="{FF2B5EF4-FFF2-40B4-BE49-F238E27FC236}">
                <a16:creationId xmlns:a16="http://schemas.microsoft.com/office/drawing/2014/main" id="{F9909275-268C-4632-8520-37BD3A93BA1B}"/>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t="1" r="56477" b="4695"/>
          <a:stretch/>
        </p:blipFill>
        <p:spPr>
          <a:xfrm>
            <a:off x="1699412" y="2705575"/>
            <a:ext cx="1277067" cy="2095025"/>
          </a:xfrm>
          <a:prstGeom prst="rect">
            <a:avLst/>
          </a:prstGeom>
        </p:spPr>
      </p:pic>
      <p:pic>
        <p:nvPicPr>
          <p:cNvPr id="63" name="Picture 62"/>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3030" y="2513105"/>
            <a:ext cx="2046439" cy="1525329"/>
          </a:xfrm>
          <a:prstGeom prst="rect">
            <a:avLst/>
          </a:prstGeom>
        </p:spPr>
      </p:pic>
      <p:sp>
        <p:nvSpPr>
          <p:cNvPr id="65" name="Text Box 14">
            <a:extLst>
              <a:ext uri="{FF2B5EF4-FFF2-40B4-BE49-F238E27FC236}">
                <a16:creationId xmlns:a16="http://schemas.microsoft.com/office/drawing/2014/main" id="{B62BF020-D607-4C9A-A16D-85E37DA4D595}"/>
              </a:ext>
            </a:extLst>
          </p:cNvPr>
          <p:cNvSpPr txBox="1">
            <a:spLocks noChangeArrowheads="1"/>
          </p:cNvSpPr>
          <p:nvPr/>
        </p:nvSpPr>
        <p:spPr bwMode="auto">
          <a:xfrm>
            <a:off x="6203073" y="5127190"/>
            <a:ext cx="2819400" cy="1554272"/>
          </a:xfrm>
          <a:prstGeom prst="rect">
            <a:avLst/>
          </a:prstGeom>
          <a:noFill/>
          <a:ln w="9525">
            <a:noFill/>
            <a:miter lim="800000"/>
            <a:headEnd/>
            <a:tailEnd/>
          </a:ln>
          <a:effectLst/>
        </p:spPr>
        <p:txBody>
          <a:bodyPr wrap="square">
            <a:spAutoFit/>
          </a:bodyPr>
          <a:lstStyle/>
          <a:p>
            <a:pPr marL="112713" indent="-112713">
              <a:spcBef>
                <a:spcPts val="600"/>
              </a:spcBef>
              <a:buFont typeface="Arial" panose="020B0604020202020204" pitchFamily="34" charset="0"/>
              <a:buChar char="•"/>
            </a:pPr>
            <a:r>
              <a:rPr lang="en-US" sz="1600" dirty="0">
                <a:sym typeface="Wingdings" panose="05000000000000000000" pitchFamily="2" charset="2"/>
              </a:rPr>
              <a:t>Strong THz field generation</a:t>
            </a:r>
          </a:p>
          <a:p>
            <a:pPr marL="112713" indent="-112713">
              <a:spcBef>
                <a:spcPts val="600"/>
              </a:spcBef>
              <a:buFont typeface="Arial" panose="020B0604020202020204" pitchFamily="34" charset="0"/>
              <a:buChar char="•"/>
            </a:pPr>
            <a:r>
              <a:rPr lang="en-US" sz="1600" dirty="0">
                <a:sym typeface="Wingdings" panose="05000000000000000000" pitchFamily="2" charset="2"/>
              </a:rPr>
              <a:t>Higher-order susceptibilities</a:t>
            </a:r>
          </a:p>
          <a:p>
            <a:pPr marL="112713" indent="-112713">
              <a:spcBef>
                <a:spcPts val="600"/>
              </a:spcBef>
              <a:buFont typeface="Arial" panose="020B0604020202020204" pitchFamily="34" charset="0"/>
              <a:buChar char="•"/>
            </a:pPr>
            <a:r>
              <a:rPr lang="en-US" sz="1600" dirty="0">
                <a:sym typeface="Wingdings" panose="05000000000000000000" pitchFamily="2" charset="2"/>
              </a:rPr>
              <a:t>Coupling between vibrational/collective modes</a:t>
            </a:r>
          </a:p>
          <a:p>
            <a:pPr marL="112713" indent="-112713">
              <a:spcBef>
                <a:spcPts val="600"/>
              </a:spcBef>
              <a:buFont typeface="Arial" panose="020B0604020202020204" pitchFamily="34" charset="0"/>
              <a:buChar char="•"/>
            </a:pPr>
            <a:r>
              <a:rPr lang="en-US" sz="1600" dirty="0">
                <a:sym typeface="Wingdings" panose="05000000000000000000" pitchFamily="2" charset="2"/>
              </a:rPr>
              <a:t>Broadening mechanisms</a:t>
            </a:r>
          </a:p>
        </p:txBody>
      </p:sp>
      <p:pic>
        <p:nvPicPr>
          <p:cNvPr id="47" name="droppedImage.pdf">
            <a:extLst>
              <a:ext uri="{FF2B5EF4-FFF2-40B4-BE49-F238E27FC236}">
                <a16:creationId xmlns:a16="http://schemas.microsoft.com/office/drawing/2014/main" id="{687BA5AF-C2F7-43E1-B45E-6B37DA286152}"/>
              </a:ext>
            </a:extLst>
          </p:cNvPr>
          <p:cNvPicPr>
            <a:picLocks noChangeAspect="1"/>
          </p:cNvPicPr>
          <p:nvPr/>
        </p:nvPicPr>
        <p:blipFill rotWithShape="1">
          <a:blip r:embed="rId19"/>
          <a:srcRect r="77941"/>
          <a:stretch/>
        </p:blipFill>
        <p:spPr>
          <a:xfrm rot="5400000">
            <a:off x="3713376" y="4046970"/>
            <a:ext cx="342845" cy="1164415"/>
          </a:xfrm>
          <a:prstGeom prst="rect">
            <a:avLst/>
          </a:prstGeom>
          <a:ln w="12700">
            <a:miter lim="400000"/>
          </a:ln>
        </p:spPr>
      </p:pic>
      <p:sp>
        <p:nvSpPr>
          <p:cNvPr id="53" name="Shape 686">
            <a:extLst>
              <a:ext uri="{FF2B5EF4-FFF2-40B4-BE49-F238E27FC236}">
                <a16:creationId xmlns:a16="http://schemas.microsoft.com/office/drawing/2014/main" id="{EF5C14B7-FF7C-4BA1-98D1-94F14659C38A}"/>
              </a:ext>
            </a:extLst>
          </p:cNvPr>
          <p:cNvSpPr/>
          <p:nvPr/>
        </p:nvSpPr>
        <p:spPr>
          <a:xfrm>
            <a:off x="3014831" y="4165239"/>
            <a:ext cx="1720373" cy="31803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lgn="ctr">
              <a:defRPr sz="1800">
                <a:solidFill>
                  <a:srgbClr val="000000"/>
                </a:solidFill>
                <a:latin typeface="Helvetica"/>
                <a:ea typeface="Helvetica"/>
                <a:cs typeface="Helvetica"/>
                <a:sym typeface="Helvetica"/>
              </a:defRPr>
            </a:pPr>
            <a:r>
              <a:rPr sz="1400" dirty="0">
                <a:latin typeface="+mj-lt"/>
              </a:rPr>
              <a:t>Auston switc</a:t>
            </a:r>
            <a:r>
              <a:rPr lang="en-US" sz="1400" dirty="0">
                <a:latin typeface="+mj-lt"/>
              </a:rPr>
              <a:t>h</a:t>
            </a:r>
          </a:p>
        </p:txBody>
      </p:sp>
      <p:pic>
        <p:nvPicPr>
          <p:cNvPr id="55" name="Picture 54">
            <a:extLst>
              <a:ext uri="{FF2B5EF4-FFF2-40B4-BE49-F238E27FC236}">
                <a16:creationId xmlns:a16="http://schemas.microsoft.com/office/drawing/2014/main" id="{EFB53CEE-7C3D-4615-B7D5-74124218CA65}"/>
              </a:ext>
            </a:extLst>
          </p:cNvPr>
          <p:cNvPicPr>
            <a:picLocks noChangeAspect="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4814" y="4031675"/>
            <a:ext cx="1304693" cy="910219"/>
          </a:xfrm>
          <a:prstGeom prst="rect">
            <a:avLst/>
          </a:prstGeom>
        </p:spPr>
      </p:pic>
      <p:pic>
        <p:nvPicPr>
          <p:cNvPr id="57" name="Picture 56">
            <a:extLst>
              <a:ext uri="{FF2B5EF4-FFF2-40B4-BE49-F238E27FC236}">
                <a16:creationId xmlns:a16="http://schemas.microsoft.com/office/drawing/2014/main" id="{F96AC07A-EB6A-4533-BBEB-5D215BBEB0E2}"/>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4729" t="2482" b="9605"/>
          <a:stretch/>
        </p:blipFill>
        <p:spPr>
          <a:xfrm>
            <a:off x="7696199" y="106242"/>
            <a:ext cx="1342801" cy="1499038"/>
          </a:xfrm>
          <a:prstGeom prst="rect">
            <a:avLst/>
          </a:prstGeom>
        </p:spPr>
      </p:pic>
      <p:cxnSp>
        <p:nvCxnSpPr>
          <p:cNvPr id="4" name="Straight Connector 3">
            <a:extLst>
              <a:ext uri="{FF2B5EF4-FFF2-40B4-BE49-F238E27FC236}">
                <a16:creationId xmlns:a16="http://schemas.microsoft.com/office/drawing/2014/main" id="{4F9A0566-7DD7-4F23-A630-CF4BFDD65E3D}"/>
              </a:ext>
            </a:extLst>
          </p:cNvPr>
          <p:cNvCxnSpPr/>
          <p:nvPr/>
        </p:nvCxnSpPr>
        <p:spPr>
          <a:xfrm flipV="1">
            <a:off x="170283" y="2492218"/>
            <a:ext cx="2752570" cy="846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7873FC2-584D-4AB4-A26A-E3E353A2B189}"/>
              </a:ext>
            </a:extLst>
          </p:cNvPr>
          <p:cNvCxnSpPr/>
          <p:nvPr/>
        </p:nvCxnSpPr>
        <p:spPr>
          <a:xfrm flipV="1">
            <a:off x="3191030" y="2492315"/>
            <a:ext cx="2752570" cy="846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C60FA8B-22D4-4E78-87F0-8CCE5AE45C4D}"/>
              </a:ext>
            </a:extLst>
          </p:cNvPr>
          <p:cNvCxnSpPr>
            <a:cxnSpLocks/>
          </p:cNvCxnSpPr>
          <p:nvPr/>
        </p:nvCxnSpPr>
        <p:spPr>
          <a:xfrm>
            <a:off x="6629400" y="2491373"/>
            <a:ext cx="1981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72" name="Picture 71">
            <a:extLst>
              <a:ext uri="{FF2B5EF4-FFF2-40B4-BE49-F238E27FC236}">
                <a16:creationId xmlns:a16="http://schemas.microsoft.com/office/drawing/2014/main" id="{FC7C7B04-A830-43A6-873F-C2D222D530D9}"/>
              </a:ext>
            </a:extLst>
          </p:cNvPr>
          <p:cNvPicPr>
            <a:picLocks noChangeAspect="1"/>
          </p:cNvPicPr>
          <p:nvPr/>
        </p:nvPicPr>
        <p:blipFill rotWithShape="1">
          <a:blip r:embed="rId22"/>
          <a:srcRect l="45127" t="42993" r="36007" b="50175"/>
          <a:stretch/>
        </p:blipFill>
        <p:spPr>
          <a:xfrm>
            <a:off x="6838848" y="4065277"/>
            <a:ext cx="1616500" cy="390255"/>
          </a:xfrm>
          <a:prstGeom prst="rect">
            <a:avLst/>
          </a:prstGeom>
        </p:spPr>
      </p:pic>
      <p:sp>
        <p:nvSpPr>
          <p:cNvPr id="73" name="Text Box 14">
            <a:extLst>
              <a:ext uri="{FF2B5EF4-FFF2-40B4-BE49-F238E27FC236}">
                <a16:creationId xmlns:a16="http://schemas.microsoft.com/office/drawing/2014/main" id="{9CE2A339-46D1-43DE-9D02-E718F7ECAB33}"/>
              </a:ext>
            </a:extLst>
          </p:cNvPr>
          <p:cNvSpPr txBox="1">
            <a:spLocks noChangeArrowheads="1"/>
          </p:cNvSpPr>
          <p:nvPr/>
        </p:nvSpPr>
        <p:spPr bwMode="auto">
          <a:xfrm>
            <a:off x="1524000" y="900111"/>
            <a:ext cx="6804996" cy="369332"/>
          </a:xfrm>
          <a:prstGeom prst="rect">
            <a:avLst/>
          </a:prstGeom>
          <a:noFill/>
          <a:ln w="9525">
            <a:noFill/>
            <a:miter lim="800000"/>
            <a:headEnd/>
            <a:tailEnd/>
          </a:ln>
          <a:effectLst/>
        </p:spPr>
        <p:txBody>
          <a:bodyPr wrap="square">
            <a:spAutoFit/>
          </a:bodyPr>
          <a:lstStyle/>
          <a:p>
            <a:pPr algn="ctr">
              <a:spcBef>
                <a:spcPts val="600"/>
              </a:spcBef>
            </a:pPr>
            <a:r>
              <a:rPr lang="en-US" dirty="0">
                <a:sym typeface="Wingdings" panose="05000000000000000000" pitchFamily="2" charset="2"/>
              </a:rPr>
              <a:t>FM Lab (starting August 2019!)           PI: Fahad Mahmood</a:t>
            </a:r>
          </a:p>
        </p:txBody>
      </p:sp>
    </p:spTree>
    <p:extLst>
      <p:ext uri="{BB962C8B-B14F-4D97-AF65-F5344CB8AC3E}">
        <p14:creationId xmlns:p14="http://schemas.microsoft.com/office/powerpoint/2010/main" val="90534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6F1EFF7F-1184-44C2-864C-224904250014}"/>
              </a:ext>
            </a:extLst>
          </p:cNvPr>
          <p:cNvSpPr/>
          <p:nvPr/>
        </p:nvSpPr>
        <p:spPr>
          <a:xfrm>
            <a:off x="84666" y="1782119"/>
            <a:ext cx="2953512" cy="4986617"/>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DBF183E-4565-45AA-8507-3A9B705ED41C}"/>
              </a:ext>
            </a:extLst>
          </p:cNvPr>
          <p:cNvSpPr/>
          <p:nvPr/>
        </p:nvSpPr>
        <p:spPr>
          <a:xfrm>
            <a:off x="3107266" y="1776745"/>
            <a:ext cx="2953512" cy="4986617"/>
          </a:xfrm>
          <a:prstGeom prst="rect">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9AAE65C-4CD3-4E2D-BFCF-F8DE6F64D1E4}"/>
              </a:ext>
            </a:extLst>
          </p:cNvPr>
          <p:cNvSpPr/>
          <p:nvPr/>
        </p:nvSpPr>
        <p:spPr>
          <a:xfrm>
            <a:off x="6112934" y="1776746"/>
            <a:ext cx="2953512" cy="4986616"/>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16" name="Rectangle 27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2047" name="Rectangle 30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2151" name="Rectangle 40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44" name="Text Box 14">
            <a:extLst>
              <a:ext uri="{FF2B5EF4-FFF2-40B4-BE49-F238E27FC236}">
                <a16:creationId xmlns:a16="http://schemas.microsoft.com/office/drawing/2014/main" id="{FFB5E47C-5599-476F-8EBE-D7E0C518D975}"/>
              </a:ext>
            </a:extLst>
          </p:cNvPr>
          <p:cNvSpPr txBox="1">
            <a:spLocks noChangeArrowheads="1"/>
          </p:cNvSpPr>
          <p:nvPr/>
        </p:nvSpPr>
        <p:spPr bwMode="auto">
          <a:xfrm>
            <a:off x="135465" y="5151328"/>
            <a:ext cx="2971801" cy="1554272"/>
          </a:xfrm>
          <a:prstGeom prst="rect">
            <a:avLst/>
          </a:prstGeom>
          <a:noFill/>
          <a:ln w="9525">
            <a:noFill/>
            <a:miter lim="800000"/>
            <a:headEnd/>
            <a:tailEnd/>
          </a:ln>
          <a:effectLst/>
        </p:spPr>
        <p:txBody>
          <a:bodyPr wrap="square">
            <a:spAutoFit/>
          </a:bodyPr>
          <a:lstStyle/>
          <a:p>
            <a:pPr marL="112713" indent="-112713">
              <a:spcBef>
                <a:spcPts val="600"/>
              </a:spcBef>
              <a:buFont typeface="Arial" panose="020B0604020202020204" pitchFamily="34" charset="0"/>
              <a:buChar char="•"/>
            </a:pPr>
            <a:r>
              <a:rPr lang="en-US" sz="1700" dirty="0">
                <a:sym typeface="Wingdings" panose="05000000000000000000" pitchFamily="2" charset="2"/>
              </a:rPr>
              <a:t>Engineer </a:t>
            </a:r>
            <a:r>
              <a:rPr lang="en-US" sz="1700" dirty="0" err="1">
                <a:sym typeface="Wingdings" panose="05000000000000000000" pitchFamily="2" charset="2"/>
              </a:rPr>
              <a:t>Floquet</a:t>
            </a:r>
            <a:r>
              <a:rPr lang="en-US" sz="1700" dirty="0">
                <a:sym typeface="Wingdings" panose="05000000000000000000" pitchFamily="2" charset="2"/>
              </a:rPr>
              <a:t>-Bloch states </a:t>
            </a:r>
          </a:p>
          <a:p>
            <a:pPr marL="112713" indent="-112713">
              <a:spcBef>
                <a:spcPts val="600"/>
              </a:spcBef>
              <a:buFont typeface="Arial" panose="020B0604020202020204" pitchFamily="34" charset="0"/>
              <a:buChar char="•"/>
            </a:pPr>
            <a:r>
              <a:rPr lang="en-US" sz="1700" dirty="0">
                <a:sym typeface="Wingdings" panose="05000000000000000000" pitchFamily="2" charset="2"/>
              </a:rPr>
              <a:t>Trivial to topological phase transitions</a:t>
            </a:r>
          </a:p>
          <a:p>
            <a:pPr marL="112713" indent="-112713">
              <a:spcBef>
                <a:spcPts val="600"/>
              </a:spcBef>
              <a:buFont typeface="Arial" panose="020B0604020202020204" pitchFamily="34" charset="0"/>
              <a:buChar char="•"/>
            </a:pPr>
            <a:r>
              <a:rPr lang="en-US" sz="1700" dirty="0">
                <a:sym typeface="Wingdings" panose="05000000000000000000" pitchFamily="2" charset="2"/>
              </a:rPr>
              <a:t>Quantized optical non-linear response functions</a:t>
            </a:r>
          </a:p>
        </p:txBody>
      </p:sp>
      <p:sp>
        <p:nvSpPr>
          <p:cNvPr id="46" name="Text Box 14">
            <a:extLst>
              <a:ext uri="{FF2B5EF4-FFF2-40B4-BE49-F238E27FC236}">
                <a16:creationId xmlns:a16="http://schemas.microsoft.com/office/drawing/2014/main" id="{553CF423-61B0-4228-9206-D0BEED2048C6}"/>
              </a:ext>
            </a:extLst>
          </p:cNvPr>
          <p:cNvSpPr txBox="1">
            <a:spLocks noChangeArrowheads="1"/>
          </p:cNvSpPr>
          <p:nvPr/>
        </p:nvSpPr>
        <p:spPr bwMode="auto">
          <a:xfrm>
            <a:off x="84666" y="1800639"/>
            <a:ext cx="2953512" cy="400110"/>
          </a:xfrm>
          <a:prstGeom prst="rect">
            <a:avLst/>
          </a:prstGeom>
          <a:noFill/>
          <a:ln w="9525">
            <a:noFill/>
            <a:miter lim="800000"/>
            <a:headEnd/>
            <a:tailEnd/>
          </a:ln>
          <a:effectLst/>
        </p:spPr>
        <p:txBody>
          <a:bodyPr wrap="square">
            <a:spAutoFit/>
          </a:bodyPr>
          <a:lstStyle/>
          <a:p>
            <a:pPr algn="ctr"/>
            <a:r>
              <a:rPr lang="en-US" sz="2000" dirty="0">
                <a:sym typeface="Wingdings" panose="05000000000000000000" pitchFamily="2" charset="2"/>
              </a:rPr>
              <a:t>Topological states</a:t>
            </a:r>
          </a:p>
        </p:txBody>
      </p:sp>
      <p:sp>
        <p:nvSpPr>
          <p:cNvPr id="47" name="Text Box 14">
            <a:extLst>
              <a:ext uri="{FF2B5EF4-FFF2-40B4-BE49-F238E27FC236}">
                <a16:creationId xmlns:a16="http://schemas.microsoft.com/office/drawing/2014/main" id="{EFC49601-259B-4E98-AA5F-62A4BE4CEB64}"/>
              </a:ext>
            </a:extLst>
          </p:cNvPr>
          <p:cNvSpPr txBox="1">
            <a:spLocks noChangeArrowheads="1"/>
          </p:cNvSpPr>
          <p:nvPr/>
        </p:nvSpPr>
        <p:spPr bwMode="auto">
          <a:xfrm>
            <a:off x="3064934" y="1809659"/>
            <a:ext cx="3048000" cy="707886"/>
          </a:xfrm>
          <a:prstGeom prst="rect">
            <a:avLst/>
          </a:prstGeom>
          <a:noFill/>
          <a:ln w="9525">
            <a:noFill/>
            <a:miter lim="800000"/>
            <a:headEnd/>
            <a:tailEnd/>
          </a:ln>
          <a:effectLst/>
        </p:spPr>
        <p:txBody>
          <a:bodyPr wrap="square">
            <a:spAutoFit/>
          </a:bodyPr>
          <a:lstStyle/>
          <a:p>
            <a:pPr algn="ctr"/>
            <a:r>
              <a:rPr lang="en-US" sz="2000" dirty="0">
                <a:sym typeface="Wingdings" panose="05000000000000000000" pitchFamily="2" charset="2"/>
              </a:rPr>
              <a:t>Unconventional superconductivity </a:t>
            </a:r>
            <a:endParaRPr lang="en-US" sz="2000" baseline="-25000" dirty="0">
              <a:sym typeface="Wingdings" panose="05000000000000000000" pitchFamily="2" charset="2"/>
            </a:endParaRPr>
          </a:p>
        </p:txBody>
      </p:sp>
      <p:sp>
        <p:nvSpPr>
          <p:cNvPr id="55" name="Text Box 14">
            <a:extLst>
              <a:ext uri="{FF2B5EF4-FFF2-40B4-BE49-F238E27FC236}">
                <a16:creationId xmlns:a16="http://schemas.microsoft.com/office/drawing/2014/main" id="{BE7B5168-4ADF-41E5-B628-E73D03F146A2}"/>
              </a:ext>
            </a:extLst>
          </p:cNvPr>
          <p:cNvSpPr txBox="1">
            <a:spLocks noChangeArrowheads="1"/>
          </p:cNvSpPr>
          <p:nvPr/>
        </p:nvSpPr>
        <p:spPr bwMode="auto">
          <a:xfrm>
            <a:off x="6121400" y="1818126"/>
            <a:ext cx="2954867" cy="707886"/>
          </a:xfrm>
          <a:prstGeom prst="rect">
            <a:avLst/>
          </a:prstGeom>
          <a:noFill/>
          <a:ln w="9525">
            <a:noFill/>
            <a:miter lim="800000"/>
            <a:headEnd/>
            <a:tailEnd/>
          </a:ln>
          <a:effectLst/>
        </p:spPr>
        <p:txBody>
          <a:bodyPr wrap="square">
            <a:spAutoFit/>
          </a:bodyPr>
          <a:lstStyle/>
          <a:p>
            <a:pPr algn="ctr"/>
            <a:r>
              <a:rPr lang="en-US" sz="2000" dirty="0">
                <a:sym typeface="Wingdings" panose="05000000000000000000" pitchFamily="2" charset="2"/>
              </a:rPr>
              <a:t>Quantum/frustrated magnetism</a:t>
            </a:r>
            <a:endParaRPr lang="en-US" sz="2000" baseline="-25000" dirty="0">
              <a:sym typeface="Wingdings" panose="05000000000000000000" pitchFamily="2" charset="2"/>
            </a:endParaRPr>
          </a:p>
        </p:txBody>
      </p:sp>
      <p:sp>
        <p:nvSpPr>
          <p:cNvPr id="64" name="Text Box 14">
            <a:extLst>
              <a:ext uri="{FF2B5EF4-FFF2-40B4-BE49-F238E27FC236}">
                <a16:creationId xmlns:a16="http://schemas.microsoft.com/office/drawing/2014/main" id="{4528ED58-C52B-42C7-B4B3-19A9265FE6B3}"/>
              </a:ext>
            </a:extLst>
          </p:cNvPr>
          <p:cNvSpPr txBox="1">
            <a:spLocks noChangeArrowheads="1"/>
          </p:cNvSpPr>
          <p:nvPr/>
        </p:nvSpPr>
        <p:spPr bwMode="auto">
          <a:xfrm>
            <a:off x="3155677" y="4886187"/>
            <a:ext cx="2965253" cy="1815882"/>
          </a:xfrm>
          <a:prstGeom prst="rect">
            <a:avLst/>
          </a:prstGeom>
          <a:noFill/>
          <a:ln w="9525">
            <a:noFill/>
            <a:miter lim="800000"/>
            <a:headEnd/>
            <a:tailEnd/>
          </a:ln>
          <a:effectLst/>
        </p:spPr>
        <p:txBody>
          <a:bodyPr wrap="square">
            <a:spAutoFit/>
          </a:bodyPr>
          <a:lstStyle/>
          <a:p>
            <a:pPr marL="112713" indent="-112713">
              <a:spcBef>
                <a:spcPts val="600"/>
              </a:spcBef>
              <a:buFont typeface="Arial" panose="020B0604020202020204" pitchFamily="34" charset="0"/>
              <a:buChar char="•"/>
            </a:pPr>
            <a:r>
              <a:rPr lang="en-US" sz="1700" dirty="0">
                <a:sym typeface="Wingdings" panose="05000000000000000000" pitchFamily="2" charset="2"/>
              </a:rPr>
              <a:t>Disentangle competing and coexisting phases e.g. SC, CDW, SDW etc. </a:t>
            </a:r>
          </a:p>
          <a:p>
            <a:pPr marL="112713" indent="-112713">
              <a:spcBef>
                <a:spcPts val="600"/>
              </a:spcBef>
              <a:buFont typeface="Arial" panose="020B0604020202020204" pitchFamily="34" charset="0"/>
              <a:buChar char="•"/>
            </a:pPr>
            <a:r>
              <a:rPr lang="en-US" sz="1700" dirty="0">
                <a:sym typeface="Wingdings" panose="05000000000000000000" pitchFamily="2" charset="2"/>
              </a:rPr>
              <a:t>Collective mode dynamics</a:t>
            </a:r>
          </a:p>
          <a:p>
            <a:pPr marL="112713" indent="-112713">
              <a:spcBef>
                <a:spcPts val="600"/>
              </a:spcBef>
              <a:buFont typeface="Arial" panose="020B0604020202020204" pitchFamily="34" charset="0"/>
              <a:buChar char="•"/>
            </a:pPr>
            <a:r>
              <a:rPr lang="en-US" sz="1700" dirty="0">
                <a:sym typeface="Wingdings" panose="05000000000000000000" pitchFamily="2" charset="2"/>
              </a:rPr>
              <a:t>Enhance SC through dynamic stabilization  </a:t>
            </a:r>
          </a:p>
        </p:txBody>
      </p:sp>
      <p:sp>
        <p:nvSpPr>
          <p:cNvPr id="65" name="Text Box 14">
            <a:extLst>
              <a:ext uri="{FF2B5EF4-FFF2-40B4-BE49-F238E27FC236}">
                <a16:creationId xmlns:a16="http://schemas.microsoft.com/office/drawing/2014/main" id="{F0CF220A-BEFF-400F-B3D8-04790ADEE680}"/>
              </a:ext>
            </a:extLst>
          </p:cNvPr>
          <p:cNvSpPr txBox="1">
            <a:spLocks noChangeArrowheads="1"/>
          </p:cNvSpPr>
          <p:nvPr/>
        </p:nvSpPr>
        <p:spPr bwMode="auto">
          <a:xfrm>
            <a:off x="6209950" y="4865290"/>
            <a:ext cx="2770892" cy="1815882"/>
          </a:xfrm>
          <a:prstGeom prst="rect">
            <a:avLst/>
          </a:prstGeom>
          <a:noFill/>
          <a:ln w="9525">
            <a:noFill/>
            <a:miter lim="800000"/>
            <a:headEnd/>
            <a:tailEnd/>
          </a:ln>
          <a:effectLst/>
        </p:spPr>
        <p:txBody>
          <a:bodyPr wrap="square">
            <a:spAutoFit/>
          </a:bodyPr>
          <a:lstStyle/>
          <a:p>
            <a:pPr marL="112713" indent="-112713">
              <a:spcBef>
                <a:spcPts val="600"/>
              </a:spcBef>
              <a:buFont typeface="Arial" panose="020B0604020202020204" pitchFamily="34" charset="0"/>
              <a:buChar char="•"/>
            </a:pPr>
            <a:r>
              <a:rPr lang="en-US" sz="1700" dirty="0">
                <a:sym typeface="Wingdings" panose="05000000000000000000" pitchFamily="2" charset="2"/>
              </a:rPr>
              <a:t>Resolve spin-waves in the THz range</a:t>
            </a:r>
          </a:p>
          <a:p>
            <a:pPr marL="112713" indent="-112713">
              <a:spcBef>
                <a:spcPts val="600"/>
              </a:spcBef>
              <a:buFont typeface="Arial" panose="020B0604020202020204" pitchFamily="34" charset="0"/>
              <a:buChar char="•"/>
            </a:pPr>
            <a:r>
              <a:rPr lang="en-US" sz="1700" dirty="0">
                <a:sym typeface="Wingdings" panose="05000000000000000000" pitchFamily="2" charset="2"/>
              </a:rPr>
              <a:t>Exchange interactions in frustrated magnets</a:t>
            </a:r>
          </a:p>
          <a:p>
            <a:pPr marL="112713" indent="-112713">
              <a:spcBef>
                <a:spcPts val="600"/>
              </a:spcBef>
              <a:buFont typeface="Arial" panose="020B0604020202020204" pitchFamily="34" charset="0"/>
              <a:buChar char="•"/>
            </a:pPr>
            <a:r>
              <a:rPr lang="en-US" sz="1700" dirty="0">
                <a:sym typeface="Wingdings" panose="05000000000000000000" pitchFamily="2" charset="2"/>
              </a:rPr>
              <a:t>Magnon/</a:t>
            </a:r>
            <a:r>
              <a:rPr lang="en-US" sz="1700" dirty="0" err="1">
                <a:sym typeface="Wingdings" panose="05000000000000000000" pitchFamily="2" charset="2"/>
              </a:rPr>
              <a:t>spinon</a:t>
            </a:r>
            <a:r>
              <a:rPr lang="en-US" sz="1700" dirty="0">
                <a:sym typeface="Wingdings" panose="05000000000000000000" pitchFamily="2" charset="2"/>
              </a:rPr>
              <a:t> continuums in spin chains</a:t>
            </a:r>
          </a:p>
        </p:txBody>
      </p:sp>
      <p:pic>
        <p:nvPicPr>
          <p:cNvPr id="66" name="Picture 65">
            <a:extLst>
              <a:ext uri="{FF2B5EF4-FFF2-40B4-BE49-F238E27FC236}">
                <a16:creationId xmlns:a16="http://schemas.microsoft.com/office/drawing/2014/main" id="{ED9258FF-CACC-4511-A7A2-96F5996FD20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11613" y="2600326"/>
            <a:ext cx="2296319" cy="1873140"/>
          </a:xfrm>
          <a:prstGeom prst="rect">
            <a:avLst/>
          </a:prstGeom>
        </p:spPr>
      </p:pic>
      <p:sp>
        <p:nvSpPr>
          <p:cNvPr id="67" name="Text Box 14">
            <a:extLst>
              <a:ext uri="{FF2B5EF4-FFF2-40B4-BE49-F238E27FC236}">
                <a16:creationId xmlns:a16="http://schemas.microsoft.com/office/drawing/2014/main" id="{A3532D5D-6BB6-4E83-B4CF-372702E6D582}"/>
              </a:ext>
            </a:extLst>
          </p:cNvPr>
          <p:cNvSpPr txBox="1">
            <a:spLocks noChangeArrowheads="1"/>
          </p:cNvSpPr>
          <p:nvPr/>
        </p:nvSpPr>
        <p:spPr bwMode="auto">
          <a:xfrm>
            <a:off x="3107266" y="4467037"/>
            <a:ext cx="2953512" cy="307777"/>
          </a:xfrm>
          <a:prstGeom prst="rect">
            <a:avLst/>
          </a:prstGeom>
          <a:noFill/>
          <a:ln w="9525">
            <a:noFill/>
            <a:miter lim="800000"/>
            <a:headEnd/>
            <a:tailEnd/>
          </a:ln>
          <a:effectLst/>
        </p:spPr>
        <p:txBody>
          <a:bodyPr wrap="square">
            <a:spAutoFit/>
          </a:bodyPr>
          <a:lstStyle/>
          <a:p>
            <a:pPr algn="ctr"/>
            <a:r>
              <a:rPr lang="en-US" sz="1400" dirty="0">
                <a:sym typeface="Wingdings" panose="05000000000000000000" pitchFamily="2" charset="2"/>
              </a:rPr>
              <a:t>CDW amplitude mode in a </a:t>
            </a:r>
            <a:r>
              <a:rPr lang="en-US" sz="1400" dirty="0" err="1">
                <a:sym typeface="Wingdings" panose="05000000000000000000" pitchFamily="2" charset="2"/>
              </a:rPr>
              <a:t>cuprate</a:t>
            </a:r>
            <a:endParaRPr lang="en-US" sz="1400" baseline="-25000" dirty="0">
              <a:sym typeface="Wingdings" panose="05000000000000000000" pitchFamily="2" charset="2"/>
            </a:endParaRPr>
          </a:p>
        </p:txBody>
      </p:sp>
      <p:grpSp>
        <p:nvGrpSpPr>
          <p:cNvPr id="5" name="Group 4">
            <a:extLst>
              <a:ext uri="{FF2B5EF4-FFF2-40B4-BE49-F238E27FC236}">
                <a16:creationId xmlns:a16="http://schemas.microsoft.com/office/drawing/2014/main" id="{6747A2E7-09ED-4850-9CD4-697B075FCC47}"/>
              </a:ext>
            </a:extLst>
          </p:cNvPr>
          <p:cNvGrpSpPr>
            <a:grpSpLocks noChangeAspect="1"/>
          </p:cNvGrpSpPr>
          <p:nvPr/>
        </p:nvGrpSpPr>
        <p:grpSpPr>
          <a:xfrm>
            <a:off x="6248400" y="2587810"/>
            <a:ext cx="2436966" cy="1841316"/>
            <a:chOff x="6574089" y="2696459"/>
            <a:chExt cx="2075271" cy="1568028"/>
          </a:xfrm>
        </p:grpSpPr>
        <p:pic>
          <p:nvPicPr>
            <p:cNvPr id="72" name="图片 8">
              <a:extLst>
                <a:ext uri="{FF2B5EF4-FFF2-40B4-BE49-F238E27FC236}">
                  <a16:creationId xmlns:a16="http://schemas.microsoft.com/office/drawing/2014/main" id="{727A45BF-657A-4FBA-BB61-7F484CB58F2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097" r="29896"/>
            <a:stretch/>
          </p:blipFill>
          <p:spPr>
            <a:xfrm>
              <a:off x="6583909" y="2696459"/>
              <a:ext cx="2065451" cy="1568028"/>
            </a:xfrm>
            <a:prstGeom prst="rect">
              <a:avLst/>
            </a:prstGeom>
          </p:spPr>
        </p:pic>
        <p:sp>
          <p:nvSpPr>
            <p:cNvPr id="4" name="Rectangle 3">
              <a:extLst>
                <a:ext uri="{FF2B5EF4-FFF2-40B4-BE49-F238E27FC236}">
                  <a16:creationId xmlns:a16="http://schemas.microsoft.com/office/drawing/2014/main" id="{1F0F3203-AC87-408F-9ED6-84030E822CC3}"/>
                </a:ext>
              </a:extLst>
            </p:cNvPr>
            <p:cNvSpPr/>
            <p:nvPr/>
          </p:nvSpPr>
          <p:spPr>
            <a:xfrm>
              <a:off x="6574089" y="3962400"/>
              <a:ext cx="131512" cy="1358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2">
            <a:extLst>
              <a:ext uri="{FF2B5EF4-FFF2-40B4-BE49-F238E27FC236}">
                <a16:creationId xmlns:a16="http://schemas.microsoft.com/office/drawing/2014/main" id="{14512A10-15E2-4063-BEB7-1ECCC36F0CC7}"/>
              </a:ext>
            </a:extLst>
          </p:cNvPr>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9" name="Rectangle 303">
            <a:extLst>
              <a:ext uri="{FF2B5EF4-FFF2-40B4-BE49-F238E27FC236}">
                <a16:creationId xmlns:a16="http://schemas.microsoft.com/office/drawing/2014/main" id="{69CA23B0-325B-4607-88D9-C63504BBCF2D}"/>
              </a:ext>
            </a:extLst>
          </p:cNvPr>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0" name="Rectangle 407">
            <a:extLst>
              <a:ext uri="{FF2B5EF4-FFF2-40B4-BE49-F238E27FC236}">
                <a16:creationId xmlns:a16="http://schemas.microsoft.com/office/drawing/2014/main" id="{C7ED335F-B50F-426F-9A7C-CEE629091656}"/>
              </a:ext>
            </a:extLst>
          </p:cNvPr>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 name="Text Box 145">
            <a:extLst>
              <a:ext uri="{FF2B5EF4-FFF2-40B4-BE49-F238E27FC236}">
                <a16:creationId xmlns:a16="http://schemas.microsoft.com/office/drawing/2014/main" id="{A848F325-6788-4B48-9347-D701524B3985}"/>
              </a:ext>
            </a:extLst>
          </p:cNvPr>
          <p:cNvSpPr txBox="1">
            <a:spLocks noChangeArrowheads="1"/>
          </p:cNvSpPr>
          <p:nvPr/>
        </p:nvSpPr>
        <p:spPr bwMode="auto">
          <a:xfrm flipH="1">
            <a:off x="0" y="89462"/>
            <a:ext cx="7696199" cy="384721"/>
          </a:xfrm>
          <a:prstGeom prst="rect">
            <a:avLst/>
          </a:prstGeom>
          <a:noFill/>
          <a:ln w="9525">
            <a:noFill/>
            <a:miter lim="800000"/>
            <a:headEnd/>
            <a:tailEnd/>
          </a:ln>
          <a:effectLst/>
        </p:spPr>
        <p:txBody>
          <a:bodyPr wrap="square" lIns="0" tIns="0" rIns="0" bIns="0">
            <a:spAutoFit/>
          </a:bodyPr>
          <a:lstStyle/>
          <a:p>
            <a:pPr algn="ctr" defTabSz="4075113">
              <a:spcBef>
                <a:spcPct val="50000"/>
              </a:spcBef>
            </a:pPr>
            <a:r>
              <a:rPr lang="en-US" sz="2500" u="sng" kern="2400" dirty="0">
                <a:latin typeface="Calibri" pitchFamily="34" charset="0"/>
              </a:rPr>
              <a:t>Femtosecond Manipulation of Quantum Materials</a:t>
            </a:r>
          </a:p>
        </p:txBody>
      </p:sp>
      <p:sp>
        <p:nvSpPr>
          <p:cNvPr id="32" name="Text Box 145">
            <a:extLst>
              <a:ext uri="{FF2B5EF4-FFF2-40B4-BE49-F238E27FC236}">
                <a16:creationId xmlns:a16="http://schemas.microsoft.com/office/drawing/2014/main" id="{2194C5A1-95C6-4909-9A92-7EEFD009A9F7}"/>
              </a:ext>
            </a:extLst>
          </p:cNvPr>
          <p:cNvSpPr txBox="1">
            <a:spLocks noChangeArrowheads="1"/>
          </p:cNvSpPr>
          <p:nvPr/>
        </p:nvSpPr>
        <p:spPr bwMode="auto">
          <a:xfrm flipH="1">
            <a:off x="0" y="554916"/>
            <a:ext cx="7622289" cy="323165"/>
          </a:xfrm>
          <a:prstGeom prst="rect">
            <a:avLst/>
          </a:prstGeom>
          <a:noFill/>
          <a:ln w="9525">
            <a:noFill/>
            <a:miter lim="800000"/>
            <a:headEnd/>
            <a:tailEnd/>
          </a:ln>
          <a:effectLst/>
        </p:spPr>
        <p:txBody>
          <a:bodyPr wrap="square" lIns="0" tIns="0" rIns="0" bIns="0">
            <a:spAutoFit/>
          </a:bodyPr>
          <a:lstStyle/>
          <a:p>
            <a:pPr algn="ctr" defTabSz="4075113">
              <a:spcBef>
                <a:spcPct val="50000"/>
              </a:spcBef>
            </a:pPr>
            <a:r>
              <a:rPr lang="en-US" sz="2100" kern="2400" dirty="0">
                <a:latin typeface="Calibri" pitchFamily="34" charset="0"/>
              </a:rPr>
              <a:t>Light-matter interaction over short (fs/</a:t>
            </a:r>
            <a:r>
              <a:rPr lang="en-US" sz="2100" kern="2400" dirty="0" err="1">
                <a:latin typeface="Calibri" pitchFamily="34" charset="0"/>
              </a:rPr>
              <a:t>ps</a:t>
            </a:r>
            <a:r>
              <a:rPr lang="en-US" sz="2100" kern="2400" dirty="0">
                <a:latin typeface="Calibri" pitchFamily="34" charset="0"/>
              </a:rPr>
              <a:t>) timescales</a:t>
            </a:r>
            <a:endParaRPr lang="en-US" sz="2100" kern="2400" baseline="-25000" dirty="0">
              <a:latin typeface="Calibri" pitchFamily="34" charset="0"/>
            </a:endParaRPr>
          </a:p>
        </p:txBody>
      </p:sp>
      <p:pic>
        <p:nvPicPr>
          <p:cNvPr id="33" name="Picture 32">
            <a:extLst>
              <a:ext uri="{FF2B5EF4-FFF2-40B4-BE49-F238E27FC236}">
                <a16:creationId xmlns:a16="http://schemas.microsoft.com/office/drawing/2014/main" id="{CBE68733-5158-416C-8156-8371FA062F6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29" t="2482" b="9605"/>
          <a:stretch/>
        </p:blipFill>
        <p:spPr>
          <a:xfrm>
            <a:off x="7696199" y="106242"/>
            <a:ext cx="1342801" cy="1499038"/>
          </a:xfrm>
          <a:prstGeom prst="rect">
            <a:avLst/>
          </a:prstGeom>
        </p:spPr>
      </p:pic>
      <p:sp>
        <p:nvSpPr>
          <p:cNvPr id="35" name="Text Box 145">
            <a:extLst>
              <a:ext uri="{FF2B5EF4-FFF2-40B4-BE49-F238E27FC236}">
                <a16:creationId xmlns:a16="http://schemas.microsoft.com/office/drawing/2014/main" id="{EF96474C-40B0-48BC-833C-E10040F1FEF0}"/>
              </a:ext>
            </a:extLst>
          </p:cNvPr>
          <p:cNvSpPr txBox="1">
            <a:spLocks noChangeArrowheads="1"/>
          </p:cNvSpPr>
          <p:nvPr/>
        </p:nvSpPr>
        <p:spPr bwMode="auto">
          <a:xfrm flipH="1">
            <a:off x="-2" y="1333496"/>
            <a:ext cx="9144001" cy="323165"/>
          </a:xfrm>
          <a:prstGeom prst="rect">
            <a:avLst/>
          </a:prstGeom>
          <a:noFill/>
          <a:ln w="9525">
            <a:noFill/>
            <a:miter lim="800000"/>
            <a:headEnd/>
            <a:tailEnd/>
          </a:ln>
          <a:effectLst/>
        </p:spPr>
        <p:txBody>
          <a:bodyPr wrap="square" lIns="0" tIns="0" rIns="0" bIns="0">
            <a:spAutoFit/>
          </a:bodyPr>
          <a:lstStyle/>
          <a:p>
            <a:pPr algn="ctr" defTabSz="4075113">
              <a:spcBef>
                <a:spcPct val="50000"/>
              </a:spcBef>
            </a:pPr>
            <a:r>
              <a:rPr lang="en-US" sz="2100" u="sng" kern="2400" dirty="0">
                <a:latin typeface="Calibri" pitchFamily="34" charset="0"/>
              </a:rPr>
              <a:t>Scientific Directions</a:t>
            </a:r>
          </a:p>
        </p:txBody>
      </p:sp>
      <p:sp>
        <p:nvSpPr>
          <p:cNvPr id="36" name="Text Box 14">
            <a:extLst>
              <a:ext uri="{FF2B5EF4-FFF2-40B4-BE49-F238E27FC236}">
                <a16:creationId xmlns:a16="http://schemas.microsoft.com/office/drawing/2014/main" id="{32C614C4-0622-4B66-9EBE-158A66421A4D}"/>
              </a:ext>
            </a:extLst>
          </p:cNvPr>
          <p:cNvSpPr txBox="1">
            <a:spLocks noChangeArrowheads="1"/>
          </p:cNvSpPr>
          <p:nvPr/>
        </p:nvSpPr>
        <p:spPr bwMode="auto">
          <a:xfrm>
            <a:off x="6120930" y="4478534"/>
            <a:ext cx="2953512" cy="307777"/>
          </a:xfrm>
          <a:prstGeom prst="rect">
            <a:avLst/>
          </a:prstGeom>
          <a:noFill/>
          <a:ln w="9525">
            <a:noFill/>
            <a:miter lim="800000"/>
            <a:headEnd/>
            <a:tailEnd/>
          </a:ln>
          <a:effectLst/>
        </p:spPr>
        <p:txBody>
          <a:bodyPr wrap="square">
            <a:spAutoFit/>
          </a:bodyPr>
          <a:lstStyle/>
          <a:p>
            <a:pPr algn="ctr"/>
            <a:r>
              <a:rPr lang="en-US" sz="1400" dirty="0">
                <a:sym typeface="Wingdings" panose="05000000000000000000" pitchFamily="2" charset="2"/>
              </a:rPr>
              <a:t>Spin-waves in a frustrated magnet</a:t>
            </a:r>
            <a:endParaRPr lang="en-US" sz="1400" baseline="-25000" dirty="0">
              <a:sym typeface="Wingdings" panose="05000000000000000000" pitchFamily="2" charset="2"/>
            </a:endParaRPr>
          </a:p>
        </p:txBody>
      </p:sp>
      <p:grpSp>
        <p:nvGrpSpPr>
          <p:cNvPr id="48" name="Group 47">
            <a:extLst>
              <a:ext uri="{FF2B5EF4-FFF2-40B4-BE49-F238E27FC236}">
                <a16:creationId xmlns:a16="http://schemas.microsoft.com/office/drawing/2014/main" id="{6885DC8B-1236-46EF-90BF-3A21878D029B}"/>
              </a:ext>
            </a:extLst>
          </p:cNvPr>
          <p:cNvGrpSpPr>
            <a:grpSpLocks noChangeAspect="1"/>
          </p:cNvGrpSpPr>
          <p:nvPr/>
        </p:nvGrpSpPr>
        <p:grpSpPr>
          <a:xfrm>
            <a:off x="352455" y="2135440"/>
            <a:ext cx="2439450" cy="2793366"/>
            <a:chOff x="5410199" y="762001"/>
            <a:chExt cx="3271942" cy="3746636"/>
          </a:xfrm>
        </p:grpSpPr>
        <p:pic>
          <p:nvPicPr>
            <p:cNvPr id="49" name="Picture 5">
              <a:extLst>
                <a:ext uri="{FF2B5EF4-FFF2-40B4-BE49-F238E27FC236}">
                  <a16:creationId xmlns:a16="http://schemas.microsoft.com/office/drawing/2014/main" id="{6CC59ECB-1F27-40A5-8368-DCDA3859214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386" b="72201"/>
            <a:stretch/>
          </p:blipFill>
          <p:spPr bwMode="auto">
            <a:xfrm>
              <a:off x="5410200" y="762001"/>
              <a:ext cx="3271941"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5">
              <a:extLst>
                <a:ext uri="{FF2B5EF4-FFF2-40B4-BE49-F238E27FC236}">
                  <a16:creationId xmlns:a16="http://schemas.microsoft.com/office/drawing/2014/main" id="{06D0943E-CA1B-43B0-A354-7D839D02444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7409" b="24320"/>
            <a:stretch/>
          </p:blipFill>
          <p:spPr bwMode="auto">
            <a:xfrm>
              <a:off x="5410199" y="2394099"/>
              <a:ext cx="3271941" cy="21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Arc 52">
              <a:extLst>
                <a:ext uri="{FF2B5EF4-FFF2-40B4-BE49-F238E27FC236}">
                  <a16:creationId xmlns:a16="http://schemas.microsoft.com/office/drawing/2014/main" id="{95A84C67-8995-48A4-BD5C-A55E166224F0}"/>
                </a:ext>
              </a:extLst>
            </p:cNvPr>
            <p:cNvSpPr>
              <a:spLocks noChangeAspect="1"/>
            </p:cNvSpPr>
            <p:nvPr/>
          </p:nvSpPr>
          <p:spPr>
            <a:xfrm>
              <a:off x="6208955" y="3569745"/>
              <a:ext cx="164592" cy="164592"/>
            </a:xfrm>
            <a:prstGeom prst="arc">
              <a:avLst>
                <a:gd name="adj1" fmla="val 1332361"/>
                <a:gd name="adj2" fmla="val 0"/>
              </a:avLst>
            </a:prstGeom>
            <a:ln w="12700">
              <a:solidFill>
                <a:schemeClr val="bg1"/>
              </a:solidFill>
              <a:headEnd type="triangle" w="sm" len="sm"/>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7" name="Text Box 14">
            <a:extLst>
              <a:ext uri="{FF2B5EF4-FFF2-40B4-BE49-F238E27FC236}">
                <a16:creationId xmlns:a16="http://schemas.microsoft.com/office/drawing/2014/main" id="{58FE41C8-D163-46C1-8F61-1710F7A52112}"/>
              </a:ext>
            </a:extLst>
          </p:cNvPr>
          <p:cNvSpPr txBox="1">
            <a:spLocks noChangeArrowheads="1"/>
          </p:cNvSpPr>
          <p:nvPr/>
        </p:nvSpPr>
        <p:spPr bwMode="auto">
          <a:xfrm>
            <a:off x="84666" y="4823659"/>
            <a:ext cx="2947754" cy="307777"/>
          </a:xfrm>
          <a:prstGeom prst="rect">
            <a:avLst/>
          </a:prstGeom>
          <a:noFill/>
          <a:ln w="9525">
            <a:noFill/>
            <a:miter lim="800000"/>
            <a:headEnd/>
            <a:tailEnd/>
          </a:ln>
          <a:effectLst/>
        </p:spPr>
        <p:txBody>
          <a:bodyPr wrap="square">
            <a:spAutoFit/>
          </a:bodyPr>
          <a:lstStyle/>
          <a:p>
            <a:pPr algn="ctr"/>
            <a:r>
              <a:rPr lang="en-US" sz="1400" dirty="0" err="1">
                <a:sym typeface="Wingdings" panose="05000000000000000000" pitchFamily="2" charset="2"/>
              </a:rPr>
              <a:t>Floquet</a:t>
            </a:r>
            <a:r>
              <a:rPr lang="en-US" sz="1400" dirty="0">
                <a:sym typeface="Wingdings" panose="05000000000000000000" pitchFamily="2" charset="2"/>
              </a:rPr>
              <a:t> band engineering in Bi</a:t>
            </a:r>
            <a:r>
              <a:rPr lang="en-US" sz="1400" baseline="-25000" dirty="0">
                <a:sym typeface="Wingdings" panose="05000000000000000000" pitchFamily="2" charset="2"/>
              </a:rPr>
              <a:t>2</a:t>
            </a:r>
            <a:r>
              <a:rPr lang="en-US" sz="1400" dirty="0">
                <a:sym typeface="Wingdings" panose="05000000000000000000" pitchFamily="2" charset="2"/>
              </a:rPr>
              <a:t>Se</a:t>
            </a:r>
            <a:r>
              <a:rPr lang="en-US" sz="1400" baseline="-25000" dirty="0">
                <a:sym typeface="Wingdings" panose="05000000000000000000" pitchFamily="2" charset="2"/>
              </a:rPr>
              <a:t>3</a:t>
            </a:r>
            <a:r>
              <a:rPr lang="en-US" sz="1400" dirty="0">
                <a:sym typeface="Wingdings" panose="05000000000000000000" pitchFamily="2" charset="2"/>
              </a:rPr>
              <a:t> </a:t>
            </a:r>
            <a:endParaRPr lang="en-US" sz="1400" baseline="-25000" dirty="0">
              <a:sym typeface="Wingdings" panose="05000000000000000000" pitchFamily="2" charset="2"/>
            </a:endParaRPr>
          </a:p>
        </p:txBody>
      </p:sp>
      <p:sp>
        <p:nvSpPr>
          <p:cNvPr id="58" name="Text Box 14">
            <a:extLst>
              <a:ext uri="{FF2B5EF4-FFF2-40B4-BE49-F238E27FC236}">
                <a16:creationId xmlns:a16="http://schemas.microsoft.com/office/drawing/2014/main" id="{2D2156DE-8C93-48EB-B5B9-113EC96F60BE}"/>
              </a:ext>
            </a:extLst>
          </p:cNvPr>
          <p:cNvSpPr txBox="1">
            <a:spLocks noChangeArrowheads="1"/>
          </p:cNvSpPr>
          <p:nvPr/>
        </p:nvSpPr>
        <p:spPr bwMode="auto">
          <a:xfrm>
            <a:off x="765808" y="3086110"/>
            <a:ext cx="1853354" cy="261610"/>
          </a:xfrm>
          <a:prstGeom prst="rect">
            <a:avLst/>
          </a:prstGeom>
          <a:noFill/>
          <a:ln w="9525">
            <a:noFill/>
            <a:miter lim="800000"/>
            <a:headEnd/>
            <a:tailEnd/>
          </a:ln>
          <a:effectLst/>
        </p:spPr>
        <p:txBody>
          <a:bodyPr wrap="square">
            <a:spAutoFit/>
          </a:bodyPr>
          <a:lstStyle/>
          <a:p>
            <a:pPr algn="ctr"/>
            <a:r>
              <a:rPr lang="en-US" sz="1100" dirty="0">
                <a:solidFill>
                  <a:schemeClr val="bg1">
                    <a:lumMod val="95000"/>
                  </a:schemeClr>
                </a:solidFill>
                <a:sym typeface="Wingdings" panose="05000000000000000000" pitchFamily="2" charset="2"/>
              </a:rPr>
              <a:t>original  Dirac cone</a:t>
            </a:r>
          </a:p>
        </p:txBody>
      </p:sp>
      <p:sp>
        <p:nvSpPr>
          <p:cNvPr id="59" name="Text Box 14">
            <a:extLst>
              <a:ext uri="{FF2B5EF4-FFF2-40B4-BE49-F238E27FC236}">
                <a16:creationId xmlns:a16="http://schemas.microsoft.com/office/drawing/2014/main" id="{323836BD-4808-447A-A93F-69BB8DF53807}"/>
              </a:ext>
            </a:extLst>
          </p:cNvPr>
          <p:cNvSpPr txBox="1">
            <a:spLocks noChangeArrowheads="1"/>
          </p:cNvSpPr>
          <p:nvPr/>
        </p:nvSpPr>
        <p:spPr bwMode="auto">
          <a:xfrm>
            <a:off x="766653" y="4203520"/>
            <a:ext cx="1853354" cy="261610"/>
          </a:xfrm>
          <a:prstGeom prst="rect">
            <a:avLst/>
          </a:prstGeom>
          <a:noFill/>
          <a:ln w="9525">
            <a:noFill/>
            <a:miter lim="800000"/>
            <a:headEnd/>
            <a:tailEnd/>
          </a:ln>
          <a:effectLst/>
        </p:spPr>
        <p:txBody>
          <a:bodyPr wrap="square">
            <a:spAutoFit/>
          </a:bodyPr>
          <a:lstStyle/>
          <a:p>
            <a:pPr algn="ctr"/>
            <a:r>
              <a:rPr lang="en-US" sz="1100" dirty="0">
                <a:solidFill>
                  <a:schemeClr val="bg1">
                    <a:lumMod val="95000"/>
                  </a:schemeClr>
                </a:solidFill>
                <a:sym typeface="Wingdings" panose="05000000000000000000" pitchFamily="2" charset="2"/>
              </a:rPr>
              <a:t>driven Dirac cone</a:t>
            </a:r>
          </a:p>
        </p:txBody>
      </p:sp>
      <p:cxnSp>
        <p:nvCxnSpPr>
          <p:cNvPr id="60" name="Straight Connector 59">
            <a:extLst>
              <a:ext uri="{FF2B5EF4-FFF2-40B4-BE49-F238E27FC236}">
                <a16:creationId xmlns:a16="http://schemas.microsoft.com/office/drawing/2014/main" id="{8181491F-24D3-41C1-9367-CBA8BADF35FE}"/>
              </a:ext>
            </a:extLst>
          </p:cNvPr>
          <p:cNvCxnSpPr>
            <a:cxnSpLocks/>
          </p:cNvCxnSpPr>
          <p:nvPr/>
        </p:nvCxnSpPr>
        <p:spPr>
          <a:xfrm>
            <a:off x="609600" y="2168887"/>
            <a:ext cx="190210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123FBCF7-85F3-44B1-BFCD-CD0A50CD57FB}"/>
              </a:ext>
            </a:extLst>
          </p:cNvPr>
          <p:cNvCxnSpPr>
            <a:cxnSpLocks/>
          </p:cNvCxnSpPr>
          <p:nvPr/>
        </p:nvCxnSpPr>
        <p:spPr>
          <a:xfrm>
            <a:off x="3600592" y="2492315"/>
            <a:ext cx="1981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71DBFFB-337B-4D54-95D2-9A1CB8E66638}"/>
              </a:ext>
            </a:extLst>
          </p:cNvPr>
          <p:cNvCxnSpPr>
            <a:cxnSpLocks/>
          </p:cNvCxnSpPr>
          <p:nvPr/>
        </p:nvCxnSpPr>
        <p:spPr>
          <a:xfrm>
            <a:off x="6477000" y="2491373"/>
            <a:ext cx="220836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Text Box 14">
            <a:extLst>
              <a:ext uri="{FF2B5EF4-FFF2-40B4-BE49-F238E27FC236}">
                <a16:creationId xmlns:a16="http://schemas.microsoft.com/office/drawing/2014/main" id="{2DB398C4-D401-4E85-9AB0-8D1FCEDCCB12}"/>
              </a:ext>
            </a:extLst>
          </p:cNvPr>
          <p:cNvSpPr txBox="1">
            <a:spLocks noChangeArrowheads="1"/>
          </p:cNvSpPr>
          <p:nvPr/>
        </p:nvSpPr>
        <p:spPr bwMode="auto">
          <a:xfrm>
            <a:off x="1524000" y="900111"/>
            <a:ext cx="6804996" cy="369332"/>
          </a:xfrm>
          <a:prstGeom prst="rect">
            <a:avLst/>
          </a:prstGeom>
          <a:noFill/>
          <a:ln w="9525">
            <a:noFill/>
            <a:miter lim="800000"/>
            <a:headEnd/>
            <a:tailEnd/>
          </a:ln>
          <a:effectLst/>
        </p:spPr>
        <p:txBody>
          <a:bodyPr wrap="square">
            <a:spAutoFit/>
          </a:bodyPr>
          <a:lstStyle/>
          <a:p>
            <a:pPr algn="ctr">
              <a:spcBef>
                <a:spcPts val="600"/>
              </a:spcBef>
            </a:pPr>
            <a:r>
              <a:rPr lang="en-US" dirty="0">
                <a:sym typeface="Wingdings" panose="05000000000000000000" pitchFamily="2" charset="2"/>
              </a:rPr>
              <a:t>FM Lab (starting August 2019!)           PI: Fahad Mahmood</a:t>
            </a:r>
          </a:p>
        </p:txBody>
      </p:sp>
    </p:spTree>
    <p:extLst>
      <p:ext uri="{BB962C8B-B14F-4D97-AF65-F5344CB8AC3E}">
        <p14:creationId xmlns:p14="http://schemas.microsoft.com/office/powerpoint/2010/main" val="23854275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1371600"/>
            <a:ext cx="2456122" cy="584775"/>
          </a:xfrm>
          <a:prstGeom prst="rect">
            <a:avLst/>
          </a:prstGeom>
          <a:noFill/>
        </p:spPr>
        <p:txBody>
          <a:bodyPr wrap="none" rtlCol="0">
            <a:spAutoFit/>
          </a:bodyPr>
          <a:lstStyle/>
          <a:p>
            <a:pPr algn="ctr"/>
            <a:r>
              <a:rPr lang="en-US" sz="3200" dirty="0"/>
              <a:t>Lance Cooper</a:t>
            </a:r>
          </a:p>
        </p:txBody>
      </p:sp>
      <p:sp>
        <p:nvSpPr>
          <p:cNvPr id="3" name="TextBox 2"/>
          <p:cNvSpPr txBox="1"/>
          <p:nvPr/>
        </p:nvSpPr>
        <p:spPr>
          <a:xfrm>
            <a:off x="838200" y="3429000"/>
            <a:ext cx="5582810" cy="2031325"/>
          </a:xfrm>
          <a:prstGeom prst="rect">
            <a:avLst/>
          </a:prstGeom>
          <a:noFill/>
        </p:spPr>
        <p:txBody>
          <a:bodyPr wrap="none" rtlCol="0">
            <a:spAutoFit/>
          </a:bodyPr>
          <a:lstStyle/>
          <a:p>
            <a:pPr>
              <a:spcAft>
                <a:spcPts val="1200"/>
              </a:spcAft>
            </a:pPr>
            <a:r>
              <a:rPr lang="en-US" sz="2400" dirty="0"/>
              <a:t>Raman Spectroscopy of correlated systems</a:t>
            </a:r>
          </a:p>
          <a:p>
            <a:pPr>
              <a:spcAft>
                <a:spcPts val="1200"/>
              </a:spcAft>
            </a:pPr>
            <a:r>
              <a:rPr lang="en-US" sz="2400" dirty="0"/>
              <a:t>Superconductivity</a:t>
            </a:r>
          </a:p>
          <a:p>
            <a:pPr>
              <a:spcAft>
                <a:spcPts val="1200"/>
              </a:spcAft>
            </a:pPr>
            <a:r>
              <a:rPr lang="en-US" sz="2400" dirty="0">
                <a:solidFill>
                  <a:srgbClr val="FF0000"/>
                </a:solidFill>
              </a:rPr>
              <a:t>Novel Magnetic/Orbital/Charge Order </a:t>
            </a:r>
          </a:p>
          <a:p>
            <a:pPr>
              <a:spcAft>
                <a:spcPts val="1200"/>
              </a:spcAft>
            </a:pPr>
            <a:r>
              <a:rPr lang="en-US" sz="2400" dirty="0">
                <a:solidFill>
                  <a:srgbClr val="FF0000"/>
                </a:solidFill>
              </a:rPr>
              <a:t>Growth of essentially perfect single crystals</a:t>
            </a:r>
          </a:p>
        </p:txBody>
      </p:sp>
      <p:grpSp>
        <p:nvGrpSpPr>
          <p:cNvPr id="5" name="Group 4"/>
          <p:cNvGrpSpPr/>
          <p:nvPr/>
        </p:nvGrpSpPr>
        <p:grpSpPr>
          <a:xfrm>
            <a:off x="5984385" y="533400"/>
            <a:ext cx="1840547" cy="2286000"/>
            <a:chOff x="533400" y="4815840"/>
            <a:chExt cx="1840547" cy="2286000"/>
          </a:xfrm>
        </p:grpSpPr>
        <p:sp>
          <p:nvSpPr>
            <p:cNvPr id="6" name="Text Box 21"/>
            <p:cNvSpPr txBox="1">
              <a:spLocks noChangeArrowheads="1"/>
            </p:cNvSpPr>
            <p:nvPr/>
          </p:nvSpPr>
          <p:spPr bwMode="auto">
            <a:xfrm>
              <a:off x="533400" y="6172200"/>
              <a:ext cx="1006475" cy="517525"/>
            </a:xfrm>
            <a:prstGeom prst="rect">
              <a:avLst/>
            </a:prstGeom>
            <a:noFill/>
            <a:ln w="9525">
              <a:noFill/>
              <a:miter lim="800000"/>
              <a:headEnd/>
              <a:tailEnd/>
            </a:ln>
            <a:effectLst/>
          </p:spPr>
          <p:txBody>
            <a:bodyPr>
              <a:spAutoFit/>
            </a:bodyPr>
            <a:lstStyle/>
            <a:p>
              <a:pPr algn="ctr">
                <a:defRPr/>
              </a:pPr>
              <a:r>
                <a:rPr lang="en-US" sz="1400" dirty="0">
                  <a:effectLst>
                    <a:outerShdw blurRad="38100" dist="38100" dir="2700000" algn="tl">
                      <a:srgbClr val="C0C0C0"/>
                    </a:outerShdw>
                  </a:effectLst>
                  <a:latin typeface="Arial" charset="0"/>
                </a:rPr>
                <a:t>Lance Cooper</a:t>
              </a:r>
            </a:p>
          </p:txBody>
        </p:sp>
        <p:pic>
          <p:nvPicPr>
            <p:cNvPr id="7" name="Picture 10"/>
            <p:cNvPicPr>
              <a:picLocks noChangeAspect="1" noChangeArrowheads="1"/>
            </p:cNvPicPr>
            <p:nvPr/>
          </p:nvPicPr>
          <p:blipFill rotWithShape="1">
            <a:blip r:embed="rId2">
              <a:extLst>
                <a:ext uri="{28A0092B-C50C-407E-A947-70E740481C1C}">
                  <a14:useLocalDpi xmlns:a14="http://schemas.microsoft.com/office/drawing/2010/main" val="0"/>
                </a:ext>
              </a:extLst>
            </a:blip>
            <a:srcRect b="17198"/>
            <a:stretch/>
          </p:blipFill>
          <p:spPr bwMode="auto">
            <a:xfrm>
              <a:off x="533400" y="4815840"/>
              <a:ext cx="1840547"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0333930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mrl_logo_text-web"/>
          <p:cNvPicPr>
            <a:picLocks noChangeAspect="1" noChangeArrowheads="1"/>
          </p:cNvPicPr>
          <p:nvPr/>
        </p:nvPicPr>
        <p:blipFill>
          <a:blip r:embed="rId2" cstate="print"/>
          <a:srcRect/>
          <a:stretch>
            <a:fillRect/>
          </a:stretch>
        </p:blipFill>
        <p:spPr bwMode="auto">
          <a:xfrm>
            <a:off x="38100" y="76200"/>
            <a:ext cx="1365250" cy="682625"/>
          </a:xfrm>
          <a:prstGeom prst="rect">
            <a:avLst/>
          </a:prstGeom>
          <a:noFill/>
          <a:ln w="9525">
            <a:noFill/>
            <a:miter lim="800000"/>
            <a:headEnd/>
            <a:tailEnd/>
          </a:ln>
        </p:spPr>
      </p:pic>
      <p:pic>
        <p:nvPicPr>
          <p:cNvPr id="5123" name="Picture 502" descr="University of Illinois at Urbana-Champaign">
            <a:hlinkClick r:id="rId3"/>
          </p:cNvPr>
          <p:cNvPicPr>
            <a:picLocks noChangeAspect="1" noChangeArrowheads="1"/>
          </p:cNvPicPr>
          <p:nvPr/>
        </p:nvPicPr>
        <p:blipFill>
          <a:blip r:embed="rId4" cstate="print"/>
          <a:srcRect/>
          <a:stretch>
            <a:fillRect/>
          </a:stretch>
        </p:blipFill>
        <p:spPr bwMode="auto">
          <a:xfrm>
            <a:off x="8469313" y="28575"/>
            <a:ext cx="581025" cy="765175"/>
          </a:xfrm>
          <a:prstGeom prst="rect">
            <a:avLst/>
          </a:prstGeom>
          <a:noFill/>
          <a:ln w="9525">
            <a:noFill/>
            <a:miter lim="800000"/>
            <a:headEnd/>
            <a:tailEnd/>
          </a:ln>
        </p:spPr>
      </p:pic>
      <p:sp>
        <p:nvSpPr>
          <p:cNvPr id="5124" name="Text Box 3"/>
          <p:cNvSpPr txBox="1">
            <a:spLocks noChangeArrowheads="1"/>
          </p:cNvSpPr>
          <p:nvPr/>
        </p:nvSpPr>
        <p:spPr bwMode="auto">
          <a:xfrm>
            <a:off x="304800" y="558800"/>
            <a:ext cx="8397875" cy="1200150"/>
          </a:xfrm>
          <a:prstGeom prst="rect">
            <a:avLst/>
          </a:prstGeom>
          <a:noFill/>
          <a:ln w="28575">
            <a:noFill/>
            <a:miter lim="800000"/>
            <a:headEnd/>
            <a:tailEnd/>
          </a:ln>
        </p:spPr>
        <p:txBody>
          <a:bodyPr>
            <a:spAutoFit/>
          </a:bodyPr>
          <a:lstStyle/>
          <a:p>
            <a:pPr algn="ctr" eaLnBrk="1" hangingPunct="1"/>
            <a:r>
              <a:rPr lang="en-US" sz="2400">
                <a:solidFill>
                  <a:srgbClr val="990000"/>
                </a:solidFill>
                <a:latin typeface="Arial" charset="0"/>
              </a:rPr>
              <a:t>Cooper Group</a:t>
            </a:r>
            <a:r>
              <a:rPr lang="en-US" sz="2400">
                <a:solidFill>
                  <a:srgbClr val="990000"/>
                </a:solidFill>
              </a:rPr>
              <a:t>:  </a:t>
            </a:r>
            <a:r>
              <a:rPr lang="en-US" sz="2400">
                <a:solidFill>
                  <a:srgbClr val="002060"/>
                </a:solidFill>
                <a:latin typeface="Arial" charset="0"/>
              </a:rPr>
              <a:t>Growth of correlated materials,</a:t>
            </a:r>
          </a:p>
          <a:p>
            <a:pPr algn="ctr" eaLnBrk="1" hangingPunct="1"/>
            <a:r>
              <a:rPr lang="en-US" sz="2400">
                <a:solidFill>
                  <a:srgbClr val="002060"/>
                </a:solidFill>
                <a:latin typeface="Arial" charset="0"/>
              </a:rPr>
              <a:t>Pressure- and field-tuned optical spectroscopy of novel phases of matter</a:t>
            </a:r>
            <a:endParaRPr lang="en-US" sz="2400">
              <a:solidFill>
                <a:srgbClr val="002060"/>
              </a:solidFill>
            </a:endParaRPr>
          </a:p>
        </p:txBody>
      </p:sp>
      <p:sp>
        <p:nvSpPr>
          <p:cNvPr id="5125" name="Text Box 42"/>
          <p:cNvSpPr txBox="1">
            <a:spLocks noChangeArrowheads="1"/>
          </p:cNvSpPr>
          <p:nvPr/>
        </p:nvSpPr>
        <p:spPr bwMode="auto">
          <a:xfrm>
            <a:off x="304800" y="1809750"/>
            <a:ext cx="6326188" cy="400050"/>
          </a:xfrm>
          <a:prstGeom prst="rect">
            <a:avLst/>
          </a:prstGeom>
          <a:noFill/>
          <a:ln w="9525">
            <a:noFill/>
            <a:miter lim="800000"/>
            <a:headEnd/>
            <a:tailEnd/>
          </a:ln>
        </p:spPr>
        <p:txBody>
          <a:bodyPr>
            <a:spAutoFit/>
          </a:bodyPr>
          <a:lstStyle/>
          <a:p>
            <a:pPr eaLnBrk="1" hangingPunct="1"/>
            <a:r>
              <a:rPr lang="en-US" sz="2000">
                <a:solidFill>
                  <a:srgbClr val="000000"/>
                </a:solidFill>
                <a:latin typeface="Arial" charset="0"/>
                <a:sym typeface="Symbol" pitchFamily="18" charset="2"/>
              </a:rPr>
              <a:t>We are interested in two broad areas of study:</a:t>
            </a:r>
            <a:endParaRPr lang="en-US" sz="2000">
              <a:solidFill>
                <a:srgbClr val="002060"/>
              </a:solidFill>
              <a:latin typeface="Arial" charset="0"/>
              <a:sym typeface="Symbol" pitchFamily="18" charset="2"/>
            </a:endParaRPr>
          </a:p>
        </p:txBody>
      </p:sp>
      <p:sp>
        <p:nvSpPr>
          <p:cNvPr id="5126" name="Text Box 42"/>
          <p:cNvSpPr txBox="1">
            <a:spLocks noChangeArrowheads="1"/>
          </p:cNvSpPr>
          <p:nvPr/>
        </p:nvSpPr>
        <p:spPr bwMode="auto">
          <a:xfrm>
            <a:off x="304800" y="2266950"/>
            <a:ext cx="6457950" cy="646113"/>
          </a:xfrm>
          <a:prstGeom prst="rect">
            <a:avLst/>
          </a:prstGeom>
          <a:noFill/>
          <a:ln w="9525">
            <a:noFill/>
            <a:miter lim="800000"/>
            <a:headEnd/>
            <a:tailEnd/>
          </a:ln>
        </p:spPr>
        <p:txBody>
          <a:bodyPr>
            <a:spAutoFit/>
          </a:bodyPr>
          <a:lstStyle/>
          <a:p>
            <a:pPr eaLnBrk="1" hangingPunct="1"/>
            <a:r>
              <a:rPr lang="en-US">
                <a:solidFill>
                  <a:srgbClr val="990000"/>
                </a:solidFill>
                <a:latin typeface="Arial" charset="0"/>
              </a:rPr>
              <a:t>(1). Growth and pressure-tuned optical studies of chalcogenide-based insulators and superconductors</a:t>
            </a:r>
            <a:endParaRPr lang="en-US">
              <a:solidFill>
                <a:srgbClr val="990000"/>
              </a:solidFill>
              <a:latin typeface="Arial" charset="0"/>
              <a:sym typeface="Symbol" pitchFamily="18" charset="2"/>
            </a:endParaRPr>
          </a:p>
        </p:txBody>
      </p:sp>
      <p:sp>
        <p:nvSpPr>
          <p:cNvPr id="5127" name="Text Box 42"/>
          <p:cNvSpPr txBox="1">
            <a:spLocks noChangeArrowheads="1"/>
          </p:cNvSpPr>
          <p:nvPr/>
        </p:nvSpPr>
        <p:spPr bwMode="auto">
          <a:xfrm>
            <a:off x="304800" y="4537075"/>
            <a:ext cx="6753225" cy="646113"/>
          </a:xfrm>
          <a:prstGeom prst="rect">
            <a:avLst/>
          </a:prstGeom>
          <a:noFill/>
          <a:ln w="9525">
            <a:noFill/>
            <a:miter lim="800000"/>
            <a:headEnd/>
            <a:tailEnd/>
          </a:ln>
        </p:spPr>
        <p:txBody>
          <a:bodyPr>
            <a:spAutoFit/>
          </a:bodyPr>
          <a:lstStyle/>
          <a:p>
            <a:pPr eaLnBrk="1" hangingPunct="1"/>
            <a:r>
              <a:rPr lang="en-US">
                <a:solidFill>
                  <a:srgbClr val="990000"/>
                </a:solidFill>
                <a:latin typeface="Arial" charset="0"/>
              </a:rPr>
              <a:t>(2). Growth and pressure- and magnetic-field-tuned optical studies of magnetically frustrated materials</a:t>
            </a:r>
            <a:endParaRPr lang="en-US">
              <a:solidFill>
                <a:srgbClr val="990000"/>
              </a:solidFill>
              <a:latin typeface="Arial" charset="0"/>
              <a:sym typeface="Symbol" pitchFamily="18" charset="2"/>
            </a:endParaRPr>
          </a:p>
        </p:txBody>
      </p:sp>
      <p:sp>
        <p:nvSpPr>
          <p:cNvPr id="5128" name="Text Box 65"/>
          <p:cNvSpPr txBox="1">
            <a:spLocks noChangeArrowheads="1"/>
          </p:cNvSpPr>
          <p:nvPr/>
        </p:nvSpPr>
        <p:spPr bwMode="auto">
          <a:xfrm>
            <a:off x="495300" y="2943225"/>
            <a:ext cx="5549900" cy="554038"/>
          </a:xfrm>
          <a:prstGeom prst="rect">
            <a:avLst/>
          </a:prstGeom>
          <a:noFill/>
          <a:ln w="9525" algn="ctr">
            <a:noFill/>
            <a:miter lim="800000"/>
            <a:headEnd/>
            <a:tailEnd/>
          </a:ln>
        </p:spPr>
        <p:txBody>
          <a:bodyPr>
            <a:spAutoFit/>
          </a:bodyPr>
          <a:lstStyle/>
          <a:p>
            <a:pPr eaLnBrk="1" hangingPunct="1"/>
            <a:r>
              <a:rPr lang="en-US" sz="1600" u="sng">
                <a:solidFill>
                  <a:srgbClr val="002060"/>
                </a:solidFill>
                <a:latin typeface="Arial" charset="0"/>
              </a:rPr>
              <a:t>Bi</a:t>
            </a:r>
            <a:r>
              <a:rPr lang="en-US" sz="1600" baseline="-25000">
                <a:solidFill>
                  <a:srgbClr val="002060"/>
                </a:solidFill>
                <a:latin typeface="Arial" charset="0"/>
              </a:rPr>
              <a:t>2</a:t>
            </a:r>
            <a:r>
              <a:rPr lang="en-US" sz="1600" u="sng">
                <a:solidFill>
                  <a:srgbClr val="002060"/>
                </a:solidFill>
                <a:latin typeface="Arial" charset="0"/>
              </a:rPr>
              <a:t>(Se,Te)</a:t>
            </a:r>
            <a:r>
              <a:rPr lang="en-US" sz="1600" baseline="-25000">
                <a:solidFill>
                  <a:srgbClr val="002060"/>
                </a:solidFill>
                <a:latin typeface="Arial" charset="0"/>
              </a:rPr>
              <a:t>3</a:t>
            </a:r>
            <a:r>
              <a:rPr lang="en-US" sz="1600">
                <a:solidFill>
                  <a:srgbClr val="002060"/>
                </a:solidFill>
                <a:latin typeface="Arial" charset="0"/>
              </a:rPr>
              <a:t>:  </a:t>
            </a:r>
            <a:r>
              <a:rPr lang="en-US" sz="1400">
                <a:solidFill>
                  <a:srgbClr val="002060"/>
                </a:solidFill>
                <a:latin typeface="Arial" charset="0"/>
              </a:rPr>
              <a:t>Topological insulators, evolution of superconductivity 	     with pressure/intercalation</a:t>
            </a:r>
          </a:p>
        </p:txBody>
      </p:sp>
      <p:sp>
        <p:nvSpPr>
          <p:cNvPr id="5129" name="Text Box 65"/>
          <p:cNvSpPr txBox="1">
            <a:spLocks noChangeArrowheads="1"/>
          </p:cNvSpPr>
          <p:nvPr/>
        </p:nvSpPr>
        <p:spPr bwMode="auto">
          <a:xfrm>
            <a:off x="476250" y="3455988"/>
            <a:ext cx="6135688" cy="554037"/>
          </a:xfrm>
          <a:prstGeom prst="rect">
            <a:avLst/>
          </a:prstGeom>
          <a:noFill/>
          <a:ln w="9525" algn="ctr">
            <a:noFill/>
            <a:miter lim="800000"/>
            <a:headEnd/>
            <a:tailEnd/>
          </a:ln>
        </p:spPr>
        <p:txBody>
          <a:bodyPr>
            <a:spAutoFit/>
          </a:bodyPr>
          <a:lstStyle/>
          <a:p>
            <a:pPr eaLnBrk="1" hangingPunct="1"/>
            <a:r>
              <a:rPr lang="en-US" sz="1600" u="sng">
                <a:solidFill>
                  <a:srgbClr val="002060"/>
                </a:solidFill>
                <a:latin typeface="Arial" charset="0"/>
              </a:rPr>
              <a:t>Ti/Ta(Se,S)</a:t>
            </a:r>
            <a:r>
              <a:rPr lang="en-US" sz="1600" baseline="-25000">
                <a:solidFill>
                  <a:srgbClr val="002060"/>
                </a:solidFill>
                <a:latin typeface="Arial" charset="0"/>
              </a:rPr>
              <a:t>2</a:t>
            </a:r>
            <a:r>
              <a:rPr lang="en-US" sz="1600">
                <a:solidFill>
                  <a:srgbClr val="002060"/>
                </a:solidFill>
                <a:latin typeface="Arial" charset="0"/>
              </a:rPr>
              <a:t>:  </a:t>
            </a:r>
            <a:r>
              <a:rPr lang="en-US" sz="1400">
                <a:solidFill>
                  <a:srgbClr val="002060"/>
                </a:solidFill>
                <a:latin typeface="Arial" charset="0"/>
              </a:rPr>
              <a:t>Charge density waves; quantum melting and 	  	   superconductivity with pressure/intercalation</a:t>
            </a:r>
          </a:p>
        </p:txBody>
      </p:sp>
      <p:sp>
        <p:nvSpPr>
          <p:cNvPr id="5130" name="Text Box 65"/>
          <p:cNvSpPr txBox="1">
            <a:spLocks noChangeArrowheads="1"/>
          </p:cNvSpPr>
          <p:nvPr/>
        </p:nvSpPr>
        <p:spPr bwMode="auto">
          <a:xfrm>
            <a:off x="619125" y="4019550"/>
            <a:ext cx="7966075" cy="338138"/>
          </a:xfrm>
          <a:prstGeom prst="rect">
            <a:avLst/>
          </a:prstGeom>
          <a:noFill/>
          <a:ln w="9525" algn="ctr">
            <a:noFill/>
            <a:miter lim="800000"/>
            <a:headEnd/>
            <a:tailEnd/>
          </a:ln>
        </p:spPr>
        <p:txBody>
          <a:bodyPr>
            <a:spAutoFit/>
          </a:bodyPr>
          <a:lstStyle/>
          <a:p>
            <a:pPr eaLnBrk="1" hangingPunct="1"/>
            <a:r>
              <a:rPr lang="en-US" sz="1600" u="sng">
                <a:solidFill>
                  <a:srgbClr val="002060"/>
                </a:solidFill>
                <a:latin typeface="Arial" charset="0"/>
              </a:rPr>
              <a:t>Fe(Se,Te)</a:t>
            </a:r>
            <a:r>
              <a:rPr lang="en-US" sz="1600">
                <a:solidFill>
                  <a:srgbClr val="002060"/>
                </a:solidFill>
                <a:latin typeface="Arial" charset="0"/>
              </a:rPr>
              <a:t>:  </a:t>
            </a:r>
            <a:r>
              <a:rPr lang="en-US" sz="1400">
                <a:solidFill>
                  <a:srgbClr val="002060"/>
                </a:solidFill>
                <a:latin typeface="Arial" charset="0"/>
              </a:rPr>
              <a:t>Superconductivity and magnetism</a:t>
            </a:r>
          </a:p>
        </p:txBody>
      </p:sp>
      <p:sp>
        <p:nvSpPr>
          <p:cNvPr id="5131" name="Text Box 65"/>
          <p:cNvSpPr txBox="1">
            <a:spLocks noChangeArrowheads="1"/>
          </p:cNvSpPr>
          <p:nvPr/>
        </p:nvSpPr>
        <p:spPr bwMode="auto">
          <a:xfrm>
            <a:off x="419100" y="5211763"/>
            <a:ext cx="6164263" cy="554037"/>
          </a:xfrm>
          <a:prstGeom prst="rect">
            <a:avLst/>
          </a:prstGeom>
          <a:noFill/>
          <a:ln w="9525" algn="ctr">
            <a:noFill/>
            <a:miter lim="800000"/>
            <a:headEnd/>
            <a:tailEnd/>
          </a:ln>
        </p:spPr>
        <p:txBody>
          <a:bodyPr>
            <a:spAutoFit/>
          </a:bodyPr>
          <a:lstStyle/>
          <a:p>
            <a:pPr eaLnBrk="1" hangingPunct="1"/>
            <a:r>
              <a:rPr lang="en-US" sz="1600" u="sng">
                <a:solidFill>
                  <a:srgbClr val="002060"/>
                </a:solidFill>
                <a:latin typeface="Arial" charset="0"/>
              </a:rPr>
              <a:t>Magnetic spinels/pyrochlores</a:t>
            </a:r>
            <a:r>
              <a:rPr lang="en-US" sz="1600">
                <a:solidFill>
                  <a:srgbClr val="002060"/>
                </a:solidFill>
                <a:latin typeface="Arial" charset="0"/>
              </a:rPr>
              <a:t>:  </a:t>
            </a:r>
            <a:r>
              <a:rPr lang="en-US" sz="1400">
                <a:solidFill>
                  <a:srgbClr val="002060"/>
                </a:solidFill>
                <a:latin typeface="Arial" charset="0"/>
              </a:rPr>
              <a:t>Multiferroic behavior, spin liquid/glass 			phases, magneto-dielectric behavior</a:t>
            </a:r>
          </a:p>
        </p:txBody>
      </p:sp>
      <p:sp>
        <p:nvSpPr>
          <p:cNvPr id="5132" name="Text Box 65"/>
          <p:cNvSpPr txBox="1">
            <a:spLocks noChangeArrowheads="1"/>
          </p:cNvSpPr>
          <p:nvPr/>
        </p:nvSpPr>
        <p:spPr bwMode="auto">
          <a:xfrm>
            <a:off x="400050" y="5872163"/>
            <a:ext cx="6457950" cy="768350"/>
          </a:xfrm>
          <a:prstGeom prst="rect">
            <a:avLst/>
          </a:prstGeom>
          <a:noFill/>
          <a:ln w="9525" algn="ctr">
            <a:noFill/>
            <a:miter lim="800000"/>
            <a:headEnd/>
            <a:tailEnd/>
          </a:ln>
        </p:spPr>
        <p:txBody>
          <a:bodyPr>
            <a:spAutoFit/>
          </a:bodyPr>
          <a:lstStyle/>
          <a:p>
            <a:pPr eaLnBrk="1" hangingPunct="1"/>
            <a:r>
              <a:rPr lang="en-US" sz="1600" u="sng">
                <a:solidFill>
                  <a:srgbClr val="002060"/>
                </a:solidFill>
                <a:latin typeface="Arial" charset="0"/>
              </a:rPr>
              <a:t>Orbital/charge-ordering materials</a:t>
            </a:r>
            <a:r>
              <a:rPr lang="en-US" sz="1600">
                <a:solidFill>
                  <a:srgbClr val="002060"/>
                </a:solidFill>
                <a:latin typeface="Arial" charset="0"/>
              </a:rPr>
              <a:t>:  </a:t>
            </a:r>
            <a:r>
              <a:rPr lang="en-US" sz="1400">
                <a:solidFill>
                  <a:srgbClr val="002060"/>
                </a:solidFill>
                <a:latin typeface="Arial" charset="0"/>
              </a:rPr>
              <a:t>quantum (T~0) phase transitions, 			        electronic liquid crystal phases, </a:t>
            </a:r>
          </a:p>
          <a:p>
            <a:pPr eaLnBrk="1" hangingPunct="1"/>
            <a:r>
              <a:rPr lang="en-US" sz="1400">
                <a:solidFill>
                  <a:srgbClr val="002060"/>
                </a:solidFill>
                <a:latin typeface="Arial" charset="0"/>
              </a:rPr>
              <a:t>			        spin- and orbital liquid phases</a:t>
            </a:r>
          </a:p>
        </p:txBody>
      </p:sp>
      <p:pic>
        <p:nvPicPr>
          <p:cNvPr id="5133" name="Picture 2"/>
          <p:cNvPicPr>
            <a:picLocks noChangeAspect="1" noChangeArrowheads="1"/>
          </p:cNvPicPr>
          <p:nvPr/>
        </p:nvPicPr>
        <p:blipFill>
          <a:blip r:embed="rId5" cstate="print"/>
          <a:srcRect/>
          <a:stretch>
            <a:fillRect/>
          </a:stretch>
        </p:blipFill>
        <p:spPr bwMode="auto">
          <a:xfrm>
            <a:off x="6219825" y="2124075"/>
            <a:ext cx="2825750" cy="1627188"/>
          </a:xfrm>
          <a:prstGeom prst="rect">
            <a:avLst/>
          </a:prstGeom>
          <a:noFill/>
          <a:ln w="9525">
            <a:noFill/>
            <a:miter lim="800000"/>
            <a:headEnd/>
            <a:tailEnd/>
          </a:ln>
        </p:spPr>
      </p:pic>
      <p:sp>
        <p:nvSpPr>
          <p:cNvPr id="5134" name="TextBox 1"/>
          <p:cNvSpPr txBox="1">
            <a:spLocks noChangeArrowheads="1"/>
          </p:cNvSpPr>
          <p:nvPr/>
        </p:nvSpPr>
        <p:spPr bwMode="auto">
          <a:xfrm>
            <a:off x="6700838" y="3810000"/>
            <a:ext cx="2568575" cy="461963"/>
          </a:xfrm>
          <a:prstGeom prst="rect">
            <a:avLst/>
          </a:prstGeom>
          <a:noFill/>
          <a:ln w="9525">
            <a:noFill/>
            <a:miter lim="800000"/>
            <a:headEnd/>
            <a:tailEnd/>
          </a:ln>
        </p:spPr>
        <p:txBody>
          <a:bodyPr>
            <a:spAutoFit/>
          </a:bodyPr>
          <a:lstStyle/>
          <a:p>
            <a:r>
              <a:rPr lang="en-US" sz="1200">
                <a:solidFill>
                  <a:srgbClr val="990000"/>
                </a:solidFill>
                <a:latin typeface="Arial" charset="0"/>
                <a:cs typeface="Arial" charset="0"/>
              </a:rPr>
              <a:t>Phase diagram of TiSe</a:t>
            </a:r>
            <a:r>
              <a:rPr lang="en-US" sz="1200" baseline="-25000">
                <a:solidFill>
                  <a:srgbClr val="990000"/>
                </a:solidFill>
                <a:latin typeface="Arial" charset="0"/>
                <a:cs typeface="Arial" charset="0"/>
              </a:rPr>
              <a:t>2</a:t>
            </a:r>
            <a:r>
              <a:rPr lang="en-US" sz="1200">
                <a:solidFill>
                  <a:srgbClr val="990000"/>
                </a:solidFill>
                <a:latin typeface="Arial" charset="0"/>
                <a:cs typeface="Arial" charset="0"/>
              </a:rPr>
              <a:t> with pressure and intercalation</a:t>
            </a:r>
            <a:endParaRPr lang="en-US" sz="1200" baseline="-25000">
              <a:solidFill>
                <a:srgbClr val="990000"/>
              </a:solidFill>
              <a:latin typeface="Arial" charset="0"/>
              <a:cs typeface="Arial" charset="0"/>
            </a:endParaRPr>
          </a:p>
        </p:txBody>
      </p:sp>
      <p:pic>
        <p:nvPicPr>
          <p:cNvPr id="5135" name="Picture 4"/>
          <p:cNvPicPr>
            <a:picLocks noChangeAspect="1" noChangeArrowheads="1"/>
          </p:cNvPicPr>
          <p:nvPr/>
        </p:nvPicPr>
        <p:blipFill>
          <a:blip r:embed="rId6" cstate="print"/>
          <a:srcRect t="12869"/>
          <a:stretch>
            <a:fillRect/>
          </a:stretch>
        </p:blipFill>
        <p:spPr bwMode="auto">
          <a:xfrm>
            <a:off x="6892925" y="4630738"/>
            <a:ext cx="1990725" cy="1660525"/>
          </a:xfrm>
          <a:prstGeom prst="rect">
            <a:avLst/>
          </a:prstGeom>
          <a:noFill/>
          <a:ln w="9525" algn="ctr">
            <a:noFill/>
            <a:miter lim="800000"/>
            <a:headEnd/>
            <a:tailEnd/>
          </a:ln>
        </p:spPr>
      </p:pic>
      <p:sp>
        <p:nvSpPr>
          <p:cNvPr id="5136" name="TextBox 16"/>
          <p:cNvSpPr txBox="1">
            <a:spLocks noChangeArrowheads="1"/>
          </p:cNvSpPr>
          <p:nvPr/>
        </p:nvSpPr>
        <p:spPr bwMode="auto">
          <a:xfrm>
            <a:off x="7123113" y="6196013"/>
            <a:ext cx="1952625" cy="461962"/>
          </a:xfrm>
          <a:prstGeom prst="rect">
            <a:avLst/>
          </a:prstGeom>
          <a:noFill/>
          <a:ln w="9525">
            <a:noFill/>
            <a:miter lim="800000"/>
            <a:headEnd/>
            <a:tailEnd/>
          </a:ln>
        </p:spPr>
        <p:txBody>
          <a:bodyPr>
            <a:spAutoFit/>
          </a:bodyPr>
          <a:lstStyle/>
          <a:p>
            <a:r>
              <a:rPr lang="en-US" sz="1200">
                <a:solidFill>
                  <a:srgbClr val="990000"/>
                </a:solidFill>
                <a:latin typeface="Arial" charset="0"/>
                <a:cs typeface="Arial" charset="0"/>
              </a:rPr>
              <a:t>Magnetically frustrated spinel structure</a:t>
            </a:r>
            <a:endParaRPr lang="en-US" sz="1200" baseline="-25000">
              <a:solidFill>
                <a:srgbClr val="990000"/>
              </a:solidFill>
              <a:latin typeface="Arial" charset="0"/>
              <a:cs typeface="Arial" charset="0"/>
            </a:endParaRPr>
          </a:p>
        </p:txBody>
      </p:sp>
    </p:spTree>
    <p:extLst>
      <p:ext uri="{BB962C8B-B14F-4D97-AF65-F5344CB8AC3E}">
        <p14:creationId xmlns:p14="http://schemas.microsoft.com/office/powerpoint/2010/main" val="16751254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2" name="Picture 4" descr="mrl_logo_text-web"/>
          <p:cNvPicPr>
            <a:picLocks noChangeAspect="1" noChangeArrowheads="1"/>
          </p:cNvPicPr>
          <p:nvPr/>
        </p:nvPicPr>
        <p:blipFill>
          <a:blip r:embed="rId3" cstate="print"/>
          <a:srcRect/>
          <a:stretch>
            <a:fillRect/>
          </a:stretch>
        </p:blipFill>
        <p:spPr bwMode="auto">
          <a:xfrm>
            <a:off x="38100" y="76200"/>
            <a:ext cx="1365250" cy="682625"/>
          </a:xfrm>
          <a:prstGeom prst="rect">
            <a:avLst/>
          </a:prstGeom>
          <a:noFill/>
          <a:ln w="9525">
            <a:noFill/>
            <a:miter lim="800000"/>
            <a:headEnd/>
            <a:tailEnd/>
          </a:ln>
        </p:spPr>
      </p:pic>
      <p:pic>
        <p:nvPicPr>
          <p:cNvPr id="2053" name="Picture 502" descr="University of Illinois at Urbana-Champaign">
            <a:hlinkClick r:id="rId4"/>
          </p:cNvPr>
          <p:cNvPicPr>
            <a:picLocks noChangeAspect="1" noChangeArrowheads="1"/>
          </p:cNvPicPr>
          <p:nvPr/>
        </p:nvPicPr>
        <p:blipFill>
          <a:blip r:embed="rId5" cstate="print"/>
          <a:srcRect/>
          <a:stretch>
            <a:fillRect/>
          </a:stretch>
        </p:blipFill>
        <p:spPr bwMode="auto">
          <a:xfrm>
            <a:off x="8469313" y="28575"/>
            <a:ext cx="581025" cy="765175"/>
          </a:xfrm>
          <a:prstGeom prst="rect">
            <a:avLst/>
          </a:prstGeom>
          <a:noFill/>
          <a:ln w="9525">
            <a:noFill/>
            <a:miter lim="800000"/>
            <a:headEnd/>
            <a:tailEnd/>
          </a:ln>
        </p:spPr>
      </p:pic>
      <p:sp>
        <p:nvSpPr>
          <p:cNvPr id="2054" name="Text Box 42"/>
          <p:cNvSpPr txBox="1">
            <a:spLocks noChangeArrowheads="1"/>
          </p:cNvSpPr>
          <p:nvPr/>
        </p:nvSpPr>
        <p:spPr bwMode="auto">
          <a:xfrm>
            <a:off x="230188" y="1870075"/>
            <a:ext cx="3267075" cy="646113"/>
          </a:xfrm>
          <a:prstGeom prst="rect">
            <a:avLst/>
          </a:prstGeom>
          <a:noFill/>
          <a:ln w="9525">
            <a:noFill/>
            <a:miter lim="800000"/>
            <a:headEnd/>
            <a:tailEnd/>
          </a:ln>
        </p:spPr>
        <p:txBody>
          <a:bodyPr>
            <a:spAutoFit/>
          </a:bodyPr>
          <a:lstStyle/>
          <a:p>
            <a:pPr eaLnBrk="1" hangingPunct="1"/>
            <a:r>
              <a:rPr lang="en-US">
                <a:solidFill>
                  <a:srgbClr val="990000"/>
                </a:solidFill>
                <a:latin typeface="Arial" charset="0"/>
              </a:rPr>
              <a:t>(1). Field-tuning magnetic frustration in Mn</a:t>
            </a:r>
            <a:r>
              <a:rPr lang="en-US" baseline="-25000">
                <a:solidFill>
                  <a:srgbClr val="990000"/>
                </a:solidFill>
                <a:latin typeface="Arial" charset="0"/>
              </a:rPr>
              <a:t>3</a:t>
            </a:r>
            <a:r>
              <a:rPr lang="en-US">
                <a:solidFill>
                  <a:srgbClr val="990000"/>
                </a:solidFill>
                <a:latin typeface="Arial" charset="0"/>
              </a:rPr>
              <a:t>O</a:t>
            </a:r>
            <a:r>
              <a:rPr lang="en-US" baseline="-25000">
                <a:solidFill>
                  <a:srgbClr val="990000"/>
                </a:solidFill>
                <a:latin typeface="Arial" charset="0"/>
              </a:rPr>
              <a:t>4</a:t>
            </a:r>
            <a:endParaRPr lang="en-US" baseline="-25000">
              <a:solidFill>
                <a:srgbClr val="990000"/>
              </a:solidFill>
              <a:latin typeface="Arial" charset="0"/>
              <a:sym typeface="Symbol" pitchFamily="18" charset="2"/>
            </a:endParaRPr>
          </a:p>
        </p:txBody>
      </p:sp>
      <p:sp>
        <p:nvSpPr>
          <p:cNvPr id="2055" name="Text Box 65"/>
          <p:cNvSpPr txBox="1">
            <a:spLocks noChangeArrowheads="1"/>
          </p:cNvSpPr>
          <p:nvPr/>
        </p:nvSpPr>
        <p:spPr bwMode="auto">
          <a:xfrm>
            <a:off x="304800" y="2466975"/>
            <a:ext cx="2952750" cy="954088"/>
          </a:xfrm>
          <a:prstGeom prst="rect">
            <a:avLst/>
          </a:prstGeom>
          <a:noFill/>
          <a:ln w="9525" algn="ctr">
            <a:noFill/>
            <a:miter lim="800000"/>
            <a:headEnd/>
            <a:tailEnd/>
          </a:ln>
        </p:spPr>
        <p:txBody>
          <a:bodyPr>
            <a:spAutoFit/>
          </a:bodyPr>
          <a:lstStyle/>
          <a:p>
            <a:pPr eaLnBrk="1" hangingPunct="1"/>
            <a:r>
              <a:rPr lang="en-US" sz="1400">
                <a:solidFill>
                  <a:srgbClr val="002060"/>
                </a:solidFill>
                <a:latin typeface="Arial" charset="0"/>
              </a:rPr>
              <a:t>Magnetically ordered ground state can be “frustrated” by applying a field transverse to ordering direction (Kim et al., PRL (2010))</a:t>
            </a:r>
          </a:p>
        </p:txBody>
      </p:sp>
      <p:sp>
        <p:nvSpPr>
          <p:cNvPr id="2056" name="Text Box 3"/>
          <p:cNvSpPr txBox="1">
            <a:spLocks noChangeArrowheads="1"/>
          </p:cNvSpPr>
          <p:nvPr/>
        </p:nvSpPr>
        <p:spPr bwMode="auto">
          <a:xfrm>
            <a:off x="211138" y="717550"/>
            <a:ext cx="8397875" cy="523875"/>
          </a:xfrm>
          <a:prstGeom prst="rect">
            <a:avLst/>
          </a:prstGeom>
          <a:noFill/>
          <a:ln w="28575">
            <a:noFill/>
            <a:miter lim="800000"/>
            <a:headEnd/>
            <a:tailEnd/>
          </a:ln>
        </p:spPr>
        <p:txBody>
          <a:bodyPr>
            <a:spAutoFit/>
          </a:bodyPr>
          <a:lstStyle/>
          <a:p>
            <a:pPr algn="ctr" eaLnBrk="1" hangingPunct="1"/>
            <a:r>
              <a:rPr lang="en-US" sz="2800">
                <a:solidFill>
                  <a:srgbClr val="990000"/>
                </a:solidFill>
                <a:latin typeface="Arial" charset="0"/>
              </a:rPr>
              <a:t>Cooper Group</a:t>
            </a:r>
            <a:r>
              <a:rPr lang="en-US" sz="2800">
                <a:solidFill>
                  <a:srgbClr val="990000"/>
                </a:solidFill>
              </a:rPr>
              <a:t>:  </a:t>
            </a:r>
            <a:r>
              <a:rPr lang="en-US" sz="2800">
                <a:solidFill>
                  <a:srgbClr val="002060"/>
                </a:solidFill>
                <a:latin typeface="Arial" charset="0"/>
              </a:rPr>
              <a:t>Two examples of recent results</a:t>
            </a:r>
            <a:endParaRPr lang="en-US" sz="2800">
              <a:solidFill>
                <a:srgbClr val="002060"/>
              </a:solidFill>
            </a:endParaRPr>
          </a:p>
        </p:txBody>
      </p:sp>
      <p:pic>
        <p:nvPicPr>
          <p:cNvPr id="2057" name="Picture 43" descr="HT1-10_7K.gif"/>
          <p:cNvPicPr>
            <a:picLocks noChangeAspect="1"/>
          </p:cNvPicPr>
          <p:nvPr/>
        </p:nvPicPr>
        <p:blipFill>
          <a:blip r:embed="rId6" cstate="print"/>
          <a:srcRect/>
          <a:stretch>
            <a:fillRect/>
          </a:stretch>
        </p:blipFill>
        <p:spPr bwMode="auto">
          <a:xfrm>
            <a:off x="3295650" y="1804988"/>
            <a:ext cx="2266950" cy="1719262"/>
          </a:xfrm>
          <a:prstGeom prst="rect">
            <a:avLst/>
          </a:prstGeom>
          <a:noFill/>
          <a:ln w="9525">
            <a:noFill/>
            <a:miter lim="800000"/>
            <a:headEnd/>
            <a:tailEnd/>
          </a:ln>
        </p:spPr>
      </p:pic>
      <p:sp>
        <p:nvSpPr>
          <p:cNvPr id="2058" name="TextBox 53"/>
          <p:cNvSpPr txBox="1">
            <a:spLocks noChangeArrowheads="1"/>
          </p:cNvSpPr>
          <p:nvPr/>
        </p:nvSpPr>
        <p:spPr bwMode="auto">
          <a:xfrm>
            <a:off x="4818063" y="1841500"/>
            <a:ext cx="668337" cy="307975"/>
          </a:xfrm>
          <a:prstGeom prst="rect">
            <a:avLst/>
          </a:prstGeom>
          <a:noFill/>
          <a:ln w="9525">
            <a:noFill/>
            <a:miter lim="800000"/>
            <a:headEnd/>
            <a:tailEnd/>
          </a:ln>
        </p:spPr>
        <p:txBody>
          <a:bodyPr wrap="none">
            <a:spAutoFit/>
          </a:bodyPr>
          <a:lstStyle/>
          <a:p>
            <a:r>
              <a:rPr lang="en-US" sz="1400">
                <a:solidFill>
                  <a:srgbClr val="FFFF00"/>
                </a:solidFill>
                <a:latin typeface="Arial" charset="0"/>
                <a:cs typeface="Arial" charset="0"/>
              </a:rPr>
              <a:t>T=3 K</a:t>
            </a:r>
          </a:p>
        </p:txBody>
      </p:sp>
      <p:pic>
        <p:nvPicPr>
          <p:cNvPr id="2059" name="Picture 50" descr="LTstructure0T"/>
          <p:cNvPicPr>
            <a:picLocks noChangeAspect="1" noChangeArrowheads="1"/>
          </p:cNvPicPr>
          <p:nvPr/>
        </p:nvPicPr>
        <p:blipFill>
          <a:blip r:embed="rId7" cstate="print"/>
          <a:srcRect/>
          <a:stretch>
            <a:fillRect/>
          </a:stretch>
        </p:blipFill>
        <p:spPr bwMode="auto">
          <a:xfrm>
            <a:off x="8126413" y="1243013"/>
            <a:ext cx="782637" cy="493712"/>
          </a:xfrm>
          <a:prstGeom prst="rect">
            <a:avLst/>
          </a:prstGeom>
          <a:noFill/>
          <a:ln w="9525">
            <a:noFill/>
            <a:miter lim="800000"/>
            <a:headEnd/>
            <a:tailEnd/>
          </a:ln>
        </p:spPr>
      </p:pic>
      <p:sp>
        <p:nvSpPr>
          <p:cNvPr id="2060" name="Line 51"/>
          <p:cNvSpPr>
            <a:spLocks noChangeShapeType="1"/>
          </p:cNvSpPr>
          <p:nvPr/>
        </p:nvSpPr>
        <p:spPr bwMode="auto">
          <a:xfrm rot="5400000" flipV="1">
            <a:off x="8711407" y="1313656"/>
            <a:ext cx="0" cy="147637"/>
          </a:xfrm>
          <a:prstGeom prst="line">
            <a:avLst/>
          </a:prstGeom>
          <a:noFill/>
          <a:ln w="3175">
            <a:solidFill>
              <a:srgbClr val="FF0000"/>
            </a:solidFill>
            <a:round/>
            <a:headEnd/>
            <a:tailEnd type="arrow" w="sm" len="sm"/>
          </a:ln>
        </p:spPr>
        <p:txBody>
          <a:bodyPr/>
          <a:lstStyle/>
          <a:p>
            <a:endParaRPr lang="en-US"/>
          </a:p>
        </p:txBody>
      </p:sp>
      <p:sp>
        <p:nvSpPr>
          <p:cNvPr id="2061" name="Line 52"/>
          <p:cNvSpPr>
            <a:spLocks noChangeShapeType="1"/>
          </p:cNvSpPr>
          <p:nvPr/>
        </p:nvSpPr>
        <p:spPr bwMode="auto">
          <a:xfrm rot="5400000" flipV="1">
            <a:off x="8711407" y="1497806"/>
            <a:ext cx="0" cy="147637"/>
          </a:xfrm>
          <a:prstGeom prst="line">
            <a:avLst/>
          </a:prstGeom>
          <a:noFill/>
          <a:ln w="3175">
            <a:solidFill>
              <a:srgbClr val="FF0000"/>
            </a:solidFill>
            <a:round/>
            <a:headEnd/>
            <a:tailEnd type="arrow" w="sm" len="sm"/>
          </a:ln>
        </p:spPr>
        <p:txBody>
          <a:bodyPr/>
          <a:lstStyle/>
          <a:p>
            <a:endParaRPr lang="en-US"/>
          </a:p>
        </p:txBody>
      </p:sp>
      <p:sp>
        <p:nvSpPr>
          <p:cNvPr id="2062" name="Line 53"/>
          <p:cNvSpPr>
            <a:spLocks noChangeShapeType="1"/>
          </p:cNvSpPr>
          <p:nvPr/>
        </p:nvSpPr>
        <p:spPr bwMode="auto">
          <a:xfrm rot="5400000" flipV="1">
            <a:off x="8422482" y="1497806"/>
            <a:ext cx="0" cy="147637"/>
          </a:xfrm>
          <a:prstGeom prst="line">
            <a:avLst/>
          </a:prstGeom>
          <a:noFill/>
          <a:ln w="3175">
            <a:solidFill>
              <a:srgbClr val="FF0000"/>
            </a:solidFill>
            <a:round/>
            <a:headEnd/>
            <a:tailEnd type="arrow" w="sm" len="sm"/>
          </a:ln>
        </p:spPr>
        <p:txBody>
          <a:bodyPr/>
          <a:lstStyle/>
          <a:p>
            <a:endParaRPr lang="en-US"/>
          </a:p>
        </p:txBody>
      </p:sp>
      <p:sp>
        <p:nvSpPr>
          <p:cNvPr id="2063" name="Line 54"/>
          <p:cNvSpPr>
            <a:spLocks noChangeShapeType="1"/>
          </p:cNvSpPr>
          <p:nvPr/>
        </p:nvSpPr>
        <p:spPr bwMode="auto">
          <a:xfrm rot="5400000" flipV="1">
            <a:off x="8422482" y="1313656"/>
            <a:ext cx="0" cy="147637"/>
          </a:xfrm>
          <a:prstGeom prst="line">
            <a:avLst/>
          </a:prstGeom>
          <a:noFill/>
          <a:ln w="3175">
            <a:solidFill>
              <a:srgbClr val="FF0000"/>
            </a:solidFill>
            <a:round/>
            <a:headEnd/>
            <a:tailEnd type="arrow" w="sm" len="sm"/>
          </a:ln>
        </p:spPr>
        <p:txBody>
          <a:bodyPr/>
          <a:lstStyle/>
          <a:p>
            <a:endParaRPr lang="en-US"/>
          </a:p>
        </p:txBody>
      </p:sp>
      <p:pic>
        <p:nvPicPr>
          <p:cNvPr id="2064" name="Picture 29" descr="LTstructure0T"/>
          <p:cNvPicPr>
            <a:picLocks noChangeAspect="1" noChangeArrowheads="1"/>
          </p:cNvPicPr>
          <p:nvPr/>
        </p:nvPicPr>
        <p:blipFill>
          <a:blip r:embed="rId8" cstate="print"/>
          <a:srcRect/>
          <a:stretch>
            <a:fillRect/>
          </a:stretch>
        </p:blipFill>
        <p:spPr bwMode="auto">
          <a:xfrm>
            <a:off x="6057900" y="1358900"/>
            <a:ext cx="406400" cy="641350"/>
          </a:xfrm>
          <a:prstGeom prst="rect">
            <a:avLst/>
          </a:prstGeom>
          <a:noFill/>
          <a:ln w="9525">
            <a:noFill/>
            <a:miter lim="800000"/>
            <a:headEnd/>
            <a:tailEnd/>
          </a:ln>
        </p:spPr>
      </p:pic>
      <p:sp>
        <p:nvSpPr>
          <p:cNvPr id="2065" name="Line 30"/>
          <p:cNvSpPr>
            <a:spLocks noChangeShapeType="1"/>
          </p:cNvSpPr>
          <p:nvPr/>
        </p:nvSpPr>
        <p:spPr bwMode="auto">
          <a:xfrm flipV="1">
            <a:off x="6178550" y="1460500"/>
            <a:ext cx="0" cy="120650"/>
          </a:xfrm>
          <a:prstGeom prst="line">
            <a:avLst/>
          </a:prstGeom>
          <a:noFill/>
          <a:ln w="3175">
            <a:solidFill>
              <a:srgbClr val="FF0000"/>
            </a:solidFill>
            <a:round/>
            <a:headEnd/>
            <a:tailEnd type="arrow" w="sm" len="sm"/>
          </a:ln>
        </p:spPr>
        <p:txBody>
          <a:bodyPr/>
          <a:lstStyle/>
          <a:p>
            <a:endParaRPr lang="en-US"/>
          </a:p>
        </p:txBody>
      </p:sp>
      <p:sp>
        <p:nvSpPr>
          <p:cNvPr id="2066" name="Line 31"/>
          <p:cNvSpPr>
            <a:spLocks noChangeShapeType="1"/>
          </p:cNvSpPr>
          <p:nvPr/>
        </p:nvSpPr>
        <p:spPr bwMode="auto">
          <a:xfrm flipV="1">
            <a:off x="6327775" y="1460500"/>
            <a:ext cx="0" cy="120650"/>
          </a:xfrm>
          <a:prstGeom prst="line">
            <a:avLst/>
          </a:prstGeom>
          <a:noFill/>
          <a:ln w="3175">
            <a:solidFill>
              <a:srgbClr val="FF0000"/>
            </a:solidFill>
            <a:round/>
            <a:headEnd/>
            <a:tailEnd type="arrow" w="sm" len="sm"/>
          </a:ln>
        </p:spPr>
        <p:txBody>
          <a:bodyPr/>
          <a:lstStyle/>
          <a:p>
            <a:endParaRPr lang="en-US"/>
          </a:p>
        </p:txBody>
      </p:sp>
      <p:sp>
        <p:nvSpPr>
          <p:cNvPr id="2067" name="Line 32"/>
          <p:cNvSpPr>
            <a:spLocks noChangeShapeType="1"/>
          </p:cNvSpPr>
          <p:nvPr/>
        </p:nvSpPr>
        <p:spPr bwMode="auto">
          <a:xfrm flipV="1">
            <a:off x="6327775" y="1695450"/>
            <a:ext cx="0" cy="122238"/>
          </a:xfrm>
          <a:prstGeom prst="line">
            <a:avLst/>
          </a:prstGeom>
          <a:noFill/>
          <a:ln w="3175">
            <a:solidFill>
              <a:srgbClr val="FF0000"/>
            </a:solidFill>
            <a:round/>
            <a:headEnd/>
            <a:tailEnd type="arrow" w="sm" len="sm"/>
          </a:ln>
        </p:spPr>
        <p:txBody>
          <a:bodyPr/>
          <a:lstStyle/>
          <a:p>
            <a:endParaRPr lang="en-US"/>
          </a:p>
        </p:txBody>
      </p:sp>
      <p:sp>
        <p:nvSpPr>
          <p:cNvPr id="2068" name="Line 33"/>
          <p:cNvSpPr>
            <a:spLocks noChangeShapeType="1"/>
          </p:cNvSpPr>
          <p:nvPr/>
        </p:nvSpPr>
        <p:spPr bwMode="auto">
          <a:xfrm flipV="1">
            <a:off x="6178550" y="1695450"/>
            <a:ext cx="0" cy="122238"/>
          </a:xfrm>
          <a:prstGeom prst="line">
            <a:avLst/>
          </a:prstGeom>
          <a:noFill/>
          <a:ln w="3175">
            <a:solidFill>
              <a:srgbClr val="FF0000"/>
            </a:solidFill>
            <a:round/>
            <a:headEnd/>
            <a:tailEnd type="arrow" w="sm" len="sm"/>
          </a:ln>
        </p:spPr>
        <p:txBody>
          <a:bodyPr/>
          <a:lstStyle/>
          <a:p>
            <a:endParaRPr lang="en-US"/>
          </a:p>
        </p:txBody>
      </p:sp>
      <p:pic>
        <p:nvPicPr>
          <p:cNvPr id="2069" name="Picture 90" descr="HTstructure_large"/>
          <p:cNvPicPr>
            <a:picLocks noChangeAspect="1" noChangeArrowheads="1"/>
          </p:cNvPicPr>
          <p:nvPr/>
        </p:nvPicPr>
        <p:blipFill>
          <a:blip r:embed="rId9" cstate="print"/>
          <a:srcRect/>
          <a:stretch>
            <a:fillRect/>
          </a:stretch>
        </p:blipFill>
        <p:spPr bwMode="auto">
          <a:xfrm>
            <a:off x="7212013" y="1273175"/>
            <a:ext cx="527050" cy="525463"/>
          </a:xfrm>
          <a:prstGeom prst="rect">
            <a:avLst/>
          </a:prstGeom>
          <a:noFill/>
          <a:ln w="9525">
            <a:noFill/>
            <a:miter lim="800000"/>
            <a:headEnd/>
            <a:tailEnd/>
          </a:ln>
        </p:spPr>
      </p:pic>
      <p:grpSp>
        <p:nvGrpSpPr>
          <p:cNvPr id="2" name="Group 100"/>
          <p:cNvGrpSpPr>
            <a:grpSpLocks/>
          </p:cNvGrpSpPr>
          <p:nvPr/>
        </p:nvGrpSpPr>
        <p:grpSpPr bwMode="auto">
          <a:xfrm>
            <a:off x="7364413" y="1501775"/>
            <a:ext cx="134937" cy="150813"/>
            <a:chOff x="6629399" y="6038849"/>
            <a:chExt cx="254907" cy="285750"/>
          </a:xfrm>
        </p:grpSpPr>
        <p:sp>
          <p:nvSpPr>
            <p:cNvPr id="2409" name="Line 31"/>
            <p:cNvSpPr>
              <a:spLocks noChangeShapeType="1"/>
            </p:cNvSpPr>
            <p:nvPr/>
          </p:nvSpPr>
          <p:spPr bwMode="auto">
            <a:xfrm>
              <a:off x="6629399" y="6305550"/>
              <a:ext cx="254907" cy="12700"/>
            </a:xfrm>
            <a:prstGeom prst="line">
              <a:avLst/>
            </a:prstGeom>
            <a:noFill/>
            <a:ln w="3175">
              <a:solidFill>
                <a:srgbClr val="FF0000"/>
              </a:solidFill>
              <a:prstDash val="sysDot"/>
              <a:round/>
              <a:headEnd/>
              <a:tailEnd type="arrow" w="sm" len="sm"/>
            </a:ln>
          </p:spPr>
          <p:txBody>
            <a:bodyPr/>
            <a:lstStyle/>
            <a:p>
              <a:endParaRPr lang="en-US"/>
            </a:p>
          </p:txBody>
        </p:sp>
        <p:sp>
          <p:nvSpPr>
            <p:cNvPr id="2410" name="Line 31"/>
            <p:cNvSpPr>
              <a:spLocks noChangeShapeType="1"/>
            </p:cNvSpPr>
            <p:nvPr/>
          </p:nvSpPr>
          <p:spPr bwMode="auto">
            <a:xfrm flipH="1" flipV="1">
              <a:off x="6629399" y="6038849"/>
              <a:ext cx="9524" cy="285750"/>
            </a:xfrm>
            <a:prstGeom prst="line">
              <a:avLst/>
            </a:prstGeom>
            <a:noFill/>
            <a:ln w="3175">
              <a:solidFill>
                <a:srgbClr val="FF0000"/>
              </a:solidFill>
              <a:prstDash val="sysDot"/>
              <a:round/>
              <a:headEnd/>
              <a:tailEnd type="arrow" w="sm" len="sm"/>
            </a:ln>
          </p:spPr>
          <p:txBody>
            <a:bodyPr/>
            <a:lstStyle/>
            <a:p>
              <a:endParaRPr lang="en-US"/>
            </a:p>
          </p:txBody>
        </p:sp>
      </p:grpSp>
      <p:grpSp>
        <p:nvGrpSpPr>
          <p:cNvPr id="3" name="Group 103"/>
          <p:cNvGrpSpPr>
            <a:grpSpLocks/>
          </p:cNvGrpSpPr>
          <p:nvPr/>
        </p:nvGrpSpPr>
        <p:grpSpPr bwMode="auto">
          <a:xfrm>
            <a:off x="7359650" y="1295400"/>
            <a:ext cx="134938" cy="150813"/>
            <a:chOff x="6629399" y="6038849"/>
            <a:chExt cx="254907" cy="285750"/>
          </a:xfrm>
        </p:grpSpPr>
        <p:sp>
          <p:nvSpPr>
            <p:cNvPr id="2407" name="Line 31"/>
            <p:cNvSpPr>
              <a:spLocks noChangeShapeType="1"/>
            </p:cNvSpPr>
            <p:nvPr/>
          </p:nvSpPr>
          <p:spPr bwMode="auto">
            <a:xfrm>
              <a:off x="6629399" y="6305550"/>
              <a:ext cx="254907" cy="12700"/>
            </a:xfrm>
            <a:prstGeom prst="line">
              <a:avLst/>
            </a:prstGeom>
            <a:noFill/>
            <a:ln w="3175">
              <a:solidFill>
                <a:srgbClr val="FF0000"/>
              </a:solidFill>
              <a:prstDash val="sysDot"/>
              <a:round/>
              <a:headEnd/>
              <a:tailEnd type="arrow" w="sm" len="sm"/>
            </a:ln>
          </p:spPr>
          <p:txBody>
            <a:bodyPr/>
            <a:lstStyle/>
            <a:p>
              <a:endParaRPr lang="en-US"/>
            </a:p>
          </p:txBody>
        </p:sp>
        <p:sp>
          <p:nvSpPr>
            <p:cNvPr id="2408" name="Line 31"/>
            <p:cNvSpPr>
              <a:spLocks noChangeShapeType="1"/>
            </p:cNvSpPr>
            <p:nvPr/>
          </p:nvSpPr>
          <p:spPr bwMode="auto">
            <a:xfrm flipH="1" flipV="1">
              <a:off x="6629399" y="6038849"/>
              <a:ext cx="9524" cy="285750"/>
            </a:xfrm>
            <a:prstGeom prst="line">
              <a:avLst/>
            </a:prstGeom>
            <a:noFill/>
            <a:ln w="3175">
              <a:solidFill>
                <a:srgbClr val="FF0000"/>
              </a:solidFill>
              <a:prstDash val="sysDot"/>
              <a:round/>
              <a:headEnd/>
              <a:tailEnd type="arrow" w="sm" len="sm"/>
            </a:ln>
          </p:spPr>
          <p:txBody>
            <a:bodyPr/>
            <a:lstStyle/>
            <a:p>
              <a:endParaRPr lang="en-US"/>
            </a:p>
          </p:txBody>
        </p:sp>
      </p:grpSp>
      <p:grpSp>
        <p:nvGrpSpPr>
          <p:cNvPr id="4" name="Group 106"/>
          <p:cNvGrpSpPr>
            <a:grpSpLocks/>
          </p:cNvGrpSpPr>
          <p:nvPr/>
        </p:nvGrpSpPr>
        <p:grpSpPr bwMode="auto">
          <a:xfrm>
            <a:off x="7554913" y="1490663"/>
            <a:ext cx="136525" cy="150812"/>
            <a:chOff x="6629399" y="6038849"/>
            <a:chExt cx="254907" cy="285750"/>
          </a:xfrm>
        </p:grpSpPr>
        <p:sp>
          <p:nvSpPr>
            <p:cNvPr id="2405" name="Line 31"/>
            <p:cNvSpPr>
              <a:spLocks noChangeShapeType="1"/>
            </p:cNvSpPr>
            <p:nvPr/>
          </p:nvSpPr>
          <p:spPr bwMode="auto">
            <a:xfrm>
              <a:off x="6629399" y="6305550"/>
              <a:ext cx="254907" cy="12700"/>
            </a:xfrm>
            <a:prstGeom prst="line">
              <a:avLst/>
            </a:prstGeom>
            <a:noFill/>
            <a:ln w="3175">
              <a:solidFill>
                <a:srgbClr val="FF0000"/>
              </a:solidFill>
              <a:prstDash val="sysDot"/>
              <a:round/>
              <a:headEnd/>
              <a:tailEnd type="arrow" w="sm" len="sm"/>
            </a:ln>
          </p:spPr>
          <p:txBody>
            <a:bodyPr/>
            <a:lstStyle/>
            <a:p>
              <a:endParaRPr lang="en-US"/>
            </a:p>
          </p:txBody>
        </p:sp>
        <p:sp>
          <p:nvSpPr>
            <p:cNvPr id="2406" name="Line 31"/>
            <p:cNvSpPr>
              <a:spLocks noChangeShapeType="1"/>
            </p:cNvSpPr>
            <p:nvPr/>
          </p:nvSpPr>
          <p:spPr bwMode="auto">
            <a:xfrm flipH="1" flipV="1">
              <a:off x="6629399" y="6038849"/>
              <a:ext cx="9524" cy="285750"/>
            </a:xfrm>
            <a:prstGeom prst="line">
              <a:avLst/>
            </a:prstGeom>
            <a:noFill/>
            <a:ln w="3175">
              <a:solidFill>
                <a:srgbClr val="FF0000"/>
              </a:solidFill>
              <a:prstDash val="sysDot"/>
              <a:round/>
              <a:headEnd/>
              <a:tailEnd type="arrow" w="sm" len="sm"/>
            </a:ln>
          </p:spPr>
          <p:txBody>
            <a:bodyPr/>
            <a:lstStyle/>
            <a:p>
              <a:endParaRPr lang="en-US"/>
            </a:p>
          </p:txBody>
        </p:sp>
      </p:grpSp>
      <p:grpSp>
        <p:nvGrpSpPr>
          <p:cNvPr id="5" name="Group 109"/>
          <p:cNvGrpSpPr>
            <a:grpSpLocks/>
          </p:cNvGrpSpPr>
          <p:nvPr/>
        </p:nvGrpSpPr>
        <p:grpSpPr bwMode="auto">
          <a:xfrm>
            <a:off x="7561263" y="1289050"/>
            <a:ext cx="134937" cy="150813"/>
            <a:chOff x="6629399" y="6038849"/>
            <a:chExt cx="254907" cy="285750"/>
          </a:xfrm>
        </p:grpSpPr>
        <p:sp>
          <p:nvSpPr>
            <p:cNvPr id="2403" name="Line 31"/>
            <p:cNvSpPr>
              <a:spLocks noChangeShapeType="1"/>
            </p:cNvSpPr>
            <p:nvPr/>
          </p:nvSpPr>
          <p:spPr bwMode="auto">
            <a:xfrm>
              <a:off x="6629399" y="6305550"/>
              <a:ext cx="254907" cy="12700"/>
            </a:xfrm>
            <a:prstGeom prst="line">
              <a:avLst/>
            </a:prstGeom>
            <a:noFill/>
            <a:ln w="3175">
              <a:solidFill>
                <a:srgbClr val="FF0000"/>
              </a:solidFill>
              <a:prstDash val="sysDot"/>
              <a:round/>
              <a:headEnd/>
              <a:tailEnd type="arrow" w="sm" len="sm"/>
            </a:ln>
          </p:spPr>
          <p:txBody>
            <a:bodyPr/>
            <a:lstStyle/>
            <a:p>
              <a:endParaRPr lang="en-US"/>
            </a:p>
          </p:txBody>
        </p:sp>
        <p:sp>
          <p:nvSpPr>
            <p:cNvPr id="2404" name="Line 31"/>
            <p:cNvSpPr>
              <a:spLocks noChangeShapeType="1"/>
            </p:cNvSpPr>
            <p:nvPr/>
          </p:nvSpPr>
          <p:spPr bwMode="auto">
            <a:xfrm flipH="1" flipV="1">
              <a:off x="6629399" y="6038849"/>
              <a:ext cx="9524" cy="285750"/>
            </a:xfrm>
            <a:prstGeom prst="line">
              <a:avLst/>
            </a:prstGeom>
            <a:noFill/>
            <a:ln w="3175">
              <a:solidFill>
                <a:srgbClr val="FF0000"/>
              </a:solidFill>
              <a:prstDash val="sysDot"/>
              <a:round/>
              <a:headEnd/>
              <a:tailEnd type="arrow" w="sm" len="sm"/>
            </a:ln>
          </p:spPr>
          <p:txBody>
            <a:bodyPr/>
            <a:lstStyle/>
            <a:p>
              <a:endParaRPr lang="en-US"/>
            </a:p>
          </p:txBody>
        </p:sp>
      </p:grpSp>
      <p:grpSp>
        <p:nvGrpSpPr>
          <p:cNvPr id="6" name="Group 1"/>
          <p:cNvGrpSpPr>
            <a:grpSpLocks/>
          </p:cNvGrpSpPr>
          <p:nvPr/>
        </p:nvGrpSpPr>
        <p:grpSpPr bwMode="auto">
          <a:xfrm>
            <a:off x="6400800" y="1822450"/>
            <a:ext cx="2549525" cy="1763713"/>
            <a:chOff x="5128820" y="2867025"/>
            <a:chExt cx="4274687" cy="2958321"/>
          </a:xfrm>
        </p:grpSpPr>
        <p:pic>
          <p:nvPicPr>
            <p:cNvPr id="2365" name="Picture 4" descr="phase_diagram_1-10_1120_7to47"/>
            <p:cNvPicPr>
              <a:picLocks noChangeArrowheads="1"/>
            </p:cNvPicPr>
            <p:nvPr/>
          </p:nvPicPr>
          <p:blipFill>
            <a:blip r:embed="rId10" cstate="print"/>
            <a:srcRect/>
            <a:stretch>
              <a:fillRect/>
            </a:stretch>
          </p:blipFill>
          <p:spPr bwMode="auto">
            <a:xfrm>
              <a:off x="5270500" y="2867025"/>
              <a:ext cx="3321050" cy="2420938"/>
            </a:xfrm>
            <a:prstGeom prst="rect">
              <a:avLst/>
            </a:prstGeom>
            <a:noFill/>
            <a:ln w="9525">
              <a:noFill/>
              <a:miter lim="800000"/>
              <a:headEnd/>
              <a:tailEnd/>
            </a:ln>
          </p:spPr>
        </p:pic>
        <p:sp>
          <p:nvSpPr>
            <p:cNvPr id="2366" name="Text Box 5"/>
            <p:cNvSpPr txBox="1">
              <a:spLocks noChangeArrowheads="1"/>
            </p:cNvSpPr>
            <p:nvPr/>
          </p:nvSpPr>
          <p:spPr bwMode="auto">
            <a:xfrm>
              <a:off x="6608360" y="5393922"/>
              <a:ext cx="766977" cy="431424"/>
            </a:xfrm>
            <a:prstGeom prst="rect">
              <a:avLst/>
            </a:prstGeom>
            <a:noFill/>
            <a:ln w="9525">
              <a:noFill/>
              <a:miter lim="800000"/>
              <a:headEnd/>
              <a:tailEnd/>
            </a:ln>
          </p:spPr>
          <p:txBody>
            <a:bodyPr wrap="none">
              <a:spAutoFit/>
            </a:bodyPr>
            <a:lstStyle/>
            <a:p>
              <a:r>
                <a:rPr lang="en-US" altLang="ko-KR" sz="1200">
                  <a:latin typeface="Arial" charset="0"/>
                  <a:ea typeface="Gulim" pitchFamily="34" charset="-127"/>
                  <a:cs typeface="Arial" charset="0"/>
                </a:rPr>
                <a:t>H(T)</a:t>
              </a:r>
            </a:p>
          </p:txBody>
        </p:sp>
        <p:sp>
          <p:nvSpPr>
            <p:cNvPr id="2367" name="Text Box 6"/>
            <p:cNvSpPr txBox="1">
              <a:spLocks noChangeArrowheads="1"/>
            </p:cNvSpPr>
            <p:nvPr/>
          </p:nvSpPr>
          <p:spPr bwMode="auto">
            <a:xfrm>
              <a:off x="5556249" y="2994025"/>
              <a:ext cx="1089047" cy="431424"/>
            </a:xfrm>
            <a:prstGeom prst="rect">
              <a:avLst/>
            </a:prstGeom>
            <a:noFill/>
            <a:ln w="9525">
              <a:noFill/>
              <a:miter lim="800000"/>
              <a:headEnd/>
              <a:tailEnd/>
            </a:ln>
          </p:spPr>
          <p:txBody>
            <a:bodyPr wrap="none">
              <a:spAutoFit/>
            </a:bodyPr>
            <a:lstStyle/>
            <a:p>
              <a:r>
                <a:rPr lang="en-US" altLang="ko-KR" sz="1200">
                  <a:latin typeface="Arial" charset="0"/>
                  <a:ea typeface="Gulim" pitchFamily="34" charset="-127"/>
                  <a:cs typeface="Arial" charset="0"/>
                </a:rPr>
                <a:t>T</a:t>
              </a:r>
              <a:r>
                <a:rPr lang="en-US" altLang="ko-KR" sz="1200" baseline="-25000">
                  <a:latin typeface="Arial" charset="0"/>
                  <a:ea typeface="Gulim" pitchFamily="34" charset="-127"/>
                  <a:cs typeface="Arial" charset="0"/>
                </a:rPr>
                <a:t>1</a:t>
              </a:r>
              <a:r>
                <a:rPr lang="en-US" altLang="ko-KR" sz="1200">
                  <a:latin typeface="Arial" charset="0"/>
                  <a:ea typeface="Gulim" pitchFamily="34" charset="-127"/>
                  <a:cs typeface="Arial" charset="0"/>
                </a:rPr>
                <a:t>=39K</a:t>
              </a:r>
            </a:p>
          </p:txBody>
        </p:sp>
        <p:grpSp>
          <p:nvGrpSpPr>
            <p:cNvPr id="7" name="Group 7"/>
            <p:cNvGrpSpPr>
              <a:grpSpLocks/>
            </p:cNvGrpSpPr>
            <p:nvPr/>
          </p:nvGrpSpPr>
          <p:grpSpPr bwMode="auto">
            <a:xfrm>
              <a:off x="5128820" y="5180013"/>
              <a:ext cx="3607285" cy="441325"/>
              <a:chOff x="1053" y="5363"/>
              <a:chExt cx="2424" cy="278"/>
            </a:xfrm>
          </p:grpSpPr>
          <p:sp>
            <p:nvSpPr>
              <p:cNvPr id="2396" name="Text Box 8"/>
              <p:cNvSpPr txBox="1">
                <a:spLocks noChangeArrowheads="1"/>
              </p:cNvSpPr>
              <p:nvPr/>
            </p:nvSpPr>
            <p:spPr bwMode="auto">
              <a:xfrm>
                <a:off x="1406" y="5369"/>
                <a:ext cx="282" cy="272"/>
              </a:xfrm>
              <a:prstGeom prst="rect">
                <a:avLst/>
              </a:prstGeom>
              <a:noFill/>
              <a:ln w="9525">
                <a:noFill/>
                <a:miter lim="800000"/>
                <a:headEnd/>
                <a:tailEnd/>
              </a:ln>
            </p:spPr>
            <p:txBody>
              <a:bodyPr wrap="none">
                <a:spAutoFit/>
              </a:bodyPr>
              <a:lstStyle/>
              <a:p>
                <a:r>
                  <a:rPr lang="en-US" altLang="ko-KR" sz="1200">
                    <a:latin typeface="Arial" charset="0"/>
                    <a:ea typeface="Gulim" pitchFamily="34" charset="-127"/>
                    <a:cs typeface="Arial" charset="0"/>
                  </a:rPr>
                  <a:t>1</a:t>
                </a:r>
              </a:p>
            </p:txBody>
          </p:sp>
          <p:sp>
            <p:nvSpPr>
              <p:cNvPr id="2397" name="Text Box 9"/>
              <p:cNvSpPr txBox="1">
                <a:spLocks noChangeArrowheads="1"/>
              </p:cNvSpPr>
              <p:nvPr/>
            </p:nvSpPr>
            <p:spPr bwMode="auto">
              <a:xfrm>
                <a:off x="1053" y="5369"/>
                <a:ext cx="282" cy="272"/>
              </a:xfrm>
              <a:prstGeom prst="rect">
                <a:avLst/>
              </a:prstGeom>
              <a:noFill/>
              <a:ln w="9525">
                <a:noFill/>
                <a:miter lim="800000"/>
                <a:headEnd/>
                <a:tailEnd/>
              </a:ln>
            </p:spPr>
            <p:txBody>
              <a:bodyPr wrap="none">
                <a:spAutoFit/>
              </a:bodyPr>
              <a:lstStyle/>
              <a:p>
                <a:r>
                  <a:rPr lang="en-US" altLang="ko-KR" sz="1200">
                    <a:latin typeface="Arial" charset="0"/>
                    <a:ea typeface="Gulim" pitchFamily="34" charset="-127"/>
                    <a:cs typeface="Arial" charset="0"/>
                  </a:rPr>
                  <a:t>0</a:t>
                </a:r>
              </a:p>
            </p:txBody>
          </p:sp>
          <p:sp>
            <p:nvSpPr>
              <p:cNvPr id="2398" name="Text Box 10"/>
              <p:cNvSpPr txBox="1">
                <a:spLocks noChangeArrowheads="1"/>
              </p:cNvSpPr>
              <p:nvPr/>
            </p:nvSpPr>
            <p:spPr bwMode="auto">
              <a:xfrm>
                <a:off x="1767" y="5363"/>
                <a:ext cx="282" cy="272"/>
              </a:xfrm>
              <a:prstGeom prst="rect">
                <a:avLst/>
              </a:prstGeom>
              <a:noFill/>
              <a:ln w="9525">
                <a:noFill/>
                <a:miter lim="800000"/>
                <a:headEnd/>
                <a:tailEnd/>
              </a:ln>
            </p:spPr>
            <p:txBody>
              <a:bodyPr wrap="none">
                <a:spAutoFit/>
              </a:bodyPr>
              <a:lstStyle/>
              <a:p>
                <a:r>
                  <a:rPr lang="en-US" altLang="ko-KR" sz="1200">
                    <a:latin typeface="Arial" charset="0"/>
                    <a:ea typeface="Gulim" pitchFamily="34" charset="-127"/>
                    <a:cs typeface="Arial" charset="0"/>
                  </a:rPr>
                  <a:t>2</a:t>
                </a:r>
              </a:p>
            </p:txBody>
          </p:sp>
          <p:sp>
            <p:nvSpPr>
              <p:cNvPr id="2399" name="Text Box 11"/>
              <p:cNvSpPr txBox="1">
                <a:spLocks noChangeArrowheads="1"/>
              </p:cNvSpPr>
              <p:nvPr/>
            </p:nvSpPr>
            <p:spPr bwMode="auto">
              <a:xfrm>
                <a:off x="2124" y="5363"/>
                <a:ext cx="282" cy="272"/>
              </a:xfrm>
              <a:prstGeom prst="rect">
                <a:avLst/>
              </a:prstGeom>
              <a:noFill/>
              <a:ln w="9525">
                <a:noFill/>
                <a:miter lim="800000"/>
                <a:headEnd/>
                <a:tailEnd/>
              </a:ln>
            </p:spPr>
            <p:txBody>
              <a:bodyPr wrap="none">
                <a:spAutoFit/>
              </a:bodyPr>
              <a:lstStyle/>
              <a:p>
                <a:r>
                  <a:rPr lang="en-US" altLang="ko-KR" sz="1200">
                    <a:latin typeface="Arial" charset="0"/>
                    <a:ea typeface="Gulim" pitchFamily="34" charset="-127"/>
                    <a:cs typeface="Arial" charset="0"/>
                  </a:rPr>
                  <a:t>3</a:t>
                </a:r>
              </a:p>
            </p:txBody>
          </p:sp>
          <p:sp>
            <p:nvSpPr>
              <p:cNvPr id="2400" name="Text Box 12"/>
              <p:cNvSpPr txBox="1">
                <a:spLocks noChangeArrowheads="1"/>
              </p:cNvSpPr>
              <p:nvPr/>
            </p:nvSpPr>
            <p:spPr bwMode="auto">
              <a:xfrm>
                <a:off x="2476" y="5363"/>
                <a:ext cx="282" cy="272"/>
              </a:xfrm>
              <a:prstGeom prst="rect">
                <a:avLst/>
              </a:prstGeom>
              <a:noFill/>
              <a:ln w="9525">
                <a:noFill/>
                <a:miter lim="800000"/>
                <a:headEnd/>
                <a:tailEnd/>
              </a:ln>
            </p:spPr>
            <p:txBody>
              <a:bodyPr wrap="none">
                <a:spAutoFit/>
              </a:bodyPr>
              <a:lstStyle/>
              <a:p>
                <a:r>
                  <a:rPr lang="en-US" altLang="ko-KR" sz="1200">
                    <a:latin typeface="Arial" charset="0"/>
                    <a:ea typeface="Gulim" pitchFamily="34" charset="-127"/>
                    <a:cs typeface="Arial" charset="0"/>
                  </a:rPr>
                  <a:t>4</a:t>
                </a:r>
              </a:p>
            </p:txBody>
          </p:sp>
          <p:sp>
            <p:nvSpPr>
              <p:cNvPr id="2401" name="Text Box 13"/>
              <p:cNvSpPr txBox="1">
                <a:spLocks noChangeArrowheads="1"/>
              </p:cNvSpPr>
              <p:nvPr/>
            </p:nvSpPr>
            <p:spPr bwMode="auto">
              <a:xfrm>
                <a:off x="2838" y="5363"/>
                <a:ext cx="282" cy="272"/>
              </a:xfrm>
              <a:prstGeom prst="rect">
                <a:avLst/>
              </a:prstGeom>
              <a:noFill/>
              <a:ln w="9525">
                <a:noFill/>
                <a:miter lim="800000"/>
                <a:headEnd/>
                <a:tailEnd/>
              </a:ln>
            </p:spPr>
            <p:txBody>
              <a:bodyPr wrap="none">
                <a:spAutoFit/>
              </a:bodyPr>
              <a:lstStyle/>
              <a:p>
                <a:r>
                  <a:rPr lang="en-US" altLang="ko-KR" sz="1200">
                    <a:latin typeface="Arial" charset="0"/>
                    <a:ea typeface="Gulim" pitchFamily="34" charset="-127"/>
                    <a:cs typeface="Arial" charset="0"/>
                  </a:rPr>
                  <a:t>5</a:t>
                </a:r>
              </a:p>
            </p:txBody>
          </p:sp>
          <p:sp>
            <p:nvSpPr>
              <p:cNvPr id="2402" name="Text Box 14"/>
              <p:cNvSpPr txBox="1">
                <a:spLocks noChangeArrowheads="1"/>
              </p:cNvSpPr>
              <p:nvPr/>
            </p:nvSpPr>
            <p:spPr bwMode="auto">
              <a:xfrm>
                <a:off x="3195" y="5363"/>
                <a:ext cx="282" cy="272"/>
              </a:xfrm>
              <a:prstGeom prst="rect">
                <a:avLst/>
              </a:prstGeom>
              <a:noFill/>
              <a:ln w="9525">
                <a:noFill/>
                <a:miter lim="800000"/>
                <a:headEnd/>
                <a:tailEnd/>
              </a:ln>
            </p:spPr>
            <p:txBody>
              <a:bodyPr wrap="none">
                <a:spAutoFit/>
              </a:bodyPr>
              <a:lstStyle/>
              <a:p>
                <a:r>
                  <a:rPr lang="en-US" altLang="ko-KR" sz="1200">
                    <a:latin typeface="Arial" charset="0"/>
                    <a:ea typeface="Gulim" pitchFamily="34" charset="-127"/>
                    <a:cs typeface="Arial" charset="0"/>
                  </a:rPr>
                  <a:t>6</a:t>
                </a:r>
              </a:p>
            </p:txBody>
          </p:sp>
        </p:grpSp>
        <p:sp>
          <p:nvSpPr>
            <p:cNvPr id="2369" name="Line 15"/>
            <p:cNvSpPr>
              <a:spLocks noChangeShapeType="1"/>
            </p:cNvSpPr>
            <p:nvPr/>
          </p:nvSpPr>
          <p:spPr bwMode="auto">
            <a:xfrm>
              <a:off x="5337175" y="3760788"/>
              <a:ext cx="481013" cy="1458912"/>
            </a:xfrm>
            <a:prstGeom prst="line">
              <a:avLst/>
            </a:prstGeom>
            <a:noFill/>
            <a:ln w="9525">
              <a:solidFill>
                <a:schemeClr val="tx1"/>
              </a:solidFill>
              <a:prstDash val="dash"/>
              <a:round/>
              <a:headEnd/>
              <a:tailEnd/>
            </a:ln>
          </p:spPr>
          <p:txBody>
            <a:bodyPr/>
            <a:lstStyle/>
            <a:p>
              <a:endParaRPr lang="en-US"/>
            </a:p>
          </p:txBody>
        </p:sp>
        <p:sp>
          <p:nvSpPr>
            <p:cNvPr id="2370" name="Freeform 16"/>
            <p:cNvSpPr>
              <a:spLocks/>
            </p:cNvSpPr>
            <p:nvPr/>
          </p:nvSpPr>
          <p:spPr bwMode="auto">
            <a:xfrm>
              <a:off x="6678613" y="3905250"/>
              <a:ext cx="1836737" cy="1339850"/>
            </a:xfrm>
            <a:custGeom>
              <a:avLst/>
              <a:gdLst>
                <a:gd name="T0" fmla="*/ 2147483647 w 1229"/>
                <a:gd name="T1" fmla="*/ 0 h 838"/>
                <a:gd name="T2" fmla="*/ 2147483647 w 1229"/>
                <a:gd name="T3" fmla="*/ 2147483647 h 838"/>
                <a:gd name="T4" fmla="*/ 2147483647 w 1229"/>
                <a:gd name="T5" fmla="*/ 2147483647 h 838"/>
                <a:gd name="T6" fmla="*/ 2147483647 w 1229"/>
                <a:gd name="T7" fmla="*/ 2147483647 h 838"/>
                <a:gd name="T8" fmla="*/ 2147483647 w 1229"/>
                <a:gd name="T9" fmla="*/ 2147483647 h 838"/>
                <a:gd name="T10" fmla="*/ 2147483647 w 1229"/>
                <a:gd name="T11" fmla="*/ 2147483647 h 838"/>
                <a:gd name="T12" fmla="*/ 0 w 1229"/>
                <a:gd name="T13" fmla="*/ 2147483647 h 838"/>
                <a:gd name="T14" fmla="*/ 0 w 1229"/>
                <a:gd name="T15" fmla="*/ 2147483647 h 838"/>
                <a:gd name="T16" fmla="*/ 0 w 1229"/>
                <a:gd name="T17" fmla="*/ 2147483647 h 838"/>
                <a:gd name="T18" fmla="*/ 2147483647 w 1229"/>
                <a:gd name="T19" fmla="*/ 2147483647 h 838"/>
                <a:gd name="T20" fmla="*/ 2147483647 w 1229"/>
                <a:gd name="T21" fmla="*/ 2147483647 h 838"/>
                <a:gd name="T22" fmla="*/ 2147483647 w 1229"/>
                <a:gd name="T23" fmla="*/ 2147483647 h 838"/>
                <a:gd name="T24" fmla="*/ 2147483647 w 1229"/>
                <a:gd name="T25" fmla="*/ 2147483647 h 8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29"/>
                <a:gd name="T40" fmla="*/ 0 h 838"/>
                <a:gd name="T41" fmla="*/ 1229 w 1229"/>
                <a:gd name="T42" fmla="*/ 838 h 83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29" h="838">
                  <a:moveTo>
                    <a:pt x="1229" y="0"/>
                  </a:moveTo>
                  <a:lnTo>
                    <a:pt x="417" y="42"/>
                  </a:lnTo>
                  <a:lnTo>
                    <a:pt x="325" y="46"/>
                  </a:lnTo>
                  <a:lnTo>
                    <a:pt x="229" y="94"/>
                  </a:lnTo>
                  <a:lnTo>
                    <a:pt x="103" y="165"/>
                  </a:lnTo>
                  <a:lnTo>
                    <a:pt x="17" y="218"/>
                  </a:lnTo>
                  <a:lnTo>
                    <a:pt x="0" y="281"/>
                  </a:lnTo>
                  <a:lnTo>
                    <a:pt x="0" y="438"/>
                  </a:lnTo>
                  <a:lnTo>
                    <a:pt x="0" y="477"/>
                  </a:lnTo>
                  <a:lnTo>
                    <a:pt x="5" y="578"/>
                  </a:lnTo>
                  <a:lnTo>
                    <a:pt x="145" y="702"/>
                  </a:lnTo>
                  <a:lnTo>
                    <a:pt x="273" y="802"/>
                  </a:lnTo>
                  <a:lnTo>
                    <a:pt x="341" y="838"/>
                  </a:lnTo>
                </a:path>
              </a:pathLst>
            </a:custGeom>
            <a:noFill/>
            <a:ln w="9525">
              <a:solidFill>
                <a:schemeClr val="tx1"/>
              </a:solidFill>
              <a:prstDash val="dash"/>
              <a:round/>
              <a:headEnd/>
              <a:tailEnd/>
            </a:ln>
          </p:spPr>
          <p:txBody>
            <a:bodyPr/>
            <a:lstStyle/>
            <a:p>
              <a:endParaRPr lang="en-US"/>
            </a:p>
          </p:txBody>
        </p:sp>
        <p:sp>
          <p:nvSpPr>
            <p:cNvPr id="2371" name="Text Box 17"/>
            <p:cNvSpPr txBox="1">
              <a:spLocks noChangeArrowheads="1"/>
            </p:cNvSpPr>
            <p:nvPr/>
          </p:nvSpPr>
          <p:spPr bwMode="auto">
            <a:xfrm>
              <a:off x="7620000" y="4391025"/>
              <a:ext cx="459888" cy="431424"/>
            </a:xfrm>
            <a:prstGeom prst="rect">
              <a:avLst/>
            </a:prstGeom>
            <a:noFill/>
            <a:ln w="9525">
              <a:noFill/>
              <a:miter lim="800000"/>
              <a:headEnd/>
              <a:tailEnd/>
            </a:ln>
          </p:spPr>
          <p:txBody>
            <a:bodyPr wrap="none">
              <a:spAutoFit/>
            </a:bodyPr>
            <a:lstStyle/>
            <a:p>
              <a:r>
                <a:rPr lang="en-US" altLang="ko-KR" sz="1200">
                  <a:latin typeface="Arial" charset="0"/>
                  <a:ea typeface="Gulim" pitchFamily="34" charset="-127"/>
                  <a:cs typeface="Arial" charset="0"/>
                </a:rPr>
                <a:t>C</a:t>
              </a:r>
            </a:p>
          </p:txBody>
        </p:sp>
        <p:sp>
          <p:nvSpPr>
            <p:cNvPr id="2372" name="Text Box 18"/>
            <p:cNvSpPr txBox="1">
              <a:spLocks noChangeArrowheads="1"/>
            </p:cNvSpPr>
            <p:nvPr/>
          </p:nvSpPr>
          <p:spPr bwMode="auto">
            <a:xfrm>
              <a:off x="5376863" y="4846638"/>
              <a:ext cx="459888" cy="431424"/>
            </a:xfrm>
            <a:prstGeom prst="rect">
              <a:avLst/>
            </a:prstGeom>
            <a:noFill/>
            <a:ln w="9525">
              <a:noFill/>
              <a:miter lim="800000"/>
              <a:headEnd/>
              <a:tailEnd/>
            </a:ln>
          </p:spPr>
          <p:txBody>
            <a:bodyPr wrap="none">
              <a:spAutoFit/>
            </a:bodyPr>
            <a:lstStyle/>
            <a:p>
              <a:r>
                <a:rPr lang="en-US" altLang="ko-KR" sz="1200">
                  <a:latin typeface="Arial" charset="0"/>
                  <a:ea typeface="Gulim" pitchFamily="34" charset="-127"/>
                  <a:cs typeface="Arial" charset="0"/>
                </a:rPr>
                <a:t>C</a:t>
              </a:r>
            </a:p>
          </p:txBody>
        </p:sp>
        <p:sp>
          <p:nvSpPr>
            <p:cNvPr id="2373" name="Text Box 19"/>
            <p:cNvSpPr txBox="1">
              <a:spLocks noChangeArrowheads="1"/>
            </p:cNvSpPr>
            <p:nvPr/>
          </p:nvSpPr>
          <p:spPr bwMode="auto">
            <a:xfrm>
              <a:off x="5943600" y="4391025"/>
              <a:ext cx="619674" cy="431424"/>
            </a:xfrm>
            <a:prstGeom prst="rect">
              <a:avLst/>
            </a:prstGeom>
            <a:noFill/>
            <a:ln w="9525">
              <a:noFill/>
              <a:miter lim="800000"/>
              <a:headEnd/>
              <a:tailEnd/>
            </a:ln>
          </p:spPr>
          <p:txBody>
            <a:bodyPr wrap="none">
              <a:spAutoFit/>
            </a:bodyPr>
            <a:lstStyle/>
            <a:p>
              <a:r>
                <a:rPr lang="en-US" altLang="ko-KR" sz="1200">
                  <a:latin typeface="Arial" charset="0"/>
                  <a:ea typeface="Gulim" pitchFamily="34" charset="-127"/>
                  <a:cs typeface="Arial" charset="0"/>
                </a:rPr>
                <a:t>SD</a:t>
              </a:r>
            </a:p>
          </p:txBody>
        </p:sp>
        <p:sp>
          <p:nvSpPr>
            <p:cNvPr id="2374" name="Text Box 21"/>
            <p:cNvSpPr txBox="1">
              <a:spLocks noChangeArrowheads="1"/>
            </p:cNvSpPr>
            <p:nvPr/>
          </p:nvSpPr>
          <p:spPr bwMode="auto">
            <a:xfrm rot="5400000">
              <a:off x="7952054" y="4126233"/>
              <a:ext cx="2438322" cy="464584"/>
            </a:xfrm>
            <a:prstGeom prst="rect">
              <a:avLst/>
            </a:prstGeom>
            <a:noFill/>
            <a:ln w="9525">
              <a:noFill/>
              <a:miter lim="800000"/>
              <a:headEnd/>
              <a:tailEnd/>
            </a:ln>
          </p:spPr>
          <p:txBody>
            <a:bodyPr>
              <a:spAutoFit/>
            </a:bodyPr>
            <a:lstStyle/>
            <a:p>
              <a:r>
                <a:rPr lang="en-US" altLang="ko-KR" sz="1200">
                  <a:latin typeface="Arial" charset="0"/>
                  <a:ea typeface="Gulim" pitchFamily="34" charset="-127"/>
                  <a:cs typeface="Arial" charset="0"/>
                </a:rPr>
                <a:t>Temperature (K)</a:t>
              </a:r>
            </a:p>
          </p:txBody>
        </p:sp>
        <p:grpSp>
          <p:nvGrpSpPr>
            <p:cNvPr id="8" name="Group 22"/>
            <p:cNvGrpSpPr>
              <a:grpSpLocks/>
            </p:cNvGrpSpPr>
            <p:nvPr/>
          </p:nvGrpSpPr>
          <p:grpSpPr bwMode="auto">
            <a:xfrm>
              <a:off x="8468773" y="3122202"/>
              <a:ext cx="558098" cy="2168120"/>
              <a:chOff x="689" y="1794"/>
              <a:chExt cx="419" cy="1704"/>
            </a:xfrm>
          </p:grpSpPr>
          <p:sp>
            <p:nvSpPr>
              <p:cNvPr id="2392" name="Text Box 23"/>
              <p:cNvSpPr txBox="1">
                <a:spLocks noChangeArrowheads="1"/>
              </p:cNvSpPr>
              <p:nvPr/>
            </p:nvSpPr>
            <p:spPr bwMode="auto">
              <a:xfrm>
                <a:off x="689" y="3159"/>
                <a:ext cx="415" cy="339"/>
              </a:xfrm>
              <a:prstGeom prst="rect">
                <a:avLst/>
              </a:prstGeom>
              <a:noFill/>
              <a:ln w="9525">
                <a:noFill/>
                <a:miter lim="800000"/>
                <a:headEnd/>
                <a:tailEnd/>
              </a:ln>
            </p:spPr>
            <p:txBody>
              <a:bodyPr wrap="none">
                <a:spAutoFit/>
              </a:bodyPr>
              <a:lstStyle/>
              <a:p>
                <a:r>
                  <a:rPr lang="en-US" altLang="ko-KR" sz="1200">
                    <a:latin typeface="Arial" charset="0"/>
                    <a:ea typeface="Gulim" pitchFamily="34" charset="-127"/>
                    <a:cs typeface="Arial" charset="0"/>
                  </a:rPr>
                  <a:t>10</a:t>
                </a:r>
              </a:p>
            </p:txBody>
          </p:sp>
          <p:sp>
            <p:nvSpPr>
              <p:cNvPr id="2393" name="Text Box 24"/>
              <p:cNvSpPr txBox="1">
                <a:spLocks noChangeArrowheads="1"/>
              </p:cNvSpPr>
              <p:nvPr/>
            </p:nvSpPr>
            <p:spPr bwMode="auto">
              <a:xfrm>
                <a:off x="693" y="2704"/>
                <a:ext cx="415" cy="339"/>
              </a:xfrm>
              <a:prstGeom prst="rect">
                <a:avLst/>
              </a:prstGeom>
              <a:noFill/>
              <a:ln w="9525">
                <a:noFill/>
                <a:miter lim="800000"/>
                <a:headEnd/>
                <a:tailEnd/>
              </a:ln>
            </p:spPr>
            <p:txBody>
              <a:bodyPr wrap="none">
                <a:spAutoFit/>
              </a:bodyPr>
              <a:lstStyle/>
              <a:p>
                <a:r>
                  <a:rPr lang="en-US" altLang="ko-KR" sz="1200">
                    <a:latin typeface="Arial" charset="0"/>
                    <a:ea typeface="Gulim" pitchFamily="34" charset="-127"/>
                    <a:cs typeface="Arial" charset="0"/>
                  </a:rPr>
                  <a:t>20</a:t>
                </a:r>
              </a:p>
            </p:txBody>
          </p:sp>
          <p:sp>
            <p:nvSpPr>
              <p:cNvPr id="2394" name="Text Box 25"/>
              <p:cNvSpPr txBox="1">
                <a:spLocks noChangeArrowheads="1"/>
              </p:cNvSpPr>
              <p:nvPr/>
            </p:nvSpPr>
            <p:spPr bwMode="auto">
              <a:xfrm>
                <a:off x="693" y="2250"/>
                <a:ext cx="415" cy="339"/>
              </a:xfrm>
              <a:prstGeom prst="rect">
                <a:avLst/>
              </a:prstGeom>
              <a:noFill/>
              <a:ln w="9525">
                <a:noFill/>
                <a:miter lim="800000"/>
                <a:headEnd/>
                <a:tailEnd/>
              </a:ln>
            </p:spPr>
            <p:txBody>
              <a:bodyPr wrap="none">
                <a:spAutoFit/>
              </a:bodyPr>
              <a:lstStyle/>
              <a:p>
                <a:r>
                  <a:rPr lang="en-US" altLang="ko-KR" sz="1200">
                    <a:latin typeface="Arial" charset="0"/>
                    <a:ea typeface="Gulim" pitchFamily="34" charset="-127"/>
                    <a:cs typeface="Arial" charset="0"/>
                  </a:rPr>
                  <a:t>30</a:t>
                </a:r>
              </a:p>
            </p:txBody>
          </p:sp>
          <p:sp>
            <p:nvSpPr>
              <p:cNvPr id="2395" name="Text Box 26"/>
              <p:cNvSpPr txBox="1">
                <a:spLocks noChangeArrowheads="1"/>
              </p:cNvSpPr>
              <p:nvPr/>
            </p:nvSpPr>
            <p:spPr bwMode="auto">
              <a:xfrm>
                <a:off x="693" y="1794"/>
                <a:ext cx="415" cy="339"/>
              </a:xfrm>
              <a:prstGeom prst="rect">
                <a:avLst/>
              </a:prstGeom>
              <a:noFill/>
              <a:ln w="9525">
                <a:noFill/>
                <a:miter lim="800000"/>
                <a:headEnd/>
                <a:tailEnd/>
              </a:ln>
            </p:spPr>
            <p:txBody>
              <a:bodyPr wrap="none">
                <a:spAutoFit/>
              </a:bodyPr>
              <a:lstStyle/>
              <a:p>
                <a:r>
                  <a:rPr lang="en-US" altLang="ko-KR" sz="1200">
                    <a:latin typeface="Arial" charset="0"/>
                    <a:ea typeface="Gulim" pitchFamily="34" charset="-127"/>
                    <a:cs typeface="Arial" charset="0"/>
                  </a:rPr>
                  <a:t>40</a:t>
                </a:r>
              </a:p>
            </p:txBody>
          </p:sp>
        </p:grpSp>
        <p:sp>
          <p:nvSpPr>
            <p:cNvPr id="2376" name="Oval 27"/>
            <p:cNvSpPr>
              <a:spLocks noChangeArrowheads="1"/>
            </p:cNvSpPr>
            <p:nvPr/>
          </p:nvSpPr>
          <p:spPr bwMode="auto">
            <a:xfrm>
              <a:off x="5286375" y="3317875"/>
              <a:ext cx="101600" cy="10953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377" name="Oval 28"/>
            <p:cNvSpPr>
              <a:spLocks noChangeArrowheads="1"/>
            </p:cNvSpPr>
            <p:nvPr/>
          </p:nvSpPr>
          <p:spPr bwMode="auto">
            <a:xfrm>
              <a:off x="5286375" y="3684588"/>
              <a:ext cx="101600" cy="111125"/>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378" name="Text Box 29"/>
            <p:cNvSpPr txBox="1">
              <a:spLocks noChangeArrowheads="1"/>
            </p:cNvSpPr>
            <p:nvPr/>
          </p:nvSpPr>
          <p:spPr bwMode="auto">
            <a:xfrm>
              <a:off x="5556249" y="3454400"/>
              <a:ext cx="1127919" cy="431424"/>
            </a:xfrm>
            <a:prstGeom prst="rect">
              <a:avLst/>
            </a:prstGeom>
            <a:noFill/>
            <a:ln w="9525">
              <a:noFill/>
              <a:miter lim="800000"/>
              <a:headEnd/>
              <a:tailEnd/>
            </a:ln>
          </p:spPr>
          <p:txBody>
            <a:bodyPr>
              <a:spAutoFit/>
            </a:bodyPr>
            <a:lstStyle/>
            <a:p>
              <a:r>
                <a:rPr lang="en-US" altLang="ko-KR" sz="1200">
                  <a:latin typeface="Arial" charset="0"/>
                  <a:ea typeface="Gulim" pitchFamily="34" charset="-127"/>
                  <a:cs typeface="Arial" charset="0"/>
                </a:rPr>
                <a:t>T</a:t>
              </a:r>
              <a:r>
                <a:rPr lang="en-US" altLang="ko-KR" sz="1200" baseline="-25000">
                  <a:latin typeface="Arial" charset="0"/>
                  <a:ea typeface="Gulim" pitchFamily="34" charset="-127"/>
                  <a:cs typeface="Arial" charset="0"/>
                </a:rPr>
                <a:t>2</a:t>
              </a:r>
              <a:r>
                <a:rPr lang="en-US" altLang="ko-KR" sz="1200">
                  <a:latin typeface="Arial" charset="0"/>
                  <a:ea typeface="Gulim" pitchFamily="34" charset="-127"/>
                  <a:cs typeface="Arial" charset="0"/>
                </a:rPr>
                <a:t>=33K</a:t>
              </a:r>
            </a:p>
          </p:txBody>
        </p:sp>
        <p:sp>
          <p:nvSpPr>
            <p:cNvPr id="2379" name="Line 30"/>
            <p:cNvSpPr>
              <a:spLocks noChangeShapeType="1"/>
            </p:cNvSpPr>
            <p:nvPr/>
          </p:nvSpPr>
          <p:spPr bwMode="auto">
            <a:xfrm flipH="1">
              <a:off x="5411788" y="3638550"/>
              <a:ext cx="171450" cy="77788"/>
            </a:xfrm>
            <a:prstGeom prst="line">
              <a:avLst/>
            </a:prstGeom>
            <a:noFill/>
            <a:ln w="9525">
              <a:solidFill>
                <a:schemeClr val="tx1"/>
              </a:solidFill>
              <a:round/>
              <a:headEnd/>
              <a:tailEnd type="triangle" w="med" len="med"/>
            </a:ln>
          </p:spPr>
          <p:txBody>
            <a:bodyPr/>
            <a:lstStyle/>
            <a:p>
              <a:endParaRPr lang="en-US"/>
            </a:p>
          </p:txBody>
        </p:sp>
        <p:sp>
          <p:nvSpPr>
            <p:cNvPr id="2380" name="AutoShape 31"/>
            <p:cNvSpPr>
              <a:spLocks noChangeAspect="1" noChangeArrowheads="1"/>
            </p:cNvSpPr>
            <p:nvPr/>
          </p:nvSpPr>
          <p:spPr bwMode="auto">
            <a:xfrm>
              <a:off x="5345113" y="3935413"/>
              <a:ext cx="103187" cy="109537"/>
            </a:xfrm>
            <a:prstGeom prst="diamond">
              <a:avLst/>
            </a:prstGeom>
            <a:solidFill>
              <a:srgbClr val="FF9900"/>
            </a:solidFill>
            <a:ln w="9525" algn="ctr">
              <a:solidFill>
                <a:schemeClr val="tx1"/>
              </a:solidFill>
              <a:miter lim="800000"/>
              <a:headEnd/>
              <a:tailEnd/>
            </a:ln>
          </p:spPr>
          <p:txBody>
            <a:bodyPr anchor="ctr">
              <a:spAutoFit/>
            </a:bodyPr>
            <a:lstStyle/>
            <a:p>
              <a:endParaRPr lang="en-US"/>
            </a:p>
          </p:txBody>
        </p:sp>
        <p:sp>
          <p:nvSpPr>
            <p:cNvPr id="2381" name="AutoShape 32"/>
            <p:cNvSpPr>
              <a:spLocks noChangeAspect="1" noChangeArrowheads="1"/>
            </p:cNvSpPr>
            <p:nvPr/>
          </p:nvSpPr>
          <p:spPr bwMode="auto">
            <a:xfrm>
              <a:off x="5534025" y="4495800"/>
              <a:ext cx="104775" cy="109538"/>
            </a:xfrm>
            <a:prstGeom prst="diamond">
              <a:avLst/>
            </a:prstGeom>
            <a:solidFill>
              <a:srgbClr val="FF9900"/>
            </a:solidFill>
            <a:ln w="9525" algn="ctr">
              <a:solidFill>
                <a:schemeClr val="tx1"/>
              </a:solidFill>
              <a:miter lim="800000"/>
              <a:headEnd/>
              <a:tailEnd/>
            </a:ln>
          </p:spPr>
          <p:txBody>
            <a:bodyPr anchor="ctr">
              <a:spAutoFit/>
            </a:bodyPr>
            <a:lstStyle/>
            <a:p>
              <a:endParaRPr lang="en-US"/>
            </a:p>
          </p:txBody>
        </p:sp>
        <p:sp>
          <p:nvSpPr>
            <p:cNvPr id="2382" name="AutoShape 33"/>
            <p:cNvSpPr>
              <a:spLocks noChangeAspect="1" noChangeArrowheads="1"/>
            </p:cNvSpPr>
            <p:nvPr/>
          </p:nvSpPr>
          <p:spPr bwMode="auto">
            <a:xfrm>
              <a:off x="5629275" y="4779963"/>
              <a:ext cx="103188" cy="111125"/>
            </a:xfrm>
            <a:prstGeom prst="diamond">
              <a:avLst/>
            </a:prstGeom>
            <a:solidFill>
              <a:srgbClr val="FF9900"/>
            </a:solidFill>
            <a:ln w="9525" algn="ctr">
              <a:solidFill>
                <a:schemeClr val="tx1"/>
              </a:solidFill>
              <a:miter lim="800000"/>
              <a:headEnd/>
              <a:tailEnd/>
            </a:ln>
          </p:spPr>
          <p:txBody>
            <a:bodyPr anchor="ctr">
              <a:spAutoFit/>
            </a:bodyPr>
            <a:lstStyle/>
            <a:p>
              <a:endParaRPr lang="en-US"/>
            </a:p>
          </p:txBody>
        </p:sp>
        <p:sp>
          <p:nvSpPr>
            <p:cNvPr id="2383" name="AutoShape 35"/>
            <p:cNvSpPr>
              <a:spLocks noChangeAspect="1" noChangeArrowheads="1"/>
            </p:cNvSpPr>
            <p:nvPr/>
          </p:nvSpPr>
          <p:spPr bwMode="auto">
            <a:xfrm>
              <a:off x="5405438" y="4198938"/>
              <a:ext cx="103187" cy="111125"/>
            </a:xfrm>
            <a:prstGeom prst="diamond">
              <a:avLst/>
            </a:prstGeom>
            <a:solidFill>
              <a:srgbClr val="FF9900"/>
            </a:solidFill>
            <a:ln w="9525" algn="ctr">
              <a:solidFill>
                <a:schemeClr val="tx1"/>
              </a:solidFill>
              <a:miter lim="800000"/>
              <a:headEnd/>
              <a:tailEnd/>
            </a:ln>
          </p:spPr>
          <p:txBody>
            <a:bodyPr anchor="ctr">
              <a:spAutoFit/>
            </a:bodyPr>
            <a:lstStyle/>
            <a:p>
              <a:endParaRPr lang="en-US"/>
            </a:p>
          </p:txBody>
        </p:sp>
        <p:sp>
          <p:nvSpPr>
            <p:cNvPr id="2384" name="AutoShape 36"/>
            <p:cNvSpPr>
              <a:spLocks noChangeAspect="1" noChangeArrowheads="1"/>
            </p:cNvSpPr>
            <p:nvPr/>
          </p:nvSpPr>
          <p:spPr bwMode="auto">
            <a:xfrm>
              <a:off x="6632575" y="4222750"/>
              <a:ext cx="103188" cy="111125"/>
            </a:xfrm>
            <a:prstGeom prst="diamond">
              <a:avLst/>
            </a:prstGeom>
            <a:solidFill>
              <a:srgbClr val="92D050"/>
            </a:solidFill>
            <a:ln w="9525" algn="ctr">
              <a:solidFill>
                <a:schemeClr val="tx1"/>
              </a:solidFill>
              <a:miter lim="800000"/>
              <a:headEnd/>
              <a:tailEnd/>
            </a:ln>
          </p:spPr>
          <p:txBody>
            <a:bodyPr anchor="ctr">
              <a:spAutoFit/>
            </a:bodyPr>
            <a:lstStyle/>
            <a:p>
              <a:endParaRPr lang="en-US"/>
            </a:p>
          </p:txBody>
        </p:sp>
        <p:sp>
          <p:nvSpPr>
            <p:cNvPr id="2385" name="AutoShape 37"/>
            <p:cNvSpPr>
              <a:spLocks noChangeAspect="1" noChangeArrowheads="1"/>
            </p:cNvSpPr>
            <p:nvPr/>
          </p:nvSpPr>
          <p:spPr bwMode="auto">
            <a:xfrm>
              <a:off x="7134225" y="3916363"/>
              <a:ext cx="103188" cy="109537"/>
            </a:xfrm>
            <a:prstGeom prst="diamond">
              <a:avLst/>
            </a:prstGeom>
            <a:solidFill>
              <a:srgbClr val="92D050"/>
            </a:solidFill>
            <a:ln w="9525" algn="ctr">
              <a:solidFill>
                <a:schemeClr val="tx1"/>
              </a:solidFill>
              <a:miter lim="800000"/>
              <a:headEnd/>
              <a:tailEnd/>
            </a:ln>
          </p:spPr>
          <p:txBody>
            <a:bodyPr anchor="ctr">
              <a:spAutoFit/>
            </a:bodyPr>
            <a:lstStyle/>
            <a:p>
              <a:endParaRPr lang="en-US"/>
            </a:p>
          </p:txBody>
        </p:sp>
        <p:sp>
          <p:nvSpPr>
            <p:cNvPr id="2386" name="AutoShape 38"/>
            <p:cNvSpPr>
              <a:spLocks noChangeAspect="1" noChangeArrowheads="1"/>
            </p:cNvSpPr>
            <p:nvPr/>
          </p:nvSpPr>
          <p:spPr bwMode="auto">
            <a:xfrm>
              <a:off x="6632575" y="4495800"/>
              <a:ext cx="103188" cy="109538"/>
            </a:xfrm>
            <a:prstGeom prst="diamond">
              <a:avLst/>
            </a:prstGeom>
            <a:solidFill>
              <a:srgbClr val="92D050"/>
            </a:solidFill>
            <a:ln w="9525" algn="ctr">
              <a:solidFill>
                <a:schemeClr val="tx1"/>
              </a:solidFill>
              <a:miter lim="800000"/>
              <a:headEnd/>
              <a:tailEnd/>
            </a:ln>
          </p:spPr>
          <p:txBody>
            <a:bodyPr anchor="ctr">
              <a:spAutoFit/>
            </a:bodyPr>
            <a:lstStyle/>
            <a:p>
              <a:endParaRPr lang="en-US"/>
            </a:p>
          </p:txBody>
        </p:sp>
        <p:sp>
          <p:nvSpPr>
            <p:cNvPr id="2387" name="AutoShape 39"/>
            <p:cNvSpPr>
              <a:spLocks noChangeAspect="1" noChangeArrowheads="1"/>
            </p:cNvSpPr>
            <p:nvPr/>
          </p:nvSpPr>
          <p:spPr bwMode="auto">
            <a:xfrm>
              <a:off x="6645275" y="4759325"/>
              <a:ext cx="101600" cy="111125"/>
            </a:xfrm>
            <a:prstGeom prst="diamond">
              <a:avLst/>
            </a:prstGeom>
            <a:solidFill>
              <a:srgbClr val="92D050"/>
            </a:solidFill>
            <a:ln w="9525" algn="ctr">
              <a:solidFill>
                <a:schemeClr val="tx1"/>
              </a:solidFill>
              <a:miter lim="800000"/>
              <a:headEnd/>
              <a:tailEnd/>
            </a:ln>
          </p:spPr>
          <p:txBody>
            <a:bodyPr anchor="ctr">
              <a:spAutoFit/>
            </a:bodyPr>
            <a:lstStyle/>
            <a:p>
              <a:endParaRPr lang="en-US"/>
            </a:p>
          </p:txBody>
        </p:sp>
        <p:sp>
          <p:nvSpPr>
            <p:cNvPr id="2388" name="Line 40"/>
            <p:cNvSpPr>
              <a:spLocks noChangeShapeType="1"/>
            </p:cNvSpPr>
            <p:nvPr/>
          </p:nvSpPr>
          <p:spPr bwMode="auto">
            <a:xfrm>
              <a:off x="5411788" y="3378200"/>
              <a:ext cx="3157537" cy="0"/>
            </a:xfrm>
            <a:prstGeom prst="line">
              <a:avLst/>
            </a:prstGeom>
            <a:noFill/>
            <a:ln w="9525">
              <a:solidFill>
                <a:schemeClr val="tx1"/>
              </a:solidFill>
              <a:prstDash val="dash"/>
              <a:round/>
              <a:headEnd/>
              <a:tailEnd/>
            </a:ln>
          </p:spPr>
          <p:txBody>
            <a:bodyPr>
              <a:spAutoFit/>
            </a:bodyPr>
            <a:lstStyle/>
            <a:p>
              <a:endParaRPr lang="en-US"/>
            </a:p>
          </p:txBody>
        </p:sp>
        <p:sp>
          <p:nvSpPr>
            <p:cNvPr id="2389" name="Line 41"/>
            <p:cNvSpPr>
              <a:spLocks noChangeShapeType="1"/>
            </p:cNvSpPr>
            <p:nvPr/>
          </p:nvSpPr>
          <p:spPr bwMode="auto">
            <a:xfrm flipH="1">
              <a:off x="5411788" y="3224213"/>
              <a:ext cx="171450" cy="77787"/>
            </a:xfrm>
            <a:prstGeom prst="line">
              <a:avLst/>
            </a:prstGeom>
            <a:noFill/>
            <a:ln w="9525">
              <a:solidFill>
                <a:schemeClr val="tx1"/>
              </a:solidFill>
              <a:round/>
              <a:headEnd/>
              <a:tailEnd type="triangle" w="med" len="med"/>
            </a:ln>
          </p:spPr>
          <p:txBody>
            <a:bodyPr/>
            <a:lstStyle/>
            <a:p>
              <a:endParaRPr lang="en-US"/>
            </a:p>
          </p:txBody>
        </p:sp>
        <p:sp>
          <p:nvSpPr>
            <p:cNvPr id="2390" name="AutoShape 20"/>
            <p:cNvSpPr>
              <a:spLocks noChangeAspect="1" noChangeArrowheads="1"/>
            </p:cNvSpPr>
            <p:nvPr/>
          </p:nvSpPr>
          <p:spPr bwMode="auto">
            <a:xfrm>
              <a:off x="5784850" y="5186363"/>
              <a:ext cx="103188" cy="111125"/>
            </a:xfrm>
            <a:prstGeom prst="diamond">
              <a:avLst/>
            </a:prstGeom>
            <a:solidFill>
              <a:srgbClr val="FF9900"/>
            </a:solidFill>
            <a:ln w="9525" algn="ctr">
              <a:solidFill>
                <a:schemeClr val="tx1"/>
              </a:solidFill>
              <a:miter lim="800000"/>
              <a:headEnd/>
              <a:tailEnd/>
            </a:ln>
          </p:spPr>
          <p:txBody>
            <a:bodyPr anchor="ctr">
              <a:spAutoFit/>
            </a:bodyPr>
            <a:lstStyle/>
            <a:p>
              <a:endParaRPr lang="en-US"/>
            </a:p>
          </p:txBody>
        </p:sp>
        <p:sp>
          <p:nvSpPr>
            <p:cNvPr id="2391" name="AutoShape 34"/>
            <p:cNvSpPr>
              <a:spLocks noChangeAspect="1" noChangeArrowheads="1"/>
            </p:cNvSpPr>
            <p:nvPr/>
          </p:nvSpPr>
          <p:spPr bwMode="auto">
            <a:xfrm>
              <a:off x="7143750" y="5186363"/>
              <a:ext cx="103188" cy="111125"/>
            </a:xfrm>
            <a:prstGeom prst="diamond">
              <a:avLst/>
            </a:prstGeom>
            <a:solidFill>
              <a:srgbClr val="92D050"/>
            </a:solidFill>
            <a:ln w="9525" algn="ctr">
              <a:solidFill>
                <a:schemeClr val="tx1"/>
              </a:solidFill>
              <a:miter lim="800000"/>
              <a:headEnd/>
              <a:tailEnd/>
            </a:ln>
          </p:spPr>
          <p:txBody>
            <a:bodyPr anchor="ctr">
              <a:spAutoFit/>
            </a:bodyPr>
            <a:lstStyle/>
            <a:p>
              <a:endParaRPr lang="en-US"/>
            </a:p>
          </p:txBody>
        </p:sp>
      </p:grpSp>
      <p:cxnSp>
        <p:nvCxnSpPr>
          <p:cNvPr id="2075" name="Straight Arrow Connector 94"/>
          <p:cNvCxnSpPr>
            <a:cxnSpLocks noChangeShapeType="1"/>
          </p:cNvCxnSpPr>
          <p:nvPr/>
        </p:nvCxnSpPr>
        <p:spPr bwMode="auto">
          <a:xfrm flipH="1">
            <a:off x="8291513" y="1733550"/>
            <a:ext cx="128587" cy="949325"/>
          </a:xfrm>
          <a:prstGeom prst="straightConnector1">
            <a:avLst/>
          </a:prstGeom>
          <a:noFill/>
          <a:ln w="9525" algn="ctr">
            <a:solidFill>
              <a:srgbClr val="FF3300"/>
            </a:solidFill>
            <a:round/>
            <a:headEnd/>
            <a:tailEnd type="arrow" w="med" len="med"/>
          </a:ln>
        </p:spPr>
      </p:cxnSp>
      <p:cxnSp>
        <p:nvCxnSpPr>
          <p:cNvPr id="2076" name="Straight Arrow Connector 92"/>
          <p:cNvCxnSpPr>
            <a:cxnSpLocks noChangeShapeType="1"/>
          </p:cNvCxnSpPr>
          <p:nvPr/>
        </p:nvCxnSpPr>
        <p:spPr bwMode="auto">
          <a:xfrm flipH="1">
            <a:off x="7159625" y="1785938"/>
            <a:ext cx="280988" cy="863600"/>
          </a:xfrm>
          <a:prstGeom prst="straightConnector1">
            <a:avLst/>
          </a:prstGeom>
          <a:noFill/>
          <a:ln w="9525" algn="ctr">
            <a:solidFill>
              <a:srgbClr val="FF0000"/>
            </a:solidFill>
            <a:round/>
            <a:headEnd/>
            <a:tailEnd type="arrow" w="med" len="med"/>
          </a:ln>
        </p:spPr>
      </p:cxnSp>
      <p:cxnSp>
        <p:nvCxnSpPr>
          <p:cNvPr id="2077" name="Straight Arrow Connector 90"/>
          <p:cNvCxnSpPr>
            <a:cxnSpLocks noChangeShapeType="1"/>
          </p:cNvCxnSpPr>
          <p:nvPr/>
        </p:nvCxnSpPr>
        <p:spPr bwMode="auto">
          <a:xfrm>
            <a:off x="6223000" y="2014538"/>
            <a:ext cx="420688" cy="936625"/>
          </a:xfrm>
          <a:prstGeom prst="straightConnector1">
            <a:avLst/>
          </a:prstGeom>
          <a:noFill/>
          <a:ln w="9525" algn="ctr">
            <a:solidFill>
              <a:srgbClr val="FF3300"/>
            </a:solidFill>
            <a:round/>
            <a:headEnd/>
            <a:tailEnd type="arrow" w="med" len="med"/>
          </a:ln>
        </p:spPr>
      </p:cxnSp>
      <p:grpSp>
        <p:nvGrpSpPr>
          <p:cNvPr id="9" name="Group 164"/>
          <p:cNvGrpSpPr>
            <a:grpSpLocks/>
          </p:cNvGrpSpPr>
          <p:nvPr/>
        </p:nvGrpSpPr>
        <p:grpSpPr bwMode="auto">
          <a:xfrm>
            <a:off x="5626100" y="2478088"/>
            <a:ext cx="817563" cy="633412"/>
            <a:chOff x="5912628" y="3465069"/>
            <a:chExt cx="1273175" cy="987425"/>
          </a:xfrm>
        </p:grpSpPr>
        <p:grpSp>
          <p:nvGrpSpPr>
            <p:cNvPr id="10" name="Group 74"/>
            <p:cNvGrpSpPr>
              <a:grpSpLocks/>
            </p:cNvGrpSpPr>
            <p:nvPr/>
          </p:nvGrpSpPr>
          <p:grpSpPr bwMode="auto">
            <a:xfrm>
              <a:off x="6172978" y="3854006"/>
              <a:ext cx="628650" cy="527050"/>
              <a:chOff x="2664" y="2112"/>
              <a:chExt cx="396" cy="332"/>
            </a:xfrm>
          </p:grpSpPr>
          <p:sp>
            <p:nvSpPr>
              <p:cNvPr id="2363" name="AutoShape 75"/>
              <p:cNvSpPr>
                <a:spLocks noChangeArrowheads="1"/>
              </p:cNvSpPr>
              <p:nvPr/>
            </p:nvSpPr>
            <p:spPr bwMode="auto">
              <a:xfrm rot="5400000">
                <a:off x="2881" y="2015"/>
                <a:ext cx="69" cy="288"/>
              </a:xfrm>
              <a:prstGeom prst="upArrow">
                <a:avLst>
                  <a:gd name="adj1" fmla="val 50000"/>
                  <a:gd name="adj2" fmla="val 104348"/>
                </a:avLst>
              </a:prstGeom>
              <a:solidFill>
                <a:srgbClr val="FF6600"/>
              </a:solidFill>
              <a:ln w="9525">
                <a:solidFill>
                  <a:schemeClr val="tx1"/>
                </a:solidFill>
                <a:miter lim="800000"/>
                <a:headEnd/>
                <a:tailEnd/>
              </a:ln>
            </p:spPr>
            <p:txBody>
              <a:bodyPr vert="eaVert" wrap="none" anchor="ctr"/>
              <a:lstStyle/>
              <a:p>
                <a:endParaRPr lang="en-US" b="1"/>
              </a:p>
            </p:txBody>
          </p:sp>
          <p:sp>
            <p:nvSpPr>
              <p:cNvPr id="2364" name="Text Box 76"/>
              <p:cNvSpPr txBox="1">
                <a:spLocks noChangeArrowheads="1"/>
              </p:cNvSpPr>
              <p:nvPr/>
            </p:nvSpPr>
            <p:spPr bwMode="auto">
              <a:xfrm>
                <a:off x="2664" y="2112"/>
                <a:ext cx="326" cy="332"/>
              </a:xfrm>
              <a:prstGeom prst="rect">
                <a:avLst/>
              </a:prstGeom>
              <a:noFill/>
              <a:ln w="9525">
                <a:noFill/>
                <a:miter lim="800000"/>
                <a:headEnd/>
                <a:tailEnd/>
              </a:ln>
            </p:spPr>
            <p:txBody>
              <a:bodyPr wrap="none">
                <a:spAutoFit/>
              </a:bodyPr>
              <a:lstStyle/>
              <a:p>
                <a:pPr eaLnBrk="1" latinLnBrk="1" hangingPunct="1"/>
                <a:r>
                  <a:rPr kumimoji="1" lang="en-US" altLang="ko-KR" sz="1600">
                    <a:latin typeface="Arial" charset="0"/>
                    <a:ea typeface="Gulim" pitchFamily="34" charset="-127"/>
                    <a:cs typeface="Arial" charset="0"/>
                  </a:rPr>
                  <a:t>H</a:t>
                </a:r>
              </a:p>
            </p:txBody>
          </p:sp>
        </p:grpSp>
        <p:grpSp>
          <p:nvGrpSpPr>
            <p:cNvPr id="11" name="Group 6"/>
            <p:cNvGrpSpPr>
              <a:grpSpLocks noChangeAspect="1"/>
            </p:cNvGrpSpPr>
            <p:nvPr/>
          </p:nvGrpSpPr>
          <p:grpSpPr bwMode="auto">
            <a:xfrm>
              <a:off x="5912628" y="3465069"/>
              <a:ext cx="1273175" cy="987425"/>
              <a:chOff x="1870" y="2774"/>
              <a:chExt cx="818" cy="634"/>
            </a:xfrm>
          </p:grpSpPr>
          <p:sp>
            <p:nvSpPr>
              <p:cNvPr id="2361" name="Line 7"/>
              <p:cNvSpPr>
                <a:spLocks noChangeAspect="1" noChangeShapeType="1"/>
              </p:cNvSpPr>
              <p:nvPr/>
            </p:nvSpPr>
            <p:spPr bwMode="auto">
              <a:xfrm flipV="1">
                <a:off x="1979" y="2901"/>
                <a:ext cx="0" cy="432"/>
              </a:xfrm>
              <a:prstGeom prst="line">
                <a:avLst/>
              </a:prstGeom>
              <a:noFill/>
              <a:ln w="3175">
                <a:solidFill>
                  <a:schemeClr val="tx1"/>
                </a:solidFill>
                <a:round/>
                <a:headEnd/>
                <a:tailEnd type="triangle" w="med" len="med"/>
              </a:ln>
            </p:spPr>
            <p:txBody>
              <a:bodyPr/>
              <a:lstStyle/>
              <a:p>
                <a:endParaRPr lang="en-US"/>
              </a:p>
            </p:txBody>
          </p:sp>
          <p:sp>
            <p:nvSpPr>
              <p:cNvPr id="2362" name="Line 8"/>
              <p:cNvSpPr>
                <a:spLocks noChangeAspect="1" noChangeShapeType="1"/>
              </p:cNvSpPr>
              <p:nvPr/>
            </p:nvSpPr>
            <p:spPr bwMode="auto">
              <a:xfrm>
                <a:off x="1979" y="3333"/>
                <a:ext cx="432" cy="0"/>
              </a:xfrm>
              <a:prstGeom prst="line">
                <a:avLst/>
              </a:prstGeom>
              <a:noFill/>
              <a:ln w="3175">
                <a:solidFill>
                  <a:schemeClr val="tx1"/>
                </a:solidFill>
                <a:round/>
                <a:headEnd/>
                <a:tailEnd type="triangle" w="med" len="med"/>
              </a:ln>
            </p:spPr>
            <p:txBody>
              <a:bodyPr/>
              <a:lstStyle/>
              <a:p>
                <a:endParaRPr lang="en-US"/>
              </a:p>
            </p:txBody>
          </p:sp>
          <p:graphicFrame>
            <p:nvGraphicFramePr>
              <p:cNvPr id="2050" name="Object 2"/>
              <p:cNvGraphicFramePr>
                <a:graphicFrameLocks noChangeAspect="1"/>
              </p:cNvGraphicFramePr>
              <p:nvPr/>
            </p:nvGraphicFramePr>
            <p:xfrm>
              <a:off x="2448" y="3264"/>
              <a:ext cx="240" cy="144"/>
            </p:xfrm>
            <a:graphic>
              <a:graphicData uri="http://schemas.openxmlformats.org/presentationml/2006/ole">
                <mc:AlternateContent xmlns:mc="http://schemas.openxmlformats.org/markup-compatibility/2006">
                  <mc:Choice xmlns:v="urn:schemas-microsoft-com:vml" Requires="v">
                    <p:oleObj spid="_x0000_s237611" name="Equation" r:id="rId11" imgW="381000" imgH="228600" progId="Equation.3">
                      <p:embed/>
                    </p:oleObj>
                  </mc:Choice>
                  <mc:Fallback>
                    <p:oleObj name="Equation" r:id="rId11" imgW="381000" imgH="228600" progId="Equation.3">
                      <p:embed/>
                      <p:pic>
                        <p:nvPicPr>
                          <p:cNvPr id="2050" name="Object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48" y="3264"/>
                            <a:ext cx="240" cy="14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1" name="Object 3"/>
              <p:cNvGraphicFramePr>
                <a:graphicFrameLocks noChangeAspect="1"/>
              </p:cNvGraphicFramePr>
              <p:nvPr/>
            </p:nvGraphicFramePr>
            <p:xfrm>
              <a:off x="1870" y="2774"/>
              <a:ext cx="216" cy="128"/>
            </p:xfrm>
            <a:graphic>
              <a:graphicData uri="http://schemas.openxmlformats.org/presentationml/2006/ole">
                <mc:AlternateContent xmlns:mc="http://schemas.openxmlformats.org/markup-compatibility/2006">
                  <mc:Choice xmlns:v="urn:schemas-microsoft-com:vml" Requires="v">
                    <p:oleObj spid="_x0000_s237612" name="Equation" r:id="rId13" imgW="342751" imgH="203112" progId="Equation.3">
                      <p:embed/>
                    </p:oleObj>
                  </mc:Choice>
                  <mc:Fallback>
                    <p:oleObj name="Equation" r:id="rId13" imgW="342751" imgH="203112" progId="Equation.3">
                      <p:embed/>
                      <p:pic>
                        <p:nvPicPr>
                          <p:cNvPr id="2051" name="Object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70" y="2774"/>
                            <a:ext cx="216"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2079" name="TextBox 175"/>
          <p:cNvSpPr txBox="1">
            <a:spLocks noChangeArrowheads="1"/>
          </p:cNvSpPr>
          <p:nvPr/>
        </p:nvSpPr>
        <p:spPr bwMode="auto">
          <a:xfrm>
            <a:off x="6535738" y="3538538"/>
            <a:ext cx="2287587" cy="461962"/>
          </a:xfrm>
          <a:prstGeom prst="rect">
            <a:avLst/>
          </a:prstGeom>
          <a:noFill/>
          <a:ln w="9525">
            <a:noFill/>
            <a:miter lim="800000"/>
            <a:headEnd/>
            <a:tailEnd/>
          </a:ln>
        </p:spPr>
        <p:txBody>
          <a:bodyPr>
            <a:spAutoFit/>
          </a:bodyPr>
          <a:lstStyle/>
          <a:p>
            <a:r>
              <a:rPr lang="en-US" sz="1200" i="1">
                <a:solidFill>
                  <a:srgbClr val="990000"/>
                </a:solidFill>
                <a:latin typeface="Arial" charset="0"/>
                <a:cs typeface="Arial" charset="0"/>
              </a:rPr>
              <a:t>HT</a:t>
            </a:r>
            <a:r>
              <a:rPr lang="en-US" sz="1200">
                <a:solidFill>
                  <a:srgbClr val="990000"/>
                </a:solidFill>
                <a:latin typeface="Arial" charset="0"/>
                <a:cs typeface="Arial" charset="0"/>
              </a:rPr>
              <a:t> phase diagram of Mn</a:t>
            </a:r>
            <a:r>
              <a:rPr lang="en-US" sz="1200" baseline="-25000">
                <a:solidFill>
                  <a:srgbClr val="990000"/>
                </a:solidFill>
                <a:latin typeface="Arial" charset="0"/>
                <a:cs typeface="Arial" charset="0"/>
              </a:rPr>
              <a:t>3</a:t>
            </a:r>
            <a:r>
              <a:rPr lang="en-US" sz="1200">
                <a:solidFill>
                  <a:srgbClr val="990000"/>
                </a:solidFill>
                <a:latin typeface="Arial" charset="0"/>
                <a:cs typeface="Arial" charset="0"/>
              </a:rPr>
              <a:t>O</a:t>
            </a:r>
            <a:r>
              <a:rPr lang="en-US" sz="1200" baseline="-25000">
                <a:solidFill>
                  <a:srgbClr val="990000"/>
                </a:solidFill>
                <a:latin typeface="Arial" charset="0"/>
                <a:cs typeface="Arial" charset="0"/>
              </a:rPr>
              <a:t>4</a:t>
            </a:r>
            <a:r>
              <a:rPr lang="en-US" sz="1200">
                <a:solidFill>
                  <a:srgbClr val="990000"/>
                </a:solidFill>
                <a:latin typeface="Arial" charset="0"/>
                <a:cs typeface="Arial" charset="0"/>
              </a:rPr>
              <a:t> for a transverse applied field </a:t>
            </a:r>
            <a:endParaRPr lang="en-US" sz="1200" baseline="-25000">
              <a:solidFill>
                <a:srgbClr val="990000"/>
              </a:solidFill>
              <a:latin typeface="Arial" charset="0"/>
              <a:cs typeface="Arial" charset="0"/>
            </a:endParaRPr>
          </a:p>
        </p:txBody>
      </p:sp>
      <p:sp>
        <p:nvSpPr>
          <p:cNvPr id="2080" name="TextBox 176"/>
          <p:cNvSpPr txBox="1">
            <a:spLocks noChangeArrowheads="1"/>
          </p:cNvSpPr>
          <p:nvPr/>
        </p:nvSpPr>
        <p:spPr bwMode="auto">
          <a:xfrm>
            <a:off x="3449638" y="3490913"/>
            <a:ext cx="2551112" cy="461962"/>
          </a:xfrm>
          <a:prstGeom prst="rect">
            <a:avLst/>
          </a:prstGeom>
          <a:noFill/>
          <a:ln w="9525">
            <a:noFill/>
            <a:miter lim="800000"/>
            <a:headEnd/>
            <a:tailEnd/>
          </a:ln>
        </p:spPr>
        <p:txBody>
          <a:bodyPr>
            <a:spAutoFit/>
          </a:bodyPr>
          <a:lstStyle/>
          <a:p>
            <a:r>
              <a:rPr lang="en-US" sz="1200">
                <a:solidFill>
                  <a:srgbClr val="990000"/>
                </a:solidFill>
                <a:latin typeface="Arial" charset="0"/>
                <a:cs typeface="Arial" charset="0"/>
              </a:rPr>
              <a:t>Variation of excitation spectrum in Mn</a:t>
            </a:r>
            <a:r>
              <a:rPr lang="en-US" sz="1200" baseline="-25000">
                <a:solidFill>
                  <a:srgbClr val="990000"/>
                </a:solidFill>
                <a:latin typeface="Arial" charset="0"/>
                <a:cs typeface="Arial" charset="0"/>
              </a:rPr>
              <a:t>3</a:t>
            </a:r>
            <a:r>
              <a:rPr lang="en-US" sz="1200">
                <a:solidFill>
                  <a:srgbClr val="990000"/>
                </a:solidFill>
                <a:latin typeface="Arial" charset="0"/>
                <a:cs typeface="Arial" charset="0"/>
              </a:rPr>
              <a:t>O</a:t>
            </a:r>
            <a:r>
              <a:rPr lang="en-US" sz="1200" baseline="-25000">
                <a:solidFill>
                  <a:srgbClr val="990000"/>
                </a:solidFill>
                <a:latin typeface="Arial" charset="0"/>
                <a:cs typeface="Arial" charset="0"/>
              </a:rPr>
              <a:t>4</a:t>
            </a:r>
            <a:r>
              <a:rPr lang="en-US" sz="1200">
                <a:solidFill>
                  <a:srgbClr val="990000"/>
                </a:solidFill>
                <a:latin typeface="Arial" charset="0"/>
                <a:cs typeface="Arial" charset="0"/>
              </a:rPr>
              <a:t> vs. transverse applied field </a:t>
            </a:r>
            <a:endParaRPr lang="en-US" sz="1200" baseline="-25000">
              <a:solidFill>
                <a:srgbClr val="990000"/>
              </a:solidFill>
              <a:latin typeface="Arial" charset="0"/>
              <a:cs typeface="Arial" charset="0"/>
            </a:endParaRPr>
          </a:p>
        </p:txBody>
      </p:sp>
      <p:sp>
        <p:nvSpPr>
          <p:cNvPr id="2081" name="Text Box 42"/>
          <p:cNvSpPr txBox="1">
            <a:spLocks noChangeArrowheads="1"/>
          </p:cNvSpPr>
          <p:nvPr/>
        </p:nvSpPr>
        <p:spPr bwMode="auto">
          <a:xfrm>
            <a:off x="230188" y="4438650"/>
            <a:ext cx="3554412" cy="923925"/>
          </a:xfrm>
          <a:prstGeom prst="rect">
            <a:avLst/>
          </a:prstGeom>
          <a:noFill/>
          <a:ln w="9525">
            <a:noFill/>
            <a:miter lim="800000"/>
            <a:headEnd/>
            <a:tailEnd/>
          </a:ln>
        </p:spPr>
        <p:txBody>
          <a:bodyPr>
            <a:spAutoFit/>
          </a:bodyPr>
          <a:lstStyle/>
          <a:p>
            <a:pPr eaLnBrk="1" hangingPunct="1"/>
            <a:r>
              <a:rPr lang="en-US">
                <a:solidFill>
                  <a:srgbClr val="990000"/>
                </a:solidFill>
                <a:latin typeface="Arial" charset="0"/>
              </a:rPr>
              <a:t>(2). Pressure-tuned “quantum melting” of charge density wave (CDW) state in TiSe</a:t>
            </a:r>
            <a:r>
              <a:rPr lang="en-US" baseline="-25000">
                <a:solidFill>
                  <a:srgbClr val="990000"/>
                </a:solidFill>
                <a:latin typeface="Arial" charset="0"/>
              </a:rPr>
              <a:t>2</a:t>
            </a:r>
            <a:endParaRPr lang="en-US" baseline="-25000">
              <a:solidFill>
                <a:srgbClr val="990000"/>
              </a:solidFill>
              <a:latin typeface="Arial" charset="0"/>
              <a:sym typeface="Symbol" pitchFamily="18" charset="2"/>
            </a:endParaRPr>
          </a:p>
        </p:txBody>
      </p:sp>
      <p:sp>
        <p:nvSpPr>
          <p:cNvPr id="2082" name="Text Box 65"/>
          <p:cNvSpPr txBox="1">
            <a:spLocks noChangeArrowheads="1"/>
          </p:cNvSpPr>
          <p:nvPr/>
        </p:nvSpPr>
        <p:spPr bwMode="auto">
          <a:xfrm>
            <a:off x="358775" y="5391150"/>
            <a:ext cx="2670175" cy="1169988"/>
          </a:xfrm>
          <a:prstGeom prst="rect">
            <a:avLst/>
          </a:prstGeom>
          <a:noFill/>
          <a:ln w="9525" algn="ctr">
            <a:noFill/>
            <a:miter lim="800000"/>
            <a:headEnd/>
            <a:tailEnd/>
          </a:ln>
        </p:spPr>
        <p:txBody>
          <a:bodyPr>
            <a:spAutoFit/>
          </a:bodyPr>
          <a:lstStyle/>
          <a:p>
            <a:pPr eaLnBrk="1" hangingPunct="1"/>
            <a:r>
              <a:rPr lang="en-US" sz="1400">
                <a:solidFill>
                  <a:srgbClr val="002060"/>
                </a:solidFill>
                <a:latin typeface="Arial" charset="0"/>
              </a:rPr>
              <a:t>Pressure dependent melting of CDW at T=3 K reveals an intermediate ‘soft’ phase where CDW only has local order (Snow et al., PRL (2003))</a:t>
            </a:r>
          </a:p>
        </p:txBody>
      </p:sp>
      <p:pic>
        <p:nvPicPr>
          <p:cNvPr id="2083" name="Picture 1"/>
          <p:cNvPicPr>
            <a:picLocks noChangeAspect="1"/>
          </p:cNvPicPr>
          <p:nvPr/>
        </p:nvPicPr>
        <p:blipFill>
          <a:blip r:embed="rId15" cstate="print"/>
          <a:srcRect/>
          <a:stretch>
            <a:fillRect/>
          </a:stretch>
        </p:blipFill>
        <p:spPr bwMode="auto">
          <a:xfrm>
            <a:off x="3876675" y="4168775"/>
            <a:ext cx="1449388" cy="2268538"/>
          </a:xfrm>
          <a:prstGeom prst="rect">
            <a:avLst/>
          </a:prstGeom>
          <a:noFill/>
          <a:ln w="9525">
            <a:noFill/>
            <a:miter lim="800000"/>
            <a:headEnd/>
            <a:tailEnd/>
          </a:ln>
        </p:spPr>
      </p:pic>
      <p:pic>
        <p:nvPicPr>
          <p:cNvPr id="2084" name="Picture 2"/>
          <p:cNvPicPr>
            <a:picLocks noChangeAspect="1"/>
          </p:cNvPicPr>
          <p:nvPr/>
        </p:nvPicPr>
        <p:blipFill>
          <a:blip r:embed="rId16" cstate="print"/>
          <a:srcRect/>
          <a:stretch>
            <a:fillRect/>
          </a:stretch>
        </p:blipFill>
        <p:spPr bwMode="auto">
          <a:xfrm>
            <a:off x="5700713" y="5165725"/>
            <a:ext cx="3081337" cy="1301750"/>
          </a:xfrm>
          <a:prstGeom prst="rect">
            <a:avLst/>
          </a:prstGeom>
          <a:noFill/>
          <a:ln w="9525">
            <a:noFill/>
            <a:miter lim="800000"/>
            <a:headEnd/>
            <a:tailEnd/>
          </a:ln>
        </p:spPr>
      </p:pic>
      <p:grpSp>
        <p:nvGrpSpPr>
          <p:cNvPr id="12" name="Group 1485"/>
          <p:cNvGrpSpPr>
            <a:grpSpLocks/>
          </p:cNvGrpSpPr>
          <p:nvPr/>
        </p:nvGrpSpPr>
        <p:grpSpPr bwMode="auto">
          <a:xfrm>
            <a:off x="5759450" y="4467225"/>
            <a:ext cx="842963" cy="696913"/>
            <a:chOff x="880" y="2280"/>
            <a:chExt cx="976" cy="792"/>
          </a:xfrm>
        </p:grpSpPr>
        <p:grpSp>
          <p:nvGrpSpPr>
            <p:cNvPr id="13" name="Group 1486"/>
            <p:cNvGrpSpPr>
              <a:grpSpLocks/>
            </p:cNvGrpSpPr>
            <p:nvPr/>
          </p:nvGrpSpPr>
          <p:grpSpPr bwMode="auto">
            <a:xfrm>
              <a:off x="897" y="2290"/>
              <a:ext cx="958" cy="771"/>
              <a:chOff x="897" y="2290"/>
              <a:chExt cx="1912" cy="1539"/>
            </a:xfrm>
          </p:grpSpPr>
          <p:grpSp>
            <p:nvGrpSpPr>
              <p:cNvPr id="14" name="Group 1487"/>
              <p:cNvGrpSpPr>
                <a:grpSpLocks/>
              </p:cNvGrpSpPr>
              <p:nvPr/>
            </p:nvGrpSpPr>
            <p:grpSpPr bwMode="auto">
              <a:xfrm>
                <a:off x="897" y="2311"/>
                <a:ext cx="1900" cy="1490"/>
                <a:chOff x="1566" y="1278"/>
                <a:chExt cx="3612" cy="2778"/>
              </a:xfrm>
            </p:grpSpPr>
            <p:sp>
              <p:nvSpPr>
                <p:cNvPr id="2308" name="Oval 1488"/>
                <p:cNvSpPr>
                  <a:spLocks noChangeArrowheads="1"/>
                </p:cNvSpPr>
                <p:nvPr/>
              </p:nvSpPr>
              <p:spPr bwMode="auto">
                <a:xfrm>
                  <a:off x="1590" y="1284"/>
                  <a:ext cx="120" cy="120"/>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309" name="Oval 1489"/>
                <p:cNvSpPr>
                  <a:spLocks noChangeArrowheads="1"/>
                </p:cNvSpPr>
                <p:nvPr/>
              </p:nvSpPr>
              <p:spPr bwMode="auto">
                <a:xfrm>
                  <a:off x="1590" y="2154"/>
                  <a:ext cx="120" cy="120"/>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310" name="Oval 1490"/>
                <p:cNvSpPr>
                  <a:spLocks noChangeArrowheads="1"/>
                </p:cNvSpPr>
                <p:nvPr/>
              </p:nvSpPr>
              <p:spPr bwMode="auto">
                <a:xfrm>
                  <a:off x="1578" y="3060"/>
                  <a:ext cx="120" cy="120"/>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311" name="Oval 1491"/>
                <p:cNvSpPr>
                  <a:spLocks noChangeArrowheads="1"/>
                </p:cNvSpPr>
                <p:nvPr/>
              </p:nvSpPr>
              <p:spPr bwMode="auto">
                <a:xfrm>
                  <a:off x="1566" y="3936"/>
                  <a:ext cx="120" cy="120"/>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312" name="Oval 1492"/>
                <p:cNvSpPr>
                  <a:spLocks noChangeArrowheads="1"/>
                </p:cNvSpPr>
                <p:nvPr/>
              </p:nvSpPr>
              <p:spPr bwMode="auto">
                <a:xfrm>
                  <a:off x="2076" y="1284"/>
                  <a:ext cx="120" cy="120"/>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313" name="Oval 1493"/>
                <p:cNvSpPr>
                  <a:spLocks noChangeArrowheads="1"/>
                </p:cNvSpPr>
                <p:nvPr/>
              </p:nvSpPr>
              <p:spPr bwMode="auto">
                <a:xfrm>
                  <a:off x="1824" y="1710"/>
                  <a:ext cx="120" cy="120"/>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314" name="Oval 1494"/>
                <p:cNvSpPr>
                  <a:spLocks noChangeArrowheads="1"/>
                </p:cNvSpPr>
                <p:nvPr/>
              </p:nvSpPr>
              <p:spPr bwMode="auto">
                <a:xfrm>
                  <a:off x="2076" y="2154"/>
                  <a:ext cx="120" cy="120"/>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315" name="Oval 1495"/>
                <p:cNvSpPr>
                  <a:spLocks noChangeArrowheads="1"/>
                </p:cNvSpPr>
                <p:nvPr/>
              </p:nvSpPr>
              <p:spPr bwMode="auto">
                <a:xfrm>
                  <a:off x="1824" y="2580"/>
                  <a:ext cx="120" cy="120"/>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316" name="Oval 1496"/>
                <p:cNvSpPr>
                  <a:spLocks noChangeArrowheads="1"/>
                </p:cNvSpPr>
                <p:nvPr/>
              </p:nvSpPr>
              <p:spPr bwMode="auto">
                <a:xfrm>
                  <a:off x="2064" y="3060"/>
                  <a:ext cx="120" cy="120"/>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317" name="Oval 1497"/>
                <p:cNvSpPr>
                  <a:spLocks noChangeArrowheads="1"/>
                </p:cNvSpPr>
                <p:nvPr/>
              </p:nvSpPr>
              <p:spPr bwMode="auto">
                <a:xfrm>
                  <a:off x="1812" y="3486"/>
                  <a:ext cx="120" cy="120"/>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318" name="Oval 1498"/>
                <p:cNvSpPr>
                  <a:spLocks noChangeArrowheads="1"/>
                </p:cNvSpPr>
                <p:nvPr/>
              </p:nvSpPr>
              <p:spPr bwMode="auto">
                <a:xfrm>
                  <a:off x="2052" y="3936"/>
                  <a:ext cx="120" cy="120"/>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319" name="Oval 1499"/>
                <p:cNvSpPr>
                  <a:spLocks noChangeArrowheads="1"/>
                </p:cNvSpPr>
                <p:nvPr/>
              </p:nvSpPr>
              <p:spPr bwMode="auto">
                <a:xfrm>
                  <a:off x="2334" y="1734"/>
                  <a:ext cx="120" cy="120"/>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320" name="Oval 1500"/>
                <p:cNvSpPr>
                  <a:spLocks noChangeArrowheads="1"/>
                </p:cNvSpPr>
                <p:nvPr/>
              </p:nvSpPr>
              <p:spPr bwMode="auto">
                <a:xfrm>
                  <a:off x="2568" y="2160"/>
                  <a:ext cx="120" cy="120"/>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321" name="Oval 1501"/>
                <p:cNvSpPr>
                  <a:spLocks noChangeArrowheads="1"/>
                </p:cNvSpPr>
                <p:nvPr/>
              </p:nvSpPr>
              <p:spPr bwMode="auto">
                <a:xfrm>
                  <a:off x="2334" y="2604"/>
                  <a:ext cx="120" cy="120"/>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322" name="Oval 1502"/>
                <p:cNvSpPr>
                  <a:spLocks noChangeArrowheads="1"/>
                </p:cNvSpPr>
                <p:nvPr/>
              </p:nvSpPr>
              <p:spPr bwMode="auto">
                <a:xfrm>
                  <a:off x="2568" y="3030"/>
                  <a:ext cx="120" cy="120"/>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323" name="Oval 1503"/>
                <p:cNvSpPr>
                  <a:spLocks noChangeArrowheads="1"/>
                </p:cNvSpPr>
                <p:nvPr/>
              </p:nvSpPr>
              <p:spPr bwMode="auto">
                <a:xfrm>
                  <a:off x="2322" y="3510"/>
                  <a:ext cx="120" cy="120"/>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324" name="Oval 1504"/>
                <p:cNvSpPr>
                  <a:spLocks noChangeArrowheads="1"/>
                </p:cNvSpPr>
                <p:nvPr/>
              </p:nvSpPr>
              <p:spPr bwMode="auto">
                <a:xfrm>
                  <a:off x="2580" y="1278"/>
                  <a:ext cx="120" cy="120"/>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325" name="Oval 1505"/>
                <p:cNvSpPr>
                  <a:spLocks noChangeArrowheads="1"/>
                </p:cNvSpPr>
                <p:nvPr/>
              </p:nvSpPr>
              <p:spPr bwMode="auto">
                <a:xfrm>
                  <a:off x="2820" y="1734"/>
                  <a:ext cx="120" cy="120"/>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326" name="Oval 1506"/>
                <p:cNvSpPr>
                  <a:spLocks noChangeArrowheads="1"/>
                </p:cNvSpPr>
                <p:nvPr/>
              </p:nvSpPr>
              <p:spPr bwMode="auto">
                <a:xfrm>
                  <a:off x="2820" y="2604"/>
                  <a:ext cx="120" cy="120"/>
                </a:xfrm>
                <a:prstGeom prst="ellipse">
                  <a:avLst/>
                </a:prstGeom>
                <a:solidFill>
                  <a:srgbClr val="FF0000">
                    <a:alpha val="41960"/>
                  </a:srgbClr>
                </a:solidFill>
                <a:ln w="9525">
                  <a:solidFill>
                    <a:srgbClr val="FF0000"/>
                  </a:solidFill>
                  <a:round/>
                  <a:headEnd/>
                  <a:tailEnd/>
                </a:ln>
              </p:spPr>
              <p:txBody>
                <a:bodyPr anchor="ctr">
                  <a:spAutoFit/>
                </a:bodyPr>
                <a:lstStyle/>
                <a:p>
                  <a:pPr algn="ctr" eaLnBrk="1" hangingPunct="1"/>
                  <a:endParaRPr lang="en-US" sz="1600">
                    <a:solidFill>
                      <a:srgbClr val="000000"/>
                    </a:solidFill>
                    <a:latin typeface="Arial" charset="0"/>
                  </a:endParaRPr>
                </a:p>
              </p:txBody>
            </p:sp>
            <p:sp>
              <p:nvSpPr>
                <p:cNvPr id="2327" name="Oval 1507"/>
                <p:cNvSpPr>
                  <a:spLocks noChangeArrowheads="1"/>
                </p:cNvSpPr>
                <p:nvPr/>
              </p:nvSpPr>
              <p:spPr bwMode="auto">
                <a:xfrm>
                  <a:off x="2808" y="3510"/>
                  <a:ext cx="120" cy="120"/>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328" name="Oval 1508"/>
                <p:cNvSpPr>
                  <a:spLocks noChangeArrowheads="1"/>
                </p:cNvSpPr>
                <p:nvPr/>
              </p:nvSpPr>
              <p:spPr bwMode="auto">
                <a:xfrm>
                  <a:off x="3084" y="1278"/>
                  <a:ext cx="120" cy="120"/>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329" name="Oval 1509"/>
                <p:cNvSpPr>
                  <a:spLocks noChangeArrowheads="1"/>
                </p:cNvSpPr>
                <p:nvPr/>
              </p:nvSpPr>
              <p:spPr bwMode="auto">
                <a:xfrm>
                  <a:off x="3084" y="2148"/>
                  <a:ext cx="120" cy="120"/>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330" name="Oval 1510"/>
                <p:cNvSpPr>
                  <a:spLocks noChangeArrowheads="1"/>
                </p:cNvSpPr>
                <p:nvPr/>
              </p:nvSpPr>
              <p:spPr bwMode="auto">
                <a:xfrm>
                  <a:off x="3072" y="3054"/>
                  <a:ext cx="120" cy="120"/>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331" name="Oval 1511"/>
                <p:cNvSpPr>
                  <a:spLocks noChangeArrowheads="1"/>
                </p:cNvSpPr>
                <p:nvPr/>
              </p:nvSpPr>
              <p:spPr bwMode="auto">
                <a:xfrm>
                  <a:off x="3060" y="3930"/>
                  <a:ext cx="120" cy="120"/>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332" name="Oval 1512"/>
                <p:cNvSpPr>
                  <a:spLocks noChangeArrowheads="1"/>
                </p:cNvSpPr>
                <p:nvPr/>
              </p:nvSpPr>
              <p:spPr bwMode="auto">
                <a:xfrm>
                  <a:off x="3828" y="1728"/>
                  <a:ext cx="120" cy="120"/>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333" name="Oval 1513"/>
                <p:cNvSpPr>
                  <a:spLocks noChangeArrowheads="1"/>
                </p:cNvSpPr>
                <p:nvPr/>
              </p:nvSpPr>
              <p:spPr bwMode="auto">
                <a:xfrm>
                  <a:off x="3828" y="2598"/>
                  <a:ext cx="120" cy="120"/>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334" name="Oval 1514"/>
                <p:cNvSpPr>
                  <a:spLocks noChangeArrowheads="1"/>
                </p:cNvSpPr>
                <p:nvPr/>
              </p:nvSpPr>
              <p:spPr bwMode="auto">
                <a:xfrm>
                  <a:off x="3816" y="3504"/>
                  <a:ext cx="120" cy="120"/>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335" name="Oval 1515"/>
                <p:cNvSpPr>
                  <a:spLocks noChangeArrowheads="1"/>
                </p:cNvSpPr>
                <p:nvPr/>
              </p:nvSpPr>
              <p:spPr bwMode="auto">
                <a:xfrm>
                  <a:off x="3570" y="1278"/>
                  <a:ext cx="120" cy="120"/>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336" name="Oval 1516"/>
                <p:cNvSpPr>
                  <a:spLocks noChangeArrowheads="1"/>
                </p:cNvSpPr>
                <p:nvPr/>
              </p:nvSpPr>
              <p:spPr bwMode="auto">
                <a:xfrm>
                  <a:off x="3318" y="1704"/>
                  <a:ext cx="120" cy="120"/>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337" name="Oval 1517"/>
                <p:cNvSpPr>
                  <a:spLocks noChangeArrowheads="1"/>
                </p:cNvSpPr>
                <p:nvPr/>
              </p:nvSpPr>
              <p:spPr bwMode="auto">
                <a:xfrm>
                  <a:off x="3570" y="2148"/>
                  <a:ext cx="120" cy="120"/>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338" name="Oval 1518"/>
                <p:cNvSpPr>
                  <a:spLocks noChangeArrowheads="1"/>
                </p:cNvSpPr>
                <p:nvPr/>
              </p:nvSpPr>
              <p:spPr bwMode="auto">
                <a:xfrm>
                  <a:off x="3318" y="2574"/>
                  <a:ext cx="120" cy="120"/>
                </a:xfrm>
                <a:prstGeom prst="ellipse">
                  <a:avLst/>
                </a:prstGeom>
                <a:solidFill>
                  <a:srgbClr val="FF0000">
                    <a:alpha val="41960"/>
                  </a:srgbClr>
                </a:solidFill>
                <a:ln w="9525">
                  <a:solidFill>
                    <a:srgbClr val="FF0000"/>
                  </a:solidFill>
                  <a:round/>
                  <a:headEnd/>
                  <a:tailEnd/>
                </a:ln>
              </p:spPr>
              <p:txBody>
                <a:bodyPr anchor="ctr">
                  <a:spAutoFit/>
                </a:bodyPr>
                <a:lstStyle/>
                <a:p>
                  <a:pPr algn="ctr" eaLnBrk="1" hangingPunct="1"/>
                  <a:endParaRPr lang="en-US" sz="1600">
                    <a:solidFill>
                      <a:srgbClr val="000000"/>
                    </a:solidFill>
                    <a:latin typeface="Arial" charset="0"/>
                  </a:endParaRPr>
                </a:p>
              </p:txBody>
            </p:sp>
            <p:sp>
              <p:nvSpPr>
                <p:cNvPr id="2339" name="Oval 1519"/>
                <p:cNvSpPr>
                  <a:spLocks noChangeArrowheads="1"/>
                </p:cNvSpPr>
                <p:nvPr/>
              </p:nvSpPr>
              <p:spPr bwMode="auto">
                <a:xfrm>
                  <a:off x="3558" y="3054"/>
                  <a:ext cx="120" cy="120"/>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340" name="Oval 1520"/>
                <p:cNvSpPr>
                  <a:spLocks noChangeArrowheads="1"/>
                </p:cNvSpPr>
                <p:nvPr/>
              </p:nvSpPr>
              <p:spPr bwMode="auto">
                <a:xfrm>
                  <a:off x="3306" y="3480"/>
                  <a:ext cx="120" cy="120"/>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341" name="Oval 1521"/>
                <p:cNvSpPr>
                  <a:spLocks noChangeArrowheads="1"/>
                </p:cNvSpPr>
                <p:nvPr/>
              </p:nvSpPr>
              <p:spPr bwMode="auto">
                <a:xfrm>
                  <a:off x="3546" y="3930"/>
                  <a:ext cx="120" cy="120"/>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342" name="Oval 1522"/>
                <p:cNvSpPr>
                  <a:spLocks noChangeArrowheads="1"/>
                </p:cNvSpPr>
                <p:nvPr/>
              </p:nvSpPr>
              <p:spPr bwMode="auto">
                <a:xfrm>
                  <a:off x="4314" y="1728"/>
                  <a:ext cx="120" cy="120"/>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343" name="Oval 1523"/>
                <p:cNvSpPr>
                  <a:spLocks noChangeArrowheads="1"/>
                </p:cNvSpPr>
                <p:nvPr/>
              </p:nvSpPr>
              <p:spPr bwMode="auto">
                <a:xfrm>
                  <a:off x="4062" y="2154"/>
                  <a:ext cx="120" cy="120"/>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344" name="Oval 1524"/>
                <p:cNvSpPr>
                  <a:spLocks noChangeArrowheads="1"/>
                </p:cNvSpPr>
                <p:nvPr/>
              </p:nvSpPr>
              <p:spPr bwMode="auto">
                <a:xfrm>
                  <a:off x="4314" y="2598"/>
                  <a:ext cx="120" cy="120"/>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345" name="Oval 1525"/>
                <p:cNvSpPr>
                  <a:spLocks noChangeArrowheads="1"/>
                </p:cNvSpPr>
                <p:nvPr/>
              </p:nvSpPr>
              <p:spPr bwMode="auto">
                <a:xfrm>
                  <a:off x="4062" y="3024"/>
                  <a:ext cx="120" cy="120"/>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346" name="Oval 1526"/>
                <p:cNvSpPr>
                  <a:spLocks noChangeArrowheads="1"/>
                </p:cNvSpPr>
                <p:nvPr/>
              </p:nvSpPr>
              <p:spPr bwMode="auto">
                <a:xfrm>
                  <a:off x="4302" y="3504"/>
                  <a:ext cx="120" cy="120"/>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347" name="Oval 1527"/>
                <p:cNvSpPr>
                  <a:spLocks noChangeArrowheads="1"/>
                </p:cNvSpPr>
                <p:nvPr/>
              </p:nvSpPr>
              <p:spPr bwMode="auto">
                <a:xfrm>
                  <a:off x="4572" y="1284"/>
                  <a:ext cx="120" cy="120"/>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348" name="Oval 1528"/>
                <p:cNvSpPr>
                  <a:spLocks noChangeArrowheads="1"/>
                </p:cNvSpPr>
                <p:nvPr/>
              </p:nvSpPr>
              <p:spPr bwMode="auto">
                <a:xfrm>
                  <a:off x="4572" y="2154"/>
                  <a:ext cx="120" cy="120"/>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349" name="Oval 1529"/>
                <p:cNvSpPr>
                  <a:spLocks noChangeArrowheads="1"/>
                </p:cNvSpPr>
                <p:nvPr/>
              </p:nvSpPr>
              <p:spPr bwMode="auto">
                <a:xfrm>
                  <a:off x="4560" y="3060"/>
                  <a:ext cx="120" cy="120"/>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350" name="Oval 1530"/>
                <p:cNvSpPr>
                  <a:spLocks noChangeArrowheads="1"/>
                </p:cNvSpPr>
                <p:nvPr/>
              </p:nvSpPr>
              <p:spPr bwMode="auto">
                <a:xfrm>
                  <a:off x="4548" y="3936"/>
                  <a:ext cx="120" cy="120"/>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351" name="Oval 1531"/>
                <p:cNvSpPr>
                  <a:spLocks noChangeArrowheads="1"/>
                </p:cNvSpPr>
                <p:nvPr/>
              </p:nvSpPr>
              <p:spPr bwMode="auto">
                <a:xfrm>
                  <a:off x="4068" y="1278"/>
                  <a:ext cx="120" cy="120"/>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352" name="Oval 1532"/>
                <p:cNvSpPr>
                  <a:spLocks noChangeArrowheads="1"/>
                </p:cNvSpPr>
                <p:nvPr/>
              </p:nvSpPr>
              <p:spPr bwMode="auto">
                <a:xfrm>
                  <a:off x="5058" y="1284"/>
                  <a:ext cx="120" cy="120"/>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353" name="Oval 1533"/>
                <p:cNvSpPr>
                  <a:spLocks noChangeArrowheads="1"/>
                </p:cNvSpPr>
                <p:nvPr/>
              </p:nvSpPr>
              <p:spPr bwMode="auto">
                <a:xfrm>
                  <a:off x="4806" y="1710"/>
                  <a:ext cx="120" cy="120"/>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354" name="Oval 1534"/>
                <p:cNvSpPr>
                  <a:spLocks noChangeArrowheads="1"/>
                </p:cNvSpPr>
                <p:nvPr/>
              </p:nvSpPr>
              <p:spPr bwMode="auto">
                <a:xfrm>
                  <a:off x="5058" y="2154"/>
                  <a:ext cx="120" cy="120"/>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355" name="Oval 1535"/>
                <p:cNvSpPr>
                  <a:spLocks noChangeArrowheads="1"/>
                </p:cNvSpPr>
                <p:nvPr/>
              </p:nvSpPr>
              <p:spPr bwMode="auto">
                <a:xfrm>
                  <a:off x="4806" y="2580"/>
                  <a:ext cx="120" cy="120"/>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356" name="Oval 1536"/>
                <p:cNvSpPr>
                  <a:spLocks noChangeArrowheads="1"/>
                </p:cNvSpPr>
                <p:nvPr/>
              </p:nvSpPr>
              <p:spPr bwMode="auto">
                <a:xfrm>
                  <a:off x="5046" y="3060"/>
                  <a:ext cx="120" cy="120"/>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357" name="Oval 1537"/>
                <p:cNvSpPr>
                  <a:spLocks noChangeArrowheads="1"/>
                </p:cNvSpPr>
                <p:nvPr/>
              </p:nvSpPr>
              <p:spPr bwMode="auto">
                <a:xfrm>
                  <a:off x="4794" y="3486"/>
                  <a:ext cx="120" cy="120"/>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358" name="Oval 1538"/>
                <p:cNvSpPr>
                  <a:spLocks noChangeArrowheads="1"/>
                </p:cNvSpPr>
                <p:nvPr/>
              </p:nvSpPr>
              <p:spPr bwMode="auto">
                <a:xfrm>
                  <a:off x="5034" y="3936"/>
                  <a:ext cx="120" cy="120"/>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grpSp>
          <p:grpSp>
            <p:nvGrpSpPr>
              <p:cNvPr id="15" name="Group 1539"/>
              <p:cNvGrpSpPr>
                <a:grpSpLocks/>
              </p:cNvGrpSpPr>
              <p:nvPr/>
            </p:nvGrpSpPr>
            <p:grpSpPr bwMode="auto">
              <a:xfrm rot="872498">
                <a:off x="1028" y="2299"/>
                <a:ext cx="592" cy="571"/>
                <a:chOff x="4843" y="2270"/>
                <a:chExt cx="620" cy="609"/>
              </a:xfrm>
            </p:grpSpPr>
            <p:sp>
              <p:nvSpPr>
                <p:cNvPr id="2302" name="Line 1540"/>
                <p:cNvSpPr>
                  <a:spLocks noChangeShapeType="1"/>
                </p:cNvSpPr>
                <p:nvPr/>
              </p:nvSpPr>
              <p:spPr bwMode="auto">
                <a:xfrm rot="-1014890">
                  <a:off x="4935" y="2313"/>
                  <a:ext cx="286" cy="24"/>
                </a:xfrm>
                <a:prstGeom prst="line">
                  <a:avLst/>
                </a:prstGeom>
                <a:noFill/>
                <a:ln w="9525" cap="rnd">
                  <a:solidFill>
                    <a:schemeClr val="tx1"/>
                  </a:solidFill>
                  <a:prstDash val="sysDot"/>
                  <a:round/>
                  <a:headEnd/>
                  <a:tailEnd/>
                </a:ln>
              </p:spPr>
              <p:txBody>
                <a:bodyPr>
                  <a:spAutoFit/>
                </a:bodyPr>
                <a:lstStyle/>
                <a:p>
                  <a:endParaRPr lang="en-US"/>
                </a:p>
              </p:txBody>
            </p:sp>
            <p:sp>
              <p:nvSpPr>
                <p:cNvPr id="2303" name="Line 1541"/>
                <p:cNvSpPr>
                  <a:spLocks noChangeShapeType="1"/>
                </p:cNvSpPr>
                <p:nvPr/>
              </p:nvSpPr>
              <p:spPr bwMode="auto">
                <a:xfrm rot="-1014890">
                  <a:off x="5260" y="2270"/>
                  <a:ext cx="128" cy="248"/>
                </a:xfrm>
                <a:prstGeom prst="line">
                  <a:avLst/>
                </a:prstGeom>
                <a:noFill/>
                <a:ln w="9525" cap="rnd">
                  <a:solidFill>
                    <a:schemeClr val="tx1"/>
                  </a:solidFill>
                  <a:prstDash val="sysDot"/>
                  <a:round/>
                  <a:headEnd/>
                  <a:tailEnd/>
                </a:ln>
              </p:spPr>
              <p:txBody>
                <a:bodyPr wrap="none">
                  <a:spAutoFit/>
                </a:bodyPr>
                <a:lstStyle/>
                <a:p>
                  <a:endParaRPr lang="en-US"/>
                </a:p>
              </p:txBody>
            </p:sp>
            <p:sp>
              <p:nvSpPr>
                <p:cNvPr id="2304" name="Line 1542"/>
                <p:cNvSpPr>
                  <a:spLocks noChangeShapeType="1"/>
                </p:cNvSpPr>
                <p:nvPr/>
              </p:nvSpPr>
              <p:spPr bwMode="auto">
                <a:xfrm rot="20585110" flipH="1">
                  <a:off x="5327" y="2508"/>
                  <a:ext cx="136" cy="264"/>
                </a:xfrm>
                <a:prstGeom prst="line">
                  <a:avLst/>
                </a:prstGeom>
                <a:noFill/>
                <a:ln w="9525" cap="rnd">
                  <a:solidFill>
                    <a:schemeClr val="tx1"/>
                  </a:solidFill>
                  <a:prstDash val="sysDot"/>
                  <a:round/>
                  <a:headEnd/>
                  <a:tailEnd/>
                </a:ln>
              </p:spPr>
              <p:txBody>
                <a:bodyPr wrap="none">
                  <a:spAutoFit/>
                </a:bodyPr>
                <a:lstStyle/>
                <a:p>
                  <a:endParaRPr lang="en-US"/>
                </a:p>
              </p:txBody>
            </p:sp>
            <p:sp>
              <p:nvSpPr>
                <p:cNvPr id="2305" name="Line 1543"/>
                <p:cNvSpPr>
                  <a:spLocks noChangeShapeType="1"/>
                </p:cNvSpPr>
                <p:nvPr/>
              </p:nvSpPr>
              <p:spPr bwMode="auto">
                <a:xfrm rot="-1014890" flipH="1" flipV="1">
                  <a:off x="5084" y="2812"/>
                  <a:ext cx="288" cy="16"/>
                </a:xfrm>
                <a:prstGeom prst="line">
                  <a:avLst/>
                </a:prstGeom>
                <a:noFill/>
                <a:ln w="9525" cap="rnd">
                  <a:solidFill>
                    <a:schemeClr val="tx1"/>
                  </a:solidFill>
                  <a:prstDash val="sysDot"/>
                  <a:round/>
                  <a:headEnd/>
                  <a:tailEnd/>
                </a:ln>
              </p:spPr>
              <p:txBody>
                <a:bodyPr wrap="none">
                  <a:spAutoFit/>
                </a:bodyPr>
                <a:lstStyle/>
                <a:p>
                  <a:endParaRPr lang="en-US"/>
                </a:p>
              </p:txBody>
            </p:sp>
            <p:sp>
              <p:nvSpPr>
                <p:cNvPr id="2306" name="Line 1544"/>
                <p:cNvSpPr>
                  <a:spLocks noChangeShapeType="1"/>
                </p:cNvSpPr>
                <p:nvPr/>
              </p:nvSpPr>
              <p:spPr bwMode="auto">
                <a:xfrm rot="-1014890" flipH="1" flipV="1">
                  <a:off x="4920" y="2639"/>
                  <a:ext cx="136" cy="240"/>
                </a:xfrm>
                <a:prstGeom prst="line">
                  <a:avLst/>
                </a:prstGeom>
                <a:noFill/>
                <a:ln w="9525" cap="rnd">
                  <a:solidFill>
                    <a:schemeClr val="tx1"/>
                  </a:solidFill>
                  <a:prstDash val="sysDot"/>
                  <a:round/>
                  <a:headEnd/>
                  <a:tailEnd/>
                </a:ln>
              </p:spPr>
              <p:txBody>
                <a:bodyPr wrap="none">
                  <a:spAutoFit/>
                </a:bodyPr>
                <a:lstStyle/>
                <a:p>
                  <a:endParaRPr lang="en-US"/>
                </a:p>
              </p:txBody>
            </p:sp>
            <p:sp>
              <p:nvSpPr>
                <p:cNvPr id="2307" name="Line 1545"/>
                <p:cNvSpPr>
                  <a:spLocks noChangeShapeType="1"/>
                </p:cNvSpPr>
                <p:nvPr/>
              </p:nvSpPr>
              <p:spPr bwMode="auto">
                <a:xfrm rot="20585110" flipV="1">
                  <a:off x="4843" y="2362"/>
                  <a:ext cx="144" cy="288"/>
                </a:xfrm>
                <a:prstGeom prst="line">
                  <a:avLst/>
                </a:prstGeom>
                <a:noFill/>
                <a:ln w="9525" cap="rnd">
                  <a:solidFill>
                    <a:schemeClr val="tx1"/>
                  </a:solidFill>
                  <a:prstDash val="sysDot"/>
                  <a:round/>
                  <a:headEnd/>
                  <a:tailEnd/>
                </a:ln>
              </p:spPr>
              <p:txBody>
                <a:bodyPr wrap="none">
                  <a:spAutoFit/>
                </a:bodyPr>
                <a:lstStyle/>
                <a:p>
                  <a:endParaRPr lang="en-US"/>
                </a:p>
              </p:txBody>
            </p:sp>
          </p:grpSp>
          <p:grpSp>
            <p:nvGrpSpPr>
              <p:cNvPr id="16" name="Group 1546"/>
              <p:cNvGrpSpPr>
                <a:grpSpLocks/>
              </p:cNvGrpSpPr>
              <p:nvPr/>
            </p:nvGrpSpPr>
            <p:grpSpPr bwMode="auto">
              <a:xfrm rot="872498">
                <a:off x="1441" y="2529"/>
                <a:ext cx="557" cy="566"/>
                <a:chOff x="4843" y="2270"/>
                <a:chExt cx="620" cy="609"/>
              </a:xfrm>
            </p:grpSpPr>
            <p:sp>
              <p:nvSpPr>
                <p:cNvPr id="2296" name="Line 1547"/>
                <p:cNvSpPr>
                  <a:spLocks noChangeShapeType="1"/>
                </p:cNvSpPr>
                <p:nvPr/>
              </p:nvSpPr>
              <p:spPr bwMode="auto">
                <a:xfrm rot="-1014890">
                  <a:off x="4935" y="2313"/>
                  <a:ext cx="286" cy="24"/>
                </a:xfrm>
                <a:prstGeom prst="line">
                  <a:avLst/>
                </a:prstGeom>
                <a:noFill/>
                <a:ln w="9525" cap="rnd">
                  <a:solidFill>
                    <a:schemeClr val="tx1"/>
                  </a:solidFill>
                  <a:prstDash val="sysDot"/>
                  <a:round/>
                  <a:headEnd/>
                  <a:tailEnd/>
                </a:ln>
              </p:spPr>
              <p:txBody>
                <a:bodyPr>
                  <a:spAutoFit/>
                </a:bodyPr>
                <a:lstStyle/>
                <a:p>
                  <a:endParaRPr lang="en-US"/>
                </a:p>
              </p:txBody>
            </p:sp>
            <p:sp>
              <p:nvSpPr>
                <p:cNvPr id="2297" name="Line 1548"/>
                <p:cNvSpPr>
                  <a:spLocks noChangeShapeType="1"/>
                </p:cNvSpPr>
                <p:nvPr/>
              </p:nvSpPr>
              <p:spPr bwMode="auto">
                <a:xfrm rot="-1014890">
                  <a:off x="5260" y="2270"/>
                  <a:ext cx="128" cy="248"/>
                </a:xfrm>
                <a:prstGeom prst="line">
                  <a:avLst/>
                </a:prstGeom>
                <a:noFill/>
                <a:ln w="9525" cap="rnd">
                  <a:solidFill>
                    <a:schemeClr val="tx1"/>
                  </a:solidFill>
                  <a:prstDash val="sysDot"/>
                  <a:round/>
                  <a:headEnd/>
                  <a:tailEnd/>
                </a:ln>
              </p:spPr>
              <p:txBody>
                <a:bodyPr wrap="none">
                  <a:spAutoFit/>
                </a:bodyPr>
                <a:lstStyle/>
                <a:p>
                  <a:endParaRPr lang="en-US"/>
                </a:p>
              </p:txBody>
            </p:sp>
            <p:sp>
              <p:nvSpPr>
                <p:cNvPr id="2298" name="Line 1549"/>
                <p:cNvSpPr>
                  <a:spLocks noChangeShapeType="1"/>
                </p:cNvSpPr>
                <p:nvPr/>
              </p:nvSpPr>
              <p:spPr bwMode="auto">
                <a:xfrm rot="20585110" flipH="1">
                  <a:off x="5327" y="2508"/>
                  <a:ext cx="136" cy="264"/>
                </a:xfrm>
                <a:prstGeom prst="line">
                  <a:avLst/>
                </a:prstGeom>
                <a:noFill/>
                <a:ln w="9525" cap="rnd">
                  <a:solidFill>
                    <a:schemeClr val="tx1"/>
                  </a:solidFill>
                  <a:prstDash val="sysDot"/>
                  <a:round/>
                  <a:headEnd/>
                  <a:tailEnd/>
                </a:ln>
              </p:spPr>
              <p:txBody>
                <a:bodyPr wrap="none">
                  <a:spAutoFit/>
                </a:bodyPr>
                <a:lstStyle/>
                <a:p>
                  <a:endParaRPr lang="en-US"/>
                </a:p>
              </p:txBody>
            </p:sp>
            <p:sp>
              <p:nvSpPr>
                <p:cNvPr id="2299" name="Line 1550"/>
                <p:cNvSpPr>
                  <a:spLocks noChangeShapeType="1"/>
                </p:cNvSpPr>
                <p:nvPr/>
              </p:nvSpPr>
              <p:spPr bwMode="auto">
                <a:xfrm rot="-1014890" flipH="1" flipV="1">
                  <a:off x="5084" y="2812"/>
                  <a:ext cx="288" cy="16"/>
                </a:xfrm>
                <a:prstGeom prst="line">
                  <a:avLst/>
                </a:prstGeom>
                <a:noFill/>
                <a:ln w="9525" cap="rnd">
                  <a:solidFill>
                    <a:schemeClr val="tx1"/>
                  </a:solidFill>
                  <a:prstDash val="sysDot"/>
                  <a:round/>
                  <a:headEnd/>
                  <a:tailEnd/>
                </a:ln>
              </p:spPr>
              <p:txBody>
                <a:bodyPr wrap="none">
                  <a:spAutoFit/>
                </a:bodyPr>
                <a:lstStyle/>
                <a:p>
                  <a:endParaRPr lang="en-US"/>
                </a:p>
              </p:txBody>
            </p:sp>
            <p:sp>
              <p:nvSpPr>
                <p:cNvPr id="2300" name="Line 1551"/>
                <p:cNvSpPr>
                  <a:spLocks noChangeShapeType="1"/>
                </p:cNvSpPr>
                <p:nvPr/>
              </p:nvSpPr>
              <p:spPr bwMode="auto">
                <a:xfrm rot="-1014890" flipH="1" flipV="1">
                  <a:off x="4920" y="2639"/>
                  <a:ext cx="136" cy="240"/>
                </a:xfrm>
                <a:prstGeom prst="line">
                  <a:avLst/>
                </a:prstGeom>
                <a:noFill/>
                <a:ln w="9525" cap="rnd">
                  <a:solidFill>
                    <a:schemeClr val="tx1"/>
                  </a:solidFill>
                  <a:prstDash val="sysDot"/>
                  <a:round/>
                  <a:headEnd/>
                  <a:tailEnd/>
                </a:ln>
              </p:spPr>
              <p:txBody>
                <a:bodyPr wrap="none">
                  <a:spAutoFit/>
                </a:bodyPr>
                <a:lstStyle/>
                <a:p>
                  <a:endParaRPr lang="en-US"/>
                </a:p>
              </p:txBody>
            </p:sp>
            <p:sp>
              <p:nvSpPr>
                <p:cNvPr id="2301" name="Line 1552"/>
                <p:cNvSpPr>
                  <a:spLocks noChangeShapeType="1"/>
                </p:cNvSpPr>
                <p:nvPr/>
              </p:nvSpPr>
              <p:spPr bwMode="auto">
                <a:xfrm rot="20585110" flipV="1">
                  <a:off x="4843" y="2362"/>
                  <a:ext cx="144" cy="288"/>
                </a:xfrm>
                <a:prstGeom prst="line">
                  <a:avLst/>
                </a:prstGeom>
                <a:noFill/>
                <a:ln w="9525" cap="rnd">
                  <a:solidFill>
                    <a:schemeClr val="tx1"/>
                  </a:solidFill>
                  <a:prstDash val="sysDot"/>
                  <a:round/>
                  <a:headEnd/>
                  <a:tailEnd/>
                </a:ln>
              </p:spPr>
              <p:txBody>
                <a:bodyPr wrap="none">
                  <a:spAutoFit/>
                </a:bodyPr>
                <a:lstStyle/>
                <a:p>
                  <a:endParaRPr lang="en-US"/>
                </a:p>
              </p:txBody>
            </p:sp>
          </p:grpSp>
          <p:grpSp>
            <p:nvGrpSpPr>
              <p:cNvPr id="17" name="Group 1553"/>
              <p:cNvGrpSpPr>
                <a:grpSpLocks/>
              </p:cNvGrpSpPr>
              <p:nvPr/>
            </p:nvGrpSpPr>
            <p:grpSpPr bwMode="auto">
              <a:xfrm rot="872498">
                <a:off x="1029" y="2787"/>
                <a:ext cx="596" cy="563"/>
                <a:chOff x="4843" y="2270"/>
                <a:chExt cx="620" cy="609"/>
              </a:xfrm>
            </p:grpSpPr>
            <p:sp>
              <p:nvSpPr>
                <p:cNvPr id="2290" name="Line 1554"/>
                <p:cNvSpPr>
                  <a:spLocks noChangeShapeType="1"/>
                </p:cNvSpPr>
                <p:nvPr/>
              </p:nvSpPr>
              <p:spPr bwMode="auto">
                <a:xfrm rot="-1014890">
                  <a:off x="4935" y="2313"/>
                  <a:ext cx="286" cy="24"/>
                </a:xfrm>
                <a:prstGeom prst="line">
                  <a:avLst/>
                </a:prstGeom>
                <a:noFill/>
                <a:ln w="9525" cap="rnd">
                  <a:solidFill>
                    <a:schemeClr val="tx1"/>
                  </a:solidFill>
                  <a:prstDash val="sysDot"/>
                  <a:round/>
                  <a:headEnd/>
                  <a:tailEnd/>
                </a:ln>
              </p:spPr>
              <p:txBody>
                <a:bodyPr>
                  <a:spAutoFit/>
                </a:bodyPr>
                <a:lstStyle/>
                <a:p>
                  <a:endParaRPr lang="en-US"/>
                </a:p>
              </p:txBody>
            </p:sp>
            <p:sp>
              <p:nvSpPr>
                <p:cNvPr id="2291" name="Line 1555"/>
                <p:cNvSpPr>
                  <a:spLocks noChangeShapeType="1"/>
                </p:cNvSpPr>
                <p:nvPr/>
              </p:nvSpPr>
              <p:spPr bwMode="auto">
                <a:xfrm rot="-1014890">
                  <a:off x="5260" y="2270"/>
                  <a:ext cx="128" cy="248"/>
                </a:xfrm>
                <a:prstGeom prst="line">
                  <a:avLst/>
                </a:prstGeom>
                <a:noFill/>
                <a:ln w="9525" cap="rnd">
                  <a:solidFill>
                    <a:schemeClr val="tx1"/>
                  </a:solidFill>
                  <a:prstDash val="sysDot"/>
                  <a:round/>
                  <a:headEnd/>
                  <a:tailEnd/>
                </a:ln>
              </p:spPr>
              <p:txBody>
                <a:bodyPr wrap="none">
                  <a:spAutoFit/>
                </a:bodyPr>
                <a:lstStyle/>
                <a:p>
                  <a:endParaRPr lang="en-US"/>
                </a:p>
              </p:txBody>
            </p:sp>
            <p:sp>
              <p:nvSpPr>
                <p:cNvPr id="2292" name="Line 1556"/>
                <p:cNvSpPr>
                  <a:spLocks noChangeShapeType="1"/>
                </p:cNvSpPr>
                <p:nvPr/>
              </p:nvSpPr>
              <p:spPr bwMode="auto">
                <a:xfrm rot="20585110" flipH="1">
                  <a:off x="5327" y="2508"/>
                  <a:ext cx="136" cy="264"/>
                </a:xfrm>
                <a:prstGeom prst="line">
                  <a:avLst/>
                </a:prstGeom>
                <a:noFill/>
                <a:ln w="9525" cap="rnd">
                  <a:solidFill>
                    <a:schemeClr val="tx1"/>
                  </a:solidFill>
                  <a:prstDash val="sysDot"/>
                  <a:round/>
                  <a:headEnd/>
                  <a:tailEnd/>
                </a:ln>
              </p:spPr>
              <p:txBody>
                <a:bodyPr wrap="none">
                  <a:spAutoFit/>
                </a:bodyPr>
                <a:lstStyle/>
                <a:p>
                  <a:endParaRPr lang="en-US"/>
                </a:p>
              </p:txBody>
            </p:sp>
            <p:sp>
              <p:nvSpPr>
                <p:cNvPr id="2293" name="Line 1557"/>
                <p:cNvSpPr>
                  <a:spLocks noChangeShapeType="1"/>
                </p:cNvSpPr>
                <p:nvPr/>
              </p:nvSpPr>
              <p:spPr bwMode="auto">
                <a:xfrm rot="-1014890" flipH="1" flipV="1">
                  <a:off x="5084" y="2812"/>
                  <a:ext cx="288" cy="16"/>
                </a:xfrm>
                <a:prstGeom prst="line">
                  <a:avLst/>
                </a:prstGeom>
                <a:noFill/>
                <a:ln w="9525" cap="rnd">
                  <a:solidFill>
                    <a:schemeClr val="tx1"/>
                  </a:solidFill>
                  <a:prstDash val="sysDot"/>
                  <a:round/>
                  <a:headEnd/>
                  <a:tailEnd/>
                </a:ln>
              </p:spPr>
              <p:txBody>
                <a:bodyPr wrap="none">
                  <a:spAutoFit/>
                </a:bodyPr>
                <a:lstStyle/>
                <a:p>
                  <a:endParaRPr lang="en-US"/>
                </a:p>
              </p:txBody>
            </p:sp>
            <p:sp>
              <p:nvSpPr>
                <p:cNvPr id="2294" name="Line 1558"/>
                <p:cNvSpPr>
                  <a:spLocks noChangeShapeType="1"/>
                </p:cNvSpPr>
                <p:nvPr/>
              </p:nvSpPr>
              <p:spPr bwMode="auto">
                <a:xfrm rot="-1014890" flipH="1" flipV="1">
                  <a:off x="4920" y="2639"/>
                  <a:ext cx="136" cy="240"/>
                </a:xfrm>
                <a:prstGeom prst="line">
                  <a:avLst/>
                </a:prstGeom>
                <a:noFill/>
                <a:ln w="9525" cap="rnd">
                  <a:solidFill>
                    <a:schemeClr val="tx1"/>
                  </a:solidFill>
                  <a:prstDash val="sysDot"/>
                  <a:round/>
                  <a:headEnd/>
                  <a:tailEnd/>
                </a:ln>
              </p:spPr>
              <p:txBody>
                <a:bodyPr wrap="none">
                  <a:spAutoFit/>
                </a:bodyPr>
                <a:lstStyle/>
                <a:p>
                  <a:endParaRPr lang="en-US"/>
                </a:p>
              </p:txBody>
            </p:sp>
            <p:sp>
              <p:nvSpPr>
                <p:cNvPr id="2295" name="Line 1559"/>
                <p:cNvSpPr>
                  <a:spLocks noChangeShapeType="1"/>
                </p:cNvSpPr>
                <p:nvPr/>
              </p:nvSpPr>
              <p:spPr bwMode="auto">
                <a:xfrm rot="20585110" flipV="1">
                  <a:off x="4843" y="2362"/>
                  <a:ext cx="144" cy="288"/>
                </a:xfrm>
                <a:prstGeom prst="line">
                  <a:avLst/>
                </a:prstGeom>
                <a:noFill/>
                <a:ln w="9525" cap="rnd">
                  <a:solidFill>
                    <a:schemeClr val="tx1"/>
                  </a:solidFill>
                  <a:prstDash val="sysDot"/>
                  <a:round/>
                  <a:headEnd/>
                  <a:tailEnd/>
                </a:ln>
              </p:spPr>
              <p:txBody>
                <a:bodyPr wrap="none">
                  <a:spAutoFit/>
                </a:bodyPr>
                <a:lstStyle/>
                <a:p>
                  <a:endParaRPr lang="en-US"/>
                </a:p>
              </p:txBody>
            </p:sp>
          </p:grpSp>
          <p:grpSp>
            <p:nvGrpSpPr>
              <p:cNvPr id="18" name="Group 1560"/>
              <p:cNvGrpSpPr>
                <a:grpSpLocks/>
              </p:cNvGrpSpPr>
              <p:nvPr/>
            </p:nvGrpSpPr>
            <p:grpSpPr bwMode="auto">
              <a:xfrm rot="872498">
                <a:off x="1813" y="2777"/>
                <a:ext cx="578" cy="566"/>
                <a:chOff x="4843" y="2270"/>
                <a:chExt cx="620" cy="609"/>
              </a:xfrm>
            </p:grpSpPr>
            <p:sp>
              <p:nvSpPr>
                <p:cNvPr id="2284" name="Line 1561"/>
                <p:cNvSpPr>
                  <a:spLocks noChangeShapeType="1"/>
                </p:cNvSpPr>
                <p:nvPr/>
              </p:nvSpPr>
              <p:spPr bwMode="auto">
                <a:xfrm rot="-1014890">
                  <a:off x="4935" y="2313"/>
                  <a:ext cx="286" cy="24"/>
                </a:xfrm>
                <a:prstGeom prst="line">
                  <a:avLst/>
                </a:prstGeom>
                <a:noFill/>
                <a:ln w="9525" cap="rnd">
                  <a:solidFill>
                    <a:schemeClr val="tx1"/>
                  </a:solidFill>
                  <a:prstDash val="sysDot"/>
                  <a:round/>
                  <a:headEnd/>
                  <a:tailEnd/>
                </a:ln>
              </p:spPr>
              <p:txBody>
                <a:bodyPr>
                  <a:spAutoFit/>
                </a:bodyPr>
                <a:lstStyle/>
                <a:p>
                  <a:endParaRPr lang="en-US"/>
                </a:p>
              </p:txBody>
            </p:sp>
            <p:sp>
              <p:nvSpPr>
                <p:cNvPr id="2285" name="Line 1562"/>
                <p:cNvSpPr>
                  <a:spLocks noChangeShapeType="1"/>
                </p:cNvSpPr>
                <p:nvPr/>
              </p:nvSpPr>
              <p:spPr bwMode="auto">
                <a:xfrm rot="-1014890">
                  <a:off x="5260" y="2270"/>
                  <a:ext cx="128" cy="248"/>
                </a:xfrm>
                <a:prstGeom prst="line">
                  <a:avLst/>
                </a:prstGeom>
                <a:noFill/>
                <a:ln w="9525" cap="rnd">
                  <a:solidFill>
                    <a:schemeClr val="tx1"/>
                  </a:solidFill>
                  <a:prstDash val="sysDot"/>
                  <a:round/>
                  <a:headEnd/>
                  <a:tailEnd/>
                </a:ln>
              </p:spPr>
              <p:txBody>
                <a:bodyPr wrap="none">
                  <a:spAutoFit/>
                </a:bodyPr>
                <a:lstStyle/>
                <a:p>
                  <a:endParaRPr lang="en-US"/>
                </a:p>
              </p:txBody>
            </p:sp>
            <p:sp>
              <p:nvSpPr>
                <p:cNvPr id="2286" name="Line 1563"/>
                <p:cNvSpPr>
                  <a:spLocks noChangeShapeType="1"/>
                </p:cNvSpPr>
                <p:nvPr/>
              </p:nvSpPr>
              <p:spPr bwMode="auto">
                <a:xfrm rot="20585110" flipH="1">
                  <a:off x="5327" y="2508"/>
                  <a:ext cx="136" cy="264"/>
                </a:xfrm>
                <a:prstGeom prst="line">
                  <a:avLst/>
                </a:prstGeom>
                <a:noFill/>
                <a:ln w="9525" cap="rnd">
                  <a:solidFill>
                    <a:schemeClr val="tx1"/>
                  </a:solidFill>
                  <a:prstDash val="sysDot"/>
                  <a:round/>
                  <a:headEnd/>
                  <a:tailEnd/>
                </a:ln>
              </p:spPr>
              <p:txBody>
                <a:bodyPr wrap="none">
                  <a:spAutoFit/>
                </a:bodyPr>
                <a:lstStyle/>
                <a:p>
                  <a:endParaRPr lang="en-US"/>
                </a:p>
              </p:txBody>
            </p:sp>
            <p:sp>
              <p:nvSpPr>
                <p:cNvPr id="2287" name="Line 1564"/>
                <p:cNvSpPr>
                  <a:spLocks noChangeShapeType="1"/>
                </p:cNvSpPr>
                <p:nvPr/>
              </p:nvSpPr>
              <p:spPr bwMode="auto">
                <a:xfrm rot="-1014890" flipH="1" flipV="1">
                  <a:off x="5084" y="2812"/>
                  <a:ext cx="288" cy="16"/>
                </a:xfrm>
                <a:prstGeom prst="line">
                  <a:avLst/>
                </a:prstGeom>
                <a:noFill/>
                <a:ln w="9525" cap="rnd">
                  <a:solidFill>
                    <a:schemeClr val="tx1"/>
                  </a:solidFill>
                  <a:prstDash val="sysDot"/>
                  <a:round/>
                  <a:headEnd/>
                  <a:tailEnd/>
                </a:ln>
              </p:spPr>
              <p:txBody>
                <a:bodyPr wrap="none">
                  <a:spAutoFit/>
                </a:bodyPr>
                <a:lstStyle/>
                <a:p>
                  <a:endParaRPr lang="en-US"/>
                </a:p>
              </p:txBody>
            </p:sp>
            <p:sp>
              <p:nvSpPr>
                <p:cNvPr id="2288" name="Line 1565"/>
                <p:cNvSpPr>
                  <a:spLocks noChangeShapeType="1"/>
                </p:cNvSpPr>
                <p:nvPr/>
              </p:nvSpPr>
              <p:spPr bwMode="auto">
                <a:xfrm rot="-1014890" flipH="1" flipV="1">
                  <a:off x="4920" y="2639"/>
                  <a:ext cx="136" cy="240"/>
                </a:xfrm>
                <a:prstGeom prst="line">
                  <a:avLst/>
                </a:prstGeom>
                <a:noFill/>
                <a:ln w="9525" cap="rnd">
                  <a:solidFill>
                    <a:schemeClr val="tx1"/>
                  </a:solidFill>
                  <a:prstDash val="sysDot"/>
                  <a:round/>
                  <a:headEnd/>
                  <a:tailEnd/>
                </a:ln>
              </p:spPr>
              <p:txBody>
                <a:bodyPr wrap="none">
                  <a:spAutoFit/>
                </a:bodyPr>
                <a:lstStyle/>
                <a:p>
                  <a:endParaRPr lang="en-US"/>
                </a:p>
              </p:txBody>
            </p:sp>
            <p:sp>
              <p:nvSpPr>
                <p:cNvPr id="2289" name="Line 1566"/>
                <p:cNvSpPr>
                  <a:spLocks noChangeShapeType="1"/>
                </p:cNvSpPr>
                <p:nvPr/>
              </p:nvSpPr>
              <p:spPr bwMode="auto">
                <a:xfrm rot="20585110" flipV="1">
                  <a:off x="4843" y="2362"/>
                  <a:ext cx="144" cy="288"/>
                </a:xfrm>
                <a:prstGeom prst="line">
                  <a:avLst/>
                </a:prstGeom>
                <a:noFill/>
                <a:ln w="9525" cap="rnd">
                  <a:solidFill>
                    <a:schemeClr val="tx1"/>
                  </a:solidFill>
                  <a:prstDash val="sysDot"/>
                  <a:round/>
                  <a:headEnd/>
                  <a:tailEnd/>
                </a:ln>
              </p:spPr>
              <p:txBody>
                <a:bodyPr wrap="none">
                  <a:spAutoFit/>
                </a:bodyPr>
                <a:lstStyle/>
                <a:p>
                  <a:endParaRPr lang="en-US"/>
                </a:p>
              </p:txBody>
            </p:sp>
          </p:grpSp>
          <p:grpSp>
            <p:nvGrpSpPr>
              <p:cNvPr id="19" name="Group 1567"/>
              <p:cNvGrpSpPr>
                <a:grpSpLocks/>
              </p:cNvGrpSpPr>
              <p:nvPr/>
            </p:nvGrpSpPr>
            <p:grpSpPr bwMode="auto">
              <a:xfrm rot="872498">
                <a:off x="1819" y="2290"/>
                <a:ext cx="588" cy="566"/>
                <a:chOff x="4843" y="2270"/>
                <a:chExt cx="620" cy="609"/>
              </a:xfrm>
            </p:grpSpPr>
            <p:sp>
              <p:nvSpPr>
                <p:cNvPr id="2278" name="Line 1568"/>
                <p:cNvSpPr>
                  <a:spLocks noChangeShapeType="1"/>
                </p:cNvSpPr>
                <p:nvPr/>
              </p:nvSpPr>
              <p:spPr bwMode="auto">
                <a:xfrm rot="-1014890">
                  <a:off x="4935" y="2313"/>
                  <a:ext cx="286" cy="24"/>
                </a:xfrm>
                <a:prstGeom prst="line">
                  <a:avLst/>
                </a:prstGeom>
                <a:noFill/>
                <a:ln w="9525" cap="rnd">
                  <a:solidFill>
                    <a:schemeClr val="tx1"/>
                  </a:solidFill>
                  <a:prstDash val="sysDot"/>
                  <a:round/>
                  <a:headEnd/>
                  <a:tailEnd/>
                </a:ln>
              </p:spPr>
              <p:txBody>
                <a:bodyPr>
                  <a:spAutoFit/>
                </a:bodyPr>
                <a:lstStyle/>
                <a:p>
                  <a:endParaRPr lang="en-US"/>
                </a:p>
              </p:txBody>
            </p:sp>
            <p:sp>
              <p:nvSpPr>
                <p:cNvPr id="2279" name="Line 1569"/>
                <p:cNvSpPr>
                  <a:spLocks noChangeShapeType="1"/>
                </p:cNvSpPr>
                <p:nvPr/>
              </p:nvSpPr>
              <p:spPr bwMode="auto">
                <a:xfrm rot="-1014890">
                  <a:off x="5260" y="2270"/>
                  <a:ext cx="128" cy="248"/>
                </a:xfrm>
                <a:prstGeom prst="line">
                  <a:avLst/>
                </a:prstGeom>
                <a:noFill/>
                <a:ln w="9525" cap="rnd">
                  <a:solidFill>
                    <a:schemeClr val="tx1"/>
                  </a:solidFill>
                  <a:prstDash val="sysDot"/>
                  <a:round/>
                  <a:headEnd/>
                  <a:tailEnd/>
                </a:ln>
              </p:spPr>
              <p:txBody>
                <a:bodyPr wrap="none">
                  <a:spAutoFit/>
                </a:bodyPr>
                <a:lstStyle/>
                <a:p>
                  <a:endParaRPr lang="en-US"/>
                </a:p>
              </p:txBody>
            </p:sp>
            <p:sp>
              <p:nvSpPr>
                <p:cNvPr id="2280" name="Line 1570"/>
                <p:cNvSpPr>
                  <a:spLocks noChangeShapeType="1"/>
                </p:cNvSpPr>
                <p:nvPr/>
              </p:nvSpPr>
              <p:spPr bwMode="auto">
                <a:xfrm rot="20585110" flipH="1">
                  <a:off x="5327" y="2508"/>
                  <a:ext cx="136" cy="264"/>
                </a:xfrm>
                <a:prstGeom prst="line">
                  <a:avLst/>
                </a:prstGeom>
                <a:noFill/>
                <a:ln w="9525" cap="rnd">
                  <a:solidFill>
                    <a:schemeClr val="tx1"/>
                  </a:solidFill>
                  <a:prstDash val="sysDot"/>
                  <a:round/>
                  <a:headEnd/>
                  <a:tailEnd/>
                </a:ln>
              </p:spPr>
              <p:txBody>
                <a:bodyPr wrap="none">
                  <a:spAutoFit/>
                </a:bodyPr>
                <a:lstStyle/>
                <a:p>
                  <a:endParaRPr lang="en-US"/>
                </a:p>
              </p:txBody>
            </p:sp>
            <p:sp>
              <p:nvSpPr>
                <p:cNvPr id="2281" name="Line 1571"/>
                <p:cNvSpPr>
                  <a:spLocks noChangeShapeType="1"/>
                </p:cNvSpPr>
                <p:nvPr/>
              </p:nvSpPr>
              <p:spPr bwMode="auto">
                <a:xfrm rot="-1014890" flipH="1" flipV="1">
                  <a:off x="5084" y="2812"/>
                  <a:ext cx="288" cy="16"/>
                </a:xfrm>
                <a:prstGeom prst="line">
                  <a:avLst/>
                </a:prstGeom>
                <a:noFill/>
                <a:ln w="9525" cap="rnd">
                  <a:solidFill>
                    <a:schemeClr val="tx1"/>
                  </a:solidFill>
                  <a:prstDash val="sysDot"/>
                  <a:round/>
                  <a:headEnd/>
                  <a:tailEnd/>
                </a:ln>
              </p:spPr>
              <p:txBody>
                <a:bodyPr wrap="none">
                  <a:spAutoFit/>
                </a:bodyPr>
                <a:lstStyle/>
                <a:p>
                  <a:endParaRPr lang="en-US"/>
                </a:p>
              </p:txBody>
            </p:sp>
            <p:sp>
              <p:nvSpPr>
                <p:cNvPr id="2282" name="Line 1572"/>
                <p:cNvSpPr>
                  <a:spLocks noChangeShapeType="1"/>
                </p:cNvSpPr>
                <p:nvPr/>
              </p:nvSpPr>
              <p:spPr bwMode="auto">
                <a:xfrm rot="-1014890" flipH="1" flipV="1">
                  <a:off x="4920" y="2639"/>
                  <a:ext cx="136" cy="240"/>
                </a:xfrm>
                <a:prstGeom prst="line">
                  <a:avLst/>
                </a:prstGeom>
                <a:noFill/>
                <a:ln w="9525" cap="rnd">
                  <a:solidFill>
                    <a:schemeClr val="tx1"/>
                  </a:solidFill>
                  <a:prstDash val="sysDot"/>
                  <a:round/>
                  <a:headEnd/>
                  <a:tailEnd/>
                </a:ln>
              </p:spPr>
              <p:txBody>
                <a:bodyPr wrap="none">
                  <a:spAutoFit/>
                </a:bodyPr>
                <a:lstStyle/>
                <a:p>
                  <a:endParaRPr lang="en-US"/>
                </a:p>
              </p:txBody>
            </p:sp>
            <p:sp>
              <p:nvSpPr>
                <p:cNvPr id="2283" name="Line 1573"/>
                <p:cNvSpPr>
                  <a:spLocks noChangeShapeType="1"/>
                </p:cNvSpPr>
                <p:nvPr/>
              </p:nvSpPr>
              <p:spPr bwMode="auto">
                <a:xfrm rot="20585110" flipV="1">
                  <a:off x="4843" y="2362"/>
                  <a:ext cx="144" cy="288"/>
                </a:xfrm>
                <a:prstGeom prst="line">
                  <a:avLst/>
                </a:prstGeom>
                <a:noFill/>
                <a:ln w="9525" cap="rnd">
                  <a:solidFill>
                    <a:schemeClr val="tx1"/>
                  </a:solidFill>
                  <a:prstDash val="sysDot"/>
                  <a:round/>
                  <a:headEnd/>
                  <a:tailEnd/>
                </a:ln>
              </p:spPr>
              <p:txBody>
                <a:bodyPr wrap="none">
                  <a:spAutoFit/>
                </a:bodyPr>
                <a:lstStyle/>
                <a:p>
                  <a:endParaRPr lang="en-US"/>
                </a:p>
              </p:txBody>
            </p:sp>
          </p:grpSp>
          <p:grpSp>
            <p:nvGrpSpPr>
              <p:cNvPr id="20" name="Group 1574"/>
              <p:cNvGrpSpPr>
                <a:grpSpLocks/>
              </p:cNvGrpSpPr>
              <p:nvPr/>
            </p:nvGrpSpPr>
            <p:grpSpPr bwMode="auto">
              <a:xfrm rot="872498">
                <a:off x="1455" y="3004"/>
                <a:ext cx="517" cy="581"/>
                <a:chOff x="4843" y="2270"/>
                <a:chExt cx="620" cy="609"/>
              </a:xfrm>
            </p:grpSpPr>
            <p:sp>
              <p:nvSpPr>
                <p:cNvPr id="2272" name="Line 1575"/>
                <p:cNvSpPr>
                  <a:spLocks noChangeShapeType="1"/>
                </p:cNvSpPr>
                <p:nvPr/>
              </p:nvSpPr>
              <p:spPr bwMode="auto">
                <a:xfrm rot="-1014890">
                  <a:off x="4935" y="2313"/>
                  <a:ext cx="286" cy="24"/>
                </a:xfrm>
                <a:prstGeom prst="line">
                  <a:avLst/>
                </a:prstGeom>
                <a:noFill/>
                <a:ln w="9525" cap="rnd">
                  <a:solidFill>
                    <a:schemeClr val="tx1"/>
                  </a:solidFill>
                  <a:prstDash val="sysDot"/>
                  <a:round/>
                  <a:headEnd/>
                  <a:tailEnd/>
                </a:ln>
              </p:spPr>
              <p:txBody>
                <a:bodyPr>
                  <a:spAutoFit/>
                </a:bodyPr>
                <a:lstStyle/>
                <a:p>
                  <a:endParaRPr lang="en-US"/>
                </a:p>
              </p:txBody>
            </p:sp>
            <p:sp>
              <p:nvSpPr>
                <p:cNvPr id="2273" name="Line 1576"/>
                <p:cNvSpPr>
                  <a:spLocks noChangeShapeType="1"/>
                </p:cNvSpPr>
                <p:nvPr/>
              </p:nvSpPr>
              <p:spPr bwMode="auto">
                <a:xfrm rot="-1014890">
                  <a:off x="5260" y="2270"/>
                  <a:ext cx="128" cy="248"/>
                </a:xfrm>
                <a:prstGeom prst="line">
                  <a:avLst/>
                </a:prstGeom>
                <a:noFill/>
                <a:ln w="9525" cap="rnd">
                  <a:solidFill>
                    <a:schemeClr val="tx1"/>
                  </a:solidFill>
                  <a:prstDash val="sysDot"/>
                  <a:round/>
                  <a:headEnd/>
                  <a:tailEnd/>
                </a:ln>
              </p:spPr>
              <p:txBody>
                <a:bodyPr wrap="none">
                  <a:spAutoFit/>
                </a:bodyPr>
                <a:lstStyle/>
                <a:p>
                  <a:endParaRPr lang="en-US"/>
                </a:p>
              </p:txBody>
            </p:sp>
            <p:sp>
              <p:nvSpPr>
                <p:cNvPr id="2274" name="Line 1577"/>
                <p:cNvSpPr>
                  <a:spLocks noChangeShapeType="1"/>
                </p:cNvSpPr>
                <p:nvPr/>
              </p:nvSpPr>
              <p:spPr bwMode="auto">
                <a:xfrm rot="20585110" flipH="1">
                  <a:off x="5327" y="2508"/>
                  <a:ext cx="136" cy="264"/>
                </a:xfrm>
                <a:prstGeom prst="line">
                  <a:avLst/>
                </a:prstGeom>
                <a:noFill/>
                <a:ln w="9525" cap="rnd">
                  <a:solidFill>
                    <a:schemeClr val="tx1"/>
                  </a:solidFill>
                  <a:prstDash val="sysDot"/>
                  <a:round/>
                  <a:headEnd/>
                  <a:tailEnd/>
                </a:ln>
              </p:spPr>
              <p:txBody>
                <a:bodyPr wrap="none">
                  <a:spAutoFit/>
                </a:bodyPr>
                <a:lstStyle/>
                <a:p>
                  <a:endParaRPr lang="en-US"/>
                </a:p>
              </p:txBody>
            </p:sp>
            <p:sp>
              <p:nvSpPr>
                <p:cNvPr id="2275" name="Line 1578"/>
                <p:cNvSpPr>
                  <a:spLocks noChangeShapeType="1"/>
                </p:cNvSpPr>
                <p:nvPr/>
              </p:nvSpPr>
              <p:spPr bwMode="auto">
                <a:xfrm rot="-1014890" flipH="1" flipV="1">
                  <a:off x="5084" y="2812"/>
                  <a:ext cx="288" cy="16"/>
                </a:xfrm>
                <a:prstGeom prst="line">
                  <a:avLst/>
                </a:prstGeom>
                <a:noFill/>
                <a:ln w="9525" cap="rnd">
                  <a:solidFill>
                    <a:schemeClr val="tx1"/>
                  </a:solidFill>
                  <a:prstDash val="sysDot"/>
                  <a:round/>
                  <a:headEnd/>
                  <a:tailEnd/>
                </a:ln>
              </p:spPr>
              <p:txBody>
                <a:bodyPr wrap="none">
                  <a:spAutoFit/>
                </a:bodyPr>
                <a:lstStyle/>
                <a:p>
                  <a:endParaRPr lang="en-US"/>
                </a:p>
              </p:txBody>
            </p:sp>
            <p:sp>
              <p:nvSpPr>
                <p:cNvPr id="2276" name="Line 1579"/>
                <p:cNvSpPr>
                  <a:spLocks noChangeShapeType="1"/>
                </p:cNvSpPr>
                <p:nvPr/>
              </p:nvSpPr>
              <p:spPr bwMode="auto">
                <a:xfrm rot="-1014890" flipH="1" flipV="1">
                  <a:off x="4920" y="2639"/>
                  <a:ext cx="136" cy="240"/>
                </a:xfrm>
                <a:prstGeom prst="line">
                  <a:avLst/>
                </a:prstGeom>
                <a:noFill/>
                <a:ln w="9525" cap="rnd">
                  <a:solidFill>
                    <a:schemeClr val="tx1"/>
                  </a:solidFill>
                  <a:prstDash val="sysDot"/>
                  <a:round/>
                  <a:headEnd/>
                  <a:tailEnd/>
                </a:ln>
              </p:spPr>
              <p:txBody>
                <a:bodyPr wrap="none">
                  <a:spAutoFit/>
                </a:bodyPr>
                <a:lstStyle/>
                <a:p>
                  <a:endParaRPr lang="en-US"/>
                </a:p>
              </p:txBody>
            </p:sp>
            <p:sp>
              <p:nvSpPr>
                <p:cNvPr id="2277" name="Line 1580"/>
                <p:cNvSpPr>
                  <a:spLocks noChangeShapeType="1"/>
                </p:cNvSpPr>
                <p:nvPr/>
              </p:nvSpPr>
              <p:spPr bwMode="auto">
                <a:xfrm rot="20585110" flipV="1">
                  <a:off x="4843" y="2362"/>
                  <a:ext cx="144" cy="288"/>
                </a:xfrm>
                <a:prstGeom prst="line">
                  <a:avLst/>
                </a:prstGeom>
                <a:noFill/>
                <a:ln w="9525" cap="rnd">
                  <a:solidFill>
                    <a:schemeClr val="tx1"/>
                  </a:solidFill>
                  <a:prstDash val="sysDot"/>
                  <a:round/>
                  <a:headEnd/>
                  <a:tailEnd/>
                </a:ln>
              </p:spPr>
              <p:txBody>
                <a:bodyPr wrap="none">
                  <a:spAutoFit/>
                </a:bodyPr>
                <a:lstStyle/>
                <a:p>
                  <a:endParaRPr lang="en-US"/>
                </a:p>
              </p:txBody>
            </p:sp>
          </p:grpSp>
          <p:grpSp>
            <p:nvGrpSpPr>
              <p:cNvPr id="21" name="Group 1581"/>
              <p:cNvGrpSpPr>
                <a:grpSpLocks/>
              </p:cNvGrpSpPr>
              <p:nvPr/>
            </p:nvGrpSpPr>
            <p:grpSpPr bwMode="auto">
              <a:xfrm rot="872498">
                <a:off x="2213" y="2540"/>
                <a:ext cx="596" cy="566"/>
                <a:chOff x="4843" y="2270"/>
                <a:chExt cx="620" cy="609"/>
              </a:xfrm>
            </p:grpSpPr>
            <p:sp>
              <p:nvSpPr>
                <p:cNvPr id="2266" name="Line 1582"/>
                <p:cNvSpPr>
                  <a:spLocks noChangeShapeType="1"/>
                </p:cNvSpPr>
                <p:nvPr/>
              </p:nvSpPr>
              <p:spPr bwMode="auto">
                <a:xfrm rot="-1014890">
                  <a:off x="4935" y="2313"/>
                  <a:ext cx="286" cy="24"/>
                </a:xfrm>
                <a:prstGeom prst="line">
                  <a:avLst/>
                </a:prstGeom>
                <a:noFill/>
                <a:ln w="9525" cap="rnd">
                  <a:solidFill>
                    <a:schemeClr val="tx1"/>
                  </a:solidFill>
                  <a:prstDash val="sysDot"/>
                  <a:round/>
                  <a:headEnd/>
                  <a:tailEnd/>
                </a:ln>
              </p:spPr>
              <p:txBody>
                <a:bodyPr>
                  <a:spAutoFit/>
                </a:bodyPr>
                <a:lstStyle/>
                <a:p>
                  <a:endParaRPr lang="en-US"/>
                </a:p>
              </p:txBody>
            </p:sp>
            <p:sp>
              <p:nvSpPr>
                <p:cNvPr id="2267" name="Line 1583"/>
                <p:cNvSpPr>
                  <a:spLocks noChangeShapeType="1"/>
                </p:cNvSpPr>
                <p:nvPr/>
              </p:nvSpPr>
              <p:spPr bwMode="auto">
                <a:xfrm rot="-1014890">
                  <a:off x="5260" y="2270"/>
                  <a:ext cx="128" cy="248"/>
                </a:xfrm>
                <a:prstGeom prst="line">
                  <a:avLst/>
                </a:prstGeom>
                <a:noFill/>
                <a:ln w="9525" cap="rnd">
                  <a:solidFill>
                    <a:schemeClr val="tx1"/>
                  </a:solidFill>
                  <a:prstDash val="sysDot"/>
                  <a:round/>
                  <a:headEnd/>
                  <a:tailEnd/>
                </a:ln>
              </p:spPr>
              <p:txBody>
                <a:bodyPr wrap="none">
                  <a:spAutoFit/>
                </a:bodyPr>
                <a:lstStyle/>
                <a:p>
                  <a:endParaRPr lang="en-US"/>
                </a:p>
              </p:txBody>
            </p:sp>
            <p:sp>
              <p:nvSpPr>
                <p:cNvPr id="2268" name="Line 1584"/>
                <p:cNvSpPr>
                  <a:spLocks noChangeShapeType="1"/>
                </p:cNvSpPr>
                <p:nvPr/>
              </p:nvSpPr>
              <p:spPr bwMode="auto">
                <a:xfrm rot="20585110" flipH="1">
                  <a:off x="5327" y="2508"/>
                  <a:ext cx="136" cy="264"/>
                </a:xfrm>
                <a:prstGeom prst="line">
                  <a:avLst/>
                </a:prstGeom>
                <a:noFill/>
                <a:ln w="9525" cap="rnd">
                  <a:solidFill>
                    <a:schemeClr val="tx1"/>
                  </a:solidFill>
                  <a:prstDash val="sysDot"/>
                  <a:round/>
                  <a:headEnd/>
                  <a:tailEnd/>
                </a:ln>
              </p:spPr>
              <p:txBody>
                <a:bodyPr wrap="none">
                  <a:spAutoFit/>
                </a:bodyPr>
                <a:lstStyle/>
                <a:p>
                  <a:endParaRPr lang="en-US"/>
                </a:p>
              </p:txBody>
            </p:sp>
            <p:sp>
              <p:nvSpPr>
                <p:cNvPr id="2269" name="Line 1585"/>
                <p:cNvSpPr>
                  <a:spLocks noChangeShapeType="1"/>
                </p:cNvSpPr>
                <p:nvPr/>
              </p:nvSpPr>
              <p:spPr bwMode="auto">
                <a:xfrm rot="-1014890" flipH="1" flipV="1">
                  <a:off x="5084" y="2812"/>
                  <a:ext cx="288" cy="16"/>
                </a:xfrm>
                <a:prstGeom prst="line">
                  <a:avLst/>
                </a:prstGeom>
                <a:noFill/>
                <a:ln w="9525" cap="rnd">
                  <a:solidFill>
                    <a:schemeClr val="tx1"/>
                  </a:solidFill>
                  <a:prstDash val="sysDot"/>
                  <a:round/>
                  <a:headEnd/>
                  <a:tailEnd/>
                </a:ln>
              </p:spPr>
              <p:txBody>
                <a:bodyPr wrap="none">
                  <a:spAutoFit/>
                </a:bodyPr>
                <a:lstStyle/>
                <a:p>
                  <a:endParaRPr lang="en-US"/>
                </a:p>
              </p:txBody>
            </p:sp>
            <p:sp>
              <p:nvSpPr>
                <p:cNvPr id="2270" name="Line 1586"/>
                <p:cNvSpPr>
                  <a:spLocks noChangeShapeType="1"/>
                </p:cNvSpPr>
                <p:nvPr/>
              </p:nvSpPr>
              <p:spPr bwMode="auto">
                <a:xfrm rot="-1014890" flipH="1" flipV="1">
                  <a:off x="4920" y="2639"/>
                  <a:ext cx="136" cy="240"/>
                </a:xfrm>
                <a:prstGeom prst="line">
                  <a:avLst/>
                </a:prstGeom>
                <a:noFill/>
                <a:ln w="9525" cap="rnd">
                  <a:solidFill>
                    <a:schemeClr val="tx1"/>
                  </a:solidFill>
                  <a:prstDash val="sysDot"/>
                  <a:round/>
                  <a:headEnd/>
                  <a:tailEnd/>
                </a:ln>
              </p:spPr>
              <p:txBody>
                <a:bodyPr wrap="none">
                  <a:spAutoFit/>
                </a:bodyPr>
                <a:lstStyle/>
                <a:p>
                  <a:endParaRPr lang="en-US"/>
                </a:p>
              </p:txBody>
            </p:sp>
            <p:sp>
              <p:nvSpPr>
                <p:cNvPr id="2271" name="Line 1587"/>
                <p:cNvSpPr>
                  <a:spLocks noChangeShapeType="1"/>
                </p:cNvSpPr>
                <p:nvPr/>
              </p:nvSpPr>
              <p:spPr bwMode="auto">
                <a:xfrm rot="20585110" flipV="1">
                  <a:off x="4843" y="2362"/>
                  <a:ext cx="144" cy="288"/>
                </a:xfrm>
                <a:prstGeom prst="line">
                  <a:avLst/>
                </a:prstGeom>
                <a:noFill/>
                <a:ln w="9525" cap="rnd">
                  <a:solidFill>
                    <a:schemeClr val="tx1"/>
                  </a:solidFill>
                  <a:prstDash val="sysDot"/>
                  <a:round/>
                  <a:headEnd/>
                  <a:tailEnd/>
                </a:ln>
              </p:spPr>
              <p:txBody>
                <a:bodyPr wrap="none">
                  <a:spAutoFit/>
                </a:bodyPr>
                <a:lstStyle/>
                <a:p>
                  <a:endParaRPr lang="en-US"/>
                </a:p>
              </p:txBody>
            </p:sp>
          </p:grpSp>
          <p:grpSp>
            <p:nvGrpSpPr>
              <p:cNvPr id="22" name="Group 1588"/>
              <p:cNvGrpSpPr>
                <a:grpSpLocks/>
              </p:cNvGrpSpPr>
              <p:nvPr/>
            </p:nvGrpSpPr>
            <p:grpSpPr bwMode="auto">
              <a:xfrm rot="872498">
                <a:off x="2218" y="3022"/>
                <a:ext cx="581" cy="573"/>
                <a:chOff x="4843" y="2270"/>
                <a:chExt cx="620" cy="609"/>
              </a:xfrm>
            </p:grpSpPr>
            <p:sp>
              <p:nvSpPr>
                <p:cNvPr id="2260" name="Line 1589"/>
                <p:cNvSpPr>
                  <a:spLocks noChangeShapeType="1"/>
                </p:cNvSpPr>
                <p:nvPr/>
              </p:nvSpPr>
              <p:spPr bwMode="auto">
                <a:xfrm rot="-1014890">
                  <a:off x="4935" y="2313"/>
                  <a:ext cx="286" cy="24"/>
                </a:xfrm>
                <a:prstGeom prst="line">
                  <a:avLst/>
                </a:prstGeom>
                <a:noFill/>
                <a:ln w="9525" cap="rnd">
                  <a:solidFill>
                    <a:schemeClr val="tx1"/>
                  </a:solidFill>
                  <a:prstDash val="sysDot"/>
                  <a:round/>
                  <a:headEnd/>
                  <a:tailEnd/>
                </a:ln>
              </p:spPr>
              <p:txBody>
                <a:bodyPr>
                  <a:spAutoFit/>
                </a:bodyPr>
                <a:lstStyle/>
                <a:p>
                  <a:endParaRPr lang="en-US"/>
                </a:p>
              </p:txBody>
            </p:sp>
            <p:sp>
              <p:nvSpPr>
                <p:cNvPr id="2261" name="Line 1590"/>
                <p:cNvSpPr>
                  <a:spLocks noChangeShapeType="1"/>
                </p:cNvSpPr>
                <p:nvPr/>
              </p:nvSpPr>
              <p:spPr bwMode="auto">
                <a:xfrm rot="-1014890">
                  <a:off x="5260" y="2270"/>
                  <a:ext cx="128" cy="248"/>
                </a:xfrm>
                <a:prstGeom prst="line">
                  <a:avLst/>
                </a:prstGeom>
                <a:noFill/>
                <a:ln w="9525" cap="rnd">
                  <a:solidFill>
                    <a:schemeClr val="tx1"/>
                  </a:solidFill>
                  <a:prstDash val="sysDot"/>
                  <a:round/>
                  <a:headEnd/>
                  <a:tailEnd/>
                </a:ln>
              </p:spPr>
              <p:txBody>
                <a:bodyPr wrap="none">
                  <a:spAutoFit/>
                </a:bodyPr>
                <a:lstStyle/>
                <a:p>
                  <a:endParaRPr lang="en-US"/>
                </a:p>
              </p:txBody>
            </p:sp>
            <p:sp>
              <p:nvSpPr>
                <p:cNvPr id="2262" name="Line 1591"/>
                <p:cNvSpPr>
                  <a:spLocks noChangeShapeType="1"/>
                </p:cNvSpPr>
                <p:nvPr/>
              </p:nvSpPr>
              <p:spPr bwMode="auto">
                <a:xfrm rot="20585110" flipH="1">
                  <a:off x="5327" y="2508"/>
                  <a:ext cx="136" cy="264"/>
                </a:xfrm>
                <a:prstGeom prst="line">
                  <a:avLst/>
                </a:prstGeom>
                <a:noFill/>
                <a:ln w="9525" cap="rnd">
                  <a:solidFill>
                    <a:schemeClr val="tx1"/>
                  </a:solidFill>
                  <a:prstDash val="sysDot"/>
                  <a:round/>
                  <a:headEnd/>
                  <a:tailEnd/>
                </a:ln>
              </p:spPr>
              <p:txBody>
                <a:bodyPr wrap="none">
                  <a:spAutoFit/>
                </a:bodyPr>
                <a:lstStyle/>
                <a:p>
                  <a:endParaRPr lang="en-US"/>
                </a:p>
              </p:txBody>
            </p:sp>
            <p:sp>
              <p:nvSpPr>
                <p:cNvPr id="2263" name="Line 1592"/>
                <p:cNvSpPr>
                  <a:spLocks noChangeShapeType="1"/>
                </p:cNvSpPr>
                <p:nvPr/>
              </p:nvSpPr>
              <p:spPr bwMode="auto">
                <a:xfrm rot="-1014890" flipH="1" flipV="1">
                  <a:off x="5084" y="2812"/>
                  <a:ext cx="288" cy="16"/>
                </a:xfrm>
                <a:prstGeom prst="line">
                  <a:avLst/>
                </a:prstGeom>
                <a:noFill/>
                <a:ln w="9525" cap="rnd">
                  <a:solidFill>
                    <a:schemeClr val="tx1"/>
                  </a:solidFill>
                  <a:prstDash val="sysDot"/>
                  <a:round/>
                  <a:headEnd/>
                  <a:tailEnd/>
                </a:ln>
              </p:spPr>
              <p:txBody>
                <a:bodyPr wrap="none">
                  <a:spAutoFit/>
                </a:bodyPr>
                <a:lstStyle/>
                <a:p>
                  <a:endParaRPr lang="en-US"/>
                </a:p>
              </p:txBody>
            </p:sp>
            <p:sp>
              <p:nvSpPr>
                <p:cNvPr id="2264" name="Line 1593"/>
                <p:cNvSpPr>
                  <a:spLocks noChangeShapeType="1"/>
                </p:cNvSpPr>
                <p:nvPr/>
              </p:nvSpPr>
              <p:spPr bwMode="auto">
                <a:xfrm rot="-1014890" flipH="1" flipV="1">
                  <a:off x="4920" y="2639"/>
                  <a:ext cx="136" cy="240"/>
                </a:xfrm>
                <a:prstGeom prst="line">
                  <a:avLst/>
                </a:prstGeom>
                <a:noFill/>
                <a:ln w="9525" cap="rnd">
                  <a:solidFill>
                    <a:schemeClr val="tx1"/>
                  </a:solidFill>
                  <a:prstDash val="sysDot"/>
                  <a:round/>
                  <a:headEnd/>
                  <a:tailEnd/>
                </a:ln>
              </p:spPr>
              <p:txBody>
                <a:bodyPr wrap="none">
                  <a:spAutoFit/>
                </a:bodyPr>
                <a:lstStyle/>
                <a:p>
                  <a:endParaRPr lang="en-US"/>
                </a:p>
              </p:txBody>
            </p:sp>
            <p:sp>
              <p:nvSpPr>
                <p:cNvPr id="2265" name="Line 1594"/>
                <p:cNvSpPr>
                  <a:spLocks noChangeShapeType="1"/>
                </p:cNvSpPr>
                <p:nvPr/>
              </p:nvSpPr>
              <p:spPr bwMode="auto">
                <a:xfrm rot="20585110" flipV="1">
                  <a:off x="4843" y="2362"/>
                  <a:ext cx="144" cy="288"/>
                </a:xfrm>
                <a:prstGeom prst="line">
                  <a:avLst/>
                </a:prstGeom>
                <a:noFill/>
                <a:ln w="9525" cap="rnd">
                  <a:solidFill>
                    <a:schemeClr val="tx1"/>
                  </a:solidFill>
                  <a:prstDash val="sysDot"/>
                  <a:round/>
                  <a:headEnd/>
                  <a:tailEnd/>
                </a:ln>
              </p:spPr>
              <p:txBody>
                <a:bodyPr>
                  <a:spAutoFit/>
                </a:bodyPr>
                <a:lstStyle/>
                <a:p>
                  <a:endParaRPr lang="en-US"/>
                </a:p>
              </p:txBody>
            </p:sp>
          </p:grpSp>
          <p:grpSp>
            <p:nvGrpSpPr>
              <p:cNvPr id="23" name="Group 1595"/>
              <p:cNvGrpSpPr>
                <a:grpSpLocks/>
              </p:cNvGrpSpPr>
              <p:nvPr/>
            </p:nvGrpSpPr>
            <p:grpSpPr bwMode="auto">
              <a:xfrm rot="872498">
                <a:off x="1802" y="3260"/>
                <a:ext cx="596" cy="548"/>
                <a:chOff x="4843" y="2270"/>
                <a:chExt cx="620" cy="609"/>
              </a:xfrm>
            </p:grpSpPr>
            <p:sp>
              <p:nvSpPr>
                <p:cNvPr id="2254" name="Line 1596"/>
                <p:cNvSpPr>
                  <a:spLocks noChangeShapeType="1"/>
                </p:cNvSpPr>
                <p:nvPr/>
              </p:nvSpPr>
              <p:spPr bwMode="auto">
                <a:xfrm rot="-1014890">
                  <a:off x="4935" y="2313"/>
                  <a:ext cx="286" cy="24"/>
                </a:xfrm>
                <a:prstGeom prst="line">
                  <a:avLst/>
                </a:prstGeom>
                <a:noFill/>
                <a:ln w="9525" cap="rnd">
                  <a:solidFill>
                    <a:schemeClr val="tx1"/>
                  </a:solidFill>
                  <a:prstDash val="sysDot"/>
                  <a:round/>
                  <a:headEnd/>
                  <a:tailEnd/>
                </a:ln>
              </p:spPr>
              <p:txBody>
                <a:bodyPr>
                  <a:spAutoFit/>
                </a:bodyPr>
                <a:lstStyle/>
                <a:p>
                  <a:endParaRPr lang="en-US"/>
                </a:p>
              </p:txBody>
            </p:sp>
            <p:sp>
              <p:nvSpPr>
                <p:cNvPr id="2255" name="Line 1597"/>
                <p:cNvSpPr>
                  <a:spLocks noChangeShapeType="1"/>
                </p:cNvSpPr>
                <p:nvPr/>
              </p:nvSpPr>
              <p:spPr bwMode="auto">
                <a:xfrm rot="-1014890">
                  <a:off x="5260" y="2270"/>
                  <a:ext cx="128" cy="248"/>
                </a:xfrm>
                <a:prstGeom prst="line">
                  <a:avLst/>
                </a:prstGeom>
                <a:noFill/>
                <a:ln w="9525" cap="rnd">
                  <a:solidFill>
                    <a:schemeClr val="tx1"/>
                  </a:solidFill>
                  <a:prstDash val="sysDot"/>
                  <a:round/>
                  <a:headEnd/>
                  <a:tailEnd/>
                </a:ln>
              </p:spPr>
              <p:txBody>
                <a:bodyPr wrap="none">
                  <a:spAutoFit/>
                </a:bodyPr>
                <a:lstStyle/>
                <a:p>
                  <a:endParaRPr lang="en-US"/>
                </a:p>
              </p:txBody>
            </p:sp>
            <p:sp>
              <p:nvSpPr>
                <p:cNvPr id="2256" name="Line 1598"/>
                <p:cNvSpPr>
                  <a:spLocks noChangeShapeType="1"/>
                </p:cNvSpPr>
                <p:nvPr/>
              </p:nvSpPr>
              <p:spPr bwMode="auto">
                <a:xfrm rot="20585110" flipH="1">
                  <a:off x="5327" y="2508"/>
                  <a:ext cx="136" cy="264"/>
                </a:xfrm>
                <a:prstGeom prst="line">
                  <a:avLst/>
                </a:prstGeom>
                <a:noFill/>
                <a:ln w="9525" cap="rnd">
                  <a:solidFill>
                    <a:schemeClr val="tx1"/>
                  </a:solidFill>
                  <a:prstDash val="sysDot"/>
                  <a:round/>
                  <a:headEnd/>
                  <a:tailEnd/>
                </a:ln>
              </p:spPr>
              <p:txBody>
                <a:bodyPr wrap="none">
                  <a:spAutoFit/>
                </a:bodyPr>
                <a:lstStyle/>
                <a:p>
                  <a:endParaRPr lang="en-US"/>
                </a:p>
              </p:txBody>
            </p:sp>
            <p:sp>
              <p:nvSpPr>
                <p:cNvPr id="2257" name="Line 1599"/>
                <p:cNvSpPr>
                  <a:spLocks noChangeShapeType="1"/>
                </p:cNvSpPr>
                <p:nvPr/>
              </p:nvSpPr>
              <p:spPr bwMode="auto">
                <a:xfrm rot="-1014890" flipH="1" flipV="1">
                  <a:off x="5084" y="2812"/>
                  <a:ext cx="288" cy="16"/>
                </a:xfrm>
                <a:prstGeom prst="line">
                  <a:avLst/>
                </a:prstGeom>
                <a:noFill/>
                <a:ln w="9525" cap="rnd">
                  <a:solidFill>
                    <a:schemeClr val="tx1"/>
                  </a:solidFill>
                  <a:prstDash val="sysDot"/>
                  <a:round/>
                  <a:headEnd/>
                  <a:tailEnd/>
                </a:ln>
              </p:spPr>
              <p:txBody>
                <a:bodyPr>
                  <a:spAutoFit/>
                </a:bodyPr>
                <a:lstStyle/>
                <a:p>
                  <a:endParaRPr lang="en-US"/>
                </a:p>
              </p:txBody>
            </p:sp>
            <p:sp>
              <p:nvSpPr>
                <p:cNvPr id="2258" name="Line 1600"/>
                <p:cNvSpPr>
                  <a:spLocks noChangeShapeType="1"/>
                </p:cNvSpPr>
                <p:nvPr/>
              </p:nvSpPr>
              <p:spPr bwMode="auto">
                <a:xfrm rot="-1014890" flipH="1" flipV="1">
                  <a:off x="4920" y="2639"/>
                  <a:ext cx="136" cy="240"/>
                </a:xfrm>
                <a:prstGeom prst="line">
                  <a:avLst/>
                </a:prstGeom>
                <a:noFill/>
                <a:ln w="9525" cap="rnd">
                  <a:solidFill>
                    <a:schemeClr val="tx1"/>
                  </a:solidFill>
                  <a:prstDash val="sysDot"/>
                  <a:round/>
                  <a:headEnd/>
                  <a:tailEnd/>
                </a:ln>
              </p:spPr>
              <p:txBody>
                <a:bodyPr wrap="none">
                  <a:spAutoFit/>
                </a:bodyPr>
                <a:lstStyle/>
                <a:p>
                  <a:endParaRPr lang="en-US"/>
                </a:p>
              </p:txBody>
            </p:sp>
            <p:sp>
              <p:nvSpPr>
                <p:cNvPr id="2259" name="Line 1601"/>
                <p:cNvSpPr>
                  <a:spLocks noChangeShapeType="1"/>
                </p:cNvSpPr>
                <p:nvPr/>
              </p:nvSpPr>
              <p:spPr bwMode="auto">
                <a:xfrm rot="20585110" flipV="1">
                  <a:off x="4843" y="2362"/>
                  <a:ext cx="144" cy="288"/>
                </a:xfrm>
                <a:prstGeom prst="line">
                  <a:avLst/>
                </a:prstGeom>
                <a:noFill/>
                <a:ln w="9525" cap="rnd">
                  <a:solidFill>
                    <a:schemeClr val="tx1"/>
                  </a:solidFill>
                  <a:prstDash val="sysDot"/>
                  <a:round/>
                  <a:headEnd/>
                  <a:tailEnd/>
                </a:ln>
              </p:spPr>
              <p:txBody>
                <a:bodyPr wrap="none">
                  <a:spAutoFit/>
                </a:bodyPr>
                <a:lstStyle/>
                <a:p>
                  <a:endParaRPr lang="en-US"/>
                </a:p>
              </p:txBody>
            </p:sp>
          </p:grpSp>
          <p:grpSp>
            <p:nvGrpSpPr>
              <p:cNvPr id="24" name="Group 1602"/>
              <p:cNvGrpSpPr>
                <a:grpSpLocks/>
              </p:cNvGrpSpPr>
              <p:nvPr/>
            </p:nvGrpSpPr>
            <p:grpSpPr bwMode="auto">
              <a:xfrm rot="872498">
                <a:off x="1021" y="3263"/>
                <a:ext cx="612" cy="566"/>
                <a:chOff x="4843" y="2270"/>
                <a:chExt cx="620" cy="609"/>
              </a:xfrm>
            </p:grpSpPr>
            <p:sp>
              <p:nvSpPr>
                <p:cNvPr id="2248" name="Line 1603"/>
                <p:cNvSpPr>
                  <a:spLocks noChangeShapeType="1"/>
                </p:cNvSpPr>
                <p:nvPr/>
              </p:nvSpPr>
              <p:spPr bwMode="auto">
                <a:xfrm rot="-1014890">
                  <a:off x="4935" y="2313"/>
                  <a:ext cx="286" cy="24"/>
                </a:xfrm>
                <a:prstGeom prst="line">
                  <a:avLst/>
                </a:prstGeom>
                <a:noFill/>
                <a:ln w="9525" cap="rnd">
                  <a:solidFill>
                    <a:schemeClr val="tx1"/>
                  </a:solidFill>
                  <a:prstDash val="sysDot"/>
                  <a:round/>
                  <a:headEnd/>
                  <a:tailEnd/>
                </a:ln>
              </p:spPr>
              <p:txBody>
                <a:bodyPr>
                  <a:spAutoFit/>
                </a:bodyPr>
                <a:lstStyle/>
                <a:p>
                  <a:endParaRPr lang="en-US"/>
                </a:p>
              </p:txBody>
            </p:sp>
            <p:sp>
              <p:nvSpPr>
                <p:cNvPr id="2249" name="Line 1604"/>
                <p:cNvSpPr>
                  <a:spLocks noChangeShapeType="1"/>
                </p:cNvSpPr>
                <p:nvPr/>
              </p:nvSpPr>
              <p:spPr bwMode="auto">
                <a:xfrm rot="-1014890">
                  <a:off x="5260" y="2270"/>
                  <a:ext cx="128" cy="248"/>
                </a:xfrm>
                <a:prstGeom prst="line">
                  <a:avLst/>
                </a:prstGeom>
                <a:noFill/>
                <a:ln w="9525" cap="rnd">
                  <a:solidFill>
                    <a:schemeClr val="tx1"/>
                  </a:solidFill>
                  <a:prstDash val="sysDot"/>
                  <a:round/>
                  <a:headEnd/>
                  <a:tailEnd/>
                </a:ln>
              </p:spPr>
              <p:txBody>
                <a:bodyPr wrap="none">
                  <a:spAutoFit/>
                </a:bodyPr>
                <a:lstStyle/>
                <a:p>
                  <a:endParaRPr lang="en-US"/>
                </a:p>
              </p:txBody>
            </p:sp>
            <p:sp>
              <p:nvSpPr>
                <p:cNvPr id="2250" name="Line 1605"/>
                <p:cNvSpPr>
                  <a:spLocks noChangeShapeType="1"/>
                </p:cNvSpPr>
                <p:nvPr/>
              </p:nvSpPr>
              <p:spPr bwMode="auto">
                <a:xfrm rot="20585110" flipH="1">
                  <a:off x="5327" y="2508"/>
                  <a:ext cx="136" cy="264"/>
                </a:xfrm>
                <a:prstGeom prst="line">
                  <a:avLst/>
                </a:prstGeom>
                <a:noFill/>
                <a:ln w="9525" cap="rnd">
                  <a:solidFill>
                    <a:schemeClr val="tx1"/>
                  </a:solidFill>
                  <a:prstDash val="sysDot"/>
                  <a:round/>
                  <a:headEnd/>
                  <a:tailEnd/>
                </a:ln>
              </p:spPr>
              <p:txBody>
                <a:bodyPr wrap="none">
                  <a:spAutoFit/>
                </a:bodyPr>
                <a:lstStyle/>
                <a:p>
                  <a:endParaRPr lang="en-US"/>
                </a:p>
              </p:txBody>
            </p:sp>
            <p:sp>
              <p:nvSpPr>
                <p:cNvPr id="2251" name="Line 1606"/>
                <p:cNvSpPr>
                  <a:spLocks noChangeShapeType="1"/>
                </p:cNvSpPr>
                <p:nvPr/>
              </p:nvSpPr>
              <p:spPr bwMode="auto">
                <a:xfrm rot="-1014890" flipH="1" flipV="1">
                  <a:off x="5084" y="2812"/>
                  <a:ext cx="288" cy="16"/>
                </a:xfrm>
                <a:prstGeom prst="line">
                  <a:avLst/>
                </a:prstGeom>
                <a:noFill/>
                <a:ln w="9525" cap="rnd">
                  <a:solidFill>
                    <a:schemeClr val="tx1"/>
                  </a:solidFill>
                  <a:prstDash val="sysDot"/>
                  <a:round/>
                  <a:headEnd/>
                  <a:tailEnd/>
                </a:ln>
              </p:spPr>
              <p:txBody>
                <a:bodyPr wrap="none">
                  <a:spAutoFit/>
                </a:bodyPr>
                <a:lstStyle/>
                <a:p>
                  <a:endParaRPr lang="en-US"/>
                </a:p>
              </p:txBody>
            </p:sp>
            <p:sp>
              <p:nvSpPr>
                <p:cNvPr id="2252" name="Line 1607"/>
                <p:cNvSpPr>
                  <a:spLocks noChangeShapeType="1"/>
                </p:cNvSpPr>
                <p:nvPr/>
              </p:nvSpPr>
              <p:spPr bwMode="auto">
                <a:xfrm rot="-1014890" flipH="1" flipV="1">
                  <a:off x="4920" y="2639"/>
                  <a:ext cx="136" cy="240"/>
                </a:xfrm>
                <a:prstGeom prst="line">
                  <a:avLst/>
                </a:prstGeom>
                <a:noFill/>
                <a:ln w="9525" cap="rnd">
                  <a:solidFill>
                    <a:schemeClr val="tx1"/>
                  </a:solidFill>
                  <a:prstDash val="sysDot"/>
                  <a:round/>
                  <a:headEnd/>
                  <a:tailEnd/>
                </a:ln>
              </p:spPr>
              <p:txBody>
                <a:bodyPr wrap="none">
                  <a:spAutoFit/>
                </a:bodyPr>
                <a:lstStyle/>
                <a:p>
                  <a:endParaRPr lang="en-US"/>
                </a:p>
              </p:txBody>
            </p:sp>
            <p:sp>
              <p:nvSpPr>
                <p:cNvPr id="2253" name="Line 1608"/>
                <p:cNvSpPr>
                  <a:spLocks noChangeShapeType="1"/>
                </p:cNvSpPr>
                <p:nvPr/>
              </p:nvSpPr>
              <p:spPr bwMode="auto">
                <a:xfrm rot="20585110" flipV="1">
                  <a:off x="4843" y="2362"/>
                  <a:ext cx="144" cy="288"/>
                </a:xfrm>
                <a:prstGeom prst="line">
                  <a:avLst/>
                </a:prstGeom>
                <a:noFill/>
                <a:ln w="9525" cap="rnd">
                  <a:solidFill>
                    <a:schemeClr val="tx1"/>
                  </a:solidFill>
                  <a:prstDash val="sysDot"/>
                  <a:round/>
                  <a:headEnd/>
                  <a:tailEnd/>
                </a:ln>
              </p:spPr>
              <p:txBody>
                <a:bodyPr wrap="none">
                  <a:spAutoFit/>
                </a:bodyPr>
                <a:lstStyle/>
                <a:p>
                  <a:endParaRPr lang="en-US"/>
                </a:p>
              </p:txBody>
            </p:sp>
          </p:grpSp>
        </p:grpSp>
        <p:sp>
          <p:nvSpPr>
            <p:cNvPr id="2236" name="Rectangle 1609"/>
            <p:cNvSpPr>
              <a:spLocks noChangeArrowheads="1"/>
            </p:cNvSpPr>
            <p:nvPr/>
          </p:nvSpPr>
          <p:spPr bwMode="auto">
            <a:xfrm>
              <a:off x="880" y="2280"/>
              <a:ext cx="976" cy="792"/>
            </a:xfrm>
            <a:prstGeom prst="rect">
              <a:avLst/>
            </a:prstGeom>
            <a:noFill/>
            <a:ln w="9525">
              <a:solidFill>
                <a:schemeClr val="tx1"/>
              </a:solidFill>
              <a:miter lim="800000"/>
              <a:headEnd/>
              <a:tailEnd/>
            </a:ln>
          </p:spPr>
          <p:txBody>
            <a:bodyPr wrap="none" anchor="ctr">
              <a:spAutoFit/>
            </a:bodyPr>
            <a:lstStyle/>
            <a:p>
              <a:pPr algn="ctr" eaLnBrk="1" hangingPunct="1"/>
              <a:endParaRPr lang="en-US" sz="1600">
                <a:solidFill>
                  <a:srgbClr val="000000"/>
                </a:solidFill>
                <a:latin typeface="Arial" charset="0"/>
              </a:endParaRPr>
            </a:p>
          </p:txBody>
        </p:sp>
      </p:grpSp>
      <p:grpSp>
        <p:nvGrpSpPr>
          <p:cNvPr id="25" name="Group 1610"/>
          <p:cNvGrpSpPr>
            <a:grpSpLocks/>
          </p:cNvGrpSpPr>
          <p:nvPr/>
        </p:nvGrpSpPr>
        <p:grpSpPr bwMode="auto">
          <a:xfrm>
            <a:off x="6899275" y="4468813"/>
            <a:ext cx="842963" cy="684212"/>
            <a:chOff x="2144" y="2240"/>
            <a:chExt cx="815" cy="662"/>
          </a:xfrm>
        </p:grpSpPr>
        <p:sp>
          <p:nvSpPr>
            <p:cNvPr id="2148" name="Line 1611"/>
            <p:cNvSpPr>
              <a:spLocks noChangeShapeType="1"/>
            </p:cNvSpPr>
            <p:nvPr/>
          </p:nvSpPr>
          <p:spPr bwMode="auto">
            <a:xfrm>
              <a:off x="2215" y="2579"/>
              <a:ext cx="110" cy="9"/>
            </a:xfrm>
            <a:prstGeom prst="line">
              <a:avLst/>
            </a:prstGeom>
            <a:noFill/>
            <a:ln w="9525" cap="rnd">
              <a:solidFill>
                <a:schemeClr val="tx1"/>
              </a:solidFill>
              <a:prstDash val="sysDot"/>
              <a:round/>
              <a:headEnd/>
              <a:tailEnd/>
            </a:ln>
          </p:spPr>
          <p:txBody>
            <a:bodyPr>
              <a:spAutoFit/>
            </a:bodyPr>
            <a:lstStyle/>
            <a:p>
              <a:endParaRPr lang="en-US"/>
            </a:p>
          </p:txBody>
        </p:sp>
        <p:sp>
          <p:nvSpPr>
            <p:cNvPr id="2149" name="Line 1612"/>
            <p:cNvSpPr>
              <a:spLocks noChangeShapeType="1"/>
            </p:cNvSpPr>
            <p:nvPr/>
          </p:nvSpPr>
          <p:spPr bwMode="auto">
            <a:xfrm>
              <a:off x="2328" y="2588"/>
              <a:ext cx="49" cy="95"/>
            </a:xfrm>
            <a:prstGeom prst="line">
              <a:avLst/>
            </a:prstGeom>
            <a:noFill/>
            <a:ln w="9525" cap="rnd">
              <a:solidFill>
                <a:schemeClr val="tx1"/>
              </a:solidFill>
              <a:prstDash val="sysDot"/>
              <a:round/>
              <a:headEnd/>
              <a:tailEnd/>
            </a:ln>
          </p:spPr>
          <p:txBody>
            <a:bodyPr wrap="none">
              <a:spAutoFit/>
            </a:bodyPr>
            <a:lstStyle/>
            <a:p>
              <a:endParaRPr lang="en-US"/>
            </a:p>
          </p:txBody>
        </p:sp>
        <p:sp>
          <p:nvSpPr>
            <p:cNvPr id="2150" name="Line 1613"/>
            <p:cNvSpPr>
              <a:spLocks noChangeShapeType="1"/>
            </p:cNvSpPr>
            <p:nvPr/>
          </p:nvSpPr>
          <p:spPr bwMode="auto">
            <a:xfrm flipH="1">
              <a:off x="2325" y="2683"/>
              <a:ext cx="52" cy="101"/>
            </a:xfrm>
            <a:prstGeom prst="line">
              <a:avLst/>
            </a:prstGeom>
            <a:noFill/>
            <a:ln w="9525" cap="rnd">
              <a:solidFill>
                <a:schemeClr val="tx1"/>
              </a:solidFill>
              <a:prstDash val="sysDot"/>
              <a:round/>
              <a:headEnd/>
              <a:tailEnd/>
            </a:ln>
          </p:spPr>
          <p:txBody>
            <a:bodyPr wrap="none">
              <a:spAutoFit/>
            </a:bodyPr>
            <a:lstStyle/>
            <a:p>
              <a:endParaRPr lang="en-US"/>
            </a:p>
          </p:txBody>
        </p:sp>
        <p:sp>
          <p:nvSpPr>
            <p:cNvPr id="2151" name="Line 1614"/>
            <p:cNvSpPr>
              <a:spLocks noChangeShapeType="1"/>
            </p:cNvSpPr>
            <p:nvPr/>
          </p:nvSpPr>
          <p:spPr bwMode="auto">
            <a:xfrm flipH="1" flipV="1">
              <a:off x="2215" y="2777"/>
              <a:ext cx="110" cy="7"/>
            </a:xfrm>
            <a:prstGeom prst="line">
              <a:avLst/>
            </a:prstGeom>
            <a:noFill/>
            <a:ln w="9525" cap="rnd">
              <a:solidFill>
                <a:schemeClr val="tx1"/>
              </a:solidFill>
              <a:prstDash val="sysDot"/>
              <a:round/>
              <a:headEnd/>
              <a:tailEnd/>
            </a:ln>
          </p:spPr>
          <p:txBody>
            <a:bodyPr wrap="none">
              <a:spAutoFit/>
            </a:bodyPr>
            <a:lstStyle/>
            <a:p>
              <a:endParaRPr lang="en-US"/>
            </a:p>
          </p:txBody>
        </p:sp>
        <p:sp>
          <p:nvSpPr>
            <p:cNvPr id="2152" name="Line 1615"/>
            <p:cNvSpPr>
              <a:spLocks noChangeShapeType="1"/>
            </p:cNvSpPr>
            <p:nvPr/>
          </p:nvSpPr>
          <p:spPr bwMode="auto">
            <a:xfrm flipH="1" flipV="1">
              <a:off x="2163" y="2686"/>
              <a:ext cx="52" cy="91"/>
            </a:xfrm>
            <a:prstGeom prst="line">
              <a:avLst/>
            </a:prstGeom>
            <a:noFill/>
            <a:ln w="9525" cap="rnd">
              <a:solidFill>
                <a:schemeClr val="tx1"/>
              </a:solidFill>
              <a:prstDash val="sysDot"/>
              <a:round/>
              <a:headEnd/>
              <a:tailEnd/>
            </a:ln>
          </p:spPr>
          <p:txBody>
            <a:bodyPr wrap="none">
              <a:spAutoFit/>
            </a:bodyPr>
            <a:lstStyle/>
            <a:p>
              <a:endParaRPr lang="en-US"/>
            </a:p>
          </p:txBody>
        </p:sp>
        <p:sp>
          <p:nvSpPr>
            <p:cNvPr id="2153" name="Line 1616"/>
            <p:cNvSpPr>
              <a:spLocks noChangeShapeType="1"/>
            </p:cNvSpPr>
            <p:nvPr/>
          </p:nvSpPr>
          <p:spPr bwMode="auto">
            <a:xfrm flipV="1">
              <a:off x="2163" y="2576"/>
              <a:ext cx="55" cy="110"/>
            </a:xfrm>
            <a:prstGeom prst="line">
              <a:avLst/>
            </a:prstGeom>
            <a:noFill/>
            <a:ln w="9525" cap="rnd">
              <a:solidFill>
                <a:schemeClr val="tx1"/>
              </a:solidFill>
              <a:prstDash val="sysDot"/>
              <a:round/>
              <a:headEnd/>
              <a:tailEnd/>
            </a:ln>
          </p:spPr>
          <p:txBody>
            <a:bodyPr wrap="none">
              <a:spAutoFit/>
            </a:bodyPr>
            <a:lstStyle/>
            <a:p>
              <a:endParaRPr lang="en-US"/>
            </a:p>
          </p:txBody>
        </p:sp>
        <p:sp>
          <p:nvSpPr>
            <p:cNvPr id="2154" name="Oval 1617"/>
            <p:cNvSpPr>
              <a:spLocks noChangeArrowheads="1"/>
            </p:cNvSpPr>
            <p:nvPr/>
          </p:nvSpPr>
          <p:spPr bwMode="auto">
            <a:xfrm>
              <a:off x="2156" y="2292"/>
              <a:ext cx="26" cy="26"/>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155" name="Oval 1618"/>
            <p:cNvSpPr>
              <a:spLocks noChangeArrowheads="1"/>
            </p:cNvSpPr>
            <p:nvPr/>
          </p:nvSpPr>
          <p:spPr bwMode="auto">
            <a:xfrm>
              <a:off x="2156" y="2479"/>
              <a:ext cx="26" cy="26"/>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156" name="Oval 1619"/>
            <p:cNvSpPr>
              <a:spLocks noChangeArrowheads="1"/>
            </p:cNvSpPr>
            <p:nvPr/>
          </p:nvSpPr>
          <p:spPr bwMode="auto">
            <a:xfrm>
              <a:off x="2151" y="2863"/>
              <a:ext cx="25" cy="25"/>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157" name="Oval 1620"/>
            <p:cNvSpPr>
              <a:spLocks noChangeArrowheads="1"/>
            </p:cNvSpPr>
            <p:nvPr/>
          </p:nvSpPr>
          <p:spPr bwMode="auto">
            <a:xfrm>
              <a:off x="2205" y="2384"/>
              <a:ext cx="26" cy="26"/>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158" name="Oval 1621"/>
            <p:cNvSpPr>
              <a:spLocks noChangeArrowheads="1"/>
            </p:cNvSpPr>
            <p:nvPr/>
          </p:nvSpPr>
          <p:spPr bwMode="auto">
            <a:xfrm>
              <a:off x="2258" y="2479"/>
              <a:ext cx="26" cy="26"/>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159" name="Oval 1622"/>
            <p:cNvSpPr>
              <a:spLocks noChangeArrowheads="1"/>
            </p:cNvSpPr>
            <p:nvPr/>
          </p:nvSpPr>
          <p:spPr bwMode="auto">
            <a:xfrm>
              <a:off x="2253" y="2863"/>
              <a:ext cx="26" cy="25"/>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160" name="Oval 1623"/>
            <p:cNvSpPr>
              <a:spLocks noChangeArrowheads="1"/>
            </p:cNvSpPr>
            <p:nvPr/>
          </p:nvSpPr>
          <p:spPr bwMode="auto">
            <a:xfrm>
              <a:off x="2362" y="2480"/>
              <a:ext cx="25" cy="26"/>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grpSp>
          <p:nvGrpSpPr>
            <p:cNvPr id="26" name="Group 1624"/>
            <p:cNvGrpSpPr>
              <a:grpSpLocks/>
            </p:cNvGrpSpPr>
            <p:nvPr/>
          </p:nvGrpSpPr>
          <p:grpSpPr bwMode="auto">
            <a:xfrm rot="-1298624">
              <a:off x="2258" y="2291"/>
              <a:ext cx="238" cy="124"/>
              <a:chOff x="3626" y="1295"/>
              <a:chExt cx="623" cy="324"/>
            </a:xfrm>
          </p:grpSpPr>
          <p:sp>
            <p:nvSpPr>
              <p:cNvPr id="2230" name="Oval 1625"/>
              <p:cNvSpPr>
                <a:spLocks noChangeArrowheads="1"/>
              </p:cNvSpPr>
              <p:nvPr/>
            </p:nvSpPr>
            <p:spPr bwMode="auto">
              <a:xfrm>
                <a:off x="3626" y="1298"/>
                <a:ext cx="67" cy="68"/>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231" name="Oval 1626"/>
              <p:cNvSpPr>
                <a:spLocks noChangeArrowheads="1"/>
              </p:cNvSpPr>
              <p:nvPr/>
            </p:nvSpPr>
            <p:spPr bwMode="auto">
              <a:xfrm>
                <a:off x="3769" y="1551"/>
                <a:ext cx="66" cy="68"/>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232" name="Oval 1627"/>
              <p:cNvSpPr>
                <a:spLocks noChangeArrowheads="1"/>
              </p:cNvSpPr>
              <p:nvPr/>
            </p:nvSpPr>
            <p:spPr bwMode="auto">
              <a:xfrm>
                <a:off x="3904" y="1295"/>
                <a:ext cx="67" cy="67"/>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233" name="Oval 1628"/>
              <p:cNvSpPr>
                <a:spLocks noChangeArrowheads="1"/>
              </p:cNvSpPr>
              <p:nvPr/>
            </p:nvSpPr>
            <p:spPr bwMode="auto">
              <a:xfrm>
                <a:off x="4037" y="1551"/>
                <a:ext cx="66" cy="68"/>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234" name="Oval 1629"/>
              <p:cNvSpPr>
                <a:spLocks noChangeArrowheads="1"/>
              </p:cNvSpPr>
              <p:nvPr/>
            </p:nvSpPr>
            <p:spPr bwMode="auto">
              <a:xfrm>
                <a:off x="4183" y="1295"/>
                <a:ext cx="66" cy="67"/>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grpSp>
        <p:sp>
          <p:nvSpPr>
            <p:cNvPr id="2162" name="Oval 1630"/>
            <p:cNvSpPr>
              <a:spLocks noChangeArrowheads="1"/>
            </p:cNvSpPr>
            <p:nvPr/>
          </p:nvSpPr>
          <p:spPr bwMode="auto">
            <a:xfrm>
              <a:off x="2573" y="2291"/>
              <a:ext cx="25" cy="25"/>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163" name="Oval 1631"/>
            <p:cNvSpPr>
              <a:spLocks noChangeArrowheads="1"/>
            </p:cNvSpPr>
            <p:nvPr/>
          </p:nvSpPr>
          <p:spPr bwMode="auto">
            <a:xfrm>
              <a:off x="2520" y="2383"/>
              <a:ext cx="25" cy="26"/>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164" name="Oval 1632"/>
            <p:cNvSpPr>
              <a:spLocks noChangeArrowheads="1"/>
            </p:cNvSpPr>
            <p:nvPr/>
          </p:nvSpPr>
          <p:spPr bwMode="auto">
            <a:xfrm>
              <a:off x="2415" y="2576"/>
              <a:ext cx="25" cy="26"/>
            </a:xfrm>
            <a:prstGeom prst="ellipse">
              <a:avLst/>
            </a:prstGeom>
            <a:solidFill>
              <a:srgbClr val="FF0000">
                <a:alpha val="41960"/>
              </a:srgbClr>
            </a:solidFill>
            <a:ln w="9525">
              <a:solidFill>
                <a:srgbClr val="FF0000"/>
              </a:solidFill>
              <a:round/>
              <a:headEnd/>
              <a:tailEnd/>
            </a:ln>
          </p:spPr>
          <p:txBody>
            <a:bodyPr anchor="ctr">
              <a:spAutoFit/>
            </a:bodyPr>
            <a:lstStyle/>
            <a:p>
              <a:pPr algn="ctr" eaLnBrk="1" hangingPunct="1"/>
              <a:endParaRPr lang="en-US" sz="1600">
                <a:solidFill>
                  <a:srgbClr val="000000"/>
                </a:solidFill>
                <a:latin typeface="Arial" charset="0"/>
              </a:endParaRPr>
            </a:p>
          </p:txBody>
        </p:sp>
        <p:sp>
          <p:nvSpPr>
            <p:cNvPr id="2165" name="Oval 1633"/>
            <p:cNvSpPr>
              <a:spLocks noChangeArrowheads="1"/>
            </p:cNvSpPr>
            <p:nvPr/>
          </p:nvSpPr>
          <p:spPr bwMode="auto">
            <a:xfrm>
              <a:off x="2471" y="2478"/>
              <a:ext cx="25" cy="26"/>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166" name="Oval 1634"/>
            <p:cNvSpPr>
              <a:spLocks noChangeArrowheads="1"/>
            </p:cNvSpPr>
            <p:nvPr/>
          </p:nvSpPr>
          <p:spPr bwMode="auto">
            <a:xfrm>
              <a:off x="2520" y="2569"/>
              <a:ext cx="25" cy="26"/>
            </a:xfrm>
            <a:prstGeom prst="ellipse">
              <a:avLst/>
            </a:prstGeom>
            <a:solidFill>
              <a:srgbClr val="FF0000">
                <a:alpha val="41960"/>
              </a:srgbClr>
            </a:solidFill>
            <a:ln w="9525">
              <a:solidFill>
                <a:srgbClr val="FF0000"/>
              </a:solidFill>
              <a:round/>
              <a:headEnd/>
              <a:tailEnd/>
            </a:ln>
          </p:spPr>
          <p:txBody>
            <a:bodyPr anchor="ctr">
              <a:spAutoFit/>
            </a:bodyPr>
            <a:lstStyle/>
            <a:p>
              <a:pPr algn="ctr" eaLnBrk="1" hangingPunct="1"/>
              <a:endParaRPr lang="en-US" sz="1600">
                <a:solidFill>
                  <a:srgbClr val="000000"/>
                </a:solidFill>
                <a:latin typeface="Arial" charset="0"/>
              </a:endParaRPr>
            </a:p>
          </p:txBody>
        </p:sp>
        <p:grpSp>
          <p:nvGrpSpPr>
            <p:cNvPr id="27" name="Group 1635"/>
            <p:cNvGrpSpPr>
              <a:grpSpLocks/>
            </p:cNvGrpSpPr>
            <p:nvPr/>
          </p:nvGrpSpPr>
          <p:grpSpPr bwMode="auto">
            <a:xfrm rot="702885">
              <a:off x="2412" y="2673"/>
              <a:ext cx="238" cy="214"/>
              <a:chOff x="4030" y="2294"/>
              <a:chExt cx="623" cy="560"/>
            </a:xfrm>
          </p:grpSpPr>
          <p:sp>
            <p:nvSpPr>
              <p:cNvPr id="2223" name="Oval 1636"/>
              <p:cNvSpPr>
                <a:spLocks noChangeArrowheads="1"/>
              </p:cNvSpPr>
              <p:nvPr/>
            </p:nvSpPr>
            <p:spPr bwMode="auto">
              <a:xfrm>
                <a:off x="4030" y="2550"/>
                <a:ext cx="67" cy="67"/>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224" name="Oval 1637"/>
              <p:cNvSpPr>
                <a:spLocks noChangeArrowheads="1"/>
              </p:cNvSpPr>
              <p:nvPr/>
            </p:nvSpPr>
            <p:spPr bwMode="auto">
              <a:xfrm>
                <a:off x="4169" y="2786"/>
                <a:ext cx="67" cy="68"/>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225" name="Oval 1638"/>
              <p:cNvSpPr>
                <a:spLocks noChangeArrowheads="1"/>
              </p:cNvSpPr>
              <p:nvPr/>
            </p:nvSpPr>
            <p:spPr bwMode="auto">
              <a:xfrm>
                <a:off x="4586" y="2547"/>
                <a:ext cx="67" cy="67"/>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226" name="Oval 1639"/>
              <p:cNvSpPr>
                <a:spLocks noChangeArrowheads="1"/>
              </p:cNvSpPr>
              <p:nvPr/>
            </p:nvSpPr>
            <p:spPr bwMode="auto">
              <a:xfrm>
                <a:off x="4176" y="2294"/>
                <a:ext cx="66" cy="67"/>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227" name="Oval 1640"/>
              <p:cNvSpPr>
                <a:spLocks noChangeArrowheads="1"/>
              </p:cNvSpPr>
              <p:nvPr/>
            </p:nvSpPr>
            <p:spPr bwMode="auto">
              <a:xfrm>
                <a:off x="4444" y="2294"/>
                <a:ext cx="66" cy="67"/>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228" name="Oval 1641"/>
              <p:cNvSpPr>
                <a:spLocks noChangeArrowheads="1"/>
              </p:cNvSpPr>
              <p:nvPr/>
            </p:nvSpPr>
            <p:spPr bwMode="auto">
              <a:xfrm>
                <a:off x="4305" y="2533"/>
                <a:ext cx="66" cy="68"/>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229" name="Oval 1642"/>
              <p:cNvSpPr>
                <a:spLocks noChangeArrowheads="1"/>
              </p:cNvSpPr>
              <p:nvPr/>
            </p:nvSpPr>
            <p:spPr bwMode="auto">
              <a:xfrm>
                <a:off x="4438" y="2786"/>
                <a:ext cx="66" cy="68"/>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grpSp>
        <p:sp>
          <p:nvSpPr>
            <p:cNvPr id="2168" name="Oval 1643"/>
            <p:cNvSpPr>
              <a:spLocks noChangeArrowheads="1"/>
            </p:cNvSpPr>
            <p:nvPr/>
          </p:nvSpPr>
          <p:spPr bwMode="auto">
            <a:xfrm>
              <a:off x="2676" y="2667"/>
              <a:ext cx="25" cy="25"/>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169" name="Oval 1644"/>
            <p:cNvSpPr>
              <a:spLocks noChangeArrowheads="1"/>
            </p:cNvSpPr>
            <p:nvPr/>
          </p:nvSpPr>
          <p:spPr bwMode="auto">
            <a:xfrm>
              <a:off x="2784" y="2292"/>
              <a:ext cx="25" cy="26"/>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grpSp>
          <p:nvGrpSpPr>
            <p:cNvPr id="28" name="Group 1645"/>
            <p:cNvGrpSpPr>
              <a:grpSpLocks/>
            </p:cNvGrpSpPr>
            <p:nvPr/>
          </p:nvGrpSpPr>
          <p:grpSpPr bwMode="auto">
            <a:xfrm rot="896309">
              <a:off x="2573" y="2388"/>
              <a:ext cx="236" cy="213"/>
              <a:chOff x="4451" y="1548"/>
              <a:chExt cx="619" cy="557"/>
            </a:xfrm>
          </p:grpSpPr>
          <p:sp>
            <p:nvSpPr>
              <p:cNvPr id="2216" name="Oval 1646"/>
              <p:cNvSpPr>
                <a:spLocks noChangeArrowheads="1"/>
              </p:cNvSpPr>
              <p:nvPr/>
            </p:nvSpPr>
            <p:spPr bwMode="auto">
              <a:xfrm>
                <a:off x="4593" y="1548"/>
                <a:ext cx="66" cy="67"/>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217" name="Oval 1647"/>
              <p:cNvSpPr>
                <a:spLocks noChangeArrowheads="1"/>
              </p:cNvSpPr>
              <p:nvPr/>
            </p:nvSpPr>
            <p:spPr bwMode="auto">
              <a:xfrm>
                <a:off x="4593" y="2037"/>
                <a:ext cx="66" cy="68"/>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218" name="Oval 1648"/>
              <p:cNvSpPr>
                <a:spLocks noChangeArrowheads="1"/>
              </p:cNvSpPr>
              <p:nvPr/>
            </p:nvSpPr>
            <p:spPr bwMode="auto">
              <a:xfrm>
                <a:off x="4451" y="1784"/>
                <a:ext cx="66" cy="68"/>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219" name="Oval 1649"/>
              <p:cNvSpPr>
                <a:spLocks noChangeArrowheads="1"/>
              </p:cNvSpPr>
              <p:nvPr/>
            </p:nvSpPr>
            <p:spPr bwMode="auto">
              <a:xfrm>
                <a:off x="4861" y="1548"/>
                <a:ext cx="66" cy="67"/>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220" name="Oval 1650"/>
              <p:cNvSpPr>
                <a:spLocks noChangeArrowheads="1"/>
              </p:cNvSpPr>
              <p:nvPr/>
            </p:nvSpPr>
            <p:spPr bwMode="auto">
              <a:xfrm>
                <a:off x="4722" y="1788"/>
                <a:ext cx="66" cy="67"/>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221" name="Oval 1651"/>
              <p:cNvSpPr>
                <a:spLocks noChangeArrowheads="1"/>
              </p:cNvSpPr>
              <p:nvPr/>
            </p:nvSpPr>
            <p:spPr bwMode="auto">
              <a:xfrm>
                <a:off x="4861" y="2037"/>
                <a:ext cx="66" cy="68"/>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222" name="Oval 1652"/>
              <p:cNvSpPr>
                <a:spLocks noChangeArrowheads="1"/>
              </p:cNvSpPr>
              <p:nvPr/>
            </p:nvSpPr>
            <p:spPr bwMode="auto">
              <a:xfrm>
                <a:off x="5004" y="1788"/>
                <a:ext cx="66" cy="67"/>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grpSp>
        <p:sp>
          <p:nvSpPr>
            <p:cNvPr id="2171" name="Oval 1653"/>
            <p:cNvSpPr>
              <a:spLocks noChangeArrowheads="1"/>
            </p:cNvSpPr>
            <p:nvPr/>
          </p:nvSpPr>
          <p:spPr bwMode="auto">
            <a:xfrm>
              <a:off x="2678" y="2291"/>
              <a:ext cx="25" cy="25"/>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172" name="Oval 1654"/>
            <p:cNvSpPr>
              <a:spLocks noChangeArrowheads="1"/>
            </p:cNvSpPr>
            <p:nvPr/>
          </p:nvSpPr>
          <p:spPr bwMode="auto">
            <a:xfrm>
              <a:off x="2886" y="2292"/>
              <a:ext cx="26" cy="26"/>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173" name="Oval 1655"/>
            <p:cNvSpPr>
              <a:spLocks noChangeArrowheads="1"/>
            </p:cNvSpPr>
            <p:nvPr/>
          </p:nvSpPr>
          <p:spPr bwMode="auto">
            <a:xfrm>
              <a:off x="2833" y="2384"/>
              <a:ext cx="26" cy="26"/>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174" name="Oval 1656"/>
            <p:cNvSpPr>
              <a:spLocks noChangeArrowheads="1"/>
            </p:cNvSpPr>
            <p:nvPr/>
          </p:nvSpPr>
          <p:spPr bwMode="auto">
            <a:xfrm>
              <a:off x="2886" y="2479"/>
              <a:ext cx="26" cy="26"/>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175" name="Oval 1657"/>
            <p:cNvSpPr>
              <a:spLocks noChangeArrowheads="1"/>
            </p:cNvSpPr>
            <p:nvPr/>
          </p:nvSpPr>
          <p:spPr bwMode="auto">
            <a:xfrm>
              <a:off x="2833" y="2571"/>
              <a:ext cx="26" cy="26"/>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grpSp>
          <p:nvGrpSpPr>
            <p:cNvPr id="29" name="Group 1658"/>
            <p:cNvGrpSpPr>
              <a:grpSpLocks/>
            </p:cNvGrpSpPr>
            <p:nvPr/>
          </p:nvGrpSpPr>
          <p:grpSpPr bwMode="auto">
            <a:xfrm rot="-803550">
              <a:off x="2727" y="2674"/>
              <a:ext cx="181" cy="214"/>
              <a:chOff x="4855" y="2297"/>
              <a:chExt cx="476" cy="560"/>
            </a:xfrm>
          </p:grpSpPr>
          <p:sp>
            <p:nvSpPr>
              <p:cNvPr id="2210" name="Oval 1659"/>
              <p:cNvSpPr>
                <a:spLocks noChangeArrowheads="1"/>
              </p:cNvSpPr>
              <p:nvPr/>
            </p:nvSpPr>
            <p:spPr bwMode="auto">
              <a:xfrm>
                <a:off x="4855" y="2547"/>
                <a:ext cx="66" cy="67"/>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211" name="Oval 1660"/>
              <p:cNvSpPr>
                <a:spLocks noChangeArrowheads="1"/>
              </p:cNvSpPr>
              <p:nvPr/>
            </p:nvSpPr>
            <p:spPr bwMode="auto">
              <a:xfrm>
                <a:off x="4997" y="2297"/>
                <a:ext cx="66" cy="67"/>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212" name="Oval 1661"/>
              <p:cNvSpPr>
                <a:spLocks noChangeArrowheads="1"/>
              </p:cNvSpPr>
              <p:nvPr/>
            </p:nvSpPr>
            <p:spPr bwMode="auto">
              <a:xfrm>
                <a:off x="4990" y="2790"/>
                <a:ext cx="67" cy="67"/>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213" name="Oval 1662"/>
              <p:cNvSpPr>
                <a:spLocks noChangeArrowheads="1"/>
              </p:cNvSpPr>
              <p:nvPr/>
            </p:nvSpPr>
            <p:spPr bwMode="auto">
              <a:xfrm>
                <a:off x="5265" y="2297"/>
                <a:ext cx="66" cy="67"/>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214" name="Oval 1663"/>
              <p:cNvSpPr>
                <a:spLocks noChangeArrowheads="1"/>
              </p:cNvSpPr>
              <p:nvPr/>
            </p:nvSpPr>
            <p:spPr bwMode="auto">
              <a:xfrm>
                <a:off x="5126" y="2537"/>
                <a:ext cx="66" cy="67"/>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215" name="Oval 1664"/>
              <p:cNvSpPr>
                <a:spLocks noChangeArrowheads="1"/>
              </p:cNvSpPr>
              <p:nvPr/>
            </p:nvSpPr>
            <p:spPr bwMode="auto">
              <a:xfrm>
                <a:off x="5259" y="2790"/>
                <a:ext cx="66" cy="67"/>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grpSp>
        <p:grpSp>
          <p:nvGrpSpPr>
            <p:cNvPr id="30" name="Group 1665"/>
            <p:cNvGrpSpPr>
              <a:grpSpLocks/>
            </p:cNvGrpSpPr>
            <p:nvPr/>
          </p:nvGrpSpPr>
          <p:grpSpPr bwMode="auto">
            <a:xfrm>
              <a:off x="2154" y="2571"/>
              <a:ext cx="233" cy="225"/>
              <a:chOff x="3352" y="2027"/>
              <a:chExt cx="612" cy="590"/>
            </a:xfrm>
          </p:grpSpPr>
          <p:sp>
            <p:nvSpPr>
              <p:cNvPr id="2203" name="Oval 1666"/>
              <p:cNvSpPr>
                <a:spLocks noChangeArrowheads="1"/>
              </p:cNvSpPr>
              <p:nvPr/>
            </p:nvSpPr>
            <p:spPr bwMode="auto">
              <a:xfrm>
                <a:off x="3352" y="2297"/>
                <a:ext cx="66" cy="67"/>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204" name="Oval 1667"/>
              <p:cNvSpPr>
                <a:spLocks noChangeArrowheads="1"/>
              </p:cNvSpPr>
              <p:nvPr/>
            </p:nvSpPr>
            <p:spPr bwMode="auto">
              <a:xfrm>
                <a:off x="3487" y="2027"/>
                <a:ext cx="67" cy="68"/>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205" name="Oval 1668"/>
              <p:cNvSpPr>
                <a:spLocks noChangeArrowheads="1"/>
              </p:cNvSpPr>
              <p:nvPr/>
            </p:nvSpPr>
            <p:spPr bwMode="auto">
              <a:xfrm>
                <a:off x="3620" y="2297"/>
                <a:ext cx="66" cy="67"/>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206" name="Oval 1669"/>
              <p:cNvSpPr>
                <a:spLocks noChangeArrowheads="1"/>
              </p:cNvSpPr>
              <p:nvPr/>
            </p:nvSpPr>
            <p:spPr bwMode="auto">
              <a:xfrm>
                <a:off x="3481" y="2537"/>
                <a:ext cx="66" cy="67"/>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207" name="Oval 1670"/>
              <p:cNvSpPr>
                <a:spLocks noChangeArrowheads="1"/>
              </p:cNvSpPr>
              <p:nvPr/>
            </p:nvSpPr>
            <p:spPr bwMode="auto">
              <a:xfrm>
                <a:off x="3769" y="2041"/>
                <a:ext cx="66" cy="67"/>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208" name="Oval 1671"/>
              <p:cNvSpPr>
                <a:spLocks noChangeArrowheads="1"/>
              </p:cNvSpPr>
              <p:nvPr/>
            </p:nvSpPr>
            <p:spPr bwMode="auto">
              <a:xfrm>
                <a:off x="3898" y="2280"/>
                <a:ext cx="66" cy="68"/>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209" name="Oval 1672"/>
              <p:cNvSpPr>
                <a:spLocks noChangeArrowheads="1"/>
              </p:cNvSpPr>
              <p:nvPr/>
            </p:nvSpPr>
            <p:spPr bwMode="auto">
              <a:xfrm>
                <a:off x="3762" y="2550"/>
                <a:ext cx="66" cy="67"/>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grpSp>
        <p:sp>
          <p:nvSpPr>
            <p:cNvPr id="2178" name="Line 1673"/>
            <p:cNvSpPr>
              <a:spLocks noChangeShapeType="1"/>
            </p:cNvSpPr>
            <p:nvPr/>
          </p:nvSpPr>
          <p:spPr bwMode="auto">
            <a:xfrm rot="791276">
              <a:off x="2659" y="2391"/>
              <a:ext cx="111" cy="10"/>
            </a:xfrm>
            <a:prstGeom prst="line">
              <a:avLst/>
            </a:prstGeom>
            <a:noFill/>
            <a:ln w="9525" cap="rnd">
              <a:solidFill>
                <a:schemeClr val="tx1"/>
              </a:solidFill>
              <a:prstDash val="sysDot"/>
              <a:round/>
              <a:headEnd/>
              <a:tailEnd/>
            </a:ln>
          </p:spPr>
          <p:txBody>
            <a:bodyPr>
              <a:spAutoFit/>
            </a:bodyPr>
            <a:lstStyle/>
            <a:p>
              <a:endParaRPr lang="en-US"/>
            </a:p>
          </p:txBody>
        </p:sp>
        <p:sp>
          <p:nvSpPr>
            <p:cNvPr id="2179" name="Line 1674"/>
            <p:cNvSpPr>
              <a:spLocks noChangeShapeType="1"/>
            </p:cNvSpPr>
            <p:nvPr/>
          </p:nvSpPr>
          <p:spPr bwMode="auto">
            <a:xfrm rot="791276">
              <a:off x="2760" y="2418"/>
              <a:ext cx="48" cy="95"/>
            </a:xfrm>
            <a:prstGeom prst="line">
              <a:avLst/>
            </a:prstGeom>
            <a:noFill/>
            <a:ln w="9525" cap="rnd">
              <a:solidFill>
                <a:schemeClr val="tx1"/>
              </a:solidFill>
              <a:prstDash val="sysDot"/>
              <a:round/>
              <a:headEnd/>
              <a:tailEnd/>
            </a:ln>
          </p:spPr>
          <p:txBody>
            <a:bodyPr wrap="none">
              <a:spAutoFit/>
            </a:bodyPr>
            <a:lstStyle/>
            <a:p>
              <a:endParaRPr lang="en-US"/>
            </a:p>
          </p:txBody>
        </p:sp>
        <p:sp>
          <p:nvSpPr>
            <p:cNvPr id="2180" name="Line 1675"/>
            <p:cNvSpPr>
              <a:spLocks noChangeShapeType="1"/>
            </p:cNvSpPr>
            <p:nvPr/>
          </p:nvSpPr>
          <p:spPr bwMode="auto">
            <a:xfrm rot="791276" flipH="1">
              <a:off x="2734" y="2510"/>
              <a:ext cx="52" cy="101"/>
            </a:xfrm>
            <a:prstGeom prst="line">
              <a:avLst/>
            </a:prstGeom>
            <a:noFill/>
            <a:ln w="9525" cap="rnd">
              <a:solidFill>
                <a:schemeClr val="tx1"/>
              </a:solidFill>
              <a:prstDash val="sysDot"/>
              <a:round/>
              <a:headEnd/>
              <a:tailEnd/>
            </a:ln>
          </p:spPr>
          <p:txBody>
            <a:bodyPr wrap="none">
              <a:spAutoFit/>
            </a:bodyPr>
            <a:lstStyle/>
            <a:p>
              <a:endParaRPr lang="en-US"/>
            </a:p>
          </p:txBody>
        </p:sp>
        <p:sp>
          <p:nvSpPr>
            <p:cNvPr id="2181" name="Line 1676"/>
            <p:cNvSpPr>
              <a:spLocks noChangeShapeType="1"/>
            </p:cNvSpPr>
            <p:nvPr/>
          </p:nvSpPr>
          <p:spPr bwMode="auto">
            <a:xfrm rot="791276" flipH="1" flipV="1">
              <a:off x="2616" y="2585"/>
              <a:ext cx="109" cy="6"/>
            </a:xfrm>
            <a:prstGeom prst="line">
              <a:avLst/>
            </a:prstGeom>
            <a:noFill/>
            <a:ln w="9525" cap="rnd">
              <a:solidFill>
                <a:schemeClr val="tx1"/>
              </a:solidFill>
              <a:prstDash val="sysDot"/>
              <a:round/>
              <a:headEnd/>
              <a:tailEnd/>
            </a:ln>
          </p:spPr>
          <p:txBody>
            <a:bodyPr wrap="none">
              <a:spAutoFit/>
            </a:bodyPr>
            <a:lstStyle/>
            <a:p>
              <a:endParaRPr lang="en-US"/>
            </a:p>
          </p:txBody>
        </p:sp>
        <p:sp>
          <p:nvSpPr>
            <p:cNvPr id="2182" name="Line 1677"/>
            <p:cNvSpPr>
              <a:spLocks noChangeShapeType="1"/>
            </p:cNvSpPr>
            <p:nvPr/>
          </p:nvSpPr>
          <p:spPr bwMode="auto">
            <a:xfrm rot="791276" flipH="1" flipV="1">
              <a:off x="2578" y="2476"/>
              <a:ext cx="51" cy="92"/>
            </a:xfrm>
            <a:prstGeom prst="line">
              <a:avLst/>
            </a:prstGeom>
            <a:noFill/>
            <a:ln w="9525" cap="rnd">
              <a:solidFill>
                <a:schemeClr val="tx1"/>
              </a:solidFill>
              <a:prstDash val="sysDot"/>
              <a:round/>
              <a:headEnd/>
              <a:tailEnd/>
            </a:ln>
          </p:spPr>
          <p:txBody>
            <a:bodyPr wrap="none">
              <a:spAutoFit/>
            </a:bodyPr>
            <a:lstStyle/>
            <a:p>
              <a:endParaRPr lang="en-US"/>
            </a:p>
          </p:txBody>
        </p:sp>
        <p:sp>
          <p:nvSpPr>
            <p:cNvPr id="2183" name="Line 1678"/>
            <p:cNvSpPr>
              <a:spLocks noChangeShapeType="1"/>
            </p:cNvSpPr>
            <p:nvPr/>
          </p:nvSpPr>
          <p:spPr bwMode="auto">
            <a:xfrm rot="791276" flipV="1">
              <a:off x="2600" y="2369"/>
              <a:ext cx="55" cy="110"/>
            </a:xfrm>
            <a:prstGeom prst="line">
              <a:avLst/>
            </a:prstGeom>
            <a:noFill/>
            <a:ln w="9525" cap="rnd">
              <a:solidFill>
                <a:schemeClr val="tx1"/>
              </a:solidFill>
              <a:prstDash val="sysDot"/>
              <a:round/>
              <a:headEnd/>
              <a:tailEnd/>
            </a:ln>
          </p:spPr>
          <p:txBody>
            <a:bodyPr wrap="none">
              <a:spAutoFit/>
            </a:bodyPr>
            <a:lstStyle/>
            <a:p>
              <a:endParaRPr lang="en-US"/>
            </a:p>
          </p:txBody>
        </p:sp>
        <p:grpSp>
          <p:nvGrpSpPr>
            <p:cNvPr id="31" name="Group 1679"/>
            <p:cNvGrpSpPr>
              <a:grpSpLocks/>
            </p:cNvGrpSpPr>
            <p:nvPr/>
          </p:nvGrpSpPr>
          <p:grpSpPr bwMode="auto">
            <a:xfrm>
              <a:off x="2723" y="2663"/>
              <a:ext cx="236" cy="233"/>
              <a:chOff x="4843" y="2270"/>
              <a:chExt cx="620" cy="609"/>
            </a:xfrm>
          </p:grpSpPr>
          <p:sp>
            <p:nvSpPr>
              <p:cNvPr id="2197" name="Line 1680"/>
              <p:cNvSpPr>
                <a:spLocks noChangeShapeType="1"/>
              </p:cNvSpPr>
              <p:nvPr/>
            </p:nvSpPr>
            <p:spPr bwMode="auto">
              <a:xfrm rot="-1014890">
                <a:off x="4935" y="2313"/>
                <a:ext cx="286" cy="24"/>
              </a:xfrm>
              <a:prstGeom prst="line">
                <a:avLst/>
              </a:prstGeom>
              <a:noFill/>
              <a:ln w="9525" cap="rnd">
                <a:solidFill>
                  <a:schemeClr val="tx1"/>
                </a:solidFill>
                <a:prstDash val="sysDot"/>
                <a:round/>
                <a:headEnd/>
                <a:tailEnd/>
              </a:ln>
            </p:spPr>
            <p:txBody>
              <a:bodyPr>
                <a:spAutoFit/>
              </a:bodyPr>
              <a:lstStyle/>
              <a:p>
                <a:endParaRPr lang="en-US"/>
              </a:p>
            </p:txBody>
          </p:sp>
          <p:sp>
            <p:nvSpPr>
              <p:cNvPr id="2198" name="Line 1681"/>
              <p:cNvSpPr>
                <a:spLocks noChangeShapeType="1"/>
              </p:cNvSpPr>
              <p:nvPr/>
            </p:nvSpPr>
            <p:spPr bwMode="auto">
              <a:xfrm rot="-1014890">
                <a:off x="5260" y="2270"/>
                <a:ext cx="128" cy="248"/>
              </a:xfrm>
              <a:prstGeom prst="line">
                <a:avLst/>
              </a:prstGeom>
              <a:noFill/>
              <a:ln w="9525" cap="rnd">
                <a:solidFill>
                  <a:schemeClr val="tx1"/>
                </a:solidFill>
                <a:prstDash val="sysDot"/>
                <a:round/>
                <a:headEnd/>
                <a:tailEnd/>
              </a:ln>
            </p:spPr>
            <p:txBody>
              <a:bodyPr wrap="none">
                <a:spAutoFit/>
              </a:bodyPr>
              <a:lstStyle/>
              <a:p>
                <a:endParaRPr lang="en-US"/>
              </a:p>
            </p:txBody>
          </p:sp>
          <p:sp>
            <p:nvSpPr>
              <p:cNvPr id="2199" name="Line 1682"/>
              <p:cNvSpPr>
                <a:spLocks noChangeShapeType="1"/>
              </p:cNvSpPr>
              <p:nvPr/>
            </p:nvSpPr>
            <p:spPr bwMode="auto">
              <a:xfrm rot="20585110" flipH="1">
                <a:off x="5327" y="2508"/>
                <a:ext cx="136" cy="264"/>
              </a:xfrm>
              <a:prstGeom prst="line">
                <a:avLst/>
              </a:prstGeom>
              <a:noFill/>
              <a:ln w="9525" cap="rnd">
                <a:solidFill>
                  <a:schemeClr val="tx1"/>
                </a:solidFill>
                <a:prstDash val="sysDot"/>
                <a:round/>
                <a:headEnd/>
                <a:tailEnd/>
              </a:ln>
            </p:spPr>
            <p:txBody>
              <a:bodyPr wrap="none">
                <a:spAutoFit/>
              </a:bodyPr>
              <a:lstStyle/>
              <a:p>
                <a:endParaRPr lang="en-US"/>
              </a:p>
            </p:txBody>
          </p:sp>
          <p:sp>
            <p:nvSpPr>
              <p:cNvPr id="2200" name="Line 1683"/>
              <p:cNvSpPr>
                <a:spLocks noChangeShapeType="1"/>
              </p:cNvSpPr>
              <p:nvPr/>
            </p:nvSpPr>
            <p:spPr bwMode="auto">
              <a:xfrm rot="-1014890" flipH="1" flipV="1">
                <a:off x="5084" y="2812"/>
                <a:ext cx="288" cy="16"/>
              </a:xfrm>
              <a:prstGeom prst="line">
                <a:avLst/>
              </a:prstGeom>
              <a:noFill/>
              <a:ln w="9525" cap="rnd">
                <a:solidFill>
                  <a:schemeClr val="tx1"/>
                </a:solidFill>
                <a:prstDash val="sysDot"/>
                <a:round/>
                <a:headEnd/>
                <a:tailEnd/>
              </a:ln>
            </p:spPr>
            <p:txBody>
              <a:bodyPr wrap="none">
                <a:spAutoFit/>
              </a:bodyPr>
              <a:lstStyle/>
              <a:p>
                <a:endParaRPr lang="en-US"/>
              </a:p>
            </p:txBody>
          </p:sp>
          <p:sp>
            <p:nvSpPr>
              <p:cNvPr id="2201" name="Line 1684"/>
              <p:cNvSpPr>
                <a:spLocks noChangeShapeType="1"/>
              </p:cNvSpPr>
              <p:nvPr/>
            </p:nvSpPr>
            <p:spPr bwMode="auto">
              <a:xfrm rot="-1014890" flipH="1" flipV="1">
                <a:off x="4920" y="2639"/>
                <a:ext cx="136" cy="240"/>
              </a:xfrm>
              <a:prstGeom prst="line">
                <a:avLst/>
              </a:prstGeom>
              <a:noFill/>
              <a:ln w="9525" cap="rnd">
                <a:solidFill>
                  <a:schemeClr val="tx1"/>
                </a:solidFill>
                <a:prstDash val="sysDot"/>
                <a:round/>
                <a:headEnd/>
                <a:tailEnd/>
              </a:ln>
            </p:spPr>
            <p:txBody>
              <a:bodyPr wrap="none">
                <a:spAutoFit/>
              </a:bodyPr>
              <a:lstStyle/>
              <a:p>
                <a:endParaRPr lang="en-US"/>
              </a:p>
            </p:txBody>
          </p:sp>
          <p:sp>
            <p:nvSpPr>
              <p:cNvPr id="2202" name="Line 1685"/>
              <p:cNvSpPr>
                <a:spLocks noChangeShapeType="1"/>
              </p:cNvSpPr>
              <p:nvPr/>
            </p:nvSpPr>
            <p:spPr bwMode="auto">
              <a:xfrm rot="20585110" flipV="1">
                <a:off x="4843" y="2362"/>
                <a:ext cx="144" cy="288"/>
              </a:xfrm>
              <a:prstGeom prst="line">
                <a:avLst/>
              </a:prstGeom>
              <a:noFill/>
              <a:ln w="9525" cap="rnd">
                <a:solidFill>
                  <a:schemeClr val="tx1"/>
                </a:solidFill>
                <a:prstDash val="sysDot"/>
                <a:round/>
                <a:headEnd/>
                <a:tailEnd/>
              </a:ln>
            </p:spPr>
            <p:txBody>
              <a:bodyPr wrap="none">
                <a:spAutoFit/>
              </a:bodyPr>
              <a:lstStyle/>
              <a:p>
                <a:endParaRPr lang="en-US"/>
              </a:p>
            </p:txBody>
          </p:sp>
        </p:grpSp>
        <p:sp>
          <p:nvSpPr>
            <p:cNvPr id="2185" name="Line 1686"/>
            <p:cNvSpPr>
              <a:spLocks noChangeShapeType="1"/>
            </p:cNvSpPr>
            <p:nvPr/>
          </p:nvSpPr>
          <p:spPr bwMode="auto">
            <a:xfrm rot="20082336" flipH="1">
              <a:off x="2428" y="2267"/>
              <a:ext cx="52" cy="101"/>
            </a:xfrm>
            <a:prstGeom prst="line">
              <a:avLst/>
            </a:prstGeom>
            <a:noFill/>
            <a:ln w="9525" cap="rnd">
              <a:solidFill>
                <a:schemeClr val="tx1"/>
              </a:solidFill>
              <a:prstDash val="sysDot"/>
              <a:round/>
              <a:headEnd/>
              <a:tailEnd/>
            </a:ln>
          </p:spPr>
          <p:txBody>
            <a:bodyPr wrap="none">
              <a:spAutoFit/>
            </a:bodyPr>
            <a:lstStyle/>
            <a:p>
              <a:endParaRPr lang="en-US"/>
            </a:p>
          </p:txBody>
        </p:sp>
        <p:sp>
          <p:nvSpPr>
            <p:cNvPr id="2186" name="Line 1687"/>
            <p:cNvSpPr>
              <a:spLocks noChangeShapeType="1"/>
            </p:cNvSpPr>
            <p:nvPr/>
          </p:nvSpPr>
          <p:spPr bwMode="auto">
            <a:xfrm rot="-1517664" flipH="1" flipV="1">
              <a:off x="2346" y="2392"/>
              <a:ext cx="110" cy="5"/>
            </a:xfrm>
            <a:prstGeom prst="line">
              <a:avLst/>
            </a:prstGeom>
            <a:noFill/>
            <a:ln w="9525" cap="rnd">
              <a:solidFill>
                <a:schemeClr val="tx1"/>
              </a:solidFill>
              <a:prstDash val="sysDot"/>
              <a:round/>
              <a:headEnd/>
              <a:tailEnd/>
            </a:ln>
          </p:spPr>
          <p:txBody>
            <a:bodyPr wrap="none">
              <a:spAutoFit/>
            </a:bodyPr>
            <a:lstStyle/>
            <a:p>
              <a:endParaRPr lang="en-US"/>
            </a:p>
          </p:txBody>
        </p:sp>
        <p:sp>
          <p:nvSpPr>
            <p:cNvPr id="2187" name="Line 1688"/>
            <p:cNvSpPr>
              <a:spLocks noChangeShapeType="1"/>
            </p:cNvSpPr>
            <p:nvPr/>
          </p:nvSpPr>
          <p:spPr bwMode="auto">
            <a:xfrm rot="-1517664" flipH="1" flipV="1">
              <a:off x="2281" y="2339"/>
              <a:ext cx="52" cy="92"/>
            </a:xfrm>
            <a:prstGeom prst="line">
              <a:avLst/>
            </a:prstGeom>
            <a:noFill/>
            <a:ln w="9525" cap="rnd">
              <a:solidFill>
                <a:schemeClr val="tx1"/>
              </a:solidFill>
              <a:prstDash val="sysDot"/>
              <a:round/>
              <a:headEnd/>
              <a:tailEnd/>
            </a:ln>
          </p:spPr>
          <p:txBody>
            <a:bodyPr wrap="none">
              <a:spAutoFit/>
            </a:bodyPr>
            <a:lstStyle/>
            <a:p>
              <a:endParaRPr lang="en-US"/>
            </a:p>
          </p:txBody>
        </p:sp>
        <p:sp>
          <p:nvSpPr>
            <p:cNvPr id="2188" name="Line 1689"/>
            <p:cNvSpPr>
              <a:spLocks noChangeShapeType="1"/>
            </p:cNvSpPr>
            <p:nvPr/>
          </p:nvSpPr>
          <p:spPr bwMode="auto">
            <a:xfrm rot="20082336" flipV="1">
              <a:off x="2240" y="2250"/>
              <a:ext cx="50" cy="99"/>
            </a:xfrm>
            <a:prstGeom prst="line">
              <a:avLst/>
            </a:prstGeom>
            <a:noFill/>
            <a:ln w="9525" cap="rnd">
              <a:solidFill>
                <a:schemeClr val="tx1"/>
              </a:solidFill>
              <a:prstDash val="sysDot"/>
              <a:round/>
              <a:headEnd/>
              <a:tailEnd/>
            </a:ln>
          </p:spPr>
          <p:txBody>
            <a:bodyPr>
              <a:spAutoFit/>
            </a:bodyPr>
            <a:lstStyle/>
            <a:p>
              <a:endParaRPr lang="en-US"/>
            </a:p>
          </p:txBody>
        </p:sp>
        <p:grpSp>
          <p:nvGrpSpPr>
            <p:cNvPr id="2235" name="Group 1690"/>
            <p:cNvGrpSpPr>
              <a:grpSpLocks/>
            </p:cNvGrpSpPr>
            <p:nvPr/>
          </p:nvGrpSpPr>
          <p:grpSpPr bwMode="auto">
            <a:xfrm rot="1634783">
              <a:off x="2415" y="2663"/>
              <a:ext cx="236" cy="233"/>
              <a:chOff x="4843" y="2270"/>
              <a:chExt cx="620" cy="609"/>
            </a:xfrm>
          </p:grpSpPr>
          <p:sp>
            <p:nvSpPr>
              <p:cNvPr id="2191" name="Line 1691"/>
              <p:cNvSpPr>
                <a:spLocks noChangeShapeType="1"/>
              </p:cNvSpPr>
              <p:nvPr/>
            </p:nvSpPr>
            <p:spPr bwMode="auto">
              <a:xfrm rot="-1014890">
                <a:off x="4935" y="2313"/>
                <a:ext cx="286" cy="24"/>
              </a:xfrm>
              <a:prstGeom prst="line">
                <a:avLst/>
              </a:prstGeom>
              <a:noFill/>
              <a:ln w="9525" cap="rnd">
                <a:solidFill>
                  <a:schemeClr val="tx1"/>
                </a:solidFill>
                <a:prstDash val="sysDot"/>
                <a:round/>
                <a:headEnd/>
                <a:tailEnd/>
              </a:ln>
            </p:spPr>
            <p:txBody>
              <a:bodyPr>
                <a:spAutoFit/>
              </a:bodyPr>
              <a:lstStyle/>
              <a:p>
                <a:endParaRPr lang="en-US"/>
              </a:p>
            </p:txBody>
          </p:sp>
          <p:sp>
            <p:nvSpPr>
              <p:cNvPr id="2192" name="Line 1692"/>
              <p:cNvSpPr>
                <a:spLocks noChangeShapeType="1"/>
              </p:cNvSpPr>
              <p:nvPr/>
            </p:nvSpPr>
            <p:spPr bwMode="auto">
              <a:xfrm rot="-1014890">
                <a:off x="5260" y="2270"/>
                <a:ext cx="128" cy="248"/>
              </a:xfrm>
              <a:prstGeom prst="line">
                <a:avLst/>
              </a:prstGeom>
              <a:noFill/>
              <a:ln w="9525" cap="rnd">
                <a:solidFill>
                  <a:schemeClr val="tx1"/>
                </a:solidFill>
                <a:prstDash val="sysDot"/>
                <a:round/>
                <a:headEnd/>
                <a:tailEnd/>
              </a:ln>
            </p:spPr>
            <p:txBody>
              <a:bodyPr wrap="none">
                <a:spAutoFit/>
              </a:bodyPr>
              <a:lstStyle/>
              <a:p>
                <a:endParaRPr lang="en-US"/>
              </a:p>
            </p:txBody>
          </p:sp>
          <p:sp>
            <p:nvSpPr>
              <p:cNvPr id="2193" name="Line 1693"/>
              <p:cNvSpPr>
                <a:spLocks noChangeShapeType="1"/>
              </p:cNvSpPr>
              <p:nvPr/>
            </p:nvSpPr>
            <p:spPr bwMode="auto">
              <a:xfrm rot="20585110" flipH="1">
                <a:off x="5327" y="2508"/>
                <a:ext cx="136" cy="264"/>
              </a:xfrm>
              <a:prstGeom prst="line">
                <a:avLst/>
              </a:prstGeom>
              <a:noFill/>
              <a:ln w="9525" cap="rnd">
                <a:solidFill>
                  <a:schemeClr val="tx1"/>
                </a:solidFill>
                <a:prstDash val="sysDot"/>
                <a:round/>
                <a:headEnd/>
                <a:tailEnd/>
              </a:ln>
            </p:spPr>
            <p:txBody>
              <a:bodyPr wrap="none">
                <a:spAutoFit/>
              </a:bodyPr>
              <a:lstStyle/>
              <a:p>
                <a:endParaRPr lang="en-US"/>
              </a:p>
            </p:txBody>
          </p:sp>
          <p:sp>
            <p:nvSpPr>
              <p:cNvPr id="2194" name="Line 1694"/>
              <p:cNvSpPr>
                <a:spLocks noChangeShapeType="1"/>
              </p:cNvSpPr>
              <p:nvPr/>
            </p:nvSpPr>
            <p:spPr bwMode="auto">
              <a:xfrm rot="-1014890" flipH="1" flipV="1">
                <a:off x="5084" y="2812"/>
                <a:ext cx="288" cy="16"/>
              </a:xfrm>
              <a:prstGeom prst="line">
                <a:avLst/>
              </a:prstGeom>
              <a:noFill/>
              <a:ln w="9525" cap="rnd">
                <a:solidFill>
                  <a:schemeClr val="tx1"/>
                </a:solidFill>
                <a:prstDash val="sysDot"/>
                <a:round/>
                <a:headEnd/>
                <a:tailEnd/>
              </a:ln>
            </p:spPr>
            <p:txBody>
              <a:bodyPr wrap="none">
                <a:spAutoFit/>
              </a:bodyPr>
              <a:lstStyle/>
              <a:p>
                <a:endParaRPr lang="en-US"/>
              </a:p>
            </p:txBody>
          </p:sp>
          <p:sp>
            <p:nvSpPr>
              <p:cNvPr id="2195" name="Line 1695"/>
              <p:cNvSpPr>
                <a:spLocks noChangeShapeType="1"/>
              </p:cNvSpPr>
              <p:nvPr/>
            </p:nvSpPr>
            <p:spPr bwMode="auto">
              <a:xfrm rot="-1014890" flipH="1" flipV="1">
                <a:off x="4920" y="2639"/>
                <a:ext cx="136" cy="240"/>
              </a:xfrm>
              <a:prstGeom prst="line">
                <a:avLst/>
              </a:prstGeom>
              <a:noFill/>
              <a:ln w="9525" cap="rnd">
                <a:solidFill>
                  <a:schemeClr val="tx1"/>
                </a:solidFill>
                <a:prstDash val="sysDot"/>
                <a:round/>
                <a:headEnd/>
                <a:tailEnd/>
              </a:ln>
            </p:spPr>
            <p:txBody>
              <a:bodyPr wrap="none">
                <a:spAutoFit/>
              </a:bodyPr>
              <a:lstStyle/>
              <a:p>
                <a:endParaRPr lang="en-US"/>
              </a:p>
            </p:txBody>
          </p:sp>
          <p:sp>
            <p:nvSpPr>
              <p:cNvPr id="2196" name="Line 1696"/>
              <p:cNvSpPr>
                <a:spLocks noChangeShapeType="1"/>
              </p:cNvSpPr>
              <p:nvPr/>
            </p:nvSpPr>
            <p:spPr bwMode="auto">
              <a:xfrm rot="20585110" flipV="1">
                <a:off x="4843" y="2362"/>
                <a:ext cx="144" cy="288"/>
              </a:xfrm>
              <a:prstGeom prst="line">
                <a:avLst/>
              </a:prstGeom>
              <a:noFill/>
              <a:ln w="9525" cap="rnd">
                <a:solidFill>
                  <a:schemeClr val="tx1"/>
                </a:solidFill>
                <a:prstDash val="sysDot"/>
                <a:round/>
                <a:headEnd/>
                <a:tailEnd/>
              </a:ln>
            </p:spPr>
            <p:txBody>
              <a:bodyPr wrap="none">
                <a:spAutoFit/>
              </a:bodyPr>
              <a:lstStyle/>
              <a:p>
                <a:endParaRPr lang="en-US"/>
              </a:p>
            </p:txBody>
          </p:sp>
        </p:grpSp>
        <p:sp>
          <p:nvSpPr>
            <p:cNvPr id="2190" name="Rectangle 1697"/>
            <p:cNvSpPr>
              <a:spLocks noChangeArrowheads="1"/>
            </p:cNvSpPr>
            <p:nvPr/>
          </p:nvSpPr>
          <p:spPr bwMode="auto">
            <a:xfrm>
              <a:off x="2144" y="2240"/>
              <a:ext cx="803" cy="662"/>
            </a:xfrm>
            <a:prstGeom prst="rect">
              <a:avLst/>
            </a:prstGeom>
            <a:noFill/>
            <a:ln w="9525">
              <a:solidFill>
                <a:schemeClr val="tx1"/>
              </a:solidFill>
              <a:miter lim="800000"/>
              <a:headEnd/>
              <a:tailEnd/>
            </a:ln>
          </p:spPr>
          <p:txBody>
            <a:bodyPr anchor="ctr">
              <a:spAutoFit/>
            </a:bodyPr>
            <a:lstStyle/>
            <a:p>
              <a:pPr algn="ctr" eaLnBrk="1" hangingPunct="1"/>
              <a:endParaRPr lang="en-US" sz="1600">
                <a:solidFill>
                  <a:srgbClr val="000000"/>
                </a:solidFill>
                <a:latin typeface="Arial" charset="0"/>
              </a:endParaRPr>
            </a:p>
          </p:txBody>
        </p:sp>
      </p:grpSp>
      <p:grpSp>
        <p:nvGrpSpPr>
          <p:cNvPr id="2237" name="Group 1698"/>
          <p:cNvGrpSpPr>
            <a:grpSpLocks/>
          </p:cNvGrpSpPr>
          <p:nvPr/>
        </p:nvGrpSpPr>
        <p:grpSpPr bwMode="auto">
          <a:xfrm>
            <a:off x="7966075" y="4452938"/>
            <a:ext cx="852488" cy="696912"/>
            <a:chOff x="3496" y="2256"/>
            <a:chExt cx="976" cy="832"/>
          </a:xfrm>
        </p:grpSpPr>
        <p:sp>
          <p:nvSpPr>
            <p:cNvPr id="2096" name="Oval 1699"/>
            <p:cNvSpPr>
              <a:spLocks noChangeArrowheads="1"/>
            </p:cNvSpPr>
            <p:nvPr/>
          </p:nvSpPr>
          <p:spPr bwMode="auto">
            <a:xfrm>
              <a:off x="3511" y="2337"/>
              <a:ext cx="32" cy="32"/>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097" name="Oval 1700"/>
            <p:cNvSpPr>
              <a:spLocks noChangeArrowheads="1"/>
            </p:cNvSpPr>
            <p:nvPr/>
          </p:nvSpPr>
          <p:spPr bwMode="auto">
            <a:xfrm>
              <a:off x="3511" y="2570"/>
              <a:ext cx="32" cy="32"/>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098" name="Oval 1701"/>
            <p:cNvSpPr>
              <a:spLocks noChangeArrowheads="1"/>
            </p:cNvSpPr>
            <p:nvPr/>
          </p:nvSpPr>
          <p:spPr bwMode="auto">
            <a:xfrm>
              <a:off x="3505" y="3047"/>
              <a:ext cx="31" cy="32"/>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099" name="Oval 1702"/>
            <p:cNvSpPr>
              <a:spLocks noChangeArrowheads="1"/>
            </p:cNvSpPr>
            <p:nvPr/>
          </p:nvSpPr>
          <p:spPr bwMode="auto">
            <a:xfrm>
              <a:off x="3572" y="2451"/>
              <a:ext cx="32" cy="32"/>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100" name="Oval 1703"/>
            <p:cNvSpPr>
              <a:spLocks noChangeArrowheads="1"/>
            </p:cNvSpPr>
            <p:nvPr/>
          </p:nvSpPr>
          <p:spPr bwMode="auto">
            <a:xfrm>
              <a:off x="3638" y="2570"/>
              <a:ext cx="32" cy="32"/>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101" name="Oval 1704"/>
            <p:cNvSpPr>
              <a:spLocks noChangeArrowheads="1"/>
            </p:cNvSpPr>
            <p:nvPr/>
          </p:nvSpPr>
          <p:spPr bwMode="auto">
            <a:xfrm>
              <a:off x="3632" y="3047"/>
              <a:ext cx="32" cy="32"/>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102" name="Oval 1705"/>
            <p:cNvSpPr>
              <a:spLocks noChangeArrowheads="1"/>
            </p:cNvSpPr>
            <p:nvPr/>
          </p:nvSpPr>
          <p:spPr bwMode="auto">
            <a:xfrm>
              <a:off x="3768" y="2571"/>
              <a:ext cx="31" cy="32"/>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103" name="Oval 1706"/>
            <p:cNvSpPr>
              <a:spLocks noChangeArrowheads="1"/>
            </p:cNvSpPr>
            <p:nvPr/>
          </p:nvSpPr>
          <p:spPr bwMode="auto">
            <a:xfrm rot="-1298624">
              <a:off x="3625" y="2388"/>
              <a:ext cx="32" cy="33"/>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104" name="Oval 1707"/>
            <p:cNvSpPr>
              <a:spLocks noChangeArrowheads="1"/>
            </p:cNvSpPr>
            <p:nvPr/>
          </p:nvSpPr>
          <p:spPr bwMode="auto">
            <a:xfrm rot="-1298624">
              <a:off x="3661" y="2508"/>
              <a:ext cx="31" cy="33"/>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105" name="Oval 1708"/>
            <p:cNvSpPr>
              <a:spLocks noChangeArrowheads="1"/>
            </p:cNvSpPr>
            <p:nvPr/>
          </p:nvSpPr>
          <p:spPr bwMode="auto">
            <a:xfrm rot="-1298624">
              <a:off x="3763" y="2363"/>
              <a:ext cx="32" cy="32"/>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106" name="Oval 1709"/>
            <p:cNvSpPr>
              <a:spLocks noChangeArrowheads="1"/>
            </p:cNvSpPr>
            <p:nvPr/>
          </p:nvSpPr>
          <p:spPr bwMode="auto">
            <a:xfrm rot="-1298624">
              <a:off x="3827" y="2477"/>
              <a:ext cx="32" cy="33"/>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107" name="Oval 1710"/>
            <p:cNvSpPr>
              <a:spLocks noChangeArrowheads="1"/>
            </p:cNvSpPr>
            <p:nvPr/>
          </p:nvSpPr>
          <p:spPr bwMode="auto">
            <a:xfrm rot="-1298624">
              <a:off x="3870" y="2290"/>
              <a:ext cx="31" cy="32"/>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108" name="Oval 1711"/>
            <p:cNvSpPr>
              <a:spLocks noChangeArrowheads="1"/>
            </p:cNvSpPr>
            <p:nvPr/>
          </p:nvSpPr>
          <p:spPr bwMode="auto">
            <a:xfrm>
              <a:off x="4030" y="2335"/>
              <a:ext cx="32" cy="32"/>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109" name="Oval 1712"/>
            <p:cNvSpPr>
              <a:spLocks noChangeArrowheads="1"/>
            </p:cNvSpPr>
            <p:nvPr/>
          </p:nvSpPr>
          <p:spPr bwMode="auto">
            <a:xfrm>
              <a:off x="3964" y="2450"/>
              <a:ext cx="32" cy="32"/>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110" name="Oval 1713"/>
            <p:cNvSpPr>
              <a:spLocks noChangeArrowheads="1"/>
            </p:cNvSpPr>
            <p:nvPr/>
          </p:nvSpPr>
          <p:spPr bwMode="auto">
            <a:xfrm>
              <a:off x="3826" y="2690"/>
              <a:ext cx="31" cy="32"/>
            </a:xfrm>
            <a:prstGeom prst="ellipse">
              <a:avLst/>
            </a:prstGeom>
            <a:solidFill>
              <a:srgbClr val="FF0000">
                <a:alpha val="41960"/>
              </a:srgbClr>
            </a:solidFill>
            <a:ln w="9525">
              <a:solidFill>
                <a:srgbClr val="FF0000"/>
              </a:solidFill>
              <a:round/>
              <a:headEnd/>
              <a:tailEnd/>
            </a:ln>
          </p:spPr>
          <p:txBody>
            <a:bodyPr anchor="ctr">
              <a:spAutoFit/>
            </a:bodyPr>
            <a:lstStyle/>
            <a:p>
              <a:pPr algn="ctr" eaLnBrk="1" hangingPunct="1"/>
              <a:endParaRPr lang="en-US" sz="1600">
                <a:solidFill>
                  <a:srgbClr val="000000"/>
                </a:solidFill>
                <a:latin typeface="Arial" charset="0"/>
              </a:endParaRPr>
            </a:p>
          </p:txBody>
        </p:sp>
        <p:sp>
          <p:nvSpPr>
            <p:cNvPr id="2111" name="Oval 1714"/>
            <p:cNvSpPr>
              <a:spLocks noChangeArrowheads="1"/>
            </p:cNvSpPr>
            <p:nvPr/>
          </p:nvSpPr>
          <p:spPr bwMode="auto">
            <a:xfrm>
              <a:off x="3935" y="2592"/>
              <a:ext cx="31" cy="32"/>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112" name="Oval 1715"/>
            <p:cNvSpPr>
              <a:spLocks noChangeArrowheads="1"/>
            </p:cNvSpPr>
            <p:nvPr/>
          </p:nvSpPr>
          <p:spPr bwMode="auto">
            <a:xfrm>
              <a:off x="3964" y="2682"/>
              <a:ext cx="32" cy="32"/>
            </a:xfrm>
            <a:prstGeom prst="ellipse">
              <a:avLst/>
            </a:prstGeom>
            <a:solidFill>
              <a:srgbClr val="FF0000">
                <a:alpha val="41960"/>
              </a:srgbClr>
            </a:solidFill>
            <a:ln w="9525">
              <a:solidFill>
                <a:srgbClr val="FF0000"/>
              </a:solidFill>
              <a:round/>
              <a:headEnd/>
              <a:tailEnd/>
            </a:ln>
          </p:spPr>
          <p:txBody>
            <a:bodyPr anchor="ctr">
              <a:spAutoFit/>
            </a:bodyPr>
            <a:lstStyle/>
            <a:p>
              <a:pPr algn="ctr" eaLnBrk="1" hangingPunct="1"/>
              <a:endParaRPr lang="en-US" sz="1600">
                <a:solidFill>
                  <a:srgbClr val="000000"/>
                </a:solidFill>
                <a:latin typeface="Arial" charset="0"/>
              </a:endParaRPr>
            </a:p>
          </p:txBody>
        </p:sp>
        <p:sp>
          <p:nvSpPr>
            <p:cNvPr id="2113" name="Oval 1716"/>
            <p:cNvSpPr>
              <a:spLocks noChangeArrowheads="1"/>
            </p:cNvSpPr>
            <p:nvPr/>
          </p:nvSpPr>
          <p:spPr bwMode="auto">
            <a:xfrm rot="702885">
              <a:off x="3831" y="2906"/>
              <a:ext cx="32" cy="31"/>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114" name="Oval 1717"/>
            <p:cNvSpPr>
              <a:spLocks noChangeArrowheads="1"/>
            </p:cNvSpPr>
            <p:nvPr/>
          </p:nvSpPr>
          <p:spPr bwMode="auto">
            <a:xfrm rot="702885">
              <a:off x="3833" y="3013"/>
              <a:ext cx="32" cy="32"/>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115" name="Oval 1718"/>
            <p:cNvSpPr>
              <a:spLocks noChangeArrowheads="1"/>
            </p:cNvSpPr>
            <p:nvPr/>
          </p:nvSpPr>
          <p:spPr bwMode="auto">
            <a:xfrm rot="702885">
              <a:off x="4090" y="2957"/>
              <a:ext cx="32" cy="32"/>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116" name="Oval 1719"/>
            <p:cNvSpPr>
              <a:spLocks noChangeArrowheads="1"/>
            </p:cNvSpPr>
            <p:nvPr/>
          </p:nvSpPr>
          <p:spPr bwMode="auto">
            <a:xfrm rot="702885">
              <a:off x="3924" y="2800"/>
              <a:ext cx="32" cy="32"/>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117" name="Oval 1720"/>
            <p:cNvSpPr>
              <a:spLocks noChangeArrowheads="1"/>
            </p:cNvSpPr>
            <p:nvPr/>
          </p:nvSpPr>
          <p:spPr bwMode="auto">
            <a:xfrm rot="702885">
              <a:off x="4049" y="2826"/>
              <a:ext cx="31" cy="32"/>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118" name="Oval 1721"/>
            <p:cNvSpPr>
              <a:spLocks noChangeArrowheads="1"/>
            </p:cNvSpPr>
            <p:nvPr/>
          </p:nvSpPr>
          <p:spPr bwMode="auto">
            <a:xfrm rot="702885">
              <a:off x="3961" y="2900"/>
              <a:ext cx="31" cy="32"/>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119" name="Oval 1722"/>
            <p:cNvSpPr>
              <a:spLocks noChangeArrowheads="1"/>
            </p:cNvSpPr>
            <p:nvPr/>
          </p:nvSpPr>
          <p:spPr bwMode="auto">
            <a:xfrm rot="702885">
              <a:off x="3998" y="3023"/>
              <a:ext cx="31" cy="32"/>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120" name="Oval 1723"/>
            <p:cNvSpPr>
              <a:spLocks noChangeArrowheads="1"/>
            </p:cNvSpPr>
            <p:nvPr/>
          </p:nvSpPr>
          <p:spPr bwMode="auto">
            <a:xfrm>
              <a:off x="4159" y="2803"/>
              <a:ext cx="31" cy="31"/>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121" name="Oval 1724"/>
            <p:cNvSpPr>
              <a:spLocks noChangeArrowheads="1"/>
            </p:cNvSpPr>
            <p:nvPr/>
          </p:nvSpPr>
          <p:spPr bwMode="auto">
            <a:xfrm>
              <a:off x="4285" y="2361"/>
              <a:ext cx="31" cy="32"/>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122" name="Oval 1725"/>
            <p:cNvSpPr>
              <a:spLocks noChangeArrowheads="1"/>
            </p:cNvSpPr>
            <p:nvPr/>
          </p:nvSpPr>
          <p:spPr bwMode="auto">
            <a:xfrm rot="896309">
              <a:off x="4129" y="2443"/>
              <a:ext cx="32" cy="32"/>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123" name="Oval 1726"/>
            <p:cNvSpPr>
              <a:spLocks noChangeArrowheads="1"/>
            </p:cNvSpPr>
            <p:nvPr/>
          </p:nvSpPr>
          <p:spPr bwMode="auto">
            <a:xfrm rot="896309">
              <a:off x="4085" y="2644"/>
              <a:ext cx="32" cy="32"/>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124" name="Oval 1727"/>
            <p:cNvSpPr>
              <a:spLocks noChangeArrowheads="1"/>
            </p:cNvSpPr>
            <p:nvPr/>
          </p:nvSpPr>
          <p:spPr bwMode="auto">
            <a:xfrm rot="896309">
              <a:off x="4027" y="2542"/>
              <a:ext cx="31" cy="33"/>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125" name="Oval 1728"/>
            <p:cNvSpPr>
              <a:spLocks noChangeArrowheads="1"/>
            </p:cNvSpPr>
            <p:nvPr/>
          </p:nvSpPr>
          <p:spPr bwMode="auto">
            <a:xfrm rot="896309">
              <a:off x="4252" y="2476"/>
              <a:ext cx="31" cy="32"/>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126" name="Oval 1729"/>
            <p:cNvSpPr>
              <a:spLocks noChangeArrowheads="1"/>
            </p:cNvSpPr>
            <p:nvPr/>
          </p:nvSpPr>
          <p:spPr bwMode="auto">
            <a:xfrm rot="896309">
              <a:off x="4199" y="2553"/>
              <a:ext cx="31" cy="32"/>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127" name="Oval 1730"/>
            <p:cNvSpPr>
              <a:spLocks noChangeArrowheads="1"/>
            </p:cNvSpPr>
            <p:nvPr/>
          </p:nvSpPr>
          <p:spPr bwMode="auto">
            <a:xfrm rot="896309">
              <a:off x="4192" y="2701"/>
              <a:ext cx="31" cy="32"/>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128" name="Oval 1731"/>
            <p:cNvSpPr>
              <a:spLocks noChangeArrowheads="1"/>
            </p:cNvSpPr>
            <p:nvPr/>
          </p:nvSpPr>
          <p:spPr bwMode="auto">
            <a:xfrm rot="896309">
              <a:off x="4289" y="2604"/>
              <a:ext cx="31" cy="32"/>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129" name="Oval 1732"/>
            <p:cNvSpPr>
              <a:spLocks noChangeArrowheads="1"/>
            </p:cNvSpPr>
            <p:nvPr/>
          </p:nvSpPr>
          <p:spPr bwMode="auto">
            <a:xfrm>
              <a:off x="4161" y="2335"/>
              <a:ext cx="31" cy="32"/>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130" name="Oval 1733"/>
            <p:cNvSpPr>
              <a:spLocks noChangeArrowheads="1"/>
            </p:cNvSpPr>
            <p:nvPr/>
          </p:nvSpPr>
          <p:spPr bwMode="auto">
            <a:xfrm>
              <a:off x="4420" y="2337"/>
              <a:ext cx="32" cy="32"/>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131" name="Oval 1734"/>
            <p:cNvSpPr>
              <a:spLocks noChangeArrowheads="1"/>
            </p:cNvSpPr>
            <p:nvPr/>
          </p:nvSpPr>
          <p:spPr bwMode="auto">
            <a:xfrm>
              <a:off x="4354" y="2451"/>
              <a:ext cx="32" cy="32"/>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132" name="Oval 1735"/>
            <p:cNvSpPr>
              <a:spLocks noChangeArrowheads="1"/>
            </p:cNvSpPr>
            <p:nvPr/>
          </p:nvSpPr>
          <p:spPr bwMode="auto">
            <a:xfrm>
              <a:off x="4420" y="2570"/>
              <a:ext cx="32" cy="32"/>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133" name="Oval 1736"/>
            <p:cNvSpPr>
              <a:spLocks noChangeArrowheads="1"/>
            </p:cNvSpPr>
            <p:nvPr/>
          </p:nvSpPr>
          <p:spPr bwMode="auto">
            <a:xfrm>
              <a:off x="4354" y="2684"/>
              <a:ext cx="32" cy="32"/>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134" name="Oval 1737"/>
            <p:cNvSpPr>
              <a:spLocks noChangeArrowheads="1"/>
            </p:cNvSpPr>
            <p:nvPr/>
          </p:nvSpPr>
          <p:spPr bwMode="auto">
            <a:xfrm rot="-803550">
              <a:off x="4224" y="2953"/>
              <a:ext cx="31" cy="32"/>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135" name="Oval 1738"/>
            <p:cNvSpPr>
              <a:spLocks noChangeArrowheads="1"/>
            </p:cNvSpPr>
            <p:nvPr/>
          </p:nvSpPr>
          <p:spPr bwMode="auto">
            <a:xfrm rot="-803550">
              <a:off x="4262" y="2822"/>
              <a:ext cx="32" cy="32"/>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136" name="Oval 1739"/>
            <p:cNvSpPr>
              <a:spLocks noChangeArrowheads="1"/>
            </p:cNvSpPr>
            <p:nvPr/>
          </p:nvSpPr>
          <p:spPr bwMode="auto">
            <a:xfrm rot="-803550">
              <a:off x="4313" y="3003"/>
              <a:ext cx="32" cy="32"/>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137" name="Oval 1740"/>
            <p:cNvSpPr>
              <a:spLocks noChangeArrowheads="1"/>
            </p:cNvSpPr>
            <p:nvPr/>
          </p:nvSpPr>
          <p:spPr bwMode="auto">
            <a:xfrm rot="-803550">
              <a:off x="4435" y="2824"/>
              <a:ext cx="31" cy="32"/>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138" name="Oval 1741"/>
            <p:cNvSpPr>
              <a:spLocks noChangeArrowheads="1"/>
            </p:cNvSpPr>
            <p:nvPr/>
          </p:nvSpPr>
          <p:spPr bwMode="auto">
            <a:xfrm rot="-803550">
              <a:off x="4325" y="2910"/>
              <a:ext cx="31" cy="32"/>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139" name="Oval 1742"/>
            <p:cNvSpPr>
              <a:spLocks noChangeArrowheads="1"/>
            </p:cNvSpPr>
            <p:nvPr/>
          </p:nvSpPr>
          <p:spPr bwMode="auto">
            <a:xfrm rot="-803550">
              <a:off x="4438" y="3021"/>
              <a:ext cx="31" cy="32"/>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140" name="Oval 1743"/>
            <p:cNvSpPr>
              <a:spLocks noChangeArrowheads="1"/>
            </p:cNvSpPr>
            <p:nvPr/>
          </p:nvSpPr>
          <p:spPr bwMode="auto">
            <a:xfrm>
              <a:off x="3508" y="2812"/>
              <a:ext cx="31" cy="32"/>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141" name="Oval 1744"/>
            <p:cNvSpPr>
              <a:spLocks noChangeArrowheads="1"/>
            </p:cNvSpPr>
            <p:nvPr/>
          </p:nvSpPr>
          <p:spPr bwMode="auto">
            <a:xfrm>
              <a:off x="3612" y="2668"/>
              <a:ext cx="32" cy="32"/>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142" name="Oval 1745"/>
            <p:cNvSpPr>
              <a:spLocks noChangeArrowheads="1"/>
            </p:cNvSpPr>
            <p:nvPr/>
          </p:nvSpPr>
          <p:spPr bwMode="auto">
            <a:xfrm>
              <a:off x="3627" y="2780"/>
              <a:ext cx="32" cy="32"/>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143" name="Oval 1746"/>
            <p:cNvSpPr>
              <a:spLocks noChangeArrowheads="1"/>
            </p:cNvSpPr>
            <p:nvPr/>
          </p:nvSpPr>
          <p:spPr bwMode="auto">
            <a:xfrm>
              <a:off x="3585" y="2902"/>
              <a:ext cx="32" cy="32"/>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144" name="Oval 1747"/>
            <p:cNvSpPr>
              <a:spLocks noChangeArrowheads="1"/>
            </p:cNvSpPr>
            <p:nvPr/>
          </p:nvSpPr>
          <p:spPr bwMode="auto">
            <a:xfrm>
              <a:off x="3706" y="2691"/>
              <a:ext cx="32" cy="31"/>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145" name="Oval 1748"/>
            <p:cNvSpPr>
              <a:spLocks noChangeArrowheads="1"/>
            </p:cNvSpPr>
            <p:nvPr/>
          </p:nvSpPr>
          <p:spPr bwMode="auto">
            <a:xfrm>
              <a:off x="3768" y="2804"/>
              <a:ext cx="31" cy="32"/>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146" name="Oval 1749"/>
            <p:cNvSpPr>
              <a:spLocks noChangeArrowheads="1"/>
            </p:cNvSpPr>
            <p:nvPr/>
          </p:nvSpPr>
          <p:spPr bwMode="auto">
            <a:xfrm>
              <a:off x="3703" y="2932"/>
              <a:ext cx="31" cy="32"/>
            </a:xfrm>
            <a:prstGeom prst="ellipse">
              <a:avLst/>
            </a:prstGeom>
            <a:solidFill>
              <a:srgbClr val="FF0000">
                <a:alpha val="41960"/>
              </a:srgbClr>
            </a:solidFill>
            <a:ln w="9525">
              <a:solidFill>
                <a:srgbClr val="FF0000"/>
              </a:solidFill>
              <a:round/>
              <a:headEnd/>
              <a:tailEnd/>
            </a:ln>
          </p:spPr>
          <p:txBody>
            <a:bodyPr wrap="none" anchor="ctr">
              <a:spAutoFit/>
            </a:bodyPr>
            <a:lstStyle/>
            <a:p>
              <a:pPr algn="ctr" eaLnBrk="1" hangingPunct="1"/>
              <a:endParaRPr lang="en-US" sz="1600">
                <a:solidFill>
                  <a:srgbClr val="000000"/>
                </a:solidFill>
                <a:latin typeface="Arial" charset="0"/>
              </a:endParaRPr>
            </a:p>
          </p:txBody>
        </p:sp>
        <p:sp>
          <p:nvSpPr>
            <p:cNvPr id="2147" name="Rectangle 1750"/>
            <p:cNvSpPr>
              <a:spLocks noChangeArrowheads="1"/>
            </p:cNvSpPr>
            <p:nvPr/>
          </p:nvSpPr>
          <p:spPr bwMode="auto">
            <a:xfrm>
              <a:off x="3496" y="2256"/>
              <a:ext cx="976" cy="832"/>
            </a:xfrm>
            <a:prstGeom prst="rect">
              <a:avLst/>
            </a:prstGeom>
            <a:noFill/>
            <a:ln w="9525">
              <a:solidFill>
                <a:schemeClr val="tx1"/>
              </a:solidFill>
              <a:miter lim="800000"/>
              <a:headEnd/>
              <a:tailEnd/>
            </a:ln>
          </p:spPr>
          <p:txBody>
            <a:bodyPr anchor="ctr">
              <a:spAutoFit/>
            </a:bodyPr>
            <a:lstStyle/>
            <a:p>
              <a:pPr algn="ctr" eaLnBrk="1" hangingPunct="1"/>
              <a:endParaRPr lang="en-US" sz="1600">
                <a:solidFill>
                  <a:srgbClr val="000000"/>
                </a:solidFill>
                <a:latin typeface="Arial" charset="0"/>
              </a:endParaRPr>
            </a:p>
          </p:txBody>
        </p:sp>
      </p:grpSp>
      <p:cxnSp>
        <p:nvCxnSpPr>
          <p:cNvPr id="2088" name="Straight Arrow Connector 4"/>
          <p:cNvCxnSpPr>
            <a:cxnSpLocks noChangeShapeType="1"/>
          </p:cNvCxnSpPr>
          <p:nvPr/>
        </p:nvCxnSpPr>
        <p:spPr bwMode="auto">
          <a:xfrm flipH="1">
            <a:off x="6249988" y="5164138"/>
            <a:ext cx="66675" cy="255587"/>
          </a:xfrm>
          <a:prstGeom prst="straightConnector1">
            <a:avLst/>
          </a:prstGeom>
          <a:noFill/>
          <a:ln w="9525" algn="ctr">
            <a:solidFill>
              <a:schemeClr val="tx1"/>
            </a:solidFill>
            <a:round/>
            <a:headEnd/>
            <a:tailEnd type="arrow" w="med" len="med"/>
          </a:ln>
        </p:spPr>
      </p:cxnSp>
      <p:cxnSp>
        <p:nvCxnSpPr>
          <p:cNvPr id="2089" name="Straight Arrow Connector 387"/>
          <p:cNvCxnSpPr>
            <a:cxnSpLocks noChangeShapeType="1"/>
          </p:cNvCxnSpPr>
          <p:nvPr/>
        </p:nvCxnSpPr>
        <p:spPr bwMode="auto">
          <a:xfrm flipH="1">
            <a:off x="7448550" y="5164138"/>
            <a:ext cx="15875" cy="255587"/>
          </a:xfrm>
          <a:prstGeom prst="straightConnector1">
            <a:avLst/>
          </a:prstGeom>
          <a:noFill/>
          <a:ln w="9525" algn="ctr">
            <a:solidFill>
              <a:schemeClr val="tx1"/>
            </a:solidFill>
            <a:round/>
            <a:headEnd/>
            <a:tailEnd type="arrow" w="med" len="med"/>
          </a:ln>
        </p:spPr>
      </p:cxnSp>
      <p:cxnSp>
        <p:nvCxnSpPr>
          <p:cNvPr id="2090" name="Straight Arrow Connector 389"/>
          <p:cNvCxnSpPr>
            <a:cxnSpLocks noChangeShapeType="1"/>
          </p:cNvCxnSpPr>
          <p:nvPr/>
        </p:nvCxnSpPr>
        <p:spPr bwMode="auto">
          <a:xfrm flipH="1">
            <a:off x="8231188" y="5143500"/>
            <a:ext cx="36512" cy="276225"/>
          </a:xfrm>
          <a:prstGeom prst="straightConnector1">
            <a:avLst/>
          </a:prstGeom>
          <a:noFill/>
          <a:ln w="9525" algn="ctr">
            <a:solidFill>
              <a:schemeClr val="tx1"/>
            </a:solidFill>
            <a:round/>
            <a:headEnd/>
            <a:tailEnd type="arrow" w="med" len="med"/>
          </a:ln>
        </p:spPr>
      </p:cxnSp>
      <p:sp>
        <p:nvSpPr>
          <p:cNvPr id="2091" name="TextBox 175"/>
          <p:cNvSpPr txBox="1">
            <a:spLocks noChangeArrowheads="1"/>
          </p:cNvSpPr>
          <p:nvPr/>
        </p:nvSpPr>
        <p:spPr bwMode="auto">
          <a:xfrm>
            <a:off x="5895975" y="6407150"/>
            <a:ext cx="3013075" cy="460375"/>
          </a:xfrm>
          <a:prstGeom prst="rect">
            <a:avLst/>
          </a:prstGeom>
          <a:noFill/>
          <a:ln w="9525">
            <a:noFill/>
            <a:miter lim="800000"/>
            <a:headEnd/>
            <a:tailEnd/>
          </a:ln>
        </p:spPr>
        <p:txBody>
          <a:bodyPr>
            <a:spAutoFit/>
          </a:bodyPr>
          <a:lstStyle/>
          <a:p>
            <a:r>
              <a:rPr lang="en-US" sz="1200">
                <a:solidFill>
                  <a:srgbClr val="990000"/>
                </a:solidFill>
                <a:latin typeface="Arial" charset="0"/>
                <a:cs typeface="Arial" charset="0"/>
              </a:rPr>
              <a:t>Pressure dependent frequency (red) and intensity (blue) of CDW mode in TiSe</a:t>
            </a:r>
            <a:r>
              <a:rPr lang="en-US" sz="1200" baseline="-25000">
                <a:solidFill>
                  <a:srgbClr val="990000"/>
                </a:solidFill>
                <a:latin typeface="Arial" charset="0"/>
                <a:cs typeface="Arial" charset="0"/>
              </a:rPr>
              <a:t>2</a:t>
            </a:r>
            <a:r>
              <a:rPr lang="en-US" sz="1200">
                <a:solidFill>
                  <a:srgbClr val="990000"/>
                </a:solidFill>
                <a:latin typeface="Arial" charset="0"/>
                <a:cs typeface="Arial" charset="0"/>
              </a:rPr>
              <a:t> </a:t>
            </a:r>
            <a:endParaRPr lang="en-US" sz="1200" baseline="-25000">
              <a:solidFill>
                <a:srgbClr val="990000"/>
              </a:solidFill>
              <a:latin typeface="Arial" charset="0"/>
              <a:cs typeface="Arial" charset="0"/>
            </a:endParaRPr>
          </a:p>
        </p:txBody>
      </p:sp>
      <p:sp>
        <p:nvSpPr>
          <p:cNvPr id="2092" name="TextBox 175"/>
          <p:cNvSpPr txBox="1">
            <a:spLocks noChangeArrowheads="1"/>
          </p:cNvSpPr>
          <p:nvPr/>
        </p:nvSpPr>
        <p:spPr bwMode="auto">
          <a:xfrm>
            <a:off x="5611813" y="4238625"/>
            <a:ext cx="1117600" cy="246063"/>
          </a:xfrm>
          <a:prstGeom prst="rect">
            <a:avLst/>
          </a:prstGeom>
          <a:noFill/>
          <a:ln w="9525">
            <a:noFill/>
            <a:miter lim="800000"/>
            <a:headEnd/>
            <a:tailEnd/>
          </a:ln>
        </p:spPr>
        <p:txBody>
          <a:bodyPr>
            <a:spAutoFit/>
          </a:bodyPr>
          <a:lstStyle/>
          <a:p>
            <a:r>
              <a:rPr lang="en-US" sz="1000">
                <a:solidFill>
                  <a:srgbClr val="990000"/>
                </a:solidFill>
                <a:latin typeface="Arial" charset="0"/>
                <a:cs typeface="Arial" charset="0"/>
              </a:rPr>
              <a:t>crystalline CDW</a:t>
            </a:r>
            <a:endParaRPr lang="en-US" sz="1000" baseline="-25000">
              <a:solidFill>
                <a:srgbClr val="990000"/>
              </a:solidFill>
              <a:latin typeface="Arial" charset="0"/>
              <a:cs typeface="Arial" charset="0"/>
            </a:endParaRPr>
          </a:p>
        </p:txBody>
      </p:sp>
      <p:sp>
        <p:nvSpPr>
          <p:cNvPr id="2093" name="TextBox 175"/>
          <p:cNvSpPr txBox="1">
            <a:spLocks noChangeArrowheads="1"/>
          </p:cNvSpPr>
          <p:nvPr/>
        </p:nvSpPr>
        <p:spPr bwMode="auto">
          <a:xfrm>
            <a:off x="6858000" y="4238625"/>
            <a:ext cx="1119188" cy="246063"/>
          </a:xfrm>
          <a:prstGeom prst="rect">
            <a:avLst/>
          </a:prstGeom>
          <a:noFill/>
          <a:ln w="9525">
            <a:noFill/>
            <a:miter lim="800000"/>
            <a:headEnd/>
            <a:tailEnd/>
          </a:ln>
        </p:spPr>
        <p:txBody>
          <a:bodyPr>
            <a:spAutoFit/>
          </a:bodyPr>
          <a:lstStyle/>
          <a:p>
            <a:r>
              <a:rPr lang="en-US" sz="1000">
                <a:solidFill>
                  <a:srgbClr val="990000"/>
                </a:solidFill>
                <a:latin typeface="Arial" charset="0"/>
                <a:cs typeface="Arial" charset="0"/>
              </a:rPr>
              <a:t>“soft” CDW</a:t>
            </a:r>
            <a:endParaRPr lang="en-US" sz="1000" baseline="-25000">
              <a:solidFill>
                <a:srgbClr val="990000"/>
              </a:solidFill>
              <a:latin typeface="Arial" charset="0"/>
              <a:cs typeface="Arial" charset="0"/>
            </a:endParaRPr>
          </a:p>
        </p:txBody>
      </p:sp>
      <p:sp>
        <p:nvSpPr>
          <p:cNvPr id="2094" name="TextBox 175"/>
          <p:cNvSpPr txBox="1">
            <a:spLocks noChangeArrowheads="1"/>
          </p:cNvSpPr>
          <p:nvPr/>
        </p:nvSpPr>
        <p:spPr bwMode="auto">
          <a:xfrm>
            <a:off x="7934325" y="4221163"/>
            <a:ext cx="1117600" cy="246062"/>
          </a:xfrm>
          <a:prstGeom prst="rect">
            <a:avLst/>
          </a:prstGeom>
          <a:noFill/>
          <a:ln w="9525">
            <a:noFill/>
            <a:miter lim="800000"/>
            <a:headEnd/>
            <a:tailEnd/>
          </a:ln>
        </p:spPr>
        <p:txBody>
          <a:bodyPr>
            <a:spAutoFit/>
          </a:bodyPr>
          <a:lstStyle/>
          <a:p>
            <a:r>
              <a:rPr lang="en-US" sz="1000">
                <a:solidFill>
                  <a:srgbClr val="990000"/>
                </a:solidFill>
                <a:latin typeface="Arial" charset="0"/>
                <a:cs typeface="Arial" charset="0"/>
              </a:rPr>
              <a:t>melted CDW</a:t>
            </a:r>
            <a:endParaRPr lang="en-US" sz="1000" baseline="-25000">
              <a:solidFill>
                <a:srgbClr val="990000"/>
              </a:solidFill>
              <a:latin typeface="Arial" charset="0"/>
              <a:cs typeface="Arial" charset="0"/>
            </a:endParaRPr>
          </a:p>
        </p:txBody>
      </p:sp>
      <p:sp>
        <p:nvSpPr>
          <p:cNvPr id="2095" name="TextBox 175"/>
          <p:cNvSpPr txBox="1">
            <a:spLocks noChangeArrowheads="1"/>
          </p:cNvSpPr>
          <p:nvPr/>
        </p:nvSpPr>
        <p:spPr bwMode="auto">
          <a:xfrm>
            <a:off x="3133725" y="6386513"/>
            <a:ext cx="2665413" cy="460375"/>
          </a:xfrm>
          <a:prstGeom prst="rect">
            <a:avLst/>
          </a:prstGeom>
          <a:noFill/>
          <a:ln w="9525">
            <a:noFill/>
            <a:miter lim="800000"/>
            <a:headEnd/>
            <a:tailEnd/>
          </a:ln>
        </p:spPr>
        <p:txBody>
          <a:bodyPr>
            <a:spAutoFit/>
          </a:bodyPr>
          <a:lstStyle/>
          <a:p>
            <a:r>
              <a:rPr lang="en-US" sz="1200">
                <a:solidFill>
                  <a:srgbClr val="990000"/>
                </a:solidFill>
                <a:latin typeface="Arial" charset="0"/>
                <a:cs typeface="Arial" charset="0"/>
              </a:rPr>
              <a:t>Pressure dependence (at T=3 K) of CDW and phonon modes in TiSe</a:t>
            </a:r>
            <a:r>
              <a:rPr lang="en-US" sz="1200" baseline="-25000">
                <a:solidFill>
                  <a:srgbClr val="990000"/>
                </a:solidFill>
                <a:latin typeface="Arial" charset="0"/>
                <a:cs typeface="Arial" charset="0"/>
              </a:rPr>
              <a:t>2</a:t>
            </a:r>
            <a:r>
              <a:rPr lang="en-US" sz="1200">
                <a:solidFill>
                  <a:srgbClr val="990000"/>
                </a:solidFill>
                <a:latin typeface="Arial" charset="0"/>
                <a:cs typeface="Arial" charset="0"/>
              </a:rPr>
              <a:t> </a:t>
            </a:r>
            <a:endParaRPr lang="en-US" sz="1200" baseline="-25000">
              <a:solidFill>
                <a:srgbClr val="990000"/>
              </a:solidFill>
              <a:latin typeface="Arial" charset="0"/>
              <a:cs typeface="Arial" charset="0"/>
            </a:endParaRPr>
          </a:p>
        </p:txBody>
      </p:sp>
    </p:spTree>
    <p:extLst>
      <p:ext uri="{BB962C8B-B14F-4D97-AF65-F5344CB8AC3E}">
        <p14:creationId xmlns:p14="http://schemas.microsoft.com/office/powerpoint/2010/main" val="7120175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8EEA1E0-0BC3-CC43-8723-BA8FF1EFCD18}"/>
              </a:ext>
            </a:extLst>
          </p:cNvPr>
          <p:cNvSpPr txBox="1"/>
          <p:nvPr/>
        </p:nvSpPr>
        <p:spPr>
          <a:xfrm>
            <a:off x="183144" y="263046"/>
            <a:ext cx="5989056" cy="584775"/>
          </a:xfrm>
          <a:prstGeom prst="rect">
            <a:avLst/>
          </a:prstGeom>
          <a:noFill/>
        </p:spPr>
        <p:txBody>
          <a:bodyPr wrap="square" rtlCol="0">
            <a:spAutoFit/>
          </a:bodyPr>
          <a:lstStyle/>
          <a:p>
            <a:pPr algn="ctr"/>
            <a:r>
              <a:rPr lang="en-US" sz="3200" b="1" dirty="0"/>
              <a:t>Axel Hoffmann </a:t>
            </a:r>
            <a:r>
              <a:rPr lang="en-US" sz="2000" b="1" dirty="0"/>
              <a:t>(MSE very close to physics)</a:t>
            </a:r>
            <a:endParaRPr lang="en-US" sz="3200" b="1" dirty="0"/>
          </a:p>
        </p:txBody>
      </p:sp>
      <p:pic>
        <p:nvPicPr>
          <p:cNvPr id="6" name="Picture 5">
            <a:extLst>
              <a:ext uri="{FF2B5EF4-FFF2-40B4-BE49-F238E27FC236}">
                <a16:creationId xmlns:a16="http://schemas.microsoft.com/office/drawing/2014/main" id="{4677733D-B140-5548-AC1B-6B1DB96F38F0}"/>
              </a:ext>
            </a:extLst>
          </p:cNvPr>
          <p:cNvPicPr>
            <a:picLocks noChangeAspect="1"/>
          </p:cNvPicPr>
          <p:nvPr/>
        </p:nvPicPr>
        <p:blipFill>
          <a:blip r:embed="rId3"/>
          <a:stretch>
            <a:fillRect/>
          </a:stretch>
        </p:blipFill>
        <p:spPr>
          <a:xfrm>
            <a:off x="6261773" y="263045"/>
            <a:ext cx="2614999" cy="3463827"/>
          </a:xfrm>
          <a:prstGeom prst="rect">
            <a:avLst/>
          </a:prstGeom>
        </p:spPr>
      </p:pic>
      <p:sp>
        <p:nvSpPr>
          <p:cNvPr id="7" name="TextBox 6">
            <a:extLst>
              <a:ext uri="{FF2B5EF4-FFF2-40B4-BE49-F238E27FC236}">
                <a16:creationId xmlns:a16="http://schemas.microsoft.com/office/drawing/2014/main" id="{352F894E-13A3-9542-88BD-121D8151C533}"/>
              </a:ext>
            </a:extLst>
          </p:cNvPr>
          <p:cNvSpPr txBox="1"/>
          <p:nvPr/>
        </p:nvSpPr>
        <p:spPr>
          <a:xfrm>
            <a:off x="363253" y="933898"/>
            <a:ext cx="5574083" cy="2308324"/>
          </a:xfrm>
          <a:prstGeom prst="rect">
            <a:avLst/>
          </a:prstGeom>
          <a:noFill/>
        </p:spPr>
        <p:txBody>
          <a:bodyPr wrap="square" rtlCol="0">
            <a:spAutoFit/>
          </a:bodyPr>
          <a:lstStyle/>
          <a:p>
            <a:r>
              <a:rPr lang="en-US" sz="2400" dirty="0">
                <a:solidFill>
                  <a:srgbClr val="FF0000"/>
                </a:solidFill>
              </a:rPr>
              <a:t>Main Interests:</a:t>
            </a:r>
          </a:p>
          <a:p>
            <a:pPr marL="285750" indent="-285750">
              <a:buFont typeface="Arial" panose="020B0604020202020204" pitchFamily="34" charset="0"/>
              <a:buChar char="•"/>
            </a:pPr>
            <a:r>
              <a:rPr lang="en-US" sz="2400" dirty="0"/>
              <a:t>Synthesis of Magnetic Heterostructures</a:t>
            </a:r>
          </a:p>
          <a:p>
            <a:pPr marL="285750" indent="-285750">
              <a:buFont typeface="Arial" panose="020B0604020202020204" pitchFamily="34" charset="0"/>
              <a:buChar char="•"/>
            </a:pPr>
            <a:r>
              <a:rPr lang="en-US" sz="2400" dirty="0"/>
              <a:t>Lithographically Patterned Devices</a:t>
            </a:r>
          </a:p>
          <a:p>
            <a:pPr marL="285750" indent="-285750">
              <a:buFont typeface="Arial" panose="020B0604020202020204" pitchFamily="34" charset="0"/>
              <a:buChar char="•"/>
            </a:pPr>
            <a:r>
              <a:rPr lang="en-US" sz="2400" dirty="0"/>
              <a:t>Spin Transport </a:t>
            </a:r>
          </a:p>
          <a:p>
            <a:pPr marL="285750" indent="-285750">
              <a:buFont typeface="Arial" panose="020B0604020202020204" pitchFamily="34" charset="0"/>
              <a:buChar char="•"/>
            </a:pPr>
            <a:r>
              <a:rPr lang="en-US" sz="2400" dirty="0"/>
              <a:t>Magnetization Dynamics</a:t>
            </a:r>
          </a:p>
          <a:p>
            <a:pPr marL="285750" indent="-285750">
              <a:buFont typeface="Arial" panose="020B0604020202020204" pitchFamily="34" charset="0"/>
              <a:buChar char="•"/>
            </a:pPr>
            <a:r>
              <a:rPr lang="en-US" sz="2400" dirty="0"/>
              <a:t>Functional Magnetic Materials</a:t>
            </a:r>
          </a:p>
        </p:txBody>
      </p:sp>
      <p:pic>
        <p:nvPicPr>
          <p:cNvPr id="8" name="Picture Placeholder 7" descr="Macintosh HD:Users:b53777:Documents:Text:Argonne:FWP 58918:FWP2017_Cover.pdf">
            <a:extLst>
              <a:ext uri="{FF2B5EF4-FFF2-40B4-BE49-F238E27FC236}">
                <a16:creationId xmlns:a16="http://schemas.microsoft.com/office/drawing/2014/main" id="{3F7E7117-1978-E847-8F6C-319C0A83F405}"/>
              </a:ext>
            </a:extLst>
          </p:cNvPr>
          <p:cNvPicPr>
            <a:picLocks/>
          </p:cNvPicPr>
          <p:nvPr/>
        </p:nvPicPr>
        <p:blipFill rotWithShape="1">
          <a:blip r:embed="rId4">
            <a:extLst>
              <a:ext uri="{28A0092B-C50C-407E-A947-70E740481C1C}">
                <a14:useLocalDpi xmlns:a14="http://schemas.microsoft.com/office/drawing/2010/main" val="0"/>
              </a:ext>
            </a:extLst>
          </a:blip>
          <a:srcRect t="-157" b="-19"/>
          <a:stretch/>
        </p:blipFill>
        <p:spPr bwMode="auto">
          <a:xfrm>
            <a:off x="183144" y="3334039"/>
            <a:ext cx="4280275" cy="3413125"/>
          </a:xfrm>
          <a:prstGeom prst="rect">
            <a:avLst/>
          </a:prstGeom>
          <a:noFill/>
          <a:ln>
            <a:noFill/>
          </a:ln>
        </p:spPr>
      </p:pic>
      <p:sp>
        <p:nvSpPr>
          <p:cNvPr id="9" name="Text Placeholder 15">
            <a:extLst>
              <a:ext uri="{FF2B5EF4-FFF2-40B4-BE49-F238E27FC236}">
                <a16:creationId xmlns:a16="http://schemas.microsoft.com/office/drawing/2014/main" id="{381302DB-A2A5-EF43-B182-C6CA1B588868}"/>
              </a:ext>
            </a:extLst>
          </p:cNvPr>
          <p:cNvSpPr txBox="1">
            <a:spLocks/>
          </p:cNvSpPr>
          <p:nvPr/>
        </p:nvSpPr>
        <p:spPr>
          <a:xfrm>
            <a:off x="4885056" y="4108389"/>
            <a:ext cx="3006436" cy="131024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ct val="40000"/>
              </a:spcAft>
              <a:buNone/>
            </a:pPr>
            <a:r>
              <a:rPr lang="en-US" sz="3200" i="1" dirty="0">
                <a:solidFill>
                  <a:srgbClr val="232425"/>
                </a:solidFill>
              </a:rPr>
              <a:t>Exploring</a:t>
            </a:r>
          </a:p>
          <a:p>
            <a:pPr marL="0" indent="0" algn="ctr">
              <a:spcAft>
                <a:spcPct val="40000"/>
              </a:spcAft>
              <a:buNone/>
            </a:pPr>
            <a:r>
              <a:rPr lang="en-US" sz="3200" i="1" dirty="0">
                <a:solidFill>
                  <a:srgbClr val="232425"/>
                </a:solidFill>
              </a:rPr>
              <a:t>Complex</a:t>
            </a:r>
          </a:p>
          <a:p>
            <a:pPr marL="0" indent="0" algn="ctr">
              <a:spcAft>
                <a:spcPct val="40000"/>
              </a:spcAft>
              <a:buNone/>
            </a:pPr>
            <a:r>
              <a:rPr lang="en-US" sz="3200" i="1" dirty="0">
                <a:solidFill>
                  <a:srgbClr val="232425"/>
                </a:solidFill>
              </a:rPr>
              <a:t>Spin Textures</a:t>
            </a:r>
          </a:p>
        </p:txBody>
      </p:sp>
    </p:spTree>
    <p:extLst>
      <p:ext uri="{BB962C8B-B14F-4D97-AF65-F5344CB8AC3E}">
        <p14:creationId xmlns:p14="http://schemas.microsoft.com/office/powerpoint/2010/main" val="2559419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39136-0D22-EE4D-87F1-27232E873D10}"/>
              </a:ext>
            </a:extLst>
          </p:cNvPr>
          <p:cNvSpPr>
            <a:spLocks noGrp="1"/>
          </p:cNvSpPr>
          <p:nvPr>
            <p:ph type="title"/>
          </p:nvPr>
        </p:nvSpPr>
        <p:spPr/>
        <p:txBody>
          <a:bodyPr/>
          <a:lstStyle/>
          <a:p>
            <a:r>
              <a:rPr lang="en-US" dirty="0"/>
              <a:t>Be Part of Something New</a:t>
            </a:r>
          </a:p>
        </p:txBody>
      </p:sp>
      <p:pic>
        <p:nvPicPr>
          <p:cNvPr id="6" name="Content Placeholder 5">
            <a:extLst>
              <a:ext uri="{FF2B5EF4-FFF2-40B4-BE49-F238E27FC236}">
                <a16:creationId xmlns:a16="http://schemas.microsoft.com/office/drawing/2014/main" id="{EF95D0F4-7008-7F4D-A11C-6FD7DA8C2EEB}"/>
              </a:ext>
            </a:extLst>
          </p:cNvPr>
          <p:cNvPicPr>
            <a:picLocks noGrp="1" noChangeAspect="1"/>
          </p:cNvPicPr>
          <p:nvPr>
            <p:ph idx="1"/>
          </p:nvPr>
        </p:nvPicPr>
        <p:blipFill>
          <a:blip r:embed="rId2"/>
          <a:stretch>
            <a:fillRect/>
          </a:stretch>
        </p:blipFill>
        <p:spPr>
          <a:xfrm>
            <a:off x="-7620" y="5735485"/>
            <a:ext cx="9151620" cy="265265"/>
          </a:xfrm>
        </p:spPr>
      </p:pic>
      <p:pic>
        <p:nvPicPr>
          <p:cNvPr id="8" name="Picture 7">
            <a:extLst>
              <a:ext uri="{FF2B5EF4-FFF2-40B4-BE49-F238E27FC236}">
                <a16:creationId xmlns:a16="http://schemas.microsoft.com/office/drawing/2014/main" id="{69247AF5-8FBD-0E41-942E-25DA6A1930B4}"/>
              </a:ext>
            </a:extLst>
          </p:cNvPr>
          <p:cNvPicPr>
            <a:picLocks noChangeAspect="1"/>
          </p:cNvPicPr>
          <p:nvPr/>
        </p:nvPicPr>
        <p:blipFill>
          <a:blip r:embed="rId3"/>
          <a:stretch>
            <a:fillRect/>
          </a:stretch>
        </p:blipFill>
        <p:spPr>
          <a:xfrm>
            <a:off x="493110" y="5764413"/>
            <a:ext cx="122490" cy="176930"/>
          </a:xfrm>
          <a:prstGeom prst="rect">
            <a:avLst/>
          </a:prstGeom>
        </p:spPr>
      </p:pic>
      <p:sp>
        <p:nvSpPr>
          <p:cNvPr id="5" name="TextBox 4">
            <a:extLst>
              <a:ext uri="{FF2B5EF4-FFF2-40B4-BE49-F238E27FC236}">
                <a16:creationId xmlns:a16="http://schemas.microsoft.com/office/drawing/2014/main" id="{E10C6511-171D-924D-9444-DBBE418CD8C4}"/>
              </a:ext>
            </a:extLst>
          </p:cNvPr>
          <p:cNvSpPr txBox="1"/>
          <p:nvPr/>
        </p:nvSpPr>
        <p:spPr>
          <a:xfrm>
            <a:off x="1710690" y="1922081"/>
            <a:ext cx="5715000" cy="1477328"/>
          </a:xfrm>
          <a:prstGeom prst="rect">
            <a:avLst/>
          </a:prstGeom>
          <a:noFill/>
        </p:spPr>
        <p:txBody>
          <a:bodyPr wrap="square" rtlCol="0">
            <a:spAutoFit/>
          </a:bodyPr>
          <a:lstStyle/>
          <a:p>
            <a:r>
              <a:rPr lang="en-US" dirty="0">
                <a:solidFill>
                  <a:srgbClr val="FF0000"/>
                </a:solidFill>
              </a:rPr>
              <a:t>New Experimental Facilities to be developed:</a:t>
            </a:r>
          </a:p>
          <a:p>
            <a:endParaRPr lang="en-US" dirty="0"/>
          </a:p>
          <a:p>
            <a:pPr marL="214313" indent="-214313">
              <a:buFont typeface="Arial" panose="020B0604020202020204" pitchFamily="34" charset="0"/>
              <a:buChar char="•"/>
            </a:pPr>
            <a:r>
              <a:rPr lang="en-US" dirty="0"/>
              <a:t>Sample Synthesis / Thin Film Deposition</a:t>
            </a:r>
          </a:p>
          <a:p>
            <a:pPr marL="214313" indent="-214313">
              <a:buFont typeface="Arial" panose="020B0604020202020204" pitchFamily="34" charset="0"/>
              <a:buChar char="•"/>
            </a:pPr>
            <a:r>
              <a:rPr lang="en-US" dirty="0"/>
              <a:t>Cryogenic transport and microwave measurements</a:t>
            </a:r>
          </a:p>
          <a:p>
            <a:pPr marL="214313" indent="-214313">
              <a:buFont typeface="Arial" panose="020B0604020202020204" pitchFamily="34" charset="0"/>
              <a:buChar char="•"/>
            </a:pPr>
            <a:r>
              <a:rPr lang="en-US" dirty="0"/>
              <a:t>Inelastic light scattering </a:t>
            </a:r>
            <a:r>
              <a:rPr lang="en-US" dirty="0" err="1"/>
              <a:t>spectro</a:t>
            </a:r>
            <a:r>
              <a:rPr lang="en-US" dirty="0"/>
              <a:t>-microscopy</a:t>
            </a:r>
          </a:p>
        </p:txBody>
      </p:sp>
      <p:pic>
        <p:nvPicPr>
          <p:cNvPr id="7" name="Picture 6">
            <a:extLst>
              <a:ext uri="{FF2B5EF4-FFF2-40B4-BE49-F238E27FC236}">
                <a16:creationId xmlns:a16="http://schemas.microsoft.com/office/drawing/2014/main" id="{AE63AFBC-E82B-E641-98A1-1430FDFCCA8E}"/>
              </a:ext>
            </a:extLst>
          </p:cNvPr>
          <p:cNvPicPr>
            <a:picLocks noChangeAspect="1"/>
          </p:cNvPicPr>
          <p:nvPr/>
        </p:nvPicPr>
        <p:blipFill>
          <a:blip r:embed="rId4"/>
          <a:stretch>
            <a:fillRect/>
          </a:stretch>
        </p:blipFill>
        <p:spPr>
          <a:xfrm>
            <a:off x="6871844" y="1546507"/>
            <a:ext cx="2078682" cy="1734529"/>
          </a:xfrm>
          <a:prstGeom prst="rect">
            <a:avLst/>
          </a:prstGeom>
        </p:spPr>
      </p:pic>
      <p:pic>
        <p:nvPicPr>
          <p:cNvPr id="10" name="Picture 9" descr="BLS_Jungfleisch.jpeg">
            <a:extLst>
              <a:ext uri="{FF2B5EF4-FFF2-40B4-BE49-F238E27FC236}">
                <a16:creationId xmlns:a16="http://schemas.microsoft.com/office/drawing/2014/main" id="{F0CFDC63-1C10-B547-AD82-96B70D9D8A80}"/>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10000"/>
                    </a14:imgEffect>
                    <a14:imgEffect>
                      <a14:brightnessContrast bright="45000" contrast="10000"/>
                    </a14:imgEffect>
                  </a14:imgLayer>
                </a14:imgProps>
              </a:ext>
              <a:ext uri="{28A0092B-C50C-407E-A947-70E740481C1C}">
                <a14:useLocalDpi xmlns:a14="http://schemas.microsoft.com/office/drawing/2010/main" val="0"/>
              </a:ext>
            </a:extLst>
          </a:blip>
          <a:stretch>
            <a:fillRect/>
          </a:stretch>
        </p:blipFill>
        <p:spPr>
          <a:xfrm>
            <a:off x="3077036" y="3664009"/>
            <a:ext cx="2989929" cy="1803707"/>
          </a:xfrm>
          <a:prstGeom prst="rect">
            <a:avLst/>
          </a:prstGeom>
          <a:effectLst/>
        </p:spPr>
      </p:pic>
      <p:pic>
        <p:nvPicPr>
          <p:cNvPr id="4" name="Picture 3" descr="A large room&#10;&#10;Description automatically generated">
            <a:extLst>
              <a:ext uri="{FF2B5EF4-FFF2-40B4-BE49-F238E27FC236}">
                <a16:creationId xmlns:a16="http://schemas.microsoft.com/office/drawing/2014/main" id="{6E4A1AD9-1FB2-5D48-B520-DE9DA67833E0}"/>
              </a:ext>
            </a:extLst>
          </p:cNvPr>
          <p:cNvPicPr>
            <a:picLocks noChangeAspect="1"/>
          </p:cNvPicPr>
          <p:nvPr/>
        </p:nvPicPr>
        <p:blipFill>
          <a:blip r:embed="rId7"/>
          <a:stretch>
            <a:fillRect/>
          </a:stretch>
        </p:blipFill>
        <p:spPr>
          <a:xfrm>
            <a:off x="202710" y="3503734"/>
            <a:ext cx="2646294" cy="1984721"/>
          </a:xfrm>
          <a:prstGeom prst="rect">
            <a:avLst/>
          </a:prstGeom>
        </p:spPr>
      </p:pic>
      <p:pic>
        <p:nvPicPr>
          <p:cNvPr id="12" name="Picture 11" descr="A large empty room&#10;&#10;Description automatically generated">
            <a:extLst>
              <a:ext uri="{FF2B5EF4-FFF2-40B4-BE49-F238E27FC236}">
                <a16:creationId xmlns:a16="http://schemas.microsoft.com/office/drawing/2014/main" id="{0201FCFD-7CF9-334D-B4CA-6397E7720300}"/>
              </a:ext>
            </a:extLst>
          </p:cNvPr>
          <p:cNvPicPr>
            <a:picLocks noChangeAspect="1"/>
          </p:cNvPicPr>
          <p:nvPr/>
        </p:nvPicPr>
        <p:blipFill>
          <a:blip r:embed="rId8"/>
          <a:stretch>
            <a:fillRect/>
          </a:stretch>
        </p:blipFill>
        <p:spPr>
          <a:xfrm>
            <a:off x="6304232" y="3500221"/>
            <a:ext cx="2646294" cy="1984721"/>
          </a:xfrm>
          <a:prstGeom prst="rect">
            <a:avLst/>
          </a:prstGeom>
        </p:spPr>
      </p:pic>
    </p:spTree>
    <p:extLst>
      <p:ext uri="{BB962C8B-B14F-4D97-AF65-F5344CB8AC3E}">
        <p14:creationId xmlns:p14="http://schemas.microsoft.com/office/powerpoint/2010/main" val="3908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39136-0D22-EE4D-87F1-27232E873D10}"/>
              </a:ext>
            </a:extLst>
          </p:cNvPr>
          <p:cNvSpPr>
            <a:spLocks noGrp="1"/>
          </p:cNvSpPr>
          <p:nvPr>
            <p:ph type="title"/>
          </p:nvPr>
        </p:nvSpPr>
        <p:spPr/>
        <p:txBody>
          <a:bodyPr/>
          <a:lstStyle/>
          <a:p>
            <a:r>
              <a:rPr lang="en-US" dirty="0"/>
              <a:t>Guiding Principles and Scope</a:t>
            </a:r>
          </a:p>
        </p:txBody>
      </p:sp>
      <p:pic>
        <p:nvPicPr>
          <p:cNvPr id="6" name="Content Placeholder 5">
            <a:extLst>
              <a:ext uri="{FF2B5EF4-FFF2-40B4-BE49-F238E27FC236}">
                <a16:creationId xmlns:a16="http://schemas.microsoft.com/office/drawing/2014/main" id="{EF95D0F4-7008-7F4D-A11C-6FD7DA8C2EEB}"/>
              </a:ext>
            </a:extLst>
          </p:cNvPr>
          <p:cNvPicPr>
            <a:picLocks noGrp="1" noChangeAspect="1"/>
          </p:cNvPicPr>
          <p:nvPr>
            <p:ph idx="1"/>
          </p:nvPr>
        </p:nvPicPr>
        <p:blipFill>
          <a:blip r:embed="rId2"/>
          <a:stretch>
            <a:fillRect/>
          </a:stretch>
        </p:blipFill>
        <p:spPr>
          <a:xfrm>
            <a:off x="-7620" y="5735485"/>
            <a:ext cx="9151620" cy="265265"/>
          </a:xfrm>
        </p:spPr>
      </p:pic>
      <p:pic>
        <p:nvPicPr>
          <p:cNvPr id="8" name="Picture 7">
            <a:extLst>
              <a:ext uri="{FF2B5EF4-FFF2-40B4-BE49-F238E27FC236}">
                <a16:creationId xmlns:a16="http://schemas.microsoft.com/office/drawing/2014/main" id="{69247AF5-8FBD-0E41-942E-25DA6A1930B4}"/>
              </a:ext>
            </a:extLst>
          </p:cNvPr>
          <p:cNvPicPr>
            <a:picLocks noChangeAspect="1"/>
          </p:cNvPicPr>
          <p:nvPr/>
        </p:nvPicPr>
        <p:blipFill>
          <a:blip r:embed="rId3"/>
          <a:stretch>
            <a:fillRect/>
          </a:stretch>
        </p:blipFill>
        <p:spPr>
          <a:xfrm>
            <a:off x="493110" y="5764413"/>
            <a:ext cx="122490" cy="176930"/>
          </a:xfrm>
          <a:prstGeom prst="rect">
            <a:avLst/>
          </a:prstGeom>
        </p:spPr>
      </p:pic>
      <p:sp>
        <p:nvSpPr>
          <p:cNvPr id="11" name="Rectangle 10">
            <a:extLst>
              <a:ext uri="{FF2B5EF4-FFF2-40B4-BE49-F238E27FC236}">
                <a16:creationId xmlns:a16="http://schemas.microsoft.com/office/drawing/2014/main" id="{BB578F7E-A7C1-184B-9114-B9E5E2A7313E}"/>
              </a:ext>
            </a:extLst>
          </p:cNvPr>
          <p:cNvSpPr/>
          <p:nvPr/>
        </p:nvSpPr>
        <p:spPr>
          <a:xfrm>
            <a:off x="1596731" y="1867832"/>
            <a:ext cx="5801070" cy="300082"/>
          </a:xfrm>
          <a:prstGeom prst="rect">
            <a:avLst/>
          </a:prstGeom>
        </p:spPr>
        <p:txBody>
          <a:bodyPr wrap="square">
            <a:spAutoFit/>
          </a:bodyPr>
          <a:lstStyle/>
          <a:p>
            <a:pPr algn="ctr"/>
            <a:r>
              <a:rPr lang="en-US" sz="1350" b="1" kern="0" dirty="0">
                <a:solidFill>
                  <a:schemeClr val="tx2">
                    <a:lumMod val="50000"/>
                  </a:schemeClr>
                </a:solidFill>
                <a:ea typeface="ＭＳ Ｐゴシック" charset="-128"/>
                <a:cs typeface="ＭＳ Ｐゴシック" charset="-128"/>
              </a:rPr>
              <a:t>Geometric Confinement   -   Physical Proximity  -    Competing Interactions</a:t>
            </a:r>
            <a:endParaRPr lang="en-US" sz="1350" dirty="0"/>
          </a:p>
        </p:txBody>
      </p:sp>
      <p:sp>
        <p:nvSpPr>
          <p:cNvPr id="13" name="TextBox 12">
            <a:extLst>
              <a:ext uri="{FF2B5EF4-FFF2-40B4-BE49-F238E27FC236}">
                <a16:creationId xmlns:a16="http://schemas.microsoft.com/office/drawing/2014/main" id="{43086AE3-ECE2-6146-B3E2-C41B1A360292}"/>
              </a:ext>
            </a:extLst>
          </p:cNvPr>
          <p:cNvSpPr txBox="1"/>
          <p:nvPr/>
        </p:nvSpPr>
        <p:spPr>
          <a:xfrm>
            <a:off x="1382591" y="2107699"/>
            <a:ext cx="6229350" cy="323165"/>
          </a:xfrm>
          <a:prstGeom prst="rect">
            <a:avLst/>
          </a:prstGeom>
          <a:noFill/>
        </p:spPr>
        <p:txBody>
          <a:bodyPr wrap="square" rtlCol="0">
            <a:spAutoFit/>
          </a:bodyPr>
          <a:lstStyle/>
          <a:p>
            <a:pPr algn="ctr"/>
            <a:r>
              <a:rPr lang="en-US" sz="1500" b="1" dirty="0">
                <a:solidFill>
                  <a:srgbClr val="FF0000"/>
                </a:solidFill>
              </a:rPr>
              <a:t>Formulate rules for rational design of advanced magnetic materials</a:t>
            </a:r>
          </a:p>
        </p:txBody>
      </p:sp>
      <p:grpSp>
        <p:nvGrpSpPr>
          <p:cNvPr id="14" name="Group 13">
            <a:extLst>
              <a:ext uri="{FF2B5EF4-FFF2-40B4-BE49-F238E27FC236}">
                <a16:creationId xmlns:a16="http://schemas.microsoft.com/office/drawing/2014/main" id="{2973E235-69A5-854B-96E9-8B92543A0C22}"/>
              </a:ext>
            </a:extLst>
          </p:cNvPr>
          <p:cNvGrpSpPr/>
          <p:nvPr/>
        </p:nvGrpSpPr>
        <p:grpSpPr>
          <a:xfrm>
            <a:off x="2617910" y="3284191"/>
            <a:ext cx="3908181" cy="2360804"/>
            <a:chOff x="476249" y="1371600"/>
            <a:chExt cx="8467727" cy="5115075"/>
          </a:xfrm>
        </p:grpSpPr>
        <p:pic>
          <p:nvPicPr>
            <p:cNvPr id="15" name="Picture 3">
              <a:extLst>
                <a:ext uri="{FF2B5EF4-FFF2-40B4-BE49-F238E27FC236}">
                  <a16:creationId xmlns:a16="http://schemas.microsoft.com/office/drawing/2014/main" id="{D404F26D-D086-9B44-AC40-8FC1402FE6CC}"/>
                </a:ext>
              </a:extLst>
            </p:cNvPr>
            <p:cNvPicPr>
              <a:picLocks noChangeAspect="1" noChangeArrowheads="1"/>
            </p:cNvPicPr>
            <p:nvPr/>
          </p:nvPicPr>
          <p:blipFill>
            <a:blip r:embed="rId4"/>
            <a:srcRect/>
            <a:stretch>
              <a:fillRect/>
            </a:stretch>
          </p:blipFill>
          <p:spPr bwMode="auto">
            <a:xfrm>
              <a:off x="3124200" y="2362200"/>
              <a:ext cx="3385488" cy="2286000"/>
            </a:xfrm>
            <a:prstGeom prst="rect">
              <a:avLst/>
            </a:prstGeom>
            <a:noFill/>
            <a:ln w="9525">
              <a:noFill/>
              <a:miter lim="800000"/>
              <a:headEnd/>
              <a:tailEnd/>
            </a:ln>
          </p:spPr>
        </p:pic>
        <p:grpSp>
          <p:nvGrpSpPr>
            <p:cNvPr id="16" name="Group 15">
              <a:extLst>
                <a:ext uri="{FF2B5EF4-FFF2-40B4-BE49-F238E27FC236}">
                  <a16:creationId xmlns:a16="http://schemas.microsoft.com/office/drawing/2014/main" id="{614DA077-E9CB-D246-9888-87F201383307}"/>
                </a:ext>
              </a:extLst>
            </p:cNvPr>
            <p:cNvGrpSpPr/>
            <p:nvPr/>
          </p:nvGrpSpPr>
          <p:grpSpPr>
            <a:xfrm>
              <a:off x="2514600" y="1371600"/>
              <a:ext cx="4412320" cy="4370682"/>
              <a:chOff x="2715918" y="1420518"/>
              <a:chExt cx="4412320" cy="4370682"/>
            </a:xfrm>
          </p:grpSpPr>
          <p:sp>
            <p:nvSpPr>
              <p:cNvPr id="20" name="Arc 19">
                <a:extLst>
                  <a:ext uri="{FF2B5EF4-FFF2-40B4-BE49-F238E27FC236}">
                    <a16:creationId xmlns:a16="http://schemas.microsoft.com/office/drawing/2014/main" id="{38E0444C-3D22-584F-B4E5-F67FBC5D4074}"/>
                  </a:ext>
                </a:extLst>
              </p:cNvPr>
              <p:cNvSpPr/>
              <p:nvPr/>
            </p:nvSpPr>
            <p:spPr bwMode="auto">
              <a:xfrm>
                <a:off x="2819400" y="1524000"/>
                <a:ext cx="4267200" cy="4267200"/>
              </a:xfrm>
              <a:prstGeom prst="arc">
                <a:avLst>
                  <a:gd name="adj1" fmla="val 13422732"/>
                  <a:gd name="adj2" fmla="val 19121629"/>
                </a:avLst>
              </a:prstGeom>
              <a:noFill/>
              <a:ln w="76200" cap="flat" cmpd="sng" algn="ctr">
                <a:solidFill>
                  <a:srgbClr val="008000"/>
                </a:solidFill>
                <a:prstDash val="solid"/>
                <a:round/>
                <a:headEnd type="stealth" w="med" len="med"/>
                <a:tailEnd type="stealth" w="med" len="med"/>
              </a:ln>
              <a:effec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endParaRPr lang="en-US" sz="1050">
                  <a:latin typeface="Calibri" pitchFamily="34" charset="0"/>
                </a:endParaRPr>
              </a:p>
            </p:txBody>
          </p:sp>
          <p:sp>
            <p:nvSpPr>
              <p:cNvPr id="21" name="Arc 20">
                <a:extLst>
                  <a:ext uri="{FF2B5EF4-FFF2-40B4-BE49-F238E27FC236}">
                    <a16:creationId xmlns:a16="http://schemas.microsoft.com/office/drawing/2014/main" id="{984630B5-C125-E349-B65D-380B93C8D6AC}"/>
                  </a:ext>
                </a:extLst>
              </p:cNvPr>
              <p:cNvSpPr/>
              <p:nvPr/>
            </p:nvSpPr>
            <p:spPr bwMode="auto">
              <a:xfrm rot="14450023">
                <a:off x="2861038" y="1427798"/>
                <a:ext cx="4267200" cy="4267200"/>
              </a:xfrm>
              <a:prstGeom prst="arc">
                <a:avLst>
                  <a:gd name="adj1" fmla="val 13812592"/>
                  <a:gd name="adj2" fmla="val 19195115"/>
                </a:avLst>
              </a:prstGeom>
              <a:noFill/>
              <a:ln w="76200" cap="flat" cmpd="sng" algn="ctr">
                <a:solidFill>
                  <a:srgbClr val="008000"/>
                </a:solidFill>
                <a:prstDash val="solid"/>
                <a:round/>
                <a:headEnd type="stealth" w="med" len="med"/>
                <a:tailEnd type="stealth" w="med" len="med"/>
              </a:ln>
              <a:effec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endParaRPr lang="en-US" sz="1050">
                  <a:latin typeface="Calibri" pitchFamily="34" charset="0"/>
                </a:endParaRPr>
              </a:p>
            </p:txBody>
          </p:sp>
          <p:sp>
            <p:nvSpPr>
              <p:cNvPr id="22" name="Arc 21">
                <a:extLst>
                  <a:ext uri="{FF2B5EF4-FFF2-40B4-BE49-F238E27FC236}">
                    <a16:creationId xmlns:a16="http://schemas.microsoft.com/office/drawing/2014/main" id="{B9EB99F7-B705-2845-9D5B-B1A709CD428B}"/>
                  </a:ext>
                </a:extLst>
              </p:cNvPr>
              <p:cNvSpPr/>
              <p:nvPr/>
            </p:nvSpPr>
            <p:spPr bwMode="auto">
              <a:xfrm rot="6938174">
                <a:off x="2715918" y="1420518"/>
                <a:ext cx="4267200" cy="4267200"/>
              </a:xfrm>
              <a:prstGeom prst="arc">
                <a:avLst>
                  <a:gd name="adj1" fmla="val 13590884"/>
                  <a:gd name="adj2" fmla="val 19122813"/>
                </a:avLst>
              </a:prstGeom>
              <a:noFill/>
              <a:ln w="76200" cap="flat" cmpd="sng" algn="ctr">
                <a:solidFill>
                  <a:srgbClr val="008000"/>
                </a:solidFill>
                <a:prstDash val="solid"/>
                <a:round/>
                <a:headEnd type="stealth" w="med" len="med"/>
                <a:tailEnd type="stealth" w="med" len="med"/>
              </a:ln>
              <a:effec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endParaRPr lang="en-US" sz="1050">
                  <a:latin typeface="Calibri" pitchFamily="34" charset="0"/>
                </a:endParaRPr>
              </a:p>
            </p:txBody>
          </p:sp>
        </p:grpSp>
        <p:sp>
          <p:nvSpPr>
            <p:cNvPr id="17" name="TextBox 16">
              <a:extLst>
                <a:ext uri="{FF2B5EF4-FFF2-40B4-BE49-F238E27FC236}">
                  <a16:creationId xmlns:a16="http://schemas.microsoft.com/office/drawing/2014/main" id="{A97120A9-A559-2840-BBEB-32417F8D3681}"/>
                </a:ext>
              </a:extLst>
            </p:cNvPr>
            <p:cNvSpPr txBox="1"/>
            <p:nvPr/>
          </p:nvSpPr>
          <p:spPr>
            <a:xfrm>
              <a:off x="2971799" y="5486401"/>
              <a:ext cx="3429000" cy="1000274"/>
            </a:xfrm>
            <a:prstGeom prst="rect">
              <a:avLst/>
            </a:prstGeom>
            <a:noFill/>
          </p:spPr>
          <p:txBody>
            <a:bodyPr wrap="square" rtlCol="0">
              <a:spAutoFit/>
            </a:bodyPr>
            <a:lstStyle/>
            <a:p>
              <a:pPr algn="ctr"/>
              <a:r>
                <a:rPr lang="en-US" sz="1200" b="1" dirty="0"/>
                <a:t>Advanced</a:t>
              </a:r>
              <a:br>
                <a:rPr lang="en-US" sz="1200" b="1" dirty="0"/>
              </a:br>
              <a:r>
                <a:rPr lang="en-US" sz="1200" b="1" dirty="0"/>
                <a:t>Multilayers</a:t>
              </a:r>
              <a:endParaRPr lang="en-US" sz="1200" dirty="0"/>
            </a:p>
          </p:txBody>
        </p:sp>
        <p:sp>
          <p:nvSpPr>
            <p:cNvPr id="18" name="TextBox 17">
              <a:extLst>
                <a:ext uri="{FF2B5EF4-FFF2-40B4-BE49-F238E27FC236}">
                  <a16:creationId xmlns:a16="http://schemas.microsoft.com/office/drawing/2014/main" id="{7FE13855-EE79-484E-85C5-E7069233FB39}"/>
                </a:ext>
              </a:extLst>
            </p:cNvPr>
            <p:cNvSpPr txBox="1"/>
            <p:nvPr/>
          </p:nvSpPr>
          <p:spPr>
            <a:xfrm>
              <a:off x="476249" y="2105023"/>
              <a:ext cx="3429000" cy="600164"/>
            </a:xfrm>
            <a:prstGeom prst="rect">
              <a:avLst/>
            </a:prstGeom>
            <a:noFill/>
          </p:spPr>
          <p:txBody>
            <a:bodyPr wrap="square" rtlCol="0">
              <a:spAutoFit/>
            </a:bodyPr>
            <a:lstStyle/>
            <a:p>
              <a:pPr algn="ctr"/>
              <a:r>
                <a:rPr lang="en-US" sz="1200" b="1" dirty="0"/>
                <a:t>Confined Dynamics</a:t>
              </a:r>
              <a:endParaRPr lang="en-US" sz="1200" dirty="0"/>
            </a:p>
          </p:txBody>
        </p:sp>
        <p:sp>
          <p:nvSpPr>
            <p:cNvPr id="19" name="TextBox 18">
              <a:extLst>
                <a:ext uri="{FF2B5EF4-FFF2-40B4-BE49-F238E27FC236}">
                  <a16:creationId xmlns:a16="http://schemas.microsoft.com/office/drawing/2014/main" id="{960BC397-2800-C244-AECD-16C18E1FF6F2}"/>
                </a:ext>
              </a:extLst>
            </p:cNvPr>
            <p:cNvSpPr txBox="1"/>
            <p:nvPr/>
          </p:nvSpPr>
          <p:spPr>
            <a:xfrm>
              <a:off x="6048375" y="2174001"/>
              <a:ext cx="2895601" cy="600164"/>
            </a:xfrm>
            <a:prstGeom prst="rect">
              <a:avLst/>
            </a:prstGeom>
            <a:noFill/>
          </p:spPr>
          <p:txBody>
            <a:bodyPr wrap="square" rtlCol="0">
              <a:spAutoFit/>
            </a:bodyPr>
            <a:lstStyle/>
            <a:p>
              <a:pPr algn="ctr"/>
              <a:r>
                <a:rPr lang="en-US" sz="1200" b="1" dirty="0"/>
                <a:t>Spin Transport</a:t>
              </a:r>
              <a:endParaRPr lang="en-US" sz="1200" dirty="0"/>
            </a:p>
          </p:txBody>
        </p:sp>
      </p:grpSp>
      <p:pic>
        <p:nvPicPr>
          <p:cNvPr id="23" name="Picture 22">
            <a:extLst>
              <a:ext uri="{FF2B5EF4-FFF2-40B4-BE49-F238E27FC236}">
                <a16:creationId xmlns:a16="http://schemas.microsoft.com/office/drawing/2014/main" id="{75818719-6189-9444-95F2-57E12AD67DD6}"/>
              </a:ext>
            </a:extLst>
          </p:cNvPr>
          <p:cNvPicPr>
            <a:picLocks noChangeAspect="1"/>
          </p:cNvPicPr>
          <p:nvPr/>
        </p:nvPicPr>
        <p:blipFill>
          <a:blip r:embed="rId5"/>
          <a:stretch>
            <a:fillRect/>
          </a:stretch>
        </p:blipFill>
        <p:spPr>
          <a:xfrm>
            <a:off x="4695174" y="2622386"/>
            <a:ext cx="3037417" cy="903016"/>
          </a:xfrm>
          <a:prstGeom prst="rect">
            <a:avLst/>
          </a:prstGeom>
        </p:spPr>
      </p:pic>
      <p:pic>
        <p:nvPicPr>
          <p:cNvPr id="24" name="Picture 23" descr="Mechanism.png">
            <a:extLst>
              <a:ext uri="{FF2B5EF4-FFF2-40B4-BE49-F238E27FC236}">
                <a16:creationId xmlns:a16="http://schemas.microsoft.com/office/drawing/2014/main" id="{F413AF7B-4C05-0645-AF8B-7A8A49C60D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9372" y="2490186"/>
            <a:ext cx="1223927" cy="1099036"/>
          </a:xfrm>
          <a:prstGeom prst="rect">
            <a:avLst/>
          </a:prstGeom>
        </p:spPr>
      </p:pic>
      <p:pic>
        <p:nvPicPr>
          <p:cNvPr id="25" name="Picture 24">
            <a:extLst>
              <a:ext uri="{FF2B5EF4-FFF2-40B4-BE49-F238E27FC236}">
                <a16:creationId xmlns:a16="http://schemas.microsoft.com/office/drawing/2014/main" id="{86015DD2-BAF6-C248-BA00-5034541B97BD}"/>
              </a:ext>
            </a:extLst>
          </p:cNvPr>
          <p:cNvPicPr>
            <a:picLocks noChangeAspect="1"/>
          </p:cNvPicPr>
          <p:nvPr/>
        </p:nvPicPr>
        <p:blipFill>
          <a:blip r:embed="rId7"/>
          <a:stretch>
            <a:fillRect/>
          </a:stretch>
        </p:blipFill>
        <p:spPr>
          <a:xfrm>
            <a:off x="1761475" y="3820162"/>
            <a:ext cx="1843435" cy="1906745"/>
          </a:xfrm>
          <a:prstGeom prst="rect">
            <a:avLst/>
          </a:prstGeom>
        </p:spPr>
      </p:pic>
      <p:grpSp>
        <p:nvGrpSpPr>
          <p:cNvPr id="26" name="Group 25">
            <a:extLst>
              <a:ext uri="{FF2B5EF4-FFF2-40B4-BE49-F238E27FC236}">
                <a16:creationId xmlns:a16="http://schemas.microsoft.com/office/drawing/2014/main" id="{D2D186D0-4260-E442-A604-759082007081}"/>
              </a:ext>
            </a:extLst>
          </p:cNvPr>
          <p:cNvGrpSpPr/>
          <p:nvPr/>
        </p:nvGrpSpPr>
        <p:grpSpPr>
          <a:xfrm>
            <a:off x="5587400" y="4227399"/>
            <a:ext cx="2302370" cy="1088378"/>
            <a:chOff x="5987413" y="3854270"/>
            <a:chExt cx="3069826" cy="1451171"/>
          </a:xfrm>
        </p:grpSpPr>
        <p:pic>
          <p:nvPicPr>
            <p:cNvPr id="27" name="Picture 26">
              <a:extLst>
                <a:ext uri="{FF2B5EF4-FFF2-40B4-BE49-F238E27FC236}">
                  <a16:creationId xmlns:a16="http://schemas.microsoft.com/office/drawing/2014/main" id="{C96165F3-C917-5C45-A387-13283532B8DF}"/>
                </a:ext>
              </a:extLst>
            </p:cNvPr>
            <p:cNvPicPr>
              <a:picLocks noChangeAspect="1"/>
            </p:cNvPicPr>
            <p:nvPr/>
          </p:nvPicPr>
          <p:blipFill>
            <a:blip r:embed="rId8"/>
            <a:stretch>
              <a:fillRect/>
            </a:stretch>
          </p:blipFill>
          <p:spPr>
            <a:xfrm>
              <a:off x="6011040" y="3876729"/>
              <a:ext cx="916513" cy="1382536"/>
            </a:xfrm>
            <a:prstGeom prst="rect">
              <a:avLst/>
            </a:prstGeom>
          </p:spPr>
        </p:pic>
        <p:pic>
          <p:nvPicPr>
            <p:cNvPr id="28" name="Picture 27">
              <a:extLst>
                <a:ext uri="{FF2B5EF4-FFF2-40B4-BE49-F238E27FC236}">
                  <a16:creationId xmlns:a16="http://schemas.microsoft.com/office/drawing/2014/main" id="{1302267D-B64B-EF40-9E9D-65E25BA0285B}"/>
                </a:ext>
              </a:extLst>
            </p:cNvPr>
            <p:cNvPicPr>
              <a:picLocks noChangeAspect="1"/>
            </p:cNvPicPr>
            <p:nvPr/>
          </p:nvPicPr>
          <p:blipFill>
            <a:blip r:embed="rId9"/>
            <a:stretch>
              <a:fillRect/>
            </a:stretch>
          </p:blipFill>
          <p:spPr>
            <a:xfrm>
              <a:off x="6965710" y="3854270"/>
              <a:ext cx="2091529" cy="1451171"/>
            </a:xfrm>
            <a:prstGeom prst="rect">
              <a:avLst/>
            </a:prstGeom>
          </p:spPr>
        </p:pic>
        <p:sp>
          <p:nvSpPr>
            <p:cNvPr id="29" name="Rectangle 28">
              <a:extLst>
                <a:ext uri="{FF2B5EF4-FFF2-40B4-BE49-F238E27FC236}">
                  <a16:creationId xmlns:a16="http://schemas.microsoft.com/office/drawing/2014/main" id="{31EE002E-8D62-B74D-B81D-1B670D49C795}"/>
                </a:ext>
              </a:extLst>
            </p:cNvPr>
            <p:cNvSpPr/>
            <p:nvPr/>
          </p:nvSpPr>
          <p:spPr>
            <a:xfrm>
              <a:off x="5987413" y="5047620"/>
              <a:ext cx="230919" cy="24743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17149281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431A26-4659-0F41-8DD9-30A3C7F6CAD1}"/>
              </a:ext>
            </a:extLst>
          </p:cNvPr>
          <p:cNvSpPr txBox="1"/>
          <p:nvPr/>
        </p:nvSpPr>
        <p:spPr>
          <a:xfrm>
            <a:off x="1215487" y="173935"/>
            <a:ext cx="6477500" cy="584775"/>
          </a:xfrm>
          <a:prstGeom prst="rect">
            <a:avLst/>
          </a:prstGeom>
          <a:noFill/>
        </p:spPr>
        <p:txBody>
          <a:bodyPr wrap="square" rtlCol="0">
            <a:spAutoFit/>
          </a:bodyPr>
          <a:lstStyle/>
          <a:p>
            <a:pPr algn="ctr"/>
            <a:r>
              <a:rPr lang="en-US" sz="3200" b="1" dirty="0"/>
              <a:t>Spin Transport</a:t>
            </a:r>
          </a:p>
        </p:txBody>
      </p:sp>
      <p:sp>
        <p:nvSpPr>
          <p:cNvPr id="3" name="TextBox 2">
            <a:extLst>
              <a:ext uri="{FF2B5EF4-FFF2-40B4-BE49-F238E27FC236}">
                <a16:creationId xmlns:a16="http://schemas.microsoft.com/office/drawing/2014/main" id="{7BB8919D-05A3-C84A-AA1C-C13B178E21C6}"/>
              </a:ext>
            </a:extLst>
          </p:cNvPr>
          <p:cNvSpPr txBox="1"/>
          <p:nvPr/>
        </p:nvSpPr>
        <p:spPr>
          <a:xfrm>
            <a:off x="1416198" y="3098672"/>
            <a:ext cx="6477500" cy="584775"/>
          </a:xfrm>
          <a:prstGeom prst="rect">
            <a:avLst/>
          </a:prstGeom>
          <a:noFill/>
        </p:spPr>
        <p:txBody>
          <a:bodyPr wrap="square" rtlCol="0">
            <a:spAutoFit/>
          </a:bodyPr>
          <a:lstStyle/>
          <a:p>
            <a:pPr algn="ctr"/>
            <a:r>
              <a:rPr lang="en-US" sz="3200" b="1" dirty="0"/>
              <a:t>Magnetization Dynamics</a:t>
            </a:r>
          </a:p>
        </p:txBody>
      </p:sp>
      <p:grpSp>
        <p:nvGrpSpPr>
          <p:cNvPr id="4" name="Group 3">
            <a:extLst>
              <a:ext uri="{FF2B5EF4-FFF2-40B4-BE49-F238E27FC236}">
                <a16:creationId xmlns:a16="http://schemas.microsoft.com/office/drawing/2014/main" id="{143575F4-8BD7-9C42-A3B8-92983465F55F}"/>
              </a:ext>
            </a:extLst>
          </p:cNvPr>
          <p:cNvGrpSpPr/>
          <p:nvPr/>
        </p:nvGrpSpPr>
        <p:grpSpPr>
          <a:xfrm>
            <a:off x="174805" y="1059873"/>
            <a:ext cx="1094643" cy="1368304"/>
            <a:chOff x="7162800" y="304800"/>
            <a:chExt cx="1828800" cy="2286000"/>
          </a:xfrm>
        </p:grpSpPr>
        <p:pic>
          <p:nvPicPr>
            <p:cNvPr id="5" name="Picture 4">
              <a:extLst>
                <a:ext uri="{FF2B5EF4-FFF2-40B4-BE49-F238E27FC236}">
                  <a16:creationId xmlns:a16="http://schemas.microsoft.com/office/drawing/2014/main" id="{D2CA821B-2D4F-C847-93B8-6E30AB170870}"/>
                </a:ext>
              </a:extLst>
            </p:cNvPr>
            <p:cNvPicPr>
              <a:picLocks noChangeAspect="1"/>
            </p:cNvPicPr>
            <p:nvPr/>
          </p:nvPicPr>
          <p:blipFill rotWithShape="1">
            <a:blip r:embed="rId5"/>
            <a:srcRect r="55048"/>
            <a:stretch/>
          </p:blipFill>
          <p:spPr>
            <a:xfrm>
              <a:off x="7270922" y="304800"/>
              <a:ext cx="1720678" cy="2286000"/>
            </a:xfrm>
            <a:prstGeom prst="rect">
              <a:avLst/>
            </a:prstGeom>
          </p:spPr>
        </p:pic>
        <p:sp>
          <p:nvSpPr>
            <p:cNvPr id="6" name="Rectangle 5">
              <a:extLst>
                <a:ext uri="{FF2B5EF4-FFF2-40B4-BE49-F238E27FC236}">
                  <a16:creationId xmlns:a16="http://schemas.microsoft.com/office/drawing/2014/main" id="{047A9DF1-C2C7-6047-A246-15D59C489661}"/>
                </a:ext>
              </a:extLst>
            </p:cNvPr>
            <p:cNvSpPr/>
            <p:nvPr/>
          </p:nvSpPr>
          <p:spPr bwMode="auto">
            <a:xfrm>
              <a:off x="7162800" y="304800"/>
              <a:ext cx="4572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Calibri" pitchFamily="34" charset="0"/>
              </a:endParaRPr>
            </a:p>
          </p:txBody>
        </p:sp>
      </p:grpSp>
      <p:pic>
        <p:nvPicPr>
          <p:cNvPr id="7" name="Movie_S2_higher current_position of formation skyrmions.avi">
            <a:hlinkClick r:id="" action="ppaction://media"/>
            <a:extLst>
              <a:ext uri="{FF2B5EF4-FFF2-40B4-BE49-F238E27FC236}">
                <a16:creationId xmlns:a16="http://schemas.microsoft.com/office/drawing/2014/main" id="{E982A94B-5594-664F-BD5C-67C077E76F1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365788" y="928261"/>
            <a:ext cx="3289160" cy="1631528"/>
          </a:xfrm>
          <a:prstGeom prst="rect">
            <a:avLst/>
          </a:prstGeom>
        </p:spPr>
      </p:pic>
      <p:sp>
        <p:nvSpPr>
          <p:cNvPr id="8" name="TextBox 7">
            <a:extLst>
              <a:ext uri="{FF2B5EF4-FFF2-40B4-BE49-F238E27FC236}">
                <a16:creationId xmlns:a16="http://schemas.microsoft.com/office/drawing/2014/main" id="{38FD565B-6856-734B-BA2B-7E99AAFD7403}"/>
              </a:ext>
            </a:extLst>
          </p:cNvPr>
          <p:cNvSpPr txBox="1"/>
          <p:nvPr/>
        </p:nvSpPr>
        <p:spPr>
          <a:xfrm>
            <a:off x="221673" y="2729340"/>
            <a:ext cx="4638546" cy="369332"/>
          </a:xfrm>
          <a:prstGeom prst="rect">
            <a:avLst/>
          </a:prstGeom>
          <a:noFill/>
        </p:spPr>
        <p:txBody>
          <a:bodyPr wrap="square" rtlCol="0">
            <a:spAutoFit/>
          </a:bodyPr>
          <a:lstStyle/>
          <a:p>
            <a:r>
              <a:rPr lang="en-US" dirty="0"/>
              <a:t>E.g., current driven motion of </a:t>
            </a:r>
            <a:r>
              <a:rPr lang="en-US" dirty="0" err="1"/>
              <a:t>Skyrmions</a:t>
            </a:r>
            <a:endParaRPr lang="en-US" dirty="0"/>
          </a:p>
        </p:txBody>
      </p:sp>
      <p:sp>
        <p:nvSpPr>
          <p:cNvPr id="9" name="TextBox 8">
            <a:extLst>
              <a:ext uri="{FF2B5EF4-FFF2-40B4-BE49-F238E27FC236}">
                <a16:creationId xmlns:a16="http://schemas.microsoft.com/office/drawing/2014/main" id="{4B3AAFC6-6279-CE4D-96CE-FAA16C9E1FB4}"/>
              </a:ext>
            </a:extLst>
          </p:cNvPr>
          <p:cNvSpPr txBox="1"/>
          <p:nvPr/>
        </p:nvSpPr>
        <p:spPr>
          <a:xfrm>
            <a:off x="4860218" y="928261"/>
            <a:ext cx="4283781" cy="1569660"/>
          </a:xfrm>
          <a:prstGeom prst="rect">
            <a:avLst/>
          </a:prstGeom>
          <a:noFill/>
        </p:spPr>
        <p:txBody>
          <a:bodyPr wrap="square" rtlCol="0">
            <a:spAutoFit/>
          </a:bodyPr>
          <a:lstStyle/>
          <a:p>
            <a:r>
              <a:rPr lang="en-US" sz="2400" dirty="0"/>
              <a:t>Current Topics:</a:t>
            </a:r>
          </a:p>
          <a:p>
            <a:pPr marL="285750" indent="-285750">
              <a:buFont typeface="Arial" panose="020B0604020202020204" pitchFamily="34" charset="0"/>
              <a:buChar char="•"/>
            </a:pPr>
            <a:r>
              <a:rPr lang="en-US" sz="2400" dirty="0"/>
              <a:t>Topological Spin Textures</a:t>
            </a:r>
          </a:p>
          <a:p>
            <a:pPr marL="285750" indent="-285750">
              <a:buFont typeface="Arial" panose="020B0604020202020204" pitchFamily="34" charset="0"/>
              <a:buChar char="•"/>
            </a:pPr>
            <a:r>
              <a:rPr lang="en-US" sz="2400" dirty="0"/>
              <a:t>Antiferromagnetic Spintronics</a:t>
            </a:r>
          </a:p>
          <a:p>
            <a:pPr marL="285750" indent="-285750">
              <a:buFont typeface="Arial" panose="020B0604020202020204" pitchFamily="34" charset="0"/>
              <a:buChar char="•"/>
            </a:pPr>
            <a:r>
              <a:rPr lang="en-US" sz="2400" dirty="0"/>
              <a:t>Ultrafast Spin Currents</a:t>
            </a:r>
          </a:p>
        </p:txBody>
      </p:sp>
      <p:grpSp>
        <p:nvGrpSpPr>
          <p:cNvPr id="11" name="Group 10">
            <a:extLst>
              <a:ext uri="{FF2B5EF4-FFF2-40B4-BE49-F238E27FC236}">
                <a16:creationId xmlns:a16="http://schemas.microsoft.com/office/drawing/2014/main" id="{CDDEF846-7B92-1D46-B80A-F0EAC0A3C393}"/>
              </a:ext>
            </a:extLst>
          </p:cNvPr>
          <p:cNvGrpSpPr/>
          <p:nvPr/>
        </p:nvGrpSpPr>
        <p:grpSpPr>
          <a:xfrm>
            <a:off x="2110767" y="3711581"/>
            <a:ext cx="2343470" cy="1529309"/>
            <a:chOff x="4750118" y="2613887"/>
            <a:chExt cx="2787665" cy="1752600"/>
          </a:xfrm>
        </p:grpSpPr>
        <p:pic>
          <p:nvPicPr>
            <p:cNvPr id="12" name="Picture 11">
              <a:extLst>
                <a:ext uri="{FF2B5EF4-FFF2-40B4-BE49-F238E27FC236}">
                  <a16:creationId xmlns:a16="http://schemas.microsoft.com/office/drawing/2014/main" id="{17E8E411-5DDA-DA4E-85D2-D602625C3AA1}"/>
                </a:ext>
              </a:extLst>
            </p:cNvPr>
            <p:cNvPicPr>
              <a:picLocks noChangeAspect="1"/>
            </p:cNvPicPr>
            <p:nvPr/>
          </p:nvPicPr>
          <p:blipFill rotWithShape="1">
            <a:blip r:embed="rId7"/>
            <a:srcRect r="33417"/>
            <a:stretch/>
          </p:blipFill>
          <p:spPr>
            <a:xfrm>
              <a:off x="4750118" y="2613887"/>
              <a:ext cx="2787665" cy="1752600"/>
            </a:xfrm>
            <a:prstGeom prst="rect">
              <a:avLst/>
            </a:prstGeom>
          </p:spPr>
        </p:pic>
        <p:sp>
          <p:nvSpPr>
            <p:cNvPr id="13" name="Rectangle 12">
              <a:extLst>
                <a:ext uri="{FF2B5EF4-FFF2-40B4-BE49-F238E27FC236}">
                  <a16:creationId xmlns:a16="http://schemas.microsoft.com/office/drawing/2014/main" id="{6EA5CB2F-3607-2F42-8471-F5CBEB1CCB50}"/>
                </a:ext>
              </a:extLst>
            </p:cNvPr>
            <p:cNvSpPr/>
            <p:nvPr/>
          </p:nvSpPr>
          <p:spPr bwMode="auto">
            <a:xfrm>
              <a:off x="4822085" y="4061687"/>
              <a:ext cx="2286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14" name="Rectangle 13">
              <a:extLst>
                <a:ext uri="{FF2B5EF4-FFF2-40B4-BE49-F238E27FC236}">
                  <a16:creationId xmlns:a16="http://schemas.microsoft.com/office/drawing/2014/main" id="{21B7EAC4-3BC7-FC49-BF76-82AD7ECCC385}"/>
                </a:ext>
              </a:extLst>
            </p:cNvPr>
            <p:cNvSpPr/>
            <p:nvPr/>
          </p:nvSpPr>
          <p:spPr bwMode="auto">
            <a:xfrm>
              <a:off x="6269885" y="4061687"/>
              <a:ext cx="2286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grpSp>
      <p:sp>
        <p:nvSpPr>
          <p:cNvPr id="15" name="TextBox 14">
            <a:extLst>
              <a:ext uri="{FF2B5EF4-FFF2-40B4-BE49-F238E27FC236}">
                <a16:creationId xmlns:a16="http://schemas.microsoft.com/office/drawing/2014/main" id="{3D118FC1-5FEB-9948-8B07-13CC002152FC}"/>
              </a:ext>
            </a:extLst>
          </p:cNvPr>
          <p:cNvSpPr txBox="1"/>
          <p:nvPr/>
        </p:nvSpPr>
        <p:spPr>
          <a:xfrm>
            <a:off x="195147" y="5437456"/>
            <a:ext cx="5515187" cy="369332"/>
          </a:xfrm>
          <a:prstGeom prst="rect">
            <a:avLst/>
          </a:prstGeom>
          <a:noFill/>
        </p:spPr>
        <p:txBody>
          <a:bodyPr wrap="square" rtlCol="0">
            <a:spAutoFit/>
          </a:bodyPr>
          <a:lstStyle/>
          <a:p>
            <a:r>
              <a:rPr lang="en-US" dirty="0"/>
              <a:t>E.g., imaging the manipulation of spin wave propagation</a:t>
            </a:r>
          </a:p>
        </p:txBody>
      </p:sp>
      <p:sp>
        <p:nvSpPr>
          <p:cNvPr id="16" name="TextBox 15">
            <a:extLst>
              <a:ext uri="{FF2B5EF4-FFF2-40B4-BE49-F238E27FC236}">
                <a16:creationId xmlns:a16="http://schemas.microsoft.com/office/drawing/2014/main" id="{1321F0DE-F31C-2F43-BF2F-7C9812397AB8}"/>
              </a:ext>
            </a:extLst>
          </p:cNvPr>
          <p:cNvSpPr txBox="1"/>
          <p:nvPr/>
        </p:nvSpPr>
        <p:spPr>
          <a:xfrm>
            <a:off x="4860217" y="3711581"/>
            <a:ext cx="4283781" cy="1569660"/>
          </a:xfrm>
          <a:prstGeom prst="rect">
            <a:avLst/>
          </a:prstGeom>
          <a:noFill/>
        </p:spPr>
        <p:txBody>
          <a:bodyPr wrap="square" rtlCol="0">
            <a:spAutoFit/>
          </a:bodyPr>
          <a:lstStyle/>
          <a:p>
            <a:r>
              <a:rPr lang="en-US" sz="2400" dirty="0"/>
              <a:t>Current Topics:</a:t>
            </a:r>
          </a:p>
          <a:p>
            <a:pPr marL="285750" indent="-285750">
              <a:buFont typeface="Arial" panose="020B0604020202020204" pitchFamily="34" charset="0"/>
              <a:buChar char="•"/>
            </a:pPr>
            <a:r>
              <a:rPr lang="en-US" sz="2400" dirty="0"/>
              <a:t>Spin Wave Engineering</a:t>
            </a:r>
          </a:p>
          <a:p>
            <a:pPr marL="285750" indent="-285750">
              <a:buFont typeface="Arial" panose="020B0604020202020204" pitchFamily="34" charset="0"/>
              <a:buChar char="•"/>
            </a:pPr>
            <a:r>
              <a:rPr lang="en-US" sz="2400" dirty="0"/>
              <a:t>Artificial Spin Ice</a:t>
            </a:r>
          </a:p>
          <a:p>
            <a:pPr marL="285750" indent="-285750">
              <a:buFont typeface="Arial" panose="020B0604020202020204" pitchFamily="34" charset="0"/>
              <a:buChar char="•"/>
            </a:pPr>
            <a:r>
              <a:rPr lang="en-US" sz="2400" dirty="0"/>
              <a:t>Quantum </a:t>
            </a:r>
            <a:r>
              <a:rPr lang="en-US" sz="2400" dirty="0" err="1"/>
              <a:t>Magnonics</a:t>
            </a:r>
            <a:endParaRPr lang="en-US" sz="2400" dirty="0"/>
          </a:p>
        </p:txBody>
      </p:sp>
      <p:pic>
        <p:nvPicPr>
          <p:cNvPr id="17" name="Picture 3" descr="droppedImage.pdf">
            <a:extLst>
              <a:ext uri="{FF2B5EF4-FFF2-40B4-BE49-F238E27FC236}">
                <a16:creationId xmlns:a16="http://schemas.microsoft.com/office/drawing/2014/main" id="{02CBC315-5455-EF45-B0FF-CF5577C3443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4805" y="3581097"/>
            <a:ext cx="1810634" cy="171723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8" name="TextBox 17">
            <a:extLst>
              <a:ext uri="{FF2B5EF4-FFF2-40B4-BE49-F238E27FC236}">
                <a16:creationId xmlns:a16="http://schemas.microsoft.com/office/drawing/2014/main" id="{DB92ADC9-1045-2C48-B805-C36C047D7CB9}"/>
              </a:ext>
            </a:extLst>
          </p:cNvPr>
          <p:cNvSpPr txBox="1"/>
          <p:nvPr/>
        </p:nvSpPr>
        <p:spPr>
          <a:xfrm>
            <a:off x="167950" y="5945916"/>
            <a:ext cx="8808098" cy="830997"/>
          </a:xfrm>
          <a:prstGeom prst="rect">
            <a:avLst/>
          </a:prstGeom>
          <a:noFill/>
        </p:spPr>
        <p:txBody>
          <a:bodyPr wrap="square" rtlCol="0">
            <a:spAutoFit/>
          </a:bodyPr>
          <a:lstStyle/>
          <a:p>
            <a:pPr algn="ctr"/>
            <a:r>
              <a:rPr lang="en-US" sz="2400" b="1" dirty="0">
                <a:solidFill>
                  <a:srgbClr val="FF0000"/>
                </a:solidFill>
              </a:rPr>
              <a:t>Formulate rules for rational design of advanced magnetic materials with impact for energy and information technologies</a:t>
            </a:r>
          </a:p>
        </p:txBody>
      </p:sp>
    </p:spTree>
    <p:extLst>
      <p:ext uri="{BB962C8B-B14F-4D97-AF65-F5344CB8AC3E}">
        <p14:creationId xmlns:p14="http://schemas.microsoft.com/office/powerpoint/2010/main" val="169395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35856" fill="hold"/>
                                        <p:tgtEl>
                                          <p:spTgt spid="7"/>
                                        </p:tgtEl>
                                      </p:cBhvr>
                                    </p:cmd>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7"/>
                                        </p:tgtEl>
                                      </p:cBhvr>
                                    </p:cmd>
                                  </p:childTnLst>
                                </p:cTn>
                              </p:par>
                            </p:childTnLst>
                          </p:cTn>
                        </p:par>
                      </p:childTnLst>
                    </p:cTn>
                  </p:par>
                </p:childTnLst>
              </p:cTn>
              <p:nextCondLst>
                <p:cond evt="onClick" delay="0">
                  <p:tgtEl>
                    <p:spTgt spid="7"/>
                  </p:tgtEl>
                </p:cond>
              </p:nextCondLst>
            </p:seq>
            <p:video>
              <p:cMediaNode vol="80000">
                <p:cTn id="16" repeatCount="indefinite" fill="hold" display="0">
                  <p:stCondLst>
                    <p:cond delay="indefinite"/>
                  </p:stCondLst>
                </p:cTn>
                <p:tgtEl>
                  <p:spTgt spid="7"/>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 Box 2"/>
          <p:cNvSpPr txBox="1">
            <a:spLocks noChangeArrowheads="1"/>
          </p:cNvSpPr>
          <p:nvPr/>
        </p:nvSpPr>
        <p:spPr bwMode="auto">
          <a:xfrm>
            <a:off x="1481781" y="342900"/>
            <a:ext cx="6138220" cy="461665"/>
          </a:xfrm>
          <a:prstGeom prst="rect">
            <a:avLst/>
          </a:prstGeom>
          <a:noFill/>
          <a:ln w="9525">
            <a:noFill/>
            <a:miter lim="800000"/>
            <a:headEnd/>
            <a:tailEnd/>
          </a:ln>
        </p:spPr>
        <p:txBody>
          <a:bodyPr wrap="none">
            <a:spAutoFit/>
          </a:bodyPr>
          <a:lstStyle/>
          <a:p>
            <a:pPr algn="ctr"/>
            <a:r>
              <a:rPr lang="en-US" sz="2400" b="1" dirty="0">
                <a:solidFill>
                  <a:srgbClr val="BA0023"/>
                </a:solidFill>
                <a:latin typeface="Comic Sans MS" pitchFamily="66" charset="0"/>
              </a:rPr>
              <a:t>Experimental Condensed Matter Physics</a:t>
            </a:r>
          </a:p>
        </p:txBody>
      </p:sp>
      <p:sp>
        <p:nvSpPr>
          <p:cNvPr id="1028" name="Text Box 3"/>
          <p:cNvSpPr txBox="1">
            <a:spLocks noChangeArrowheads="1"/>
          </p:cNvSpPr>
          <p:nvPr/>
        </p:nvSpPr>
        <p:spPr bwMode="auto">
          <a:xfrm>
            <a:off x="2174564" y="762000"/>
            <a:ext cx="4759636" cy="369332"/>
          </a:xfrm>
          <a:prstGeom prst="rect">
            <a:avLst/>
          </a:prstGeom>
          <a:noFill/>
          <a:ln w="9525">
            <a:noFill/>
            <a:miter lim="800000"/>
            <a:headEnd/>
            <a:tailEnd/>
          </a:ln>
        </p:spPr>
        <p:txBody>
          <a:bodyPr wrap="none">
            <a:spAutoFit/>
          </a:bodyPr>
          <a:lstStyle/>
          <a:p>
            <a:r>
              <a:rPr lang="en-US" sz="1800" dirty="0">
                <a:solidFill>
                  <a:schemeClr val="accent2"/>
                </a:solidFill>
                <a:latin typeface="Comic Sans MS" pitchFamily="66" charset="0"/>
              </a:rPr>
              <a:t>University of Illinois at Urbana-Champaign</a:t>
            </a:r>
            <a:endParaRPr lang="en-US" sz="1800" dirty="0">
              <a:solidFill>
                <a:schemeClr val="accent2"/>
              </a:solidFill>
              <a:latin typeface="Forte" pitchFamily="66" charset="0"/>
            </a:endParaRPr>
          </a:p>
        </p:txBody>
      </p:sp>
      <p:sp>
        <p:nvSpPr>
          <p:cNvPr id="1029" name="Text Box 4"/>
          <p:cNvSpPr txBox="1">
            <a:spLocks noChangeArrowheads="1"/>
          </p:cNvSpPr>
          <p:nvPr/>
        </p:nvSpPr>
        <p:spPr bwMode="auto">
          <a:xfrm>
            <a:off x="1066800" y="1219200"/>
            <a:ext cx="5632186" cy="1089529"/>
          </a:xfrm>
          <a:prstGeom prst="rect">
            <a:avLst/>
          </a:prstGeom>
          <a:noFill/>
          <a:ln w="9525">
            <a:noFill/>
            <a:miter lim="800000"/>
            <a:headEnd/>
            <a:tailEnd/>
          </a:ln>
        </p:spPr>
        <p:txBody>
          <a:bodyPr wrap="square">
            <a:spAutoFit/>
          </a:bodyPr>
          <a:lstStyle/>
          <a:p>
            <a:pPr algn="ctr">
              <a:lnSpc>
                <a:spcPct val="120000"/>
              </a:lnSpc>
            </a:pPr>
            <a:r>
              <a:rPr lang="en-US" sz="1800" b="1" dirty="0">
                <a:solidFill>
                  <a:srgbClr val="006600"/>
                </a:solidFill>
                <a:latin typeface="Comic Sans MS" pitchFamily="66" charset="0"/>
              </a:rPr>
              <a:t> Traditionally large and strong program </a:t>
            </a:r>
            <a:r>
              <a:rPr lang="en-US" sz="1800" b="1" dirty="0">
                <a:solidFill>
                  <a:srgbClr val="006600"/>
                </a:solidFill>
                <a:latin typeface="Comic Sans MS" pitchFamily="66" charset="0"/>
                <a:sym typeface="Wingdings 3" pitchFamily="18" charset="2"/>
              </a:rPr>
              <a:t>              &gt; </a:t>
            </a:r>
            <a:r>
              <a:rPr lang="en-US" b="1" dirty="0">
                <a:solidFill>
                  <a:srgbClr val="006600"/>
                </a:solidFill>
                <a:latin typeface="Comic Sans MS" pitchFamily="66" charset="0"/>
                <a:sym typeface="Wingdings 3" pitchFamily="18" charset="2"/>
              </a:rPr>
              <a:t>7</a:t>
            </a:r>
            <a:r>
              <a:rPr lang="en-US" sz="1800" b="1" dirty="0">
                <a:solidFill>
                  <a:srgbClr val="006600"/>
                </a:solidFill>
                <a:latin typeface="Comic Sans MS" pitchFamily="66" charset="0"/>
              </a:rPr>
              <a:t>0 years at UIUC</a:t>
            </a:r>
          </a:p>
          <a:p>
            <a:pPr algn="ctr">
              <a:lnSpc>
                <a:spcPct val="120000"/>
              </a:lnSpc>
            </a:pPr>
            <a:r>
              <a:rPr lang="en-US" b="1" dirty="0">
                <a:solidFill>
                  <a:srgbClr val="006600"/>
                </a:solidFill>
                <a:latin typeface="Comic Sans MS" pitchFamily="66" charset="0"/>
              </a:rPr>
              <a:t>UIUC ranked #1 in Condensed Matter Physics </a:t>
            </a:r>
            <a:endParaRPr lang="en-US" sz="1800" b="1" dirty="0">
              <a:solidFill>
                <a:srgbClr val="006600"/>
              </a:solidFill>
              <a:latin typeface="Comic Sans MS" pitchFamily="66" charset="0"/>
            </a:endParaRPr>
          </a:p>
        </p:txBody>
      </p:sp>
      <p:pic>
        <p:nvPicPr>
          <p:cNvPr id="1031" name="Picture 6"/>
          <p:cNvPicPr>
            <a:picLocks noChangeAspect="1" noChangeArrowheads="1"/>
          </p:cNvPicPr>
          <p:nvPr/>
        </p:nvPicPr>
        <p:blipFill>
          <a:blip r:embed="rId3" cstate="print"/>
          <a:srcRect l="-920" b="11250"/>
          <a:stretch>
            <a:fillRect/>
          </a:stretch>
        </p:blipFill>
        <p:spPr bwMode="auto">
          <a:xfrm>
            <a:off x="533400" y="228600"/>
            <a:ext cx="709083" cy="914400"/>
          </a:xfrm>
          <a:prstGeom prst="rect">
            <a:avLst/>
          </a:prstGeom>
          <a:solidFill>
            <a:srgbClr val="FFBD5B"/>
          </a:solidFill>
          <a:ln w="9525">
            <a:noFill/>
            <a:miter lim="800000"/>
            <a:headEnd/>
            <a:tailEnd/>
          </a:ln>
        </p:spPr>
      </p:pic>
      <p:sp>
        <p:nvSpPr>
          <p:cNvPr id="193568" name="Text Box 32"/>
          <p:cNvSpPr txBox="1">
            <a:spLocks noChangeArrowheads="1"/>
          </p:cNvSpPr>
          <p:nvPr/>
        </p:nvSpPr>
        <p:spPr bwMode="auto">
          <a:xfrm>
            <a:off x="2438400" y="2362200"/>
            <a:ext cx="2864887" cy="430887"/>
          </a:xfrm>
          <a:prstGeom prst="rect">
            <a:avLst/>
          </a:prstGeom>
          <a:noFill/>
          <a:ln w="9525">
            <a:noFill/>
            <a:miter lim="800000"/>
            <a:headEnd/>
            <a:tailEnd/>
          </a:ln>
          <a:effectLst/>
        </p:spPr>
        <p:txBody>
          <a:bodyPr wrap="none">
            <a:spAutoFit/>
          </a:bodyPr>
          <a:lstStyle/>
          <a:p>
            <a:pPr>
              <a:defRPr/>
            </a:pPr>
            <a:r>
              <a:rPr lang="en-US" sz="2200" dirty="0">
                <a:effectLst>
                  <a:outerShdw blurRad="38100" dist="38100" dir="2700000" algn="tl">
                    <a:srgbClr val="C0C0C0"/>
                  </a:outerShdw>
                </a:effectLst>
                <a:latin typeface="Times New Roman" pitchFamily="80" charset="0"/>
              </a:rPr>
              <a:t>14 experimental faculty</a:t>
            </a:r>
          </a:p>
        </p:txBody>
      </p:sp>
      <p:grpSp>
        <p:nvGrpSpPr>
          <p:cNvPr id="14" name="Group 13"/>
          <p:cNvGrpSpPr/>
          <p:nvPr/>
        </p:nvGrpSpPr>
        <p:grpSpPr>
          <a:xfrm>
            <a:off x="208480" y="1198877"/>
            <a:ext cx="1143000" cy="1889125"/>
            <a:chOff x="7936675" y="3046415"/>
            <a:chExt cx="1143000" cy="1889125"/>
          </a:xfrm>
        </p:grpSpPr>
        <p:sp>
          <p:nvSpPr>
            <p:cNvPr id="193561" name="Text Box 25"/>
            <p:cNvSpPr txBox="1">
              <a:spLocks noChangeArrowheads="1"/>
            </p:cNvSpPr>
            <p:nvPr/>
          </p:nvSpPr>
          <p:spPr bwMode="auto">
            <a:xfrm>
              <a:off x="7936675" y="4418015"/>
              <a:ext cx="1143000" cy="517525"/>
            </a:xfrm>
            <a:prstGeom prst="rect">
              <a:avLst/>
            </a:prstGeom>
            <a:noFill/>
            <a:ln w="9525">
              <a:noFill/>
              <a:miter lim="800000"/>
              <a:headEnd/>
              <a:tailEnd/>
            </a:ln>
            <a:effectLst/>
          </p:spPr>
          <p:txBody>
            <a:bodyPr>
              <a:spAutoFit/>
            </a:bodyPr>
            <a:lstStyle/>
            <a:p>
              <a:pPr algn="ctr">
                <a:defRPr/>
              </a:pPr>
              <a:r>
                <a:rPr lang="en-US" sz="1400" dirty="0">
                  <a:effectLst>
                    <a:outerShdw blurRad="38100" dist="38100" dir="2700000" algn="tl">
                      <a:srgbClr val="C0C0C0"/>
                    </a:outerShdw>
                  </a:effectLst>
                  <a:latin typeface="Arial" charset="0"/>
                </a:rPr>
                <a:t>Peter Abbamonte</a:t>
              </a:r>
            </a:p>
          </p:txBody>
        </p:sp>
        <p:pic>
          <p:nvPicPr>
            <p:cNvPr id="22630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17792"/>
            <a:stretch/>
          </p:blipFill>
          <p:spPr bwMode="auto">
            <a:xfrm>
              <a:off x="7953451" y="3046415"/>
              <a:ext cx="1112303"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7" name="Group 26"/>
          <p:cNvGrpSpPr/>
          <p:nvPr/>
        </p:nvGrpSpPr>
        <p:grpSpPr>
          <a:xfrm>
            <a:off x="7754055" y="4954468"/>
            <a:ext cx="1311274" cy="1888175"/>
            <a:chOff x="3962400" y="2912425"/>
            <a:chExt cx="1311274" cy="1888175"/>
          </a:xfrm>
        </p:grpSpPr>
        <p:sp>
          <p:nvSpPr>
            <p:cNvPr id="193566" name="Text Box 30"/>
            <p:cNvSpPr txBox="1">
              <a:spLocks noChangeArrowheads="1"/>
            </p:cNvSpPr>
            <p:nvPr/>
          </p:nvSpPr>
          <p:spPr bwMode="auto">
            <a:xfrm>
              <a:off x="3962400" y="4277380"/>
              <a:ext cx="1311274" cy="523220"/>
            </a:xfrm>
            <a:prstGeom prst="rect">
              <a:avLst/>
            </a:prstGeom>
            <a:noFill/>
            <a:ln w="9525">
              <a:noFill/>
              <a:miter lim="800000"/>
              <a:headEnd/>
              <a:tailEnd/>
            </a:ln>
            <a:effectLst/>
          </p:spPr>
          <p:txBody>
            <a:bodyPr wrap="square">
              <a:spAutoFit/>
            </a:bodyPr>
            <a:lstStyle/>
            <a:p>
              <a:pPr algn="ctr">
                <a:defRPr/>
              </a:pPr>
              <a:r>
                <a:rPr lang="en-US" sz="1400" dirty="0">
                  <a:effectLst>
                    <a:outerShdw blurRad="38100" dist="38100" dir="2700000" algn="tl">
                      <a:srgbClr val="C0C0C0"/>
                    </a:outerShdw>
                  </a:effectLst>
                  <a:latin typeface="Arial" charset="0"/>
                </a:rPr>
                <a:t>Dale</a:t>
              </a:r>
            </a:p>
            <a:p>
              <a:pPr algn="ctr">
                <a:defRPr/>
              </a:pPr>
              <a:r>
                <a:rPr lang="en-US" sz="1400" dirty="0">
                  <a:effectLst>
                    <a:outerShdw blurRad="38100" dist="38100" dir="2700000" algn="tl">
                      <a:srgbClr val="C0C0C0"/>
                    </a:outerShdw>
                  </a:effectLst>
                  <a:latin typeface="Arial" charset="0"/>
                </a:rPr>
                <a:t>Van Harlingen</a:t>
              </a:r>
            </a:p>
          </p:txBody>
        </p:sp>
        <p:pic>
          <p:nvPicPr>
            <p:cNvPr id="22630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b="19261"/>
            <a:stretch/>
          </p:blipFill>
          <p:spPr bwMode="auto">
            <a:xfrm>
              <a:off x="4048352" y="2912425"/>
              <a:ext cx="1132551"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8" name="Group 17"/>
          <p:cNvGrpSpPr/>
          <p:nvPr/>
        </p:nvGrpSpPr>
        <p:grpSpPr>
          <a:xfrm>
            <a:off x="122088" y="4954468"/>
            <a:ext cx="1120395" cy="1877995"/>
            <a:chOff x="1371600" y="3063240"/>
            <a:chExt cx="1120395" cy="1877995"/>
          </a:xfrm>
        </p:grpSpPr>
        <p:sp>
          <p:nvSpPr>
            <p:cNvPr id="193565" name="Text Box 29"/>
            <p:cNvSpPr txBox="1">
              <a:spLocks noChangeArrowheads="1"/>
            </p:cNvSpPr>
            <p:nvPr/>
          </p:nvSpPr>
          <p:spPr bwMode="auto">
            <a:xfrm>
              <a:off x="1396300" y="4418015"/>
              <a:ext cx="1006475" cy="523220"/>
            </a:xfrm>
            <a:prstGeom prst="rect">
              <a:avLst/>
            </a:prstGeom>
            <a:noFill/>
            <a:ln w="9525">
              <a:noFill/>
              <a:miter lim="800000"/>
              <a:headEnd/>
              <a:tailEnd/>
            </a:ln>
            <a:effectLst/>
          </p:spPr>
          <p:txBody>
            <a:bodyPr>
              <a:spAutoFit/>
            </a:bodyPr>
            <a:lstStyle/>
            <a:p>
              <a:pPr algn="ctr">
                <a:defRPr/>
              </a:pPr>
              <a:r>
                <a:rPr lang="en-US" sz="1400" dirty="0">
                  <a:solidFill>
                    <a:schemeClr val="tx1">
                      <a:lumMod val="65000"/>
                      <a:lumOff val="35000"/>
                    </a:schemeClr>
                  </a:solidFill>
                  <a:effectLst>
                    <a:outerShdw blurRad="38100" dist="38100" dir="2700000" algn="tl">
                      <a:srgbClr val="C0C0C0"/>
                    </a:outerShdw>
                  </a:effectLst>
                  <a:latin typeface="Arial" charset="0"/>
                </a:rPr>
                <a:t>Tai Chiang</a:t>
              </a:r>
            </a:p>
          </p:txBody>
        </p:sp>
        <p:pic>
          <p:nvPicPr>
            <p:cNvPr id="226311"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b="18386"/>
            <a:stretch/>
          </p:blipFill>
          <p:spPr bwMode="auto">
            <a:xfrm>
              <a:off x="1371600" y="3063240"/>
              <a:ext cx="1120395"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9" name="Group 18"/>
          <p:cNvGrpSpPr/>
          <p:nvPr/>
        </p:nvGrpSpPr>
        <p:grpSpPr>
          <a:xfrm>
            <a:off x="1689865" y="5016577"/>
            <a:ext cx="1104327" cy="1872300"/>
            <a:chOff x="188495" y="3063240"/>
            <a:chExt cx="1104327" cy="1872300"/>
          </a:xfrm>
        </p:grpSpPr>
        <p:sp>
          <p:nvSpPr>
            <p:cNvPr id="193556" name="Text Box 20"/>
            <p:cNvSpPr txBox="1">
              <a:spLocks noChangeArrowheads="1"/>
            </p:cNvSpPr>
            <p:nvPr/>
          </p:nvSpPr>
          <p:spPr bwMode="auto">
            <a:xfrm>
              <a:off x="188975" y="4418015"/>
              <a:ext cx="1006475" cy="517525"/>
            </a:xfrm>
            <a:prstGeom prst="rect">
              <a:avLst/>
            </a:prstGeom>
            <a:noFill/>
            <a:ln w="9525">
              <a:noFill/>
              <a:miter lim="800000"/>
              <a:headEnd/>
              <a:tailEnd/>
            </a:ln>
            <a:effectLst/>
          </p:spPr>
          <p:txBody>
            <a:bodyPr>
              <a:spAutoFit/>
            </a:bodyPr>
            <a:lstStyle/>
            <a:p>
              <a:pPr algn="ctr">
                <a:defRPr/>
              </a:pPr>
              <a:r>
                <a:rPr lang="en-US" sz="1400" dirty="0">
                  <a:effectLst>
                    <a:outerShdw blurRad="38100" dist="38100" dir="2700000" algn="tl">
                      <a:srgbClr val="C0C0C0"/>
                    </a:outerShdw>
                  </a:effectLst>
                  <a:latin typeface="Arial" charset="0"/>
                </a:rPr>
                <a:t>Jim Eckstein</a:t>
              </a:r>
            </a:p>
          </p:txBody>
        </p:sp>
        <p:pic>
          <p:nvPicPr>
            <p:cNvPr id="226312" name="Picture 8"/>
            <p:cNvPicPr>
              <a:picLocks noChangeAspect="1" noChangeArrowheads="1"/>
            </p:cNvPicPr>
            <p:nvPr/>
          </p:nvPicPr>
          <p:blipFill rotWithShape="1">
            <a:blip r:embed="rId7">
              <a:extLst>
                <a:ext uri="{28A0092B-C50C-407E-A947-70E740481C1C}">
                  <a14:useLocalDpi xmlns:a14="http://schemas.microsoft.com/office/drawing/2010/main" val="0"/>
                </a:ext>
              </a:extLst>
            </a:blip>
            <a:srcRect b="17198"/>
            <a:stretch/>
          </p:blipFill>
          <p:spPr bwMode="auto">
            <a:xfrm>
              <a:off x="188495" y="3063240"/>
              <a:ext cx="1104327"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0" name="Group 19"/>
          <p:cNvGrpSpPr/>
          <p:nvPr/>
        </p:nvGrpSpPr>
        <p:grpSpPr>
          <a:xfrm>
            <a:off x="1731760" y="3081264"/>
            <a:ext cx="1104327" cy="1873885"/>
            <a:chOff x="533400" y="4815840"/>
            <a:chExt cx="1104327" cy="1873885"/>
          </a:xfrm>
        </p:grpSpPr>
        <p:sp>
          <p:nvSpPr>
            <p:cNvPr id="193557" name="Text Box 21"/>
            <p:cNvSpPr txBox="1">
              <a:spLocks noChangeArrowheads="1"/>
            </p:cNvSpPr>
            <p:nvPr/>
          </p:nvSpPr>
          <p:spPr bwMode="auto">
            <a:xfrm>
              <a:off x="533400" y="6172200"/>
              <a:ext cx="1006475" cy="517525"/>
            </a:xfrm>
            <a:prstGeom prst="rect">
              <a:avLst/>
            </a:prstGeom>
            <a:noFill/>
            <a:ln w="9525">
              <a:noFill/>
              <a:miter lim="800000"/>
              <a:headEnd/>
              <a:tailEnd/>
            </a:ln>
            <a:effectLst/>
          </p:spPr>
          <p:txBody>
            <a:bodyPr>
              <a:spAutoFit/>
            </a:bodyPr>
            <a:lstStyle/>
            <a:p>
              <a:pPr algn="ctr">
                <a:defRPr/>
              </a:pPr>
              <a:r>
                <a:rPr lang="en-US" sz="1400" dirty="0">
                  <a:effectLst>
                    <a:outerShdw blurRad="38100" dist="38100" dir="2700000" algn="tl">
                      <a:srgbClr val="C0C0C0"/>
                    </a:outerShdw>
                  </a:effectLst>
                  <a:latin typeface="Arial" charset="0"/>
                </a:rPr>
                <a:t>Lance Cooper</a:t>
              </a:r>
            </a:p>
          </p:txBody>
        </p:sp>
        <p:pic>
          <p:nvPicPr>
            <p:cNvPr id="226314" name="Picture 10"/>
            <p:cNvPicPr>
              <a:picLocks noChangeAspect="1" noChangeArrowheads="1"/>
            </p:cNvPicPr>
            <p:nvPr/>
          </p:nvPicPr>
          <p:blipFill rotWithShape="1">
            <a:blip r:embed="rId8">
              <a:extLst>
                <a:ext uri="{28A0092B-C50C-407E-A947-70E740481C1C}">
                  <a14:useLocalDpi xmlns:a14="http://schemas.microsoft.com/office/drawing/2010/main" val="0"/>
                </a:ext>
              </a:extLst>
            </a:blip>
            <a:srcRect b="17198"/>
            <a:stretch/>
          </p:blipFill>
          <p:spPr bwMode="auto">
            <a:xfrm>
              <a:off x="533400" y="4815840"/>
              <a:ext cx="1104327"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3" name="Group 22"/>
          <p:cNvGrpSpPr/>
          <p:nvPr/>
        </p:nvGrpSpPr>
        <p:grpSpPr>
          <a:xfrm>
            <a:off x="165673" y="3070770"/>
            <a:ext cx="1104327" cy="1873885"/>
            <a:chOff x="3200400" y="5044440"/>
            <a:chExt cx="1104327" cy="1873885"/>
          </a:xfrm>
        </p:grpSpPr>
        <p:sp>
          <p:nvSpPr>
            <p:cNvPr id="193558" name="Text Box 22"/>
            <p:cNvSpPr txBox="1">
              <a:spLocks noChangeArrowheads="1"/>
            </p:cNvSpPr>
            <p:nvPr/>
          </p:nvSpPr>
          <p:spPr bwMode="auto">
            <a:xfrm>
              <a:off x="3200400" y="6400800"/>
              <a:ext cx="1006475" cy="517525"/>
            </a:xfrm>
            <a:prstGeom prst="rect">
              <a:avLst/>
            </a:prstGeom>
            <a:noFill/>
            <a:ln w="9525">
              <a:noFill/>
              <a:miter lim="800000"/>
              <a:headEnd/>
              <a:tailEnd/>
            </a:ln>
            <a:effectLst/>
          </p:spPr>
          <p:txBody>
            <a:bodyPr>
              <a:spAutoFit/>
            </a:bodyPr>
            <a:lstStyle/>
            <a:p>
              <a:pPr algn="ctr">
                <a:defRPr/>
              </a:pPr>
              <a:r>
                <a:rPr lang="en-US" sz="1400" dirty="0">
                  <a:effectLst>
                    <a:outerShdw blurRad="38100" dist="38100" dir="2700000" algn="tl">
                      <a:srgbClr val="C0C0C0"/>
                    </a:outerShdw>
                  </a:effectLst>
                  <a:latin typeface="Arial" charset="0"/>
                </a:rPr>
                <a:t>Alexey Bezryadin</a:t>
              </a:r>
            </a:p>
          </p:txBody>
        </p:sp>
        <p:pic>
          <p:nvPicPr>
            <p:cNvPr id="226316" name="Picture 12"/>
            <p:cNvPicPr>
              <a:picLocks noChangeAspect="1" noChangeArrowheads="1"/>
            </p:cNvPicPr>
            <p:nvPr/>
          </p:nvPicPr>
          <p:blipFill rotWithShape="1">
            <a:blip r:embed="rId9">
              <a:extLst>
                <a:ext uri="{28A0092B-C50C-407E-A947-70E740481C1C}">
                  <a14:useLocalDpi xmlns:a14="http://schemas.microsoft.com/office/drawing/2010/main" val="0"/>
                </a:ext>
              </a:extLst>
            </a:blip>
            <a:srcRect b="17198"/>
            <a:stretch/>
          </p:blipFill>
          <p:spPr bwMode="auto">
            <a:xfrm>
              <a:off x="3200400" y="5044440"/>
              <a:ext cx="1104327"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4" name="Group 23"/>
          <p:cNvGrpSpPr/>
          <p:nvPr/>
        </p:nvGrpSpPr>
        <p:grpSpPr>
          <a:xfrm>
            <a:off x="6417780" y="5036562"/>
            <a:ext cx="1096314" cy="1873885"/>
            <a:chOff x="4615180" y="5044440"/>
            <a:chExt cx="1096314" cy="1873885"/>
          </a:xfrm>
        </p:grpSpPr>
        <p:sp>
          <p:nvSpPr>
            <p:cNvPr id="193559" name="Text Box 23"/>
            <p:cNvSpPr txBox="1">
              <a:spLocks noChangeArrowheads="1"/>
            </p:cNvSpPr>
            <p:nvPr/>
          </p:nvSpPr>
          <p:spPr bwMode="auto">
            <a:xfrm>
              <a:off x="4615180" y="6400800"/>
              <a:ext cx="1006475" cy="517525"/>
            </a:xfrm>
            <a:prstGeom prst="rect">
              <a:avLst/>
            </a:prstGeom>
            <a:noFill/>
            <a:ln w="9525">
              <a:noFill/>
              <a:miter lim="800000"/>
              <a:headEnd/>
              <a:tailEnd/>
            </a:ln>
            <a:effectLst/>
          </p:spPr>
          <p:txBody>
            <a:bodyPr>
              <a:spAutoFit/>
            </a:bodyPr>
            <a:lstStyle/>
            <a:p>
              <a:pPr algn="ctr">
                <a:defRPr/>
              </a:pPr>
              <a:r>
                <a:rPr lang="en-US" sz="1400" dirty="0" err="1">
                  <a:effectLst>
                    <a:outerShdw blurRad="38100" dist="38100" dir="2700000" algn="tl">
                      <a:srgbClr val="C0C0C0"/>
                    </a:outerShdw>
                  </a:effectLst>
                  <a:latin typeface="Arial" charset="0"/>
                </a:rPr>
                <a:t>Nadya</a:t>
              </a:r>
              <a:r>
                <a:rPr lang="en-US" sz="1400" dirty="0">
                  <a:effectLst>
                    <a:outerShdw blurRad="38100" dist="38100" dir="2700000" algn="tl">
                      <a:srgbClr val="C0C0C0"/>
                    </a:outerShdw>
                  </a:effectLst>
                  <a:latin typeface="Arial" charset="0"/>
                </a:rPr>
                <a:t> Mason</a:t>
              </a:r>
            </a:p>
          </p:txBody>
        </p:sp>
        <p:pic>
          <p:nvPicPr>
            <p:cNvPr id="226318" name="Picture 14"/>
            <p:cNvPicPr>
              <a:picLocks noChangeAspect="1" noChangeArrowheads="1"/>
            </p:cNvPicPr>
            <p:nvPr/>
          </p:nvPicPr>
          <p:blipFill rotWithShape="1">
            <a:blip r:embed="rId10">
              <a:extLst>
                <a:ext uri="{28A0092B-C50C-407E-A947-70E740481C1C}">
                  <a14:useLocalDpi xmlns:a14="http://schemas.microsoft.com/office/drawing/2010/main" val="0"/>
                </a:ext>
              </a:extLst>
            </a:blip>
            <a:srcRect t="4286" b="11855"/>
            <a:stretch/>
          </p:blipFill>
          <p:spPr bwMode="auto">
            <a:xfrm>
              <a:off x="4621091" y="5044440"/>
              <a:ext cx="1090403"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 name="Group 1"/>
          <p:cNvGrpSpPr/>
          <p:nvPr/>
        </p:nvGrpSpPr>
        <p:grpSpPr>
          <a:xfrm>
            <a:off x="6395344" y="1219229"/>
            <a:ext cx="1103971" cy="1882812"/>
            <a:chOff x="138512" y="2919350"/>
            <a:chExt cx="1103971" cy="1882812"/>
          </a:xfrm>
        </p:grpSpPr>
        <p:sp>
          <p:nvSpPr>
            <p:cNvPr id="193560" name="Text Box 24"/>
            <p:cNvSpPr txBox="1">
              <a:spLocks noChangeArrowheads="1"/>
            </p:cNvSpPr>
            <p:nvPr/>
          </p:nvSpPr>
          <p:spPr bwMode="auto">
            <a:xfrm>
              <a:off x="138512" y="4278942"/>
              <a:ext cx="1103971" cy="523220"/>
            </a:xfrm>
            <a:prstGeom prst="rect">
              <a:avLst/>
            </a:prstGeom>
            <a:noFill/>
            <a:ln w="9525">
              <a:noFill/>
              <a:miter lim="800000"/>
              <a:headEnd/>
              <a:tailEnd/>
            </a:ln>
            <a:effectLst/>
          </p:spPr>
          <p:txBody>
            <a:bodyPr wrap="square">
              <a:spAutoFit/>
            </a:bodyPr>
            <a:lstStyle/>
            <a:p>
              <a:pPr algn="ctr">
                <a:defRPr/>
              </a:pPr>
              <a:r>
                <a:rPr lang="en-US" sz="1400" dirty="0">
                  <a:effectLst>
                    <a:outerShdw blurRad="38100" dist="38100" dir="2700000" algn="tl">
                      <a:srgbClr val="C0C0C0"/>
                    </a:outerShdw>
                  </a:effectLst>
                  <a:latin typeface="Arial" charset="0"/>
                </a:rPr>
                <a:t>Vidya </a:t>
              </a:r>
              <a:r>
                <a:rPr lang="en-US" sz="1400" dirty="0" err="1">
                  <a:effectLst>
                    <a:outerShdw blurRad="38100" dist="38100" dir="2700000" algn="tl">
                      <a:srgbClr val="C0C0C0"/>
                    </a:outerShdw>
                  </a:effectLst>
                  <a:latin typeface="Arial" charset="0"/>
                </a:rPr>
                <a:t>Madhaven</a:t>
              </a:r>
              <a:endParaRPr lang="en-US" sz="1400" dirty="0">
                <a:effectLst>
                  <a:outerShdw blurRad="38100" dist="38100" dir="2700000" algn="tl">
                    <a:srgbClr val="C0C0C0"/>
                  </a:outerShdw>
                </a:effectLst>
                <a:latin typeface="Arial" charset="0"/>
              </a:endParaRPr>
            </a:p>
          </p:txBody>
        </p:sp>
        <p:pic>
          <p:nvPicPr>
            <p:cNvPr id="227343" name="Picture 15" descr="Vidya  Madhavan"/>
            <p:cNvPicPr>
              <a:picLocks noChangeAspect="1" noChangeArrowheads="1"/>
            </p:cNvPicPr>
            <p:nvPr/>
          </p:nvPicPr>
          <p:blipFill rotWithShape="1">
            <a:blip r:embed="rId11">
              <a:extLst>
                <a:ext uri="{28A0092B-C50C-407E-A947-70E740481C1C}">
                  <a14:useLocalDpi xmlns:a14="http://schemas.microsoft.com/office/drawing/2010/main" val="0"/>
                </a:ext>
              </a:extLst>
            </a:blip>
            <a:srcRect b="14486"/>
            <a:stretch/>
          </p:blipFill>
          <p:spPr bwMode="auto">
            <a:xfrm>
              <a:off x="152400" y="2919350"/>
              <a:ext cx="1069302" cy="137160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AutoShape 37" descr="Image result for profile picture"/>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8" name="Group 7">
            <a:extLst>
              <a:ext uri="{FF2B5EF4-FFF2-40B4-BE49-F238E27FC236}">
                <a16:creationId xmlns:a16="http://schemas.microsoft.com/office/drawing/2014/main" id="{8306BF1D-9974-CC4E-A847-18D5AC98562E}"/>
              </a:ext>
            </a:extLst>
          </p:cNvPr>
          <p:cNvGrpSpPr/>
          <p:nvPr/>
        </p:nvGrpSpPr>
        <p:grpSpPr>
          <a:xfrm>
            <a:off x="6349050" y="3136075"/>
            <a:ext cx="1188720" cy="1893125"/>
            <a:chOff x="418287" y="4953000"/>
            <a:chExt cx="1188720" cy="1893125"/>
          </a:xfrm>
        </p:grpSpPr>
        <p:sp>
          <p:nvSpPr>
            <p:cNvPr id="47" name="Text Box 29"/>
            <p:cNvSpPr txBox="1">
              <a:spLocks noChangeArrowheads="1"/>
            </p:cNvSpPr>
            <p:nvPr/>
          </p:nvSpPr>
          <p:spPr bwMode="auto">
            <a:xfrm>
              <a:off x="418287" y="6322905"/>
              <a:ext cx="1188720" cy="523220"/>
            </a:xfrm>
            <a:prstGeom prst="rect">
              <a:avLst/>
            </a:prstGeom>
            <a:noFill/>
            <a:ln w="9525">
              <a:noFill/>
              <a:miter lim="800000"/>
              <a:headEnd/>
              <a:tailEnd/>
            </a:ln>
            <a:effectLst/>
          </p:spPr>
          <p:txBody>
            <a:bodyPr wrap="square">
              <a:spAutoFit/>
            </a:bodyPr>
            <a:lstStyle/>
            <a:p>
              <a:pPr algn="ctr">
                <a:defRPr/>
              </a:pPr>
              <a:r>
                <a:rPr lang="en-US" sz="1400" dirty="0">
                  <a:effectLst>
                    <a:outerShdw blurRad="38100" dist="38100" dir="2700000" algn="tl">
                      <a:srgbClr val="C0C0C0"/>
                    </a:outerShdw>
                  </a:effectLst>
                  <a:latin typeface="Arial" charset="0"/>
                </a:rPr>
                <a:t>Fahad Mahmood</a:t>
              </a:r>
            </a:p>
          </p:txBody>
        </p:sp>
        <p:pic>
          <p:nvPicPr>
            <p:cNvPr id="48" name="Picture 47">
              <a:extLst>
                <a:ext uri="{FF2B5EF4-FFF2-40B4-BE49-F238E27FC236}">
                  <a16:creationId xmlns:a16="http://schemas.microsoft.com/office/drawing/2014/main" id="{9ADBD487-93B1-D345-A0AA-44F9FE52D38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8274" t="2482" r="6641" b="9605"/>
            <a:stretch/>
          </p:blipFill>
          <p:spPr>
            <a:xfrm>
              <a:off x="457200" y="4953000"/>
              <a:ext cx="1097280" cy="1371600"/>
            </a:xfrm>
            <a:prstGeom prst="rect">
              <a:avLst/>
            </a:prstGeom>
          </p:spPr>
        </p:pic>
      </p:grpSp>
      <p:grpSp>
        <p:nvGrpSpPr>
          <p:cNvPr id="9" name="Group 8">
            <a:extLst>
              <a:ext uri="{FF2B5EF4-FFF2-40B4-BE49-F238E27FC236}">
                <a16:creationId xmlns:a16="http://schemas.microsoft.com/office/drawing/2014/main" id="{C96009F1-4B5E-7942-B594-CDAF6BD3C8F5}"/>
              </a:ext>
            </a:extLst>
          </p:cNvPr>
          <p:cNvGrpSpPr/>
          <p:nvPr/>
        </p:nvGrpSpPr>
        <p:grpSpPr>
          <a:xfrm>
            <a:off x="3241574" y="5016577"/>
            <a:ext cx="1117456" cy="1893870"/>
            <a:chOff x="7569344" y="4953000"/>
            <a:chExt cx="1117456" cy="1893870"/>
          </a:xfrm>
        </p:grpSpPr>
        <p:sp>
          <p:nvSpPr>
            <p:cNvPr id="44" name="Text Box 27"/>
            <p:cNvSpPr txBox="1">
              <a:spLocks noChangeArrowheads="1"/>
            </p:cNvSpPr>
            <p:nvPr/>
          </p:nvSpPr>
          <p:spPr bwMode="auto">
            <a:xfrm>
              <a:off x="7573204" y="6323650"/>
              <a:ext cx="1006475" cy="523220"/>
            </a:xfrm>
            <a:prstGeom prst="rect">
              <a:avLst/>
            </a:prstGeom>
            <a:noFill/>
            <a:ln w="9525">
              <a:noFill/>
              <a:miter lim="800000"/>
              <a:headEnd/>
              <a:tailEnd/>
            </a:ln>
            <a:effectLst/>
          </p:spPr>
          <p:txBody>
            <a:bodyPr>
              <a:spAutoFit/>
            </a:bodyPr>
            <a:lstStyle/>
            <a:p>
              <a:pPr algn="ctr">
                <a:defRPr/>
              </a:pPr>
              <a:r>
                <a:rPr lang="en-US" sz="1400" dirty="0">
                  <a:effectLst>
                    <a:outerShdw blurRad="38100" dist="38100" dir="2700000" algn="tl">
                      <a:srgbClr val="C0C0C0"/>
                    </a:outerShdw>
                  </a:effectLst>
                  <a:latin typeface="Arial" charset="0"/>
                </a:rPr>
                <a:t>Axel Hoffman</a:t>
              </a:r>
            </a:p>
          </p:txBody>
        </p:sp>
        <p:pic>
          <p:nvPicPr>
            <p:cNvPr id="51" name="Picture 50">
              <a:extLst>
                <a:ext uri="{FF2B5EF4-FFF2-40B4-BE49-F238E27FC236}">
                  <a16:creationId xmlns:a16="http://schemas.microsoft.com/office/drawing/2014/main" id="{0AB31C0D-1CB6-A742-B76B-76923577912C}"/>
                </a:ext>
              </a:extLst>
            </p:cNvPr>
            <p:cNvPicPr>
              <a:picLocks noChangeAspect="1"/>
            </p:cNvPicPr>
            <p:nvPr/>
          </p:nvPicPr>
          <p:blipFill rotWithShape="1">
            <a:blip r:embed="rId13"/>
            <a:srcRect l="10070" b="16667"/>
            <a:stretch/>
          </p:blipFill>
          <p:spPr>
            <a:xfrm>
              <a:off x="7569344" y="4953000"/>
              <a:ext cx="1117456" cy="1371600"/>
            </a:xfrm>
            <a:prstGeom prst="rect">
              <a:avLst/>
            </a:prstGeom>
          </p:spPr>
        </p:pic>
      </p:grpSp>
      <p:pic>
        <p:nvPicPr>
          <p:cNvPr id="7" name="Picture 6">
            <a:extLst>
              <a:ext uri="{FF2B5EF4-FFF2-40B4-BE49-F238E27FC236}">
                <a16:creationId xmlns:a16="http://schemas.microsoft.com/office/drawing/2014/main" id="{48B6B9A1-C78F-1647-81AE-4653F21024D9}"/>
              </a:ext>
            </a:extLst>
          </p:cNvPr>
          <p:cNvPicPr>
            <a:picLocks noChangeAspect="1"/>
          </p:cNvPicPr>
          <p:nvPr/>
        </p:nvPicPr>
        <p:blipFill>
          <a:blip r:link="rId14"/>
          <a:stretch>
            <a:fillRect/>
          </a:stretch>
        </p:blipFill>
        <p:spPr>
          <a:xfrm>
            <a:off x="1270000" y="1270000"/>
            <a:ext cx="63500" cy="76200"/>
          </a:xfrm>
          <a:prstGeom prst="rect">
            <a:avLst/>
          </a:prstGeom>
        </p:spPr>
      </p:pic>
      <p:grpSp>
        <p:nvGrpSpPr>
          <p:cNvPr id="50" name="Group 49">
            <a:extLst>
              <a:ext uri="{FF2B5EF4-FFF2-40B4-BE49-F238E27FC236}">
                <a16:creationId xmlns:a16="http://schemas.microsoft.com/office/drawing/2014/main" id="{7E61FA36-776A-DA47-AC73-35D8FCE1F03A}"/>
              </a:ext>
            </a:extLst>
          </p:cNvPr>
          <p:cNvGrpSpPr/>
          <p:nvPr/>
        </p:nvGrpSpPr>
        <p:grpSpPr>
          <a:xfrm>
            <a:off x="3297847" y="3070770"/>
            <a:ext cx="1090860" cy="1873885"/>
            <a:chOff x="7211464" y="5044440"/>
            <a:chExt cx="1090860" cy="1873885"/>
          </a:xfrm>
        </p:grpSpPr>
        <p:sp>
          <p:nvSpPr>
            <p:cNvPr id="52" name="Text Box 19">
              <a:extLst>
                <a:ext uri="{FF2B5EF4-FFF2-40B4-BE49-F238E27FC236}">
                  <a16:creationId xmlns:a16="http://schemas.microsoft.com/office/drawing/2014/main" id="{9BB94621-56DA-0B48-869C-EC700F15083C}"/>
                </a:ext>
              </a:extLst>
            </p:cNvPr>
            <p:cNvSpPr txBox="1">
              <a:spLocks noChangeArrowheads="1"/>
            </p:cNvSpPr>
            <p:nvPr/>
          </p:nvSpPr>
          <p:spPr bwMode="auto">
            <a:xfrm>
              <a:off x="7239000" y="6400800"/>
              <a:ext cx="1006475" cy="517525"/>
            </a:xfrm>
            <a:prstGeom prst="rect">
              <a:avLst/>
            </a:prstGeom>
            <a:noFill/>
            <a:ln w="9525">
              <a:noFill/>
              <a:miter lim="800000"/>
              <a:headEnd/>
              <a:tailEnd/>
            </a:ln>
            <a:effectLst/>
          </p:spPr>
          <p:txBody>
            <a:bodyPr>
              <a:spAutoFit/>
            </a:bodyPr>
            <a:lstStyle/>
            <a:p>
              <a:pPr algn="ctr">
                <a:defRPr/>
              </a:pPr>
              <a:r>
                <a:rPr lang="en-US" sz="1400" dirty="0">
                  <a:effectLst>
                    <a:outerShdw blurRad="38100" dist="38100" dir="2700000" algn="tl">
                      <a:srgbClr val="C0C0C0"/>
                    </a:outerShdw>
                  </a:effectLst>
                  <a:latin typeface="Arial" charset="0"/>
                </a:rPr>
                <a:t>Russ Giannetta</a:t>
              </a:r>
            </a:p>
          </p:txBody>
        </p:sp>
        <p:pic>
          <p:nvPicPr>
            <p:cNvPr id="53" name="Picture 16">
              <a:extLst>
                <a:ext uri="{FF2B5EF4-FFF2-40B4-BE49-F238E27FC236}">
                  <a16:creationId xmlns:a16="http://schemas.microsoft.com/office/drawing/2014/main" id="{44ED69DD-2CBA-4D46-BA1B-4AF6308283D5}"/>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8590" b="7586"/>
            <a:stretch/>
          </p:blipFill>
          <p:spPr bwMode="auto">
            <a:xfrm>
              <a:off x="7211464" y="5044440"/>
              <a:ext cx="109086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Group 9">
            <a:extLst>
              <a:ext uri="{FF2B5EF4-FFF2-40B4-BE49-F238E27FC236}">
                <a16:creationId xmlns:a16="http://schemas.microsoft.com/office/drawing/2014/main" id="{74CE66CF-00C2-6A4B-A48C-740BF95BC3C4}"/>
              </a:ext>
            </a:extLst>
          </p:cNvPr>
          <p:cNvGrpSpPr/>
          <p:nvPr/>
        </p:nvGrpSpPr>
        <p:grpSpPr>
          <a:xfrm>
            <a:off x="4850467" y="5013453"/>
            <a:ext cx="1083117" cy="1920747"/>
            <a:chOff x="7498996" y="4973825"/>
            <a:chExt cx="1083117" cy="1920747"/>
          </a:xfrm>
        </p:grpSpPr>
        <p:pic>
          <p:nvPicPr>
            <p:cNvPr id="54" name="Picture 53" descr="A person smiling for the camera&#10;&#10;Description automatically generated">
              <a:extLst>
                <a:ext uri="{FF2B5EF4-FFF2-40B4-BE49-F238E27FC236}">
                  <a16:creationId xmlns:a16="http://schemas.microsoft.com/office/drawing/2014/main" id="{1D27E829-A4D6-DD40-8E8F-13FDF4D6A908}"/>
                </a:ext>
              </a:extLst>
            </p:cNvPr>
            <p:cNvPicPr>
              <a:picLocks noChangeAspect="1"/>
            </p:cNvPicPr>
            <p:nvPr/>
          </p:nvPicPr>
          <p:blipFill>
            <a:blip r:embed="rId16"/>
            <a:stretch>
              <a:fillRect/>
            </a:stretch>
          </p:blipFill>
          <p:spPr>
            <a:xfrm>
              <a:off x="7602396" y="4973825"/>
              <a:ext cx="979717" cy="1371600"/>
            </a:xfrm>
            <a:prstGeom prst="rect">
              <a:avLst/>
            </a:prstGeom>
          </p:spPr>
        </p:pic>
        <p:sp>
          <p:nvSpPr>
            <p:cNvPr id="3" name="TextBox 2">
              <a:extLst>
                <a:ext uri="{FF2B5EF4-FFF2-40B4-BE49-F238E27FC236}">
                  <a16:creationId xmlns:a16="http://schemas.microsoft.com/office/drawing/2014/main" id="{7B69028E-498F-E24B-A554-F0324AA8FA6D}"/>
                </a:ext>
              </a:extLst>
            </p:cNvPr>
            <p:cNvSpPr txBox="1"/>
            <p:nvPr/>
          </p:nvSpPr>
          <p:spPr>
            <a:xfrm>
              <a:off x="7498996" y="6371352"/>
              <a:ext cx="1082650"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Virginia Lorenz</a:t>
              </a:r>
            </a:p>
          </p:txBody>
        </p:sp>
      </p:grpSp>
      <p:grpSp>
        <p:nvGrpSpPr>
          <p:cNvPr id="11" name="Group 10">
            <a:extLst>
              <a:ext uri="{FF2B5EF4-FFF2-40B4-BE49-F238E27FC236}">
                <a16:creationId xmlns:a16="http://schemas.microsoft.com/office/drawing/2014/main" id="{AB4FDC65-0A9A-FE4A-9987-E31D9FE8018C}"/>
              </a:ext>
            </a:extLst>
          </p:cNvPr>
          <p:cNvGrpSpPr/>
          <p:nvPr/>
        </p:nvGrpSpPr>
        <p:grpSpPr>
          <a:xfrm>
            <a:off x="4876800" y="3088759"/>
            <a:ext cx="1095256" cy="1864241"/>
            <a:chOff x="6773895" y="4999752"/>
            <a:chExt cx="1095256" cy="1864241"/>
          </a:xfrm>
        </p:grpSpPr>
        <p:pic>
          <p:nvPicPr>
            <p:cNvPr id="56" name="Picture 55" descr="A person sitting on a table&#10;&#10;Description automatically generated">
              <a:extLst>
                <a:ext uri="{FF2B5EF4-FFF2-40B4-BE49-F238E27FC236}">
                  <a16:creationId xmlns:a16="http://schemas.microsoft.com/office/drawing/2014/main" id="{E1EE16EE-52C4-8C4A-AB87-A49240876A45}"/>
                </a:ext>
              </a:extLst>
            </p:cNvPr>
            <p:cNvPicPr>
              <a:picLocks noChangeAspect="1"/>
            </p:cNvPicPr>
            <p:nvPr/>
          </p:nvPicPr>
          <p:blipFill rotWithShape="1">
            <a:blip r:embed="rId17">
              <a:extLst>
                <a:ext uri="{28A0092B-C50C-407E-A947-70E740481C1C}">
                  <a14:useLocalDpi xmlns:a14="http://schemas.microsoft.com/office/drawing/2010/main" val="0"/>
                </a:ext>
              </a:extLst>
            </a:blip>
            <a:srcRect l="48056" r="7485" b="36966"/>
            <a:stretch/>
          </p:blipFill>
          <p:spPr>
            <a:xfrm>
              <a:off x="6786502" y="4999752"/>
              <a:ext cx="1082649" cy="1371600"/>
            </a:xfrm>
            <a:prstGeom prst="rect">
              <a:avLst/>
            </a:prstGeom>
          </p:spPr>
        </p:pic>
        <p:sp>
          <p:nvSpPr>
            <p:cNvPr id="57" name="TextBox 56">
              <a:extLst>
                <a:ext uri="{FF2B5EF4-FFF2-40B4-BE49-F238E27FC236}">
                  <a16:creationId xmlns:a16="http://schemas.microsoft.com/office/drawing/2014/main" id="{6FCE41F5-0A44-7745-822F-9B7B74AA2296}"/>
                </a:ext>
              </a:extLst>
            </p:cNvPr>
            <p:cNvSpPr txBox="1"/>
            <p:nvPr/>
          </p:nvSpPr>
          <p:spPr>
            <a:xfrm>
              <a:off x="6773895" y="6340773"/>
              <a:ext cx="1082650"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Angela Kou</a:t>
              </a:r>
            </a:p>
          </p:txBody>
        </p:sp>
      </p:grpSp>
      <p:grpSp>
        <p:nvGrpSpPr>
          <p:cNvPr id="12" name="Group 11">
            <a:extLst>
              <a:ext uri="{FF2B5EF4-FFF2-40B4-BE49-F238E27FC236}">
                <a16:creationId xmlns:a16="http://schemas.microsoft.com/office/drawing/2014/main" id="{7716F2CE-12CD-D14E-9831-62DC59D18598}"/>
              </a:ext>
            </a:extLst>
          </p:cNvPr>
          <p:cNvGrpSpPr/>
          <p:nvPr/>
        </p:nvGrpSpPr>
        <p:grpSpPr>
          <a:xfrm>
            <a:off x="7889908" y="3097549"/>
            <a:ext cx="1082650" cy="1894820"/>
            <a:chOff x="6780743" y="4991284"/>
            <a:chExt cx="1082650" cy="1894820"/>
          </a:xfrm>
        </p:grpSpPr>
        <p:pic>
          <p:nvPicPr>
            <p:cNvPr id="59" name="Picture 58">
              <a:extLst>
                <a:ext uri="{FF2B5EF4-FFF2-40B4-BE49-F238E27FC236}">
                  <a16:creationId xmlns:a16="http://schemas.microsoft.com/office/drawing/2014/main" id="{909A91BD-14F6-594E-9E0B-0EC20E900A02}"/>
                </a:ext>
              </a:extLst>
            </p:cNvPr>
            <p:cNvPicPr>
              <a:picLocks noChangeAspect="1"/>
            </p:cNvPicPr>
            <p:nvPr/>
          </p:nvPicPr>
          <p:blipFill rotWithShape="1">
            <a:blip r:embed="rId18"/>
            <a:srcRect l="6387" r="32140" b="17564"/>
            <a:stretch/>
          </p:blipFill>
          <p:spPr>
            <a:xfrm>
              <a:off x="6792387" y="4991284"/>
              <a:ext cx="1047964" cy="1371600"/>
            </a:xfrm>
            <a:prstGeom prst="rect">
              <a:avLst/>
            </a:prstGeom>
          </p:spPr>
        </p:pic>
        <p:sp>
          <p:nvSpPr>
            <p:cNvPr id="60" name="TextBox 59">
              <a:extLst>
                <a:ext uri="{FF2B5EF4-FFF2-40B4-BE49-F238E27FC236}">
                  <a16:creationId xmlns:a16="http://schemas.microsoft.com/office/drawing/2014/main" id="{F36378BC-758A-B344-9E7D-A9599FDF3529}"/>
                </a:ext>
              </a:extLst>
            </p:cNvPr>
            <p:cNvSpPr txBox="1"/>
            <p:nvPr/>
          </p:nvSpPr>
          <p:spPr>
            <a:xfrm>
              <a:off x="6780743" y="6362884"/>
              <a:ext cx="1082650"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Wolfgang Pfaff</a:t>
              </a:r>
            </a:p>
          </p:txBody>
        </p:sp>
      </p:grpSp>
      <p:pic>
        <p:nvPicPr>
          <p:cNvPr id="13" name="Picture 12">
            <a:extLst>
              <a:ext uri="{FF2B5EF4-FFF2-40B4-BE49-F238E27FC236}">
                <a16:creationId xmlns:a16="http://schemas.microsoft.com/office/drawing/2014/main" id="{B19E60BA-4CFA-344E-BD95-FA8181084559}"/>
              </a:ext>
            </a:extLst>
          </p:cNvPr>
          <p:cNvPicPr>
            <a:picLocks noChangeAspect="1"/>
          </p:cNvPicPr>
          <p:nvPr/>
        </p:nvPicPr>
        <p:blipFill>
          <a:blip r:link="rId14"/>
          <a:stretch>
            <a:fillRect/>
          </a:stretch>
        </p:blipFill>
        <p:spPr>
          <a:xfrm>
            <a:off x="1270000" y="1270000"/>
            <a:ext cx="63500" cy="76200"/>
          </a:xfrm>
          <a:prstGeom prst="rect">
            <a:avLst/>
          </a:prstGeom>
        </p:spPr>
      </p:pic>
    </p:spTree>
    <p:extLst>
      <p:ext uri="{BB962C8B-B14F-4D97-AF65-F5344CB8AC3E}">
        <p14:creationId xmlns:p14="http://schemas.microsoft.com/office/powerpoint/2010/main" val="747973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1334" y="0"/>
            <a:ext cx="8088866" cy="6766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44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598143"/>
            <a:ext cx="1920240" cy="2050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A7B001B3-F5D3-0845-9CE7-2C2C9E980634}"/>
              </a:ext>
            </a:extLst>
          </p:cNvPr>
          <p:cNvSpPr txBox="1"/>
          <p:nvPr/>
        </p:nvSpPr>
        <p:spPr>
          <a:xfrm>
            <a:off x="76200" y="1066800"/>
            <a:ext cx="2133600" cy="923330"/>
          </a:xfrm>
          <a:prstGeom prst="rect">
            <a:avLst/>
          </a:prstGeom>
          <a:noFill/>
        </p:spPr>
        <p:txBody>
          <a:bodyPr wrap="square" rtlCol="0">
            <a:spAutoFit/>
          </a:bodyPr>
          <a:lstStyle/>
          <a:p>
            <a:pPr algn="ctr"/>
            <a:r>
              <a:rPr lang="en-US" dirty="0"/>
              <a:t>Quasiparticle interference in</a:t>
            </a:r>
          </a:p>
          <a:p>
            <a:pPr algn="ctr"/>
            <a:r>
              <a:rPr lang="en-US" dirty="0" err="1"/>
              <a:t>FeTe</a:t>
            </a:r>
            <a:r>
              <a:rPr lang="en-US" dirty="0"/>
              <a:t> superconductor</a:t>
            </a:r>
          </a:p>
        </p:txBody>
      </p:sp>
      <p:sp>
        <p:nvSpPr>
          <p:cNvPr id="3" name="TextBox 2">
            <a:extLst>
              <a:ext uri="{FF2B5EF4-FFF2-40B4-BE49-F238E27FC236}">
                <a16:creationId xmlns:a16="http://schemas.microsoft.com/office/drawing/2014/main" id="{EC742452-3589-C346-A7C2-0ECAB05E1937}"/>
              </a:ext>
            </a:extLst>
          </p:cNvPr>
          <p:cNvSpPr txBox="1"/>
          <p:nvPr/>
        </p:nvSpPr>
        <p:spPr>
          <a:xfrm>
            <a:off x="305395" y="2286000"/>
            <a:ext cx="1599605" cy="369332"/>
          </a:xfrm>
          <a:prstGeom prst="rect">
            <a:avLst/>
          </a:prstGeom>
          <a:noFill/>
        </p:spPr>
        <p:txBody>
          <a:bodyPr wrap="none" rtlCol="0">
            <a:spAutoFit/>
          </a:bodyPr>
          <a:lstStyle/>
          <a:p>
            <a:r>
              <a:rPr lang="en-US" dirty="0" err="1"/>
              <a:t>dI</a:t>
            </a:r>
            <a:r>
              <a:rPr lang="en-US" dirty="0"/>
              <a:t>/</a:t>
            </a:r>
            <a:r>
              <a:rPr lang="en-US" dirty="0" err="1"/>
              <a:t>dV</a:t>
            </a:r>
            <a:r>
              <a:rPr lang="en-US" dirty="0"/>
              <a:t> map at V</a:t>
            </a:r>
          </a:p>
        </p:txBody>
      </p:sp>
    </p:spTree>
    <p:extLst>
      <p:ext uri="{BB962C8B-B14F-4D97-AF65-F5344CB8AC3E}">
        <p14:creationId xmlns:p14="http://schemas.microsoft.com/office/powerpoint/2010/main" val="1732605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9800" y="1371600"/>
            <a:ext cx="2473947" cy="584775"/>
          </a:xfrm>
          <a:prstGeom prst="rect">
            <a:avLst/>
          </a:prstGeom>
          <a:noFill/>
        </p:spPr>
        <p:txBody>
          <a:bodyPr wrap="none" rtlCol="0">
            <a:spAutoFit/>
          </a:bodyPr>
          <a:lstStyle/>
          <a:p>
            <a:pPr algn="ctr"/>
            <a:r>
              <a:rPr lang="en-US" sz="3200" dirty="0"/>
              <a:t>Nadya Mason</a:t>
            </a:r>
          </a:p>
        </p:txBody>
      </p:sp>
      <p:sp>
        <p:nvSpPr>
          <p:cNvPr id="3" name="TextBox 2"/>
          <p:cNvSpPr txBox="1"/>
          <p:nvPr/>
        </p:nvSpPr>
        <p:spPr>
          <a:xfrm>
            <a:off x="1204972" y="2514600"/>
            <a:ext cx="6589368" cy="2031325"/>
          </a:xfrm>
          <a:prstGeom prst="rect">
            <a:avLst/>
          </a:prstGeom>
          <a:noFill/>
        </p:spPr>
        <p:txBody>
          <a:bodyPr wrap="none" rtlCol="0">
            <a:spAutoFit/>
          </a:bodyPr>
          <a:lstStyle/>
          <a:p>
            <a:pPr>
              <a:spcAft>
                <a:spcPts val="1200"/>
              </a:spcAft>
            </a:pPr>
            <a:r>
              <a:rPr lang="en-US" sz="2400" dirty="0" err="1"/>
              <a:t>Nano</a:t>
            </a:r>
            <a:r>
              <a:rPr lang="en-US" sz="2400" dirty="0"/>
              <a:t>-scale devices</a:t>
            </a:r>
          </a:p>
          <a:p>
            <a:pPr>
              <a:spcAft>
                <a:spcPts val="1200"/>
              </a:spcAft>
            </a:pPr>
            <a:r>
              <a:rPr lang="en-US" sz="2400" dirty="0"/>
              <a:t>Carbon based electronics</a:t>
            </a:r>
          </a:p>
          <a:p>
            <a:pPr>
              <a:spcAft>
                <a:spcPts val="1200"/>
              </a:spcAft>
            </a:pPr>
            <a:r>
              <a:rPr lang="en-US" sz="2400" dirty="0"/>
              <a:t>Solid state entanglement</a:t>
            </a:r>
          </a:p>
          <a:p>
            <a:pPr>
              <a:spcAft>
                <a:spcPts val="1200"/>
              </a:spcAft>
            </a:pPr>
            <a:r>
              <a:rPr lang="en-US" sz="2400" dirty="0">
                <a:solidFill>
                  <a:srgbClr val="FF0000"/>
                </a:solidFill>
              </a:rPr>
              <a:t>Superconductivity, Graphene, Topological Materials</a:t>
            </a:r>
          </a:p>
        </p:txBody>
      </p:sp>
      <p:grpSp>
        <p:nvGrpSpPr>
          <p:cNvPr id="7" name="Group 6"/>
          <p:cNvGrpSpPr/>
          <p:nvPr/>
        </p:nvGrpSpPr>
        <p:grpSpPr>
          <a:xfrm>
            <a:off x="6107457" y="609600"/>
            <a:ext cx="1817343" cy="2286000"/>
            <a:chOff x="4615180" y="5044440"/>
            <a:chExt cx="1817343" cy="2286000"/>
          </a:xfrm>
        </p:grpSpPr>
        <p:sp>
          <p:nvSpPr>
            <p:cNvPr id="8" name="Text Box 23"/>
            <p:cNvSpPr txBox="1">
              <a:spLocks noChangeArrowheads="1"/>
            </p:cNvSpPr>
            <p:nvPr/>
          </p:nvSpPr>
          <p:spPr bwMode="auto">
            <a:xfrm>
              <a:off x="4615180" y="6400800"/>
              <a:ext cx="1006475" cy="517525"/>
            </a:xfrm>
            <a:prstGeom prst="rect">
              <a:avLst/>
            </a:prstGeom>
            <a:noFill/>
            <a:ln w="9525">
              <a:noFill/>
              <a:miter lim="800000"/>
              <a:headEnd/>
              <a:tailEnd/>
            </a:ln>
            <a:effectLst/>
          </p:spPr>
          <p:txBody>
            <a:bodyPr>
              <a:spAutoFit/>
            </a:bodyPr>
            <a:lstStyle/>
            <a:p>
              <a:pPr algn="ctr">
                <a:defRPr/>
              </a:pPr>
              <a:r>
                <a:rPr lang="en-US" sz="1400" dirty="0" err="1">
                  <a:effectLst>
                    <a:outerShdw blurRad="38100" dist="38100" dir="2700000" algn="tl">
                      <a:srgbClr val="C0C0C0"/>
                    </a:outerShdw>
                  </a:effectLst>
                  <a:latin typeface="Arial" charset="0"/>
                </a:rPr>
                <a:t>Nadya</a:t>
              </a:r>
              <a:r>
                <a:rPr lang="en-US" sz="1400" dirty="0">
                  <a:effectLst>
                    <a:outerShdw blurRad="38100" dist="38100" dir="2700000" algn="tl">
                      <a:srgbClr val="C0C0C0"/>
                    </a:outerShdw>
                  </a:effectLst>
                  <a:latin typeface="Arial" charset="0"/>
                </a:rPr>
                <a:t> Mason</a:t>
              </a:r>
            </a:p>
          </p:txBody>
        </p:sp>
        <p:pic>
          <p:nvPicPr>
            <p:cNvPr id="9" name="Picture 14"/>
            <p:cNvPicPr>
              <a:picLocks noChangeAspect="1" noChangeArrowheads="1"/>
            </p:cNvPicPr>
            <p:nvPr/>
          </p:nvPicPr>
          <p:blipFill rotWithShape="1">
            <a:blip r:embed="rId2">
              <a:extLst>
                <a:ext uri="{28A0092B-C50C-407E-A947-70E740481C1C}">
                  <a14:useLocalDpi xmlns:a14="http://schemas.microsoft.com/office/drawing/2010/main" val="0"/>
                </a:ext>
              </a:extLst>
            </a:blip>
            <a:srcRect t="4286" b="11855"/>
            <a:stretch/>
          </p:blipFill>
          <p:spPr bwMode="auto">
            <a:xfrm>
              <a:off x="4615180" y="5044440"/>
              <a:ext cx="1817343"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0036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0406" y="236001"/>
            <a:ext cx="3860537" cy="1323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5425" y="1608886"/>
            <a:ext cx="1633257" cy="1697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4798" y="1638022"/>
            <a:ext cx="1795463" cy="1366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0797" y="3690037"/>
            <a:ext cx="3665444" cy="1772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67607" y="5526741"/>
            <a:ext cx="1839383" cy="1048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33884" y="5540188"/>
            <a:ext cx="2441871" cy="950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4079" y="3663668"/>
            <a:ext cx="4054850" cy="1452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599" y="5185329"/>
            <a:ext cx="1704975"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20987" y="5185329"/>
            <a:ext cx="1799361" cy="1343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378767" y="0"/>
            <a:ext cx="3605474" cy="769441"/>
          </a:xfrm>
          <a:prstGeom prst="rect">
            <a:avLst/>
          </a:prstGeom>
          <a:noFill/>
        </p:spPr>
        <p:txBody>
          <a:bodyPr wrap="none" rtlCol="0">
            <a:spAutoFit/>
          </a:bodyPr>
          <a:lstStyle/>
          <a:p>
            <a:r>
              <a:rPr lang="en-US" sz="4400" dirty="0">
                <a:solidFill>
                  <a:schemeClr val="bg1"/>
                </a:solidFill>
                <a:latin typeface="Arial" panose="020B0604020202020204" pitchFamily="34" charset="0"/>
                <a:cs typeface="Arial" panose="020B0604020202020204" pitchFamily="34" charset="0"/>
              </a:rPr>
              <a:t>Mason Group</a:t>
            </a:r>
          </a:p>
        </p:txBody>
      </p:sp>
      <p:sp>
        <p:nvSpPr>
          <p:cNvPr id="13" name="Rectangle 12"/>
          <p:cNvSpPr/>
          <p:nvPr/>
        </p:nvSpPr>
        <p:spPr>
          <a:xfrm>
            <a:off x="154079" y="3048000"/>
            <a:ext cx="4722722" cy="338554"/>
          </a:xfrm>
          <a:prstGeom prst="rect">
            <a:avLst/>
          </a:prstGeom>
        </p:spPr>
        <p:txBody>
          <a:bodyPr wrap="square">
            <a:spAutoFit/>
          </a:bodyPr>
          <a:lstStyle/>
          <a:p>
            <a:pPr fontAlgn="base">
              <a:spcBef>
                <a:spcPct val="0"/>
              </a:spcBef>
              <a:spcAft>
                <a:spcPct val="0"/>
              </a:spcAft>
            </a:pPr>
            <a:r>
              <a:rPr lang="en-US" altLang="en-US" sz="1600" dirty="0">
                <a:solidFill>
                  <a:srgbClr val="FFFF00"/>
                </a:solidFill>
              </a:rPr>
              <a:t>http://people.physics.illinois.edu/mason/index.html</a:t>
            </a:r>
          </a:p>
        </p:txBody>
      </p:sp>
      <p:sp>
        <p:nvSpPr>
          <p:cNvPr id="14" name="Rectangle 13"/>
          <p:cNvSpPr/>
          <p:nvPr/>
        </p:nvSpPr>
        <p:spPr>
          <a:xfrm>
            <a:off x="154079" y="661987"/>
            <a:ext cx="4722721" cy="2462213"/>
          </a:xfrm>
          <a:prstGeom prst="rect">
            <a:avLst/>
          </a:prstGeom>
        </p:spPr>
        <p:txBody>
          <a:bodyPr wrap="square">
            <a:spAutoFit/>
          </a:bodyPr>
          <a:lstStyle/>
          <a:p>
            <a:pPr lvl="0" eaLnBrk="0" fontAlgn="base" hangingPunct="0">
              <a:spcBef>
                <a:spcPct val="0"/>
              </a:spcBef>
              <a:spcAft>
                <a:spcPct val="0"/>
              </a:spcAft>
            </a:pPr>
            <a:r>
              <a:rPr kumimoji="0" lang="en-US" sz="1400" b="0" i="0" u="none" strike="noStrike" cap="none" normalizeH="0" baseline="0" dirty="0">
                <a:ln>
                  <a:noFill/>
                </a:ln>
                <a:solidFill>
                  <a:schemeClr val="bg1"/>
                </a:solidFill>
                <a:effectLst/>
                <a:latin typeface="Arial" pitchFamily="34" charset="0"/>
                <a:cs typeface="Arial" pitchFamily="34" charset="0"/>
              </a:rPr>
              <a:t>Our research focuses on electrical transport in </a:t>
            </a:r>
            <a:r>
              <a:rPr kumimoji="0" lang="en-US" sz="1400" b="1" i="0" u="none" strike="noStrike" cap="none" normalizeH="0" baseline="0" dirty="0">
                <a:ln>
                  <a:noFill/>
                </a:ln>
                <a:solidFill>
                  <a:schemeClr val="bg1"/>
                </a:solidFill>
                <a:effectLst/>
                <a:latin typeface="Arial" pitchFamily="34" charset="0"/>
                <a:cs typeface="Arial" pitchFamily="34" charset="0"/>
              </a:rPr>
              <a:t>nanoscale</a:t>
            </a:r>
            <a:r>
              <a:rPr kumimoji="0" lang="en-US" sz="1400" b="0" i="0" u="none" strike="noStrike" cap="none" normalizeH="0" baseline="0" dirty="0">
                <a:ln>
                  <a:noFill/>
                </a:ln>
                <a:solidFill>
                  <a:schemeClr val="bg1"/>
                </a:solidFill>
                <a:effectLst/>
                <a:latin typeface="Arial" pitchFamily="34" charset="0"/>
                <a:cs typeface="Arial" pitchFamily="34" charset="0"/>
              </a:rPr>
              <a:t> and </a:t>
            </a:r>
            <a:r>
              <a:rPr kumimoji="0" lang="en-US" sz="1400" b="1" i="0" u="none" strike="noStrike" cap="none" normalizeH="0" baseline="0" dirty="0">
                <a:ln>
                  <a:noFill/>
                </a:ln>
                <a:solidFill>
                  <a:schemeClr val="bg1"/>
                </a:solidFill>
                <a:effectLst/>
                <a:latin typeface="Arial" pitchFamily="34" charset="0"/>
                <a:cs typeface="Arial" pitchFamily="34" charset="0"/>
              </a:rPr>
              <a:t>mesoscopic</a:t>
            </a:r>
            <a:r>
              <a:rPr kumimoji="0" lang="en-US" sz="1400" b="0" i="0" u="none" strike="noStrike" cap="none" normalizeH="0" baseline="0" dirty="0">
                <a:ln>
                  <a:noFill/>
                </a:ln>
                <a:solidFill>
                  <a:schemeClr val="bg1"/>
                </a:solidFill>
                <a:effectLst/>
                <a:latin typeface="Arial" pitchFamily="34" charset="0"/>
                <a:cs typeface="Arial" pitchFamily="34" charset="0"/>
              </a:rPr>
              <a:t> systems. These systems often exhibit new properties due to confinement and strong electron correlations. Improved understanding of such systems has ramifications for subjects from high-temperature superconductivity to quantum computing. Major current research thrusts include studying 1) superconducting proximity effects in nanowires and </a:t>
            </a:r>
            <a:r>
              <a:rPr kumimoji="0" lang="en-US" sz="1400" b="0" i="0" u="none" strike="noStrike" cap="none" normalizeH="0" baseline="0" dirty="0" err="1">
                <a:ln>
                  <a:noFill/>
                </a:ln>
                <a:solidFill>
                  <a:schemeClr val="bg1"/>
                </a:solidFill>
                <a:effectLst/>
                <a:latin typeface="Arial" pitchFamily="34" charset="0"/>
                <a:cs typeface="Arial" pitchFamily="34" charset="0"/>
              </a:rPr>
              <a:t>nano</a:t>
            </a:r>
            <a:r>
              <a:rPr kumimoji="0" lang="en-US" sz="1400" b="0" i="0" u="none" strike="noStrike" cap="none" normalizeH="0" baseline="0" dirty="0">
                <a:ln>
                  <a:noFill/>
                </a:ln>
                <a:solidFill>
                  <a:schemeClr val="bg1"/>
                </a:solidFill>
                <a:effectLst/>
                <a:latin typeface="Arial" pitchFamily="34" charset="0"/>
                <a:cs typeface="Arial" pitchFamily="34" charset="0"/>
              </a:rPr>
              <a:t>-patterned</a:t>
            </a:r>
            <a:r>
              <a:rPr kumimoji="0" lang="en-US" sz="1400" b="0" i="0" u="none" strike="noStrike" cap="none" normalizeH="0" dirty="0">
                <a:ln>
                  <a:noFill/>
                </a:ln>
                <a:solidFill>
                  <a:schemeClr val="bg1"/>
                </a:solidFill>
                <a:effectLst/>
                <a:latin typeface="Arial" pitchFamily="34" charset="0"/>
                <a:cs typeface="Arial" pitchFamily="34" charset="0"/>
              </a:rPr>
              <a:t> islands</a:t>
            </a:r>
            <a:r>
              <a:rPr kumimoji="0" lang="en-US" sz="1400" b="0" i="0" u="none" strike="noStrike" cap="none" normalizeH="0" baseline="0" dirty="0">
                <a:ln>
                  <a:noFill/>
                </a:ln>
                <a:solidFill>
                  <a:schemeClr val="bg1"/>
                </a:solidFill>
                <a:effectLst/>
                <a:latin typeface="Arial" pitchFamily="34" charset="0"/>
                <a:cs typeface="Arial" pitchFamily="34" charset="0"/>
              </a:rPr>
              <a:t>, 2) excitations</a:t>
            </a:r>
            <a:r>
              <a:rPr kumimoji="0" lang="en-US" sz="1400" b="0" i="0" u="none" strike="noStrike" cap="none" normalizeH="0" dirty="0">
                <a:ln>
                  <a:noFill/>
                </a:ln>
                <a:solidFill>
                  <a:schemeClr val="bg1"/>
                </a:solidFill>
                <a:effectLst/>
                <a:latin typeface="Arial" pitchFamily="34" charset="0"/>
                <a:cs typeface="Arial" pitchFamily="34" charset="0"/>
              </a:rPr>
              <a:t> of topological insulators</a:t>
            </a:r>
            <a:r>
              <a:rPr kumimoji="0" lang="en-US" sz="1400" b="0" i="0" u="none" strike="noStrike" cap="none" normalizeH="0" baseline="0" dirty="0">
                <a:ln>
                  <a:noFill/>
                </a:ln>
                <a:solidFill>
                  <a:schemeClr val="bg1"/>
                </a:solidFill>
                <a:effectLst/>
                <a:latin typeface="Arial" pitchFamily="34" charset="0"/>
                <a:cs typeface="Arial" pitchFamily="34" charset="0"/>
              </a:rPr>
              <a:t>, 3)</a:t>
            </a:r>
            <a:r>
              <a:rPr kumimoji="0" lang="en-US" sz="1400" b="0" i="0" u="none" strike="noStrike" cap="none" normalizeH="0" dirty="0">
                <a:ln>
                  <a:noFill/>
                </a:ln>
                <a:solidFill>
                  <a:schemeClr val="bg1"/>
                </a:solidFill>
                <a:effectLst/>
                <a:latin typeface="Arial" pitchFamily="34" charset="0"/>
                <a:cs typeface="Arial" pitchFamily="34" charset="0"/>
              </a:rPr>
              <a:t> novel correlated states induced by </a:t>
            </a:r>
            <a:r>
              <a:rPr kumimoji="0" lang="en-US" sz="1400" b="0" i="0" u="none" strike="noStrike" cap="none" normalizeH="0" dirty="0" err="1">
                <a:ln>
                  <a:noFill/>
                </a:ln>
                <a:solidFill>
                  <a:schemeClr val="bg1"/>
                </a:solidFill>
                <a:effectLst/>
                <a:latin typeface="Arial" pitchFamily="34" charset="0"/>
                <a:cs typeface="Arial" pitchFamily="34" charset="0"/>
              </a:rPr>
              <a:t>nano</a:t>
            </a:r>
            <a:r>
              <a:rPr kumimoji="0" lang="en-US" sz="1400" b="0" i="0" u="none" strike="noStrike" cap="none" normalizeH="0" dirty="0">
                <a:ln>
                  <a:noFill/>
                </a:ln>
                <a:solidFill>
                  <a:schemeClr val="bg1"/>
                </a:solidFill>
                <a:effectLst/>
                <a:latin typeface="Arial" pitchFamily="34" charset="0"/>
                <a:cs typeface="Arial" pitchFamily="34" charset="0"/>
              </a:rPr>
              <a:t>-patterning, and</a:t>
            </a:r>
            <a:r>
              <a:rPr kumimoji="0" lang="en-US" sz="1400" b="0" i="0" u="none" strike="noStrike" cap="none" normalizeH="0" baseline="0" dirty="0">
                <a:ln>
                  <a:noFill/>
                </a:ln>
                <a:solidFill>
                  <a:schemeClr val="bg1"/>
                </a:solidFill>
                <a:effectLst/>
                <a:latin typeface="Arial" pitchFamily="34" charset="0"/>
                <a:cs typeface="Arial" pitchFamily="34" charset="0"/>
              </a:rPr>
              <a:t>  4) electromechanical behavior of graphene. </a:t>
            </a:r>
            <a:endParaRPr lang="en-US" sz="14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2840861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57416" y="1600200"/>
            <a:ext cx="2185984" cy="584775"/>
          </a:xfrm>
          <a:prstGeom prst="rect">
            <a:avLst/>
          </a:prstGeom>
          <a:noFill/>
        </p:spPr>
        <p:txBody>
          <a:bodyPr wrap="none" rtlCol="0">
            <a:spAutoFit/>
          </a:bodyPr>
          <a:lstStyle/>
          <a:p>
            <a:pPr algn="ctr"/>
            <a:r>
              <a:rPr lang="en-US" sz="3200" dirty="0"/>
              <a:t>Jim Eckstein</a:t>
            </a:r>
          </a:p>
        </p:txBody>
      </p:sp>
      <p:sp>
        <p:nvSpPr>
          <p:cNvPr id="3" name="TextBox 2"/>
          <p:cNvSpPr txBox="1"/>
          <p:nvPr/>
        </p:nvSpPr>
        <p:spPr>
          <a:xfrm>
            <a:off x="403868" y="3352800"/>
            <a:ext cx="7524368" cy="2554545"/>
          </a:xfrm>
          <a:prstGeom prst="rect">
            <a:avLst/>
          </a:prstGeom>
          <a:noFill/>
        </p:spPr>
        <p:txBody>
          <a:bodyPr wrap="none" rtlCol="0">
            <a:spAutoFit/>
          </a:bodyPr>
          <a:lstStyle/>
          <a:p>
            <a:pPr>
              <a:spcAft>
                <a:spcPts val="1200"/>
              </a:spcAft>
            </a:pPr>
            <a:r>
              <a:rPr lang="en-US" sz="2400" dirty="0"/>
              <a:t>Grow samples by Molecular Beam Epitaxy</a:t>
            </a:r>
            <a:endParaRPr lang="en-US" sz="2400" dirty="0">
              <a:solidFill>
                <a:srgbClr val="FF0000"/>
              </a:solidFill>
            </a:endParaRPr>
          </a:p>
          <a:p>
            <a:pPr>
              <a:spcAft>
                <a:spcPts val="1200"/>
              </a:spcAft>
            </a:pPr>
            <a:r>
              <a:rPr lang="en-US" sz="2400" dirty="0"/>
              <a:t>SC junctions to topological systems such as Quantum Hall</a:t>
            </a:r>
          </a:p>
          <a:p>
            <a:pPr>
              <a:spcAft>
                <a:spcPts val="1200"/>
              </a:spcAft>
            </a:pPr>
            <a:r>
              <a:rPr lang="en-US" sz="2400" dirty="0"/>
              <a:t>Artificial Materials</a:t>
            </a:r>
          </a:p>
          <a:p>
            <a:pPr>
              <a:spcAft>
                <a:spcPts val="1200"/>
              </a:spcAft>
            </a:pPr>
            <a:r>
              <a:rPr lang="en-US" sz="2400" dirty="0"/>
              <a:t>Search for Novel superconductors</a:t>
            </a:r>
          </a:p>
          <a:p>
            <a:pPr>
              <a:spcAft>
                <a:spcPts val="1200"/>
              </a:spcAft>
            </a:pPr>
            <a:r>
              <a:rPr lang="en-US" sz="2400" dirty="0">
                <a:solidFill>
                  <a:srgbClr val="FF0000"/>
                </a:solidFill>
              </a:rPr>
              <a:t>Topological Materials and Superconductivity</a:t>
            </a:r>
            <a:endParaRPr lang="en-US" sz="2400" dirty="0"/>
          </a:p>
        </p:txBody>
      </p:sp>
      <p:pic>
        <p:nvPicPr>
          <p:cNvPr id="232450" name="Picture 2" descr="C:\Users\Public\Documents\UniversityDepartment Stuff\grad student recruiting\prospective student visit March 2015\photo.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652" t="20383" r="18363" b="8292"/>
          <a:stretch/>
        </p:blipFill>
        <p:spPr bwMode="auto">
          <a:xfrm rot="5400000">
            <a:off x="5531631" y="700551"/>
            <a:ext cx="3445218" cy="29260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304800" y="5867400"/>
            <a:ext cx="8610600" cy="914400"/>
            <a:chOff x="192" y="3696"/>
            <a:chExt cx="5424" cy="576"/>
          </a:xfrm>
        </p:grpSpPr>
        <p:sp>
          <p:nvSpPr>
            <p:cNvPr id="3" name="Rectangle 4"/>
            <p:cNvSpPr>
              <a:spLocks noChangeArrowheads="1"/>
            </p:cNvSpPr>
            <p:nvPr/>
          </p:nvSpPr>
          <p:spPr bwMode="auto">
            <a:xfrm>
              <a:off x="192" y="3696"/>
              <a:ext cx="5424" cy="576"/>
            </a:xfrm>
            <a:prstGeom prst="rect">
              <a:avLst/>
            </a:prstGeom>
            <a:noFill/>
            <a:ln w="25400">
              <a:noFill/>
              <a:miter lim="800000"/>
              <a:headEnd/>
              <a:tailEnd/>
            </a:ln>
          </p:spPr>
          <p:txBody>
            <a:bodyPr wrap="none" anchor="ctr"/>
            <a:lstStyle/>
            <a:p>
              <a:pPr eaLnBrk="0" hangingPunct="0">
                <a:lnSpc>
                  <a:spcPct val="80000"/>
                </a:lnSpc>
                <a:spcBef>
                  <a:spcPct val="20000"/>
                </a:spcBef>
              </a:pPr>
              <a:r>
                <a:rPr lang="en-US" i="1">
                  <a:solidFill>
                    <a:srgbClr val="003399"/>
                  </a:solidFill>
                  <a:latin typeface="Paramount" pitchFamily="2" charset="0"/>
                  <a:cs typeface="Arial" charset="0"/>
                </a:rPr>
                <a:t> </a:t>
              </a:r>
              <a:endParaRPr lang="en-US">
                <a:solidFill>
                  <a:srgbClr val="003399"/>
                </a:solidFill>
                <a:cs typeface="Arial" charset="0"/>
              </a:endParaRPr>
            </a:p>
          </p:txBody>
        </p:sp>
        <p:sp>
          <p:nvSpPr>
            <p:cNvPr id="4" name="Line 5"/>
            <p:cNvSpPr>
              <a:spLocks noChangeShapeType="1"/>
            </p:cNvSpPr>
            <p:nvPr/>
          </p:nvSpPr>
          <p:spPr bwMode="auto">
            <a:xfrm>
              <a:off x="288" y="4080"/>
              <a:ext cx="4896" cy="0"/>
            </a:xfrm>
            <a:prstGeom prst="line">
              <a:avLst/>
            </a:prstGeom>
            <a:noFill/>
            <a:ln w="25400">
              <a:solidFill>
                <a:srgbClr val="003399"/>
              </a:solidFill>
              <a:round/>
              <a:headEnd/>
              <a:tailEnd/>
            </a:ln>
          </p:spPr>
          <p:txBody>
            <a:bodyPr wrap="none" anchor="ctr"/>
            <a:lstStyle/>
            <a:p>
              <a:endParaRPr lang="en-US"/>
            </a:p>
          </p:txBody>
        </p:sp>
        <p:pic>
          <p:nvPicPr>
            <p:cNvPr id="5" name="Picture 6" descr="UILogoCL4L C"/>
            <p:cNvPicPr>
              <a:picLocks noChangeAspect="1" noChangeArrowheads="1"/>
            </p:cNvPicPr>
            <p:nvPr/>
          </p:nvPicPr>
          <p:blipFill>
            <a:blip r:embed="rId2" cstate="print"/>
            <a:srcRect/>
            <a:stretch>
              <a:fillRect/>
            </a:stretch>
          </p:blipFill>
          <p:spPr bwMode="auto">
            <a:xfrm>
              <a:off x="5280" y="3744"/>
              <a:ext cx="286" cy="480"/>
            </a:xfrm>
            <a:prstGeom prst="rect">
              <a:avLst/>
            </a:prstGeom>
            <a:noFill/>
            <a:ln w="9525">
              <a:noFill/>
              <a:miter lim="800000"/>
              <a:headEnd/>
              <a:tailEnd/>
            </a:ln>
          </p:spPr>
        </p:pic>
        <p:sp>
          <p:nvSpPr>
            <p:cNvPr id="6" name="Text Box 7"/>
            <p:cNvSpPr txBox="1">
              <a:spLocks noChangeArrowheads="1"/>
            </p:cNvSpPr>
            <p:nvPr/>
          </p:nvSpPr>
          <p:spPr bwMode="auto">
            <a:xfrm>
              <a:off x="3792" y="4080"/>
              <a:ext cx="1488" cy="192"/>
            </a:xfrm>
            <a:prstGeom prst="rect">
              <a:avLst/>
            </a:prstGeom>
            <a:noFill/>
            <a:ln w="9525">
              <a:noFill/>
              <a:miter lim="800000"/>
              <a:headEnd/>
              <a:tailEnd/>
            </a:ln>
          </p:spPr>
          <p:txBody>
            <a:bodyPr>
              <a:spAutoFit/>
            </a:bodyPr>
            <a:lstStyle/>
            <a:p>
              <a:pPr eaLnBrk="0" hangingPunct="0">
                <a:spcBef>
                  <a:spcPct val="50000"/>
                </a:spcBef>
              </a:pPr>
              <a:r>
                <a:rPr lang="en-US" sz="1400" b="1" i="1">
                  <a:solidFill>
                    <a:srgbClr val="FF6600"/>
                  </a:solidFill>
                  <a:latin typeface="Paramount" pitchFamily="2" charset="0"/>
                  <a:cs typeface="Arial" charset="0"/>
                </a:rPr>
                <a:t>University of Illinois</a:t>
              </a:r>
              <a:endParaRPr lang="en-US" sz="2000" b="1">
                <a:solidFill>
                  <a:srgbClr val="003399"/>
                </a:solidFill>
                <a:cs typeface="Arial" charset="0"/>
              </a:endParaRPr>
            </a:p>
          </p:txBody>
        </p:sp>
      </p:grpSp>
      <p:sp>
        <p:nvSpPr>
          <p:cNvPr id="7" name="TextBox 6"/>
          <p:cNvSpPr txBox="1"/>
          <p:nvPr/>
        </p:nvSpPr>
        <p:spPr>
          <a:xfrm>
            <a:off x="2016157" y="152400"/>
            <a:ext cx="5144037" cy="523220"/>
          </a:xfrm>
          <a:prstGeom prst="rect">
            <a:avLst/>
          </a:prstGeom>
          <a:noFill/>
        </p:spPr>
        <p:txBody>
          <a:bodyPr wrap="none" rtlCol="0">
            <a:spAutoFit/>
          </a:bodyPr>
          <a:lstStyle/>
          <a:p>
            <a:pPr algn="ctr"/>
            <a:r>
              <a:rPr lang="en-US" sz="2800" dirty="0"/>
              <a:t>Growth of flat Bi</a:t>
            </a:r>
            <a:r>
              <a:rPr lang="en-US" sz="2800" baseline="-25000" dirty="0"/>
              <a:t>2</a:t>
            </a:r>
            <a:r>
              <a:rPr lang="en-US" sz="2800" dirty="0"/>
              <a:t>Se</a:t>
            </a:r>
            <a:r>
              <a:rPr lang="en-US" sz="2800" baseline="-25000" dirty="0"/>
              <a:t>3</a:t>
            </a:r>
            <a:r>
              <a:rPr lang="en-US" sz="2800" dirty="0"/>
              <a:t> films by MBE</a:t>
            </a:r>
          </a:p>
        </p:txBody>
      </p:sp>
      <p:sp>
        <p:nvSpPr>
          <p:cNvPr id="8" name="TextBox 7"/>
          <p:cNvSpPr txBox="1"/>
          <p:nvPr/>
        </p:nvSpPr>
        <p:spPr>
          <a:xfrm>
            <a:off x="0" y="609600"/>
            <a:ext cx="3790333" cy="2031325"/>
          </a:xfrm>
          <a:prstGeom prst="rect">
            <a:avLst/>
          </a:prstGeom>
          <a:noFill/>
        </p:spPr>
        <p:txBody>
          <a:bodyPr wrap="none" rtlCol="0">
            <a:spAutoFit/>
          </a:bodyPr>
          <a:lstStyle/>
          <a:p>
            <a:r>
              <a:rPr lang="en-US" dirty="0"/>
              <a:t>UHV chamber.  10</a:t>
            </a:r>
            <a:r>
              <a:rPr lang="en-US" baseline="30000" dirty="0"/>
              <a:t>-9</a:t>
            </a:r>
            <a:r>
              <a:rPr lang="en-US" dirty="0"/>
              <a:t> </a:t>
            </a:r>
            <a:r>
              <a:rPr lang="en-US" dirty="0" err="1"/>
              <a:t>Torr</a:t>
            </a:r>
            <a:r>
              <a:rPr lang="en-US" dirty="0"/>
              <a:t>   (Se VP @ RT)</a:t>
            </a:r>
          </a:p>
          <a:p>
            <a:r>
              <a:rPr lang="en-US" dirty="0"/>
              <a:t>Substrate heated to ~300 C</a:t>
            </a:r>
          </a:p>
          <a:p>
            <a:r>
              <a:rPr lang="en-US" dirty="0"/>
              <a:t>Use Se cracker:  Se</a:t>
            </a:r>
            <a:r>
              <a:rPr lang="en-US" baseline="-25000" dirty="0"/>
              <a:t>8</a:t>
            </a:r>
            <a:r>
              <a:rPr lang="en-US" dirty="0"/>
              <a:t> </a:t>
            </a:r>
            <a:r>
              <a:rPr lang="en-US" dirty="0">
                <a:sym typeface="Wingdings" panose="05000000000000000000" pitchFamily="2" charset="2"/>
              </a:rPr>
              <a:t> Se</a:t>
            </a:r>
            <a:r>
              <a:rPr lang="en-US" baseline="-25000" dirty="0">
                <a:sym typeface="Wingdings" panose="05000000000000000000" pitchFamily="2" charset="2"/>
              </a:rPr>
              <a:t>2</a:t>
            </a:r>
            <a:r>
              <a:rPr lang="en-US" dirty="0">
                <a:sym typeface="Wingdings" panose="05000000000000000000" pitchFamily="2" charset="2"/>
              </a:rPr>
              <a:t>    </a:t>
            </a:r>
            <a:endParaRPr lang="en-US" dirty="0"/>
          </a:p>
          <a:p>
            <a:r>
              <a:rPr lang="en-US" dirty="0"/>
              <a:t>Growth rate ~0.1 A/s</a:t>
            </a:r>
          </a:p>
          <a:p>
            <a:r>
              <a:rPr lang="en-US" dirty="0"/>
              <a:t>Typical films are 4 to 100 nm thick</a:t>
            </a:r>
          </a:p>
          <a:p>
            <a:r>
              <a:rPr lang="en-US" dirty="0"/>
              <a:t>	4 to 100 molecular layers</a:t>
            </a:r>
          </a:p>
          <a:p>
            <a:endParaRPr lang="en-US" dirty="0"/>
          </a:p>
        </p:txBody>
      </p:sp>
      <p:grpSp>
        <p:nvGrpSpPr>
          <p:cNvPr id="12" name="Group 11"/>
          <p:cNvGrpSpPr/>
          <p:nvPr/>
        </p:nvGrpSpPr>
        <p:grpSpPr>
          <a:xfrm>
            <a:off x="2971800" y="2935685"/>
            <a:ext cx="2524795" cy="3106519"/>
            <a:chOff x="599405" y="2707085"/>
            <a:chExt cx="2524795" cy="3106519"/>
          </a:xfrm>
        </p:grpSpPr>
        <p:sp>
          <p:nvSpPr>
            <p:cNvPr id="9" name="Inhaltsplatzhalter 2"/>
            <p:cNvSpPr txBox="1">
              <a:spLocks/>
            </p:cNvSpPr>
            <p:nvPr/>
          </p:nvSpPr>
          <p:spPr>
            <a:xfrm>
              <a:off x="969849" y="5181600"/>
              <a:ext cx="1763156" cy="632004"/>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Font typeface="Arial" panose="020B0604020202020204" pitchFamily="34" charset="0"/>
                <a:buNone/>
              </a:pPr>
              <a:r>
                <a:rPr lang="en-US" sz="1600" dirty="0"/>
                <a:t>As grown 10QL Bi</a:t>
              </a:r>
              <a:r>
                <a:rPr lang="en-US" sz="1600" baseline="-25000" dirty="0"/>
                <a:t>2</a:t>
              </a:r>
              <a:r>
                <a:rPr lang="en-US" sz="1600" dirty="0"/>
                <a:t>Se</a:t>
              </a:r>
              <a:r>
                <a:rPr lang="en-US" sz="1600" baseline="-25000" dirty="0"/>
                <a:t>3</a:t>
              </a:r>
              <a:r>
                <a:rPr lang="en-US" sz="1600" dirty="0"/>
                <a:t>/Al</a:t>
              </a:r>
              <a:r>
                <a:rPr lang="en-US" sz="1600" baseline="-25000" dirty="0"/>
                <a:t>2</a:t>
              </a:r>
              <a:r>
                <a:rPr lang="en-US" sz="1600" dirty="0"/>
                <a:t>O</a:t>
              </a:r>
              <a:r>
                <a:rPr lang="en-US" sz="1600" baseline="-25000" dirty="0"/>
                <a:t>3 </a:t>
              </a:r>
              <a:r>
                <a:rPr lang="en-US" sz="1600" dirty="0"/>
                <a:t>film</a:t>
              </a:r>
            </a:p>
            <a:p>
              <a:pPr algn="just">
                <a:spcBef>
                  <a:spcPts val="0"/>
                </a:spcBef>
                <a:buFontTx/>
                <a:buChar char="-"/>
              </a:pPr>
              <a:r>
                <a:rPr lang="en-US" sz="1400" dirty="0"/>
                <a:t>single QL steps</a:t>
              </a:r>
            </a:p>
          </p:txBody>
        </p:sp>
        <p:pic>
          <p:nvPicPr>
            <p:cNvPr id="10" name="Grafik 4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405" y="2707085"/>
              <a:ext cx="2524795" cy="2524795"/>
            </a:xfrm>
            <a:prstGeom prst="rect">
              <a:avLst/>
            </a:prstGeom>
          </p:spPr>
        </p:pic>
      </p:grpSp>
      <p:pic>
        <p:nvPicPr>
          <p:cNvPr id="13314" name="Picture 2" descr="内嵌图片 1"/>
          <p:cNvPicPr>
            <a:picLocks noChangeAspect="1" noChangeArrowheads="1"/>
          </p:cNvPicPr>
          <p:nvPr/>
        </p:nvPicPr>
        <p:blipFill rotWithShape="1">
          <a:blip r:embed="rId4">
            <a:extLst>
              <a:ext uri="{28A0092B-C50C-407E-A947-70E740481C1C}">
                <a14:useLocalDpi xmlns:a14="http://schemas.microsoft.com/office/drawing/2010/main" val="0"/>
              </a:ext>
            </a:extLst>
          </a:blip>
          <a:srcRect l="5554" t="2284" r="5638" b="7360"/>
          <a:stretch/>
        </p:blipFill>
        <p:spPr bwMode="auto">
          <a:xfrm>
            <a:off x="247649" y="3009899"/>
            <a:ext cx="2343151" cy="339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Inhaltsplatzhalter 2"/>
          <p:cNvSpPr txBox="1">
            <a:spLocks/>
          </p:cNvSpPr>
          <p:nvPr/>
        </p:nvSpPr>
        <p:spPr>
          <a:xfrm>
            <a:off x="6116833" y="3317708"/>
            <a:ext cx="2942068" cy="16352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600" dirty="0"/>
              <a:t>Fitting of XRR measurements: </a:t>
            </a:r>
          </a:p>
          <a:p>
            <a:pPr>
              <a:spcBef>
                <a:spcPts val="0"/>
              </a:spcBef>
              <a:buFontTx/>
              <a:buChar char="-"/>
            </a:pPr>
            <a:r>
              <a:rPr lang="en-US" sz="1400" dirty="0"/>
              <a:t>thicknesses 20.1nm &amp; 10.08nm </a:t>
            </a:r>
          </a:p>
          <a:p>
            <a:pPr>
              <a:spcBef>
                <a:spcPts val="0"/>
              </a:spcBef>
              <a:buFontTx/>
              <a:buChar char="-"/>
            </a:pPr>
            <a:r>
              <a:rPr lang="en-US" sz="1400" dirty="0"/>
              <a:t>surface roughness &lt; 0.3nm  </a:t>
            </a:r>
          </a:p>
        </p:txBody>
      </p:sp>
      <p:sp>
        <p:nvSpPr>
          <p:cNvPr id="15" name="TextBox 14"/>
          <p:cNvSpPr txBox="1"/>
          <p:nvPr/>
        </p:nvSpPr>
        <p:spPr>
          <a:xfrm>
            <a:off x="304800" y="2602468"/>
            <a:ext cx="2205091" cy="369332"/>
          </a:xfrm>
          <a:prstGeom prst="rect">
            <a:avLst/>
          </a:prstGeom>
          <a:noFill/>
        </p:spPr>
        <p:txBody>
          <a:bodyPr wrap="none" rtlCol="0">
            <a:spAutoFit/>
          </a:bodyPr>
          <a:lstStyle/>
          <a:p>
            <a:r>
              <a:rPr lang="en-US" dirty="0"/>
              <a:t>RHEED during growth</a:t>
            </a:r>
          </a:p>
        </p:txBody>
      </p:sp>
      <p:sp>
        <p:nvSpPr>
          <p:cNvPr id="16" name="TextBox 15"/>
          <p:cNvSpPr txBox="1"/>
          <p:nvPr/>
        </p:nvSpPr>
        <p:spPr>
          <a:xfrm>
            <a:off x="457200" y="3267670"/>
            <a:ext cx="1941033" cy="923330"/>
          </a:xfrm>
          <a:prstGeom prst="rect">
            <a:avLst/>
          </a:prstGeom>
          <a:noFill/>
        </p:spPr>
        <p:txBody>
          <a:bodyPr wrap="square" rtlCol="0">
            <a:spAutoFit/>
          </a:bodyPr>
          <a:lstStyle/>
          <a:p>
            <a:pPr algn="ctr"/>
            <a:r>
              <a:rPr lang="en-US" dirty="0">
                <a:solidFill>
                  <a:schemeClr val="bg1"/>
                </a:solidFill>
              </a:rPr>
              <a:t>saturated specular reflection:  sub nm flatness</a:t>
            </a:r>
          </a:p>
        </p:txBody>
      </p:sp>
      <p:sp>
        <p:nvSpPr>
          <p:cNvPr id="11" name="TextBox 10"/>
          <p:cNvSpPr txBox="1"/>
          <p:nvPr/>
        </p:nvSpPr>
        <p:spPr>
          <a:xfrm>
            <a:off x="3779123" y="685800"/>
            <a:ext cx="2469278" cy="1508105"/>
          </a:xfrm>
          <a:prstGeom prst="rect">
            <a:avLst/>
          </a:prstGeom>
          <a:noFill/>
        </p:spPr>
        <p:txBody>
          <a:bodyPr wrap="square" rtlCol="0">
            <a:spAutoFit/>
          </a:bodyPr>
          <a:lstStyle/>
          <a:p>
            <a:r>
              <a:rPr lang="en-US" dirty="0"/>
              <a:t>n</a:t>
            </a:r>
            <a:r>
              <a:rPr lang="en-US" baseline="-25000" dirty="0"/>
              <a:t>2D</a:t>
            </a:r>
            <a:r>
              <a:rPr lang="en-US" dirty="0"/>
              <a:t> = 1.5 to 5x10</a:t>
            </a:r>
            <a:r>
              <a:rPr lang="en-US" baseline="30000" dirty="0"/>
              <a:t>13</a:t>
            </a:r>
            <a:r>
              <a:rPr lang="en-US" dirty="0"/>
              <a:t> cm</a:t>
            </a:r>
            <a:r>
              <a:rPr lang="en-US" baseline="30000" dirty="0"/>
              <a:t>-2</a:t>
            </a:r>
            <a:r>
              <a:rPr lang="en-US" dirty="0"/>
              <a:t> </a:t>
            </a:r>
          </a:p>
          <a:p>
            <a:r>
              <a:rPr lang="en-US" i="1" dirty="0">
                <a:latin typeface="Symbol" panose="05050102010706020507" pitchFamily="18" charset="2"/>
              </a:rPr>
              <a:t>m</a:t>
            </a:r>
            <a:r>
              <a:rPr lang="en-US" dirty="0"/>
              <a:t> = 2000 cm</a:t>
            </a:r>
            <a:r>
              <a:rPr lang="en-US" baseline="30000" dirty="0"/>
              <a:t>2</a:t>
            </a:r>
            <a:r>
              <a:rPr lang="en-US" dirty="0"/>
              <a:t>/</a:t>
            </a:r>
            <a:r>
              <a:rPr lang="en-US" dirty="0" err="1"/>
              <a:t>Vsec</a:t>
            </a:r>
            <a:endParaRPr lang="en-US" dirty="0"/>
          </a:p>
          <a:p>
            <a:r>
              <a:rPr lang="en-US" sz="2000" dirty="0" err="1">
                <a:latin typeface="Brush Script MT" panose="03060802040406070304" pitchFamily="66" charset="0"/>
              </a:rPr>
              <a:t>l</a:t>
            </a:r>
            <a:r>
              <a:rPr lang="en-US" baseline="-25000" dirty="0" err="1"/>
              <a:t>mfp</a:t>
            </a:r>
            <a:r>
              <a:rPr lang="en-US" dirty="0"/>
              <a:t> = 125 nm</a:t>
            </a:r>
          </a:p>
          <a:p>
            <a:r>
              <a:rPr lang="en-US" dirty="0"/>
              <a:t>Also p-type (</a:t>
            </a:r>
            <a:r>
              <a:rPr lang="en-US" dirty="0" err="1"/>
              <a:t>SbBi</a:t>
            </a:r>
            <a:r>
              <a:rPr lang="en-US" dirty="0"/>
              <a:t>)</a:t>
            </a:r>
            <a:r>
              <a:rPr lang="en-US" baseline="-25000" dirty="0"/>
              <a:t>2</a:t>
            </a:r>
            <a:r>
              <a:rPr lang="en-US" dirty="0"/>
              <a:t>Te</a:t>
            </a:r>
            <a:r>
              <a:rPr lang="en-US" baseline="-25000" dirty="0"/>
              <a:t>3</a:t>
            </a:r>
            <a:r>
              <a:rPr lang="en-US" dirty="0"/>
              <a:t>  </a:t>
            </a:r>
          </a:p>
          <a:p>
            <a:r>
              <a:rPr lang="en-US" dirty="0"/>
              <a:t>p</a:t>
            </a:r>
            <a:r>
              <a:rPr lang="en-US" baseline="-25000" dirty="0"/>
              <a:t>2D</a:t>
            </a:r>
            <a:r>
              <a:rPr lang="en-US" dirty="0"/>
              <a:t> = 0.5x 5x10</a:t>
            </a:r>
            <a:r>
              <a:rPr lang="en-US" baseline="30000" dirty="0"/>
              <a:t>13</a:t>
            </a:r>
            <a:r>
              <a:rPr lang="en-US" dirty="0"/>
              <a:t> cm</a:t>
            </a:r>
            <a:r>
              <a:rPr lang="en-US" baseline="30000" dirty="0"/>
              <a:t>-2</a:t>
            </a:r>
            <a:r>
              <a:rPr lang="en-US" dirty="0"/>
              <a:t>   </a:t>
            </a:r>
          </a:p>
        </p:txBody>
      </p:sp>
      <p:grpSp>
        <p:nvGrpSpPr>
          <p:cNvPr id="24" name="Group 23"/>
          <p:cNvGrpSpPr/>
          <p:nvPr/>
        </p:nvGrpSpPr>
        <p:grpSpPr>
          <a:xfrm>
            <a:off x="6088360" y="721422"/>
            <a:ext cx="3131840" cy="2634846"/>
            <a:chOff x="6012160" y="721422"/>
            <a:chExt cx="3131840" cy="2634846"/>
          </a:xfrm>
        </p:grpSpPr>
        <p:pic>
          <p:nvPicPr>
            <p:cNvPr id="14" name="Grafik 46"/>
            <p:cNvPicPr>
              <a:picLocks noChangeAspect="1"/>
            </p:cNvPicPr>
            <p:nvPr/>
          </p:nvPicPr>
          <p:blipFill rotWithShape="1">
            <a:blip r:embed="rId5" cstate="print">
              <a:extLst>
                <a:ext uri="{28A0092B-C50C-407E-A947-70E740481C1C}">
                  <a14:useLocalDpi xmlns:a14="http://schemas.microsoft.com/office/drawing/2010/main" val="0"/>
                </a:ext>
              </a:extLst>
            </a:blip>
            <a:srcRect l="12229" t="9355" r="11495" b="3871"/>
            <a:stretch/>
          </p:blipFill>
          <p:spPr>
            <a:xfrm>
              <a:off x="6012160" y="721422"/>
              <a:ext cx="3026644" cy="2634846"/>
            </a:xfrm>
            <a:prstGeom prst="rect">
              <a:avLst/>
            </a:prstGeom>
          </p:spPr>
        </p:pic>
        <p:pic>
          <p:nvPicPr>
            <p:cNvPr id="3379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98080" y="1219200"/>
              <a:ext cx="1645920" cy="1138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3" name="Group 22"/>
          <p:cNvGrpSpPr/>
          <p:nvPr/>
        </p:nvGrpSpPr>
        <p:grpSpPr>
          <a:xfrm>
            <a:off x="5562600" y="4038600"/>
            <a:ext cx="3692525" cy="2616259"/>
            <a:chOff x="5562600" y="4038600"/>
            <a:chExt cx="3692525" cy="2616259"/>
          </a:xfrm>
        </p:grpSpPr>
        <p:grpSp>
          <p:nvGrpSpPr>
            <p:cNvPr id="21" name="Group 20"/>
            <p:cNvGrpSpPr/>
            <p:nvPr/>
          </p:nvGrpSpPr>
          <p:grpSpPr>
            <a:xfrm>
              <a:off x="5562600" y="4038600"/>
              <a:ext cx="3692525" cy="2616259"/>
              <a:chOff x="5562600" y="4343396"/>
              <a:chExt cx="3692525" cy="2616259"/>
            </a:xfrm>
          </p:grpSpPr>
          <p:sp>
            <p:nvSpPr>
              <p:cNvPr id="17" name="TextBox 16"/>
              <p:cNvSpPr txBox="1"/>
              <p:nvPr/>
            </p:nvSpPr>
            <p:spPr>
              <a:xfrm>
                <a:off x="7772400" y="4419596"/>
                <a:ext cx="1482725" cy="1831271"/>
              </a:xfrm>
              <a:prstGeom prst="rect">
                <a:avLst/>
              </a:prstGeom>
              <a:noFill/>
            </p:spPr>
            <p:txBody>
              <a:bodyPr wrap="square" rtlCol="0">
                <a:spAutoFit/>
              </a:bodyPr>
              <a:lstStyle/>
              <a:p>
                <a:pPr>
                  <a:spcAft>
                    <a:spcPts val="600"/>
                  </a:spcAft>
                </a:pPr>
                <a:r>
                  <a:rPr lang="en-US" dirty="0"/>
                  <a:t>Spiral dislocations can be “fixed”</a:t>
                </a:r>
              </a:p>
              <a:p>
                <a:r>
                  <a:rPr lang="en-US" dirty="0"/>
                  <a:t>ABCABC vs</a:t>
                </a:r>
              </a:p>
              <a:p>
                <a:r>
                  <a:rPr lang="en-US" dirty="0"/>
                  <a:t>ACBACB</a:t>
                </a:r>
              </a:p>
            </p:txBody>
          </p:sp>
          <p:grpSp>
            <p:nvGrpSpPr>
              <p:cNvPr id="20" name="Group 19"/>
              <p:cNvGrpSpPr/>
              <p:nvPr/>
            </p:nvGrpSpPr>
            <p:grpSpPr>
              <a:xfrm>
                <a:off x="5562600" y="4343396"/>
                <a:ext cx="2194560" cy="2616259"/>
                <a:chOff x="5562600" y="4343396"/>
                <a:chExt cx="2194560" cy="2616259"/>
              </a:xfrm>
            </p:grpSpPr>
            <p:pic>
              <p:nvPicPr>
                <p:cNvPr id="276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2600" y="4343396"/>
                  <a:ext cx="2194560" cy="2616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p:nvSpPr>
              <p:spPr>
                <a:xfrm>
                  <a:off x="5715000" y="5371708"/>
                  <a:ext cx="1280160" cy="12801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744983" y="6336264"/>
                  <a:ext cx="1097993" cy="369332"/>
                </a:xfrm>
                <a:prstGeom prst="rect">
                  <a:avLst/>
                </a:prstGeom>
                <a:noFill/>
              </p:spPr>
              <p:txBody>
                <a:bodyPr wrap="none" rtlCol="0">
                  <a:spAutoFit/>
                </a:bodyPr>
                <a:lstStyle/>
                <a:p>
                  <a:r>
                    <a:rPr lang="en-US" dirty="0">
                      <a:solidFill>
                        <a:schemeClr val="bg1"/>
                      </a:solidFill>
                    </a:rPr>
                    <a:t>same size</a:t>
                  </a:r>
                </a:p>
              </p:txBody>
            </p:sp>
          </p:grpSp>
        </p:grpSp>
        <p:sp>
          <p:nvSpPr>
            <p:cNvPr id="22" name="TextBox 21"/>
            <p:cNvSpPr txBox="1"/>
            <p:nvPr/>
          </p:nvSpPr>
          <p:spPr>
            <a:xfrm>
              <a:off x="5648227" y="4343400"/>
              <a:ext cx="1291507" cy="646331"/>
            </a:xfrm>
            <a:prstGeom prst="rect">
              <a:avLst/>
            </a:prstGeom>
            <a:noFill/>
          </p:spPr>
          <p:txBody>
            <a:bodyPr wrap="none" rtlCol="0">
              <a:spAutoFit/>
            </a:bodyPr>
            <a:lstStyle/>
            <a:p>
              <a:r>
                <a:rPr lang="en-US" dirty="0">
                  <a:solidFill>
                    <a:schemeClr val="bg1"/>
                  </a:solidFill>
                </a:rPr>
                <a:t>spiral</a:t>
              </a:r>
            </a:p>
            <a:p>
              <a:r>
                <a:rPr lang="en-US" dirty="0">
                  <a:solidFill>
                    <a:schemeClr val="bg1"/>
                  </a:solidFill>
                </a:rPr>
                <a:t>dislocations</a:t>
              </a:r>
            </a:p>
          </p:txBody>
        </p:sp>
      </p:grpSp>
    </p:spTree>
    <p:extLst>
      <p:ext uri="{BB962C8B-B14F-4D97-AF65-F5344CB8AC3E}">
        <p14:creationId xmlns:p14="http://schemas.microsoft.com/office/powerpoint/2010/main" val="412145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77962"/>
          </a:xfrm>
        </p:spPr>
        <p:txBody>
          <a:bodyPr>
            <a:normAutofit/>
          </a:bodyPr>
          <a:lstStyle/>
          <a:p>
            <a:r>
              <a:rPr lang="en-US" sz="3200" dirty="0"/>
              <a:t>Superconducting Proximity Effect in BiSbTe</a:t>
            </a:r>
            <a:r>
              <a:rPr lang="en-US" sz="3200" baseline="-25000" dirty="0"/>
              <a:t>3</a:t>
            </a:r>
            <a:r>
              <a:rPr lang="en-US" sz="3200" dirty="0"/>
              <a:t>   </a:t>
            </a:r>
            <a:br>
              <a:rPr lang="en-US" sz="3200" dirty="0"/>
            </a:br>
            <a:r>
              <a:rPr lang="en-US" sz="2400" dirty="0"/>
              <a:t>Transport and ARPES</a:t>
            </a:r>
          </a:p>
        </p:txBody>
      </p:sp>
      <p:cxnSp>
        <p:nvCxnSpPr>
          <p:cNvPr id="27" name="Straight Arrow Connector 26"/>
          <p:cNvCxnSpPr>
            <a:cxnSpLocks noChangeAspect="1"/>
          </p:cNvCxnSpPr>
          <p:nvPr/>
        </p:nvCxnSpPr>
        <p:spPr>
          <a:xfrm flipV="1">
            <a:off x="6199335" y="1600200"/>
            <a:ext cx="402336" cy="3657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0" y="5650468"/>
            <a:ext cx="2305503" cy="369332"/>
          </a:xfrm>
          <a:prstGeom prst="rect">
            <a:avLst/>
          </a:prstGeom>
          <a:noFill/>
        </p:spPr>
        <p:txBody>
          <a:bodyPr wrap="none" rtlCol="0">
            <a:spAutoFit/>
          </a:bodyPr>
          <a:lstStyle/>
          <a:p>
            <a:r>
              <a:rPr lang="en-US" dirty="0"/>
              <a:t>Superfluid in transport</a:t>
            </a:r>
          </a:p>
        </p:txBody>
      </p:sp>
      <p:sp>
        <p:nvSpPr>
          <p:cNvPr id="43" name="TextBox 42"/>
          <p:cNvSpPr txBox="1"/>
          <p:nvPr/>
        </p:nvSpPr>
        <p:spPr>
          <a:xfrm>
            <a:off x="2819400" y="5638800"/>
            <a:ext cx="2386551" cy="369332"/>
          </a:xfrm>
          <a:prstGeom prst="rect">
            <a:avLst/>
          </a:prstGeom>
          <a:noFill/>
        </p:spPr>
        <p:txBody>
          <a:bodyPr wrap="none" rtlCol="0">
            <a:spAutoFit/>
          </a:bodyPr>
          <a:lstStyle/>
          <a:p>
            <a:r>
              <a:rPr lang="en-US" dirty="0"/>
              <a:t>Quasiparticles in ARPES</a:t>
            </a:r>
          </a:p>
        </p:txBody>
      </p:sp>
      <p:cxnSp>
        <p:nvCxnSpPr>
          <p:cNvPr id="45" name="Straight Arrow Connector 44"/>
          <p:cNvCxnSpPr/>
          <p:nvPr/>
        </p:nvCxnSpPr>
        <p:spPr>
          <a:xfrm flipV="1">
            <a:off x="2393938" y="5848350"/>
            <a:ext cx="349262" cy="0"/>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35C01B0A-9D85-024B-9498-96D8CF314A92}"/>
              </a:ext>
            </a:extLst>
          </p:cNvPr>
          <p:cNvPicPr>
            <a:picLocks noChangeAspect="1"/>
          </p:cNvPicPr>
          <p:nvPr/>
        </p:nvPicPr>
        <p:blipFill>
          <a:blip r:embed="rId3"/>
          <a:stretch>
            <a:fillRect/>
          </a:stretch>
        </p:blipFill>
        <p:spPr>
          <a:xfrm>
            <a:off x="381000" y="1143000"/>
            <a:ext cx="3700064" cy="3931920"/>
          </a:xfrm>
          <a:prstGeom prst="rect">
            <a:avLst/>
          </a:prstGeom>
        </p:spPr>
      </p:pic>
      <p:pic>
        <p:nvPicPr>
          <p:cNvPr id="23" name="Picture 22">
            <a:extLst>
              <a:ext uri="{FF2B5EF4-FFF2-40B4-BE49-F238E27FC236}">
                <a16:creationId xmlns:a16="http://schemas.microsoft.com/office/drawing/2014/main" id="{EDF091CE-2CC4-994A-BBF8-3DF57D139565}"/>
              </a:ext>
            </a:extLst>
          </p:cNvPr>
          <p:cNvPicPr>
            <a:picLocks noChangeAspect="1"/>
          </p:cNvPicPr>
          <p:nvPr/>
        </p:nvPicPr>
        <p:blipFill>
          <a:blip r:embed="rId4"/>
          <a:stretch>
            <a:fillRect/>
          </a:stretch>
        </p:blipFill>
        <p:spPr>
          <a:xfrm>
            <a:off x="4800600" y="1219200"/>
            <a:ext cx="3840480" cy="3349396"/>
          </a:xfrm>
          <a:prstGeom prst="rect">
            <a:avLst/>
          </a:prstGeom>
        </p:spPr>
      </p:pic>
      <p:pic>
        <p:nvPicPr>
          <p:cNvPr id="39" name="Picture 38">
            <a:extLst>
              <a:ext uri="{FF2B5EF4-FFF2-40B4-BE49-F238E27FC236}">
                <a16:creationId xmlns:a16="http://schemas.microsoft.com/office/drawing/2014/main" id="{66CBBD4C-0B9A-D94B-9292-8CFD1C8759A8}"/>
              </a:ext>
            </a:extLst>
          </p:cNvPr>
          <p:cNvPicPr>
            <a:picLocks noChangeAspect="1"/>
          </p:cNvPicPr>
          <p:nvPr/>
        </p:nvPicPr>
        <p:blipFill>
          <a:blip r:embed="rId5"/>
          <a:stretch>
            <a:fillRect/>
          </a:stretch>
        </p:blipFill>
        <p:spPr>
          <a:xfrm>
            <a:off x="5080000" y="4648200"/>
            <a:ext cx="3606800" cy="2044700"/>
          </a:xfrm>
          <a:prstGeom prst="rect">
            <a:avLst/>
          </a:prstGeom>
        </p:spPr>
      </p:pic>
    </p:spTree>
    <p:extLst>
      <p:ext uri="{BB962C8B-B14F-4D97-AF65-F5344CB8AC3E}">
        <p14:creationId xmlns:p14="http://schemas.microsoft.com/office/powerpoint/2010/main" val="7338396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7314</TotalTime>
  <Words>2117</Words>
  <Application>Microsoft Macintosh PowerPoint</Application>
  <PresentationFormat>On-screen Show (4:3)</PresentationFormat>
  <Paragraphs>413</Paragraphs>
  <Slides>39</Slides>
  <Notes>13</Notes>
  <HiddenSlides>2</HiddenSlides>
  <MMClips>1</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3</vt:i4>
      </vt:variant>
      <vt:variant>
        <vt:lpstr>Slide Titles</vt:lpstr>
      </vt:variant>
      <vt:variant>
        <vt:i4>39</vt:i4>
      </vt:variant>
    </vt:vector>
  </HeadingPairs>
  <TitlesOfParts>
    <vt:vector size="53" baseType="lpstr">
      <vt:lpstr>Brush Script MT</vt:lpstr>
      <vt:lpstr>Arial</vt:lpstr>
      <vt:lpstr>Calibri</vt:lpstr>
      <vt:lpstr>Calibri Light</vt:lpstr>
      <vt:lpstr>Cambria Math</vt:lpstr>
      <vt:lpstr>Comic Sans MS</vt:lpstr>
      <vt:lpstr>Forte</vt:lpstr>
      <vt:lpstr>Paramount</vt:lpstr>
      <vt:lpstr>Symbol</vt:lpstr>
      <vt:lpstr>Times New Roman</vt:lpstr>
      <vt:lpstr>Office Theme</vt:lpstr>
      <vt:lpstr>CorelPhotoPaint.Image.7</vt:lpstr>
      <vt:lpstr>Photo Editor Photo</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Superconducting Proximity Effect in BiSbTe3    Transport and ARPES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Wolfgang Pfaff</vt:lpstr>
      <vt:lpstr>The Pfaff Lab</vt:lpstr>
      <vt:lpstr>PowerPoint Presentation</vt:lpstr>
      <vt:lpstr>PowerPoint Presentation</vt:lpstr>
      <vt:lpstr>PowerPoint Presentation</vt:lpstr>
      <vt:lpstr>PowerPoint Presentation</vt:lpstr>
      <vt:lpstr>PowerPoint Presentation</vt:lpstr>
      <vt:lpstr>PowerPoint Presentation</vt:lpstr>
      <vt:lpstr>Lorenz Lab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 Part of Something New</vt:lpstr>
      <vt:lpstr>Guiding Principles and Scope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Jim Eckstein</dc:creator>
  <cp:lastModifiedBy>Eckstein, James N</cp:lastModifiedBy>
  <cp:revision>196</cp:revision>
  <cp:lastPrinted>2020-03-24T19:23:37Z</cp:lastPrinted>
  <dcterms:created xsi:type="dcterms:W3CDTF">2010-11-19T03:02:22Z</dcterms:created>
  <dcterms:modified xsi:type="dcterms:W3CDTF">2020-03-25T23:42:29Z</dcterms:modified>
</cp:coreProperties>
</file>