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y="5143500" cx="9144000"/>
  <p:notesSz cx="6858000" cy="9144000"/>
  <p:embeddedFontLst>
    <p:embeddedFont>
      <p:font typeface="Libre Franklin"/>
      <p:regular r:id="rId28"/>
      <p:bold r:id="rId29"/>
      <p:italic r:id="rId30"/>
      <p:boldItalic r:id="rId31"/>
    </p:embeddedFont>
    <p:embeddedFont>
      <p:font typeface="Roboto"/>
      <p:regular r:id="rId32"/>
      <p:bold r:id="rId33"/>
      <p:italic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36" roundtripDataSignature="AMtx7mg5YoWlB5YAFcSL6sQ9A6azCtCL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LibreFranklin-regular.fntdata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LibreFranklin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LibreFranklin-boldItalic.fntdata"/><Relationship Id="rId30" Type="http://schemas.openxmlformats.org/officeDocument/2006/relationships/font" Target="fonts/LibreFranklin-italic.fntdata"/><Relationship Id="rId11" Type="http://schemas.openxmlformats.org/officeDocument/2006/relationships/slide" Target="slides/slide6.xml"/><Relationship Id="rId33" Type="http://schemas.openxmlformats.org/officeDocument/2006/relationships/font" Target="fonts/Roboto-bold.fntdata"/><Relationship Id="rId10" Type="http://schemas.openxmlformats.org/officeDocument/2006/relationships/slide" Target="slides/slide5.xml"/><Relationship Id="rId32" Type="http://schemas.openxmlformats.org/officeDocument/2006/relationships/font" Target="fonts/Roboto-regular.fntdata"/><Relationship Id="rId13" Type="http://schemas.openxmlformats.org/officeDocument/2006/relationships/slide" Target="slides/slide8.xml"/><Relationship Id="rId35" Type="http://schemas.openxmlformats.org/officeDocument/2006/relationships/font" Target="fonts/Roboto-boldItalic.fntdata"/><Relationship Id="rId12" Type="http://schemas.openxmlformats.org/officeDocument/2006/relationships/slide" Target="slides/slide7.xml"/><Relationship Id="rId34" Type="http://schemas.openxmlformats.org/officeDocument/2006/relationships/font" Target="fonts/Roboto-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customschemas.google.com/relationships/presentationmetadata" Target="meta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0" name="Google Shape;11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7" name="Google Shape;177;p9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8" name="Google Shape;178;p9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5" name="Google Shape;185;p10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6" name="Google Shape;186;p10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9" name="Google Shape;19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5" name="Google Shape;21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2" name="Google Shape;222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8" name="Google Shape;228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2" name="Google Shape;24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9d7cc8063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9d7cc8063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9" name="Google Shape;24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8" name="Google Shape;25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5" name="Google Shape;26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0" name="Google Shape;130;p3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8" name="Google Shape;138;p4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5" name="Google Shape;145;p5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6" name="Google Shape;146;p5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6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4" name="Google Shape;154;p6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2" name="Google Shape;162;p7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8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0" name="Google Shape;170;p8:notes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solidFill>
          <a:schemeClr val="lt2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3"/>
          <p:cNvSpPr txBox="1"/>
          <p:nvPr>
            <p:ph type="ctrTitle"/>
          </p:nvPr>
        </p:nvSpPr>
        <p:spPr>
          <a:xfrm>
            <a:off x="1436346" y="1341340"/>
            <a:ext cx="6270900" cy="1573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lv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Font typeface="Libre Franklin"/>
              <a:buNone/>
              <a:defRPr sz="5400" cap="none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" name="Google Shape;14;p23"/>
          <p:cNvSpPr txBox="1"/>
          <p:nvPr>
            <p:ph idx="1" type="subTitle"/>
          </p:nvPr>
        </p:nvSpPr>
        <p:spPr>
          <a:xfrm>
            <a:off x="2009930" y="2967209"/>
            <a:ext cx="5123700" cy="8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700"/>
              <a:buNone/>
              <a:defRPr sz="1700"/>
            </a:lvl1pPr>
            <a:lvl2pPr lvl="1" algn="ctr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sz="1500"/>
            </a:lvl2pPr>
            <a:lvl3pPr lvl="2" algn="ctr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/>
            </a:lvl3pPr>
            <a:lvl4pPr lvl="3" algn="ctr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4pPr>
            <a:lvl5pPr lvl="4" algn="ctr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5pPr>
            <a:lvl6pPr lvl="5" algn="ctr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6pPr>
            <a:lvl7pPr lvl="6" algn="ctr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7pPr>
            <a:lvl8pPr lvl="7" algn="ctr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8pPr>
            <a:lvl9pPr lvl="8" algn="ctr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5" name="Google Shape;15;p23"/>
          <p:cNvSpPr txBox="1"/>
          <p:nvPr>
            <p:ph idx="10" type="dt"/>
          </p:nvPr>
        </p:nvSpPr>
        <p:spPr>
          <a:xfrm>
            <a:off x="564644" y="4840040"/>
            <a:ext cx="12060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" name="Google Shape;16;p23"/>
          <p:cNvSpPr txBox="1"/>
          <p:nvPr>
            <p:ph idx="11" type="ftr"/>
          </p:nvPr>
        </p:nvSpPr>
        <p:spPr>
          <a:xfrm>
            <a:off x="1938041" y="4840040"/>
            <a:ext cx="52674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" name="Google Shape;17;p23"/>
          <p:cNvSpPr txBox="1"/>
          <p:nvPr>
            <p:ph idx="12" type="sldNum"/>
          </p:nvPr>
        </p:nvSpPr>
        <p:spPr>
          <a:xfrm>
            <a:off x="737301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8" name="Google Shape;18;p23"/>
          <p:cNvGrpSpPr/>
          <p:nvPr/>
        </p:nvGrpSpPr>
        <p:grpSpPr>
          <a:xfrm>
            <a:off x="564634" y="558343"/>
            <a:ext cx="8005606" cy="4012271"/>
            <a:chOff x="752846" y="744457"/>
            <a:chExt cx="10674141" cy="5349695"/>
          </a:xfrm>
        </p:grpSpPr>
        <p:sp>
          <p:nvSpPr>
            <p:cNvPr id="19" name="Google Shape;19;p23"/>
            <p:cNvSpPr/>
            <p:nvPr/>
          </p:nvSpPr>
          <p:spPr>
            <a:xfrm>
              <a:off x="8151962" y="1685652"/>
              <a:ext cx="3275025" cy="4408500"/>
            </a:xfrm>
            <a:custGeom>
              <a:rect b="b" l="l" r="r" t="t"/>
              <a:pathLst>
                <a:path extrusionOk="0" h="10000" w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</p:sp>
        <p:sp>
          <p:nvSpPr>
            <p:cNvPr id="20" name="Google Shape;20;p23"/>
            <p:cNvSpPr/>
            <p:nvPr/>
          </p:nvSpPr>
          <p:spPr>
            <a:xfrm rot="10800000">
              <a:off x="752846" y="744457"/>
              <a:ext cx="3275680" cy="4408500"/>
            </a:xfrm>
            <a:custGeom>
              <a:rect b="b" l="l" r="r" t="t"/>
              <a:pathLst>
                <a:path extrusionOk="0" h="10000" w="10002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68575" lIns="68575" spcFirstLastPara="1" rIns="68575" wrap="square" tIns="6857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2"/>
          <p:cNvSpPr txBox="1"/>
          <p:nvPr>
            <p:ph idx="10" type="dt"/>
          </p:nvPr>
        </p:nvSpPr>
        <p:spPr>
          <a:xfrm>
            <a:off x="1042988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32"/>
          <p:cNvSpPr txBox="1"/>
          <p:nvPr>
            <p:ph idx="11" type="ftr"/>
          </p:nvPr>
        </p:nvSpPr>
        <p:spPr>
          <a:xfrm>
            <a:off x="2170173" y="4840040"/>
            <a:ext cx="4710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2" name="Google Shape;72;p32"/>
          <p:cNvSpPr txBox="1"/>
          <p:nvPr>
            <p:ph idx="12" type="sldNum"/>
          </p:nvPr>
        </p:nvSpPr>
        <p:spPr>
          <a:xfrm>
            <a:off x="710455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showMasterSp="0" type="objTx">
  <p:cSld name="OBJECT_WITH_CAPTION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3" title="Background Shape"/>
          <p:cNvSpPr/>
          <p:nvPr/>
        </p:nvSpPr>
        <p:spPr>
          <a:xfrm>
            <a:off x="0" y="282"/>
            <a:ext cx="3977700" cy="514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33"/>
          <p:cNvSpPr txBox="1"/>
          <p:nvPr>
            <p:ph type="title"/>
          </p:nvPr>
        </p:nvSpPr>
        <p:spPr>
          <a:xfrm>
            <a:off x="542925" y="514350"/>
            <a:ext cx="2891700" cy="16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Libre Franklin"/>
              <a:buNone/>
              <a:defRPr sz="3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33"/>
          <p:cNvSpPr txBox="1"/>
          <p:nvPr>
            <p:ph idx="1" type="body"/>
          </p:nvPr>
        </p:nvSpPr>
        <p:spPr>
          <a:xfrm>
            <a:off x="4692015" y="514351"/>
            <a:ext cx="3909000" cy="3881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2385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 sz="1500"/>
            </a:lvl1pPr>
            <a:lvl2pPr indent="-32385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Char char="–"/>
              <a:defRPr sz="1500"/>
            </a:lvl2pPr>
            <a:lvl3pPr indent="-3175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 sz="1400"/>
            </a:lvl3pPr>
            <a:lvl4pPr indent="-3175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 sz="1400"/>
            </a:lvl4pPr>
            <a:lvl5pPr indent="-3048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/>
            </a:lvl5pPr>
            <a:lvl6pPr indent="-3048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Char char="–"/>
              <a:defRPr sz="1200"/>
            </a:lvl6pPr>
            <a:lvl7pPr indent="-3048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 sz="1200"/>
            </a:lvl7pPr>
            <a:lvl8pPr indent="-3048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Char char="–"/>
              <a:defRPr sz="1200"/>
            </a:lvl8pPr>
            <a:lvl9pPr indent="-3048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200"/>
              <a:buChar char="■"/>
              <a:defRPr sz="1200"/>
            </a:lvl9pPr>
          </a:lstStyle>
          <a:p/>
        </p:txBody>
      </p:sp>
      <p:sp>
        <p:nvSpPr>
          <p:cNvPr id="77" name="Google Shape;77;p33"/>
          <p:cNvSpPr txBox="1"/>
          <p:nvPr>
            <p:ph idx="2" type="body"/>
          </p:nvPr>
        </p:nvSpPr>
        <p:spPr>
          <a:xfrm>
            <a:off x="542925" y="2142258"/>
            <a:ext cx="2891700" cy="2258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78" name="Google Shape;78;p33"/>
          <p:cNvSpPr txBox="1"/>
          <p:nvPr>
            <p:ph idx="10" type="dt"/>
          </p:nvPr>
        </p:nvSpPr>
        <p:spPr>
          <a:xfrm>
            <a:off x="542925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9" name="Google Shape;79;p33"/>
          <p:cNvSpPr txBox="1"/>
          <p:nvPr>
            <p:ph idx="11" type="ftr"/>
          </p:nvPr>
        </p:nvSpPr>
        <p:spPr>
          <a:xfrm>
            <a:off x="1654459" y="4840040"/>
            <a:ext cx="17802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33"/>
          <p:cNvSpPr txBox="1"/>
          <p:nvPr>
            <p:ph idx="12" type="sldNum"/>
          </p:nvPr>
        </p:nvSpPr>
        <p:spPr>
          <a:xfrm>
            <a:off x="7412355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1" name="Google Shape;81;p33" title="Divider Bar"/>
          <p:cNvSpPr/>
          <p:nvPr/>
        </p:nvSpPr>
        <p:spPr>
          <a:xfrm>
            <a:off x="3977640" y="282"/>
            <a:ext cx="1716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4" title="Background Shape"/>
          <p:cNvSpPr/>
          <p:nvPr/>
        </p:nvSpPr>
        <p:spPr>
          <a:xfrm>
            <a:off x="0" y="282"/>
            <a:ext cx="3977700" cy="514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34"/>
          <p:cNvSpPr txBox="1"/>
          <p:nvPr>
            <p:ph type="title"/>
          </p:nvPr>
        </p:nvSpPr>
        <p:spPr>
          <a:xfrm>
            <a:off x="542925" y="514350"/>
            <a:ext cx="2891700" cy="1618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Libre Franklin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5" name="Google Shape;85;p34"/>
          <p:cNvSpPr/>
          <p:nvPr>
            <p:ph idx="2" type="pic"/>
          </p:nvPr>
        </p:nvSpPr>
        <p:spPr>
          <a:xfrm>
            <a:off x="4149090" y="0"/>
            <a:ext cx="49950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86" name="Google Shape;86;p34"/>
          <p:cNvSpPr txBox="1"/>
          <p:nvPr>
            <p:ph idx="1" type="body"/>
          </p:nvPr>
        </p:nvSpPr>
        <p:spPr>
          <a:xfrm>
            <a:off x="542925" y="2141976"/>
            <a:ext cx="2891700" cy="22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4000"/>
              </a:lnSpc>
              <a:spcBef>
                <a:spcPts val="110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87" name="Google Shape;87;p34"/>
          <p:cNvSpPr txBox="1"/>
          <p:nvPr>
            <p:ph idx="10" type="dt"/>
          </p:nvPr>
        </p:nvSpPr>
        <p:spPr>
          <a:xfrm>
            <a:off x="542925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8" name="Google Shape;88;p34"/>
          <p:cNvSpPr txBox="1"/>
          <p:nvPr>
            <p:ph idx="11" type="ftr"/>
          </p:nvPr>
        </p:nvSpPr>
        <p:spPr>
          <a:xfrm>
            <a:off x="1654459" y="4840040"/>
            <a:ext cx="17802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34"/>
          <p:cNvSpPr txBox="1"/>
          <p:nvPr>
            <p:ph idx="12" type="sldNum"/>
          </p:nvPr>
        </p:nvSpPr>
        <p:spPr>
          <a:xfrm>
            <a:off x="7412355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0" name="Google Shape;90;p34" title="Divider Bar"/>
          <p:cNvSpPr/>
          <p:nvPr/>
        </p:nvSpPr>
        <p:spPr>
          <a:xfrm>
            <a:off x="3977640" y="282"/>
            <a:ext cx="1716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5"/>
          <p:cNvSpPr txBox="1"/>
          <p:nvPr>
            <p:ph type="title"/>
          </p:nvPr>
        </p:nvSpPr>
        <p:spPr>
          <a:xfrm>
            <a:off x="1028700" y="514350"/>
            <a:ext cx="7200900" cy="1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35"/>
          <p:cNvSpPr txBox="1"/>
          <p:nvPr>
            <p:ph idx="1" type="body"/>
          </p:nvPr>
        </p:nvSpPr>
        <p:spPr>
          <a:xfrm rot="5400000">
            <a:off x="3289650" y="-539306"/>
            <a:ext cx="2679000" cy="72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1pPr>
            <a:lvl2pPr indent="-31750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2pPr>
            <a:lvl3pPr indent="-3175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4pPr>
            <a:lvl5pPr indent="-3175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5pPr>
            <a:lvl6pPr indent="-3175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6pPr>
            <a:lvl7pPr indent="-3175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7pPr>
            <a:lvl8pPr indent="-3175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8pPr>
            <a:lvl9pPr indent="-3175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94" name="Google Shape;94;p35"/>
          <p:cNvSpPr txBox="1"/>
          <p:nvPr>
            <p:ph idx="10" type="dt"/>
          </p:nvPr>
        </p:nvSpPr>
        <p:spPr>
          <a:xfrm>
            <a:off x="1042988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5" name="Google Shape;95;p35"/>
          <p:cNvSpPr txBox="1"/>
          <p:nvPr>
            <p:ph idx="11" type="ftr"/>
          </p:nvPr>
        </p:nvSpPr>
        <p:spPr>
          <a:xfrm>
            <a:off x="2170173" y="4840040"/>
            <a:ext cx="4710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6" name="Google Shape;96;p35"/>
          <p:cNvSpPr txBox="1"/>
          <p:nvPr>
            <p:ph idx="12" type="sldNum"/>
          </p:nvPr>
        </p:nvSpPr>
        <p:spPr>
          <a:xfrm>
            <a:off x="710455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6"/>
          <p:cNvSpPr txBox="1"/>
          <p:nvPr>
            <p:ph type="title"/>
          </p:nvPr>
        </p:nvSpPr>
        <p:spPr>
          <a:xfrm rot="5400000">
            <a:off x="5818445" y="1847217"/>
            <a:ext cx="3932400" cy="1174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36"/>
          <p:cNvSpPr txBox="1"/>
          <p:nvPr>
            <p:ph idx="1" type="body"/>
          </p:nvPr>
        </p:nvSpPr>
        <p:spPr>
          <a:xfrm rot="5400000">
            <a:off x="2129881" y="-633033"/>
            <a:ext cx="3932400" cy="613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1pPr>
            <a:lvl2pPr indent="-31750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2pPr>
            <a:lvl3pPr indent="-3175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4pPr>
            <a:lvl5pPr indent="-3175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5pPr>
            <a:lvl6pPr indent="-3175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6pPr>
            <a:lvl7pPr indent="-3175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7pPr>
            <a:lvl8pPr indent="-3175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8pPr>
            <a:lvl9pPr indent="-3175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100" name="Google Shape;100;p36"/>
          <p:cNvSpPr txBox="1"/>
          <p:nvPr>
            <p:ph idx="10" type="dt"/>
          </p:nvPr>
        </p:nvSpPr>
        <p:spPr>
          <a:xfrm>
            <a:off x="1042988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36"/>
          <p:cNvSpPr txBox="1"/>
          <p:nvPr>
            <p:ph idx="11" type="ftr"/>
          </p:nvPr>
        </p:nvSpPr>
        <p:spPr>
          <a:xfrm>
            <a:off x="2170173" y="4840040"/>
            <a:ext cx="4710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2" name="Google Shape;102;p36"/>
          <p:cNvSpPr txBox="1"/>
          <p:nvPr>
            <p:ph idx="12" type="sldNum"/>
          </p:nvPr>
        </p:nvSpPr>
        <p:spPr>
          <a:xfrm>
            <a:off x="710455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3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Char char="■"/>
              <a:defRPr sz="1400"/>
            </a:lvl1pPr>
            <a:lvl2pPr indent="-30480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–"/>
              <a:defRPr sz="1200"/>
            </a:lvl2pPr>
            <a:lvl3pPr indent="-3048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–"/>
              <a:defRPr sz="1200"/>
            </a:lvl4pPr>
            <a:lvl5pPr indent="-3048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1200"/>
            </a:lvl5pPr>
            <a:lvl6pPr indent="-3048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–"/>
              <a:defRPr sz="1200"/>
            </a:lvl6pPr>
            <a:lvl7pPr indent="-3048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1200"/>
            </a:lvl7pPr>
            <a:lvl8pPr indent="-3048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–"/>
              <a:defRPr sz="1200"/>
            </a:lvl8pPr>
            <a:lvl9pPr indent="-3048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6" name="Google Shape;106;p3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Char char="■"/>
              <a:defRPr sz="1400"/>
            </a:lvl1pPr>
            <a:lvl2pPr indent="-30480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–"/>
              <a:defRPr sz="1200"/>
            </a:lvl2pPr>
            <a:lvl3pPr indent="-3048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–"/>
              <a:defRPr sz="1200"/>
            </a:lvl4pPr>
            <a:lvl5pPr indent="-3048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1200"/>
            </a:lvl5pPr>
            <a:lvl6pPr indent="-3048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–"/>
              <a:defRPr sz="1200"/>
            </a:lvl6pPr>
            <a:lvl7pPr indent="-3048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 sz="1200"/>
            </a:lvl7pPr>
            <a:lvl8pPr indent="-3048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–"/>
              <a:defRPr sz="1200"/>
            </a:lvl8pPr>
            <a:lvl9pPr indent="-3048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07" name="Google Shape;107;p3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bg>
      <p:bgPr>
        <a:solidFill>
          <a:schemeClr val="dk2"/>
        </a:soli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4"/>
          <p:cNvSpPr txBox="1"/>
          <p:nvPr>
            <p:ph type="title"/>
          </p:nvPr>
        </p:nvSpPr>
        <p:spPr>
          <a:xfrm>
            <a:off x="573769" y="976020"/>
            <a:ext cx="72096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400"/>
              <a:buFont typeface="Libre Franklin"/>
              <a:buNone/>
              <a:defRPr sz="5400" cap="none"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3" name="Google Shape;23;p24"/>
          <p:cNvSpPr txBox="1"/>
          <p:nvPr>
            <p:ph idx="1" type="body"/>
          </p:nvPr>
        </p:nvSpPr>
        <p:spPr>
          <a:xfrm>
            <a:off x="573769" y="3162246"/>
            <a:ext cx="720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>
                <a:solidFill>
                  <a:schemeClr val="lt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indent="-2286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indent="-2286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indent="-2286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indent="-2286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24"/>
          <p:cNvSpPr txBox="1"/>
          <p:nvPr>
            <p:ph idx="10" type="dt"/>
          </p:nvPr>
        </p:nvSpPr>
        <p:spPr>
          <a:xfrm>
            <a:off x="554181" y="4840040"/>
            <a:ext cx="12168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5" name="Google Shape;25;p24"/>
          <p:cNvSpPr txBox="1"/>
          <p:nvPr>
            <p:ph idx="11" type="ftr"/>
          </p:nvPr>
        </p:nvSpPr>
        <p:spPr>
          <a:xfrm>
            <a:off x="1938234" y="4840040"/>
            <a:ext cx="52674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>
                <a:solidFill>
                  <a:schemeClr val="lt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6" name="Google Shape;26;p24"/>
          <p:cNvSpPr txBox="1"/>
          <p:nvPr>
            <p:ph idx="12" type="sldNum"/>
          </p:nvPr>
        </p:nvSpPr>
        <p:spPr>
          <a:xfrm>
            <a:off x="737301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lt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7" name="Google Shape;27;p24" title="Crop Mark"/>
          <p:cNvSpPr/>
          <p:nvPr/>
        </p:nvSpPr>
        <p:spPr>
          <a:xfrm>
            <a:off x="6113972" y="1264239"/>
            <a:ext cx="2456262" cy="3306366"/>
          </a:xfrm>
          <a:custGeom>
            <a:rect b="b" l="l" r="r" t="t"/>
            <a:pathLst>
              <a:path extrusionOk="0" h="5554" w="4125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5"/>
          <p:cNvSpPr txBox="1"/>
          <p:nvPr>
            <p:ph type="title"/>
          </p:nvPr>
        </p:nvSpPr>
        <p:spPr>
          <a:xfrm>
            <a:off x="1028700" y="514350"/>
            <a:ext cx="7200900" cy="1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0" name="Google Shape;30;p25"/>
          <p:cNvSpPr txBox="1"/>
          <p:nvPr>
            <p:ph idx="1" type="body"/>
          </p:nvPr>
        </p:nvSpPr>
        <p:spPr>
          <a:xfrm>
            <a:off x="1028700" y="1714500"/>
            <a:ext cx="7200900" cy="26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1pPr>
            <a:lvl2pPr indent="-31750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2pPr>
            <a:lvl3pPr indent="-3175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3pPr>
            <a:lvl4pPr indent="-3175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4pPr>
            <a:lvl5pPr indent="-3175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5pPr>
            <a:lvl6pPr indent="-3175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6pPr>
            <a:lvl7pPr indent="-3175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7pPr>
            <a:lvl8pPr indent="-3175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8pPr>
            <a:lvl9pPr indent="-3175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25"/>
          <p:cNvSpPr txBox="1"/>
          <p:nvPr>
            <p:ph idx="10" type="dt"/>
          </p:nvPr>
        </p:nvSpPr>
        <p:spPr>
          <a:xfrm>
            <a:off x="1042988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2" name="Google Shape;32;p25"/>
          <p:cNvSpPr txBox="1"/>
          <p:nvPr>
            <p:ph idx="11" type="ftr"/>
          </p:nvPr>
        </p:nvSpPr>
        <p:spPr>
          <a:xfrm>
            <a:off x="2170173" y="4840040"/>
            <a:ext cx="4710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3" name="Google Shape;33;p25"/>
          <p:cNvSpPr txBox="1"/>
          <p:nvPr>
            <p:ph idx="12" type="sldNum"/>
          </p:nvPr>
        </p:nvSpPr>
        <p:spPr>
          <a:xfrm>
            <a:off x="710455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36" name="Google Shape;36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2385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500"/>
              <a:buChar char="■"/>
              <a:defRPr/>
            </a:lvl1pPr>
            <a:lvl2pPr indent="-32385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500"/>
              <a:buChar char="–"/>
              <a:defRPr/>
            </a:lvl2pPr>
            <a:lvl3pPr indent="-3175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400"/>
              <a:buChar char="–"/>
              <a:defRPr/>
            </a:lvl4pPr>
            <a:lvl5pPr indent="-3048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■"/>
              <a:defRPr/>
            </a:lvl5pPr>
            <a:lvl6pPr indent="-3048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200"/>
              <a:buChar char="–"/>
              <a:defRPr/>
            </a:lvl6pPr>
            <a:lvl7pPr indent="-29845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100"/>
              <a:buChar char="■"/>
              <a:defRPr/>
            </a:lvl7pPr>
            <a:lvl8pPr indent="-29845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SzPts val="1100"/>
              <a:buChar char="–"/>
              <a:defRPr/>
            </a:lvl8pPr>
            <a:lvl9pPr indent="-29845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37" name="Google Shape;37;p2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HEADER_1">
  <p:cSld name="SECTION_HEADER_1">
    <p:bg>
      <p:bgPr>
        <a:solidFill>
          <a:schemeClr val="accent3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7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40" name="Google Shape;40;p27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41" name="Google Shape;41;p27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_HEADER_2">
  <p:cSld name="SECTION_HEADER_2">
    <p:bg>
      <p:bgPr>
        <a:solidFill>
          <a:schemeClr val="accent3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8"/>
          <p:cNvSpPr/>
          <p:nvPr/>
        </p:nvSpPr>
        <p:spPr>
          <a:xfrm>
            <a:off x="0" y="48099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45" name="Google Shape;45;p28"/>
          <p:cNvSpPr/>
          <p:nvPr/>
        </p:nvSpPr>
        <p:spPr>
          <a:xfrm>
            <a:off x="0" y="0"/>
            <a:ext cx="9144250" cy="4398100"/>
          </a:xfrm>
          <a:custGeom>
            <a:rect b="b" l="l" r="r" t="t"/>
            <a:pathLst>
              <a:path extrusionOk="0" h="175924" w="36577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</p:sp>
      <p:sp>
        <p:nvSpPr>
          <p:cNvPr id="46" name="Google Shape;46;p28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7" name="Google Shape;47;p2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accent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9"/>
          <p:cNvSpPr txBox="1"/>
          <p:nvPr>
            <p:ph type="title"/>
          </p:nvPr>
        </p:nvSpPr>
        <p:spPr>
          <a:xfrm>
            <a:off x="1028700" y="514350"/>
            <a:ext cx="7200900" cy="1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0" name="Google Shape;50;p29"/>
          <p:cNvSpPr txBox="1"/>
          <p:nvPr>
            <p:ph idx="1" type="body"/>
          </p:nvPr>
        </p:nvSpPr>
        <p:spPr>
          <a:xfrm>
            <a:off x="1028700" y="1714499"/>
            <a:ext cx="3335700" cy="26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2385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>
                <a:solidFill>
                  <a:schemeClr val="dk2"/>
                </a:solidFill>
              </a:defRPr>
            </a:lvl1pPr>
            <a:lvl2pPr indent="-32385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Char char="–"/>
              <a:defRPr>
                <a:solidFill>
                  <a:schemeClr val="dk2"/>
                </a:solidFill>
              </a:defRPr>
            </a:lvl2pPr>
            <a:lvl3pPr indent="-3175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>
                <a:solidFill>
                  <a:schemeClr val="dk2"/>
                </a:solidFill>
              </a:defRPr>
            </a:lvl4pPr>
            <a:lvl5pPr indent="-3048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>
                <a:solidFill>
                  <a:schemeClr val="dk2"/>
                </a:solidFill>
              </a:defRPr>
            </a:lvl5pPr>
            <a:lvl6pPr indent="-3175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6pPr>
            <a:lvl7pPr indent="-3175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7pPr>
            <a:lvl8pPr indent="-3175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8pPr>
            <a:lvl9pPr indent="-3175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1" name="Google Shape;51;p29"/>
          <p:cNvSpPr txBox="1"/>
          <p:nvPr>
            <p:ph idx="2" type="body"/>
          </p:nvPr>
        </p:nvSpPr>
        <p:spPr>
          <a:xfrm>
            <a:off x="4894052" y="1714499"/>
            <a:ext cx="3335700" cy="26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2385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>
                <a:solidFill>
                  <a:schemeClr val="dk2"/>
                </a:solidFill>
              </a:defRPr>
            </a:lvl1pPr>
            <a:lvl2pPr indent="-32385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Char char="–"/>
              <a:defRPr>
                <a:solidFill>
                  <a:schemeClr val="dk2"/>
                </a:solidFill>
              </a:defRPr>
            </a:lvl2pPr>
            <a:lvl3pPr indent="-3175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>
                <a:solidFill>
                  <a:schemeClr val="dk2"/>
                </a:solidFill>
              </a:defRPr>
            </a:lvl4pPr>
            <a:lvl5pPr indent="-3048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>
                <a:solidFill>
                  <a:schemeClr val="dk2"/>
                </a:solidFill>
              </a:defRPr>
            </a:lvl5pPr>
            <a:lvl6pPr indent="-3175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6pPr>
            <a:lvl7pPr indent="-3175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7pPr>
            <a:lvl8pPr indent="-3175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8pPr>
            <a:lvl9pPr indent="-3175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29"/>
          <p:cNvSpPr txBox="1"/>
          <p:nvPr>
            <p:ph idx="10" type="dt"/>
          </p:nvPr>
        </p:nvSpPr>
        <p:spPr>
          <a:xfrm>
            <a:off x="1042988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3" name="Google Shape;53;p29"/>
          <p:cNvSpPr txBox="1"/>
          <p:nvPr>
            <p:ph idx="11" type="ftr"/>
          </p:nvPr>
        </p:nvSpPr>
        <p:spPr>
          <a:xfrm>
            <a:off x="2170173" y="4840040"/>
            <a:ext cx="4710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4" name="Google Shape;54;p29"/>
          <p:cNvSpPr txBox="1"/>
          <p:nvPr>
            <p:ph idx="12" type="sldNum"/>
          </p:nvPr>
        </p:nvSpPr>
        <p:spPr>
          <a:xfrm>
            <a:off x="710455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30"/>
          <p:cNvSpPr txBox="1"/>
          <p:nvPr>
            <p:ph type="title"/>
          </p:nvPr>
        </p:nvSpPr>
        <p:spPr>
          <a:xfrm>
            <a:off x="1028700" y="514350"/>
            <a:ext cx="7200900" cy="1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Libre Franklin"/>
              <a:buNone/>
              <a:defRPr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7" name="Google Shape;57;p30"/>
          <p:cNvSpPr txBox="1"/>
          <p:nvPr>
            <p:ph idx="1" type="body"/>
          </p:nvPr>
        </p:nvSpPr>
        <p:spPr>
          <a:xfrm>
            <a:off x="1028700" y="1755648"/>
            <a:ext cx="33330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  <a:defRPr b="0" sz="2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58" name="Google Shape;58;p30"/>
          <p:cNvSpPr txBox="1"/>
          <p:nvPr>
            <p:ph idx="2" type="body"/>
          </p:nvPr>
        </p:nvSpPr>
        <p:spPr>
          <a:xfrm>
            <a:off x="1028700" y="2478905"/>
            <a:ext cx="3333000" cy="19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2385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>
                <a:solidFill>
                  <a:schemeClr val="dk2"/>
                </a:solidFill>
              </a:defRPr>
            </a:lvl1pPr>
            <a:lvl2pPr indent="-32385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Char char="–"/>
              <a:defRPr>
                <a:solidFill>
                  <a:schemeClr val="dk2"/>
                </a:solidFill>
              </a:defRPr>
            </a:lvl2pPr>
            <a:lvl3pPr indent="-3175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>
                <a:solidFill>
                  <a:schemeClr val="dk2"/>
                </a:solidFill>
              </a:defRPr>
            </a:lvl4pPr>
            <a:lvl5pPr indent="-3048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>
                <a:solidFill>
                  <a:schemeClr val="dk2"/>
                </a:solidFill>
              </a:defRPr>
            </a:lvl5pPr>
            <a:lvl6pPr indent="-3175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6pPr>
            <a:lvl7pPr indent="-3175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7pPr>
            <a:lvl8pPr indent="-3175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8pPr>
            <a:lvl9pPr indent="-3175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59" name="Google Shape;59;p30"/>
          <p:cNvSpPr txBox="1"/>
          <p:nvPr>
            <p:ph idx="3" type="body"/>
          </p:nvPr>
        </p:nvSpPr>
        <p:spPr>
          <a:xfrm>
            <a:off x="4893761" y="1755648"/>
            <a:ext cx="33330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>
            <a:lvl1pPr indent="-228600" lvl="0" marL="457200" algn="l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None/>
              <a:defRPr b="0" sz="23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60" name="Google Shape;60;p30"/>
          <p:cNvSpPr txBox="1"/>
          <p:nvPr>
            <p:ph idx="4" type="body"/>
          </p:nvPr>
        </p:nvSpPr>
        <p:spPr>
          <a:xfrm>
            <a:off x="4893761" y="2478905"/>
            <a:ext cx="3333000" cy="19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23850" lvl="0" marL="45720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500"/>
              <a:buChar char="■"/>
              <a:defRPr>
                <a:solidFill>
                  <a:schemeClr val="dk2"/>
                </a:solidFill>
              </a:defRPr>
            </a:lvl1pPr>
            <a:lvl2pPr indent="-323850" lvl="1" marL="914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Char char="–"/>
              <a:defRPr>
                <a:solidFill>
                  <a:schemeClr val="dk2"/>
                </a:solidFill>
              </a:defRPr>
            </a:lvl2pPr>
            <a:lvl3pPr indent="-317500" lvl="2" marL="1371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>
                <a:solidFill>
                  <a:schemeClr val="dk2"/>
                </a:solidFill>
              </a:defRPr>
            </a:lvl4pPr>
            <a:lvl5pPr indent="-304800" lvl="4" marL="22860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Char char="■"/>
              <a:defRPr>
                <a:solidFill>
                  <a:schemeClr val="dk2"/>
                </a:solidFill>
              </a:defRPr>
            </a:lvl5pPr>
            <a:lvl6pPr indent="-317500" lvl="5" marL="27432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6pPr>
            <a:lvl7pPr indent="-317500" lvl="6" marL="32004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/>
            </a:lvl7pPr>
            <a:lvl8pPr indent="-317500" lvl="7" marL="365760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Char char="–"/>
              <a:defRPr/>
            </a:lvl8pPr>
            <a:lvl9pPr indent="-317500" lvl="8" marL="411480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400"/>
              <a:buChar char="■"/>
              <a:defRPr/>
            </a:lvl9pPr>
          </a:lstStyle>
          <a:p/>
        </p:txBody>
      </p:sp>
      <p:sp>
        <p:nvSpPr>
          <p:cNvPr id="61" name="Google Shape;61;p30"/>
          <p:cNvSpPr txBox="1"/>
          <p:nvPr>
            <p:ph idx="10" type="dt"/>
          </p:nvPr>
        </p:nvSpPr>
        <p:spPr>
          <a:xfrm>
            <a:off x="1042988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2" name="Google Shape;62;p30"/>
          <p:cNvSpPr txBox="1"/>
          <p:nvPr>
            <p:ph idx="11" type="ftr"/>
          </p:nvPr>
        </p:nvSpPr>
        <p:spPr>
          <a:xfrm>
            <a:off x="2170173" y="4840040"/>
            <a:ext cx="4710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3" name="Google Shape;63;p30"/>
          <p:cNvSpPr txBox="1"/>
          <p:nvPr>
            <p:ph idx="12" type="sldNum"/>
          </p:nvPr>
        </p:nvSpPr>
        <p:spPr>
          <a:xfrm>
            <a:off x="710455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1"/>
          <p:cNvSpPr txBox="1"/>
          <p:nvPr>
            <p:ph type="title"/>
          </p:nvPr>
        </p:nvSpPr>
        <p:spPr>
          <a:xfrm>
            <a:off x="1028700" y="514350"/>
            <a:ext cx="7200900" cy="1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6" name="Google Shape;66;p31"/>
          <p:cNvSpPr txBox="1"/>
          <p:nvPr>
            <p:ph idx="10" type="dt"/>
          </p:nvPr>
        </p:nvSpPr>
        <p:spPr>
          <a:xfrm>
            <a:off x="1042988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7" name="Google Shape;67;p31"/>
          <p:cNvSpPr txBox="1"/>
          <p:nvPr>
            <p:ph idx="11" type="ftr"/>
          </p:nvPr>
        </p:nvSpPr>
        <p:spPr>
          <a:xfrm>
            <a:off x="2170173" y="4840040"/>
            <a:ext cx="4710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31"/>
          <p:cNvSpPr txBox="1"/>
          <p:nvPr>
            <p:ph idx="12" type="sldNum"/>
          </p:nvPr>
        </p:nvSpPr>
        <p:spPr>
          <a:xfrm>
            <a:off x="710455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2"/>
          <p:cNvSpPr txBox="1"/>
          <p:nvPr>
            <p:ph type="title"/>
          </p:nvPr>
        </p:nvSpPr>
        <p:spPr>
          <a:xfrm>
            <a:off x="1028700" y="514350"/>
            <a:ext cx="7200900" cy="1114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marR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Libre Franklin"/>
              <a:buNone/>
              <a:defRPr b="0" i="0" sz="33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2"/>
          <p:cNvSpPr txBox="1"/>
          <p:nvPr>
            <p:ph idx="1" type="body"/>
          </p:nvPr>
        </p:nvSpPr>
        <p:spPr>
          <a:xfrm>
            <a:off x="1028700" y="1714500"/>
            <a:ext cx="7200900" cy="26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23850" lvl="0" marL="457200" marR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Libre Franklin"/>
              <a:buChar char="■"/>
              <a:defRPr b="0" i="0" sz="15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-323850" lvl="1" marL="914400" marR="0" rtl="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500"/>
              <a:buFont typeface="Libre Franklin"/>
              <a:buChar char="–"/>
              <a:defRPr b="0" i="1" sz="15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-317500" lvl="2" marL="1371600" marR="0" rtl="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■"/>
              <a:defRPr b="0" i="0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-317500" lvl="3" marL="1828800" marR="0" rtl="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ibre Franklin"/>
              <a:buChar char="–"/>
              <a:defRPr b="0" i="1" sz="14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-304800" lvl="4" marL="2286000" marR="0" rtl="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Char char="■"/>
              <a:defRPr b="0" i="0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-304800" lvl="5" marL="2743200" marR="0" rtl="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Libre Franklin"/>
              <a:buChar char="–"/>
              <a:defRPr b="0" i="1" sz="12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-298450" lvl="6" marL="3200400" marR="0" rtl="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Libre Franklin"/>
              <a:buChar char="■"/>
              <a:defRPr b="0" i="0" sz="11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-298450" lvl="7" marL="3657600" marR="0" rtl="0" algn="l">
              <a:lnSpc>
                <a:spcPct val="94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Libre Franklin"/>
              <a:buChar char="–"/>
              <a:defRPr b="0" i="1" sz="11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-298450" lvl="8" marL="4114800" marR="0" rtl="0" algn="l">
              <a:lnSpc>
                <a:spcPct val="94000"/>
              </a:lnSpc>
              <a:spcBef>
                <a:spcPts val="400"/>
              </a:spcBef>
              <a:spcAft>
                <a:spcPts val="200"/>
              </a:spcAft>
              <a:buClr>
                <a:schemeClr val="dk2"/>
              </a:buClr>
              <a:buSzPts val="1100"/>
              <a:buFont typeface="Libre Franklin"/>
              <a:buChar char="■"/>
              <a:defRPr b="0" i="0" sz="11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8" name="Google Shape;8;p22"/>
          <p:cNvSpPr txBox="1"/>
          <p:nvPr>
            <p:ph idx="10" type="dt"/>
          </p:nvPr>
        </p:nvSpPr>
        <p:spPr>
          <a:xfrm>
            <a:off x="1042988" y="4840040"/>
            <a:ext cx="903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9" name="Google Shape;9;p22"/>
          <p:cNvSpPr txBox="1"/>
          <p:nvPr>
            <p:ph idx="11" type="ftr"/>
          </p:nvPr>
        </p:nvSpPr>
        <p:spPr>
          <a:xfrm>
            <a:off x="2170173" y="4840040"/>
            <a:ext cx="47106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/>
        </p:txBody>
      </p:sp>
      <p:sp>
        <p:nvSpPr>
          <p:cNvPr id="10" name="Google Shape;10;p22"/>
          <p:cNvSpPr txBox="1"/>
          <p:nvPr>
            <p:ph idx="12" type="sldNum"/>
          </p:nvPr>
        </p:nvSpPr>
        <p:spPr>
          <a:xfrm>
            <a:off x="7104552" y="4840040"/>
            <a:ext cx="1197300" cy="30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" name="Google Shape;11;p22" title="Side bar"/>
          <p:cNvSpPr/>
          <p:nvPr/>
        </p:nvSpPr>
        <p:spPr>
          <a:xfrm>
            <a:off x="358571" y="282"/>
            <a:ext cx="1716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68575" lIns="68575" spcFirstLastPara="1" rIns="68575" wrap="square" tIns="68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1026">
          <p15:clr>
            <a:srgbClr val="F26B43"/>
          </p15:clr>
        </p15:guide>
        <p15:guide id="2" orient="horz" pos="1080">
          <p15:clr>
            <a:srgbClr val="F26B43"/>
          </p15:clr>
        </p15:guide>
        <p15:guide id="3" orient="horz" pos="2772">
          <p15:clr>
            <a:srgbClr val="F26B43"/>
          </p15:clr>
        </p15:guide>
        <p15:guide id="4" orient="horz" pos="324">
          <p15:clr>
            <a:srgbClr val="F26B43"/>
          </p15:clr>
        </p15:guide>
        <p15:guide id="5" orient="horz" pos="1134">
          <p15:clr>
            <a:srgbClr val="F26B43"/>
          </p15:clr>
        </p15:guide>
        <p15:guide id="6" pos="5184">
          <p15:clr>
            <a:srgbClr val="F26B43"/>
          </p15:clr>
        </p15:guide>
        <p15:guide id="7" pos="702">
          <p15:clr>
            <a:srgbClr val="F26B43"/>
          </p15:clr>
        </p15:guide>
        <p15:guide id="8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4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8.png"/><Relationship Id="rId4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5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0.png"/><Relationship Id="rId4" Type="http://schemas.openxmlformats.org/officeDocument/2006/relationships/image" Target="../media/image16.png"/><Relationship Id="rId5" Type="http://schemas.openxmlformats.org/officeDocument/2006/relationships/image" Target="../media/image9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8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9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"/>
          <p:cNvSpPr txBox="1"/>
          <p:nvPr>
            <p:ph type="ctrTitle"/>
          </p:nvPr>
        </p:nvSpPr>
        <p:spPr>
          <a:xfrm>
            <a:off x="1532871" y="1784840"/>
            <a:ext cx="6270900" cy="1573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"/>
              <a:t>Exam 2 Review Session</a:t>
            </a:r>
            <a:endParaRPr/>
          </a:p>
        </p:txBody>
      </p:sp>
      <p:sp>
        <p:nvSpPr>
          <p:cNvPr id="113" name="Google Shape;113;p1"/>
          <p:cNvSpPr txBox="1"/>
          <p:nvPr>
            <p:ph idx="1" type="subTitle"/>
          </p:nvPr>
        </p:nvSpPr>
        <p:spPr>
          <a:xfrm>
            <a:off x="2010155" y="2718934"/>
            <a:ext cx="5123700" cy="8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9"/>
          <p:cNvSpPr txBox="1"/>
          <p:nvPr>
            <p:ph type="title"/>
          </p:nvPr>
        </p:nvSpPr>
        <p:spPr>
          <a:xfrm>
            <a:off x="1028700" y="385763"/>
            <a:ext cx="72009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1" name="Google Shape;181;p9"/>
          <p:cNvSpPr txBox="1"/>
          <p:nvPr>
            <p:ph idx="1" type="body"/>
          </p:nvPr>
        </p:nvSpPr>
        <p:spPr>
          <a:xfrm>
            <a:off x="1028700" y="1285875"/>
            <a:ext cx="7200900" cy="20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82" name="Google Shape;182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75563" y="514339"/>
            <a:ext cx="6907165" cy="3862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0"/>
          <p:cNvSpPr txBox="1"/>
          <p:nvPr>
            <p:ph type="title"/>
          </p:nvPr>
        </p:nvSpPr>
        <p:spPr>
          <a:xfrm>
            <a:off x="1028700" y="385763"/>
            <a:ext cx="72009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Continuity</a:t>
            </a:r>
            <a:endParaRPr/>
          </a:p>
        </p:txBody>
      </p:sp>
      <p:sp>
        <p:nvSpPr>
          <p:cNvPr id="189" name="Google Shape;189;p10"/>
          <p:cNvSpPr txBox="1"/>
          <p:nvPr>
            <p:ph idx="1" type="body"/>
          </p:nvPr>
        </p:nvSpPr>
        <p:spPr>
          <a:xfrm>
            <a:off x="1028700" y="1285875"/>
            <a:ext cx="7200900" cy="20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en" sz="3000"/>
              <a:t>Remember: all polynomials are continuous!</a:t>
            </a:r>
            <a:endParaRPr sz="3000"/>
          </a:p>
          <a:p>
            <a:pPr indent="-419100" lvl="0" marL="45720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3000"/>
              <a:buChar char="-"/>
            </a:pPr>
            <a:r>
              <a:rPr lang="en" sz="3000"/>
              <a:t>Domain is set to all real values</a:t>
            </a:r>
            <a:endParaRPr sz="3000"/>
          </a:p>
        </p:txBody>
      </p:sp>
      <p:pic>
        <p:nvPicPr>
          <p:cNvPr id="190" name="Google Shape;19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125900" y="3108963"/>
            <a:ext cx="3587532" cy="20345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1"/>
          <p:cNvSpPr txBox="1"/>
          <p:nvPr>
            <p:ph type="title"/>
          </p:nvPr>
        </p:nvSpPr>
        <p:spPr>
          <a:xfrm>
            <a:off x="573769" y="976020"/>
            <a:ext cx="72096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"/>
              <a:t>Exponential Functions</a:t>
            </a:r>
            <a:endParaRPr/>
          </a:p>
        </p:txBody>
      </p:sp>
      <p:sp>
        <p:nvSpPr>
          <p:cNvPr id="196" name="Google Shape;196;p11"/>
          <p:cNvSpPr txBox="1"/>
          <p:nvPr>
            <p:ph idx="1" type="body"/>
          </p:nvPr>
        </p:nvSpPr>
        <p:spPr>
          <a:xfrm>
            <a:off x="573769" y="3162246"/>
            <a:ext cx="720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2"/>
          <p:cNvSpPr txBox="1"/>
          <p:nvPr>
            <p:ph type="title"/>
          </p:nvPr>
        </p:nvSpPr>
        <p:spPr>
          <a:xfrm>
            <a:off x="771525" y="385763"/>
            <a:ext cx="54006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ct val="47138"/>
              <a:buNone/>
            </a:pPr>
            <a:r>
              <a:rPr lang="en"/>
              <a:t>What is an exponential function?</a:t>
            </a:r>
            <a:endParaRPr/>
          </a:p>
        </p:txBody>
      </p:sp>
      <p:sp>
        <p:nvSpPr>
          <p:cNvPr id="202" name="Google Shape;202;p12"/>
          <p:cNvSpPr txBox="1"/>
          <p:nvPr>
            <p:ph idx="1" type="body"/>
          </p:nvPr>
        </p:nvSpPr>
        <p:spPr>
          <a:xfrm>
            <a:off x="1028700" y="1714500"/>
            <a:ext cx="3691800" cy="26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en"/>
              <a:t>-A mathematical function used to calculate the exponential growth or decay of a given set of data . </a:t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400"/>
              <a:buNone/>
            </a:pPr>
            <a:r>
              <a:rPr lang="en"/>
              <a:t>-Can be used to calculate changes in population, loan interest  charges, bacterial growth, radioactive decay or the spread of disease</a:t>
            </a:r>
            <a:endParaRPr/>
          </a:p>
        </p:txBody>
      </p:sp>
      <p:pic>
        <p:nvPicPr>
          <p:cNvPr id="203" name="Google Shape;203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20019" y="1800225"/>
            <a:ext cx="2986088" cy="2085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3"/>
          <p:cNvSpPr txBox="1"/>
          <p:nvPr>
            <p:ph type="title"/>
          </p:nvPr>
        </p:nvSpPr>
        <p:spPr>
          <a:xfrm>
            <a:off x="771525" y="385763"/>
            <a:ext cx="54006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ct val="47138"/>
              <a:buNone/>
            </a:pPr>
            <a:r>
              <a:rPr lang="en"/>
              <a:t>The Limits of Exponential Functions</a:t>
            </a:r>
            <a:endParaRPr/>
          </a:p>
        </p:txBody>
      </p:sp>
      <p:sp>
        <p:nvSpPr>
          <p:cNvPr id="209" name="Google Shape;209;p13"/>
          <p:cNvSpPr txBox="1"/>
          <p:nvPr>
            <p:ph idx="1" type="body"/>
          </p:nvPr>
        </p:nvSpPr>
        <p:spPr>
          <a:xfrm>
            <a:off x="589088" y="3854381"/>
            <a:ext cx="4219800" cy="1289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en" sz="1700"/>
              <a:t>if base (a) &gt; 0:</a:t>
            </a:r>
            <a:endParaRPr sz="1700"/>
          </a:p>
          <a:p>
            <a:pPr indent="34290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en" sz="1700"/>
              <a:t>As lim -&gt; ∞ f(x) = ∞</a:t>
            </a:r>
            <a:endParaRPr sz="1700"/>
          </a:p>
          <a:p>
            <a:pPr indent="34290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400"/>
              <a:buNone/>
            </a:pPr>
            <a:r>
              <a:rPr lang="en" sz="1700"/>
              <a:t>As lim -&gt; -∞ f(x) = 0</a:t>
            </a:r>
            <a:endParaRPr sz="1700"/>
          </a:p>
        </p:txBody>
      </p:sp>
      <p:pic>
        <p:nvPicPr>
          <p:cNvPr id="210" name="Google Shape;21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0681" y="1364522"/>
            <a:ext cx="3558131" cy="241445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0606" y="1364531"/>
            <a:ext cx="3558132" cy="2414456"/>
          </a:xfrm>
          <a:prstGeom prst="rect">
            <a:avLst/>
          </a:prstGeom>
          <a:noFill/>
          <a:ln>
            <a:noFill/>
          </a:ln>
        </p:spPr>
      </p:pic>
      <p:sp>
        <p:nvSpPr>
          <p:cNvPr id="212" name="Google Shape;212;p13"/>
          <p:cNvSpPr txBox="1"/>
          <p:nvPr/>
        </p:nvSpPr>
        <p:spPr>
          <a:xfrm>
            <a:off x="5235422" y="3967894"/>
            <a:ext cx="37485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68575" lIns="68575" spcFirstLastPara="1" rIns="68575" wrap="square" tIns="685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" sz="17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if 0&lt; base(a) &lt; 0:</a:t>
            </a:r>
            <a:endParaRPr b="0" i="0" sz="1700" u="none" cap="none" strike="noStrike">
              <a:solidFill>
                <a:schemeClr val="dk2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" sz="17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	As lim -&gt; ∞ f(x) = 0</a:t>
            </a:r>
            <a:endParaRPr b="0" i="0" sz="1700" u="none" cap="none" strike="noStrike">
              <a:solidFill>
                <a:schemeClr val="dk2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b="0" i="0" lang="en" sz="1700" u="none" cap="none" strike="noStrike">
                <a:solidFill>
                  <a:schemeClr val="dk2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	As lim -&gt; -∞ f(x) = ∞ </a:t>
            </a:r>
            <a:endParaRPr b="0" i="0" sz="1700" u="none" cap="none" strike="noStrike">
              <a:solidFill>
                <a:schemeClr val="dk2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2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4"/>
          <p:cNvSpPr txBox="1"/>
          <p:nvPr>
            <p:ph type="title"/>
          </p:nvPr>
        </p:nvSpPr>
        <p:spPr>
          <a:xfrm>
            <a:off x="771525" y="385775"/>
            <a:ext cx="78243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Exponential Graph Transformation</a:t>
            </a:r>
            <a:endParaRPr/>
          </a:p>
        </p:txBody>
      </p:sp>
      <p:sp>
        <p:nvSpPr>
          <p:cNvPr id="218" name="Google Shape;218;p14"/>
          <p:cNvSpPr txBox="1"/>
          <p:nvPr>
            <p:ph idx="1" type="body"/>
          </p:nvPr>
        </p:nvSpPr>
        <p:spPr>
          <a:xfrm>
            <a:off x="655294" y="1007950"/>
            <a:ext cx="7200900" cy="26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en" sz="1900"/>
              <a:t>In order to solve transformation problems: </a:t>
            </a:r>
            <a:endParaRPr sz="1900"/>
          </a:p>
          <a:p>
            <a:pPr indent="-273050" lvl="0" marL="10287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700"/>
              <a:buAutoNum type="arabicParenR"/>
            </a:pPr>
            <a:r>
              <a:rPr lang="en" sz="1900"/>
              <a:t>Find the parent function (Determine if it starts with Exponential Decay or  Growth</a:t>
            </a:r>
            <a:endParaRPr sz="1900"/>
          </a:p>
          <a:p>
            <a:pPr indent="0" lvl="0" marL="6858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900"/>
          </a:p>
          <a:p>
            <a:pPr indent="0" lvl="0" marL="6858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en" sz="1900"/>
              <a:t>2) Start with transformations closest to x</a:t>
            </a:r>
            <a:endParaRPr sz="1900"/>
          </a:p>
          <a:p>
            <a:pPr indent="0" lvl="0" marL="6858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1900"/>
          </a:p>
          <a:p>
            <a:pPr indent="0" lvl="0" marL="6858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en" sz="1900"/>
              <a:t>3) Draw the horizontal asymptotes </a:t>
            </a:r>
            <a:endParaRPr sz="1900"/>
          </a:p>
          <a:p>
            <a:pPr indent="0" lvl="0" marL="68580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219" name="Google Shape;219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37481" y="2803381"/>
            <a:ext cx="2870493" cy="2152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5"/>
          <p:cNvSpPr txBox="1"/>
          <p:nvPr>
            <p:ph type="title"/>
          </p:nvPr>
        </p:nvSpPr>
        <p:spPr>
          <a:xfrm>
            <a:off x="573769" y="976020"/>
            <a:ext cx="72096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"/>
              <a:t>Inverse &amp; Logarithmic Functions</a:t>
            </a:r>
            <a:endParaRPr/>
          </a:p>
        </p:txBody>
      </p:sp>
      <p:sp>
        <p:nvSpPr>
          <p:cNvPr id="225" name="Google Shape;225;p15"/>
          <p:cNvSpPr txBox="1"/>
          <p:nvPr>
            <p:ph idx="1" type="body"/>
          </p:nvPr>
        </p:nvSpPr>
        <p:spPr>
          <a:xfrm>
            <a:off x="573769" y="3162246"/>
            <a:ext cx="720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6"/>
          <p:cNvSpPr txBox="1"/>
          <p:nvPr>
            <p:ph type="title"/>
          </p:nvPr>
        </p:nvSpPr>
        <p:spPr>
          <a:xfrm>
            <a:off x="311700" y="539725"/>
            <a:ext cx="8520600" cy="1014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What is a one-to-one function? </a:t>
            </a:r>
            <a:endParaRPr/>
          </a:p>
        </p:txBody>
      </p:sp>
      <p:sp>
        <p:nvSpPr>
          <p:cNvPr id="231" name="Google Shape;231;p16"/>
          <p:cNvSpPr txBox="1"/>
          <p:nvPr/>
        </p:nvSpPr>
        <p:spPr>
          <a:xfrm>
            <a:off x="303000" y="1339650"/>
            <a:ext cx="85380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" sz="16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-A one-to-one function is the mapping of two sets. A function g is one-to-one if every element of the range of g corresponds to exactly one element of a domain g. </a:t>
            </a:r>
            <a:endParaRPr b="0" i="0" sz="16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" sz="16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Horizontal Line Test:</a:t>
            </a:r>
            <a:r>
              <a:rPr b="0" i="0" lang="en" sz="16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If the horizontal line intersects the graph of a function in all places at exactly one point, then the given function has an inverse that is also a function. We say thus function passes the horizontal line test. </a:t>
            </a:r>
            <a:endParaRPr b="0" i="0" sz="16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32" name="Google Shape;232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74500" y="3184149"/>
            <a:ext cx="4098450" cy="1855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7"/>
          <p:cNvSpPr txBox="1"/>
          <p:nvPr>
            <p:ph type="title"/>
          </p:nvPr>
        </p:nvSpPr>
        <p:spPr>
          <a:xfrm>
            <a:off x="311700" y="539725"/>
            <a:ext cx="85206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"/>
              <a:t>How to find the inverse of a function? </a:t>
            </a:r>
            <a:endParaRPr/>
          </a:p>
        </p:txBody>
      </p:sp>
      <p:sp>
        <p:nvSpPr>
          <p:cNvPr id="238" name="Google Shape;238;p17"/>
          <p:cNvSpPr txBox="1"/>
          <p:nvPr/>
        </p:nvSpPr>
        <p:spPr>
          <a:xfrm>
            <a:off x="157700" y="1962600"/>
            <a:ext cx="6415200" cy="20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Step 1: Evaluate the function, change f(x) to y if necessary </a:t>
            </a:r>
            <a:endParaRPr b="1" i="0" sz="20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Step 2: Swap the x and y variables </a:t>
            </a:r>
            <a:endParaRPr b="1" i="0" sz="20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Step 3: Solve for y</a:t>
            </a:r>
            <a:endParaRPr b="1" i="0" sz="20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" sz="2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rPr>
              <a:t>Step 4: Check for domain (in both the inverse and original function!!)</a:t>
            </a:r>
            <a:endParaRPr b="1" i="0" sz="2000" u="none" cap="none" strike="noStrike">
              <a:solidFill>
                <a:schemeClr val="dk2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239" name="Google Shape;239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72959" y="2571750"/>
            <a:ext cx="2259341" cy="2367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8"/>
          <p:cNvSpPr txBox="1"/>
          <p:nvPr>
            <p:ph type="title"/>
          </p:nvPr>
        </p:nvSpPr>
        <p:spPr>
          <a:xfrm>
            <a:off x="5325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Graphing Logarithmic Functions</a:t>
            </a:r>
            <a:endParaRPr/>
          </a:p>
        </p:txBody>
      </p:sp>
      <p:sp>
        <p:nvSpPr>
          <p:cNvPr id="245" name="Google Shape;245;p18"/>
          <p:cNvSpPr txBox="1"/>
          <p:nvPr>
            <p:ph idx="1" type="body"/>
          </p:nvPr>
        </p:nvSpPr>
        <p:spPr>
          <a:xfrm>
            <a:off x="532500" y="10177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500"/>
              <a:buNone/>
            </a:pPr>
            <a:r>
              <a:rPr lang="en" sz="1900"/>
              <a:t>Step 1: Find your first two points by taking the first two coordinates of an exponential function and flipping them. (0,1), (1,b) →(1,0), (b,1)</a:t>
            </a:r>
            <a:endParaRPr sz="1900"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500"/>
              <a:buNone/>
            </a:pPr>
            <a:r>
              <a:rPr lang="en" sz="1900"/>
              <a:t>Step 2: Identify that the horizontal asymptotes becomes a vertical one</a:t>
            </a:r>
            <a:endParaRPr sz="1900"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500"/>
              <a:buNone/>
            </a:pPr>
            <a:r>
              <a:rPr lang="en" sz="1900"/>
              <a:t>Step 3: Apply Transformations</a:t>
            </a:r>
            <a:endParaRPr sz="1900"/>
          </a:p>
        </p:txBody>
      </p:sp>
      <p:pic>
        <p:nvPicPr>
          <p:cNvPr id="246" name="Google Shape;24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0" y="2178050"/>
            <a:ext cx="3629550" cy="2758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9d7cc80638_0_0"/>
          <p:cNvSpPr txBox="1"/>
          <p:nvPr>
            <p:ph type="ctrTitle"/>
          </p:nvPr>
        </p:nvSpPr>
        <p:spPr>
          <a:xfrm>
            <a:off x="1436321" y="-149235"/>
            <a:ext cx="6270900" cy="1573800"/>
          </a:xfrm>
          <a:prstGeom prst="rect">
            <a:avLst/>
          </a:prstGeom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Sign in!!</a:t>
            </a:r>
            <a:endParaRPr/>
          </a:p>
        </p:txBody>
      </p:sp>
      <p:sp>
        <p:nvSpPr>
          <p:cNvPr id="119" name="Google Shape;119;g39d7cc80638_0_0"/>
          <p:cNvSpPr txBox="1"/>
          <p:nvPr>
            <p:ph idx="1" type="subTitle"/>
          </p:nvPr>
        </p:nvSpPr>
        <p:spPr>
          <a:xfrm>
            <a:off x="2009930" y="2967209"/>
            <a:ext cx="5123700" cy="814800"/>
          </a:xfrm>
          <a:prstGeom prst="rect">
            <a:avLst/>
          </a:prstGeom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g39d7cc80638_0_0" title="Screenshot 2025-10-27 10542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02025" y="1424577"/>
            <a:ext cx="2459175" cy="2561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9"/>
          <p:cNvSpPr txBox="1"/>
          <p:nvPr>
            <p:ph type="title"/>
          </p:nvPr>
        </p:nvSpPr>
        <p:spPr>
          <a:xfrm>
            <a:off x="440500" y="3714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Basic Properties of Logarithms</a:t>
            </a:r>
            <a:endParaRPr/>
          </a:p>
        </p:txBody>
      </p:sp>
      <p:sp>
        <p:nvSpPr>
          <p:cNvPr id="252" name="Google Shape;252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500"/>
              <a:buNone/>
            </a:pPr>
            <a:r>
              <a:t/>
            </a:r>
            <a:endParaRPr/>
          </a:p>
        </p:txBody>
      </p:sp>
      <p:pic>
        <p:nvPicPr>
          <p:cNvPr id="253" name="Google Shape;253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90725" y="944125"/>
            <a:ext cx="4162800" cy="1036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Google Shape;254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490598" y="2139400"/>
            <a:ext cx="4162800" cy="10908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55" name="Google Shape;255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759461" y="3736625"/>
            <a:ext cx="5625075" cy="1090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0"/>
          <p:cNvSpPr txBox="1"/>
          <p:nvPr>
            <p:ph type="title"/>
          </p:nvPr>
        </p:nvSpPr>
        <p:spPr>
          <a:xfrm>
            <a:off x="623400" y="426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Condensing Equations</a:t>
            </a:r>
            <a:endParaRPr/>
          </a:p>
        </p:txBody>
      </p:sp>
      <p:sp>
        <p:nvSpPr>
          <p:cNvPr id="261" name="Google Shape;261;p20"/>
          <p:cNvSpPr txBox="1"/>
          <p:nvPr>
            <p:ph idx="1" type="body"/>
          </p:nvPr>
        </p:nvSpPr>
        <p:spPr>
          <a:xfrm>
            <a:off x="623400" y="9993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500"/>
              <a:buNone/>
            </a:pPr>
            <a:r>
              <a:rPr lang="en" sz="1900"/>
              <a:t>While using the properties of logarithmic functions, you will see long functions and a few questions will ask you to condense them. A tip I would use for this procedure is use the Power Rule first before any other functions.</a:t>
            </a:r>
            <a:endParaRPr sz="1900"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500"/>
              <a:buNone/>
            </a:pPr>
            <a:r>
              <a:rPr lang="en" sz="1900"/>
              <a:t>Example:</a:t>
            </a:r>
            <a:endParaRPr sz="1900"/>
          </a:p>
        </p:txBody>
      </p:sp>
      <p:pic>
        <p:nvPicPr>
          <p:cNvPr id="262" name="Google Shape;262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99525" y="3194225"/>
            <a:ext cx="4944950" cy="75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1"/>
          <p:cNvSpPr txBox="1"/>
          <p:nvPr>
            <p:ph type="title"/>
          </p:nvPr>
        </p:nvSpPr>
        <p:spPr>
          <a:xfrm>
            <a:off x="458875" y="4266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3300"/>
              <a:buNone/>
            </a:pPr>
            <a:r>
              <a:rPr lang="en"/>
              <a:t>Expanding Equations</a:t>
            </a:r>
            <a:endParaRPr/>
          </a:p>
        </p:txBody>
      </p:sp>
      <p:sp>
        <p:nvSpPr>
          <p:cNvPr id="268" name="Google Shape;268;p21"/>
          <p:cNvSpPr txBox="1"/>
          <p:nvPr>
            <p:ph idx="1" type="body"/>
          </p:nvPr>
        </p:nvSpPr>
        <p:spPr>
          <a:xfrm>
            <a:off x="623400" y="1152475"/>
            <a:ext cx="7806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500"/>
              <a:buNone/>
            </a:pPr>
            <a:r>
              <a:rPr lang="en"/>
              <a:t>O</a:t>
            </a:r>
            <a:r>
              <a:rPr lang="en" sz="1700"/>
              <a:t>n the opposite side of questions asked, you will also be asked to expand equations. A tip I would have for problems like this is look at using product rule when dealing with a fraction within a log. Function. Also do not forget power rules!</a:t>
            </a:r>
            <a:endParaRPr sz="1700"/>
          </a:p>
        </p:txBody>
      </p:sp>
      <p:pic>
        <p:nvPicPr>
          <p:cNvPr id="269" name="Google Shape;269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87519" y="2827125"/>
            <a:ext cx="3309325" cy="174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"/>
          <p:cNvSpPr txBox="1"/>
          <p:nvPr>
            <p:ph type="title"/>
          </p:nvPr>
        </p:nvSpPr>
        <p:spPr>
          <a:xfrm>
            <a:off x="573769" y="976020"/>
            <a:ext cx="72096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r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"/>
              <a:t>Polynomial Functions</a:t>
            </a:r>
            <a:endParaRPr/>
          </a:p>
        </p:txBody>
      </p:sp>
      <p:sp>
        <p:nvSpPr>
          <p:cNvPr id="126" name="Google Shape;126;p2"/>
          <p:cNvSpPr txBox="1"/>
          <p:nvPr>
            <p:ph idx="1" type="body"/>
          </p:nvPr>
        </p:nvSpPr>
        <p:spPr>
          <a:xfrm>
            <a:off x="573769" y="3162246"/>
            <a:ext cx="720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"/>
          <p:cNvSpPr txBox="1"/>
          <p:nvPr>
            <p:ph type="title"/>
          </p:nvPr>
        </p:nvSpPr>
        <p:spPr>
          <a:xfrm>
            <a:off x="685800" y="291619"/>
            <a:ext cx="77724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Terms to Know</a:t>
            </a:r>
            <a:endParaRPr/>
          </a:p>
        </p:txBody>
      </p:sp>
      <p:sp>
        <p:nvSpPr>
          <p:cNvPr id="133" name="Google Shape;133;p3"/>
          <p:cNvSpPr txBox="1"/>
          <p:nvPr>
            <p:ph idx="1" type="body"/>
          </p:nvPr>
        </p:nvSpPr>
        <p:spPr>
          <a:xfrm>
            <a:off x="612200" y="1314450"/>
            <a:ext cx="77724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en" sz="2400"/>
              <a:t>Degree: The highest exponent of the variable in a polynomial equation </a:t>
            </a:r>
            <a:endParaRPr sz="2400"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rPr lang="en" sz="2400"/>
              <a:t>Leading Coefficient:The number in front of the variable with the highest exponent</a:t>
            </a:r>
            <a:endParaRPr sz="2400"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400"/>
              <a:buNone/>
            </a:pPr>
            <a:r>
              <a:rPr lang="en" sz="2400"/>
              <a:t>Constant Term: a number that does not carry any variables </a:t>
            </a:r>
            <a:endParaRPr sz="2400"/>
          </a:p>
        </p:txBody>
      </p:sp>
      <p:pic>
        <p:nvPicPr>
          <p:cNvPr id="134" name="Google Shape;13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0322" y="4148131"/>
            <a:ext cx="3802866" cy="6584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4"/>
          <p:cNvSpPr txBox="1"/>
          <p:nvPr>
            <p:ph type="title"/>
          </p:nvPr>
        </p:nvSpPr>
        <p:spPr>
          <a:xfrm>
            <a:off x="1028700" y="385763"/>
            <a:ext cx="72009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Constant Polynomial Function</a:t>
            </a:r>
            <a:endParaRPr/>
          </a:p>
        </p:txBody>
      </p:sp>
      <p:sp>
        <p:nvSpPr>
          <p:cNvPr id="141" name="Google Shape;141;p4"/>
          <p:cNvSpPr txBox="1"/>
          <p:nvPr>
            <p:ph idx="1" type="body"/>
          </p:nvPr>
        </p:nvSpPr>
        <p:spPr>
          <a:xfrm>
            <a:off x="685800" y="1485900"/>
            <a:ext cx="50535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419100" lvl="0" marL="4572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3000"/>
              <a:buChar char="-"/>
            </a:pPr>
            <a:r>
              <a:rPr lang="en" sz="3000"/>
              <a:t>Degree = 0</a:t>
            </a:r>
            <a:endParaRPr sz="3000"/>
          </a:p>
          <a:p>
            <a:pPr indent="-419100" lvl="0" marL="45720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3000"/>
              <a:buChar char="-"/>
            </a:pPr>
            <a:r>
              <a:rPr lang="en" sz="3000"/>
              <a:t>Horizontal line indicates that the output of the function is constant, no matter the output</a:t>
            </a:r>
            <a:endParaRPr sz="3000"/>
          </a:p>
        </p:txBody>
      </p:sp>
      <p:pic>
        <p:nvPicPr>
          <p:cNvPr id="142" name="Google Shape;14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58257" y="2121544"/>
            <a:ext cx="2550712" cy="24504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5"/>
          <p:cNvSpPr txBox="1"/>
          <p:nvPr>
            <p:ph type="title"/>
          </p:nvPr>
        </p:nvSpPr>
        <p:spPr>
          <a:xfrm>
            <a:off x="1028700" y="385763"/>
            <a:ext cx="72009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Linear Polynomial Function</a:t>
            </a:r>
            <a:endParaRPr/>
          </a:p>
        </p:txBody>
      </p:sp>
      <p:sp>
        <p:nvSpPr>
          <p:cNvPr id="149" name="Google Shape;149;p5"/>
          <p:cNvSpPr txBox="1"/>
          <p:nvPr>
            <p:ph idx="1" type="body"/>
          </p:nvPr>
        </p:nvSpPr>
        <p:spPr>
          <a:xfrm>
            <a:off x="685800" y="1485900"/>
            <a:ext cx="37971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2500" lnSpcReduction="10000"/>
          </a:bodyPr>
          <a:lstStyle/>
          <a:p>
            <a:pPr indent="-281473" lvl="0" marL="4572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ct val="33333"/>
              <a:buChar char="-"/>
            </a:pPr>
            <a:r>
              <a:rPr lang="en" sz="2700"/>
              <a:t>Degree = 1</a:t>
            </a:r>
            <a:endParaRPr sz="2700"/>
          </a:p>
          <a:p>
            <a:pPr indent="-281473" lvl="0" marL="4572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ct val="33333"/>
              <a:buChar char="-"/>
            </a:pPr>
            <a:r>
              <a:rPr lang="en" sz="2700"/>
              <a:t>Linear functions have one dependent variable and one independent variable.</a:t>
            </a:r>
            <a:endParaRPr sz="2700"/>
          </a:p>
          <a:p>
            <a:pPr indent="-281473" lvl="0" marL="4572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ct val="33333"/>
              <a:buChar char="-"/>
            </a:pPr>
            <a:r>
              <a:rPr lang="en" sz="2700"/>
              <a:t>F(x) = mx + c</a:t>
            </a:r>
            <a:endParaRPr sz="2700"/>
          </a:p>
          <a:p>
            <a:pPr indent="-387222" lvl="0" marL="4572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ct val="100000"/>
              <a:buChar char="-"/>
            </a:pPr>
            <a:r>
              <a:rPr lang="en" sz="2700"/>
              <a:t>c = y-intercept</a:t>
            </a:r>
            <a:endParaRPr sz="2700"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ct val="100900"/>
              <a:buNone/>
            </a:pPr>
            <a:r>
              <a:t/>
            </a:r>
            <a:endParaRPr/>
          </a:p>
        </p:txBody>
      </p:sp>
      <p:pic>
        <p:nvPicPr>
          <p:cNvPr id="150" name="Google Shape;15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51054" y="1621781"/>
            <a:ext cx="2094712" cy="20123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"/>
          <p:cNvSpPr txBox="1"/>
          <p:nvPr>
            <p:ph type="title"/>
          </p:nvPr>
        </p:nvSpPr>
        <p:spPr>
          <a:xfrm>
            <a:off x="1028700" y="385763"/>
            <a:ext cx="72009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Quadratic Polynomial Function</a:t>
            </a:r>
            <a:endParaRPr/>
          </a:p>
        </p:txBody>
      </p:sp>
      <p:sp>
        <p:nvSpPr>
          <p:cNvPr id="157" name="Google Shape;157;p6"/>
          <p:cNvSpPr txBox="1"/>
          <p:nvPr>
            <p:ph idx="1" type="body"/>
          </p:nvPr>
        </p:nvSpPr>
        <p:spPr>
          <a:xfrm>
            <a:off x="685800" y="1485900"/>
            <a:ext cx="39591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304800" lvl="0" marL="4572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200"/>
              <a:buChar char="-"/>
            </a:pPr>
            <a:r>
              <a:rPr lang="en" sz="3000"/>
              <a:t>Degree = 2</a:t>
            </a:r>
            <a:endParaRPr sz="3000"/>
          </a:p>
          <a:p>
            <a:pPr indent="-304800" lvl="0" marL="4572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200"/>
              <a:buChar char="-"/>
            </a:pPr>
            <a:r>
              <a:rPr lang="en" sz="3000"/>
              <a:t>A parabola is a curve with one extreme point called the vertex</a:t>
            </a:r>
            <a:endParaRPr sz="3000"/>
          </a:p>
          <a:p>
            <a:pPr indent="-304800" lvl="0" marL="4572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200"/>
              <a:buChar char="-"/>
            </a:pPr>
            <a:r>
              <a:rPr lang="en" sz="3000"/>
              <a:t>F(x) = ax^2+by + c</a:t>
            </a:r>
            <a:endParaRPr sz="3000"/>
          </a:p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58" name="Google Shape;15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121550" y="1398356"/>
            <a:ext cx="2605181" cy="26051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"/>
          <p:cNvSpPr txBox="1"/>
          <p:nvPr>
            <p:ph type="title"/>
          </p:nvPr>
        </p:nvSpPr>
        <p:spPr>
          <a:xfrm>
            <a:off x="1028700" y="385763"/>
            <a:ext cx="7200900" cy="8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Cubic Polynomial Function</a:t>
            </a:r>
            <a:endParaRPr/>
          </a:p>
        </p:txBody>
      </p:sp>
      <p:sp>
        <p:nvSpPr>
          <p:cNvPr id="165" name="Google Shape;165;p7"/>
          <p:cNvSpPr txBox="1"/>
          <p:nvPr>
            <p:ph idx="1" type="body"/>
          </p:nvPr>
        </p:nvSpPr>
        <p:spPr>
          <a:xfrm>
            <a:off x="685800" y="1485900"/>
            <a:ext cx="3999600" cy="30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-304800" lvl="0" marL="457200" rtl="0" algn="l">
              <a:lnSpc>
                <a:spcPct val="94000"/>
              </a:lnSpc>
              <a:spcBef>
                <a:spcPts val="800"/>
              </a:spcBef>
              <a:spcAft>
                <a:spcPts val="0"/>
              </a:spcAft>
              <a:buSzPts val="1200"/>
              <a:buChar char="-"/>
            </a:pPr>
            <a:r>
              <a:rPr lang="en" sz="3000"/>
              <a:t>Degree = 3</a:t>
            </a:r>
            <a:endParaRPr sz="3000"/>
          </a:p>
          <a:p>
            <a:pPr indent="-304800" lvl="0" marL="45720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200"/>
              <a:buChar char="-"/>
            </a:pPr>
            <a:r>
              <a:rPr lang="en" sz="3000"/>
              <a:t>follows the equation ax^3+bx^2+cx+d</a:t>
            </a:r>
            <a:endParaRPr sz="3000"/>
          </a:p>
        </p:txBody>
      </p:sp>
      <p:pic>
        <p:nvPicPr>
          <p:cNvPr id="166" name="Google Shape;16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17525" y="1527544"/>
            <a:ext cx="3070538" cy="20884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8"/>
          <p:cNvSpPr txBox="1"/>
          <p:nvPr>
            <p:ph type="title"/>
          </p:nvPr>
        </p:nvSpPr>
        <p:spPr>
          <a:xfrm>
            <a:off x="532475" y="299544"/>
            <a:ext cx="8520600" cy="4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fontScale="90000"/>
          </a:bodyPr>
          <a:lstStyle/>
          <a:p>
            <a:pPr indent="0" lvl="0" marL="0" rtl="0" algn="l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173" name="Google Shape;173;p8"/>
          <p:cNvSpPr txBox="1"/>
          <p:nvPr>
            <p:ph idx="1" type="body"/>
          </p:nvPr>
        </p:nvSpPr>
        <p:spPr>
          <a:xfrm>
            <a:off x="311700" y="864356"/>
            <a:ext cx="8520600" cy="25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l">
              <a:lnSpc>
                <a:spcPct val="94000"/>
              </a:lnSpc>
              <a:spcBef>
                <a:spcPts val="800"/>
              </a:spcBef>
              <a:spcAft>
                <a:spcPts val="200"/>
              </a:spcAft>
              <a:buSzPts val="1500"/>
              <a:buNone/>
            </a:pPr>
            <a:r>
              <a:t/>
            </a:r>
            <a:endParaRPr/>
          </a:p>
        </p:txBody>
      </p:sp>
      <p:pic>
        <p:nvPicPr>
          <p:cNvPr id="174" name="Google Shape;17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42000" y="393586"/>
            <a:ext cx="7160050" cy="43563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rop">
  <a:themeElements>
    <a:clrScheme name="Crop">
      <a:dk1>
        <a:srgbClr val="000000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