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 id="2147483672" r:id="rId3"/>
  </p:sldMasterIdLst>
  <p:notesMasterIdLst>
    <p:notesMasterId r:id="rId13"/>
  </p:notesMasterIdLst>
  <p:handoutMasterIdLst>
    <p:handoutMasterId r:id="rId14"/>
  </p:handoutMasterIdLst>
  <p:sldIdLst>
    <p:sldId id="434" r:id="rId4"/>
    <p:sldId id="467" r:id="rId5"/>
    <p:sldId id="480" r:id="rId6"/>
    <p:sldId id="481" r:id="rId7"/>
    <p:sldId id="475" r:id="rId8"/>
    <p:sldId id="477" r:id="rId9"/>
    <p:sldId id="476" r:id="rId10"/>
    <p:sldId id="478" r:id="rId11"/>
    <p:sldId id="479" r:id="rId12"/>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3300"/>
    <a:srgbClr val="660033"/>
    <a:srgbClr val="3333CC"/>
    <a:srgbClr val="80008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70530" autoAdjust="0"/>
  </p:normalViewPr>
  <p:slideViewPr>
    <p:cSldViewPr>
      <p:cViewPr varScale="1">
        <p:scale>
          <a:sx n="127" d="100"/>
          <a:sy n="127" d="100"/>
        </p:scale>
        <p:origin x="14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871">
              <a:defRPr sz="1200"/>
            </a:lvl1pPr>
          </a:lstStyle>
          <a:p>
            <a:pPr>
              <a:defRPr/>
            </a:pPr>
            <a:endParaRPr lang="en-US"/>
          </a:p>
        </p:txBody>
      </p:sp>
      <p:sp>
        <p:nvSpPr>
          <p:cNvPr id="9318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871">
              <a:defRPr sz="1200"/>
            </a:lvl1pPr>
          </a:lstStyle>
          <a:p>
            <a:pPr>
              <a:defRPr/>
            </a:pPr>
            <a:endParaRPr lang="en-US"/>
          </a:p>
        </p:txBody>
      </p:sp>
      <p:sp>
        <p:nvSpPr>
          <p:cNvPr id="9318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871">
              <a:defRPr sz="1200"/>
            </a:lvl1pPr>
          </a:lstStyle>
          <a:p>
            <a:pPr>
              <a:defRPr/>
            </a:pPr>
            <a:endParaRPr lang="en-US"/>
          </a:p>
        </p:txBody>
      </p:sp>
      <p:sp>
        <p:nvSpPr>
          <p:cNvPr id="9318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871">
              <a:defRPr sz="1200"/>
            </a:lvl1pPr>
          </a:lstStyle>
          <a:p>
            <a:pPr>
              <a:defRPr/>
            </a:pPr>
            <a:fld id="{734E04FA-45CF-497C-8D94-41A8070A9A5C}" type="slidenum">
              <a:rPr lang="en-US"/>
              <a:pPr>
                <a:defRPr/>
              </a:pPr>
              <a:t>‹#›</a:t>
            </a:fld>
            <a:endParaRPr lang="en-US"/>
          </a:p>
        </p:txBody>
      </p:sp>
    </p:spTree>
    <p:extLst>
      <p:ext uri="{BB962C8B-B14F-4D97-AF65-F5344CB8AC3E}">
        <p14:creationId xmlns:p14="http://schemas.microsoft.com/office/powerpoint/2010/main" val="3774879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871">
              <a:defRPr sz="1200"/>
            </a:lvl1pPr>
          </a:lstStyle>
          <a:p>
            <a:pPr>
              <a:defRPr/>
            </a:pPr>
            <a:endParaRPr lang="en-US"/>
          </a:p>
        </p:txBody>
      </p:sp>
      <p:sp>
        <p:nvSpPr>
          <p:cNvPr id="348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871">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871">
              <a:defRPr sz="1200"/>
            </a:lvl1pPr>
          </a:lstStyle>
          <a:p>
            <a:pPr>
              <a:defRPr/>
            </a:pPr>
            <a:endParaRPr lang="en-US"/>
          </a:p>
        </p:txBody>
      </p:sp>
      <p:sp>
        <p:nvSpPr>
          <p:cNvPr id="348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871">
              <a:defRPr sz="1200"/>
            </a:lvl1pPr>
          </a:lstStyle>
          <a:p>
            <a:pPr>
              <a:defRPr/>
            </a:pPr>
            <a:fld id="{452BB12B-EDEE-4B37-B1EA-8F5526A57369}" type="slidenum">
              <a:rPr lang="en-US"/>
              <a:pPr>
                <a:defRPr/>
              </a:pPr>
              <a:t>‹#›</a:t>
            </a:fld>
            <a:endParaRPr lang="en-US"/>
          </a:p>
        </p:txBody>
      </p:sp>
    </p:spTree>
    <p:extLst>
      <p:ext uri="{BB962C8B-B14F-4D97-AF65-F5344CB8AC3E}">
        <p14:creationId xmlns:p14="http://schemas.microsoft.com/office/powerpoint/2010/main" val="4014302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2BB12B-EDEE-4B37-B1EA-8F5526A57369}" type="slidenum">
              <a:rPr lang="en-US" smtClean="0"/>
              <a:pPr>
                <a:defRPr/>
              </a:pPr>
              <a:t>2</a:t>
            </a:fld>
            <a:endParaRPr lang="en-US"/>
          </a:p>
        </p:txBody>
      </p:sp>
    </p:spTree>
    <p:extLst>
      <p:ext uri="{BB962C8B-B14F-4D97-AF65-F5344CB8AC3E}">
        <p14:creationId xmlns:p14="http://schemas.microsoft.com/office/powerpoint/2010/main" val="23742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When making your single cell libraries, there will be a targeted number of cells, maximum 10K for v3 chemistry and maximum of 20K for v3 GEM-X chemistry. Ask whoever made the libraries how many were targeted. If the number called by cellranger is &gt;&gt; more than targeted (e.g., expected 10k but called 18k), there may have been high ambient background RNA leading to many empty GEMs called as cells. if the number called is &lt;&lt; targeted (only 2K called but 10K expected) likely the library has many poor-quality cells with few transcripts for sequencing. The number of called cells is inversely correlated with the mean reads per cell.</a:t>
            </a:r>
          </a:p>
          <a:p>
            <a:pPr marL="228600" indent="-228600">
              <a:buAutoNum type="arabicPeriod"/>
            </a:pPr>
            <a:r>
              <a:rPr lang="en-US" dirty="0"/>
              <a:t>Based on the number of targeted cells, the sequencing center will also try to target a particular number of reads per cell to estimate the amount of sequencing needed. Usually 50K reads per cell is the target, but ask whoever sequenced the cells how many were targeted. If the mean reads per cell is &gt;&gt; targeted, likely were few high quality cells that made good libraries so they were preferentially sequenced (and # called cells will be very low).  If the mean reads &lt;&lt; targeted, likely had many more cells called because of ambient RNA (and also % mapped reads in cells likely to be low)</a:t>
            </a:r>
          </a:p>
          <a:p>
            <a:pPr marL="228600" indent="-228600">
              <a:buAutoNum type="arabicPeriod"/>
            </a:pPr>
            <a:r>
              <a:rPr lang="en-US" dirty="0"/>
              <a:t>The median genes detected means how many genes had at least 1 UMI. This can vary greatly between cell types and tissue types, but usually &gt; 1000 is good. New GEM-X chemistry can detect more. </a:t>
            </a:r>
          </a:p>
          <a:p>
            <a:pPr marL="228600" indent="-228600">
              <a:buAutoNum type="arabicPeriod"/>
            </a:pPr>
            <a:r>
              <a:rPr lang="en-US" dirty="0"/>
              <a:t>The total genes detected is across all cells and usually is much larger than the median per gene because of dropouts in individual cells.  Often &gt;20,000 for mammalian samples</a:t>
            </a:r>
          </a:p>
          <a:p>
            <a:pPr marL="228600" indent="-228600">
              <a:buAutoNum type="arabicPeriod"/>
            </a:pPr>
            <a:r>
              <a:rPr lang="en-US" dirty="0"/>
              <a:t>The median UMIs is after collapsing down reads to unique UMIs. Comparing with the mean reads indicates the level of PCR duplication. Also comparing with median genes per cell can estimate the number of UMIs per gene on average. In this example, 13505/4213 = 3.2 UMIs per gene.</a:t>
            </a:r>
          </a:p>
          <a:p>
            <a:pPr marL="228600" indent="-228600">
              <a:buAutoNum type="arabicPeriod"/>
            </a:pPr>
            <a:r>
              <a:rPr lang="en-US" dirty="0"/>
              <a:t>% mapped reads in cells can indicate how many of the valid reads ended up in called cells. If low, can indicate widespread ambient RNA in background.</a:t>
            </a:r>
          </a:p>
        </p:txBody>
      </p:sp>
      <p:sp>
        <p:nvSpPr>
          <p:cNvPr id="4" name="Slide Number Placeholder 3"/>
          <p:cNvSpPr>
            <a:spLocks noGrp="1"/>
          </p:cNvSpPr>
          <p:nvPr>
            <p:ph type="sldNum" sz="quarter" idx="5"/>
          </p:nvPr>
        </p:nvSpPr>
        <p:spPr/>
        <p:txBody>
          <a:bodyPr/>
          <a:lstStyle/>
          <a:p>
            <a:pPr>
              <a:defRPr/>
            </a:pPr>
            <a:fld id="{452BB12B-EDEE-4B37-B1EA-8F5526A57369}" type="slidenum">
              <a:rPr lang="en-US" smtClean="0"/>
              <a:pPr>
                <a:defRPr/>
              </a:pPr>
              <a:t>3</a:t>
            </a:fld>
            <a:endParaRPr lang="en-US"/>
          </a:p>
        </p:txBody>
      </p:sp>
    </p:spTree>
    <p:extLst>
      <p:ext uri="{BB962C8B-B14F-4D97-AF65-F5344CB8AC3E}">
        <p14:creationId xmlns:p14="http://schemas.microsoft.com/office/powerpoint/2010/main" val="373373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When making your single cell libraries, there will be a targeted number of cells, maximum 10K for v3 chemistry and maximum of 20K for v3 GEM-X chemistry. Ask whoever made the libraries how many were targeted. If the number called by cellranger is &gt;&gt; more than targeted (e.g., expected 10k but called 18k), there may have been high ambient background RNA leading to many empty GEMs called as cells. if the number called is &lt;&lt; targeted (only 2K called but 10K expected) likely the library has many poor-quality cells with few transcripts for sequencing. The number of called cells is inversely correlated with the mean reads per cell.</a:t>
            </a:r>
          </a:p>
          <a:p>
            <a:pPr marL="228600" indent="-228600">
              <a:buAutoNum type="arabicPeriod"/>
            </a:pPr>
            <a:r>
              <a:rPr lang="en-US" dirty="0"/>
              <a:t>Based on the number of targeted cells, the sequencing center will also try to target a particular number of reads per cell to estimate the amount of sequencing needed. Usually 50K reads per cell is the target, but ask whoever sequenced the cells how many were targeted. If the mean reads per cell is &gt;&gt; targeted, likely were few high quality cells that made good libraries so they were preferentially sequenced (and # called cells will be very low).  If the mean reads &lt;&lt; targeted, likely had many more cells called because of ambient RNA (and also % mapped reads in cells likely to be low)</a:t>
            </a:r>
          </a:p>
          <a:p>
            <a:pPr marL="228600" indent="-228600">
              <a:buAutoNum type="arabicPeriod"/>
            </a:pPr>
            <a:r>
              <a:rPr lang="en-US" dirty="0"/>
              <a:t>The median genes detected means how many genes had at least 1 UMI. This can vary greatly between cell types and tissue types, but usually &gt; 1000 is good. New GEM-X chemistry can detect more. </a:t>
            </a:r>
          </a:p>
          <a:p>
            <a:pPr marL="228600" indent="-228600">
              <a:buAutoNum type="arabicPeriod"/>
            </a:pPr>
            <a:r>
              <a:rPr lang="en-US" dirty="0"/>
              <a:t>The total genes detected is across all cells and usually is much larger than the median per gene because of dropouts in individual cells.  Often &gt;20,000 for mammalian samples</a:t>
            </a:r>
          </a:p>
          <a:p>
            <a:pPr marL="228600" indent="-228600">
              <a:buAutoNum type="arabicPeriod"/>
            </a:pPr>
            <a:r>
              <a:rPr lang="en-US" dirty="0"/>
              <a:t>The median UMIs is after collapsing down reads to unique UMIs. Comparing with the mean reads indicates the level of PCR duplication. Also comparing with median genes per cell can estimate the number of UMIs per gene on average. In this example, 13505/4213 = 3.2 UMIs per gene.</a:t>
            </a:r>
          </a:p>
          <a:p>
            <a:pPr marL="228600" indent="-228600">
              <a:buAutoNum type="arabicPeriod"/>
            </a:pPr>
            <a:r>
              <a:rPr lang="en-US" dirty="0"/>
              <a:t>% mapped reads in cells can indicate how many of the valid reads ended up in called cells. If low, can indicate widespread ambient RNA in background.</a:t>
            </a:r>
          </a:p>
        </p:txBody>
      </p:sp>
      <p:sp>
        <p:nvSpPr>
          <p:cNvPr id="4" name="Slide Number Placeholder 3"/>
          <p:cNvSpPr>
            <a:spLocks noGrp="1"/>
          </p:cNvSpPr>
          <p:nvPr>
            <p:ph type="sldNum" sz="quarter" idx="5"/>
          </p:nvPr>
        </p:nvSpPr>
        <p:spPr/>
        <p:txBody>
          <a:bodyPr/>
          <a:lstStyle/>
          <a:p>
            <a:pPr>
              <a:defRPr/>
            </a:pPr>
            <a:fld id="{452BB12B-EDEE-4B37-B1EA-8F5526A57369}" type="slidenum">
              <a:rPr lang="en-US" smtClean="0"/>
              <a:pPr>
                <a:defRPr/>
              </a:pPr>
              <a:t>4</a:t>
            </a:fld>
            <a:endParaRPr lang="en-US"/>
          </a:p>
        </p:txBody>
      </p:sp>
    </p:spTree>
    <p:extLst>
      <p:ext uri="{BB962C8B-B14F-4D97-AF65-F5344CB8AC3E}">
        <p14:creationId xmlns:p14="http://schemas.microsoft.com/office/powerpoint/2010/main" val="217018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0036CBD-C466-4E16-914B-CF80BB57CE7D}" type="slidenum">
              <a:rPr lang="en-US"/>
              <a:pPr>
                <a:defRPr/>
              </a:pPr>
              <a:t>‹#›</a:t>
            </a:fld>
            <a:endParaRPr lang="en-US"/>
          </a:p>
        </p:txBody>
      </p:sp>
    </p:spTree>
    <p:extLst>
      <p:ext uri="{BB962C8B-B14F-4D97-AF65-F5344CB8AC3E}">
        <p14:creationId xmlns:p14="http://schemas.microsoft.com/office/powerpoint/2010/main" val="32360888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BAE1D83-D55C-4E67-A8F7-E68B12CE8104}" type="slidenum">
              <a:rPr lang="en-US"/>
              <a:pPr>
                <a:defRPr/>
              </a:pPr>
              <a:t>‹#›</a:t>
            </a:fld>
            <a:endParaRPr lang="en-US"/>
          </a:p>
        </p:txBody>
      </p:sp>
    </p:spTree>
    <p:extLst>
      <p:ext uri="{BB962C8B-B14F-4D97-AF65-F5344CB8AC3E}">
        <p14:creationId xmlns:p14="http://schemas.microsoft.com/office/powerpoint/2010/main" val="30481329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04800"/>
            <a:ext cx="6248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B2A71DF-ADDC-461C-858B-9A9266433E1B}" type="slidenum">
              <a:rPr lang="en-US"/>
              <a:pPr>
                <a:defRPr/>
              </a:pPr>
              <a:t>‹#›</a:t>
            </a:fld>
            <a:endParaRPr lang="en-US"/>
          </a:p>
        </p:txBody>
      </p:sp>
    </p:spTree>
    <p:extLst>
      <p:ext uri="{BB962C8B-B14F-4D97-AF65-F5344CB8AC3E}">
        <p14:creationId xmlns:p14="http://schemas.microsoft.com/office/powerpoint/2010/main" val="13820605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8C969-C14A-4421-89A0-2CD88449617C}" type="slidenum">
              <a:rPr lang="en-US"/>
              <a:pPr>
                <a:defRPr/>
              </a:pPr>
              <a:t>‹#›</a:t>
            </a:fld>
            <a:endParaRPr lang="en-US"/>
          </a:p>
        </p:txBody>
      </p:sp>
    </p:spTree>
    <p:extLst>
      <p:ext uri="{BB962C8B-B14F-4D97-AF65-F5344CB8AC3E}">
        <p14:creationId xmlns:p14="http://schemas.microsoft.com/office/powerpoint/2010/main" val="430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08D3B7-6956-408E-99C7-4E7E61A0AE15}" type="slidenum">
              <a:rPr lang="en-US"/>
              <a:pPr>
                <a:defRPr/>
              </a:pPr>
              <a:t>‹#›</a:t>
            </a:fld>
            <a:endParaRPr lang="en-US"/>
          </a:p>
        </p:txBody>
      </p:sp>
    </p:spTree>
    <p:extLst>
      <p:ext uri="{BB962C8B-B14F-4D97-AF65-F5344CB8AC3E}">
        <p14:creationId xmlns:p14="http://schemas.microsoft.com/office/powerpoint/2010/main" val="388524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E7492A-C2E2-41E8-A2DE-228CCCC78CE2}" type="slidenum">
              <a:rPr lang="en-US"/>
              <a:pPr>
                <a:defRPr/>
              </a:pPr>
              <a:t>‹#›</a:t>
            </a:fld>
            <a:endParaRPr lang="en-US"/>
          </a:p>
        </p:txBody>
      </p:sp>
    </p:spTree>
    <p:extLst>
      <p:ext uri="{BB962C8B-B14F-4D97-AF65-F5344CB8AC3E}">
        <p14:creationId xmlns:p14="http://schemas.microsoft.com/office/powerpoint/2010/main" val="2643671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4DA725-E51C-4449-BB17-8AAAECCCA5CA}" type="slidenum">
              <a:rPr lang="en-US"/>
              <a:pPr>
                <a:defRPr/>
              </a:pPr>
              <a:t>‹#›</a:t>
            </a:fld>
            <a:endParaRPr lang="en-US"/>
          </a:p>
        </p:txBody>
      </p:sp>
    </p:spTree>
    <p:extLst>
      <p:ext uri="{BB962C8B-B14F-4D97-AF65-F5344CB8AC3E}">
        <p14:creationId xmlns:p14="http://schemas.microsoft.com/office/powerpoint/2010/main" val="2049944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B1AFCB-9F9F-4350-93AF-A94E325326C6}" type="slidenum">
              <a:rPr lang="en-US"/>
              <a:pPr>
                <a:defRPr/>
              </a:pPr>
              <a:t>‹#›</a:t>
            </a:fld>
            <a:endParaRPr lang="en-US"/>
          </a:p>
        </p:txBody>
      </p:sp>
    </p:spTree>
    <p:extLst>
      <p:ext uri="{BB962C8B-B14F-4D97-AF65-F5344CB8AC3E}">
        <p14:creationId xmlns:p14="http://schemas.microsoft.com/office/powerpoint/2010/main" val="196641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0580BB-3C77-49B9-AAF8-C0436ECCBD34}" type="slidenum">
              <a:rPr lang="en-US"/>
              <a:pPr>
                <a:defRPr/>
              </a:pPr>
              <a:t>‹#›</a:t>
            </a:fld>
            <a:endParaRPr lang="en-US"/>
          </a:p>
        </p:txBody>
      </p:sp>
    </p:spTree>
    <p:extLst>
      <p:ext uri="{BB962C8B-B14F-4D97-AF65-F5344CB8AC3E}">
        <p14:creationId xmlns:p14="http://schemas.microsoft.com/office/powerpoint/2010/main" val="2753515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998567-832A-4BBD-9BC2-7A431A8D3C49}" type="slidenum">
              <a:rPr lang="en-US"/>
              <a:pPr>
                <a:defRPr/>
              </a:pPr>
              <a:t>‹#›</a:t>
            </a:fld>
            <a:endParaRPr lang="en-US"/>
          </a:p>
        </p:txBody>
      </p:sp>
    </p:spTree>
    <p:extLst>
      <p:ext uri="{BB962C8B-B14F-4D97-AF65-F5344CB8AC3E}">
        <p14:creationId xmlns:p14="http://schemas.microsoft.com/office/powerpoint/2010/main" val="826863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A95125-EA5B-47B9-98CD-EF3E18E70321}" type="slidenum">
              <a:rPr lang="en-US"/>
              <a:pPr>
                <a:defRPr/>
              </a:pPr>
              <a:t>‹#›</a:t>
            </a:fld>
            <a:endParaRPr lang="en-US"/>
          </a:p>
        </p:txBody>
      </p:sp>
    </p:spTree>
    <p:extLst>
      <p:ext uri="{BB962C8B-B14F-4D97-AF65-F5344CB8AC3E}">
        <p14:creationId xmlns:p14="http://schemas.microsoft.com/office/powerpoint/2010/main" val="165433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CB5FB5B-4374-4F0A-8031-2AE609D3233B}" type="slidenum">
              <a:rPr lang="en-US"/>
              <a:pPr>
                <a:defRPr/>
              </a:pPr>
              <a:t>‹#›</a:t>
            </a:fld>
            <a:endParaRPr lang="en-US"/>
          </a:p>
        </p:txBody>
      </p:sp>
    </p:spTree>
    <p:extLst>
      <p:ext uri="{BB962C8B-B14F-4D97-AF65-F5344CB8AC3E}">
        <p14:creationId xmlns:p14="http://schemas.microsoft.com/office/powerpoint/2010/main" val="77233658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B7F0EE-4464-446F-AACC-33891C87216F}" type="slidenum">
              <a:rPr lang="en-US"/>
              <a:pPr>
                <a:defRPr/>
              </a:pPr>
              <a:t>‹#›</a:t>
            </a:fld>
            <a:endParaRPr lang="en-US"/>
          </a:p>
        </p:txBody>
      </p:sp>
    </p:spTree>
    <p:extLst>
      <p:ext uri="{BB962C8B-B14F-4D97-AF65-F5344CB8AC3E}">
        <p14:creationId xmlns:p14="http://schemas.microsoft.com/office/powerpoint/2010/main" val="827641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5FC3BF-4652-482F-93B5-5D9486FC1C2A}" type="slidenum">
              <a:rPr lang="en-US"/>
              <a:pPr>
                <a:defRPr/>
              </a:pPr>
              <a:t>‹#›</a:t>
            </a:fld>
            <a:endParaRPr lang="en-US"/>
          </a:p>
        </p:txBody>
      </p:sp>
    </p:spTree>
    <p:extLst>
      <p:ext uri="{BB962C8B-B14F-4D97-AF65-F5344CB8AC3E}">
        <p14:creationId xmlns:p14="http://schemas.microsoft.com/office/powerpoint/2010/main" val="399671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96FD1-CDCD-4898-AA8B-2CD5DCEECFFC}" type="slidenum">
              <a:rPr lang="en-US"/>
              <a:pPr>
                <a:defRPr/>
              </a:pPr>
              <a:t>‹#›</a:t>
            </a:fld>
            <a:endParaRPr lang="en-US"/>
          </a:p>
        </p:txBody>
      </p:sp>
    </p:spTree>
    <p:extLst>
      <p:ext uri="{BB962C8B-B14F-4D97-AF65-F5344CB8AC3E}">
        <p14:creationId xmlns:p14="http://schemas.microsoft.com/office/powerpoint/2010/main" val="3160394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77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21114"/>
            <a:ext cx="8229600" cy="3504872"/>
          </a:xfrm>
        </p:spPr>
        <p:txBody>
          <a:bodyPr/>
          <a:lstStyle>
            <a:lvl1pPr>
              <a:spcBef>
                <a:spcPts val="1800"/>
              </a:spcBef>
              <a:defRPr sz="2800">
                <a:solidFill>
                  <a:srgbClr val="4C4C4C"/>
                </a:solidFill>
                <a:latin typeface="Arial Narrow"/>
                <a:cs typeface="Arial Narrow"/>
              </a:defRPr>
            </a:lvl1pPr>
            <a:lvl2pPr>
              <a:defRPr sz="2400">
                <a:solidFill>
                  <a:srgbClr val="4C4C4C"/>
                </a:solidFill>
                <a:latin typeface="Arial Narrow"/>
                <a:cs typeface="Arial Narrow"/>
              </a:defRPr>
            </a:lvl2pPr>
            <a:lvl3pPr>
              <a:defRPr sz="2000">
                <a:solidFill>
                  <a:srgbClr val="4C4C4C"/>
                </a:solidFill>
                <a:latin typeface="Arial Narrow"/>
                <a:cs typeface="Arial Narrow"/>
              </a:defRPr>
            </a:lvl3pPr>
            <a:lvl4pPr>
              <a:defRPr>
                <a:solidFill>
                  <a:srgbClr val="4C4C4C"/>
                </a:solidFill>
                <a:latin typeface="Arial Narrow"/>
                <a:cs typeface="Arial Narrow"/>
              </a:defRPr>
            </a:lvl4pPr>
            <a:lvl5pPr>
              <a:defRPr>
                <a:solidFill>
                  <a:srgbClr val="4C4C4C"/>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457200" y="1303338"/>
            <a:ext cx="8229600" cy="1143000"/>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F066808C-B827-40EC-8FB7-32317CF88C06}" type="datetime1">
              <a:rPr lang="en-US" smtClean="0">
                <a:solidFill>
                  <a:prstClr val="black">
                    <a:tint val="75000"/>
                  </a:prstClr>
                </a:solidFill>
              </a:rPr>
              <a:pPr/>
              <a:t>6/25/2025</a:t>
            </a:fld>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ABDDB05-AA14-3742-9549-7C9884380C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43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1718196"/>
            <a:ext cx="8229600" cy="913385"/>
          </a:xfrm>
        </p:spPr>
        <p:txBody>
          <a:bodyPr>
            <a:normAutofit/>
          </a:bodyPr>
          <a:lstStyle>
            <a:lvl1pPr algn="l">
              <a:defRPr sz="3600" b="1" spc="100">
                <a:solidFill>
                  <a:schemeClr val="bg1"/>
                </a:solidFill>
                <a:latin typeface="Arial Narrow"/>
                <a:cs typeface="Arial Narrow"/>
              </a:defRPr>
            </a:lvl1pPr>
          </a:lstStyle>
          <a:p>
            <a:r>
              <a:rPr lang="en-US" dirty="0"/>
              <a:t>CLICK TO EDIT MASTER TITLE STYLE</a:t>
            </a:r>
          </a:p>
        </p:txBody>
      </p:sp>
      <p:sp>
        <p:nvSpPr>
          <p:cNvPr id="7" name="Content Placeholder 2"/>
          <p:cNvSpPr>
            <a:spLocks noGrp="1"/>
          </p:cNvSpPr>
          <p:nvPr>
            <p:ph idx="1"/>
          </p:nvPr>
        </p:nvSpPr>
        <p:spPr>
          <a:xfrm>
            <a:off x="457200" y="2869885"/>
            <a:ext cx="8229600" cy="3504872"/>
          </a:xfrm>
        </p:spPr>
        <p:txBody>
          <a:bodyPr/>
          <a:lstStyle>
            <a:lvl1pPr>
              <a:defRPr>
                <a:solidFill>
                  <a:srgbClr val="FFFFFF"/>
                </a:solidFill>
                <a:latin typeface="Arial Narrow"/>
                <a:cs typeface="Arial Narrow"/>
              </a:defRPr>
            </a:lvl1pPr>
            <a:lvl2pPr>
              <a:defRPr>
                <a:solidFill>
                  <a:srgbClr val="FFFFFF"/>
                </a:solidFill>
                <a:latin typeface="Arial Narrow"/>
                <a:cs typeface="Arial Narrow"/>
              </a:defRPr>
            </a:lvl2pPr>
            <a:lvl3pPr>
              <a:defRPr>
                <a:solidFill>
                  <a:srgbClr val="FFFFFF"/>
                </a:solidFill>
                <a:latin typeface="Arial Narrow"/>
                <a:cs typeface="Arial Narrow"/>
              </a:defRPr>
            </a:lvl3pPr>
            <a:lvl4pPr>
              <a:defRPr>
                <a:solidFill>
                  <a:srgbClr val="FFFFFF"/>
                </a:solidFill>
                <a:latin typeface="Arial Narrow"/>
                <a:cs typeface="Arial Narrow"/>
              </a:defRPr>
            </a:lvl4pPr>
            <a:lvl5pPr>
              <a:defRPr>
                <a:solidFill>
                  <a:srgbClr val="FFFFFF"/>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58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1718196"/>
            <a:ext cx="8229600" cy="913385"/>
          </a:xfrm>
        </p:spPr>
        <p:txBody>
          <a:bodyPr>
            <a:normAutofit/>
          </a:bodyPr>
          <a:lstStyle>
            <a:lvl1pPr algn="l">
              <a:defRPr sz="3600" b="1" spc="100">
                <a:solidFill>
                  <a:schemeClr val="bg1"/>
                </a:solidFill>
                <a:latin typeface="Arial Narrow"/>
                <a:cs typeface="Arial Narrow"/>
              </a:defRPr>
            </a:lvl1pPr>
          </a:lstStyle>
          <a:p>
            <a:r>
              <a:rPr lang="en-US" dirty="0"/>
              <a:t>CLICK TO EDIT MASTER TITLE STYLE</a:t>
            </a:r>
          </a:p>
        </p:txBody>
      </p:sp>
      <p:sp>
        <p:nvSpPr>
          <p:cNvPr id="7" name="Content Placeholder 2"/>
          <p:cNvSpPr>
            <a:spLocks noGrp="1"/>
          </p:cNvSpPr>
          <p:nvPr>
            <p:ph idx="1"/>
          </p:nvPr>
        </p:nvSpPr>
        <p:spPr>
          <a:xfrm>
            <a:off x="457200" y="2869885"/>
            <a:ext cx="8229600" cy="3504872"/>
          </a:xfrm>
        </p:spPr>
        <p:txBody>
          <a:bodyPr/>
          <a:lstStyle>
            <a:lvl1pPr>
              <a:defRPr>
                <a:solidFill>
                  <a:srgbClr val="FFFFFF"/>
                </a:solidFill>
                <a:latin typeface="Arial Narrow"/>
                <a:cs typeface="Arial Narrow"/>
              </a:defRPr>
            </a:lvl1pPr>
            <a:lvl2pPr>
              <a:defRPr>
                <a:solidFill>
                  <a:srgbClr val="FFFFFF"/>
                </a:solidFill>
                <a:latin typeface="Arial Narrow"/>
                <a:cs typeface="Arial Narrow"/>
              </a:defRPr>
            </a:lvl2pPr>
            <a:lvl3pPr>
              <a:defRPr>
                <a:solidFill>
                  <a:srgbClr val="FFFFFF"/>
                </a:solidFill>
                <a:latin typeface="Arial Narrow"/>
                <a:cs typeface="Arial Narrow"/>
              </a:defRPr>
            </a:lvl3pPr>
            <a:lvl4pPr>
              <a:defRPr>
                <a:solidFill>
                  <a:srgbClr val="FFFFFF"/>
                </a:solidFill>
                <a:latin typeface="Arial Narrow"/>
                <a:cs typeface="Arial Narrow"/>
              </a:defRPr>
            </a:lvl4pPr>
            <a:lvl5pPr>
              <a:defRPr>
                <a:solidFill>
                  <a:srgbClr val="FFFFFF"/>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765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1718196"/>
            <a:ext cx="8229600" cy="913385"/>
          </a:xfrm>
        </p:spPr>
        <p:txBody>
          <a:bodyPr>
            <a:normAutofit/>
          </a:bodyPr>
          <a:lstStyle>
            <a:lvl1pPr algn="l">
              <a:defRPr sz="3600" b="1" spc="130">
                <a:solidFill>
                  <a:schemeClr val="bg1"/>
                </a:solidFill>
                <a:latin typeface="Arial Narrow"/>
                <a:cs typeface="Arial Narrow"/>
              </a:defRPr>
            </a:lvl1pPr>
          </a:lstStyle>
          <a:p>
            <a:r>
              <a:rPr lang="en-US" dirty="0"/>
              <a:t>CLICK TO EDIT MASTER TITLE STYLE</a:t>
            </a:r>
          </a:p>
        </p:txBody>
      </p:sp>
      <p:sp>
        <p:nvSpPr>
          <p:cNvPr id="7" name="Content Placeholder 2"/>
          <p:cNvSpPr>
            <a:spLocks noGrp="1"/>
          </p:cNvSpPr>
          <p:nvPr>
            <p:ph idx="1"/>
          </p:nvPr>
        </p:nvSpPr>
        <p:spPr>
          <a:xfrm>
            <a:off x="457200" y="2869885"/>
            <a:ext cx="8229600" cy="3504872"/>
          </a:xfrm>
        </p:spPr>
        <p:txBody>
          <a:bodyPr/>
          <a:lstStyle>
            <a:lvl1pPr>
              <a:defRPr>
                <a:solidFill>
                  <a:srgbClr val="FFFFFF"/>
                </a:solidFill>
                <a:latin typeface="Arial Narrow"/>
                <a:cs typeface="Arial Narrow"/>
              </a:defRPr>
            </a:lvl1pPr>
            <a:lvl2pPr>
              <a:defRPr>
                <a:solidFill>
                  <a:srgbClr val="FFFFFF"/>
                </a:solidFill>
                <a:latin typeface="Arial Narrow"/>
                <a:cs typeface="Arial Narrow"/>
              </a:defRPr>
            </a:lvl2pPr>
            <a:lvl3pPr>
              <a:defRPr>
                <a:solidFill>
                  <a:srgbClr val="FFFFFF"/>
                </a:solidFill>
                <a:latin typeface="Arial Narrow"/>
                <a:cs typeface="Arial Narrow"/>
              </a:defRPr>
            </a:lvl3pPr>
            <a:lvl4pPr>
              <a:defRPr>
                <a:solidFill>
                  <a:srgbClr val="FFFFFF"/>
                </a:solidFill>
                <a:latin typeface="Arial Narrow"/>
                <a:cs typeface="Arial Narrow"/>
              </a:defRPr>
            </a:lvl4pPr>
            <a:lvl5pPr>
              <a:defRPr>
                <a:solidFill>
                  <a:srgbClr val="FFFFFF"/>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875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F49A93-6894-4649-8AB2-74BE37C1B4A6}" type="datetime1">
              <a:rPr lang="en-US" smtClean="0">
                <a:solidFill>
                  <a:prstClr val="black">
                    <a:tint val="75000"/>
                  </a:prstClr>
                </a:solidFill>
              </a:rPr>
              <a:pPr/>
              <a:t>6/25/2025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QIIME Statistical Analyses by Jenny Drnevich, HPCBio, University of Illinois</a:t>
            </a:r>
          </a:p>
        </p:txBody>
      </p:sp>
      <p:sp>
        <p:nvSpPr>
          <p:cNvPr id="6" name="Slide Number Placeholder 5"/>
          <p:cNvSpPr>
            <a:spLocks noGrp="1"/>
          </p:cNvSpPr>
          <p:nvPr>
            <p:ph type="sldNum" sz="quarter" idx="12"/>
          </p:nvPr>
        </p:nvSpPr>
        <p:spPr/>
        <p:txBody>
          <a:bodyPr/>
          <a:lstStyle/>
          <a:p>
            <a:fld id="{DABDDB05-AA14-3742-9549-7C9884380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12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9A2E23-4ADB-4768-91EC-D08C4C796201}" type="datetime1">
              <a:rPr lang="en-US" smtClean="0">
                <a:solidFill>
                  <a:prstClr val="black">
                    <a:tint val="75000"/>
                  </a:prstClr>
                </a:solidFill>
              </a:rPr>
              <a:pPr/>
              <a:t>6/25/2025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QIIME Statistical Analyses by Jenny Drnevich, HPCBio, University of Illinois</a:t>
            </a:r>
          </a:p>
        </p:txBody>
      </p:sp>
      <p:sp>
        <p:nvSpPr>
          <p:cNvPr id="7" name="Slide Number Placeholder 6"/>
          <p:cNvSpPr>
            <a:spLocks noGrp="1"/>
          </p:cNvSpPr>
          <p:nvPr>
            <p:ph type="sldNum" sz="quarter" idx="12"/>
          </p:nvPr>
        </p:nvSpPr>
        <p:spPr/>
        <p:txBody>
          <a:bodyPr/>
          <a:lstStyle/>
          <a:p>
            <a:fld id="{DABDDB05-AA14-3742-9549-7C9884380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4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731DC5D-A907-48C7-A866-FE57618D6EB9}" type="slidenum">
              <a:rPr lang="en-US"/>
              <a:pPr>
                <a:defRPr/>
              </a:pPr>
              <a:t>‹#›</a:t>
            </a:fld>
            <a:endParaRPr lang="en-US"/>
          </a:p>
        </p:txBody>
      </p:sp>
    </p:spTree>
    <p:extLst>
      <p:ext uri="{BB962C8B-B14F-4D97-AF65-F5344CB8AC3E}">
        <p14:creationId xmlns:p14="http://schemas.microsoft.com/office/powerpoint/2010/main" val="32176219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CA213E-77C8-46F3-BF2D-4FBB5813561B}" type="datetime1">
              <a:rPr lang="en-US" smtClean="0">
                <a:solidFill>
                  <a:prstClr val="black">
                    <a:tint val="75000"/>
                  </a:prstClr>
                </a:solidFill>
              </a:rPr>
              <a:pPr/>
              <a:t>6/25/2025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QIIME Statistical Analyses by Jenny Drnevich, HPCBio, University of Illinois</a:t>
            </a:r>
          </a:p>
        </p:txBody>
      </p:sp>
      <p:sp>
        <p:nvSpPr>
          <p:cNvPr id="9" name="Slide Number Placeholder 8"/>
          <p:cNvSpPr>
            <a:spLocks noGrp="1"/>
          </p:cNvSpPr>
          <p:nvPr>
            <p:ph type="sldNum" sz="quarter" idx="12"/>
          </p:nvPr>
        </p:nvSpPr>
        <p:spPr/>
        <p:txBody>
          <a:bodyPr/>
          <a:lstStyle/>
          <a:p>
            <a:fld id="{DABDDB05-AA14-3742-9549-7C9884380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6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2522C7-DFD0-4F8D-8285-9428B0C74963}" type="datetime1">
              <a:rPr lang="en-US" smtClean="0">
                <a:solidFill>
                  <a:prstClr val="black">
                    <a:tint val="75000"/>
                  </a:prstClr>
                </a:solidFill>
              </a:rPr>
              <a:pPr/>
              <a:t>6/25/2025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QIIME Statistical Analyses by Jenny Drnevich, HPCBio, University of Illinois</a:t>
            </a:r>
          </a:p>
        </p:txBody>
      </p:sp>
      <p:sp>
        <p:nvSpPr>
          <p:cNvPr id="5" name="Slide Number Placeholder 4"/>
          <p:cNvSpPr>
            <a:spLocks noGrp="1"/>
          </p:cNvSpPr>
          <p:nvPr>
            <p:ph type="sldNum" sz="quarter" idx="12"/>
          </p:nvPr>
        </p:nvSpPr>
        <p:spPr/>
        <p:txBody>
          <a:bodyPr/>
          <a:lstStyle/>
          <a:p>
            <a:fld id="{DABDDB05-AA14-3742-9549-7C9884380CC6}" type="slidenum">
              <a:rPr lang="en-US" smtClean="0">
                <a:solidFill>
                  <a:prstClr val="black">
                    <a:tint val="75000"/>
                  </a:prstClr>
                </a:solidFill>
              </a:rPr>
              <a:pPr/>
              <a:t>‹#›</a:t>
            </a:fld>
            <a:endParaRPr lang="en-US">
              <a:solidFill>
                <a:prstClr val="black">
                  <a:tint val="75000"/>
                </a:prstClr>
              </a:solidFill>
            </a:endParaRPr>
          </a:p>
        </p:txBody>
      </p:sp>
      <p:sp>
        <p:nvSpPr>
          <p:cNvPr id="6" name="Content Placeholder 2"/>
          <p:cNvSpPr>
            <a:spLocks noGrp="1"/>
          </p:cNvSpPr>
          <p:nvPr>
            <p:ph idx="1"/>
          </p:nvPr>
        </p:nvSpPr>
        <p:spPr>
          <a:xfrm>
            <a:off x="457200" y="1653989"/>
            <a:ext cx="8229600" cy="4471998"/>
          </a:xfrm>
        </p:spPr>
        <p:txBody>
          <a:bodyPr/>
          <a:lstStyle>
            <a:lvl1pPr>
              <a:spcBef>
                <a:spcPts val="1800"/>
              </a:spcBef>
              <a:defRPr sz="2800">
                <a:solidFill>
                  <a:srgbClr val="4C4C4C"/>
                </a:solidFill>
                <a:latin typeface="Arial Narrow"/>
                <a:cs typeface="Arial Narrow"/>
              </a:defRPr>
            </a:lvl1pPr>
            <a:lvl2pPr>
              <a:defRPr sz="2400">
                <a:solidFill>
                  <a:srgbClr val="4C4C4C"/>
                </a:solidFill>
                <a:latin typeface="Arial Narrow"/>
                <a:cs typeface="Arial Narrow"/>
              </a:defRPr>
            </a:lvl2pPr>
            <a:lvl3pPr>
              <a:defRPr sz="2000">
                <a:solidFill>
                  <a:srgbClr val="4C4C4C"/>
                </a:solidFill>
                <a:latin typeface="Arial Narrow"/>
                <a:cs typeface="Arial Narrow"/>
              </a:defRPr>
            </a:lvl3pPr>
            <a:lvl4pPr>
              <a:defRPr>
                <a:solidFill>
                  <a:srgbClr val="4C4C4C"/>
                </a:solidFill>
                <a:latin typeface="Arial Narrow"/>
                <a:cs typeface="Arial Narrow"/>
              </a:defRPr>
            </a:lvl4pPr>
            <a:lvl5pPr>
              <a:defRPr>
                <a:solidFill>
                  <a:srgbClr val="4C4C4C"/>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007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6B432-9C41-4EB9-8E51-8694CCB12A9A}" type="datetime1">
              <a:rPr lang="en-US" smtClean="0">
                <a:solidFill>
                  <a:prstClr val="black">
                    <a:tint val="75000"/>
                  </a:prstClr>
                </a:solidFill>
              </a:rPr>
              <a:pPr/>
              <a:t>6/25/2025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QIIME Statistical Analyses by Jenny Drnevich, HPCBio, University of Illinois</a:t>
            </a:r>
          </a:p>
        </p:txBody>
      </p:sp>
      <p:sp>
        <p:nvSpPr>
          <p:cNvPr id="4" name="Slide Number Placeholder 3"/>
          <p:cNvSpPr>
            <a:spLocks noGrp="1"/>
          </p:cNvSpPr>
          <p:nvPr>
            <p:ph type="sldNum" sz="quarter" idx="12"/>
          </p:nvPr>
        </p:nvSpPr>
        <p:spPr/>
        <p:txBody>
          <a:bodyPr/>
          <a:lstStyle/>
          <a:p>
            <a:fld id="{DABDDB05-AA14-3742-9549-7C9884380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45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0CCA2A-8B9D-48B5-AB11-BC01585F0073}" type="datetime1">
              <a:rPr lang="en-US" smtClean="0">
                <a:solidFill>
                  <a:prstClr val="black">
                    <a:tint val="75000"/>
                  </a:prstClr>
                </a:solidFill>
              </a:rPr>
              <a:pPr/>
              <a:t>6/25/2025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QIIME Statistical Analyses by Jenny Drnevich, HPCBio, University of Illinois</a:t>
            </a:r>
          </a:p>
        </p:txBody>
      </p:sp>
      <p:sp>
        <p:nvSpPr>
          <p:cNvPr id="7" name="Slide Number Placeholder 6"/>
          <p:cNvSpPr>
            <a:spLocks noGrp="1"/>
          </p:cNvSpPr>
          <p:nvPr>
            <p:ph type="sldNum" sz="quarter" idx="12"/>
          </p:nvPr>
        </p:nvSpPr>
        <p:spPr/>
        <p:txBody>
          <a:bodyPr/>
          <a:lstStyle/>
          <a:p>
            <a:fld id="{DABDDB05-AA14-3742-9549-7C9884380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8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60029-CF40-49BE-B39A-E45AD491C05F}" type="datetime1">
              <a:rPr lang="en-US" smtClean="0">
                <a:solidFill>
                  <a:prstClr val="black">
                    <a:tint val="75000"/>
                  </a:prstClr>
                </a:solidFill>
              </a:rPr>
              <a:pPr/>
              <a:t>6/25/2025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QIIME Statistical Analyses by Jenny Drnevich, HPCBio, University of Illinois</a:t>
            </a:r>
          </a:p>
        </p:txBody>
      </p:sp>
      <p:sp>
        <p:nvSpPr>
          <p:cNvPr id="7" name="Slide Number Placeholder 6"/>
          <p:cNvSpPr>
            <a:spLocks noGrp="1"/>
          </p:cNvSpPr>
          <p:nvPr>
            <p:ph type="sldNum" sz="quarter" idx="12"/>
          </p:nvPr>
        </p:nvSpPr>
        <p:spPr/>
        <p:txBody>
          <a:bodyPr/>
          <a:lstStyle/>
          <a:p>
            <a:fld id="{DABDDB05-AA14-3742-9549-7C9884380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84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2477622" y="-227808"/>
            <a:ext cx="4242549" cy="8229604"/>
          </a:xfrm>
        </p:spPr>
        <p:txBody>
          <a:bodyPr vert="eaVert"/>
          <a:lstStyle>
            <a:lvl1pPr>
              <a:spcBef>
                <a:spcPts val="1800"/>
              </a:spcBef>
              <a:defRPr/>
            </a:lvl1pPr>
            <a:lvl2pPr>
              <a:spcBef>
                <a:spcPts val="1200"/>
              </a:spcBef>
              <a:defRPr/>
            </a:lvl2pPr>
            <a:lvl3pPr>
              <a:spcBef>
                <a:spcPts val="6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602D2C-3BA0-41A2-A8E5-94797A1BF7DF}" type="datetime1">
              <a:rPr lang="en-US" smtClean="0">
                <a:solidFill>
                  <a:prstClr val="black">
                    <a:tint val="75000"/>
                  </a:prstClr>
                </a:solidFill>
              </a:rPr>
              <a:pPr/>
              <a:t>6/25/2025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QIIME Statistical Analyses by Jenny Drnevich, HPCBio, University of Illinois</a:t>
            </a:r>
          </a:p>
        </p:txBody>
      </p:sp>
      <p:sp>
        <p:nvSpPr>
          <p:cNvPr id="6" name="Slide Number Placeholder 5"/>
          <p:cNvSpPr>
            <a:spLocks noGrp="1"/>
          </p:cNvSpPr>
          <p:nvPr>
            <p:ph type="sldNum" sz="quarter" idx="12"/>
          </p:nvPr>
        </p:nvSpPr>
        <p:spPr/>
        <p:txBody>
          <a:bodyPr/>
          <a:lstStyle/>
          <a:p>
            <a:fld id="{DABDDB05-AA14-3742-9549-7C9884380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42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AB535-AF0E-4489-BC63-6D04872A407A}" type="datetime1">
              <a:rPr lang="en-US" smtClean="0">
                <a:solidFill>
                  <a:prstClr val="black">
                    <a:tint val="75000"/>
                  </a:prstClr>
                </a:solidFill>
              </a:rPr>
              <a:pPr/>
              <a:t>6/25/2025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QIIME Statistical Analyses by Jenny Drnevich, HPCBio, University of Illinois</a:t>
            </a:r>
          </a:p>
        </p:txBody>
      </p:sp>
      <p:sp>
        <p:nvSpPr>
          <p:cNvPr id="6" name="Slide Number Placeholder 5"/>
          <p:cNvSpPr>
            <a:spLocks noGrp="1"/>
          </p:cNvSpPr>
          <p:nvPr>
            <p:ph type="sldNum" sz="quarter" idx="12"/>
          </p:nvPr>
        </p:nvSpPr>
        <p:spPr/>
        <p:txBody>
          <a:bodyPr/>
          <a:lstStyle/>
          <a:p>
            <a:fld id="{DABDDB05-AA14-3742-9549-7C9884380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54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E4C3E59-596E-44D8-B236-0B92D18FAABA}" type="slidenum">
              <a:rPr lang="en-US"/>
              <a:pPr>
                <a:defRPr/>
              </a:pPr>
              <a:t>‹#›</a:t>
            </a:fld>
            <a:endParaRPr lang="en-US"/>
          </a:p>
        </p:txBody>
      </p:sp>
    </p:spTree>
    <p:extLst>
      <p:ext uri="{BB962C8B-B14F-4D97-AF65-F5344CB8AC3E}">
        <p14:creationId xmlns:p14="http://schemas.microsoft.com/office/powerpoint/2010/main" val="42741700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D395A6C7-F4F0-4BFF-A98C-1F78A0EDA998}" type="slidenum">
              <a:rPr lang="en-US"/>
              <a:pPr>
                <a:defRPr/>
              </a:pPr>
              <a:t>‹#›</a:t>
            </a:fld>
            <a:endParaRPr lang="en-US"/>
          </a:p>
        </p:txBody>
      </p:sp>
    </p:spTree>
    <p:extLst>
      <p:ext uri="{BB962C8B-B14F-4D97-AF65-F5344CB8AC3E}">
        <p14:creationId xmlns:p14="http://schemas.microsoft.com/office/powerpoint/2010/main" val="18685813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AA12B809-C0CB-465F-851B-8124A4971B3D}" type="slidenum">
              <a:rPr lang="en-US"/>
              <a:pPr>
                <a:defRPr/>
              </a:pPr>
              <a:t>‹#›</a:t>
            </a:fld>
            <a:endParaRPr lang="en-US"/>
          </a:p>
        </p:txBody>
      </p:sp>
    </p:spTree>
    <p:extLst>
      <p:ext uri="{BB962C8B-B14F-4D97-AF65-F5344CB8AC3E}">
        <p14:creationId xmlns:p14="http://schemas.microsoft.com/office/powerpoint/2010/main" val="19425964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B4837257-3509-4651-856B-EAD774A9FC46}" type="slidenum">
              <a:rPr lang="en-US"/>
              <a:pPr>
                <a:defRPr/>
              </a:pPr>
              <a:t>‹#›</a:t>
            </a:fld>
            <a:endParaRPr lang="en-US"/>
          </a:p>
        </p:txBody>
      </p:sp>
    </p:spTree>
    <p:extLst>
      <p:ext uri="{BB962C8B-B14F-4D97-AF65-F5344CB8AC3E}">
        <p14:creationId xmlns:p14="http://schemas.microsoft.com/office/powerpoint/2010/main" val="23907255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B466326-A5C9-4927-B089-54874D0ED234}" type="slidenum">
              <a:rPr lang="en-US"/>
              <a:pPr>
                <a:defRPr/>
              </a:pPr>
              <a:t>‹#›</a:t>
            </a:fld>
            <a:endParaRPr lang="en-US"/>
          </a:p>
        </p:txBody>
      </p:sp>
    </p:spTree>
    <p:extLst>
      <p:ext uri="{BB962C8B-B14F-4D97-AF65-F5344CB8AC3E}">
        <p14:creationId xmlns:p14="http://schemas.microsoft.com/office/powerpoint/2010/main" val="12706688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9C04EE9-9359-413A-8A1C-C433D05DC8A2}" type="slidenum">
              <a:rPr lang="en-US"/>
              <a:pPr>
                <a:defRPr/>
              </a:pPr>
              <a:t>‹#›</a:t>
            </a:fld>
            <a:endParaRPr lang="en-US"/>
          </a:p>
        </p:txBody>
      </p:sp>
    </p:spTree>
    <p:extLst>
      <p:ext uri="{BB962C8B-B14F-4D97-AF65-F5344CB8AC3E}">
        <p14:creationId xmlns:p14="http://schemas.microsoft.com/office/powerpoint/2010/main" val="41893947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19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C37D6F9A-0BA3-4FC9-863A-90DA03A3DC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55000"/>
        <a:buFont typeface="Times New Roman"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55000"/>
        <a:buFont typeface="Wingdings" pitchFamily="2" charset="2"/>
        <a:buChar char="v"/>
        <a:defRPr sz="2800">
          <a:solidFill>
            <a:schemeClr val="tx1"/>
          </a:solidFill>
          <a:latin typeface="+mn-lt"/>
        </a:defRPr>
      </a:lvl3pPr>
      <a:lvl4pPr marL="1600200" indent="-228600" algn="l" rtl="0" eaLnBrk="0" fontAlgn="base" hangingPunct="0">
        <a:spcBef>
          <a:spcPct val="20000"/>
        </a:spcBef>
        <a:spcAft>
          <a:spcPct val="0"/>
        </a:spcAft>
        <a:buClr>
          <a:schemeClr val="tx1"/>
        </a:buClr>
        <a:buSzPct val="55000"/>
        <a:buFont typeface="Wingdings" pitchFamily="2" charset="2"/>
        <a:buChar char="Ø"/>
        <a:defRPr sz="2800">
          <a:solidFill>
            <a:schemeClr val="tx1"/>
          </a:solidFill>
          <a:latin typeface="+mn-lt"/>
        </a:defRPr>
      </a:lvl4pPr>
      <a:lvl5pPr marL="2057400" indent="-228600" algn="l" rtl="0" eaLnBrk="0" fontAlgn="base" hangingPunct="0">
        <a:spcBef>
          <a:spcPct val="20000"/>
        </a:spcBef>
        <a:spcAft>
          <a:spcPct val="0"/>
        </a:spcAft>
        <a:buClr>
          <a:schemeClr val="tx1"/>
        </a:buClr>
        <a:buSzPct val="55000"/>
        <a:buFont typeface="Wingdings" pitchFamily="2" charset="2"/>
        <a:buChar char="§"/>
        <a:defRPr sz="2800">
          <a:solidFill>
            <a:schemeClr val="tx1"/>
          </a:solidFill>
          <a:latin typeface="+mn-lt"/>
        </a:defRPr>
      </a:lvl5pPr>
      <a:lvl6pPr marL="2514600" indent="-228600" algn="l" rtl="0" eaLnBrk="0" fontAlgn="base" hangingPunct="0">
        <a:spcBef>
          <a:spcPct val="20000"/>
        </a:spcBef>
        <a:spcAft>
          <a:spcPct val="0"/>
        </a:spcAft>
        <a:buClr>
          <a:schemeClr val="tx1"/>
        </a:buClr>
        <a:buSzPct val="55000"/>
        <a:buFont typeface="Wingdings" pitchFamily="2" charset="2"/>
        <a:buChar char="§"/>
        <a:defRPr sz="2800">
          <a:solidFill>
            <a:schemeClr val="tx1"/>
          </a:solidFill>
          <a:latin typeface="+mn-lt"/>
        </a:defRPr>
      </a:lvl6pPr>
      <a:lvl7pPr marL="2971800" indent="-228600" algn="l" rtl="0" eaLnBrk="0" fontAlgn="base" hangingPunct="0">
        <a:spcBef>
          <a:spcPct val="20000"/>
        </a:spcBef>
        <a:spcAft>
          <a:spcPct val="0"/>
        </a:spcAft>
        <a:buClr>
          <a:schemeClr val="tx1"/>
        </a:buClr>
        <a:buSzPct val="55000"/>
        <a:buFont typeface="Wingdings" pitchFamily="2" charset="2"/>
        <a:buChar char="§"/>
        <a:defRPr sz="2800">
          <a:solidFill>
            <a:schemeClr val="tx1"/>
          </a:solidFill>
          <a:latin typeface="+mn-lt"/>
        </a:defRPr>
      </a:lvl7pPr>
      <a:lvl8pPr marL="3429000" indent="-228600" algn="l" rtl="0" eaLnBrk="0" fontAlgn="base" hangingPunct="0">
        <a:spcBef>
          <a:spcPct val="20000"/>
        </a:spcBef>
        <a:spcAft>
          <a:spcPct val="0"/>
        </a:spcAft>
        <a:buClr>
          <a:schemeClr val="tx1"/>
        </a:buClr>
        <a:buSzPct val="55000"/>
        <a:buFont typeface="Wingdings" pitchFamily="2" charset="2"/>
        <a:buChar char="§"/>
        <a:defRPr sz="2800">
          <a:solidFill>
            <a:schemeClr val="tx1"/>
          </a:solidFill>
          <a:latin typeface="+mn-lt"/>
        </a:defRPr>
      </a:lvl8pPr>
      <a:lvl9pPr marL="3886200" indent="-228600" algn="l" rtl="0" eaLnBrk="0" fontAlgn="base" hangingPunct="0">
        <a:spcBef>
          <a:spcPct val="20000"/>
        </a:spcBef>
        <a:spcAft>
          <a:spcPct val="0"/>
        </a:spcAft>
        <a:buClr>
          <a:schemeClr val="tx1"/>
        </a:buClr>
        <a:buSzPct val="55000"/>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DAEE923B-C415-4CA1-83EA-C962E96E30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Narrow"/>
                <a:cs typeface="Arial Narrow"/>
              </a:defRPr>
            </a:lvl1pPr>
          </a:lstStyle>
          <a:p>
            <a:fld id="{60CBCD19-50B1-4AFF-8D20-568B83ED73E7}" type="datetime1">
              <a:rPr lang="en-US" smtClean="0">
                <a:solidFill>
                  <a:prstClr val="black">
                    <a:tint val="75000"/>
                  </a:prstClr>
                </a:solidFill>
                <a:ea typeface="MS PGothic" panose="020B0600070205080204" pitchFamily="34" charset="-128"/>
              </a:rPr>
              <a:pPr/>
              <a:t>6/25/2025</a:t>
            </a:fld>
            <a:endParaRPr lang="en-US" dirty="0">
              <a:solidFill>
                <a:prstClr val="black">
                  <a:tint val="75000"/>
                </a:prstClr>
              </a:solidFill>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a:cs typeface="Arial Narrow"/>
              </a:defRPr>
            </a:lvl1pPr>
          </a:lstStyle>
          <a:p>
            <a:r>
              <a:rPr lang="en-US" dirty="0">
                <a:solidFill>
                  <a:prstClr val="black">
                    <a:tint val="75000"/>
                  </a:prstClr>
                </a:solidFill>
                <a:ea typeface="MS PGothic" panose="020B0600070205080204" pitchFamily="34" charset="-128"/>
              </a:rPr>
              <a:t>QIIME Statistical Analyses by Jenny Drnevich, HPCBio, University of Illinois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DABDDB05-AA14-3742-9549-7C9884380CC6}" type="slidenum">
              <a:rPr lang="en-US" smtClean="0">
                <a:solidFill>
                  <a:prstClr val="black">
                    <a:tint val="75000"/>
                  </a:prstClr>
                </a:solidFill>
                <a:ea typeface="MS PGothic" panose="020B0600070205080204" pitchFamily="34" charset="-128"/>
              </a:rPr>
              <a:pPr/>
              <a:t>‹#›</a:t>
            </a:fld>
            <a:endParaRPr lang="en-US" dirty="0">
              <a:solidFill>
                <a:prstClr val="black">
                  <a:tint val="75000"/>
                </a:prstClr>
              </a:solidFill>
              <a:ea typeface="MS PGothic" panose="020B0600070205080204" pitchFamily="34" charset="-128"/>
            </a:endParaRPr>
          </a:p>
        </p:txBody>
      </p:sp>
    </p:spTree>
    <p:extLst>
      <p:ext uri="{BB962C8B-B14F-4D97-AF65-F5344CB8AC3E}">
        <p14:creationId xmlns:p14="http://schemas.microsoft.com/office/powerpoint/2010/main" val="126799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457200" rtl="0" eaLnBrk="1" latinLnBrk="0" hangingPunct="1">
        <a:spcBef>
          <a:spcPct val="0"/>
        </a:spcBef>
        <a:buNone/>
        <a:defRPr sz="3200" b="1" kern="1200" spc="100">
          <a:solidFill>
            <a:srgbClr val="4C4C4C"/>
          </a:solidFill>
          <a:latin typeface="Arial Narrow"/>
          <a:ea typeface="+mj-ea"/>
          <a:cs typeface="Arial Narrow"/>
        </a:defRPr>
      </a:lvl1pPr>
    </p:titleStyle>
    <p:bodyStyle>
      <a:lvl1pPr marL="0" indent="0" algn="l" defTabSz="457200" rtl="0" eaLnBrk="1" latinLnBrk="0" hangingPunct="1">
        <a:spcBef>
          <a:spcPct val="20000"/>
        </a:spcBef>
        <a:buFont typeface="Arial"/>
        <a:buNone/>
        <a:defRPr sz="2800" kern="1200">
          <a:solidFill>
            <a:srgbClr val="4C4C4C"/>
          </a:solidFill>
          <a:latin typeface="Arial Narrow"/>
          <a:ea typeface="+mn-ea"/>
          <a:cs typeface="Arial Narrow"/>
        </a:defRPr>
      </a:lvl1pPr>
      <a:lvl2pPr marL="742950" indent="-285750" algn="l" defTabSz="457200" rtl="0" eaLnBrk="1" latinLnBrk="0" hangingPunct="1">
        <a:spcBef>
          <a:spcPct val="20000"/>
        </a:spcBef>
        <a:buClr>
          <a:srgbClr val="FFCC00"/>
        </a:buClr>
        <a:buFont typeface="Lucida Grande"/>
        <a:buChar char="»"/>
        <a:defRPr sz="2400" kern="1200">
          <a:solidFill>
            <a:srgbClr val="4C4C4C"/>
          </a:solidFill>
          <a:latin typeface="Arial Narrow"/>
          <a:ea typeface="+mn-ea"/>
          <a:cs typeface="Arial Narrow"/>
        </a:defRPr>
      </a:lvl2pPr>
      <a:lvl3pPr marL="1143000" indent="-228600" algn="l" defTabSz="457200" rtl="0" eaLnBrk="1" latinLnBrk="0" hangingPunct="1">
        <a:spcBef>
          <a:spcPct val="20000"/>
        </a:spcBef>
        <a:buFont typeface="Arial"/>
        <a:buChar char="•"/>
        <a:defRPr sz="2000" kern="1200">
          <a:solidFill>
            <a:srgbClr val="4C4C4C"/>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rgbClr val="4C4C4C"/>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rgbClr val="4C4C4C"/>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10xgenomics.com/support/software/cell-ranger/latest/analysis/outputs/cr-3p-outputs-web-summary-multi"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hyperlink" Target="https://cf.10xgenomics.com/samples/cell-exp/8.0.0/10k_Mouse_Neurons_3p_gemx_10k_Mouse_Neurons_3p_gemx/10k_Mouse_Neurons_3p_gemx_10k_Mouse_Neurons_3p_gemx_web_summary.html" TargetMode="External"/><Relationship Id="rId4" Type="http://schemas.openxmlformats.org/officeDocument/2006/relationships/hyperlink" Target="https://www.10xgenomics.com/support/software/cell-ranger/latest/analysis/outputs/cr-outputs-web-summary-cou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10xgenomics.com/support/software/cell-ranger/latest/analysis/outputs/cr-3p-outputs-web-summary-multi"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hyperlink" Target="https://cf.10xgenomics.com/samples/cell-exp/8.0.0/10k_Mouse_Neurons_3p_gemx_10k_Mouse_Neurons_3p_gemx/10k_Mouse_Neurons_3p_gemx_10k_Mouse_Neurons_3p_gemx_web_summary.html" TargetMode="External"/><Relationship Id="rId4" Type="http://schemas.openxmlformats.org/officeDocument/2006/relationships/hyperlink" Target="https://www.10xgenomics.com/support/software/cell-ranger/latest/analysis/outputs/cr-outputs-web-summary-coun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78C3DE-8415-8F81-09D2-E11BE1D3745A}"/>
              </a:ext>
            </a:extLst>
          </p:cNvPr>
          <p:cNvSpPr>
            <a:spLocks noGrp="1"/>
          </p:cNvSpPr>
          <p:nvPr>
            <p:ph idx="1"/>
          </p:nvPr>
        </p:nvSpPr>
        <p:spPr/>
        <p:txBody>
          <a:bodyPr/>
          <a:lstStyle/>
          <a:p>
            <a:r>
              <a:rPr lang="en-US" dirty="0"/>
              <a:t>Jenny Drnevich, PhD</a:t>
            </a:r>
          </a:p>
          <a:p>
            <a:r>
              <a:rPr lang="en-US" dirty="0"/>
              <a:t>Assistant Director, </a:t>
            </a:r>
            <a:r>
              <a:rPr lang="en-US" dirty="0" err="1"/>
              <a:t>HPCBio</a:t>
            </a:r>
            <a:endParaRPr lang="en-US" dirty="0"/>
          </a:p>
          <a:p>
            <a:r>
              <a:rPr lang="en-US" dirty="0"/>
              <a:t>Roy J. Carver Biotechnology Center</a:t>
            </a:r>
          </a:p>
          <a:p>
            <a:r>
              <a:rPr lang="en-US" dirty="0"/>
              <a:t>June 25, 2025</a:t>
            </a:r>
          </a:p>
          <a:p>
            <a:r>
              <a:rPr lang="en-US" dirty="0"/>
              <a:t>Lab assistants: </a:t>
            </a:r>
          </a:p>
        </p:txBody>
      </p:sp>
      <p:sp>
        <p:nvSpPr>
          <p:cNvPr id="3" name="Title 2">
            <a:extLst>
              <a:ext uri="{FF2B5EF4-FFF2-40B4-BE49-F238E27FC236}">
                <a16:creationId xmlns:a16="http://schemas.microsoft.com/office/drawing/2014/main" id="{8B6154D8-B754-C437-3B8D-CC93F4685BFB}"/>
              </a:ext>
            </a:extLst>
          </p:cNvPr>
          <p:cNvSpPr>
            <a:spLocks noGrp="1"/>
          </p:cNvSpPr>
          <p:nvPr>
            <p:ph type="title"/>
          </p:nvPr>
        </p:nvSpPr>
        <p:spPr>
          <a:xfrm>
            <a:off x="457200" y="1247750"/>
            <a:ext cx="7543800" cy="1143000"/>
          </a:xfrm>
        </p:spPr>
        <p:txBody>
          <a:bodyPr/>
          <a:lstStyle/>
          <a:p>
            <a:r>
              <a:rPr lang="en-US" b="1" i="0" dirty="0">
                <a:solidFill>
                  <a:srgbClr val="404040"/>
                </a:solidFill>
                <a:effectLst/>
                <a:highlight>
                  <a:srgbClr val="FFFFFF"/>
                </a:highlight>
                <a:latin typeface="Open Sans" panose="020B0606030504020204" pitchFamily="34" charset="0"/>
              </a:rPr>
              <a:t>Basic Single Cell Lab</a:t>
            </a:r>
            <a:endParaRPr lang="en-US" dirty="0"/>
          </a:p>
        </p:txBody>
      </p:sp>
      <p:sp>
        <p:nvSpPr>
          <p:cNvPr id="4" name="Date Placeholder 3">
            <a:extLst>
              <a:ext uri="{FF2B5EF4-FFF2-40B4-BE49-F238E27FC236}">
                <a16:creationId xmlns:a16="http://schemas.microsoft.com/office/drawing/2014/main" id="{3B37AA36-4E56-84FA-FEFF-09AC565CB2AD}"/>
              </a:ext>
            </a:extLst>
          </p:cNvPr>
          <p:cNvSpPr>
            <a:spLocks noGrp="1"/>
          </p:cNvSpPr>
          <p:nvPr>
            <p:ph type="dt" sz="half" idx="10"/>
          </p:nvPr>
        </p:nvSpPr>
        <p:spPr/>
        <p:txBody>
          <a:bodyPr/>
          <a:lstStyle/>
          <a:p>
            <a:fld id="{F066808C-B827-40EC-8FB7-32317CF88C06}" type="datetime1">
              <a:rPr lang="en-US" smtClean="0">
                <a:solidFill>
                  <a:prstClr val="black">
                    <a:tint val="75000"/>
                  </a:prstClr>
                </a:solidFill>
              </a:rPr>
              <a:pPr/>
              <a:t>6/25/2025</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34F4F634-2352-C1B7-AFAE-39E4DCE5E6F3}"/>
              </a:ext>
            </a:extLst>
          </p:cNvPr>
          <p:cNvSpPr>
            <a:spLocks noGrp="1"/>
          </p:cNvSpPr>
          <p:nvPr>
            <p:ph type="sldNum" sz="quarter" idx="12"/>
          </p:nvPr>
        </p:nvSpPr>
        <p:spPr/>
        <p:txBody>
          <a:bodyPr/>
          <a:lstStyle/>
          <a:p>
            <a:fld id="{DABDDB05-AA14-3742-9549-7C9884380CC6}"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86548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B23E7B-0782-A6B0-8CF0-B1C879F8287A}"/>
              </a:ext>
            </a:extLst>
          </p:cNvPr>
          <p:cNvSpPr>
            <a:spLocks noGrp="1"/>
          </p:cNvSpPr>
          <p:nvPr>
            <p:ph idx="1"/>
          </p:nvPr>
        </p:nvSpPr>
        <p:spPr>
          <a:xfrm>
            <a:off x="457200" y="2211963"/>
            <a:ext cx="8229600" cy="3914023"/>
          </a:xfrm>
        </p:spPr>
        <p:txBody>
          <a:bodyPr>
            <a:normAutofit fontScale="92500" lnSpcReduction="20000"/>
          </a:bodyPr>
          <a:lstStyle/>
          <a:p>
            <a:pPr marL="514350" indent="-514350">
              <a:buFont typeface="+mj-lt"/>
              <a:buAutoNum type="arabicPeriod"/>
            </a:pPr>
            <a:r>
              <a:rPr lang="en-US" dirty="0"/>
              <a:t>Examine 10x </a:t>
            </a:r>
            <a:r>
              <a:rPr lang="en-US" dirty="0" err="1"/>
              <a:t>Genomics's</a:t>
            </a:r>
            <a:r>
              <a:rPr lang="en-US" dirty="0"/>
              <a:t> web_summary.html report from the output of Cell Ranger</a:t>
            </a:r>
          </a:p>
          <a:p>
            <a:pPr marL="514350" indent="-514350">
              <a:buFont typeface="+mj-lt"/>
              <a:buAutoNum type="arabicPeriod"/>
            </a:pPr>
            <a:r>
              <a:rPr lang="en-US" dirty="0"/>
              <a:t>Walk through the steps of a standard Seurat analysis</a:t>
            </a:r>
          </a:p>
          <a:p>
            <a:pPr marL="1257300" lvl="1" indent="-514350">
              <a:buFont typeface="+mj-lt"/>
              <a:buAutoNum type="arabicPeriod"/>
            </a:pPr>
            <a:r>
              <a:rPr lang="en-US" dirty="0"/>
              <a:t>Read explanations of why each step done</a:t>
            </a:r>
          </a:p>
          <a:p>
            <a:pPr marL="1257300" lvl="1" indent="-514350">
              <a:buFont typeface="+mj-lt"/>
              <a:buAutoNum type="arabicPeriod"/>
            </a:pPr>
            <a:r>
              <a:rPr lang="en-US" dirty="0"/>
              <a:t>Run codes to do each step</a:t>
            </a:r>
          </a:p>
          <a:p>
            <a:pPr marL="1257300" lvl="1" indent="-514350">
              <a:buFont typeface="+mj-lt"/>
              <a:buAutoNum type="arabicPeriod"/>
            </a:pPr>
            <a:r>
              <a:rPr lang="en-US" dirty="0"/>
              <a:t>Explore how to interact with a Seurat object</a:t>
            </a:r>
          </a:p>
          <a:p>
            <a:pPr marL="514350" indent="-514350">
              <a:buFont typeface="+mj-lt"/>
              <a:buAutoNum type="arabicPeriod"/>
            </a:pPr>
            <a:r>
              <a:rPr lang="en-US" dirty="0"/>
              <a:t>Try both manual and computational cell type calling</a:t>
            </a:r>
          </a:p>
          <a:p>
            <a:pPr marL="514350" indent="-514350">
              <a:buFont typeface="+mj-lt"/>
              <a:buAutoNum type="arabicPeriod"/>
            </a:pPr>
            <a:r>
              <a:rPr lang="en-US" dirty="0"/>
              <a:t>Get links for examples of more complex single cell and spatial analyses</a:t>
            </a:r>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8E2DBDA1-5DC2-A64C-7EE5-0D6A6D3320E1}"/>
              </a:ext>
            </a:extLst>
          </p:cNvPr>
          <p:cNvSpPr>
            <a:spLocks noGrp="1"/>
          </p:cNvSpPr>
          <p:nvPr>
            <p:ph type="title"/>
          </p:nvPr>
        </p:nvSpPr>
        <p:spPr>
          <a:xfrm>
            <a:off x="481263" y="1068963"/>
            <a:ext cx="8229600" cy="1143000"/>
          </a:xfrm>
        </p:spPr>
        <p:txBody>
          <a:bodyPr/>
          <a:lstStyle/>
          <a:p>
            <a:r>
              <a:rPr lang="en-US" dirty="0"/>
              <a:t>Learning objectives</a:t>
            </a:r>
          </a:p>
        </p:txBody>
      </p:sp>
      <p:sp>
        <p:nvSpPr>
          <p:cNvPr id="4" name="Date Placeholder 3">
            <a:extLst>
              <a:ext uri="{FF2B5EF4-FFF2-40B4-BE49-F238E27FC236}">
                <a16:creationId xmlns:a16="http://schemas.microsoft.com/office/drawing/2014/main" id="{01BDAD6B-076C-4F1B-6841-6B68E35C956C}"/>
              </a:ext>
            </a:extLst>
          </p:cNvPr>
          <p:cNvSpPr>
            <a:spLocks noGrp="1"/>
          </p:cNvSpPr>
          <p:nvPr>
            <p:ph type="dt" sz="half" idx="10"/>
          </p:nvPr>
        </p:nvSpPr>
        <p:spPr/>
        <p:txBody>
          <a:bodyPr/>
          <a:lstStyle/>
          <a:p>
            <a:fld id="{F066808C-B827-40EC-8FB7-32317CF88C06}" type="datetime1">
              <a:rPr lang="en-US" smtClean="0">
                <a:solidFill>
                  <a:prstClr val="black">
                    <a:tint val="75000"/>
                  </a:prstClr>
                </a:solidFill>
              </a:rPr>
              <a:pPr/>
              <a:t>6/25/2025</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576F195D-F5FC-E187-4886-5A50D1E851D2}"/>
              </a:ext>
            </a:extLst>
          </p:cNvPr>
          <p:cNvSpPr>
            <a:spLocks noGrp="1"/>
          </p:cNvSpPr>
          <p:nvPr>
            <p:ph type="sldNum" sz="quarter" idx="12"/>
          </p:nvPr>
        </p:nvSpPr>
        <p:spPr/>
        <p:txBody>
          <a:bodyPr/>
          <a:lstStyle/>
          <a:p>
            <a:fld id="{DABDDB05-AA14-3742-9549-7C9884380CC6}"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35134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C33D65-8C99-4D82-9EC5-E6C6CC8F54AE}"/>
              </a:ext>
            </a:extLst>
          </p:cNvPr>
          <p:cNvSpPr>
            <a:spLocks noGrp="1"/>
          </p:cNvSpPr>
          <p:nvPr>
            <p:ph idx="1"/>
          </p:nvPr>
        </p:nvSpPr>
        <p:spPr>
          <a:xfrm>
            <a:off x="457200" y="1997075"/>
            <a:ext cx="8458200" cy="4724400"/>
          </a:xfrm>
        </p:spPr>
        <p:txBody>
          <a:bodyPr>
            <a:normAutofit fontScale="62500" lnSpcReduction="20000"/>
          </a:bodyPr>
          <a:lstStyle/>
          <a:p>
            <a:r>
              <a:rPr lang="en-US" dirty="0"/>
              <a:t>This public one is from </a:t>
            </a:r>
            <a:r>
              <a:rPr lang="en-US" dirty="0">
                <a:hlinkClick r:id="rId3"/>
              </a:rPr>
              <a:t>cellranger multi </a:t>
            </a:r>
            <a:r>
              <a:rPr lang="en-US" dirty="0"/>
              <a:t>not </a:t>
            </a:r>
            <a:r>
              <a:rPr lang="en-US" dirty="0">
                <a:hlinkClick r:id="rId4"/>
              </a:rPr>
              <a:t>cellranger count</a:t>
            </a:r>
            <a:r>
              <a:rPr lang="en-US" dirty="0"/>
              <a:t> but all the same information is in there:</a:t>
            </a:r>
          </a:p>
          <a:p>
            <a:r>
              <a:rPr lang="en-US" b="1" dirty="0"/>
              <a:t>Cells</a:t>
            </a:r>
            <a:r>
              <a:rPr lang="en-US" dirty="0"/>
              <a:t> tab on left: </a:t>
            </a:r>
          </a:p>
          <a:p>
            <a:pPr marL="514350" indent="-514350">
              <a:buFont typeface="+mj-lt"/>
              <a:buAutoNum type="arabicPeriod"/>
            </a:pPr>
            <a:r>
              <a:rPr lang="en-US" dirty="0"/>
              <a:t>Any warnings at top?</a:t>
            </a:r>
          </a:p>
          <a:p>
            <a:pPr marL="514350" indent="-514350">
              <a:buFont typeface="+mj-lt"/>
              <a:buAutoNum type="arabicPeriod"/>
            </a:pPr>
            <a:r>
              <a:rPr lang="en-US" dirty="0"/>
              <a:t>Cell metrics: </a:t>
            </a:r>
          </a:p>
          <a:p>
            <a:pPr marL="1257300" lvl="1" indent="-514350">
              <a:buFont typeface="+mj-lt"/>
              <a:buAutoNum type="arabicPeriod"/>
            </a:pPr>
            <a:r>
              <a:rPr lang="en-US" b="1" dirty="0"/>
              <a:t># called </a:t>
            </a:r>
            <a:r>
              <a:rPr lang="en-US" dirty="0"/>
              <a:t>- If &gt;&gt; targeted, high background. If &lt;&lt; targeted, poor-quality cells</a:t>
            </a:r>
          </a:p>
          <a:p>
            <a:pPr marL="1257300" lvl="1" indent="-514350">
              <a:buFont typeface="+mj-lt"/>
              <a:buAutoNum type="arabicPeriod"/>
            </a:pPr>
            <a:r>
              <a:rPr lang="en-US" b="1" dirty="0"/>
              <a:t>mean reads</a:t>
            </a:r>
            <a:r>
              <a:rPr lang="en-US" dirty="0"/>
              <a:t> - If &gt;&gt; targeted, few good cells. If &lt;&lt; targeted, </a:t>
            </a:r>
          </a:p>
          <a:p>
            <a:pPr marL="1257300" lvl="1" indent="-514350">
              <a:buFont typeface="+mj-lt"/>
              <a:buAutoNum type="arabicPeriod"/>
            </a:pPr>
            <a:r>
              <a:rPr lang="en-US" b="1" dirty="0"/>
              <a:t>median genes </a:t>
            </a:r>
            <a:r>
              <a:rPr lang="en-US" dirty="0"/>
              <a:t>- variable between tissue/cell types but ideally &gt; 1000</a:t>
            </a:r>
          </a:p>
          <a:p>
            <a:pPr marL="1257300" lvl="1" indent="-514350">
              <a:buFont typeface="+mj-lt"/>
              <a:buAutoNum type="arabicPeriod"/>
            </a:pPr>
            <a:r>
              <a:rPr lang="en-US" b="1" dirty="0"/>
              <a:t>total genes </a:t>
            </a:r>
            <a:r>
              <a:rPr lang="en-US" dirty="0"/>
              <a:t>- summed over all genes; 20K+ for mammalian cells.</a:t>
            </a:r>
          </a:p>
          <a:p>
            <a:pPr marL="1257300" lvl="1" indent="-514350">
              <a:buFont typeface="+mj-lt"/>
              <a:buAutoNum type="arabicPeriod"/>
            </a:pPr>
            <a:r>
              <a:rPr lang="en-US" b="1" dirty="0"/>
              <a:t>median UMIs </a:t>
            </a:r>
            <a:r>
              <a:rPr lang="en-US" dirty="0"/>
              <a:t>- compare with mean reads (PCR dups) and median genes (shows  ~UMIs per gene)</a:t>
            </a:r>
          </a:p>
          <a:p>
            <a:pPr marL="1257300" lvl="1" indent="-514350">
              <a:buFont typeface="+mj-lt"/>
              <a:buAutoNum type="arabicPeriod"/>
            </a:pPr>
            <a:r>
              <a:rPr lang="en-US" b="1" dirty="0"/>
              <a:t>% mapped reads in cells </a:t>
            </a:r>
            <a:r>
              <a:rPr lang="en-US" dirty="0"/>
              <a:t>- if &gt;&gt; 90% can indicate ambient background RNA</a:t>
            </a:r>
          </a:p>
          <a:p>
            <a:pPr marL="514350" indent="-514350">
              <a:buFont typeface="+mj-lt"/>
              <a:buAutoNum type="arabicPeriod"/>
            </a:pPr>
            <a:r>
              <a:rPr lang="en-US" dirty="0"/>
              <a:t>t-SNE </a:t>
            </a:r>
          </a:p>
          <a:p>
            <a:pPr marL="1257300" lvl="1" indent="-514350">
              <a:buFont typeface="+mj-lt"/>
              <a:buAutoNum type="arabicPeriod"/>
            </a:pPr>
            <a:r>
              <a:rPr lang="en-US" dirty="0"/>
              <a:t>On left shaded by UMI counts and show strong correlation due to no normalization </a:t>
            </a:r>
          </a:p>
          <a:p>
            <a:pPr marL="1257300" lvl="1" indent="-514350">
              <a:buFont typeface="+mj-lt"/>
              <a:buAutoNum type="arabicPeriod"/>
            </a:pPr>
            <a:r>
              <a:rPr lang="en-US" dirty="0"/>
              <a:t>right shows first clusters</a:t>
            </a:r>
          </a:p>
        </p:txBody>
      </p:sp>
      <p:sp>
        <p:nvSpPr>
          <p:cNvPr id="3" name="Title 2">
            <a:extLst>
              <a:ext uri="{FF2B5EF4-FFF2-40B4-BE49-F238E27FC236}">
                <a16:creationId xmlns:a16="http://schemas.microsoft.com/office/drawing/2014/main" id="{2BE2ACC4-BF0A-530A-D1F0-F85303EAC223}"/>
              </a:ext>
            </a:extLst>
          </p:cNvPr>
          <p:cNvSpPr>
            <a:spLocks noGrp="1"/>
          </p:cNvSpPr>
          <p:nvPr>
            <p:ph type="title"/>
          </p:nvPr>
        </p:nvSpPr>
        <p:spPr>
          <a:xfrm>
            <a:off x="457200" y="990600"/>
            <a:ext cx="8229600" cy="1143000"/>
          </a:xfrm>
        </p:spPr>
        <p:txBody>
          <a:bodyPr/>
          <a:lstStyle/>
          <a:p>
            <a:r>
              <a:rPr lang="en-US" dirty="0">
                <a:hlinkClick r:id="rId5"/>
              </a:rPr>
              <a:t>Web_summary.html file</a:t>
            </a:r>
            <a:endParaRPr lang="en-US" dirty="0"/>
          </a:p>
        </p:txBody>
      </p:sp>
      <p:sp>
        <p:nvSpPr>
          <p:cNvPr id="4" name="Date Placeholder 3">
            <a:extLst>
              <a:ext uri="{FF2B5EF4-FFF2-40B4-BE49-F238E27FC236}">
                <a16:creationId xmlns:a16="http://schemas.microsoft.com/office/drawing/2014/main" id="{803EAED1-501F-DFEF-E10B-7586B736D0C5}"/>
              </a:ext>
            </a:extLst>
          </p:cNvPr>
          <p:cNvSpPr>
            <a:spLocks noGrp="1"/>
          </p:cNvSpPr>
          <p:nvPr>
            <p:ph type="dt" sz="half" idx="10"/>
          </p:nvPr>
        </p:nvSpPr>
        <p:spPr/>
        <p:txBody>
          <a:bodyPr/>
          <a:lstStyle/>
          <a:p>
            <a:fld id="{F066808C-B827-40EC-8FB7-32317CF88C06}" type="datetime1">
              <a:rPr lang="en-US" smtClean="0">
                <a:solidFill>
                  <a:prstClr val="black">
                    <a:tint val="75000"/>
                  </a:prstClr>
                </a:solidFill>
              </a:rPr>
              <a:pPr/>
              <a:t>6/25/2025</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845553CC-F1CF-1E88-06BC-62F2A8ACE262}"/>
              </a:ext>
            </a:extLst>
          </p:cNvPr>
          <p:cNvSpPr>
            <a:spLocks noGrp="1"/>
          </p:cNvSpPr>
          <p:nvPr>
            <p:ph type="sldNum" sz="quarter" idx="12"/>
          </p:nvPr>
        </p:nvSpPr>
        <p:spPr/>
        <p:txBody>
          <a:bodyPr/>
          <a:lstStyle/>
          <a:p>
            <a:fld id="{DABDDB05-AA14-3742-9549-7C9884380CC6}" type="slidenum">
              <a:rPr lang="en-US" smtClean="0">
                <a:solidFill>
                  <a:prstClr val="black">
                    <a:tint val="75000"/>
                  </a:prstClr>
                </a:solidFill>
              </a:rPr>
              <a:pPr/>
              <a:t>3</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66D4F597-F037-D4F4-2EAC-B3686B35FAE8}"/>
              </a:ext>
            </a:extLst>
          </p:cNvPr>
          <p:cNvSpPr txBox="1"/>
          <p:nvPr/>
        </p:nvSpPr>
        <p:spPr>
          <a:xfrm>
            <a:off x="1143000" y="6411496"/>
            <a:ext cx="7086600" cy="338554"/>
          </a:xfrm>
          <a:prstGeom prst="rect">
            <a:avLst/>
          </a:prstGeom>
          <a:noFill/>
        </p:spPr>
        <p:txBody>
          <a:bodyPr wrap="square" rtlCol="0">
            <a:spAutoFit/>
          </a:bodyPr>
          <a:lstStyle/>
          <a:p>
            <a:r>
              <a:rPr lang="en-US" sz="800" dirty="0"/>
              <a:t>10k Mouse E18 Combined Cortex, Hippocampus and Subventricular Zone Cells, Chromium GEM-X Single Cell 3' Gene Expression Dataset by Cell Ranger 8.0.0, 10x Genomics, Inc, (2024, Apr 15). Used with permission of 10x Genomics, Inc.</a:t>
            </a:r>
          </a:p>
        </p:txBody>
      </p:sp>
    </p:spTree>
    <p:extLst>
      <p:ext uri="{BB962C8B-B14F-4D97-AF65-F5344CB8AC3E}">
        <p14:creationId xmlns:p14="http://schemas.microsoft.com/office/powerpoint/2010/main" val="243761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C33D65-8C99-4D82-9EC5-E6C6CC8F54AE}"/>
              </a:ext>
            </a:extLst>
          </p:cNvPr>
          <p:cNvSpPr>
            <a:spLocks noGrp="1"/>
          </p:cNvSpPr>
          <p:nvPr>
            <p:ph idx="1"/>
          </p:nvPr>
        </p:nvSpPr>
        <p:spPr>
          <a:xfrm>
            <a:off x="342900" y="2188746"/>
            <a:ext cx="8458200" cy="4059654"/>
          </a:xfrm>
        </p:spPr>
        <p:txBody>
          <a:bodyPr>
            <a:normAutofit fontScale="62500" lnSpcReduction="20000"/>
          </a:bodyPr>
          <a:lstStyle/>
          <a:p>
            <a:r>
              <a:rPr lang="en-US" dirty="0"/>
              <a:t>This public one is from </a:t>
            </a:r>
            <a:r>
              <a:rPr lang="en-US" dirty="0">
                <a:hlinkClick r:id="rId3"/>
              </a:rPr>
              <a:t>cellranger multi </a:t>
            </a:r>
            <a:r>
              <a:rPr lang="en-US" dirty="0"/>
              <a:t>not </a:t>
            </a:r>
            <a:r>
              <a:rPr lang="en-US" dirty="0">
                <a:hlinkClick r:id="rId4"/>
              </a:rPr>
              <a:t>cellranger count</a:t>
            </a:r>
            <a:r>
              <a:rPr lang="en-US" dirty="0"/>
              <a:t> but all the same information is in there:</a:t>
            </a:r>
          </a:p>
          <a:p>
            <a:r>
              <a:rPr lang="en-US" b="1" dirty="0"/>
              <a:t>Library</a:t>
            </a:r>
            <a:r>
              <a:rPr lang="en-US" dirty="0"/>
              <a:t> tab on left: </a:t>
            </a:r>
          </a:p>
          <a:p>
            <a:pPr marL="514350" indent="-514350">
              <a:buFont typeface="+mj-lt"/>
              <a:buAutoNum type="arabicPeriod"/>
            </a:pPr>
            <a:r>
              <a:rPr lang="en-US" dirty="0"/>
              <a:t>Cell Statistics (same as Cells tab)</a:t>
            </a:r>
          </a:p>
          <a:p>
            <a:pPr marL="514350" indent="-514350">
              <a:buFont typeface="+mj-lt"/>
              <a:buAutoNum type="arabicPeriod"/>
            </a:pPr>
            <a:r>
              <a:rPr lang="en-US" dirty="0"/>
              <a:t>Sequencing and Mapping metrics: click on ? for explanations</a:t>
            </a:r>
          </a:p>
          <a:p>
            <a:pPr marL="514350" indent="-514350">
              <a:buFont typeface="+mj-lt"/>
              <a:buAutoNum type="arabicPeriod"/>
            </a:pPr>
            <a:r>
              <a:rPr lang="en-US" dirty="0"/>
              <a:t>Metrics Per Physical Library</a:t>
            </a:r>
          </a:p>
          <a:p>
            <a:pPr marL="1257300" lvl="1" indent="-514350">
              <a:buFont typeface="+mj-lt"/>
              <a:buAutoNum type="arabicPeriod"/>
            </a:pPr>
            <a:r>
              <a:rPr lang="en-US" b="1" dirty="0"/>
              <a:t>Sequencing saturation </a:t>
            </a:r>
            <a:r>
              <a:rPr lang="en-US" dirty="0"/>
              <a:t>- "The fraction of reads originating from an already-observed UMI." Indicates whether more sequencing would result in substantially more reads.</a:t>
            </a:r>
          </a:p>
          <a:p>
            <a:pPr marL="514350" indent="-514350">
              <a:buFont typeface="+mj-lt"/>
              <a:buAutoNum type="arabicPeriod"/>
            </a:pPr>
            <a:r>
              <a:rPr lang="en-US" dirty="0"/>
              <a:t>Plots</a:t>
            </a:r>
          </a:p>
          <a:p>
            <a:pPr marL="1257300" lvl="1" indent="-514350">
              <a:buFont typeface="+mj-lt"/>
              <a:buAutoNum type="arabicPeriod"/>
            </a:pPr>
            <a:r>
              <a:rPr lang="en-US" b="1" dirty="0"/>
              <a:t>GEX Barcode Rank Plot </a:t>
            </a:r>
            <a:r>
              <a:rPr lang="en-US" dirty="0"/>
              <a:t>- should see sharp "cliff"</a:t>
            </a:r>
          </a:p>
          <a:p>
            <a:pPr marL="1257300" lvl="1" indent="-514350">
              <a:buFont typeface="+mj-lt"/>
              <a:buAutoNum type="arabicPeriod"/>
            </a:pPr>
            <a:r>
              <a:rPr lang="en-US" b="1" dirty="0"/>
              <a:t>Sequencing Saturation &amp; Median Gene per Cell </a:t>
            </a:r>
            <a:r>
              <a:rPr lang="en-US" dirty="0"/>
              <a:t>- show </a:t>
            </a:r>
            <a:r>
              <a:rPr lang="en-US" dirty="0" err="1"/>
              <a:t>downsampled</a:t>
            </a:r>
            <a:r>
              <a:rPr lang="en-US" dirty="0"/>
              <a:t> values to observe curve and extrapolate what extra sequencing would gain.</a:t>
            </a:r>
          </a:p>
        </p:txBody>
      </p:sp>
      <p:sp>
        <p:nvSpPr>
          <p:cNvPr id="3" name="Title 2">
            <a:extLst>
              <a:ext uri="{FF2B5EF4-FFF2-40B4-BE49-F238E27FC236}">
                <a16:creationId xmlns:a16="http://schemas.microsoft.com/office/drawing/2014/main" id="{2BE2ACC4-BF0A-530A-D1F0-F85303EAC223}"/>
              </a:ext>
            </a:extLst>
          </p:cNvPr>
          <p:cNvSpPr>
            <a:spLocks noGrp="1"/>
          </p:cNvSpPr>
          <p:nvPr>
            <p:ph type="title"/>
          </p:nvPr>
        </p:nvSpPr>
        <p:spPr>
          <a:xfrm>
            <a:off x="457200" y="990600"/>
            <a:ext cx="8229600" cy="1143000"/>
          </a:xfrm>
        </p:spPr>
        <p:txBody>
          <a:bodyPr/>
          <a:lstStyle/>
          <a:p>
            <a:r>
              <a:rPr lang="en-US" dirty="0">
                <a:hlinkClick r:id="rId5"/>
              </a:rPr>
              <a:t>Web_summary.html file</a:t>
            </a:r>
            <a:endParaRPr lang="en-US" dirty="0"/>
          </a:p>
        </p:txBody>
      </p:sp>
      <p:sp>
        <p:nvSpPr>
          <p:cNvPr id="4" name="Date Placeholder 3">
            <a:extLst>
              <a:ext uri="{FF2B5EF4-FFF2-40B4-BE49-F238E27FC236}">
                <a16:creationId xmlns:a16="http://schemas.microsoft.com/office/drawing/2014/main" id="{803EAED1-501F-DFEF-E10B-7586B736D0C5}"/>
              </a:ext>
            </a:extLst>
          </p:cNvPr>
          <p:cNvSpPr>
            <a:spLocks noGrp="1"/>
          </p:cNvSpPr>
          <p:nvPr>
            <p:ph type="dt" sz="half" idx="10"/>
          </p:nvPr>
        </p:nvSpPr>
        <p:spPr/>
        <p:txBody>
          <a:bodyPr/>
          <a:lstStyle/>
          <a:p>
            <a:fld id="{F066808C-B827-40EC-8FB7-32317CF88C06}" type="datetime1">
              <a:rPr lang="en-US" smtClean="0">
                <a:solidFill>
                  <a:prstClr val="black">
                    <a:tint val="75000"/>
                  </a:prstClr>
                </a:solidFill>
              </a:rPr>
              <a:pPr/>
              <a:t>6/25/2025</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845553CC-F1CF-1E88-06BC-62F2A8ACE262}"/>
              </a:ext>
            </a:extLst>
          </p:cNvPr>
          <p:cNvSpPr>
            <a:spLocks noGrp="1"/>
          </p:cNvSpPr>
          <p:nvPr>
            <p:ph type="sldNum" sz="quarter" idx="12"/>
          </p:nvPr>
        </p:nvSpPr>
        <p:spPr/>
        <p:txBody>
          <a:bodyPr/>
          <a:lstStyle/>
          <a:p>
            <a:fld id="{DABDDB05-AA14-3742-9549-7C9884380CC6}" type="slidenum">
              <a:rPr lang="en-US" smtClean="0">
                <a:solidFill>
                  <a:prstClr val="black">
                    <a:tint val="75000"/>
                  </a:prstClr>
                </a:solidFill>
              </a:rPr>
              <a:pPr/>
              <a:t>4</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66D4F597-F037-D4F4-2EAC-B3686B35FAE8}"/>
              </a:ext>
            </a:extLst>
          </p:cNvPr>
          <p:cNvSpPr txBox="1"/>
          <p:nvPr/>
        </p:nvSpPr>
        <p:spPr>
          <a:xfrm>
            <a:off x="1143000" y="6411496"/>
            <a:ext cx="7086600" cy="338554"/>
          </a:xfrm>
          <a:prstGeom prst="rect">
            <a:avLst/>
          </a:prstGeom>
          <a:noFill/>
        </p:spPr>
        <p:txBody>
          <a:bodyPr wrap="square" rtlCol="0">
            <a:spAutoFit/>
          </a:bodyPr>
          <a:lstStyle/>
          <a:p>
            <a:r>
              <a:rPr lang="en-US" sz="800" dirty="0"/>
              <a:t>10k Mouse E18 Combined Cortex, Hippocampus and Subventricular Zone Cells, Chromium GEM-X Single Cell 3' Gene Expression Dataset by Cell Ranger 8.0.0, 10x Genomics, Inc, (2024, Apr 15). Used with permission of 10x Genomics, Inc.</a:t>
            </a:r>
          </a:p>
        </p:txBody>
      </p:sp>
    </p:spTree>
    <p:extLst>
      <p:ext uri="{BB962C8B-B14F-4D97-AF65-F5344CB8AC3E}">
        <p14:creationId xmlns:p14="http://schemas.microsoft.com/office/powerpoint/2010/main" val="306317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88D55D-BB73-3B20-9EF9-A3411D68DA1D}"/>
              </a:ext>
            </a:extLst>
          </p:cNvPr>
          <p:cNvSpPr>
            <a:spLocks noGrp="1"/>
          </p:cNvSpPr>
          <p:nvPr>
            <p:ph idx="1"/>
          </p:nvPr>
        </p:nvSpPr>
        <p:spPr>
          <a:xfrm>
            <a:off x="266593" y="2648908"/>
            <a:ext cx="3276600" cy="3504872"/>
          </a:xfrm>
        </p:spPr>
        <p:txBody>
          <a:bodyPr/>
          <a:lstStyle/>
          <a:p>
            <a:r>
              <a:rPr lang="en-US" dirty="0"/>
              <a:t>If you get this error in the second code box then you did not load the Mayo module before opening the .</a:t>
            </a:r>
            <a:r>
              <a:rPr lang="en-US" dirty="0" err="1"/>
              <a:t>ipynb</a:t>
            </a:r>
            <a:r>
              <a:rPr lang="en-US" dirty="0"/>
              <a:t>.</a:t>
            </a:r>
          </a:p>
          <a:p>
            <a:r>
              <a:rPr lang="en-US" dirty="0"/>
              <a:t>To fix, follow next slides</a:t>
            </a:r>
          </a:p>
        </p:txBody>
      </p:sp>
      <p:sp>
        <p:nvSpPr>
          <p:cNvPr id="3" name="Title 2">
            <a:extLst>
              <a:ext uri="{FF2B5EF4-FFF2-40B4-BE49-F238E27FC236}">
                <a16:creationId xmlns:a16="http://schemas.microsoft.com/office/drawing/2014/main" id="{E8F692A0-ACDA-2559-BD06-971A94DE4977}"/>
              </a:ext>
            </a:extLst>
          </p:cNvPr>
          <p:cNvSpPr>
            <a:spLocks noGrp="1"/>
          </p:cNvSpPr>
          <p:nvPr>
            <p:ph type="title"/>
          </p:nvPr>
        </p:nvSpPr>
        <p:spPr/>
        <p:txBody>
          <a:bodyPr/>
          <a:lstStyle/>
          <a:p>
            <a:r>
              <a:rPr lang="en-US" dirty="0"/>
              <a:t>stop("Please install hdf5r to read HDF5 files")</a:t>
            </a:r>
          </a:p>
        </p:txBody>
      </p:sp>
      <p:sp>
        <p:nvSpPr>
          <p:cNvPr id="4" name="Date Placeholder 3">
            <a:extLst>
              <a:ext uri="{FF2B5EF4-FFF2-40B4-BE49-F238E27FC236}">
                <a16:creationId xmlns:a16="http://schemas.microsoft.com/office/drawing/2014/main" id="{68AB29E3-07B5-F588-9A9B-F3B593A1BDC4}"/>
              </a:ext>
            </a:extLst>
          </p:cNvPr>
          <p:cNvSpPr>
            <a:spLocks noGrp="1"/>
          </p:cNvSpPr>
          <p:nvPr>
            <p:ph type="dt" sz="half" idx="10"/>
          </p:nvPr>
        </p:nvSpPr>
        <p:spPr/>
        <p:txBody>
          <a:bodyPr/>
          <a:lstStyle/>
          <a:p>
            <a:fld id="{F066808C-B827-40EC-8FB7-32317CF88C06}" type="datetime1">
              <a:rPr lang="en-US" smtClean="0">
                <a:solidFill>
                  <a:prstClr val="black">
                    <a:tint val="75000"/>
                  </a:prstClr>
                </a:solidFill>
              </a:rPr>
              <a:pPr/>
              <a:t>6/25/2025</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49C5261F-07B5-A456-FDF3-455DCC49870F}"/>
              </a:ext>
            </a:extLst>
          </p:cNvPr>
          <p:cNvSpPr>
            <a:spLocks noGrp="1"/>
          </p:cNvSpPr>
          <p:nvPr>
            <p:ph type="sldNum" sz="quarter" idx="12"/>
          </p:nvPr>
        </p:nvSpPr>
        <p:spPr/>
        <p:txBody>
          <a:bodyPr/>
          <a:lstStyle/>
          <a:p>
            <a:fld id="{DABDDB05-AA14-3742-9549-7C9884380CC6}" type="slidenum">
              <a:rPr lang="en-US" smtClean="0">
                <a:solidFill>
                  <a:prstClr val="black">
                    <a:tint val="75000"/>
                  </a:prstClr>
                </a:solidFill>
              </a:rPr>
              <a:pPr/>
              <a:t>5</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062F4195-C563-042D-2FE9-AC8BFFB0B4C5}"/>
              </a:ext>
            </a:extLst>
          </p:cNvPr>
          <p:cNvPicPr>
            <a:picLocks noChangeAspect="1"/>
          </p:cNvPicPr>
          <p:nvPr/>
        </p:nvPicPr>
        <p:blipFill>
          <a:blip r:embed="rId2"/>
          <a:stretch>
            <a:fillRect/>
          </a:stretch>
        </p:blipFill>
        <p:spPr>
          <a:xfrm>
            <a:off x="3543193" y="3076242"/>
            <a:ext cx="5584765" cy="3781758"/>
          </a:xfrm>
          <a:prstGeom prst="rect">
            <a:avLst/>
          </a:prstGeom>
        </p:spPr>
      </p:pic>
    </p:spTree>
    <p:extLst>
      <p:ext uri="{BB962C8B-B14F-4D97-AF65-F5344CB8AC3E}">
        <p14:creationId xmlns:p14="http://schemas.microsoft.com/office/powerpoint/2010/main" val="282664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015E15-D0BB-DA33-BA6E-A7D1CE04AD63}"/>
              </a:ext>
            </a:extLst>
          </p:cNvPr>
          <p:cNvPicPr>
            <a:picLocks noChangeAspect="1"/>
          </p:cNvPicPr>
          <p:nvPr/>
        </p:nvPicPr>
        <p:blipFill>
          <a:blip r:embed="rId2"/>
          <a:stretch>
            <a:fillRect/>
          </a:stretch>
        </p:blipFill>
        <p:spPr>
          <a:xfrm>
            <a:off x="3276600" y="2884854"/>
            <a:ext cx="5867400" cy="3973146"/>
          </a:xfrm>
          <a:prstGeom prst="rect">
            <a:avLst/>
          </a:prstGeom>
        </p:spPr>
      </p:pic>
      <p:sp>
        <p:nvSpPr>
          <p:cNvPr id="2" name="Content Placeholder 1">
            <a:extLst>
              <a:ext uri="{FF2B5EF4-FFF2-40B4-BE49-F238E27FC236}">
                <a16:creationId xmlns:a16="http://schemas.microsoft.com/office/drawing/2014/main" id="{A8EE4443-899B-FB32-0BE1-6A4CE8106B6D}"/>
              </a:ext>
            </a:extLst>
          </p:cNvPr>
          <p:cNvSpPr>
            <a:spLocks noGrp="1"/>
          </p:cNvSpPr>
          <p:nvPr>
            <p:ph idx="1"/>
          </p:nvPr>
        </p:nvSpPr>
        <p:spPr>
          <a:xfrm>
            <a:off x="112620" y="2209799"/>
            <a:ext cx="2895600" cy="3916186"/>
          </a:xfrm>
        </p:spPr>
        <p:txBody>
          <a:bodyPr/>
          <a:lstStyle/>
          <a:p>
            <a:pPr marL="285750" indent="-285750">
              <a:buFont typeface="+mj-lt"/>
              <a:buAutoNum type="arabicPeriod"/>
            </a:pPr>
            <a:r>
              <a:rPr lang="en-US" dirty="0"/>
              <a:t>Click on blue hexagon</a:t>
            </a:r>
          </a:p>
          <a:p>
            <a:pPr marL="285750" indent="-285750">
              <a:buFont typeface="+mj-lt"/>
              <a:buAutoNum type="arabicPeriod"/>
            </a:pPr>
            <a:r>
              <a:rPr lang="en-US" dirty="0"/>
              <a:t>Search for Mayo at top</a:t>
            </a:r>
          </a:p>
          <a:p>
            <a:pPr marL="285750" indent="-285750">
              <a:buFont typeface="+mj-lt"/>
              <a:buAutoNum type="arabicPeriod"/>
            </a:pPr>
            <a:r>
              <a:rPr lang="en-US" dirty="0"/>
              <a:t>Click on "Load" by Mayo module at bottom.</a:t>
            </a:r>
          </a:p>
          <a:p>
            <a:pPr marL="285750" indent="-285750">
              <a:buFont typeface="+mj-lt"/>
              <a:buAutoNum type="arabicPeriod"/>
            </a:pPr>
            <a:endParaRPr lang="en-US" dirty="0"/>
          </a:p>
        </p:txBody>
      </p:sp>
      <p:sp>
        <p:nvSpPr>
          <p:cNvPr id="3" name="Title 2">
            <a:extLst>
              <a:ext uri="{FF2B5EF4-FFF2-40B4-BE49-F238E27FC236}">
                <a16:creationId xmlns:a16="http://schemas.microsoft.com/office/drawing/2014/main" id="{A41E9575-565F-4989-1B1D-9A84B78420C5}"/>
              </a:ext>
            </a:extLst>
          </p:cNvPr>
          <p:cNvSpPr>
            <a:spLocks noGrp="1"/>
          </p:cNvSpPr>
          <p:nvPr>
            <p:ph type="title"/>
          </p:nvPr>
        </p:nvSpPr>
        <p:spPr>
          <a:xfrm>
            <a:off x="291822" y="1137125"/>
            <a:ext cx="8229600" cy="1143000"/>
          </a:xfrm>
        </p:spPr>
        <p:txBody>
          <a:bodyPr/>
          <a:lstStyle/>
          <a:p>
            <a:r>
              <a:rPr lang="en-US" dirty="0"/>
              <a:t>Load Mayo module</a:t>
            </a:r>
          </a:p>
        </p:txBody>
      </p:sp>
      <p:sp>
        <p:nvSpPr>
          <p:cNvPr id="4" name="Date Placeholder 3">
            <a:extLst>
              <a:ext uri="{FF2B5EF4-FFF2-40B4-BE49-F238E27FC236}">
                <a16:creationId xmlns:a16="http://schemas.microsoft.com/office/drawing/2014/main" id="{007DFB77-A0B6-7584-ADF6-27C04AB1079F}"/>
              </a:ext>
            </a:extLst>
          </p:cNvPr>
          <p:cNvSpPr>
            <a:spLocks noGrp="1"/>
          </p:cNvSpPr>
          <p:nvPr>
            <p:ph type="dt" sz="half" idx="10"/>
          </p:nvPr>
        </p:nvSpPr>
        <p:spPr/>
        <p:txBody>
          <a:bodyPr/>
          <a:lstStyle/>
          <a:p>
            <a:fld id="{F066808C-B827-40EC-8FB7-32317CF88C06}" type="datetime1">
              <a:rPr lang="en-US" smtClean="0">
                <a:solidFill>
                  <a:prstClr val="black">
                    <a:tint val="75000"/>
                  </a:prstClr>
                </a:solidFill>
              </a:rPr>
              <a:pPr/>
              <a:t>6/25/2025</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D9A3C22-E26C-C7E7-C010-1B4F65E80A3A}"/>
              </a:ext>
            </a:extLst>
          </p:cNvPr>
          <p:cNvSpPr>
            <a:spLocks noGrp="1"/>
          </p:cNvSpPr>
          <p:nvPr>
            <p:ph type="sldNum" sz="quarter" idx="12"/>
          </p:nvPr>
        </p:nvSpPr>
        <p:spPr/>
        <p:txBody>
          <a:bodyPr/>
          <a:lstStyle/>
          <a:p>
            <a:fld id="{DABDDB05-AA14-3742-9549-7C9884380CC6}" type="slidenum">
              <a:rPr lang="en-US" smtClean="0">
                <a:solidFill>
                  <a:prstClr val="black">
                    <a:tint val="75000"/>
                  </a:prstClr>
                </a:solidFill>
              </a:rPr>
              <a:pPr/>
              <a:t>6</a:t>
            </a:fld>
            <a:endParaRPr lang="en-US" dirty="0">
              <a:solidFill>
                <a:prstClr val="black">
                  <a:tint val="75000"/>
                </a:prstClr>
              </a:solidFill>
            </a:endParaRPr>
          </a:p>
        </p:txBody>
      </p:sp>
      <p:sp>
        <p:nvSpPr>
          <p:cNvPr id="8" name="Oval 7">
            <a:extLst>
              <a:ext uri="{FF2B5EF4-FFF2-40B4-BE49-F238E27FC236}">
                <a16:creationId xmlns:a16="http://schemas.microsoft.com/office/drawing/2014/main" id="{92C805E0-ACB4-4529-318F-6E7A4A05022D}"/>
              </a:ext>
            </a:extLst>
          </p:cNvPr>
          <p:cNvSpPr/>
          <p:nvPr/>
        </p:nvSpPr>
        <p:spPr>
          <a:xfrm>
            <a:off x="3034879" y="4429601"/>
            <a:ext cx="708683" cy="62222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BF3976-C7ED-1195-9F28-7DAF15E7EFD6}"/>
              </a:ext>
            </a:extLst>
          </p:cNvPr>
          <p:cNvSpPr txBox="1"/>
          <p:nvPr/>
        </p:nvSpPr>
        <p:spPr>
          <a:xfrm>
            <a:off x="3754512" y="4587735"/>
            <a:ext cx="408223" cy="523220"/>
          </a:xfrm>
          <a:prstGeom prst="rect">
            <a:avLst/>
          </a:prstGeom>
          <a:noFill/>
        </p:spPr>
        <p:txBody>
          <a:bodyPr wrap="square" rtlCol="0">
            <a:spAutoFit/>
          </a:bodyPr>
          <a:lstStyle/>
          <a:p>
            <a:r>
              <a:rPr lang="en-US" sz="2800" b="1" dirty="0">
                <a:solidFill>
                  <a:srgbClr val="FF0000"/>
                </a:solidFill>
              </a:rPr>
              <a:t>1</a:t>
            </a:r>
          </a:p>
        </p:txBody>
      </p:sp>
      <p:sp>
        <p:nvSpPr>
          <p:cNvPr id="10" name="TextBox 9">
            <a:extLst>
              <a:ext uri="{FF2B5EF4-FFF2-40B4-BE49-F238E27FC236}">
                <a16:creationId xmlns:a16="http://schemas.microsoft.com/office/drawing/2014/main" id="{38D44B5E-0B55-87AC-B072-3EE7C9736F55}"/>
              </a:ext>
            </a:extLst>
          </p:cNvPr>
          <p:cNvSpPr txBox="1"/>
          <p:nvPr/>
        </p:nvSpPr>
        <p:spPr>
          <a:xfrm>
            <a:off x="3998399" y="3429000"/>
            <a:ext cx="408223" cy="523220"/>
          </a:xfrm>
          <a:prstGeom prst="rect">
            <a:avLst/>
          </a:prstGeom>
          <a:noFill/>
        </p:spPr>
        <p:txBody>
          <a:bodyPr wrap="square" rtlCol="0">
            <a:spAutoFit/>
          </a:bodyPr>
          <a:lstStyle/>
          <a:p>
            <a:r>
              <a:rPr lang="en-US" sz="2800" b="1" dirty="0">
                <a:solidFill>
                  <a:srgbClr val="FF0000"/>
                </a:solidFill>
              </a:rPr>
              <a:t>2</a:t>
            </a:r>
          </a:p>
        </p:txBody>
      </p:sp>
      <p:sp>
        <p:nvSpPr>
          <p:cNvPr id="11" name="Oval 10">
            <a:extLst>
              <a:ext uri="{FF2B5EF4-FFF2-40B4-BE49-F238E27FC236}">
                <a16:creationId xmlns:a16="http://schemas.microsoft.com/office/drawing/2014/main" id="{D6CAAC54-00F3-564B-C1E3-F24D60FAC7A9}"/>
              </a:ext>
            </a:extLst>
          </p:cNvPr>
          <p:cNvSpPr/>
          <p:nvPr/>
        </p:nvSpPr>
        <p:spPr>
          <a:xfrm>
            <a:off x="3249941" y="3360778"/>
            <a:ext cx="708683" cy="62222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C497294-53CB-2DBF-0030-3486F9479550}"/>
              </a:ext>
            </a:extLst>
          </p:cNvPr>
          <p:cNvSpPr txBox="1"/>
          <p:nvPr/>
        </p:nvSpPr>
        <p:spPr>
          <a:xfrm>
            <a:off x="5315988" y="5799013"/>
            <a:ext cx="408223" cy="523220"/>
          </a:xfrm>
          <a:prstGeom prst="rect">
            <a:avLst/>
          </a:prstGeom>
          <a:noFill/>
        </p:spPr>
        <p:txBody>
          <a:bodyPr wrap="square" rtlCol="0">
            <a:spAutoFit/>
          </a:bodyPr>
          <a:lstStyle/>
          <a:p>
            <a:r>
              <a:rPr lang="en-US" sz="2800" b="1" dirty="0">
                <a:solidFill>
                  <a:srgbClr val="FF0000"/>
                </a:solidFill>
              </a:rPr>
              <a:t>3</a:t>
            </a:r>
          </a:p>
        </p:txBody>
      </p:sp>
      <p:sp>
        <p:nvSpPr>
          <p:cNvPr id="13" name="Oval 12">
            <a:extLst>
              <a:ext uri="{FF2B5EF4-FFF2-40B4-BE49-F238E27FC236}">
                <a16:creationId xmlns:a16="http://schemas.microsoft.com/office/drawing/2014/main" id="{FF1A7FCA-0845-08AE-2736-2BAB95019936}"/>
              </a:ext>
            </a:extLst>
          </p:cNvPr>
          <p:cNvSpPr/>
          <p:nvPr/>
        </p:nvSpPr>
        <p:spPr>
          <a:xfrm>
            <a:off x="4569696" y="5749509"/>
            <a:ext cx="708683" cy="62222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29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BB1FB1-86CB-AAEE-498D-495DC23F218C}"/>
              </a:ext>
            </a:extLst>
          </p:cNvPr>
          <p:cNvPicPr>
            <a:picLocks noChangeAspect="1"/>
          </p:cNvPicPr>
          <p:nvPr/>
        </p:nvPicPr>
        <p:blipFill>
          <a:blip r:embed="rId2"/>
          <a:stretch>
            <a:fillRect/>
          </a:stretch>
        </p:blipFill>
        <p:spPr>
          <a:xfrm>
            <a:off x="3125436" y="2779776"/>
            <a:ext cx="6022575" cy="4078224"/>
          </a:xfrm>
          <a:prstGeom prst="rect">
            <a:avLst/>
          </a:prstGeom>
        </p:spPr>
      </p:pic>
      <p:sp>
        <p:nvSpPr>
          <p:cNvPr id="3" name="Title 2">
            <a:extLst>
              <a:ext uri="{FF2B5EF4-FFF2-40B4-BE49-F238E27FC236}">
                <a16:creationId xmlns:a16="http://schemas.microsoft.com/office/drawing/2014/main" id="{9E0FB33D-1166-B6DA-0172-8C11639BE766}"/>
              </a:ext>
            </a:extLst>
          </p:cNvPr>
          <p:cNvSpPr>
            <a:spLocks noGrp="1"/>
          </p:cNvSpPr>
          <p:nvPr>
            <p:ph type="title"/>
          </p:nvPr>
        </p:nvSpPr>
        <p:spPr>
          <a:xfrm>
            <a:off x="457200" y="1146295"/>
            <a:ext cx="8229600" cy="1143000"/>
          </a:xfrm>
        </p:spPr>
        <p:txBody>
          <a:bodyPr/>
          <a:lstStyle/>
          <a:p>
            <a:r>
              <a:rPr lang="en-US" dirty="0"/>
              <a:t>Stop Kernel</a:t>
            </a:r>
          </a:p>
        </p:txBody>
      </p:sp>
      <p:sp>
        <p:nvSpPr>
          <p:cNvPr id="4" name="Date Placeholder 3">
            <a:extLst>
              <a:ext uri="{FF2B5EF4-FFF2-40B4-BE49-F238E27FC236}">
                <a16:creationId xmlns:a16="http://schemas.microsoft.com/office/drawing/2014/main" id="{50DAEBFC-3C7F-2EB9-098C-D5E16A9D3118}"/>
              </a:ext>
            </a:extLst>
          </p:cNvPr>
          <p:cNvSpPr>
            <a:spLocks noGrp="1"/>
          </p:cNvSpPr>
          <p:nvPr>
            <p:ph type="dt" sz="half" idx="10"/>
          </p:nvPr>
        </p:nvSpPr>
        <p:spPr/>
        <p:txBody>
          <a:bodyPr/>
          <a:lstStyle/>
          <a:p>
            <a:fld id="{F066808C-B827-40EC-8FB7-32317CF88C06}" type="datetime1">
              <a:rPr lang="en-US" smtClean="0">
                <a:solidFill>
                  <a:prstClr val="black">
                    <a:tint val="75000"/>
                  </a:prstClr>
                </a:solidFill>
              </a:rPr>
              <a:pPr/>
              <a:t>6/25/2025</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48FD1E49-0E37-636D-D4B9-3D76C7C5F406}"/>
              </a:ext>
            </a:extLst>
          </p:cNvPr>
          <p:cNvSpPr>
            <a:spLocks noGrp="1"/>
          </p:cNvSpPr>
          <p:nvPr>
            <p:ph type="sldNum" sz="quarter" idx="12"/>
          </p:nvPr>
        </p:nvSpPr>
        <p:spPr/>
        <p:txBody>
          <a:bodyPr/>
          <a:lstStyle/>
          <a:p>
            <a:fld id="{DABDDB05-AA14-3742-9549-7C9884380CC6}" type="slidenum">
              <a:rPr lang="en-US" smtClean="0">
                <a:solidFill>
                  <a:prstClr val="black">
                    <a:tint val="75000"/>
                  </a:prstClr>
                </a:solidFill>
              </a:rPr>
              <a:pPr/>
              <a:t>7</a:t>
            </a:fld>
            <a:endParaRPr lang="en-US" dirty="0">
              <a:solidFill>
                <a:prstClr val="black">
                  <a:tint val="75000"/>
                </a:prstClr>
              </a:solidFill>
            </a:endParaRPr>
          </a:p>
        </p:txBody>
      </p:sp>
      <p:sp>
        <p:nvSpPr>
          <p:cNvPr id="8" name="Content Placeholder 1">
            <a:extLst>
              <a:ext uri="{FF2B5EF4-FFF2-40B4-BE49-F238E27FC236}">
                <a16:creationId xmlns:a16="http://schemas.microsoft.com/office/drawing/2014/main" id="{D5C62534-6B1E-066B-E4F8-B86121B298DB}"/>
              </a:ext>
            </a:extLst>
          </p:cNvPr>
          <p:cNvSpPr>
            <a:spLocks noGrp="1"/>
          </p:cNvSpPr>
          <p:nvPr>
            <p:ph idx="1"/>
          </p:nvPr>
        </p:nvSpPr>
        <p:spPr>
          <a:xfrm>
            <a:off x="112620" y="2209799"/>
            <a:ext cx="2895600" cy="3916186"/>
          </a:xfrm>
        </p:spPr>
        <p:txBody>
          <a:bodyPr>
            <a:normAutofit/>
          </a:bodyPr>
          <a:lstStyle/>
          <a:p>
            <a:pPr marL="285750" indent="-285750">
              <a:buFont typeface="+mj-lt"/>
              <a:buAutoNum type="arabicPeriod"/>
            </a:pPr>
            <a:r>
              <a:rPr lang="en-US" dirty="0"/>
              <a:t>Click on gray circle with white square on left</a:t>
            </a:r>
          </a:p>
          <a:p>
            <a:pPr marL="285750" indent="-285750">
              <a:buFont typeface="+mj-lt"/>
              <a:buAutoNum type="arabicPeriod"/>
            </a:pPr>
            <a:r>
              <a:rPr lang="en-US" dirty="0"/>
              <a:t>Under KERNELS click on the X by </a:t>
            </a:r>
            <a:r>
              <a:rPr lang="en-US" dirty="0" err="1"/>
              <a:t>BasicSingleCell.ipynb</a:t>
            </a:r>
            <a:r>
              <a:rPr lang="en-US" dirty="0"/>
              <a:t> </a:t>
            </a:r>
          </a:p>
          <a:p>
            <a:pPr marL="285750" indent="-285750">
              <a:buFont typeface="+mj-lt"/>
              <a:buAutoNum type="arabicPeriod"/>
            </a:pPr>
            <a:endParaRPr lang="en-US" dirty="0"/>
          </a:p>
        </p:txBody>
      </p:sp>
      <p:sp>
        <p:nvSpPr>
          <p:cNvPr id="11" name="Oval 10">
            <a:extLst>
              <a:ext uri="{FF2B5EF4-FFF2-40B4-BE49-F238E27FC236}">
                <a16:creationId xmlns:a16="http://schemas.microsoft.com/office/drawing/2014/main" id="{59454039-5055-C2AF-94F2-1645F398759D}"/>
              </a:ext>
            </a:extLst>
          </p:cNvPr>
          <p:cNvSpPr/>
          <p:nvPr/>
        </p:nvSpPr>
        <p:spPr>
          <a:xfrm>
            <a:off x="3008221" y="3678256"/>
            <a:ext cx="533694" cy="62222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73982A-53E7-6BD5-D7F3-091F14E95BA8}"/>
              </a:ext>
            </a:extLst>
          </p:cNvPr>
          <p:cNvSpPr txBox="1"/>
          <p:nvPr/>
        </p:nvSpPr>
        <p:spPr>
          <a:xfrm>
            <a:off x="2837107" y="3221853"/>
            <a:ext cx="408223" cy="523220"/>
          </a:xfrm>
          <a:prstGeom prst="rect">
            <a:avLst/>
          </a:prstGeom>
          <a:noFill/>
        </p:spPr>
        <p:txBody>
          <a:bodyPr wrap="square" rtlCol="0">
            <a:spAutoFit/>
          </a:bodyPr>
          <a:lstStyle/>
          <a:p>
            <a:r>
              <a:rPr lang="en-US" sz="2800" b="1" dirty="0">
                <a:solidFill>
                  <a:srgbClr val="FF0000"/>
                </a:solidFill>
              </a:rPr>
              <a:t>1</a:t>
            </a:r>
          </a:p>
        </p:txBody>
      </p:sp>
      <p:sp>
        <p:nvSpPr>
          <p:cNvPr id="19" name="TextBox 18">
            <a:extLst>
              <a:ext uri="{FF2B5EF4-FFF2-40B4-BE49-F238E27FC236}">
                <a16:creationId xmlns:a16="http://schemas.microsoft.com/office/drawing/2014/main" id="{4E0800EB-E3A2-4E56-15C1-21F5FB88C77B}"/>
              </a:ext>
            </a:extLst>
          </p:cNvPr>
          <p:cNvSpPr txBox="1"/>
          <p:nvPr/>
        </p:nvSpPr>
        <p:spPr>
          <a:xfrm>
            <a:off x="5272702" y="4259222"/>
            <a:ext cx="408223" cy="523220"/>
          </a:xfrm>
          <a:prstGeom prst="rect">
            <a:avLst/>
          </a:prstGeom>
          <a:noFill/>
        </p:spPr>
        <p:txBody>
          <a:bodyPr wrap="square" rtlCol="0">
            <a:spAutoFit/>
          </a:bodyPr>
          <a:lstStyle/>
          <a:p>
            <a:r>
              <a:rPr lang="en-US" sz="2800" b="1" dirty="0">
                <a:solidFill>
                  <a:srgbClr val="FF0000"/>
                </a:solidFill>
              </a:rPr>
              <a:t>2</a:t>
            </a:r>
          </a:p>
        </p:txBody>
      </p:sp>
      <p:sp>
        <p:nvSpPr>
          <p:cNvPr id="20" name="Oval 19">
            <a:extLst>
              <a:ext uri="{FF2B5EF4-FFF2-40B4-BE49-F238E27FC236}">
                <a16:creationId xmlns:a16="http://schemas.microsoft.com/office/drawing/2014/main" id="{473771D6-2F47-3A56-A52A-EC01266CFFCA}"/>
              </a:ext>
            </a:extLst>
          </p:cNvPr>
          <p:cNvSpPr/>
          <p:nvPr/>
        </p:nvSpPr>
        <p:spPr>
          <a:xfrm>
            <a:off x="4524244" y="4191000"/>
            <a:ext cx="708683" cy="62222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88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00F75-3617-66CF-E64D-5C7525C49BCF}"/>
              </a:ext>
            </a:extLst>
          </p:cNvPr>
          <p:cNvSpPr>
            <a:spLocks noGrp="1"/>
          </p:cNvSpPr>
          <p:nvPr>
            <p:ph type="title"/>
          </p:nvPr>
        </p:nvSpPr>
        <p:spPr>
          <a:xfrm>
            <a:off x="457200" y="1143000"/>
            <a:ext cx="8229600" cy="1143000"/>
          </a:xfrm>
        </p:spPr>
        <p:txBody>
          <a:bodyPr/>
          <a:lstStyle/>
          <a:p>
            <a:r>
              <a:rPr lang="en-US" dirty="0"/>
              <a:t>Re-start Kernel</a:t>
            </a:r>
          </a:p>
        </p:txBody>
      </p:sp>
      <p:sp>
        <p:nvSpPr>
          <p:cNvPr id="4" name="Date Placeholder 3">
            <a:extLst>
              <a:ext uri="{FF2B5EF4-FFF2-40B4-BE49-F238E27FC236}">
                <a16:creationId xmlns:a16="http://schemas.microsoft.com/office/drawing/2014/main" id="{61D17EAE-A684-5846-B3B0-F0BAD9799AD7}"/>
              </a:ext>
            </a:extLst>
          </p:cNvPr>
          <p:cNvSpPr>
            <a:spLocks noGrp="1"/>
          </p:cNvSpPr>
          <p:nvPr>
            <p:ph type="dt" sz="half" idx="10"/>
          </p:nvPr>
        </p:nvSpPr>
        <p:spPr/>
        <p:txBody>
          <a:bodyPr/>
          <a:lstStyle/>
          <a:p>
            <a:fld id="{F066808C-B827-40EC-8FB7-32317CF88C06}" type="datetime1">
              <a:rPr lang="en-US" smtClean="0">
                <a:solidFill>
                  <a:prstClr val="black">
                    <a:tint val="75000"/>
                  </a:prstClr>
                </a:solidFill>
              </a:rPr>
              <a:pPr/>
              <a:t>6/25/2025</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98C2B272-A8AD-AD21-B5FF-EE5CEE04C1EE}"/>
              </a:ext>
            </a:extLst>
          </p:cNvPr>
          <p:cNvSpPr>
            <a:spLocks noGrp="1"/>
          </p:cNvSpPr>
          <p:nvPr>
            <p:ph type="sldNum" sz="quarter" idx="12"/>
          </p:nvPr>
        </p:nvSpPr>
        <p:spPr/>
        <p:txBody>
          <a:bodyPr/>
          <a:lstStyle/>
          <a:p>
            <a:fld id="{DABDDB05-AA14-3742-9549-7C9884380CC6}" type="slidenum">
              <a:rPr lang="en-US" smtClean="0">
                <a:solidFill>
                  <a:prstClr val="black">
                    <a:tint val="75000"/>
                  </a:prstClr>
                </a:solidFill>
              </a:rPr>
              <a:pPr/>
              <a:t>8</a:t>
            </a:fld>
            <a:endParaRPr lang="en-US" dirty="0">
              <a:solidFill>
                <a:prstClr val="black">
                  <a:tint val="75000"/>
                </a:prstClr>
              </a:solidFill>
            </a:endParaRPr>
          </a:p>
        </p:txBody>
      </p:sp>
      <p:sp>
        <p:nvSpPr>
          <p:cNvPr id="6" name="Content Placeholder 1">
            <a:extLst>
              <a:ext uri="{FF2B5EF4-FFF2-40B4-BE49-F238E27FC236}">
                <a16:creationId xmlns:a16="http://schemas.microsoft.com/office/drawing/2014/main" id="{73AFD33D-7ECC-9B64-03F5-D749F917428F}"/>
              </a:ext>
            </a:extLst>
          </p:cNvPr>
          <p:cNvSpPr>
            <a:spLocks noGrp="1"/>
          </p:cNvSpPr>
          <p:nvPr>
            <p:ph idx="1"/>
          </p:nvPr>
        </p:nvSpPr>
        <p:spPr>
          <a:xfrm>
            <a:off x="112620" y="2209799"/>
            <a:ext cx="2895600" cy="3916186"/>
          </a:xfrm>
        </p:spPr>
        <p:txBody>
          <a:bodyPr>
            <a:normAutofit lnSpcReduction="10000"/>
          </a:bodyPr>
          <a:lstStyle/>
          <a:p>
            <a:pPr marL="285750" indent="-285750">
              <a:buFont typeface="+mj-lt"/>
              <a:buAutoNum type="arabicPeriod"/>
            </a:pPr>
            <a:r>
              <a:rPr lang="en-US" dirty="0"/>
              <a:t>Click on the "No Kernel" in the top right of the .</a:t>
            </a:r>
            <a:r>
              <a:rPr lang="en-US" dirty="0" err="1"/>
              <a:t>ipynb</a:t>
            </a:r>
            <a:r>
              <a:rPr lang="en-US" dirty="0"/>
              <a:t> to get the pop-up</a:t>
            </a:r>
          </a:p>
          <a:p>
            <a:pPr marL="285750" indent="-285750">
              <a:buFont typeface="+mj-lt"/>
              <a:buAutoNum type="arabicPeriod"/>
            </a:pPr>
            <a:r>
              <a:rPr lang="en-US" dirty="0"/>
              <a:t>Pick R 4.4.0 from the drop down menu</a:t>
            </a:r>
          </a:p>
          <a:p>
            <a:pPr marL="285750" indent="-285750">
              <a:buFont typeface="+mj-lt"/>
              <a:buAutoNum type="arabicPeriod"/>
            </a:pPr>
            <a:r>
              <a:rPr lang="en-US" dirty="0"/>
              <a:t>Click on "Select" </a:t>
            </a:r>
          </a:p>
          <a:p>
            <a:pPr marL="285750" indent="-285750">
              <a:buFont typeface="+mj-lt"/>
              <a:buAutoNum type="arabicPeriod"/>
            </a:pPr>
            <a:endParaRPr lang="en-US" dirty="0"/>
          </a:p>
        </p:txBody>
      </p:sp>
      <p:pic>
        <p:nvPicPr>
          <p:cNvPr id="8" name="Picture 7">
            <a:extLst>
              <a:ext uri="{FF2B5EF4-FFF2-40B4-BE49-F238E27FC236}">
                <a16:creationId xmlns:a16="http://schemas.microsoft.com/office/drawing/2014/main" id="{C64A76A6-3BAB-03C0-1F42-7C8275C9E685}"/>
              </a:ext>
            </a:extLst>
          </p:cNvPr>
          <p:cNvPicPr>
            <a:picLocks noChangeAspect="1"/>
          </p:cNvPicPr>
          <p:nvPr/>
        </p:nvPicPr>
        <p:blipFill>
          <a:blip r:embed="rId2"/>
          <a:stretch>
            <a:fillRect/>
          </a:stretch>
        </p:blipFill>
        <p:spPr>
          <a:xfrm>
            <a:off x="3121425" y="2779776"/>
            <a:ext cx="6022575" cy="4078224"/>
          </a:xfrm>
          <a:prstGeom prst="rect">
            <a:avLst/>
          </a:prstGeom>
        </p:spPr>
      </p:pic>
      <p:sp>
        <p:nvSpPr>
          <p:cNvPr id="9" name="Oval 8">
            <a:extLst>
              <a:ext uri="{FF2B5EF4-FFF2-40B4-BE49-F238E27FC236}">
                <a16:creationId xmlns:a16="http://schemas.microsoft.com/office/drawing/2014/main" id="{959D8FB0-857F-57A1-F640-79C8A9B55EFF}"/>
              </a:ext>
            </a:extLst>
          </p:cNvPr>
          <p:cNvSpPr/>
          <p:nvPr/>
        </p:nvSpPr>
        <p:spPr>
          <a:xfrm>
            <a:off x="8077200" y="3483463"/>
            <a:ext cx="762294" cy="62222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BBC0D52-EF2C-1229-0804-103932776319}"/>
              </a:ext>
            </a:extLst>
          </p:cNvPr>
          <p:cNvSpPr txBox="1"/>
          <p:nvPr/>
        </p:nvSpPr>
        <p:spPr>
          <a:xfrm>
            <a:off x="7662191" y="3483463"/>
            <a:ext cx="408223" cy="523220"/>
          </a:xfrm>
          <a:prstGeom prst="rect">
            <a:avLst/>
          </a:prstGeom>
          <a:noFill/>
        </p:spPr>
        <p:txBody>
          <a:bodyPr wrap="square" rtlCol="0">
            <a:spAutoFit/>
          </a:bodyPr>
          <a:lstStyle/>
          <a:p>
            <a:r>
              <a:rPr lang="en-US" sz="2800" b="1" dirty="0">
                <a:solidFill>
                  <a:srgbClr val="FF0000"/>
                </a:solidFill>
              </a:rPr>
              <a:t>1</a:t>
            </a:r>
          </a:p>
        </p:txBody>
      </p:sp>
      <p:sp>
        <p:nvSpPr>
          <p:cNvPr id="11" name="TextBox 10">
            <a:extLst>
              <a:ext uri="{FF2B5EF4-FFF2-40B4-BE49-F238E27FC236}">
                <a16:creationId xmlns:a16="http://schemas.microsoft.com/office/drawing/2014/main" id="{0443F81F-CD21-3A2C-222E-A841E7A1A275}"/>
              </a:ext>
            </a:extLst>
          </p:cNvPr>
          <p:cNvSpPr txBox="1"/>
          <p:nvPr/>
        </p:nvSpPr>
        <p:spPr>
          <a:xfrm>
            <a:off x="5798449" y="4295668"/>
            <a:ext cx="408223" cy="523220"/>
          </a:xfrm>
          <a:prstGeom prst="rect">
            <a:avLst/>
          </a:prstGeom>
          <a:noFill/>
        </p:spPr>
        <p:txBody>
          <a:bodyPr wrap="square" rtlCol="0">
            <a:spAutoFit/>
          </a:bodyPr>
          <a:lstStyle/>
          <a:p>
            <a:r>
              <a:rPr lang="en-US" sz="2800" b="1" dirty="0">
                <a:solidFill>
                  <a:srgbClr val="FF0000"/>
                </a:solidFill>
              </a:rPr>
              <a:t>2</a:t>
            </a:r>
          </a:p>
        </p:txBody>
      </p:sp>
      <p:sp>
        <p:nvSpPr>
          <p:cNvPr id="12" name="Oval 11">
            <a:extLst>
              <a:ext uri="{FF2B5EF4-FFF2-40B4-BE49-F238E27FC236}">
                <a16:creationId xmlns:a16="http://schemas.microsoft.com/office/drawing/2014/main" id="{0477B54F-52F2-7593-5E2B-C2F5A20DA8EE}"/>
              </a:ext>
            </a:extLst>
          </p:cNvPr>
          <p:cNvSpPr/>
          <p:nvPr/>
        </p:nvSpPr>
        <p:spPr>
          <a:xfrm>
            <a:off x="5180673" y="4719186"/>
            <a:ext cx="708683" cy="62222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C6EAC06-E4A1-0001-B045-0AFA5359930F}"/>
              </a:ext>
            </a:extLst>
          </p:cNvPr>
          <p:cNvSpPr txBox="1"/>
          <p:nvPr/>
        </p:nvSpPr>
        <p:spPr>
          <a:xfrm>
            <a:off x="6833646" y="4600664"/>
            <a:ext cx="408223" cy="523220"/>
          </a:xfrm>
          <a:prstGeom prst="rect">
            <a:avLst/>
          </a:prstGeom>
          <a:noFill/>
        </p:spPr>
        <p:txBody>
          <a:bodyPr wrap="square" rtlCol="0">
            <a:spAutoFit/>
          </a:bodyPr>
          <a:lstStyle/>
          <a:p>
            <a:r>
              <a:rPr lang="en-US" sz="2800" b="1" dirty="0">
                <a:solidFill>
                  <a:srgbClr val="FF0000"/>
                </a:solidFill>
              </a:rPr>
              <a:t>3</a:t>
            </a:r>
          </a:p>
        </p:txBody>
      </p:sp>
      <p:sp>
        <p:nvSpPr>
          <p:cNvPr id="14" name="Oval 13">
            <a:extLst>
              <a:ext uri="{FF2B5EF4-FFF2-40B4-BE49-F238E27FC236}">
                <a16:creationId xmlns:a16="http://schemas.microsoft.com/office/drawing/2014/main" id="{8E86F6BA-1BB2-FADD-7232-90D6351C9E95}"/>
              </a:ext>
            </a:extLst>
          </p:cNvPr>
          <p:cNvSpPr/>
          <p:nvPr/>
        </p:nvSpPr>
        <p:spPr>
          <a:xfrm>
            <a:off x="6419981" y="5115962"/>
            <a:ext cx="708683" cy="62222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80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50292E-F61A-45C1-8F21-52704657A5AE}"/>
              </a:ext>
            </a:extLst>
          </p:cNvPr>
          <p:cNvSpPr>
            <a:spLocks noGrp="1"/>
          </p:cNvSpPr>
          <p:nvPr>
            <p:ph idx="1"/>
          </p:nvPr>
        </p:nvSpPr>
        <p:spPr>
          <a:xfrm>
            <a:off x="153636" y="2446338"/>
            <a:ext cx="2971800" cy="3504872"/>
          </a:xfrm>
        </p:spPr>
        <p:txBody>
          <a:bodyPr/>
          <a:lstStyle/>
          <a:p>
            <a:r>
              <a:rPr lang="en-US" dirty="0"/>
              <a:t>You need to re-run the </a:t>
            </a:r>
            <a:r>
              <a:rPr lang="en-US" b="1" dirty="0"/>
              <a:t>first code box </a:t>
            </a:r>
            <a:r>
              <a:rPr lang="en-US" dirty="0"/>
              <a:t>to load the packages from the library, then you can successfully run the second code box </a:t>
            </a:r>
          </a:p>
        </p:txBody>
      </p:sp>
      <p:sp>
        <p:nvSpPr>
          <p:cNvPr id="3" name="Title 2">
            <a:extLst>
              <a:ext uri="{FF2B5EF4-FFF2-40B4-BE49-F238E27FC236}">
                <a16:creationId xmlns:a16="http://schemas.microsoft.com/office/drawing/2014/main" id="{2CD5D42C-7E01-FB36-3C61-DE232CC7805D}"/>
              </a:ext>
            </a:extLst>
          </p:cNvPr>
          <p:cNvSpPr>
            <a:spLocks noGrp="1"/>
          </p:cNvSpPr>
          <p:nvPr>
            <p:ph type="title"/>
          </p:nvPr>
        </p:nvSpPr>
        <p:spPr/>
        <p:txBody>
          <a:bodyPr/>
          <a:lstStyle/>
          <a:p>
            <a:r>
              <a:rPr lang="en-US" dirty="0"/>
              <a:t>Re-run the code boxes</a:t>
            </a:r>
          </a:p>
        </p:txBody>
      </p:sp>
      <p:sp>
        <p:nvSpPr>
          <p:cNvPr id="4" name="Date Placeholder 3">
            <a:extLst>
              <a:ext uri="{FF2B5EF4-FFF2-40B4-BE49-F238E27FC236}">
                <a16:creationId xmlns:a16="http://schemas.microsoft.com/office/drawing/2014/main" id="{DA1B7CEB-1B1A-1717-41D0-CBE2AFB30D30}"/>
              </a:ext>
            </a:extLst>
          </p:cNvPr>
          <p:cNvSpPr>
            <a:spLocks noGrp="1"/>
          </p:cNvSpPr>
          <p:nvPr>
            <p:ph type="dt" sz="half" idx="10"/>
          </p:nvPr>
        </p:nvSpPr>
        <p:spPr/>
        <p:txBody>
          <a:bodyPr/>
          <a:lstStyle/>
          <a:p>
            <a:fld id="{F066808C-B827-40EC-8FB7-32317CF88C06}" type="datetime1">
              <a:rPr lang="en-US" smtClean="0">
                <a:solidFill>
                  <a:prstClr val="black">
                    <a:tint val="75000"/>
                  </a:prstClr>
                </a:solidFill>
              </a:rPr>
              <a:pPr/>
              <a:t>6/25/2025</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DAAC82C-A9CC-9CC0-F8BC-4A407606D64C}"/>
              </a:ext>
            </a:extLst>
          </p:cNvPr>
          <p:cNvSpPr>
            <a:spLocks noGrp="1"/>
          </p:cNvSpPr>
          <p:nvPr>
            <p:ph type="sldNum" sz="quarter" idx="12"/>
          </p:nvPr>
        </p:nvSpPr>
        <p:spPr/>
        <p:txBody>
          <a:bodyPr/>
          <a:lstStyle/>
          <a:p>
            <a:fld id="{DABDDB05-AA14-3742-9549-7C9884380CC6}" type="slidenum">
              <a:rPr lang="en-US" smtClean="0">
                <a:solidFill>
                  <a:prstClr val="black">
                    <a:tint val="75000"/>
                  </a:prstClr>
                </a:solidFill>
              </a:rPr>
              <a:pPr/>
              <a:t>9</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5831B9E-E804-9AF3-7882-9D411D406A6F}"/>
              </a:ext>
            </a:extLst>
          </p:cNvPr>
          <p:cNvPicPr>
            <a:picLocks noChangeAspect="1"/>
          </p:cNvPicPr>
          <p:nvPr/>
        </p:nvPicPr>
        <p:blipFill>
          <a:blip r:embed="rId2"/>
          <a:stretch>
            <a:fillRect/>
          </a:stretch>
        </p:blipFill>
        <p:spPr>
          <a:xfrm>
            <a:off x="3121425" y="2791808"/>
            <a:ext cx="6022575" cy="4078224"/>
          </a:xfrm>
          <a:prstGeom prst="rect">
            <a:avLst/>
          </a:prstGeom>
        </p:spPr>
      </p:pic>
      <p:sp>
        <p:nvSpPr>
          <p:cNvPr id="8" name="Oval 7">
            <a:extLst>
              <a:ext uri="{FF2B5EF4-FFF2-40B4-BE49-F238E27FC236}">
                <a16:creationId xmlns:a16="http://schemas.microsoft.com/office/drawing/2014/main" id="{F1ABDF9E-6381-3CD0-6CA4-7E9ABF00E284}"/>
              </a:ext>
            </a:extLst>
          </p:cNvPr>
          <p:cNvSpPr/>
          <p:nvPr/>
        </p:nvSpPr>
        <p:spPr>
          <a:xfrm>
            <a:off x="5448006" y="4276374"/>
            <a:ext cx="762294" cy="62222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629157A-B827-B9B5-7E9A-2F8A7BB3CBA9}"/>
              </a:ext>
            </a:extLst>
          </p:cNvPr>
          <p:cNvSpPr txBox="1"/>
          <p:nvPr/>
        </p:nvSpPr>
        <p:spPr>
          <a:xfrm>
            <a:off x="6332702" y="4312469"/>
            <a:ext cx="2133600" cy="523220"/>
          </a:xfrm>
          <a:prstGeom prst="rect">
            <a:avLst/>
          </a:prstGeom>
          <a:noFill/>
        </p:spPr>
        <p:txBody>
          <a:bodyPr wrap="square" rtlCol="0">
            <a:spAutoFit/>
          </a:bodyPr>
          <a:lstStyle/>
          <a:p>
            <a:r>
              <a:rPr lang="en-US" sz="2800" b="1" dirty="0">
                <a:solidFill>
                  <a:srgbClr val="FF0000"/>
                </a:solidFill>
              </a:rPr>
              <a:t>Success!</a:t>
            </a:r>
          </a:p>
        </p:txBody>
      </p:sp>
    </p:spTree>
    <p:extLst>
      <p:ext uri="{BB962C8B-B14F-4D97-AF65-F5344CB8AC3E}">
        <p14:creationId xmlns:p14="http://schemas.microsoft.com/office/powerpoint/2010/main" val="241079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Presentation">
  <a:themeElements>
    <a:clrScheme name="">
      <a:dk1>
        <a:srgbClr val="000000"/>
      </a:dk1>
      <a:lt1>
        <a:srgbClr val="FFFFCC"/>
      </a:lt1>
      <a:dk2>
        <a:srgbClr val="3333FF"/>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19659</TotalTime>
  <Words>1406</Words>
  <Application>Microsoft Office PowerPoint</Application>
  <PresentationFormat>On-screen Show (4:3)</PresentationFormat>
  <Paragraphs>98</Paragraphs>
  <Slides>9</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Arial Narrow</vt:lpstr>
      <vt:lpstr>Lucida Grande</vt:lpstr>
      <vt:lpstr>Open Sans</vt:lpstr>
      <vt:lpstr>Times New Roman</vt:lpstr>
      <vt:lpstr>Wingdings</vt:lpstr>
      <vt:lpstr>Blank Presentation</vt:lpstr>
      <vt:lpstr>Custom Design</vt:lpstr>
      <vt:lpstr>Office Theme</vt:lpstr>
      <vt:lpstr>Basic Single Cell Lab</vt:lpstr>
      <vt:lpstr>Learning objectives</vt:lpstr>
      <vt:lpstr>Web_summary.html file</vt:lpstr>
      <vt:lpstr>Web_summary.html file</vt:lpstr>
      <vt:lpstr>stop("Please install hdf5r to read HDF5 files")</vt:lpstr>
      <vt:lpstr>Load Mayo module</vt:lpstr>
      <vt:lpstr>Stop Kernel</vt:lpstr>
      <vt:lpstr>Re-start Kernel</vt:lpstr>
      <vt:lpstr>Re-run the code boxes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Use Planning</dc:title>
  <dc:creator>Valued Gateway Client</dc:creator>
  <cp:lastModifiedBy>Wirth, Hannah</cp:lastModifiedBy>
  <cp:revision>428</cp:revision>
  <dcterms:created xsi:type="dcterms:W3CDTF">1999-09-01T04:58:13Z</dcterms:created>
  <dcterms:modified xsi:type="dcterms:W3CDTF">2025-06-25T19:23:55Z</dcterms:modified>
</cp:coreProperties>
</file>