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886" r:id="rId2"/>
    <p:sldId id="256" r:id="rId3"/>
    <p:sldId id="887" r:id="rId4"/>
    <p:sldId id="869" r:id="rId5"/>
    <p:sldId id="813" r:id="rId6"/>
    <p:sldId id="823" r:id="rId7"/>
    <p:sldId id="870" r:id="rId8"/>
    <p:sldId id="822" r:id="rId9"/>
    <p:sldId id="867" r:id="rId10"/>
    <p:sldId id="868" r:id="rId11"/>
    <p:sldId id="808" r:id="rId12"/>
    <p:sldId id="810" r:id="rId13"/>
    <p:sldId id="788" r:id="rId14"/>
    <p:sldId id="825" r:id="rId15"/>
    <p:sldId id="826" r:id="rId16"/>
    <p:sldId id="871" r:id="rId17"/>
    <p:sldId id="732" r:id="rId18"/>
    <p:sldId id="855" r:id="rId19"/>
    <p:sldId id="856" r:id="rId20"/>
    <p:sldId id="755" r:id="rId21"/>
    <p:sldId id="857" r:id="rId22"/>
    <p:sldId id="759" r:id="rId23"/>
    <p:sldId id="877" r:id="rId24"/>
    <p:sldId id="874" r:id="rId25"/>
    <p:sldId id="878" r:id="rId26"/>
    <p:sldId id="828" r:id="rId27"/>
    <p:sldId id="829" r:id="rId28"/>
    <p:sldId id="769" r:id="rId29"/>
    <p:sldId id="889" r:id="rId30"/>
    <p:sldId id="771" r:id="rId31"/>
    <p:sldId id="832" r:id="rId32"/>
    <p:sldId id="838" r:id="rId33"/>
    <p:sldId id="833" r:id="rId34"/>
    <p:sldId id="834" r:id="rId35"/>
    <p:sldId id="835" r:id="rId36"/>
    <p:sldId id="836" r:id="rId37"/>
    <p:sldId id="837" r:id="rId38"/>
    <p:sldId id="811" r:id="rId39"/>
    <p:sldId id="879" r:id="rId40"/>
    <p:sldId id="888" r:id="rId41"/>
    <p:sldId id="890" r:id="rId42"/>
    <p:sldId id="866" r:id="rId43"/>
    <p:sldId id="880" r:id="rId44"/>
    <p:sldId id="881" r:id="rId45"/>
    <p:sldId id="882" r:id="rId46"/>
    <p:sldId id="883" r:id="rId47"/>
    <p:sldId id="884" r:id="rId48"/>
    <p:sldId id="885" r:id="rId49"/>
    <p:sldId id="821" r:id="rId50"/>
    <p:sldId id="258" r:id="rId51"/>
    <p:sldId id="257" r:id="rId52"/>
    <p:sldId id="87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FD9"/>
    <a:srgbClr val="942092"/>
    <a:srgbClr val="EEE8F2"/>
    <a:srgbClr val="C59ED9"/>
    <a:srgbClr val="D9C2D8"/>
    <a:srgbClr val="31C7FF"/>
    <a:srgbClr val="FF9900"/>
    <a:srgbClr val="33CC33"/>
    <a:srgbClr val="00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4" autoAdjust="0"/>
    <p:restoredTop sz="84448" autoAdjust="0"/>
  </p:normalViewPr>
  <p:slideViewPr>
    <p:cSldViewPr>
      <p:cViewPr varScale="1">
        <p:scale>
          <a:sx n="100" d="100"/>
          <a:sy n="100" d="100"/>
        </p:scale>
        <p:origin x="127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EF00D-C934-984F-9983-6DFEFFB5B3DE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245F0-A274-8E44-B6A6-A1B0641C6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6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571C-F0FE-4D2B-815E-85411D5DB4F0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C369-6665-4E1B-B901-1584DAA4A4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22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thorough</a:t>
            </a:r>
            <a:r>
              <a:rPr lang="en-US" baseline="0" dirty="0"/>
              <a:t> all font sizes and make sure they are consistent; same thing for blue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82039-8B47-46DD-8CDB-E3ED7F06654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1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(7,408 SNPs + 7 indels) 37 genes related to carotenoid biosynthesis</a:t>
            </a:r>
            <a:r>
              <a:rPr lang="en-US" baseline="0" dirty="0"/>
              <a:t> and degradation</a:t>
            </a:r>
          </a:p>
          <a:p>
            <a:endParaRPr lang="en-US" baseline="0" dirty="0"/>
          </a:p>
          <a:p>
            <a:r>
              <a:rPr lang="en-US" baseline="0" dirty="0"/>
              <a:t>21 genes related to </a:t>
            </a:r>
            <a:r>
              <a:rPr lang="en-US" baseline="0" dirty="0" err="1"/>
              <a:t>prenyl</a:t>
            </a:r>
            <a:r>
              <a:rPr lang="en-US" baseline="0" dirty="0"/>
              <a:t> group synthesis</a:t>
            </a:r>
          </a:p>
          <a:p>
            <a:endParaRPr lang="en-US" baseline="0" dirty="0"/>
          </a:p>
          <a:p>
            <a:r>
              <a:rPr lang="en-US" baseline="0" dirty="0"/>
              <a:t>284,180 SNPs + 7 indels used for GWAS</a:t>
            </a:r>
          </a:p>
          <a:p>
            <a:endParaRPr lang="en-US" baseline="0" dirty="0"/>
          </a:p>
          <a:p>
            <a:r>
              <a:rPr lang="en-US" baseline="0" dirty="0"/>
              <a:t>CYP97A is encoded by </a:t>
            </a:r>
            <a:r>
              <a:rPr lang="en-US" i="1" baseline="0" dirty="0"/>
              <a:t>lut5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CYP97A </a:t>
            </a:r>
            <a:r>
              <a:rPr lang="en-US"/>
              <a:t>is </a:t>
            </a:r>
            <a:r>
              <a:rPr lang="en-US" i="1"/>
              <a:t>lut5 </a:t>
            </a:r>
            <a:endParaRPr lang="en-US" i="0"/>
          </a:p>
          <a:p>
            <a:endParaRPr lang="en-US"/>
          </a:p>
          <a:p>
            <a:r>
              <a:rPr lang="en-US" dirty="0"/>
              <a:t>(7,408 SNPs + 7 indels) 37 genes related to carotenoid biosynthesis</a:t>
            </a:r>
            <a:r>
              <a:rPr lang="en-US" baseline="0" dirty="0"/>
              <a:t> and degradation</a:t>
            </a:r>
          </a:p>
          <a:p>
            <a:endParaRPr lang="en-US" baseline="0" dirty="0"/>
          </a:p>
          <a:p>
            <a:r>
              <a:rPr lang="en-US" baseline="0" dirty="0"/>
              <a:t>21 genes related to </a:t>
            </a:r>
            <a:r>
              <a:rPr lang="en-US" baseline="0" dirty="0" err="1"/>
              <a:t>prenyl</a:t>
            </a:r>
            <a:r>
              <a:rPr lang="en-US" baseline="0" dirty="0"/>
              <a:t> group synthesis</a:t>
            </a:r>
          </a:p>
          <a:p>
            <a:endParaRPr lang="en-US" baseline="0" dirty="0"/>
          </a:p>
          <a:p>
            <a:r>
              <a:rPr lang="en-US" baseline="0" dirty="0"/>
              <a:t>284,180 SNPs + 7 indels used for GWAS</a:t>
            </a:r>
          </a:p>
          <a:p>
            <a:endParaRPr lang="en-US" baseline="0" dirty="0"/>
          </a:p>
          <a:p>
            <a:r>
              <a:rPr lang="en-US" baseline="0" dirty="0"/>
              <a:t>We did NOT find any statistically significant associations in the vicinity of </a:t>
            </a:r>
            <a:r>
              <a:rPr lang="en-US" i="1" baseline="0" dirty="0"/>
              <a:t>CCD1</a:t>
            </a:r>
          </a:p>
          <a:p>
            <a:endParaRPr lang="en-US" baseline="0" dirty="0"/>
          </a:p>
          <a:p>
            <a:r>
              <a:rPr lang="en-US" i="1" baseline="0" dirty="0"/>
              <a:t>lut5 </a:t>
            </a:r>
            <a:r>
              <a:rPr lang="en-US" i="0" baseline="0" dirty="0"/>
              <a:t>encodes CYP97A</a:t>
            </a:r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THIS RIGHT NOW: GO TO THE GITHUB PAGE AND GET THE NUMBER OF DOWNLOADS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5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the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37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1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these “neighbor joining trees”.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8C369-6665-4E1B-B901-1584DAA4A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56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are for Msi.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368D-6FF2-3540-8D13-40704EC9A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8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5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 function returns the variance components, the maximized log-likelihood (LL), the ML estimate for β, and BLUP solution for 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53D6-7829-461E-83DA-81D49C0DD7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are from the B-2000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out the</a:t>
            </a:r>
            <a:r>
              <a:rPr lang="en-US" baseline="0" dirty="0"/>
              <a:t> text in the second bullet point</a:t>
            </a:r>
          </a:p>
          <a:p>
            <a:r>
              <a:rPr lang="en-US" baseline="0" dirty="0"/>
              <a:t>Phrase the text so that it is within carotenoids and tocochromanols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48FE-C429-4A21-B1AD-5981CEDFDA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1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E92D-20A9-1C42-8077-F1428E1FD993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0B077-2860-8743-8D49-283F2FB9F7B0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FFB3-D6A0-094B-ABBB-2666B47C05D0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7776-064A-7145-887F-FE0298CE120D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D4EEC-9E0B-FC48-8F2E-E7625D5CD9A4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3C80-3FF5-DC4B-8590-2E6CF75A4B96}" type="datetime1">
              <a:rPr lang="en-US" smtClean="0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663F-3087-2F4D-AB2B-552F28E02037}" type="datetime1">
              <a:rPr lang="en-US" smtClean="0"/>
              <a:t>6/5/24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BF72-0952-4845-AAF4-63D38031C9C2}" type="datetime1">
              <a:rPr lang="en-US" smtClean="0"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78F2-85A1-324D-907A-4FF3DEB5530A}" type="datetime1">
              <a:rPr lang="en-US" smtClean="0"/>
              <a:t>6/5/24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AF4A-0750-5142-ADDB-048C074DEC08}" type="datetime1">
              <a:rPr lang="en-US" smtClean="0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73D2-F4A2-BD4D-BC93-C22BD782A937}" type="datetime1">
              <a:rPr lang="en-US" smtClean="0"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E056-225D-8F4B-AB20-72600EC17976}" type="datetime1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04800"/>
            <a:ext cx="9372600" cy="28194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Polymorphisms and Association Tests</a:t>
            </a:r>
          </a:p>
        </p:txBody>
      </p:sp>
      <p:pic>
        <p:nvPicPr>
          <p:cNvPr id="7" name="Picture 2" descr="IMG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839" y="5143972"/>
            <a:ext cx="2285161" cy="171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26704" r="1057" b="15760"/>
          <a:stretch/>
        </p:blipFill>
        <p:spPr bwMode="auto">
          <a:xfrm>
            <a:off x="4536524" y="3200400"/>
            <a:ext cx="4572000" cy="16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533400" y="4038600"/>
            <a:ext cx="64770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E. Lipka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Associate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Biometry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Crop Sciences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UIUC</a:t>
            </a:r>
          </a:p>
        </p:txBody>
      </p:sp>
    </p:spTree>
    <p:extLst>
      <p:ext uri="{BB962C8B-B14F-4D97-AF65-F5344CB8AC3E}">
        <p14:creationId xmlns:p14="http://schemas.microsoft.com/office/powerpoint/2010/main" val="120257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372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Mixed model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334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</a:t>
                </a:r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334939"/>
              </a:xfrm>
              <a:prstGeom prst="rect">
                <a:avLst/>
              </a:prstGeom>
              <a:blipFill>
                <a:blip r:embed="rId3"/>
                <a:stretch>
                  <a:fillRect l="-951" t="-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98450" y="770311"/>
            <a:ext cx="914402" cy="8253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210996" y="2895600"/>
            <a:ext cx="884806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Mixed models are flexible and can be adapted for many different quantitative genetics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77C5A-30AB-9A49-A836-C0ECB9A66CDC}"/>
                  </a:ext>
                </a:extLst>
              </p:cNvPr>
              <p:cNvSpPr txBox="1"/>
              <p:nvPr/>
            </p:nvSpPr>
            <p:spPr>
              <a:xfrm>
                <a:off x="990600" y="941981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77C5A-30AB-9A49-A836-C0ECB9A66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41981"/>
                <a:ext cx="6743700" cy="582019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679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Genome-wide association study (GWAS)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33886" r="34181" b="15632"/>
          <a:stretch/>
        </p:blipFill>
        <p:spPr bwMode="auto">
          <a:xfrm>
            <a:off x="1752600" y="1421073"/>
            <a:ext cx="5286814" cy="313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1058562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Association with Vitamin E Levels in Maize Grain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2579" t="23647" r="19349" b="13039"/>
          <a:stretch/>
        </p:blipFill>
        <p:spPr bwMode="auto">
          <a:xfrm>
            <a:off x="2244811" y="1421073"/>
            <a:ext cx="4627423" cy="283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320522" y="2014152"/>
            <a:ext cx="6992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10799" y="1829582"/>
            <a:ext cx="299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SNP is within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ZmVTE4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4724401"/>
            <a:ext cx="8458200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genomic regions associated with a phenotype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a statistical model at each SNP in genome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fitted models to test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No association with SNP and phenotype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1996" y="411480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Lipka et al. (2013)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2589073"/>
            <a:ext cx="8848060" cy="1754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Markers exhibiting peak associations with traits are potential targets for marker-assisted selection (MAS) </a:t>
            </a:r>
          </a:p>
        </p:txBody>
      </p:sp>
    </p:spTree>
    <p:extLst>
      <p:ext uri="{BB962C8B-B14F-4D97-AF65-F5344CB8AC3E}">
        <p14:creationId xmlns:p14="http://schemas.microsoft.com/office/powerpoint/2010/main" val="28458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Genetic diversity can lead to false positives in a GWAS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281832"/>
            <a:ext cx="8229600" cy="1706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sources for false positives: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Structure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Familial Relatedness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26531" r="57778" b="10139"/>
          <a:stretch/>
        </p:blipFill>
        <p:spPr bwMode="auto">
          <a:xfrm>
            <a:off x="2133600" y="1523999"/>
            <a:ext cx="5105400" cy="35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1235676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Genetic Diversity of 2,815 Maize </a:t>
            </a:r>
            <a:r>
              <a:rPr lang="en-US" b="1" dirty="0" err="1"/>
              <a:t>Inbreds</a:t>
            </a:r>
            <a:r>
              <a:rPr lang="en-US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953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Principal Coordinate 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22767" y="19870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Principal Coordinate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4952999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Romay</a:t>
            </a:r>
            <a:r>
              <a:rPr lang="en-US" sz="1400" b="1" dirty="0"/>
              <a:t> et al. (2013)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264B3-3719-1B48-AD07-C247625540C6}"/>
              </a:ext>
            </a:extLst>
          </p:cNvPr>
          <p:cNvSpPr txBox="1"/>
          <p:nvPr/>
        </p:nvSpPr>
        <p:spPr>
          <a:xfrm>
            <a:off x="198086" y="2503945"/>
            <a:ext cx="884806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Solution: GWAS models include fixed and random effects to account for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12710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Unified mixed linear model (MLM)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Yu et al. (2006)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C8BC90-F146-2840-9F86-E573109563EB}"/>
              </a:ext>
            </a:extLst>
          </p:cNvPr>
          <p:cNvCxnSpPr>
            <a:cxnSpLocks/>
          </p:cNvCxnSpPr>
          <p:nvPr/>
        </p:nvCxnSpPr>
        <p:spPr>
          <a:xfrm flipV="1">
            <a:off x="5791200" y="4876800"/>
            <a:ext cx="0" cy="32875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/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DC07BC-1022-8F15-654F-20F4440E5ADE}"/>
              </a:ext>
            </a:extLst>
          </p:cNvPr>
          <p:cNvCxnSpPr/>
          <p:nvPr/>
        </p:nvCxnSpPr>
        <p:spPr>
          <a:xfrm flipV="1">
            <a:off x="1687330" y="2333420"/>
            <a:ext cx="239201" cy="3730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51965F-BE98-68D6-639D-B7567E323BA1}"/>
              </a:ext>
            </a:extLst>
          </p:cNvPr>
          <p:cNvSpPr txBox="1"/>
          <p:nvPr/>
        </p:nvSpPr>
        <p:spPr>
          <a:xfrm>
            <a:off x="609600" y="27064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7C696-A1A3-CC08-0D87-4DA7D9E88920}"/>
              </a:ext>
            </a:extLst>
          </p:cNvPr>
          <p:cNvSpPr txBox="1"/>
          <p:nvPr/>
        </p:nvSpPr>
        <p:spPr>
          <a:xfrm>
            <a:off x="2438400" y="104298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F70EC5-CF48-77A8-9260-93B83179FD43}"/>
              </a:ext>
            </a:extLst>
          </p:cNvPr>
          <p:cNvCxnSpPr/>
          <p:nvPr/>
        </p:nvCxnSpPr>
        <p:spPr>
          <a:xfrm flipH="1">
            <a:off x="2735910" y="1427258"/>
            <a:ext cx="235890" cy="477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CCBF901-9ECE-EEF7-6DBB-8018A18F8697}"/>
              </a:ext>
            </a:extLst>
          </p:cNvPr>
          <p:cNvSpPr/>
          <p:nvPr/>
        </p:nvSpPr>
        <p:spPr>
          <a:xfrm rot="5400000">
            <a:off x="3459220" y="1164996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6014-9B5D-33D9-E422-C5FBF7BB2B11}"/>
              </a:ext>
            </a:extLst>
          </p:cNvPr>
          <p:cNvSpPr txBox="1"/>
          <p:nvPr/>
        </p:nvSpPr>
        <p:spPr>
          <a:xfrm>
            <a:off x="2895600" y="27754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0F93C6-69DB-2592-1619-8F7E363A9DD5}"/>
              </a:ext>
            </a:extLst>
          </p:cNvPr>
          <p:cNvCxnSpPr/>
          <p:nvPr/>
        </p:nvCxnSpPr>
        <p:spPr>
          <a:xfrm>
            <a:off x="5715000" y="1498409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F3C22C-AEC0-10D9-1F5B-8C8ACD30ED75}"/>
              </a:ext>
            </a:extLst>
          </p:cNvPr>
          <p:cNvSpPr txBox="1"/>
          <p:nvPr/>
        </p:nvSpPr>
        <p:spPr>
          <a:xfrm>
            <a:off x="4977732" y="11697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effect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46BB9-1526-4046-8422-2B410BBFCFA1}"/>
              </a:ext>
            </a:extLst>
          </p:cNvPr>
          <p:cNvSpPr txBox="1"/>
          <p:nvPr/>
        </p:nvSpPr>
        <p:spPr>
          <a:xfrm>
            <a:off x="5468579" y="28799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600680-C77E-21B5-5631-560198CFD13B}"/>
              </a:ext>
            </a:extLst>
          </p:cNvPr>
          <p:cNvCxnSpPr>
            <a:cxnSpLocks/>
          </p:cNvCxnSpPr>
          <p:nvPr/>
        </p:nvCxnSpPr>
        <p:spPr>
          <a:xfrm flipH="1" flipV="1">
            <a:off x="6038704" y="2257398"/>
            <a:ext cx="42883" cy="562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81031AF-C0C6-60CA-EC98-2AE0FD1DC569}"/>
              </a:ext>
            </a:extLst>
          </p:cNvPr>
          <p:cNvSpPr/>
          <p:nvPr/>
        </p:nvSpPr>
        <p:spPr>
          <a:xfrm rot="5400000">
            <a:off x="6725520" y="16201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06AAA4-1FD2-6B33-50BA-7AAF2CD620B9}"/>
              </a:ext>
            </a:extLst>
          </p:cNvPr>
          <p:cNvSpPr txBox="1"/>
          <p:nvPr/>
        </p:nvSpPr>
        <p:spPr>
          <a:xfrm>
            <a:off x="6477000" y="8292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B1C43A-6D5B-4AB6-54BC-37941660DB08}"/>
              </a:ext>
            </a:extLst>
          </p:cNvPr>
          <p:cNvSpPr txBox="1"/>
          <p:nvPr/>
        </p:nvSpPr>
        <p:spPr>
          <a:xfrm>
            <a:off x="7749766" y="253749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C3EC6-032D-042D-C746-F2B4010D1CE6}"/>
              </a:ext>
            </a:extLst>
          </p:cNvPr>
          <p:cNvCxnSpPr>
            <a:cxnSpLocks/>
          </p:cNvCxnSpPr>
          <p:nvPr/>
        </p:nvCxnSpPr>
        <p:spPr>
          <a:xfrm flipH="1" flipV="1">
            <a:off x="8184293" y="2221232"/>
            <a:ext cx="14413" cy="444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CCB740D-B0DC-C74D-C8C0-147C7700AD0E}"/>
              </a:ext>
            </a:extLst>
          </p:cNvPr>
          <p:cNvSpPr/>
          <p:nvPr/>
        </p:nvSpPr>
        <p:spPr>
          <a:xfrm rot="5400000">
            <a:off x="2077321" y="3525119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DFA907-52D0-0792-9DAE-1F8E2ADEAE0C}"/>
              </a:ext>
            </a:extLst>
          </p:cNvPr>
          <p:cNvSpPr txBox="1"/>
          <p:nvPr/>
        </p:nvSpPr>
        <p:spPr>
          <a:xfrm>
            <a:off x="4648200" y="5100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9E9649-5B8E-0BDB-3BBA-4BE184A244BF}"/>
              </a:ext>
            </a:extLst>
          </p:cNvPr>
          <p:cNvSpPr txBox="1"/>
          <p:nvPr/>
        </p:nvSpPr>
        <p:spPr>
          <a:xfrm>
            <a:off x="71770" y="2239352"/>
            <a:ext cx="884806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Variance component estimation is computationally intensive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Computational approaches are available to reduce this computational burden</a:t>
            </a:r>
          </a:p>
        </p:txBody>
      </p:sp>
    </p:spTree>
    <p:extLst>
      <p:ext uri="{BB962C8B-B14F-4D97-AF65-F5344CB8AC3E}">
        <p14:creationId xmlns:p14="http://schemas.microsoft.com/office/powerpoint/2010/main" val="3958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8" grpId="0"/>
      <p:bldP spid="30" grpId="0"/>
      <p:bldP spid="32" grpId="0"/>
      <p:bldP spid="35" grpId="0" animBg="1"/>
      <p:bldP spid="36" grpId="0"/>
      <p:bldP spid="37" grpId="0"/>
      <p:bldP spid="39" grpId="0" animBg="1"/>
      <p:bldP spid="40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1: Compressed mixed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461" y="270857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Perform hierarchical clustering on lines using kinship matrix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Zhang et al. (2010)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629520" y="48205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00000">
            <a:off x="6817361" y="1358259"/>
            <a:ext cx="798360" cy="1524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C550E-6D6D-B8F8-77BE-4F264F05A810}"/>
                  </a:ext>
                </a:extLst>
              </p:cNvPr>
              <p:cNvSpPr txBox="1"/>
              <p:nvPr/>
            </p:nvSpPr>
            <p:spPr>
              <a:xfrm>
                <a:off x="1336307" y="1769007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C550E-6D6D-B8F8-77BE-4F264F05A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307" y="1769007"/>
                <a:ext cx="7315200" cy="698846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E11B3-02CA-9305-B305-3764F5E91697}"/>
                  </a:ext>
                </a:extLst>
              </p:cNvPr>
              <p:cNvSpPr txBox="1"/>
              <p:nvPr/>
            </p:nvSpPr>
            <p:spPr>
              <a:xfrm>
                <a:off x="1524000" y="1777160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𝐺𝑟𝑜𝑢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E11B3-02CA-9305-B305-3764F5E9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77160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ED8E702-EFB7-8660-D56F-82B67D4C3C7D}"/>
              </a:ext>
            </a:extLst>
          </p:cNvPr>
          <p:cNvGrpSpPr/>
          <p:nvPr/>
        </p:nvGrpSpPr>
        <p:grpSpPr>
          <a:xfrm>
            <a:off x="381000" y="4419600"/>
            <a:ext cx="8229600" cy="1858963"/>
            <a:chOff x="571498" y="2585648"/>
            <a:chExt cx="8229600" cy="1858963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71498" y="2585648"/>
              <a:ext cx="8229600" cy="1858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Group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,…, </a:t>
              </a:r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Group</a:t>
              </a:r>
              <a:r>
                <a:rPr lang="en-US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~ MVN(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,              )</a:t>
              </a:r>
            </a:p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= group (“compressed”) kinship matrix</a:t>
              </a:r>
            </a:p>
            <a:p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i="1" baseline="-25000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~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i.i.d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. N(0,      ) 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49" t="40638" r="20845" b="54769"/>
            <a:stretch/>
          </p:blipFill>
          <p:spPr bwMode="auto">
            <a:xfrm>
              <a:off x="6248400" y="2629081"/>
              <a:ext cx="1282469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873C953-96E8-43CE-7FF4-94AD0D7206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9" t="50000" r="90386" b="43849"/>
            <a:stretch/>
          </p:blipFill>
          <p:spPr bwMode="auto">
            <a:xfrm>
              <a:off x="3295920" y="3740855"/>
              <a:ext cx="539366" cy="63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C514BC-1581-E494-B2DD-5A143CFCB681}"/>
              </a:ext>
            </a:extLst>
          </p:cNvPr>
          <p:cNvSpPr txBox="1"/>
          <p:nvPr/>
        </p:nvSpPr>
        <p:spPr>
          <a:xfrm>
            <a:off x="71770" y="3142105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Reduces computational time because it works with a smaller kinship matrix </a:t>
            </a:r>
          </a:p>
        </p:txBody>
      </p:sp>
    </p:spTree>
    <p:extLst>
      <p:ext uri="{BB962C8B-B14F-4D97-AF65-F5344CB8AC3E}">
        <p14:creationId xmlns:p14="http://schemas.microsoft.com/office/powerpoint/2010/main" val="25094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22" grpId="0" animBg="1"/>
      <p:bldP spid="13" grpId="0" animBg="1"/>
      <p:bldP spid="5" grpId="0"/>
      <p:bldP spid="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2: Population parameters previously determined (P3D)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5000" y="34175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Estimates variance components prior to running GWAS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Zhang et al. (2010)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4389437"/>
            <a:ext cx="8229600" cy="185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group (“compressed”) kinship matrix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9" t="40638" r="20845" b="54769"/>
          <a:stretch/>
        </p:blipFill>
        <p:spPr bwMode="auto">
          <a:xfrm>
            <a:off x="5956531" y="4419600"/>
            <a:ext cx="128246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08775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7" t="39484" r="20931" b="54055"/>
          <a:stretch/>
        </p:blipFill>
        <p:spPr bwMode="auto">
          <a:xfrm>
            <a:off x="5899204" y="4251368"/>
            <a:ext cx="1329156" cy="85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 rot="5400000">
            <a:off x="6655785" y="4282813"/>
            <a:ext cx="798360" cy="9144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6" t="61095" r="21890" b="33726"/>
          <a:stretch/>
        </p:blipFill>
        <p:spPr bwMode="auto">
          <a:xfrm>
            <a:off x="3067216" y="5563263"/>
            <a:ext cx="559905" cy="76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 rot="5400000">
            <a:off x="3048869" y="5524708"/>
            <a:ext cx="798360" cy="800097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65590" y="335165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GWAS is run using variance component estimates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3F96D2-E3E8-3AFA-20A9-EE0CFD788B04}"/>
                  </a:ext>
                </a:extLst>
              </p:cNvPr>
              <p:cNvSpPr txBox="1"/>
              <p:nvPr/>
            </p:nvSpPr>
            <p:spPr>
              <a:xfrm>
                <a:off x="914400" y="2208659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𝐺𝑟𝑜𝑢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3F96D2-E3E8-3AFA-20A9-EE0CFD78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08659"/>
                <a:ext cx="7315200" cy="698846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2B0722-AEFF-AA21-77FD-6281F043BEE5}"/>
              </a:ext>
            </a:extLst>
          </p:cNvPr>
          <p:cNvSpPr txBox="1"/>
          <p:nvPr/>
        </p:nvSpPr>
        <p:spPr>
          <a:xfrm>
            <a:off x="147970" y="2386255"/>
            <a:ext cx="884806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Reduces computational time because intensive variance component estimation is conducted only once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Approximation: tends to underestimate most significant associations</a:t>
            </a:r>
          </a:p>
        </p:txBody>
      </p:sp>
    </p:spTree>
    <p:extLst>
      <p:ext uri="{BB962C8B-B14F-4D97-AF65-F5344CB8AC3E}">
        <p14:creationId xmlns:p14="http://schemas.microsoft.com/office/powerpoint/2010/main" val="4690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3" grpId="0" animBg="1"/>
      <p:bldP spid="24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3: GEMMA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6947" y="3024735"/>
            <a:ext cx="316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Behind the scenes: Replace computationally intensive calculations with simpler calculations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Zhou and Stephens (2012)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629520" y="48205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9CCBC3D-ED8D-1F47-9240-191A58A84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9" t="39484" r="20932" b="54055"/>
          <a:stretch/>
        </p:blipFill>
        <p:spPr bwMode="auto">
          <a:xfrm>
            <a:off x="6047522" y="4270732"/>
            <a:ext cx="505678" cy="85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BB48E5-4D1E-F945-8A20-924A803B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6" t="61095" r="21890" b="33726"/>
          <a:stretch/>
        </p:blipFill>
        <p:spPr bwMode="auto">
          <a:xfrm>
            <a:off x="3145199" y="5562600"/>
            <a:ext cx="526048" cy="7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FB3A11-3DAB-114A-8F16-D69FE2F088CA}"/>
              </a:ext>
            </a:extLst>
          </p:cNvPr>
          <p:cNvSpPr txBox="1"/>
          <p:nvPr/>
        </p:nvSpPr>
        <p:spPr>
          <a:xfrm>
            <a:off x="5157360" y="3264965"/>
            <a:ext cx="284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Statistically optimal variance estimates obtained at each marker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D89291-9921-354D-BABC-576F710D8C42}"/>
              </a:ext>
            </a:extLst>
          </p:cNvPr>
          <p:cNvSpPr/>
          <p:nvPr/>
        </p:nvSpPr>
        <p:spPr>
          <a:xfrm rot="5400000">
            <a:off x="5928441" y="4500006"/>
            <a:ext cx="743839" cy="50567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BD677D-2772-8E4D-BFB4-D48EB5CB7FA1}"/>
              </a:ext>
            </a:extLst>
          </p:cNvPr>
          <p:cNvSpPr/>
          <p:nvPr/>
        </p:nvSpPr>
        <p:spPr>
          <a:xfrm rot="5400000">
            <a:off x="3029325" y="5667411"/>
            <a:ext cx="743839" cy="50567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D78073-0633-2B96-B846-88092A802D98}"/>
                  </a:ext>
                </a:extLst>
              </p:cNvPr>
              <p:cNvSpPr txBox="1"/>
              <p:nvPr/>
            </p:nvSpPr>
            <p:spPr>
              <a:xfrm>
                <a:off x="1028700" y="1893209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D78073-0633-2B96-B846-88092A802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893209"/>
                <a:ext cx="7315200" cy="698846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2913CE-18F9-FF84-1DA8-67001C3EF329}"/>
              </a:ext>
            </a:extLst>
          </p:cNvPr>
          <p:cNvSpPr txBox="1"/>
          <p:nvPr/>
        </p:nvSpPr>
        <p:spPr>
          <a:xfrm>
            <a:off x="147970" y="2624485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Same reduction in computational time as P3D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Exact: enables statistically optimal estimation of marker-trait associations</a:t>
            </a:r>
          </a:p>
        </p:txBody>
      </p:sp>
    </p:spTree>
    <p:extLst>
      <p:ext uri="{BB962C8B-B14F-4D97-AF65-F5344CB8AC3E}">
        <p14:creationId xmlns:p14="http://schemas.microsoft.com/office/powerpoint/2010/main" val="32949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 animBg="1"/>
      <p:bldP spid="20" grpId="0"/>
      <p:bldP spid="21" grpId="0" animBg="1"/>
      <p:bldP spid="2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 (GS)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phenotypic values using markers distributed throughout the genome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selection without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phenotyping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to speed up breeding cycles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18641" r="47879" b="24594"/>
          <a:stretch/>
        </p:blipFill>
        <p:spPr bwMode="auto">
          <a:xfrm>
            <a:off x="609600" y="1295400"/>
            <a:ext cx="8077200" cy="32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4438779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Heffner et al. (2009)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044" y="2133600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Various frequentist and Bayesian models are commonly used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Most produce approximately the same prediction accuracies</a:t>
            </a:r>
          </a:p>
        </p:txBody>
      </p:sp>
    </p:spTree>
    <p:extLst>
      <p:ext uri="{BB962C8B-B14F-4D97-AF65-F5344CB8AC3E}">
        <p14:creationId xmlns:p14="http://schemas.microsoft.com/office/powerpoint/2010/main" val="42571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GS statistical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Trait is the response variable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markers are the explanatory variables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markers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typically exceeds sample size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n&lt;&lt;p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71FE8-A821-0EF4-F03B-1D3F0CC2A5DB}"/>
                  </a:ext>
                </a:extLst>
              </p:cNvPr>
              <p:cNvSpPr txBox="1"/>
              <p:nvPr/>
            </p:nvSpPr>
            <p:spPr>
              <a:xfrm>
                <a:off x="685800" y="3240446"/>
                <a:ext cx="73152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71FE8-A821-0EF4-F03B-1D3F0CC2A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240446"/>
                <a:ext cx="7315200" cy="622735"/>
              </a:xfrm>
              <a:prstGeom prst="rect">
                <a:avLst/>
              </a:prstGeom>
              <a:blipFill>
                <a:blip r:embed="rId2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with n &lt;&lt;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estimates of marker effects do not exist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1(Non-Bayesian):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 penalty that restricts values of the marker effects (e.g., ridge regression, LASSO)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2 (Bayesian):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a “prior distribution” on the marker effects (e.g., Bayes A, Bayes B, …)</a:t>
            </a:r>
          </a:p>
        </p:txBody>
      </p:sp>
    </p:spTree>
    <p:extLst>
      <p:ext uri="{BB962C8B-B14F-4D97-AF65-F5344CB8AC3E}">
        <p14:creationId xmlns:p14="http://schemas.microsoft.com/office/powerpoint/2010/main" val="37489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what we will learn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357A70-1E54-1A4C-9E2E-60EA3C18E962}"/>
              </a:ext>
            </a:extLst>
          </p:cNvPr>
          <p:cNvSpPr/>
          <p:nvPr/>
        </p:nvSpPr>
        <p:spPr>
          <a:xfrm>
            <a:off x="152400" y="1539419"/>
            <a:ext cx="89154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association tests fit into data analysis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Basics: Simple linear regression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Basics: Fixed and random effects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Genome-wide association studies: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selection: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GWAS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GS</a:t>
            </a:r>
          </a:p>
          <a:p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9647-5B4C-7E4D-973E-9349855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Ridge regression best linear unbiased prediction (RR-BLUP) for genomic selection</a:t>
            </a:r>
            <a:r>
              <a:rPr lang="en-US" dirty="0"/>
              <a:t>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DCE55-9F4E-4264-9337-C81329ECCBC3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1" y="3269636"/>
                <a:ext cx="5469082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1" y="3269636"/>
                <a:ext cx="5469082" cy="590931"/>
              </a:xfrm>
              <a:prstGeom prst="rect">
                <a:avLst/>
              </a:prstGeom>
              <a:blipFill>
                <a:blip r:embed="rId3"/>
                <a:stretch>
                  <a:fillRect l="-1856" t="-102083" b="-16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509431" y="1981200"/>
            <a:ext cx="4415369" cy="1538792"/>
            <a:chOff x="2792928" y="1515369"/>
            <a:chExt cx="5887157" cy="2051722"/>
          </a:xfrm>
        </p:grpSpPr>
        <p:grpSp>
          <p:nvGrpSpPr>
            <p:cNvPr id="38" name="Group 37"/>
            <p:cNvGrpSpPr/>
            <p:nvPr/>
          </p:nvGrpSpPr>
          <p:grpSpPr>
            <a:xfrm>
              <a:off x="2792928" y="1515369"/>
              <a:ext cx="2671948" cy="2051722"/>
              <a:chOff x="2792928" y="1515369"/>
              <a:chExt cx="2671948" cy="205172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792928" y="1515369"/>
                <a:ext cx="2671948" cy="1046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Observed SNP alleles of </a:t>
                </a:r>
                <a:r>
                  <a:rPr lang="en-US" sz="1500" i="1" dirty="0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lang="en-US" sz="1500" i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th</a:t>
                </a:r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 marker at </a:t>
                </a:r>
                <a:r>
                  <a:rPr lang="en-US" sz="1500" i="1" dirty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1500" i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th</a:t>
                </a:r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 individual</a:t>
                </a:r>
              </a:p>
            </p:txBody>
          </p:sp>
          <p:cxnSp>
            <p:nvCxnSpPr>
              <p:cNvPr id="13" name="Straight Arrow Connector 12"/>
              <p:cNvCxnSpPr>
                <a:cxnSpLocks/>
              </p:cNvCxnSpPr>
              <p:nvPr/>
            </p:nvCxnSpPr>
            <p:spPr>
              <a:xfrm>
                <a:off x="4316679" y="2561808"/>
                <a:ext cx="491062" cy="10052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327286" y="1937988"/>
              <a:ext cx="3352799" cy="1486910"/>
              <a:chOff x="5327286" y="1937988"/>
              <a:chExt cx="3352799" cy="1486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925010" y="1937988"/>
                    <a:ext cx="2755075" cy="74669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Random marker effect</a:t>
                    </a:r>
                  </a:p>
                  <a:p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~N(0,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oMath>
                    </a14:m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5010" y="1937988"/>
                    <a:ext cx="2755075" cy="7466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06" b="-869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flipH="1">
                <a:off x="5327286" y="2581257"/>
                <a:ext cx="597725" cy="8436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/>
        </p:nvGrpSpPr>
        <p:grpSpPr>
          <a:xfrm>
            <a:off x="6248400" y="3302388"/>
            <a:ext cx="2866568" cy="577466"/>
            <a:chOff x="7621267" y="3099810"/>
            <a:chExt cx="3822092" cy="769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806049" y="3099810"/>
                  <a:ext cx="2637310" cy="7699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500" dirty="0">
                      <a:latin typeface="Times New Roman" charset="0"/>
                      <a:ea typeface="Times New Roman" charset="0"/>
                      <a:cs typeface="Times New Roman" charset="0"/>
                    </a:rPr>
                    <a:t>Error term ~</a:t>
                  </a:r>
                  <a:r>
                    <a:rPr lang="en-US" sz="1500" dirty="0">
                      <a:solidFill>
                        <a:prstClr val="black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N(</a:t>
                  </a:r>
                  <a14:m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0,</m:t>
                      </m:r>
                      <m:sSubSup>
                        <m:sSubSupPr>
                          <m:ctrlP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p>
                      </m:sSubSup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endParaRPr lang="en-US" sz="15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lvl="0"/>
                  <a:endParaRPr lang="en-US" sz="15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6049" y="3099810"/>
                  <a:ext cx="2637310" cy="769954"/>
                </a:xfrm>
                <a:prstGeom prst="rect">
                  <a:avLst/>
                </a:prstGeom>
                <a:blipFill>
                  <a:blip r:embed="rId5"/>
                  <a:stretch>
                    <a:fillRect l="-6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/>
            <p:cNvCxnSpPr>
              <a:cxnSpLocks/>
              <a:stCxn id="28" idx="1"/>
            </p:cNvCxnSpPr>
            <p:nvPr/>
          </p:nvCxnSpPr>
          <p:spPr>
            <a:xfrm flipH="1">
              <a:off x="7621267" y="3484787"/>
              <a:ext cx="1184782" cy="1133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99921" y="2950964"/>
            <a:ext cx="2328071" cy="553998"/>
            <a:chOff x="514103" y="3079672"/>
            <a:chExt cx="3104095" cy="738662"/>
          </a:xfrm>
        </p:grpSpPr>
        <p:sp>
          <p:nvSpPr>
            <p:cNvPr id="26" name="TextBox 25"/>
            <p:cNvSpPr txBox="1"/>
            <p:nvPr/>
          </p:nvSpPr>
          <p:spPr>
            <a:xfrm>
              <a:off x="514103" y="3079672"/>
              <a:ext cx="2605644" cy="73866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Phenotype of </a:t>
              </a:r>
              <a:r>
                <a:rPr lang="en-US" sz="1500" i="1" dirty="0"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sz="1500" i="1" baseline="30000" dirty="0">
                  <a:latin typeface="Times New Roman" charset="0"/>
                  <a:ea typeface="Times New Roman" charset="0"/>
                  <a:cs typeface="Times New Roman" charset="0"/>
                </a:rPr>
                <a:t>th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 individual</a:t>
              </a:r>
            </a:p>
          </p:txBody>
        </p:sp>
        <p:cxnSp>
          <p:nvCxnSpPr>
            <p:cNvPr id="29" name="Straight Arrow Connector 28"/>
            <p:cNvCxnSpPr>
              <a:cxnSpLocks/>
            </p:cNvCxnSpPr>
            <p:nvPr/>
          </p:nvCxnSpPr>
          <p:spPr>
            <a:xfrm>
              <a:off x="3119747" y="3297138"/>
              <a:ext cx="498451" cy="410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57199" y="6230035"/>
            <a:ext cx="3733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Meuwissen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et al., </a:t>
            </a:r>
            <a:r>
              <a:rPr lang="en-US" sz="1500" b="1" i="1" dirty="0">
                <a:latin typeface="Times New Roman" charset="0"/>
                <a:ea typeface="Times New Roman" charset="0"/>
                <a:cs typeface="Times New Roman" charset="0"/>
              </a:rPr>
              <a:t> Genetics 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(2001);</a:t>
            </a:r>
          </a:p>
          <a:p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Whittaker et al., </a:t>
            </a:r>
            <a:r>
              <a:rPr lang="en-US" sz="1500" b="1" i="1" dirty="0">
                <a:latin typeface="Times New Roman" charset="0"/>
                <a:ea typeface="Times New Roman" charset="0"/>
                <a:cs typeface="Times New Roman" charset="0"/>
              </a:rPr>
              <a:t>Genetics Research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(2000)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B8D1F9-3927-B24F-9FC0-D7C47F5806BA}"/>
                  </a:ext>
                </a:extLst>
              </p:cNvPr>
              <p:cNvSpPr txBox="1"/>
              <p:nvPr/>
            </p:nvSpPr>
            <p:spPr>
              <a:xfrm>
                <a:off x="1720680" y="4466143"/>
                <a:ext cx="487407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𝐵𝑒𝑠𝑡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𝑙𝑖𝑛𝑒𝑎𝑟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𝑢𝑛𝑏𝑖𝑎𝑠𝑒𝑑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𝑝𝑟𝑒𝑑𝑖𝑐𝑡𝑜𝑟𝑠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𝐵𝐿𝑈𝑃𝑠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B8D1F9-3927-B24F-9FC0-D7C47F580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80" y="4466143"/>
                <a:ext cx="4874077" cy="590931"/>
              </a:xfrm>
              <a:prstGeom prst="rect">
                <a:avLst/>
              </a:prstGeom>
              <a:blipFill>
                <a:blip r:embed="rId6"/>
                <a:stretch>
                  <a:fillRect l="-519" r="-2727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F76EA-CEAA-9E41-B971-54A3F9C3F54D}"/>
                  </a:ext>
                </a:extLst>
              </p:cNvPr>
              <p:cNvSpPr txBox="1"/>
              <p:nvPr/>
            </p:nvSpPr>
            <p:spPr>
              <a:xfrm>
                <a:off x="1831523" y="4819269"/>
                <a:ext cx="487407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𝑠𝑢𝑏𝑗𝑒𝑐𝑡𝑒𝑑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𝑟𝑖𝑑𝑔𝑒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𝑟𝑒𝑔𝑟𝑒𝑠𝑠𝑖𝑜𝑛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𝑝𝑒𝑛𝑎𝑙𝑡𝑦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F76EA-CEAA-9E41-B971-54A3F9C3F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523" y="4819269"/>
                <a:ext cx="4874077" cy="590931"/>
              </a:xfrm>
              <a:prstGeom prst="rect">
                <a:avLst/>
              </a:prstGeom>
              <a:blipFill>
                <a:blip r:embed="rId7"/>
                <a:stretch>
                  <a:fillRect r="-1406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626D9-A980-474F-B394-A2946401AA8C}"/>
                  </a:ext>
                </a:extLst>
              </p:cNvPr>
              <p:cNvSpPr txBox="1"/>
              <p:nvPr/>
            </p:nvSpPr>
            <p:spPr>
              <a:xfrm>
                <a:off x="1805173" y="5288908"/>
                <a:ext cx="4874077" cy="578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626D9-A980-474F-B394-A2946401A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173" y="5288908"/>
                <a:ext cx="4874077" cy="578492"/>
              </a:xfrm>
              <a:prstGeom prst="rect">
                <a:avLst/>
              </a:prstGeom>
              <a:blipFill>
                <a:blip r:embed="rId8"/>
                <a:stretch>
                  <a:fillRect t="-168085" b="-2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4FC8C74-E8DE-5E4E-B771-AE751F164B06}"/>
              </a:ext>
            </a:extLst>
          </p:cNvPr>
          <p:cNvGrpSpPr/>
          <p:nvPr/>
        </p:nvGrpSpPr>
        <p:grpSpPr>
          <a:xfrm>
            <a:off x="1755134" y="3785435"/>
            <a:ext cx="1371069" cy="784703"/>
            <a:chOff x="8501834" y="2542751"/>
            <a:chExt cx="1828092" cy="104627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D6E20C-7900-D94A-8CD0-5BF308B994F9}"/>
                </a:ext>
              </a:extLst>
            </p:cNvPr>
            <p:cNvSpPr txBox="1"/>
            <p:nvPr/>
          </p:nvSpPr>
          <p:spPr>
            <a:xfrm>
              <a:off x="8501834" y="2850356"/>
              <a:ext cx="1269503" cy="738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Intercept</a:t>
              </a:r>
              <a:endParaRPr lang="en-US" sz="15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lvl="0"/>
              <a:endParaRPr lang="en-US" sz="15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5976B06-0F59-A846-BB85-64BC64E3E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2577" y="2542751"/>
              <a:ext cx="507349" cy="3673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51BDC53-3BFD-8041-9AE2-F687999C544D}"/>
              </a:ext>
            </a:extLst>
          </p:cNvPr>
          <p:cNvSpPr txBox="1"/>
          <p:nvPr/>
        </p:nvSpPr>
        <p:spPr>
          <a:xfrm>
            <a:off x="199921" y="3054239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All predicted marker values are equally penalized so that they are shrunk to zero</a:t>
            </a:r>
          </a:p>
        </p:txBody>
      </p:sp>
    </p:spTree>
    <p:extLst>
      <p:ext uri="{BB962C8B-B14F-4D97-AF65-F5344CB8AC3E}">
        <p14:creationId xmlns:p14="http://schemas.microsoft.com/office/powerpoint/2010/main" val="32248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305800" cy="2362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data into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GS model in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folds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markers from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 into model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correlation between observed and predicted trait values</a:t>
            </a:r>
          </a:p>
          <a:p>
            <a:endParaRPr lang="en-US" baseline="30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48896" r="72376" b="33550"/>
          <a:stretch/>
        </p:blipFill>
        <p:spPr bwMode="auto">
          <a:xfrm>
            <a:off x="1295401" y="1523999"/>
            <a:ext cx="6732863" cy="223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342900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</a:t>
            </a:r>
            <a:r>
              <a:rPr lang="en-US" sz="800" dirty="0"/>
              <a:t>blogs.sas.com</a:t>
            </a:r>
            <a:endParaRPr lang="en-US" sz="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289039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Fit GS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99232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Use fitted model to predict trait values</a:t>
            </a:r>
          </a:p>
        </p:txBody>
      </p:sp>
      <p:sp>
        <p:nvSpPr>
          <p:cNvPr id="13" name="Oval 12"/>
          <p:cNvSpPr/>
          <p:nvPr/>
        </p:nvSpPr>
        <p:spPr>
          <a:xfrm>
            <a:off x="2971800" y="2718855"/>
            <a:ext cx="1894703" cy="712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4267200" y="1417638"/>
            <a:ext cx="2133600" cy="13247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B7B2AC-7157-146E-F480-3A5096EB2BA9}"/>
              </a:ext>
            </a:extLst>
          </p:cNvPr>
          <p:cNvSpPr txBox="1"/>
          <p:nvPr/>
        </p:nvSpPr>
        <p:spPr>
          <a:xfrm>
            <a:off x="147970" y="2504467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Repeat so that each fold gets a chance to be the test set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Prediction accuracy: average correlation between observed and predicted traits across folds</a:t>
            </a:r>
          </a:p>
        </p:txBody>
      </p:sp>
    </p:spTree>
    <p:extLst>
      <p:ext uri="{BB962C8B-B14F-4D97-AF65-F5344CB8AC3E}">
        <p14:creationId xmlns:p14="http://schemas.microsoft.com/office/powerpoint/2010/main" val="196676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>
                <a:latin typeface="Times New Roman"/>
                <a:cs typeface="Times New Roman"/>
              </a:rPr>
              <a:t>Differences between GS and GWAS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The overall objectives differ: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Main objective of GWAS is to find genomic regions associated with a trait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Main objective of GS is to determine how well marker sets predict trait breeding values 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The statistical models differ: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Typical GWAS models in plants test one marker at a time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Typical GS models include all markers in the model at once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>
                <a:latin typeface="Times New Roman"/>
                <a:cs typeface="Times New Roman"/>
              </a:rPr>
              <a:t>Differences between GS and marker-assisted selection (MAS)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GS: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Uses genome-wide marker sets for predictions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Can account for both major- and minor-effect QTL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Ideal for predicting complex traits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MAS: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Focuses on marker(s) linked to genes of major effect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Accounts for only major-effect QTL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Adequate for predicting simple </a:t>
            </a:r>
            <a:r>
              <a:rPr lang="en-US">
                <a:latin typeface="Times New Roman"/>
                <a:cs typeface="Times New Roman"/>
              </a:rPr>
              <a:t>and oligogenic </a:t>
            </a:r>
            <a:r>
              <a:rPr lang="en-US" dirty="0">
                <a:latin typeface="Times New Roman"/>
                <a:cs typeface="Times New Roman"/>
              </a:rPr>
              <a:t>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How to choose the best model for GWAS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It is critical to account for population structure and familial relatedness in a typical GWAS: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Unified mixed linear model is the best option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Recent developments in unified mixed linear model: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Multi-trait unified linear mixed model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Multi-locus mixed model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Other models: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Accounting for non-additive effects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Accounting for variance heterogeneity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Multi-locus, multi-trait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9CB30-B3B8-1077-D7FE-7137C2D8E9F6}"/>
              </a:ext>
            </a:extLst>
          </p:cNvPr>
          <p:cNvSpPr txBox="1"/>
          <p:nvPr/>
        </p:nvSpPr>
        <p:spPr>
          <a:xfrm>
            <a:off x="64718" y="25146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Suggested strategy: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Use unified mixed linear model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If/when quantifying interesting GWAS result needs further refinement, use more sophisticated models</a:t>
            </a:r>
          </a:p>
        </p:txBody>
      </p:sp>
    </p:spTree>
    <p:extLst>
      <p:ext uri="{BB962C8B-B14F-4D97-AF65-F5344CB8AC3E}">
        <p14:creationId xmlns:p14="http://schemas.microsoft.com/office/powerpoint/2010/main" val="38831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Examples of GWAS in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Rincker</a:t>
            </a:r>
            <a:r>
              <a:rPr lang="en-US" dirty="0">
                <a:latin typeface="Times New Roman"/>
                <a:cs typeface="Times New Roman"/>
              </a:rPr>
              <a:t> et al. (2016): Targets for brown stem rot resistance in soybean</a:t>
            </a:r>
          </a:p>
          <a:p>
            <a:r>
              <a:rPr lang="en-US" dirty="0">
                <a:latin typeface="Times New Roman"/>
                <a:cs typeface="Times New Roman"/>
              </a:rPr>
              <a:t>Owens/Lipka et al. (2014): Targets for boosting provitamin A and other carotenoid levels in maize grain</a:t>
            </a:r>
          </a:p>
          <a:p>
            <a:r>
              <a:rPr lang="en-US" dirty="0">
                <a:latin typeface="Times New Roman"/>
                <a:cs typeface="Times New Roman"/>
              </a:rPr>
              <a:t>Fernandes and Lipka (2020) and Fernandes et al (2021): Simulations to test performance of multi-trait GWAS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1DCC5-47F0-2B2F-C10A-D8CCA4498554}"/>
              </a:ext>
            </a:extLst>
          </p:cNvPr>
          <p:cNvSpPr txBox="1"/>
          <p:nvPr/>
        </p:nvSpPr>
        <p:spPr>
          <a:xfrm>
            <a:off x="147970" y="3441700"/>
            <a:ext cx="884806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Let’s take a break!</a:t>
            </a:r>
          </a:p>
        </p:txBody>
      </p:sp>
    </p:spTree>
    <p:extLst>
      <p:ext uri="{BB962C8B-B14F-4D97-AF65-F5344CB8AC3E}">
        <p14:creationId xmlns:p14="http://schemas.microsoft.com/office/powerpoint/2010/main" val="17532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Example: </a:t>
            </a:r>
            <a:r>
              <a:rPr lang="en-US" b="1" dirty="0" err="1">
                <a:latin typeface="Times New Roman"/>
                <a:cs typeface="Times New Roman"/>
              </a:rPr>
              <a:t>Rincker</a:t>
            </a:r>
            <a:r>
              <a:rPr lang="en-US" b="1" dirty="0">
                <a:latin typeface="Times New Roman"/>
                <a:cs typeface="Times New Roman"/>
              </a:rPr>
              <a:t> et al. 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72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Brown stem rot (BSR) and soybean: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Caused by the fungus </a:t>
            </a:r>
            <a:r>
              <a:rPr lang="en-US" i="1" dirty="0">
                <a:latin typeface="Times New Roman"/>
                <a:cs typeface="Times New Roman"/>
              </a:rPr>
              <a:t>C. </a:t>
            </a:r>
            <a:r>
              <a:rPr lang="en-US" i="1" dirty="0" err="1">
                <a:latin typeface="Times New Roman"/>
                <a:cs typeface="Times New Roman"/>
              </a:rPr>
              <a:t>gregata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Soybean yield loss of up to 38% has been reported in the United States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BSR resistance has been mapped in only 12 sources, only two of which have been used to develop BSR-resistant cultivars </a:t>
            </a:r>
          </a:p>
          <a:p>
            <a:pPr lvl="0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765300"/>
            <a:ext cx="3175000" cy="42545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15000" y="6019800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</a:rPr>
              <a:t>cornandsoybeandigest.com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C2E81-44F2-AA60-B7E3-5E72A029351D}"/>
              </a:ext>
            </a:extLst>
          </p:cNvPr>
          <p:cNvSpPr txBox="1"/>
          <p:nvPr/>
        </p:nvSpPr>
        <p:spPr>
          <a:xfrm>
            <a:off x="232079" y="1907391"/>
            <a:ext cx="8848060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Three genes associated with BSR resistance,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Rbs1-3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have been identified in previous studies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Critical need to obtain a more precise location of these loci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 in more efficient MAS for BSR resistance</a:t>
            </a:r>
          </a:p>
        </p:txBody>
      </p:sp>
    </p:spTree>
    <p:extLst>
      <p:ext uri="{BB962C8B-B14F-4D97-AF65-F5344CB8AC3E}">
        <p14:creationId xmlns:p14="http://schemas.microsoft.com/office/powerpoint/2010/main" val="41365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Separate GWAS performed on four association panels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358" t="3131" r="30557" b="80860"/>
          <a:stretch/>
        </p:blipFill>
        <p:spPr>
          <a:xfrm>
            <a:off x="76200" y="1600200"/>
            <a:ext cx="8700966" cy="2057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514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N-1989 panel: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Binary phenotype: logistic regression + stepwise model selection</a:t>
            </a:r>
          </a:p>
          <a:p>
            <a:r>
              <a:rPr lang="en-US" dirty="0">
                <a:latin typeface="Times New Roman"/>
                <a:cs typeface="Times New Roman"/>
              </a:rPr>
              <a:t>Other panels: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Quantitative phenotype: Unified MLM + multi-locus mixed model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2732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Unified MLM GWAS identifies signals near </a:t>
            </a:r>
            <a:r>
              <a:rPr lang="en-US" b="1" i="1" dirty="0">
                <a:latin typeface="Times New Roman"/>
                <a:cs typeface="Times New Roman"/>
              </a:rPr>
              <a:t>Rbs1-Rbs3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830" t="5337" r="32728" b="59172"/>
          <a:stretch/>
        </p:blipFill>
        <p:spPr>
          <a:xfrm>
            <a:off x="800078" y="1752599"/>
            <a:ext cx="7505722" cy="4618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909" y="2551837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Multi-locus mixed model identified two peak SNPs from this region in the final model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GWAS was reran using these two peak SNPs as covariates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7806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3865" y="-25072"/>
            <a:ext cx="9371729" cy="1143000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Multi locus mixed model (MLMM) quantifies associations of multiple 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763000" cy="1858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subset of markers selected from stepwise regression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838200" y="2704490"/>
            <a:ext cx="0" cy="444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501" y="309842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0470" y="134690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667960" y="1794632"/>
            <a:ext cx="0" cy="4874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5400000">
            <a:off x="2369607" y="1531481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09798" y="323631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65035" y="2038356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9932" y="1411767"/>
            <a:ext cx="262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Additive effect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5035" y="338024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for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680373" y="2692844"/>
            <a:ext cx="114300" cy="5574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5400000">
            <a:off x="6418374" y="1995283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30617" y="1189924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64605" y="322259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7848600" y="2743200"/>
            <a:ext cx="0" cy="60949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4753693" y="4392552"/>
            <a:ext cx="926680" cy="5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2743200" y="5708248"/>
            <a:ext cx="506210" cy="5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6198" y="6503966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Segura et al. (2012)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1963020" y="3292964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14981" y="4799902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0049C8-C786-C4B6-E737-AA9CC448E759}"/>
                  </a:ext>
                </a:extLst>
              </p:cNvPr>
              <p:cNvSpPr txBox="1"/>
              <p:nvPr/>
            </p:nvSpPr>
            <p:spPr>
              <a:xfrm>
                <a:off x="571498" y="2167767"/>
                <a:ext cx="7604758" cy="643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0049C8-C786-C4B6-E737-AA9CC448E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8" y="2167767"/>
                <a:ext cx="7604758" cy="643318"/>
              </a:xfrm>
              <a:prstGeom prst="rect">
                <a:avLst/>
              </a:prstGeom>
              <a:blipFill>
                <a:blip r:embed="rId4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457D7C-DBC4-EC85-8ACF-DB1AD8036C4C}"/>
              </a:ext>
            </a:extLst>
          </p:cNvPr>
          <p:cNvCxnSpPr>
            <a:cxnSpLocks/>
          </p:cNvCxnSpPr>
          <p:nvPr/>
        </p:nvCxnSpPr>
        <p:spPr>
          <a:xfrm flipV="1">
            <a:off x="4953000" y="2770748"/>
            <a:ext cx="0" cy="465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DF3D13-6B52-E439-CAA2-9E6E1C07FC89}"/>
              </a:ext>
            </a:extLst>
          </p:cNvPr>
          <p:cNvSpPr txBox="1"/>
          <p:nvPr/>
        </p:nvSpPr>
        <p:spPr>
          <a:xfrm>
            <a:off x="105439" y="1854051"/>
            <a:ext cx="884806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“Final” model selected by MLMM consisted of exactly 2 SNPs, both in </a:t>
            </a:r>
            <a:r>
              <a:rPr lang="en-US" sz="3600" b="1" i="1">
                <a:latin typeface="Times New Roman" pitchFamily="18" charset="0"/>
                <a:cs typeface="Times New Roman" pitchFamily="18" charset="0"/>
              </a:rPr>
              <a:t>Rbs1-Rbs3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region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090C2D-7ED8-1CEB-9946-CA69AF4AD07A}"/>
              </a:ext>
            </a:extLst>
          </p:cNvPr>
          <p:cNvSpPr/>
          <p:nvPr/>
        </p:nvSpPr>
        <p:spPr>
          <a:xfrm rot="5400000">
            <a:off x="622479" y="5242775"/>
            <a:ext cx="556277" cy="53423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  <p:bldP spid="16" grpId="0"/>
      <p:bldP spid="19" grpId="0"/>
      <p:bldP spid="20" grpId="0"/>
      <p:bldP spid="25" grpId="0" animBg="1"/>
      <p:bldP spid="26" grpId="0"/>
      <p:bldP spid="27" grpId="0"/>
      <p:bldP spid="22" grpId="0" animBg="1"/>
      <p:bldP spid="23" grpId="0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 fontScale="90000"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the statistical genetics in polymorphism and association tests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1328E6-7A63-7E44-BDE0-F32FA228385B}"/>
              </a:ext>
            </a:extLst>
          </p:cNvPr>
          <p:cNvGrpSpPr/>
          <p:nvPr/>
        </p:nvGrpSpPr>
        <p:grpSpPr>
          <a:xfrm>
            <a:off x="2255824" y="1832432"/>
            <a:ext cx="4488535" cy="3482866"/>
            <a:chOff x="2255824" y="1832432"/>
            <a:chExt cx="4488535" cy="34828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871B3-00FF-479E-80F2-A8E69ECF8993}"/>
                </a:ext>
              </a:extLst>
            </p:cNvPr>
            <p:cNvSpPr txBox="1"/>
            <p:nvPr/>
          </p:nvSpPr>
          <p:spPr>
            <a:xfrm>
              <a:off x="2928614" y="3208287"/>
              <a:ext cx="30149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Advanced statistical approaches that connect genotype to the phenotype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2208DD1-0365-BB44-8A6D-50B1C8BD84C0}"/>
                </a:ext>
              </a:extLst>
            </p:cNvPr>
            <p:cNvGrpSpPr/>
            <p:nvPr/>
          </p:nvGrpSpPr>
          <p:grpSpPr>
            <a:xfrm>
              <a:off x="2255824" y="1832432"/>
              <a:ext cx="4488535" cy="3482866"/>
              <a:chOff x="2255824" y="1832432"/>
              <a:chExt cx="4488535" cy="3482866"/>
            </a:xfrm>
          </p:grpSpPr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ACBD47DB-9D88-4147-97B0-6CD798CF65F5}"/>
                  </a:ext>
                </a:extLst>
              </p:cNvPr>
              <p:cNvSpPr/>
              <p:nvPr/>
            </p:nvSpPr>
            <p:spPr>
              <a:xfrm>
                <a:off x="2255824" y="3574394"/>
                <a:ext cx="673316" cy="44950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63EED6-925B-4CBF-94F0-F0E604E7CA8E}"/>
                  </a:ext>
                </a:extLst>
              </p:cNvPr>
              <p:cNvSpPr txBox="1"/>
              <p:nvPr/>
            </p:nvSpPr>
            <p:spPr>
              <a:xfrm>
                <a:off x="3102677" y="1832432"/>
                <a:ext cx="273946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G-to-P analyses</a:t>
                </a:r>
              </a:p>
            </p:txBody>
          </p: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786C14A6-8D08-4C46-89DC-B72EA0A0D373}"/>
                  </a:ext>
                </a:extLst>
              </p:cNvPr>
              <p:cNvSpPr/>
              <p:nvPr/>
            </p:nvSpPr>
            <p:spPr>
              <a:xfrm>
                <a:off x="6032115" y="3574394"/>
                <a:ext cx="712244" cy="44950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5919A7-BFD8-4C5D-85B2-DC141FE74912}"/>
                  </a:ext>
                </a:extLst>
              </p:cNvPr>
              <p:cNvSpPr/>
              <p:nvPr/>
            </p:nvSpPr>
            <p:spPr>
              <a:xfrm>
                <a:off x="2925550" y="2732492"/>
                <a:ext cx="3081613" cy="25828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7CFD9B-DE2D-BE46-A203-3BC0DCBBE2E7}"/>
              </a:ext>
            </a:extLst>
          </p:cNvPr>
          <p:cNvSpPr txBox="1"/>
          <p:nvPr/>
        </p:nvSpPr>
        <p:spPr>
          <a:xfrm>
            <a:off x="-28513" y="656059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Slide courtesy of Dr. Matthew D. Murphy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6C0BB-B2D5-FC4C-A05C-1F743B09E6BB}"/>
              </a:ext>
            </a:extLst>
          </p:cNvPr>
          <p:cNvGrpSpPr/>
          <p:nvPr/>
        </p:nvGrpSpPr>
        <p:grpSpPr>
          <a:xfrm>
            <a:off x="-77004" y="2168918"/>
            <a:ext cx="3276600" cy="2555482"/>
            <a:chOff x="-77004" y="2168918"/>
            <a:chExt cx="3276600" cy="25554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744E8F-5B78-B94D-B4AE-EA62B44C2F21}"/>
                </a:ext>
              </a:extLst>
            </p:cNvPr>
            <p:cNvGrpSpPr/>
            <p:nvPr/>
          </p:nvGrpSpPr>
          <p:grpSpPr>
            <a:xfrm>
              <a:off x="-49295" y="2168918"/>
              <a:ext cx="2528256" cy="2366831"/>
              <a:chOff x="-49295" y="2168918"/>
              <a:chExt cx="2528256" cy="2366831"/>
            </a:xfrm>
          </p:grpSpPr>
          <p:pic>
            <p:nvPicPr>
              <p:cNvPr id="1026" name="Picture 2" descr="Image result for DNA sequence">
                <a:extLst>
                  <a:ext uri="{FF2B5EF4-FFF2-40B4-BE49-F238E27FC236}">
                    <a16:creationId xmlns:a16="http://schemas.microsoft.com/office/drawing/2014/main" id="{67568E22-1067-4B02-8884-726840EC69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068564"/>
                <a:ext cx="2273364" cy="1467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FAE27-4FE7-45F7-A16F-20204E9D1E44}"/>
                  </a:ext>
                </a:extLst>
              </p:cNvPr>
              <p:cNvSpPr txBox="1"/>
              <p:nvPr/>
            </p:nvSpPr>
            <p:spPr>
              <a:xfrm>
                <a:off x="-49295" y="2168918"/>
                <a:ext cx="252825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Genotypic data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871962-E81C-714D-BC74-8C705C7F32BF}"/>
                </a:ext>
              </a:extLst>
            </p:cNvPr>
            <p:cNvSpPr txBox="1"/>
            <p:nvPr/>
          </p:nvSpPr>
          <p:spPr>
            <a:xfrm>
              <a:off x="-77004" y="4447401"/>
              <a:ext cx="327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https://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tincture.io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/tagged/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dna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-sequencing</a:t>
              </a:r>
              <a:r>
                <a:rPr lang="en-US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F3D442-CA22-C544-8636-34154792BA15}"/>
              </a:ext>
            </a:extLst>
          </p:cNvPr>
          <p:cNvGrpSpPr/>
          <p:nvPr/>
        </p:nvGrpSpPr>
        <p:grpSpPr>
          <a:xfrm>
            <a:off x="6248400" y="2133600"/>
            <a:ext cx="3733800" cy="3810000"/>
            <a:chOff x="6248400" y="2133600"/>
            <a:chExt cx="3733800" cy="381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4F6FF4-EBCE-9747-8642-0FE0023BC7E3}"/>
                </a:ext>
              </a:extLst>
            </p:cNvPr>
            <p:cNvGrpSpPr/>
            <p:nvPr/>
          </p:nvGrpSpPr>
          <p:grpSpPr>
            <a:xfrm>
              <a:off x="6248400" y="2133600"/>
              <a:ext cx="2943434" cy="3543969"/>
              <a:chOff x="6248400" y="2133600"/>
              <a:chExt cx="2943434" cy="354396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69328F-8BA5-4325-9673-A5A88B06FE6A}"/>
                  </a:ext>
                </a:extLst>
              </p:cNvPr>
              <p:cNvSpPr txBox="1"/>
              <p:nvPr/>
            </p:nvSpPr>
            <p:spPr>
              <a:xfrm>
                <a:off x="6248400" y="2133600"/>
                <a:ext cx="294343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Phenotypic data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8162B11-4E50-194F-AEE0-E969E95E8544}"/>
                  </a:ext>
                </a:extLst>
              </p:cNvPr>
              <p:cNvGrpSpPr/>
              <p:nvPr/>
            </p:nvGrpSpPr>
            <p:grpSpPr>
              <a:xfrm>
                <a:off x="6786121" y="2743200"/>
                <a:ext cx="2357879" cy="2934369"/>
                <a:chOff x="6794263" y="2418708"/>
                <a:chExt cx="2357879" cy="2934369"/>
              </a:xfrm>
            </p:grpSpPr>
            <p:pic>
              <p:nvPicPr>
                <p:cNvPr id="1032" name="Picture 8" descr="Image result for soybean seeds">
                  <a:extLst>
                    <a:ext uri="{FF2B5EF4-FFF2-40B4-BE49-F238E27FC236}">
                      <a16:creationId xmlns:a16="http://schemas.microsoft.com/office/drawing/2014/main" id="{DF11CC51-CEAF-45E6-81B6-C3940CD7B4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94263" y="3885892"/>
                  <a:ext cx="2357879" cy="14671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6C20127-0C9D-447D-ABB0-99B9381435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94264" y="2418708"/>
                  <a:ext cx="2357878" cy="1467185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A7DBF0-6A97-C04A-B7A0-2F5DF4350CEE}"/>
                </a:ext>
              </a:extLst>
            </p:cNvPr>
            <p:cNvSpPr txBox="1"/>
            <p:nvPr/>
          </p:nvSpPr>
          <p:spPr>
            <a:xfrm>
              <a:off x="6705600" y="5728156"/>
              <a:ext cx="3276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https://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www.pioneer.com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/us/products/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soybeans.html</a:t>
              </a:r>
              <a:endParaRPr lang="en-US" sz="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490B5-0F04-D545-8D69-7DA294B4BF5D}"/>
                </a:ext>
              </a:extLst>
            </p:cNvPr>
            <p:cNvSpPr txBox="1"/>
            <p:nvPr/>
          </p:nvSpPr>
          <p:spPr>
            <a:xfrm>
              <a:off x="6705600" y="5638800"/>
              <a:ext cx="3276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boort.com.au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/gallery/drone-checking-corn-crop/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58A0A6-E00F-8544-939E-9CC44140EF73}"/>
              </a:ext>
            </a:extLst>
          </p:cNvPr>
          <p:cNvSpPr txBox="1"/>
          <p:nvPr/>
        </p:nvSpPr>
        <p:spPr>
          <a:xfrm>
            <a:off x="-28567" y="2592734"/>
            <a:ext cx="91440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Accurate G-to-P models help ensure that investments in high-throughput technologies lead to meaningful results in the field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Peak SNPs from MLMM reduces explains most of  </a:t>
            </a:r>
            <a:r>
              <a:rPr lang="en-US" b="1" i="1" dirty="0">
                <a:latin typeface="Times New Roman"/>
                <a:cs typeface="Times New Roman"/>
              </a:rPr>
              <a:t>Rbs1-Rbs3</a:t>
            </a:r>
            <a:r>
              <a:rPr lang="en-US" b="1" dirty="0">
                <a:latin typeface="Times New Roman"/>
                <a:cs typeface="Times New Roman"/>
              </a:rPr>
              <a:t>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87" t="40551" r="32511" b="22993"/>
          <a:stretch/>
        </p:blipFill>
        <p:spPr>
          <a:xfrm>
            <a:off x="762000" y="1752600"/>
            <a:ext cx="7543800" cy="4659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435" y="2914471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Similar findings were obtained in the other association panels</a:t>
            </a:r>
          </a:p>
        </p:txBody>
      </p:sp>
    </p:spTree>
    <p:extLst>
      <p:ext uri="{BB962C8B-B14F-4D97-AF65-F5344CB8AC3E}">
        <p14:creationId xmlns:p14="http://schemas.microsoft.com/office/powerpoint/2010/main" val="1343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Breeding Ramifications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4637"/>
            <a:ext cx="8382000" cy="2316163"/>
          </a:xfrm>
        </p:spPr>
        <p:txBody>
          <a:bodyPr>
            <a:normAutofit fontScale="85000" lnSpcReduction="20000"/>
          </a:bodyPr>
          <a:lstStyle/>
          <a:p>
            <a:pPr lvl="0"/>
            <a:endParaRPr lang="en-US" dirty="0">
              <a:latin typeface="Times New Roman"/>
              <a:cs typeface="Times New Roman"/>
            </a:endParaRPr>
          </a:p>
          <a:p>
            <a:pPr lvl="0"/>
            <a:r>
              <a:rPr lang="en-US" dirty="0">
                <a:latin typeface="Times New Roman"/>
                <a:cs typeface="Times New Roman"/>
              </a:rPr>
              <a:t>Previous </a:t>
            </a:r>
            <a:r>
              <a:rPr lang="en-US" i="1" dirty="0">
                <a:latin typeface="Times New Roman"/>
                <a:cs typeface="Times New Roman"/>
              </a:rPr>
              <a:t>Rbs1-Rbs3</a:t>
            </a:r>
            <a:r>
              <a:rPr lang="en-US" dirty="0">
                <a:latin typeface="Times New Roman"/>
                <a:cs typeface="Times New Roman"/>
              </a:rPr>
              <a:t> signals been refined to a 0.3 Mb region on Chromosome 16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Should facilitate both MAS-based approaches and gene cloning efforts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Demonstrates the utility of GWAS in soybean</a:t>
            </a:r>
          </a:p>
          <a:p>
            <a:pPr lvl="0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4876800" cy="2916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6366" y="3821668"/>
            <a:ext cx="18228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</a:rPr>
              <a:t>blogs.ext.vt.edu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5749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/>
                <a:cs typeface="Times New Roman"/>
              </a:rPr>
              <a:t>Biofortification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24000"/>
            <a:ext cx="8332667" cy="48768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Identify target genes                    associated with nutrients                                        in crops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Increase nutritional value of local crop varieties by selecting on these target genes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Results in increased availability of essential nutrients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Z:\August_2010_Data\2013_Conferences_Modules_Outreach\2013_American_Society_of_Plant_Biologists_Meeting\Talk_Preparation\World-Gra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68336"/>
            <a:ext cx="3048000" cy="2030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315136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www. aboutharvest.com</a:t>
            </a:r>
          </a:p>
        </p:txBody>
      </p:sp>
    </p:spTree>
    <p:extLst>
      <p:ext uri="{BB962C8B-B14F-4D97-AF65-F5344CB8AC3E}">
        <p14:creationId xmlns:p14="http://schemas.microsoft.com/office/powerpoint/2010/main" val="21563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Targeting vitamin A deficiency through biofortification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5000" t="26667" r="6250" b="15555"/>
          <a:stretch>
            <a:fillRect/>
          </a:stretch>
        </p:blipFill>
        <p:spPr bwMode="auto">
          <a:xfrm>
            <a:off x="4402014" y="1447800"/>
            <a:ext cx="451338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295400"/>
            <a:ext cx="4724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Vitamin A deficiency (VAD):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Affects 17-30% of children under 5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250-500,000 children become  </a:t>
            </a:r>
          </a:p>
          <a:p>
            <a:pPr marL="457200" lvl="1" indent="0">
              <a:buNone/>
            </a:pPr>
            <a:r>
              <a:rPr lang="en-US" dirty="0">
                <a:latin typeface="Times New Roman"/>
                <a:cs typeface="Times New Roman"/>
              </a:rPr>
              <a:t>     blind every year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Infant morbidity and mortality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3505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latin typeface="Times New Roman"/>
              <a:cs typeface="Times New Roman"/>
            </a:endParaRPr>
          </a:p>
          <a:p>
            <a:endParaRPr lang="en-US" sz="2700" dirty="0">
              <a:latin typeface="Times New Roman"/>
              <a:cs typeface="Times New Roman"/>
            </a:endParaRPr>
          </a:p>
          <a:p>
            <a:r>
              <a:rPr lang="en-US" sz="2700" dirty="0">
                <a:latin typeface="Times New Roman"/>
                <a:cs typeface="Times New Roman"/>
              </a:rPr>
              <a:t>Maize is a primary food source in many vitamin A deficient regions</a:t>
            </a:r>
          </a:p>
          <a:p>
            <a:pPr marL="0" indent="0">
              <a:buNone/>
            </a:pPr>
            <a:endParaRPr lang="en-US" sz="2700" dirty="0">
              <a:latin typeface="Times New Roman"/>
              <a:cs typeface="Times New Roman"/>
            </a:endParaRPr>
          </a:p>
          <a:p>
            <a:r>
              <a:rPr lang="en-US" sz="2700" dirty="0">
                <a:latin typeface="Times New Roman"/>
                <a:cs typeface="Times New Roman"/>
              </a:rPr>
              <a:t>Biofortification: breed locally-adapted maize lines for increased provitamin A levels in grain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7820" y="3442156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</a:t>
            </a:r>
            <a:r>
              <a:rPr lang="en-US" sz="800" b="1" dirty="0" err="1"/>
              <a:t>en.wikipedia.org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8799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Work in maize provitamin A biofortification prior to Owens/Lipka et al. (2014)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2050"/>
            <a:ext cx="8686492" cy="5257800"/>
          </a:xfrm>
        </p:spPr>
        <p:txBody>
          <a:bodyPr>
            <a:normAutofit/>
          </a:bodyPr>
          <a:lstStyle/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Candidate gene studies identified loci in maize (</a:t>
            </a:r>
            <a:r>
              <a:rPr lang="en-US" sz="2500" dirty="0" err="1">
                <a:latin typeface="Times New Roman"/>
                <a:cs typeface="Times New Roman"/>
              </a:rPr>
              <a:t>Harjes</a:t>
            </a:r>
            <a:r>
              <a:rPr lang="en-US" sz="2500" dirty="0">
                <a:latin typeface="Times New Roman"/>
                <a:cs typeface="Times New Roman"/>
              </a:rPr>
              <a:t> et al., 2008; </a:t>
            </a:r>
            <a:r>
              <a:rPr lang="en-US" sz="2500" dirty="0" err="1">
                <a:latin typeface="Times New Roman"/>
                <a:cs typeface="Times New Roman"/>
              </a:rPr>
              <a:t>Vallabheneni</a:t>
            </a:r>
            <a:r>
              <a:rPr lang="en-US" sz="2500" dirty="0">
                <a:latin typeface="Times New Roman"/>
                <a:cs typeface="Times New Roman"/>
              </a:rPr>
              <a:t> et al., 2010; Yan et al. 2010)</a:t>
            </a:r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Developed high </a:t>
            </a:r>
            <a:r>
              <a:rPr lang="en-US" sz="2500" dirty="0" err="1">
                <a:latin typeface="Times New Roman"/>
                <a:cs typeface="Times New Roman"/>
              </a:rPr>
              <a:t>provitamin</a:t>
            </a:r>
            <a:r>
              <a:rPr lang="en-US" sz="2500" dirty="0">
                <a:latin typeface="Times New Roman"/>
                <a:cs typeface="Times New Roman"/>
              </a:rPr>
              <a:t> A maize (CIMMYT, </a:t>
            </a:r>
            <a:r>
              <a:rPr lang="en-US" sz="2500" dirty="0" err="1">
                <a:latin typeface="Times New Roman"/>
                <a:cs typeface="Times New Roman"/>
              </a:rPr>
              <a:t>HarvestPlus</a:t>
            </a:r>
            <a:r>
              <a:rPr lang="en-US" sz="2500" dirty="0">
                <a:latin typeface="Times New Roman"/>
                <a:cs typeface="Times New Roman"/>
              </a:rPr>
              <a:t>) and high carotenoid lines (Burt et al., 2011) through selection on target alleles </a:t>
            </a:r>
          </a:p>
        </p:txBody>
      </p:sp>
      <p:pic>
        <p:nvPicPr>
          <p:cNvPr id="4" name="Picture 2" descr="IMG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934" y="3886200"/>
            <a:ext cx="26413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3581400"/>
            <a:ext cx="604513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Major QTL identified near candidate genes (Chandler/Lipka et al., 2013)</a:t>
            </a:r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 err="1">
                <a:latin typeface="Times New Roman"/>
                <a:cs typeface="Times New Roman"/>
              </a:rPr>
              <a:t>Pleiotropy</a:t>
            </a:r>
            <a:r>
              <a:rPr lang="en-US" sz="2500" dirty="0">
                <a:latin typeface="Times New Roman"/>
                <a:cs typeface="Times New Roman"/>
              </a:rPr>
              <a:t> identified among metabolite QTL (</a:t>
            </a:r>
            <a:r>
              <a:rPr lang="en-US" dirty="0">
                <a:latin typeface="Times New Roman"/>
                <a:cs typeface="Times New Roman"/>
              </a:rPr>
              <a:t>Kandianis et al., 2013)</a:t>
            </a:r>
          </a:p>
          <a:p>
            <a:pPr>
              <a:spcAft>
                <a:spcPts val="1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579120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Source: Chandler/Lipka et al.,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9812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Owens/Lipka et al (2014):</a:t>
            </a:r>
          </a:p>
          <a:p>
            <a:pPr lvl="1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1.)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Conduct a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GWAS to identify new candidate genes</a:t>
            </a:r>
          </a:p>
          <a:p>
            <a:pPr lvl="1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2.) Determine a minimal marker set to accurately predict  carotenoid levels </a:t>
            </a:r>
          </a:p>
        </p:txBody>
      </p:sp>
    </p:spTree>
    <p:extLst>
      <p:ext uri="{BB962C8B-B14F-4D97-AF65-F5344CB8AC3E}">
        <p14:creationId xmlns:p14="http://schemas.microsoft.com/office/powerpoint/2010/main" val="30417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219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 in Owens/Lipka et al. (2014)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21637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281-member Goodman diversity panel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Grown at Purdue University in 2009 and 2010 field seasons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levels quantified in grain: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Carotenoids for 252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ael54\Desktop\August_2010_data\2012_Conferences_Modules_Outreach\Grass_Group_Meeting_20120504\2011 Summer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3335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34960" y="43401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Brenda Owens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41F15-EFAB-895C-5CF6-51D6A3B753B1}"/>
              </a:ext>
            </a:extLst>
          </p:cNvPr>
          <p:cNvSpPr txBox="1"/>
          <p:nvPr/>
        </p:nvSpPr>
        <p:spPr>
          <a:xfrm>
            <a:off x="170050" y="2662178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Maize lines with white kernels do not produce measureable carotenoids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only analyzed a subset of 201 lines that range from light yellow to dark orange kernel color</a:t>
            </a:r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found significant marker-trait associations near carotenoid pathway genes</a:t>
            </a:r>
            <a:endParaRPr lang="en-US" sz="35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600" y="1752600"/>
            <a:ext cx="6248400" cy="4953000"/>
            <a:chOff x="17336" y="2146973"/>
            <a:chExt cx="5463924" cy="4606183"/>
          </a:xfrm>
        </p:grpSpPr>
        <p:pic>
          <p:nvPicPr>
            <p:cNvPr id="7" name="Picture 6" descr="Screen Shot 2015-11-12 at 4.19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61" y="2146973"/>
              <a:ext cx="4267199" cy="4606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36" y="2857500"/>
              <a:ext cx="2129119" cy="584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3BBE"/>
                  </a:solidFill>
                </a:rPr>
                <a:t>Carotenoid biosynthetic pathway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89328" y="5768675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90855" y="3708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Owens/Lipka et al. (2014)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2133600"/>
            <a:ext cx="1773009" cy="461665"/>
            <a:chOff x="228600" y="3099989"/>
            <a:chExt cx="1773009" cy="461665"/>
          </a:xfrm>
        </p:grpSpPr>
        <p:sp>
          <p:nvSpPr>
            <p:cNvPr id="16" name="Oval 15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356" y="3099989"/>
              <a:ext cx="151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= Significant at the 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    genome-wide level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4419600" y="518160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9582" y="4664588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6938" y="423197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" y="22860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Adjusting for multiple testing at the genome-wide level was conservative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also conducted a pathway-level analysis, where only markers near 58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a priori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genes were considered</a:t>
            </a:r>
          </a:p>
        </p:txBody>
      </p:sp>
    </p:spTree>
    <p:extLst>
      <p:ext uri="{BB962C8B-B14F-4D97-AF65-F5344CB8AC3E}">
        <p14:creationId xmlns:p14="http://schemas.microsoft.com/office/powerpoint/2010/main" val="2483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found significant marker-trait associations near carotenoid pathway genes</a:t>
            </a:r>
            <a:endParaRPr lang="en-US" sz="35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600" y="1752600"/>
            <a:ext cx="6248400" cy="4953000"/>
            <a:chOff x="17336" y="2146973"/>
            <a:chExt cx="5463924" cy="4606183"/>
          </a:xfrm>
        </p:grpSpPr>
        <p:pic>
          <p:nvPicPr>
            <p:cNvPr id="7" name="Picture 6" descr="Screen Shot 2015-11-12 at 4.19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61" y="2146973"/>
              <a:ext cx="4267199" cy="4606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36" y="2857500"/>
              <a:ext cx="2129119" cy="584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3BBE"/>
                  </a:solidFill>
                </a:rPr>
                <a:t>Carotenoid biosynthetic pathway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89328" y="5768675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90855" y="3708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Owens/Lipka et al. (2014)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2133600"/>
            <a:ext cx="1773009" cy="461665"/>
            <a:chOff x="228600" y="3099989"/>
            <a:chExt cx="1773009" cy="461665"/>
          </a:xfrm>
        </p:grpSpPr>
        <p:sp>
          <p:nvSpPr>
            <p:cNvPr id="16" name="Oval 15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356" y="3099989"/>
              <a:ext cx="151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= Significant at the 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    genome-wide level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6600" y="2667000"/>
            <a:ext cx="1612408" cy="461665"/>
            <a:chOff x="228600" y="3099989"/>
            <a:chExt cx="1612408" cy="461665"/>
          </a:xfrm>
        </p:grpSpPr>
        <p:sp>
          <p:nvSpPr>
            <p:cNvPr id="19" name="Oval 18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9356" y="309998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= Significant at the </a:t>
              </a:r>
            </a:p>
            <a:p>
              <a:r>
                <a:rPr lang="en-US" sz="1200" dirty="0"/>
                <a:t>   pathway level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4419600" y="518160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9582" y="4664588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6938" y="423197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05000" y="4308170"/>
            <a:ext cx="4572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4600" y="16002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Dxs2</a:t>
            </a:r>
          </a:p>
        </p:txBody>
      </p:sp>
      <p:sp>
        <p:nvSpPr>
          <p:cNvPr id="26" name="Oval 25"/>
          <p:cNvSpPr/>
          <p:nvPr/>
        </p:nvSpPr>
        <p:spPr>
          <a:xfrm>
            <a:off x="2547376" y="1641170"/>
            <a:ext cx="4572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25146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This work identified potential targets for marker-assisted selection (MAS)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Are selecting for these target loci sufficient for improving provitamin A content in maize grain?</a:t>
            </a:r>
          </a:p>
        </p:txBody>
      </p:sp>
    </p:spTree>
    <p:extLst>
      <p:ext uri="{BB962C8B-B14F-4D97-AF65-F5344CB8AC3E}">
        <p14:creationId xmlns:p14="http://schemas.microsoft.com/office/powerpoint/2010/main" val="33616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25D2C-7BF3-C542-992F-FBC486F4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8DC6F-B283-1B4C-B9FB-EC379D435768}"/>
              </a:ext>
            </a:extLst>
          </p:cNvPr>
          <p:cNvSpPr/>
          <p:nvPr/>
        </p:nvSpPr>
        <p:spPr>
          <a:xfrm>
            <a:off x="114300" y="1896586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Multivariate quantitative genetics approaches have great potential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pleiotropic loci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prediction accuracy</a:t>
            </a: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correlated traits will help assess their utility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know genetic architectures of simulated traits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directly assess true and false positive identification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A471C-4FC1-504D-A0E0-21AAFE13875E}"/>
              </a:ext>
            </a:extLst>
          </p:cNvPr>
          <p:cNvSpPr txBox="1"/>
          <p:nvPr/>
        </p:nvSpPr>
        <p:spPr>
          <a:xfrm>
            <a:off x="105440" y="2743200"/>
            <a:ext cx="884806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CRAN/R package: simplePHENOTYPES: simulate univariate and multivariate traits based on user-inputted marker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D8BE-3BF5-C242-A637-6DD66E94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5402"/>
            <a:ext cx="1107598" cy="1107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46704-6C2A-2449-81EC-780AEA40D69A}"/>
              </a:ext>
            </a:extLst>
          </p:cNvPr>
          <p:cNvSpPr txBox="1"/>
          <p:nvPr/>
        </p:nvSpPr>
        <p:spPr>
          <a:xfrm>
            <a:off x="0" y="11430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/>
                <a:cs typeface="Times New Roman"/>
              </a:rPr>
              <a:t>Prof. </a:t>
            </a:r>
            <a:r>
              <a:rPr lang="en-US" sz="1200" dirty="0">
                <a:latin typeface="Times New Roman"/>
                <a:cs typeface="Times New Roman"/>
              </a:rPr>
              <a:t>Samuel Fernandes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76DFE-351D-154D-825F-33AE3A0B4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29381" r="33333" b="26000"/>
          <a:stretch/>
        </p:blipFill>
        <p:spPr>
          <a:xfrm>
            <a:off x="4556937" y="17478"/>
            <a:ext cx="4510863" cy="2039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6C3D7-B373-9448-9436-D9F8F55A6E87}"/>
              </a:ext>
            </a:extLst>
          </p:cNvPr>
          <p:cNvSpPr txBox="1"/>
          <p:nvPr/>
        </p:nvSpPr>
        <p:spPr>
          <a:xfrm>
            <a:off x="105440" y="6553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Fernandes and Lipka.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BMC Bioinformatics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(2020) 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45C8-F83C-7241-A4FF-EA748056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76201"/>
            <a:ext cx="7579202" cy="191422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well can GWAS models differentiate between pleiotropy and linkage?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25D2C-7BF3-C542-992F-FBC486F4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0CDFD-8055-3042-B3A5-C5D3D483B2B0}"/>
              </a:ext>
            </a:extLst>
          </p:cNvPr>
          <p:cNvSpPr/>
          <p:nvPr/>
        </p:nvSpPr>
        <p:spPr>
          <a:xfrm>
            <a:off x="6591300" y="3750065"/>
            <a:ext cx="2305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Genomic 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8DC6F-B283-1B4C-B9FB-EC379D435768}"/>
              </a:ext>
            </a:extLst>
          </p:cNvPr>
          <p:cNvSpPr/>
          <p:nvPr/>
        </p:nvSpPr>
        <p:spPr>
          <a:xfrm>
            <a:off x="152399" y="2438400"/>
            <a:ext cx="279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pleiotropic locus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30BD59-13BB-B543-9FC0-2080838F4C32}"/>
              </a:ext>
            </a:extLst>
          </p:cNvPr>
          <p:cNvCxnSpPr>
            <a:cxnSpLocks/>
          </p:cNvCxnSpPr>
          <p:nvPr/>
        </p:nvCxnSpPr>
        <p:spPr>
          <a:xfrm>
            <a:off x="952500" y="3742214"/>
            <a:ext cx="6629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826981-98C0-A548-B869-B6E3BA717AED}"/>
              </a:ext>
            </a:extLst>
          </p:cNvPr>
          <p:cNvSpPr/>
          <p:nvPr/>
        </p:nvSpPr>
        <p:spPr>
          <a:xfrm>
            <a:off x="3352801" y="3513614"/>
            <a:ext cx="2375744" cy="45720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B61955C-D1EC-434A-B87B-43142472D099}"/>
              </a:ext>
            </a:extLst>
          </p:cNvPr>
          <p:cNvSpPr/>
          <p:nvPr/>
        </p:nvSpPr>
        <p:spPr>
          <a:xfrm rot="10800000">
            <a:off x="3782568" y="2814760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E9B2CCA-623D-3744-B9B0-80C17BB2CB07}"/>
              </a:ext>
            </a:extLst>
          </p:cNvPr>
          <p:cNvSpPr/>
          <p:nvPr/>
        </p:nvSpPr>
        <p:spPr>
          <a:xfrm rot="10800000">
            <a:off x="4953000" y="2827813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177A4F-53C8-A747-BBC0-C64FA5B98DE2}"/>
              </a:ext>
            </a:extLst>
          </p:cNvPr>
          <p:cNvSpPr/>
          <p:nvPr/>
        </p:nvSpPr>
        <p:spPr>
          <a:xfrm>
            <a:off x="3352800" y="2066626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5D8F8C-4DAA-6447-A1D5-20448F6416B5}"/>
              </a:ext>
            </a:extLst>
          </p:cNvPr>
          <p:cNvSpPr/>
          <p:nvPr/>
        </p:nvSpPr>
        <p:spPr>
          <a:xfrm>
            <a:off x="4650007" y="2057400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AF4F61-CD89-0F46-9471-065FAC609DD4}"/>
              </a:ext>
            </a:extLst>
          </p:cNvPr>
          <p:cNvSpPr/>
          <p:nvPr/>
        </p:nvSpPr>
        <p:spPr>
          <a:xfrm>
            <a:off x="6642910" y="6112238"/>
            <a:ext cx="2305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Genomic position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BA2249-C690-5C43-89B1-CD233176E832}"/>
              </a:ext>
            </a:extLst>
          </p:cNvPr>
          <p:cNvSpPr/>
          <p:nvPr/>
        </p:nvSpPr>
        <p:spPr>
          <a:xfrm>
            <a:off x="204010" y="4800573"/>
            <a:ext cx="224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loci in linkage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367D7E-4681-194B-94BC-703181352DC1}"/>
              </a:ext>
            </a:extLst>
          </p:cNvPr>
          <p:cNvCxnSpPr>
            <a:cxnSpLocks/>
          </p:cNvCxnSpPr>
          <p:nvPr/>
        </p:nvCxnSpPr>
        <p:spPr>
          <a:xfrm>
            <a:off x="1004110" y="6104387"/>
            <a:ext cx="6629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>
            <a:extLst>
              <a:ext uri="{FF2B5EF4-FFF2-40B4-BE49-F238E27FC236}">
                <a16:creationId xmlns:a16="http://schemas.microsoft.com/office/drawing/2014/main" id="{E9EA60E9-9606-1145-AFA3-4D9B9643768D}"/>
              </a:ext>
            </a:extLst>
          </p:cNvPr>
          <p:cNvSpPr/>
          <p:nvPr/>
        </p:nvSpPr>
        <p:spPr>
          <a:xfrm rot="10800000">
            <a:off x="3744658" y="5099776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88CC55A9-A05A-F948-B538-31DD943C59DD}"/>
              </a:ext>
            </a:extLst>
          </p:cNvPr>
          <p:cNvSpPr/>
          <p:nvPr/>
        </p:nvSpPr>
        <p:spPr>
          <a:xfrm rot="10800000">
            <a:off x="4929119" y="5114600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B9DE13B-4A59-4B42-A6A6-3DBA510BDC88}"/>
              </a:ext>
            </a:extLst>
          </p:cNvPr>
          <p:cNvSpPr/>
          <p:nvPr/>
        </p:nvSpPr>
        <p:spPr>
          <a:xfrm>
            <a:off x="3267939" y="4428799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4C681CD-29B7-A545-A8EA-89951D4E3F4D}"/>
              </a:ext>
            </a:extLst>
          </p:cNvPr>
          <p:cNvSpPr/>
          <p:nvPr/>
        </p:nvSpPr>
        <p:spPr>
          <a:xfrm>
            <a:off x="4565146" y="4434973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745F913-847B-EE48-BFAE-FA79DFDA6E80}"/>
              </a:ext>
            </a:extLst>
          </p:cNvPr>
          <p:cNvSpPr/>
          <p:nvPr/>
        </p:nvSpPr>
        <p:spPr>
          <a:xfrm>
            <a:off x="3293868" y="5820577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 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3457932-039B-CC48-B2F5-2C807EF6143F}"/>
              </a:ext>
            </a:extLst>
          </p:cNvPr>
          <p:cNvSpPr/>
          <p:nvPr/>
        </p:nvSpPr>
        <p:spPr>
          <a:xfrm>
            <a:off x="4593924" y="5817479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E8A89-B465-5644-8BDF-C75430748486}"/>
              </a:ext>
            </a:extLst>
          </p:cNvPr>
          <p:cNvSpPr txBox="1"/>
          <p:nvPr/>
        </p:nvSpPr>
        <p:spPr>
          <a:xfrm>
            <a:off x="76200" y="6629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Fernandes et al.,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Frontiers in Genetics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(2021) 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ACF48-4F3E-F445-BEB9-BE5578B9D7AA}"/>
              </a:ext>
            </a:extLst>
          </p:cNvPr>
          <p:cNvSpPr txBox="1"/>
          <p:nvPr/>
        </p:nvSpPr>
        <p:spPr>
          <a:xfrm>
            <a:off x="141116" y="3177227"/>
            <a:ext cx="884806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are now at a stage where we should deploy multivariate GWAS models more readily</a:t>
            </a:r>
          </a:p>
        </p:txBody>
      </p:sp>
    </p:spTree>
    <p:extLst>
      <p:ext uri="{BB962C8B-B14F-4D97-AF65-F5344CB8AC3E}">
        <p14:creationId xmlns:p14="http://schemas.microsoft.com/office/powerpoint/2010/main" val="15480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 animBg="1"/>
      <p:bldP spid="11" grpId="0" animBg="1"/>
      <p:bldP spid="12" grpId="0" animBg="1"/>
      <p:bldP spid="15" grpId="0" animBg="1"/>
      <p:bldP spid="21" grpId="0"/>
      <p:bldP spid="26" grpId="0" animBg="1"/>
      <p:bldP spid="27" grpId="0" animBg="1"/>
      <p:bldP spid="19" grpId="0" animBg="1"/>
      <p:bldP spid="20" grpId="0" animBg="1"/>
      <p:bldP spid="28" grpId="0" animBg="1"/>
      <p:bldP spid="29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What can we do with statistical genetics?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F0878-A9E9-5F49-9D30-6578C4867C7D}"/>
              </a:ext>
            </a:extLst>
          </p:cNvPr>
          <p:cNvSpPr/>
          <p:nvPr/>
        </p:nvSpPr>
        <p:spPr>
          <a:xfrm>
            <a:off x="152400" y="1539419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genotypes to phenotypes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statistical model: Y-variables are one or more traits; X-variables are one or more genomic markers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that accurately model the intricate relationship between genotype and phenotype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accurate genomic selection models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Ramifications of this research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Dissection of genetic sources of agronomically important traits in crops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statistical models that can analyze wider range of traits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length of breeding cycles</a:t>
            </a:r>
          </a:p>
        </p:txBody>
      </p:sp>
    </p:spTree>
    <p:extLst>
      <p:ext uri="{BB962C8B-B14F-4D97-AF65-F5344CB8AC3E}">
        <p14:creationId xmlns:p14="http://schemas.microsoft.com/office/powerpoint/2010/main" val="13312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Unified mixed linear model can become multivariate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Yu et al. (2006)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C8BC90-F146-2840-9F86-E573109563EB}"/>
              </a:ext>
            </a:extLst>
          </p:cNvPr>
          <p:cNvCxnSpPr>
            <a:cxnSpLocks/>
          </p:cNvCxnSpPr>
          <p:nvPr/>
        </p:nvCxnSpPr>
        <p:spPr>
          <a:xfrm flipV="1">
            <a:off x="5791200" y="4876800"/>
            <a:ext cx="0" cy="32875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/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DC07BC-1022-8F15-654F-20F4440E5ADE}"/>
              </a:ext>
            </a:extLst>
          </p:cNvPr>
          <p:cNvCxnSpPr/>
          <p:nvPr/>
        </p:nvCxnSpPr>
        <p:spPr>
          <a:xfrm flipV="1">
            <a:off x="1687330" y="2333420"/>
            <a:ext cx="239201" cy="3730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51965F-BE98-68D6-639D-B7567E323BA1}"/>
              </a:ext>
            </a:extLst>
          </p:cNvPr>
          <p:cNvSpPr txBox="1"/>
          <p:nvPr/>
        </p:nvSpPr>
        <p:spPr>
          <a:xfrm>
            <a:off x="609600" y="27064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7C696-A1A3-CC08-0D87-4DA7D9E88920}"/>
              </a:ext>
            </a:extLst>
          </p:cNvPr>
          <p:cNvSpPr txBox="1"/>
          <p:nvPr/>
        </p:nvSpPr>
        <p:spPr>
          <a:xfrm>
            <a:off x="2438400" y="104298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F70EC5-CF48-77A8-9260-93B83179FD43}"/>
              </a:ext>
            </a:extLst>
          </p:cNvPr>
          <p:cNvCxnSpPr/>
          <p:nvPr/>
        </p:nvCxnSpPr>
        <p:spPr>
          <a:xfrm flipH="1">
            <a:off x="2735910" y="1427258"/>
            <a:ext cx="235890" cy="477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CCBF901-9ECE-EEF7-6DBB-8018A18F8697}"/>
              </a:ext>
            </a:extLst>
          </p:cNvPr>
          <p:cNvSpPr/>
          <p:nvPr/>
        </p:nvSpPr>
        <p:spPr>
          <a:xfrm rot="5400000">
            <a:off x="3459220" y="1164996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6014-9B5D-33D9-E422-C5FBF7BB2B11}"/>
              </a:ext>
            </a:extLst>
          </p:cNvPr>
          <p:cNvSpPr txBox="1"/>
          <p:nvPr/>
        </p:nvSpPr>
        <p:spPr>
          <a:xfrm>
            <a:off x="2895600" y="27754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0F93C6-69DB-2592-1619-8F7E363A9DD5}"/>
              </a:ext>
            </a:extLst>
          </p:cNvPr>
          <p:cNvCxnSpPr/>
          <p:nvPr/>
        </p:nvCxnSpPr>
        <p:spPr>
          <a:xfrm>
            <a:off x="5715000" y="1498409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F3C22C-AEC0-10D9-1F5B-8C8ACD30ED75}"/>
              </a:ext>
            </a:extLst>
          </p:cNvPr>
          <p:cNvSpPr txBox="1"/>
          <p:nvPr/>
        </p:nvSpPr>
        <p:spPr>
          <a:xfrm>
            <a:off x="4977732" y="11697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effect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46BB9-1526-4046-8422-2B410BBFCFA1}"/>
              </a:ext>
            </a:extLst>
          </p:cNvPr>
          <p:cNvSpPr txBox="1"/>
          <p:nvPr/>
        </p:nvSpPr>
        <p:spPr>
          <a:xfrm>
            <a:off x="5468579" y="28799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600680-C77E-21B5-5631-560198CFD13B}"/>
              </a:ext>
            </a:extLst>
          </p:cNvPr>
          <p:cNvCxnSpPr>
            <a:cxnSpLocks/>
          </p:cNvCxnSpPr>
          <p:nvPr/>
        </p:nvCxnSpPr>
        <p:spPr>
          <a:xfrm flipH="1" flipV="1">
            <a:off x="6038704" y="2257398"/>
            <a:ext cx="42883" cy="562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81031AF-C0C6-60CA-EC98-2AE0FD1DC569}"/>
              </a:ext>
            </a:extLst>
          </p:cNvPr>
          <p:cNvSpPr/>
          <p:nvPr/>
        </p:nvSpPr>
        <p:spPr>
          <a:xfrm rot="5400000">
            <a:off x="6725520" y="16201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06AAA4-1FD2-6B33-50BA-7AAF2CD620B9}"/>
              </a:ext>
            </a:extLst>
          </p:cNvPr>
          <p:cNvSpPr txBox="1"/>
          <p:nvPr/>
        </p:nvSpPr>
        <p:spPr>
          <a:xfrm>
            <a:off x="6477000" y="8292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B1C43A-6D5B-4AB6-54BC-37941660DB08}"/>
              </a:ext>
            </a:extLst>
          </p:cNvPr>
          <p:cNvSpPr txBox="1"/>
          <p:nvPr/>
        </p:nvSpPr>
        <p:spPr>
          <a:xfrm>
            <a:off x="7749766" y="253749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C3EC6-032D-042D-C746-F2B4010D1CE6}"/>
              </a:ext>
            </a:extLst>
          </p:cNvPr>
          <p:cNvCxnSpPr>
            <a:cxnSpLocks/>
          </p:cNvCxnSpPr>
          <p:nvPr/>
        </p:nvCxnSpPr>
        <p:spPr>
          <a:xfrm flipH="1" flipV="1">
            <a:off x="8184293" y="2221232"/>
            <a:ext cx="14413" cy="444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CCB740D-B0DC-C74D-C8C0-147C7700AD0E}"/>
              </a:ext>
            </a:extLst>
          </p:cNvPr>
          <p:cNvSpPr/>
          <p:nvPr/>
        </p:nvSpPr>
        <p:spPr>
          <a:xfrm rot="5400000">
            <a:off x="2077321" y="3525119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DFA907-52D0-0792-9DAE-1F8E2ADEAE0C}"/>
              </a:ext>
            </a:extLst>
          </p:cNvPr>
          <p:cNvSpPr txBox="1"/>
          <p:nvPr/>
        </p:nvSpPr>
        <p:spPr>
          <a:xfrm>
            <a:off x="4648200" y="5100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510A7-D733-C88D-1322-3CEF1AEC4F41}"/>
              </a:ext>
            </a:extLst>
          </p:cNvPr>
          <p:cNvSpPr txBox="1"/>
          <p:nvPr/>
        </p:nvSpPr>
        <p:spPr>
          <a:xfrm>
            <a:off x="147970" y="2174315"/>
            <a:ext cx="884806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Univariate GWAS:  Y-variable consists of one trait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Multivariate GWAS: Y-variable consists of two or more traits</a:t>
            </a:r>
          </a:p>
        </p:txBody>
      </p:sp>
    </p:spTree>
    <p:extLst>
      <p:ext uri="{BB962C8B-B14F-4D97-AF65-F5344CB8AC3E}">
        <p14:creationId xmlns:p14="http://schemas.microsoft.com/office/powerpoint/2010/main" val="21269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8" grpId="0"/>
      <p:bldP spid="30" grpId="0"/>
      <p:bldP spid="32" grpId="0"/>
      <p:bldP spid="35" grpId="0" animBg="1"/>
      <p:bldP spid="36" grpId="0"/>
      <p:bldP spid="37" grpId="0"/>
      <p:bldP spid="39" grpId="0" animBg="1"/>
      <p:bldP spid="40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Examples of GS in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Lipka et al. (2014): Basic GS example in switchgrass</a:t>
            </a:r>
          </a:p>
          <a:p>
            <a:r>
              <a:rPr lang="en-US" dirty="0" err="1">
                <a:latin typeface="Times New Roman"/>
                <a:cs typeface="Times New Roman"/>
              </a:rPr>
              <a:t>Olatoye</a:t>
            </a:r>
            <a:r>
              <a:rPr lang="en-US" dirty="0">
                <a:latin typeface="Times New Roman"/>
                <a:cs typeface="Times New Roman"/>
              </a:rPr>
              <a:t> et al. (2020): More advanced GS example in </a:t>
            </a:r>
            <a:r>
              <a:rPr lang="en-US" i="1" dirty="0">
                <a:latin typeface="Times New Roman"/>
                <a:cs typeface="Times New Roman"/>
              </a:rPr>
              <a:t>Miscanthus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 (GS) could speed up switchgrass breeding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828800"/>
          </a:xfrm>
        </p:spPr>
        <p:txBody>
          <a:bodyPr>
            <a:normAutofit fontScale="85000" lnSpcReduction="20000"/>
          </a:bodyPr>
          <a:lstStyle/>
          <a:p>
            <a:pPr marL="571500" indent="-571500"/>
            <a:r>
              <a:rPr lang="en-US" dirty="0">
                <a:latin typeface="Times New Roman" pitchFamily="18" charset="0"/>
                <a:cs typeface="Times New Roman" pitchFamily="18" charset="0"/>
              </a:rPr>
              <a:t>GS on simple-to-measure traits approximating biomass yield could revolutionize switchgrass breeding efforts</a:t>
            </a:r>
          </a:p>
          <a:p>
            <a:pPr marL="571500" indent="-571500"/>
            <a:r>
              <a:rPr lang="en-US" dirty="0">
                <a:latin typeface="Times New Roman" pitchFamily="18" charset="0"/>
                <a:cs typeface="Times New Roman" pitchFamily="18" charset="0"/>
              </a:rPr>
              <a:t>We evaluated the potential of GS using the latest genotypic and phenotypic resources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1295400"/>
            <a:ext cx="8077200" cy="32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4438779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Heffner et al. (2009)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2851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Switchgrass Association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752600"/>
            <a:ext cx="3657600" cy="4144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515 members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Grown in Ithaca, NY in 2009-2011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Tetraploids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octoploids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northern-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upland germplasm</a:t>
            </a:r>
          </a:p>
        </p:txBody>
      </p:sp>
      <p:pic>
        <p:nvPicPr>
          <p:cNvPr id="4" name="Picture 3" descr="SWG.Ithaca.201008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3" y="1752600"/>
            <a:ext cx="4891357" cy="3668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14" y="5481935"/>
            <a:ext cx="4288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taken 17 August 2010; Caldwell Field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University, Ithaca NY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7694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Genotypic and Phenotypic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morphological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biomass quality traits (Vogel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Bioenergy Resources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16,669 SNPs using genotyping-by-sequencing (GBS) techniques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SNPs were anchored to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virgatum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v1.1 reference genome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impute missing SNP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40340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popular GS models: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RR-BLUP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net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RR-BLUP should perform best for complex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LASSO should perform best for simple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10-fold cross validation to evaluate performance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3055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finding: GS appears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GS models produced similar prediction accuracies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prediction accuracies obtained for most traits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Standability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the highest (0.52)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 traits generally had higher prediction accuracies than the biomass quality 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0744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we need to “account” for population structure in GS?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6" t="11469" r="13510" b="2591"/>
          <a:stretch/>
        </p:blipFill>
        <p:spPr bwMode="auto">
          <a:xfrm>
            <a:off x="915861" y="1828800"/>
            <a:ext cx="7389939" cy="49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6118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two principal components (PCs) of 16,669 SNPs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133600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used first two  PCs to factor out SNP effects from population structure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No longer agree that we need to factor out population structure from GS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499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Miscanthus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sustainable source of lignocellulosic ethanol biofuel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2C2D8-50F8-3C48-A79A-196720718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 l="12188" r="15438"/>
          <a:stretch/>
        </p:blipFill>
        <p:spPr>
          <a:xfrm>
            <a:off x="802175" y="2067845"/>
            <a:ext cx="3167152" cy="328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0111C-0BBC-BD4A-9723-FA60FCE13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l="17041" t="4165" r="3603" b="20476"/>
          <a:stretch/>
        </p:blipFill>
        <p:spPr>
          <a:xfrm>
            <a:off x="5312150" y="2157589"/>
            <a:ext cx="3105274" cy="31923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62AF1-1EC1-B746-919D-A5D826AF7B51}"/>
              </a:ext>
            </a:extLst>
          </p:cNvPr>
          <p:cNvSpPr txBox="1">
            <a:spLocks/>
          </p:cNvSpPr>
          <p:nvPr/>
        </p:nvSpPr>
        <p:spPr>
          <a:xfrm>
            <a:off x="1632558" y="5524168"/>
            <a:ext cx="6879226" cy="40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Miscanthus sp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.: Perennial grass from eastern Asia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6F889B-2FEA-3243-8397-7F4BE88BDD7E}"/>
              </a:ext>
            </a:extLst>
          </p:cNvPr>
          <p:cNvSpPr/>
          <p:nvPr/>
        </p:nvSpPr>
        <p:spPr>
          <a:xfrm>
            <a:off x="1175323" y="1744680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Species 1: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sinensis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D2AA4-1F4E-1B4C-8F85-B68602A17746}"/>
              </a:ext>
            </a:extLst>
          </p:cNvPr>
          <p:cNvSpPr/>
          <p:nvPr/>
        </p:nvSpPr>
        <p:spPr>
          <a:xfrm>
            <a:off x="5354012" y="1800367"/>
            <a:ext cx="3061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Species 2: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sacchariflorus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916BF-9507-9A40-88A0-7A24D431A10F}"/>
              </a:ext>
            </a:extLst>
          </p:cNvPr>
          <p:cNvSpPr txBox="1"/>
          <p:nvPr/>
        </p:nvSpPr>
        <p:spPr>
          <a:xfrm>
            <a:off x="152400" y="2557699"/>
            <a:ext cx="89154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One clone of an interspecific cross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Species 1 × Species 2 (M × g)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used for biofuel purposes in North America and Europe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CF501-A1A7-114C-A859-E7A8A9A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452FF-C6FF-4D71-A4AA-46358A532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species have substantial subpopulation 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3251FF-BD6A-AA4F-A2A4-9B0487D23A4B}"/>
              </a:ext>
            </a:extLst>
          </p:cNvPr>
          <p:cNvGrpSpPr/>
          <p:nvPr/>
        </p:nvGrpSpPr>
        <p:grpSpPr>
          <a:xfrm>
            <a:off x="-7523" y="1923357"/>
            <a:ext cx="4404419" cy="4046266"/>
            <a:chOff x="2425065" y="1649229"/>
            <a:chExt cx="4293870" cy="39399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960738-6E29-E346-832D-5B7798737F4F}"/>
                </a:ext>
              </a:extLst>
            </p:cNvPr>
            <p:cNvGrpSpPr/>
            <p:nvPr/>
          </p:nvGrpSpPr>
          <p:grpSpPr>
            <a:xfrm>
              <a:off x="2425065" y="1649229"/>
              <a:ext cx="4293870" cy="3939907"/>
              <a:chOff x="2525995" y="1832109"/>
              <a:chExt cx="4293870" cy="3939907"/>
            </a:xfrm>
          </p:grpSpPr>
          <p:pic>
            <p:nvPicPr>
              <p:cNvPr id="9" name="New picture">
                <a:extLst>
                  <a:ext uri="{FF2B5EF4-FFF2-40B4-BE49-F238E27FC236}">
                    <a16:creationId xmlns:a16="http://schemas.microsoft.com/office/drawing/2014/main" id="{C49D68A5-BEFF-8048-84CC-2375322317D4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3000"/>
                        </a14:imgEffect>
                      </a14:imgLayer>
                    </a14:imgProps>
                  </a:ext>
                </a:extLst>
              </a:blip>
              <a:srcRect t="68781" r="54683"/>
              <a:stretch/>
            </p:blipFill>
            <p:spPr>
              <a:xfrm>
                <a:off x="2525995" y="1832109"/>
                <a:ext cx="4191000" cy="39399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345585-FD31-9149-9C1B-891922C809A2}"/>
                  </a:ext>
                </a:extLst>
              </p:cNvPr>
              <p:cNvSpPr/>
              <p:nvPr/>
            </p:nvSpPr>
            <p:spPr>
              <a:xfrm>
                <a:off x="2594610" y="1931670"/>
                <a:ext cx="205740" cy="32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CB3FDD-44FB-EC4A-9784-C9CF3DA6EE0A}"/>
                  </a:ext>
                </a:extLst>
              </p:cNvPr>
              <p:cNvSpPr/>
              <p:nvPr/>
            </p:nvSpPr>
            <p:spPr>
              <a:xfrm>
                <a:off x="6614125" y="1931670"/>
                <a:ext cx="205740" cy="32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494C1A-CC2C-A04F-AB7C-974B5C2EA616}"/>
                </a:ext>
              </a:extLst>
            </p:cNvPr>
            <p:cNvSpPr/>
            <p:nvPr/>
          </p:nvSpPr>
          <p:spPr>
            <a:xfrm flipV="1">
              <a:off x="5364409" y="4537710"/>
              <a:ext cx="1284005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02F0538-D54D-FF4C-8B3F-8AFCEE4BB220}"/>
              </a:ext>
            </a:extLst>
          </p:cNvPr>
          <p:cNvSpPr txBox="1">
            <a:spLocks/>
          </p:cNvSpPr>
          <p:nvPr/>
        </p:nvSpPr>
        <p:spPr>
          <a:xfrm>
            <a:off x="276260" y="5181600"/>
            <a:ext cx="8362473" cy="1257299"/>
          </a:xfr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74BCD7-449D-2940-A6D8-F957A50BDD9D}"/>
              </a:ext>
            </a:extLst>
          </p:cNvPr>
          <p:cNvGrpSpPr/>
          <p:nvPr/>
        </p:nvGrpSpPr>
        <p:grpSpPr>
          <a:xfrm>
            <a:off x="4096111" y="2069557"/>
            <a:ext cx="4791985" cy="4002194"/>
            <a:chOff x="4356220" y="1594139"/>
            <a:chExt cx="4429349" cy="3437000"/>
          </a:xfrm>
        </p:grpSpPr>
        <p:pic>
          <p:nvPicPr>
            <p:cNvPr id="14" name="New picture">
              <a:extLst>
                <a:ext uri="{FF2B5EF4-FFF2-40B4-BE49-F238E27FC236}">
                  <a16:creationId xmlns:a16="http://schemas.microsoft.com/office/drawing/2014/main" id="{E949236C-5ED6-6646-AB63-9C1B72E2740A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3000"/>
                      </a14:imgEffect>
                    </a14:imgLayer>
                  </a14:imgProps>
                </a:ext>
              </a:extLst>
            </a:blip>
            <a:srcRect l="56410" b="44825"/>
            <a:stretch/>
          </p:blipFill>
          <p:spPr>
            <a:xfrm>
              <a:off x="4457496" y="1594139"/>
              <a:ext cx="4328073" cy="3437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9C7156-3B1A-6041-91F9-16A9BD11B105}"/>
                </a:ext>
              </a:extLst>
            </p:cNvPr>
            <p:cNvSpPr/>
            <p:nvPr/>
          </p:nvSpPr>
          <p:spPr>
            <a:xfrm>
              <a:off x="4356220" y="1608474"/>
              <a:ext cx="372412" cy="363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64F35-5078-094A-BDD8-FCB2557FC288}"/>
              </a:ext>
            </a:extLst>
          </p:cNvPr>
          <p:cNvSpPr/>
          <p:nvPr/>
        </p:nvSpPr>
        <p:spPr>
          <a:xfrm>
            <a:off x="2154574" y="6041044"/>
            <a:ext cx="1912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 et al.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24BCC-1131-CA42-8436-107EA61F847D}"/>
              </a:ext>
            </a:extLst>
          </p:cNvPr>
          <p:cNvSpPr txBox="1"/>
          <p:nvPr/>
        </p:nvSpPr>
        <p:spPr>
          <a:xfrm>
            <a:off x="166958" y="6001435"/>
            <a:ext cx="25764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Subpopulations in Species 1: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FA9B41-BF1E-4F42-922C-42CEC2671687}"/>
              </a:ext>
            </a:extLst>
          </p:cNvPr>
          <p:cNvSpPr/>
          <p:nvPr/>
        </p:nvSpPr>
        <p:spPr>
          <a:xfrm>
            <a:off x="7490085" y="4852046"/>
            <a:ext cx="1912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 et al.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D5F55-9E0D-1C41-9059-6BB98D822A8B}"/>
              </a:ext>
            </a:extLst>
          </p:cNvPr>
          <p:cNvSpPr txBox="1"/>
          <p:nvPr/>
        </p:nvSpPr>
        <p:spPr>
          <a:xfrm>
            <a:off x="5275143" y="6027145"/>
            <a:ext cx="28958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Subpopulations in Species 2: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1B705A-8F72-7449-81E4-CDFB1253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452FF-C6FF-4D71-A4AA-46358A532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099016-50B2-0E45-AB3C-12EF234BD073}"/>
              </a:ext>
            </a:extLst>
          </p:cNvPr>
          <p:cNvSpPr txBox="1"/>
          <p:nvPr/>
        </p:nvSpPr>
        <p:spPr>
          <a:xfrm>
            <a:off x="76200" y="2514600"/>
            <a:ext cx="8915400" cy="30951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4572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 of GS is to quantify total genetic merit, whether it is:</a:t>
            </a:r>
          </a:p>
          <a:p>
            <a:pPr lvl="1" indent="-342900" algn="ctr">
              <a:lnSpc>
                <a:spcPct val="11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genes underlying a trait </a:t>
            </a:r>
          </a:p>
          <a:p>
            <a:pPr lvl="1" indent="-342900" algn="ctr">
              <a:lnSpc>
                <a:spcPct val="11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genetic differences arising from subpopulation structure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i="1" baseline="-250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6462" y="2789237"/>
            <a:ext cx="2286000" cy="1143000"/>
            <a:chOff x="914400" y="2438400"/>
            <a:chExt cx="2286000" cy="1143000"/>
          </a:xfrm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1676400" y="2438400"/>
              <a:ext cx="10930" cy="4468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914400" y="2935069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Y-value  of </a:t>
              </a:r>
              <a:r>
                <a:rPr lang="en-US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i="1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observation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09992" y="2057400"/>
            <a:ext cx="2043008" cy="1724799"/>
            <a:chOff x="2743200" y="2057400"/>
            <a:chExt cx="2286000" cy="1724799"/>
          </a:xfrm>
        </p:grpSpPr>
        <p:sp>
          <p:nvSpPr>
            <p:cNvPr id="62" name="Oval 61"/>
            <p:cNvSpPr/>
            <p:nvPr/>
          </p:nvSpPr>
          <p:spPr>
            <a:xfrm rot="5400000">
              <a:off x="2705099" y="2095501"/>
              <a:ext cx="914402" cy="838199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43200" y="3135868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Intercept</a:t>
              </a:r>
            </a:p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Parameter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850546" y="1371600"/>
            <a:ext cx="1371599" cy="1676400"/>
            <a:chOff x="5407297" y="1371600"/>
            <a:chExt cx="2838352" cy="1676400"/>
          </a:xfrm>
        </p:grpSpPr>
        <p:sp>
          <p:nvSpPr>
            <p:cNvPr id="67" name="Oval 66"/>
            <p:cNvSpPr/>
            <p:nvPr/>
          </p:nvSpPr>
          <p:spPr>
            <a:xfrm rot="5400000">
              <a:off x="5619288" y="1805939"/>
              <a:ext cx="1030070" cy="1454052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56348" y="1371600"/>
              <a:ext cx="2689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Random  Error Term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43400" y="2819400"/>
            <a:ext cx="2286000" cy="1345796"/>
            <a:chOff x="7239000" y="2185782"/>
            <a:chExt cx="2286000" cy="1345796"/>
          </a:xfrm>
        </p:grpSpPr>
        <p:sp>
          <p:nvSpPr>
            <p:cNvPr id="69" name="TextBox 68"/>
            <p:cNvSpPr txBox="1"/>
            <p:nvPr/>
          </p:nvSpPr>
          <p:spPr>
            <a:xfrm>
              <a:off x="7239000" y="2885247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X-value of </a:t>
              </a:r>
              <a:r>
                <a:rPr lang="en-US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i="1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observation 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V="1">
              <a:off x="7848600" y="2185782"/>
              <a:ext cx="0" cy="6994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038600" y="1371600"/>
            <a:ext cx="2286000" cy="1600202"/>
            <a:chOff x="3886200" y="1371600"/>
            <a:chExt cx="2286000" cy="1600202"/>
          </a:xfrm>
        </p:grpSpPr>
        <p:sp>
          <p:nvSpPr>
            <p:cNvPr id="76" name="Oval 75"/>
            <p:cNvSpPr/>
            <p:nvPr/>
          </p:nvSpPr>
          <p:spPr>
            <a:xfrm rot="5400000">
              <a:off x="3886198" y="2209801"/>
              <a:ext cx="914402" cy="609600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86200" y="137160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Slope</a:t>
              </a:r>
            </a:p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Parameter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82834D-4527-5343-9737-736B454C694A}"/>
                  </a:ext>
                </a:extLst>
              </p:cNvPr>
              <p:cNvSpPr/>
              <p:nvPr/>
            </p:nvSpPr>
            <p:spPr>
              <a:xfrm>
                <a:off x="1119806" y="2039090"/>
                <a:ext cx="5966794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82834D-4527-5343-9737-736B454C6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06" y="2039090"/>
                <a:ext cx="5966794" cy="784830"/>
              </a:xfrm>
              <a:prstGeom prst="rect">
                <a:avLst/>
              </a:prstGeom>
              <a:blipFill>
                <a:blip r:embed="rId3"/>
                <a:stretch>
                  <a:fillRect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1B68272C-72B3-0F43-981F-9801DBA17E17}"/>
              </a:ext>
            </a:extLst>
          </p:cNvPr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G-to-P models are based on simple linear regression (SLR)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FF1F2E-D0BD-8A44-86F2-C1546070E9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363427"/>
                <a:ext cx="8458200" cy="2362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 linear relationship between quantitative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variables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unknown constants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sets of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observations used to estimate parameters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FF1F2E-D0BD-8A44-86F2-C1546070E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63427"/>
                <a:ext cx="8458200" cy="2362200"/>
              </a:xfrm>
              <a:prstGeom prst="rect">
                <a:avLst/>
              </a:prstGeom>
              <a:blipFill>
                <a:blip r:embed="rId4"/>
                <a:stretch>
                  <a:fillRect l="-1351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2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9215-1F1B-504B-A5D6-E550C775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146" y="76200"/>
            <a:ext cx="7886700" cy="742314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pop structure to prediction accuracy?</a:t>
            </a:r>
            <a:endParaRPr lang="en-US" sz="35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D23F76-C7C0-D64E-94CB-3DF397A9D070}"/>
              </a:ext>
            </a:extLst>
          </p:cNvPr>
          <p:cNvSpPr/>
          <p:nvPr/>
        </p:nvSpPr>
        <p:spPr>
          <a:xfrm>
            <a:off x="1447800" y="4318895"/>
            <a:ext cx="1639907" cy="90688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a standard GS model</a:t>
            </a: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661FD9-068A-6646-A205-480820A38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1454"/>
          <a:stretch/>
        </p:blipFill>
        <p:spPr>
          <a:xfrm flipH="1">
            <a:off x="76200" y="0"/>
            <a:ext cx="1181746" cy="13799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9D6BCC4-FE03-2244-ABD2-779ACC42F490}"/>
              </a:ext>
            </a:extLst>
          </p:cNvPr>
          <p:cNvSpPr txBox="1"/>
          <p:nvPr/>
        </p:nvSpPr>
        <p:spPr>
          <a:xfrm>
            <a:off x="0" y="1321856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Dr. Marcus </a:t>
            </a:r>
            <a:r>
              <a:rPr lang="en-US" sz="1200" dirty="0" err="1">
                <a:latin typeface="Times New Roman"/>
                <a:cs typeface="Times New Roman"/>
              </a:rPr>
              <a:t>Olatoye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38DA5D-7160-FA48-8FB1-4E58C714A28C}"/>
              </a:ext>
            </a:extLst>
          </p:cNvPr>
          <p:cNvSpPr/>
          <p:nvPr/>
        </p:nvSpPr>
        <p:spPr>
          <a:xfrm>
            <a:off x="63500" y="6488668"/>
            <a:ext cx="2159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Olatoye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sz="1500" b="1" i="1" dirty="0">
                <a:latin typeface="Times New Roman" pitchFamily="18" charset="0"/>
                <a:cs typeface="Times New Roman" pitchFamily="18" charset="0"/>
              </a:rPr>
              <a:t>G3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(2020)</a:t>
            </a:r>
            <a:endParaRPr lang="en-US" sz="15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C08AEE-FCEF-5949-9CA6-669ACE4D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C274-7645-8448-9206-1323325B62CA}" type="slidenum">
              <a:rPr lang="en-US" smtClean="0"/>
              <a:t>50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BC9D4-4EDE-5646-99DA-8DEB2CB4BEB1}"/>
              </a:ext>
            </a:extLst>
          </p:cNvPr>
          <p:cNvGrpSpPr/>
          <p:nvPr/>
        </p:nvGrpSpPr>
        <p:grpSpPr>
          <a:xfrm>
            <a:off x="2076469" y="1018994"/>
            <a:ext cx="2535409" cy="2181406"/>
            <a:chOff x="727395" y="1987560"/>
            <a:chExt cx="2632823" cy="234019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33FC21-AB53-F342-B3D2-6CBECDD3829A}"/>
                </a:ext>
              </a:extLst>
            </p:cNvPr>
            <p:cNvSpPr/>
            <p:nvPr/>
          </p:nvSpPr>
          <p:spPr>
            <a:xfrm>
              <a:off x="771562" y="1987560"/>
              <a:ext cx="2588656" cy="2340197"/>
            </a:xfrm>
            <a:prstGeom prst="rect">
              <a:avLst/>
            </a:prstGeom>
            <a:solidFill>
              <a:srgbClr val="13294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B601AF-0387-484A-A517-0783D577D682}"/>
                </a:ext>
              </a:extLst>
            </p:cNvPr>
            <p:cNvSpPr txBox="1"/>
            <p:nvPr/>
          </p:nvSpPr>
          <p:spPr>
            <a:xfrm>
              <a:off x="727395" y="2148902"/>
              <a:ext cx="2431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 1: </a:t>
              </a:r>
              <a:r>
                <a:rPr lang="en-US" b="1" i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Msi 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A53FDCD-02F3-E647-B691-66080CA42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1000"/>
                      </a14:imgEffect>
                    </a14:imgLayer>
                  </a14:imgProps>
                </a:ext>
              </a:extLst>
            </a:blip>
            <a:srcRect l="12188" r="15438"/>
            <a:stretch/>
          </p:blipFill>
          <p:spPr>
            <a:xfrm>
              <a:off x="1274602" y="2533702"/>
              <a:ext cx="1495162" cy="151461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66192-C0A0-D94C-98E4-8CD62941F2D5}"/>
              </a:ext>
            </a:extLst>
          </p:cNvPr>
          <p:cNvGrpSpPr/>
          <p:nvPr/>
        </p:nvGrpSpPr>
        <p:grpSpPr>
          <a:xfrm>
            <a:off x="5235121" y="985739"/>
            <a:ext cx="2537279" cy="2178965"/>
            <a:chOff x="4504820" y="752847"/>
            <a:chExt cx="2937102" cy="208759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2983639-1BB6-4141-9649-BC59F338B618}"/>
                </a:ext>
              </a:extLst>
            </p:cNvPr>
            <p:cNvSpPr/>
            <p:nvPr/>
          </p:nvSpPr>
          <p:spPr>
            <a:xfrm>
              <a:off x="4504820" y="752847"/>
              <a:ext cx="2937102" cy="208759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7190-B619-8C46-82E4-ECABCA71F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rcRect l="17041" t="4165" r="3603" b="20476"/>
            <a:stretch/>
          </p:blipFill>
          <p:spPr>
            <a:xfrm>
              <a:off x="5191123" y="1386293"/>
              <a:ext cx="1483874" cy="1199498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226BEF8-0350-7E4F-886C-9B1AA4E3D796}"/>
                </a:ext>
              </a:extLst>
            </p:cNvPr>
            <p:cNvSpPr/>
            <p:nvPr/>
          </p:nvSpPr>
          <p:spPr>
            <a:xfrm>
              <a:off x="4929339" y="954836"/>
              <a:ext cx="2183527" cy="329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 2: </a:t>
              </a:r>
              <a:r>
                <a:rPr lang="en-US" b="1" i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Msa 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</a:t>
              </a:r>
            </a:p>
          </p:txBody>
        </p:sp>
      </p:grpSp>
      <p:sp>
        <p:nvSpPr>
          <p:cNvPr id="34" name="Down Arrow 33">
            <a:extLst>
              <a:ext uri="{FF2B5EF4-FFF2-40B4-BE49-F238E27FC236}">
                <a16:creationId xmlns:a16="http://schemas.microsoft.com/office/drawing/2014/main" id="{84BC9AD7-C8C8-F342-96E1-E64D40424874}"/>
              </a:ext>
            </a:extLst>
          </p:cNvPr>
          <p:cNvSpPr/>
          <p:nvPr/>
        </p:nvSpPr>
        <p:spPr>
          <a:xfrm>
            <a:off x="2212479" y="322608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E8D76C-57E0-4141-8AB2-2E5B1CC944A0}"/>
              </a:ext>
            </a:extLst>
          </p:cNvPr>
          <p:cNvSpPr/>
          <p:nvPr/>
        </p:nvSpPr>
        <p:spPr>
          <a:xfrm>
            <a:off x="3160693" y="4296930"/>
            <a:ext cx="1639907" cy="92884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PCs model accounting for for pop structure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44544B2F-1AA7-C94D-84FB-AD5ACC083CEA}"/>
              </a:ext>
            </a:extLst>
          </p:cNvPr>
          <p:cNvSpPr/>
          <p:nvPr/>
        </p:nvSpPr>
        <p:spPr>
          <a:xfrm>
            <a:off x="3736479" y="3251852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98BDAE-E43F-7146-AC9B-8A623DFE840E}"/>
              </a:ext>
            </a:extLst>
          </p:cNvPr>
          <p:cNvSpPr/>
          <p:nvPr/>
        </p:nvSpPr>
        <p:spPr>
          <a:xfrm>
            <a:off x="4876800" y="4318895"/>
            <a:ext cx="1639907" cy="90688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a standard GS model</a:t>
            </a: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DEFB31C8-2EE7-CD40-921C-BBBECDC612AA}"/>
              </a:ext>
            </a:extLst>
          </p:cNvPr>
          <p:cNvSpPr/>
          <p:nvPr/>
        </p:nvSpPr>
        <p:spPr>
          <a:xfrm>
            <a:off x="5641479" y="320040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6D81B-4E1D-2F48-8AD3-9E7FA7519DAC}"/>
              </a:ext>
            </a:extLst>
          </p:cNvPr>
          <p:cNvSpPr/>
          <p:nvPr/>
        </p:nvSpPr>
        <p:spPr>
          <a:xfrm>
            <a:off x="6589693" y="4296930"/>
            <a:ext cx="1639907" cy="92884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PCs model accounting for for pop structure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C05C52BA-4A37-094C-9516-907599D8ED62}"/>
              </a:ext>
            </a:extLst>
          </p:cNvPr>
          <p:cNvSpPr/>
          <p:nvPr/>
        </p:nvSpPr>
        <p:spPr>
          <a:xfrm>
            <a:off x="7089279" y="320040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A369D7F4-11C7-0D4B-BD0E-F2A952E2BA78}"/>
              </a:ext>
            </a:extLst>
          </p:cNvPr>
          <p:cNvSpPr/>
          <p:nvPr/>
        </p:nvSpPr>
        <p:spPr>
          <a:xfrm rot="19850642">
            <a:off x="2212478" y="5272169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6A4C78CA-071F-B54A-9FBC-5CFCAACAE9AF}"/>
              </a:ext>
            </a:extLst>
          </p:cNvPr>
          <p:cNvSpPr/>
          <p:nvPr/>
        </p:nvSpPr>
        <p:spPr>
          <a:xfrm rot="19850642">
            <a:off x="5487658" y="5192415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7DD6145D-CBFD-054E-8DB9-3A8831428EC4}"/>
              </a:ext>
            </a:extLst>
          </p:cNvPr>
          <p:cNvSpPr/>
          <p:nvPr/>
        </p:nvSpPr>
        <p:spPr>
          <a:xfrm rot="2368403">
            <a:off x="3612161" y="5192414"/>
            <a:ext cx="368168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4DC6C978-3DAF-F74D-9D5A-84149333A631}"/>
              </a:ext>
            </a:extLst>
          </p:cNvPr>
          <p:cNvSpPr/>
          <p:nvPr/>
        </p:nvSpPr>
        <p:spPr>
          <a:xfrm rot="2368403">
            <a:off x="7021756" y="5095631"/>
            <a:ext cx="368168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32-Point Star 59">
            <a:extLst>
              <a:ext uri="{FF2B5EF4-FFF2-40B4-BE49-F238E27FC236}">
                <a16:creationId xmlns:a16="http://schemas.microsoft.com/office/drawing/2014/main" id="{5E1283A9-0D53-D64C-82C1-1DBDE0CD1F81}"/>
              </a:ext>
            </a:extLst>
          </p:cNvPr>
          <p:cNvSpPr/>
          <p:nvPr/>
        </p:nvSpPr>
        <p:spPr>
          <a:xfrm>
            <a:off x="2096136" y="5105400"/>
            <a:ext cx="1976713" cy="1746321"/>
          </a:xfrm>
          <a:prstGeom prst="star3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Compare prediction accuracies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32-Point Star 68">
            <a:extLst>
              <a:ext uri="{FF2B5EF4-FFF2-40B4-BE49-F238E27FC236}">
                <a16:creationId xmlns:a16="http://schemas.microsoft.com/office/drawing/2014/main" id="{7B73EE79-97CB-7F41-A6A0-569113055CC9}"/>
              </a:ext>
            </a:extLst>
          </p:cNvPr>
          <p:cNvSpPr/>
          <p:nvPr/>
        </p:nvSpPr>
        <p:spPr>
          <a:xfrm>
            <a:off x="5486586" y="5105400"/>
            <a:ext cx="1976713" cy="1746321"/>
          </a:xfrm>
          <a:prstGeom prst="star3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Compare prediction accuracies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D2974-B467-2E4F-BB99-CB33A43AE547}"/>
              </a:ext>
            </a:extLst>
          </p:cNvPr>
          <p:cNvSpPr txBox="1"/>
          <p:nvPr/>
        </p:nvSpPr>
        <p:spPr>
          <a:xfrm>
            <a:off x="76200" y="1875640"/>
            <a:ext cx="8915400" cy="18763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4572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pop structure is important, then prediction accuracy of PCs model should be close to GS model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4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9" grpId="0" animBg="1"/>
      <p:bldP spid="7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9215-1F1B-504B-A5D6-E550C775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structure accounts for substantial portion of GS prediction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2DC1A-E9D7-3E44-85C3-7E7E268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C274-7645-8448-9206-1323325B62CA}" type="slidenum">
              <a:rPr lang="en-US" smtClean="0"/>
              <a:t>51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8C540A-1D65-C047-B068-56139B5BE2D1}"/>
              </a:ext>
            </a:extLst>
          </p:cNvPr>
          <p:cNvSpPr/>
          <p:nvPr/>
        </p:nvSpPr>
        <p:spPr>
          <a:xfrm>
            <a:off x="6744588" y="6538912"/>
            <a:ext cx="2028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Olatoye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G3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(2020)</a:t>
            </a:r>
            <a:endParaRPr lang="en-US" sz="1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8D473D-25FB-A843-9184-E06CFE845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8000" r="55117" b="19333"/>
          <a:stretch/>
        </p:blipFill>
        <p:spPr>
          <a:xfrm>
            <a:off x="1829688" y="1206552"/>
            <a:ext cx="5256912" cy="51624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F287989-0CF4-0042-BA79-23634D1CDD81}"/>
              </a:ext>
            </a:extLst>
          </p:cNvPr>
          <p:cNvGrpSpPr/>
          <p:nvPr/>
        </p:nvGrpSpPr>
        <p:grpSpPr>
          <a:xfrm>
            <a:off x="5181600" y="1676400"/>
            <a:ext cx="1123950" cy="2852788"/>
            <a:chOff x="5181600" y="1940609"/>
            <a:chExt cx="1123950" cy="28527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A998ACE-14ED-B742-84DA-CE879EB32054}"/>
                </a:ext>
              </a:extLst>
            </p:cNvPr>
            <p:cNvSpPr/>
            <p:nvPr/>
          </p:nvSpPr>
          <p:spPr>
            <a:xfrm>
              <a:off x="5562600" y="1940609"/>
              <a:ext cx="381000" cy="15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C2BF2E-F25B-4040-8C05-A4397F967207}"/>
                </a:ext>
              </a:extLst>
            </p:cNvPr>
            <p:cNvGrpSpPr/>
            <p:nvPr/>
          </p:nvGrpSpPr>
          <p:grpSpPr>
            <a:xfrm>
              <a:off x="5181600" y="3505200"/>
              <a:ext cx="1123950" cy="1288197"/>
              <a:chOff x="628650" y="5715000"/>
              <a:chExt cx="1123950" cy="128819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AAF2EB-085A-8745-B201-A07505035376}"/>
                  </a:ext>
                </a:extLst>
              </p:cNvPr>
              <p:cNvSpPr txBox="1"/>
              <p:nvPr/>
            </p:nvSpPr>
            <p:spPr>
              <a:xfrm>
                <a:off x="628650" y="6172200"/>
                <a:ext cx="11239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Results from  model accounting for pop structure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84B4248B-6791-864F-A185-72EE089006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3000" y="5715000"/>
                <a:ext cx="0" cy="457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FF665-4666-3949-8314-70045B1CF6BA}"/>
              </a:ext>
            </a:extLst>
          </p:cNvPr>
          <p:cNvGrpSpPr/>
          <p:nvPr/>
        </p:nvGrpSpPr>
        <p:grpSpPr>
          <a:xfrm>
            <a:off x="5486400" y="1676400"/>
            <a:ext cx="1123950" cy="2483456"/>
            <a:chOff x="5486400" y="1676400"/>
            <a:chExt cx="1123950" cy="248345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F5F309A-77EE-864C-884E-E9AC683FEA37}"/>
                </a:ext>
              </a:extLst>
            </p:cNvPr>
            <p:cNvSpPr/>
            <p:nvPr/>
          </p:nvSpPr>
          <p:spPr>
            <a:xfrm>
              <a:off x="5791200" y="1676400"/>
              <a:ext cx="381000" cy="15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4237F8-5CC5-9E4B-9AD1-280A29E7FD4E}"/>
                </a:ext>
              </a:extLst>
            </p:cNvPr>
            <p:cNvGrpSpPr/>
            <p:nvPr/>
          </p:nvGrpSpPr>
          <p:grpSpPr>
            <a:xfrm>
              <a:off x="5486400" y="3240991"/>
              <a:ext cx="1123950" cy="918865"/>
              <a:chOff x="628650" y="5715000"/>
              <a:chExt cx="1123950" cy="91886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113920B-8285-4447-8283-9271E3EE0C63}"/>
                  </a:ext>
                </a:extLst>
              </p:cNvPr>
              <p:cNvSpPr txBox="1"/>
              <p:nvPr/>
            </p:nvSpPr>
            <p:spPr>
              <a:xfrm>
                <a:off x="628650" y="6172200"/>
                <a:ext cx="11239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Results from GS model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6A71F19-4190-B145-A359-66C8DA07A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3000" y="5715000"/>
                <a:ext cx="0" cy="457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AF7F46A-8611-9C44-89E9-9865575B0D22}"/>
              </a:ext>
            </a:extLst>
          </p:cNvPr>
          <p:cNvSpPr txBox="1"/>
          <p:nvPr/>
        </p:nvSpPr>
        <p:spPr>
          <a:xfrm>
            <a:off x="152400" y="2497862"/>
            <a:ext cx="8915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My current opinion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do not “factor out” population structure in GS models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we just learn, and why is it important?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A5D0E9-EB70-0D46-9BD7-44E72098A386}"/>
              </a:ext>
            </a:extLst>
          </p:cNvPr>
          <p:cNvSpPr/>
          <p:nvPr/>
        </p:nvSpPr>
        <p:spPr>
          <a:xfrm>
            <a:off x="152400" y="1539419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we learned: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 of association tests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and GS are the two most widely used applications association tests</a:t>
            </a:r>
          </a:p>
          <a:p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4DC6-CB5F-9A45-B95B-160CD9CF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6796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Assumptions of the error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152400" y="1752600"/>
                <a:ext cx="8458200" cy="2362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~ NID (0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Normal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Independent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Equal Variance</a:t>
                </a:r>
                <a:endParaRPr lang="en-US" i="1" baseline="-25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What can be done if assumptions are violated?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Transform the trait (e.g., Box-Cox procedure)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Implement a bootstrapping (or similar) procedure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52600"/>
                <a:ext cx="8458200" cy="2362200"/>
              </a:xfrm>
              <a:prstGeom prst="rect">
                <a:avLst/>
              </a:prstGeom>
              <a:blipFill>
                <a:blip r:embed="rId2"/>
                <a:stretch>
                  <a:fillRect l="-1802" t="-2674" b="-89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1A20C-670D-6A45-8812-0894D48FECD7}"/>
              </a:ext>
            </a:extLst>
          </p:cNvPr>
          <p:cNvSpPr txBox="1"/>
          <p:nvPr/>
        </p:nvSpPr>
        <p:spPr>
          <a:xfrm>
            <a:off x="190167" y="3124200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framework can be used for X-variables that are categorical </a:t>
            </a:r>
          </a:p>
        </p:txBody>
      </p:sp>
    </p:spTree>
    <p:extLst>
      <p:ext uri="{BB962C8B-B14F-4D97-AF65-F5344CB8AC3E}">
        <p14:creationId xmlns:p14="http://schemas.microsoft.com/office/powerpoint/2010/main" val="34376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100584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Factorial Experiment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47438-78C1-914C-BA19-14AF5191059F}"/>
              </a:ext>
            </a:extLst>
          </p:cNvPr>
          <p:cNvSpPr txBox="1"/>
          <p:nvPr/>
        </p:nvSpPr>
        <p:spPr>
          <a:xfrm>
            <a:off x="3810000" y="957346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Factor A - Density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351659-3D2A-FF48-AD72-01A7C235A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57367"/>
              </p:ext>
            </p:extLst>
          </p:nvPr>
        </p:nvGraphicFramePr>
        <p:xfrm>
          <a:off x="2057400" y="1890830"/>
          <a:ext cx="6553200" cy="404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385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385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400AFE-FD2E-8245-8E7A-624789516A7E}"/>
              </a:ext>
            </a:extLst>
          </p:cNvPr>
          <p:cNvSpPr txBox="1"/>
          <p:nvPr/>
        </p:nvSpPr>
        <p:spPr>
          <a:xfrm>
            <a:off x="2819400" y="149092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6FD26-1E20-EC44-8D35-1C6E5EC183BF}"/>
              </a:ext>
            </a:extLst>
          </p:cNvPr>
          <p:cNvSpPr txBox="1"/>
          <p:nvPr/>
        </p:nvSpPr>
        <p:spPr>
          <a:xfrm>
            <a:off x="4953000" y="150509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56473-2229-3648-B870-C0D92B2DF90D}"/>
              </a:ext>
            </a:extLst>
          </p:cNvPr>
          <p:cNvSpPr txBox="1"/>
          <p:nvPr/>
        </p:nvSpPr>
        <p:spPr>
          <a:xfrm>
            <a:off x="7086600" y="146530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B907DC-4D98-F648-AE46-D25655662429}"/>
              </a:ext>
            </a:extLst>
          </p:cNvPr>
          <p:cNvSpPr txBox="1"/>
          <p:nvPr/>
        </p:nvSpPr>
        <p:spPr>
          <a:xfrm rot="16200000">
            <a:off x="-866001" y="3371330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Factor B- Fertilizer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F1CD9-D797-3640-81B1-A9C6A934B47A}"/>
              </a:ext>
            </a:extLst>
          </p:cNvPr>
          <p:cNvSpPr txBox="1"/>
          <p:nvPr/>
        </p:nvSpPr>
        <p:spPr>
          <a:xfrm>
            <a:off x="1519534" y="23146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CE3DD-9BBF-E541-A022-5972BF9F700C}"/>
              </a:ext>
            </a:extLst>
          </p:cNvPr>
          <p:cNvSpPr txBox="1"/>
          <p:nvPr/>
        </p:nvSpPr>
        <p:spPr>
          <a:xfrm>
            <a:off x="1492320" y="38492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F0C441-19E8-5E4F-861F-273C3DB7FD97}"/>
              </a:ext>
            </a:extLst>
          </p:cNvPr>
          <p:cNvSpPr txBox="1"/>
          <p:nvPr/>
        </p:nvSpPr>
        <p:spPr>
          <a:xfrm>
            <a:off x="1552191" y="525181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BB923-F2C3-4449-9FA0-E482D83E78AE}"/>
              </a:ext>
            </a:extLst>
          </p:cNvPr>
          <p:cNvSpPr txBox="1"/>
          <p:nvPr/>
        </p:nvSpPr>
        <p:spPr>
          <a:xfrm>
            <a:off x="2067786" y="3450823"/>
            <a:ext cx="637961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3x3 = 9 possible combinations of A and 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86B0E-DD68-B54B-B200-FF1478518BE0}"/>
              </a:ext>
            </a:extLst>
          </p:cNvPr>
          <p:cNvSpPr txBox="1"/>
          <p:nvPr/>
        </p:nvSpPr>
        <p:spPr>
          <a:xfrm>
            <a:off x="2066061" y="346256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Randomly assign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27 plants to each combination of A and B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A9B6D0-C1D7-A74B-B39B-DFBE53B56042}"/>
              </a:ext>
            </a:extLst>
          </p:cNvPr>
          <p:cNvGrpSpPr/>
          <p:nvPr/>
        </p:nvGrpSpPr>
        <p:grpSpPr>
          <a:xfrm>
            <a:off x="2598192" y="2274903"/>
            <a:ext cx="5264332" cy="3440364"/>
            <a:chOff x="2660468" y="2198436"/>
            <a:chExt cx="5264332" cy="34403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D96AAC-6D80-E14D-A57E-727248585043}"/>
                </a:ext>
              </a:extLst>
            </p:cNvPr>
            <p:cNvGrpSpPr/>
            <p:nvPr/>
          </p:nvGrpSpPr>
          <p:grpSpPr>
            <a:xfrm>
              <a:off x="2667000" y="2198436"/>
              <a:ext cx="914400" cy="733750"/>
              <a:chOff x="2667000" y="2198436"/>
              <a:chExt cx="914400" cy="73375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5BE8941-0B2C-E047-B278-E26541EACF5B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5FE5803-B80D-AC4F-B738-ED8D33F086F4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5CEC73-B2F3-FF4A-89A1-642174524D82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C12478-3B11-0641-B926-82551E676F9E}"/>
                </a:ext>
              </a:extLst>
            </p:cNvPr>
            <p:cNvGrpSpPr/>
            <p:nvPr/>
          </p:nvGrpSpPr>
          <p:grpSpPr>
            <a:xfrm>
              <a:off x="4946015" y="2198436"/>
              <a:ext cx="914400" cy="733750"/>
              <a:chOff x="2667000" y="2198436"/>
              <a:chExt cx="914400" cy="73375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2BA1936-F799-7D49-8FF5-5E2D083E1C7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CBBDB-A084-B24E-8F41-C512D37E5022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49F0C96-4E19-A441-9187-E607890518A5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55EF1E-F788-6D44-92D2-0BDF5FF7C80C}"/>
                </a:ext>
              </a:extLst>
            </p:cNvPr>
            <p:cNvGrpSpPr/>
            <p:nvPr/>
          </p:nvGrpSpPr>
          <p:grpSpPr>
            <a:xfrm>
              <a:off x="7010400" y="2198436"/>
              <a:ext cx="914400" cy="733750"/>
              <a:chOff x="2667000" y="2198436"/>
              <a:chExt cx="914400" cy="7337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C7F8163-87C7-5849-83EB-68262F6A4F6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F67FF04-1DF8-4046-AB5D-94930E3AF628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3E2ECB9-60A6-2942-9DD4-948D3E8E79D2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BEAE30B-42B1-5943-939A-3C6C3413E1DA}"/>
                </a:ext>
              </a:extLst>
            </p:cNvPr>
            <p:cNvGrpSpPr/>
            <p:nvPr/>
          </p:nvGrpSpPr>
          <p:grpSpPr>
            <a:xfrm>
              <a:off x="2667000" y="3548319"/>
              <a:ext cx="914400" cy="733750"/>
              <a:chOff x="2667000" y="2198436"/>
              <a:chExt cx="914400" cy="7337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E5A0004-708F-8049-80C7-F39B001AC4FB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C23B337-26BC-EE46-AC4E-932439413B6E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259BE34-5112-4C4C-B2E3-2449E22C1768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A1CD44E-C6BC-8C40-8CC6-485D55799521}"/>
                </a:ext>
              </a:extLst>
            </p:cNvPr>
            <p:cNvGrpSpPr/>
            <p:nvPr/>
          </p:nvGrpSpPr>
          <p:grpSpPr>
            <a:xfrm>
              <a:off x="4939483" y="3581400"/>
              <a:ext cx="914400" cy="733750"/>
              <a:chOff x="2667000" y="2198436"/>
              <a:chExt cx="914400" cy="73375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B14082E-683A-1A4B-9162-771B04306E82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75B746F-F316-A846-8995-683896038C7D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B453CC3-5E41-7447-8A45-5D410B92BEA3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D8395AB-DF2B-BB4F-8FB7-5E3E56B4F2E5}"/>
                </a:ext>
              </a:extLst>
            </p:cNvPr>
            <p:cNvGrpSpPr/>
            <p:nvPr/>
          </p:nvGrpSpPr>
          <p:grpSpPr>
            <a:xfrm>
              <a:off x="7010400" y="3581400"/>
              <a:ext cx="914400" cy="733750"/>
              <a:chOff x="2667000" y="2198436"/>
              <a:chExt cx="914400" cy="73375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61355B9-B298-1C4E-80A3-1842292B344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F0C8B76-CABE-C349-981A-FA8FB8EEEC53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70B4E46-2552-D445-ACBD-F7BB246E8860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2C8425-C977-A442-8BC2-FE6B0D6F954C}"/>
                </a:ext>
              </a:extLst>
            </p:cNvPr>
            <p:cNvGrpSpPr/>
            <p:nvPr/>
          </p:nvGrpSpPr>
          <p:grpSpPr>
            <a:xfrm>
              <a:off x="2660468" y="4905050"/>
              <a:ext cx="914400" cy="733750"/>
              <a:chOff x="2667000" y="2198436"/>
              <a:chExt cx="914400" cy="73375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656A3C5-1EBF-7D4F-AF7F-BF33DA620792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A68476D-743A-F24C-A4B0-83EBD3DFF8A6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74B285-2F44-874E-B20E-FABB1F8EF077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1C4C75D-0D32-5249-B19E-594D83DC164C}"/>
                </a:ext>
              </a:extLst>
            </p:cNvPr>
            <p:cNvGrpSpPr/>
            <p:nvPr/>
          </p:nvGrpSpPr>
          <p:grpSpPr>
            <a:xfrm>
              <a:off x="4932776" y="4905050"/>
              <a:ext cx="914400" cy="733750"/>
              <a:chOff x="2667000" y="2198436"/>
              <a:chExt cx="914400" cy="73375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93780C4-E424-5D4B-9259-3631137C6D26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719A7E3-3305-6744-9F9A-8A2DB390ECF0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BA8AE19-29F2-444B-833C-AFDF48C60939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917B19-3756-4D46-A2B5-B5E7EB7535B9}"/>
                </a:ext>
              </a:extLst>
            </p:cNvPr>
            <p:cNvGrpSpPr/>
            <p:nvPr/>
          </p:nvGrpSpPr>
          <p:grpSpPr>
            <a:xfrm>
              <a:off x="7003868" y="4884943"/>
              <a:ext cx="914400" cy="733750"/>
              <a:chOff x="2667000" y="2198436"/>
              <a:chExt cx="914400" cy="73375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DE2E357-1251-5643-BB1D-E28597E73815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ABDDA20-BDF4-D245-869F-82DF1D7E444C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426E375-4AF2-C248-933F-B73FE2A30707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474D5A-CC1D-704E-8FD0-5AFA37B1E92A}"/>
              </a:ext>
            </a:extLst>
          </p:cNvPr>
          <p:cNvSpPr txBox="1"/>
          <p:nvPr/>
        </p:nvSpPr>
        <p:spPr>
          <a:xfrm>
            <a:off x="2059354" y="345831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Measure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yield on all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N= 27 plants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96C4AB8A-651C-8E44-BA3F-277BDD258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97841"/>
              </p:ext>
            </p:extLst>
          </p:nvPr>
        </p:nvGraphicFramePr>
        <p:xfrm>
          <a:off x="2057400" y="1899622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32144212-92A8-0B43-BE59-578516CC0A36}"/>
              </a:ext>
            </a:extLst>
          </p:cNvPr>
          <p:cNvSpPr txBox="1"/>
          <p:nvPr/>
        </p:nvSpPr>
        <p:spPr>
          <a:xfrm>
            <a:off x="2112166" y="345831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main effect of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Factor A</a:t>
            </a: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D850585-E30C-F84E-8599-4B19928B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275487"/>
              </p:ext>
            </p:extLst>
          </p:nvPr>
        </p:nvGraphicFramePr>
        <p:xfrm>
          <a:off x="2065080" y="1890830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0909D398-C6C0-E54E-B07E-70EB1420881F}"/>
              </a:ext>
            </a:extLst>
          </p:cNvPr>
          <p:cNvSpPr txBox="1"/>
          <p:nvPr/>
        </p:nvSpPr>
        <p:spPr>
          <a:xfrm>
            <a:off x="2052469" y="3344289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main effect of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Factor B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A6D41A20-6D34-7341-8527-0499C516C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816423"/>
              </p:ext>
            </p:extLst>
          </p:nvPr>
        </p:nvGraphicFramePr>
        <p:xfrm>
          <a:off x="2070784" y="1899622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EE8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77E6FB66-CD81-D442-8CDC-C62138E109B7}"/>
              </a:ext>
            </a:extLst>
          </p:cNvPr>
          <p:cNvSpPr txBox="1"/>
          <p:nvPr/>
        </p:nvSpPr>
        <p:spPr>
          <a:xfrm>
            <a:off x="2079445" y="3359420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two-way interaction effect of Factors A and B</a:t>
            </a:r>
          </a:p>
        </p:txBody>
      </p:sp>
    </p:spTree>
    <p:extLst>
      <p:ext uri="{BB962C8B-B14F-4D97-AF65-F5344CB8AC3E}">
        <p14:creationId xmlns:p14="http://schemas.microsoft.com/office/powerpoint/2010/main" val="41370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58" grpId="0" animBg="1"/>
      <p:bldP spid="58" grpId="1" animBg="1"/>
      <p:bldP spid="62" grpId="0" animBg="1"/>
      <p:bldP spid="62" grpId="1" animBg="1"/>
      <p:bldP spid="64" grpId="0" animBg="1"/>
      <p:bldP spid="64" grpId="1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2-way ANOVA model with fixed effects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15E54C-6093-C64A-B269-FCD2D6749616}"/>
                  </a:ext>
                </a:extLst>
              </p:cNvPr>
              <p:cNvSpPr txBox="1"/>
              <p:nvPr/>
            </p:nvSpPr>
            <p:spPr>
              <a:xfrm>
                <a:off x="990600" y="885092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15E54C-6093-C64A-B269-FCD2D674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85092"/>
                <a:ext cx="6743700" cy="582019"/>
              </a:xfrm>
              <a:prstGeom prst="rect">
                <a:avLst/>
              </a:prstGeom>
              <a:blipFill>
                <a:blip r:embed="rId2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417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417398"/>
              </a:xfrm>
              <a:prstGeom prst="rect">
                <a:avLst/>
              </a:prstGeom>
              <a:blipFill>
                <a:blip r:embed="rId3"/>
                <a:stretch>
                  <a:fillRect l="-1268" t="-988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22250" y="694111"/>
            <a:ext cx="914402" cy="977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190167" y="3124200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Inferences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fixed effects apply only to the factor levels used in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your experiment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2-way ANOVA model with random effects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726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lvl="1"/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</a:t>
                </a:r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726970"/>
              </a:xfrm>
              <a:prstGeom prst="rect">
                <a:avLst/>
              </a:prstGeom>
              <a:blipFill>
                <a:blip r:embed="rId3"/>
                <a:stretch>
                  <a:fillRect l="-951" t="-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60350" y="732211"/>
            <a:ext cx="914402" cy="9015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186070" y="2783163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Inferences of random effects apply to an entire population of factor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CF727-305D-6641-9F11-CBEE010EDF7A}"/>
                  </a:ext>
                </a:extLst>
              </p:cNvPr>
              <p:cNvSpPr txBox="1"/>
              <p:nvPr/>
            </p:nvSpPr>
            <p:spPr>
              <a:xfrm>
                <a:off x="990600" y="914400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CF727-305D-6641-9F11-CBEE010ED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14400"/>
                <a:ext cx="6743700" cy="582019"/>
              </a:xfrm>
              <a:prstGeom prst="rect">
                <a:avLst/>
              </a:prstGeom>
              <a:blipFill>
                <a:blip r:embed="rId4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6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114777</TotalTime>
  <Words>3952</Words>
  <Application>Microsoft Macintosh PowerPoint</Application>
  <PresentationFormat>On-screen Show (4:3)</PresentationFormat>
  <Paragraphs>585</Paragraphs>
  <Slides>52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Office Theme</vt:lpstr>
      <vt:lpstr>Polymorphisms and Association Tests</vt:lpstr>
      <vt:lpstr>This is what we will learn</vt:lpstr>
      <vt:lpstr>Role of the statistical genetics in polymorphism and association tests</vt:lpstr>
      <vt:lpstr>What can we do with statistical genetics?</vt:lpstr>
      <vt:lpstr>PowerPoint Presentation</vt:lpstr>
      <vt:lpstr>Assumptions of the error terms</vt:lpstr>
      <vt:lpstr> Factorial Experiment</vt:lpstr>
      <vt:lpstr>2-way ANOVA model with fixed effects</vt:lpstr>
      <vt:lpstr>2-way ANOVA model with random effects</vt:lpstr>
      <vt:lpstr>Mixed model</vt:lpstr>
      <vt:lpstr>Genome-wide association study (GWAS)</vt:lpstr>
      <vt:lpstr>Genetic diversity can lead to false positives in a GWAS</vt:lpstr>
      <vt:lpstr>Unified mixed linear model (MLM)</vt:lpstr>
      <vt:lpstr>Approach 1: Compressed mixed linear model</vt:lpstr>
      <vt:lpstr>Approach 2: Population parameters previously determined (P3D)</vt:lpstr>
      <vt:lpstr>Approach 3: GEMMA</vt:lpstr>
      <vt:lpstr>Genomic selection (GS)</vt:lpstr>
      <vt:lpstr>Basic GS statistical model</vt:lpstr>
      <vt:lpstr>Issues with n &lt;&lt; p</vt:lpstr>
      <vt:lpstr>Ridge regression best linear unbiased prediction (RR-BLUP) for genomic selection </vt:lpstr>
      <vt:lpstr>Cross-validation</vt:lpstr>
      <vt:lpstr>Differences between GS and GWAS</vt:lpstr>
      <vt:lpstr>Differences between GS and marker-assisted selection (MAS)</vt:lpstr>
      <vt:lpstr>How to choose the best model for GWAS</vt:lpstr>
      <vt:lpstr>Examples of GWAS in crops</vt:lpstr>
      <vt:lpstr>Example: Rincker et al. (2016)</vt:lpstr>
      <vt:lpstr>Separate GWAS performed on four association panels</vt:lpstr>
      <vt:lpstr>Unified MLM GWAS identifies signals near Rbs1-Rbs3</vt:lpstr>
      <vt:lpstr>Multi locus mixed model (MLMM) quantifies associations of multiple markers</vt:lpstr>
      <vt:lpstr>Peak SNPs from MLMM reduces explains most of  Rbs1-Rbs3 signal</vt:lpstr>
      <vt:lpstr>Breeding Ramifications</vt:lpstr>
      <vt:lpstr>Biofortification</vt:lpstr>
      <vt:lpstr>Targeting vitamin A deficiency through biofortification</vt:lpstr>
      <vt:lpstr>Work in maize provitamin A biofortification prior to Owens/Lipka et al. (2014)</vt:lpstr>
      <vt:lpstr>Data analyzed in Owens/Lipka et al. (2014)</vt:lpstr>
      <vt:lpstr>GWAS found significant marker-trait associations near carotenoid pathway genes</vt:lpstr>
      <vt:lpstr>GWAS found significant marker-trait associations near carotenoid pathway genes</vt:lpstr>
      <vt:lpstr>PowerPoint Presentation</vt:lpstr>
      <vt:lpstr>How well can GWAS models differentiate between pleiotropy and linkage?</vt:lpstr>
      <vt:lpstr>Unified mixed linear model can become multivariate</vt:lpstr>
      <vt:lpstr>Examples of GS in crops</vt:lpstr>
      <vt:lpstr>Genomic selection (GS) could speed up switchgrass breeding cycle</vt:lpstr>
      <vt:lpstr>Switchgrass Association Panel</vt:lpstr>
      <vt:lpstr>Genotypic and Phenotypic Data</vt:lpstr>
      <vt:lpstr>GS study</vt:lpstr>
      <vt:lpstr>Main finding: GS appears to work</vt:lpstr>
      <vt:lpstr>Do we need to “account” for population structure in GS?</vt:lpstr>
      <vt:lpstr>Miscanthus is a sustainable source of lignocellulosic ethanol biofuel production</vt:lpstr>
      <vt:lpstr>Both species have substantial subpopulation structure</vt:lpstr>
      <vt:lpstr>Contribution of pop structure to prediction accuracy?</vt:lpstr>
      <vt:lpstr>Population structure accounts for substantial portion of GS prediction accuracy</vt:lpstr>
      <vt:lpstr>What did we just learn, and why is it important?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mag87</dc:creator>
  <cp:lastModifiedBy>Lipka, Alexander Edward</cp:lastModifiedBy>
  <cp:revision>2265</cp:revision>
  <dcterms:created xsi:type="dcterms:W3CDTF">2009-04-23T17:42:34Z</dcterms:created>
  <dcterms:modified xsi:type="dcterms:W3CDTF">2024-06-05T21:04:21Z</dcterms:modified>
</cp:coreProperties>
</file>