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63CB83-491F-4CD1-8E5C-A751D4173EE9}" v="30" dt="2021-04-26T19:23:25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3" d="100"/>
          <a:sy n="83" d="100"/>
        </p:scale>
        <p:origin x="45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BAB55-9532-4884-B1D0-AC3244498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4FD6B-610B-4CCF-94ED-338657022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6757-025D-4730-93FA-8EA9E47A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344B3-8E83-4ACC-9BDA-08D56B72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E393C-3655-4E2F-AA48-DE0EB781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7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4C1CB-28B3-4B38-88E6-CA106A3F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4B540-C9C3-42D2-9380-AF78E4B61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AB1B7-247B-4D53-A03A-C151560E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3D880-6683-497E-8C18-140E8D10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77507-5EE7-4D18-A340-650282C60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8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B37E5D-0493-4C79-88B6-BD679A9037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C201E9-2FB0-4C12-868D-B8E7C28CF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8A425-C7C8-46E9-81F3-44C8F82E3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6EC22-D323-407A-8EB8-CDDB420A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DFF93-A8DD-4DA2-B315-884CE004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7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C00AA-98E7-4B70-864A-9AE3FD3A2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39B50-C265-4F83-8430-1E2E78983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2E53E-EA8C-4866-9476-28B56B49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EDF9E-65FE-4CBA-8D23-8B970A23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10F42-28AF-42F2-9383-5214087A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9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CD94-91D9-4BC7-9AFB-5ECE8A04B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9CEB9-B240-4F1D-A3BC-3B9E22A17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F4095-F426-442A-9281-BC7A3E4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8AD83-D947-4914-8E69-953E85BE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D0253-9604-44AD-A30D-E1CF4CC67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3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3C31-6EF4-4002-AB41-72449810B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5D2D1-77EB-4788-ACC1-8F57C9042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2D0B9-8835-4454-8652-BB0EDD72A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EEC7F-E54E-412D-8B03-E503E391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B50810-FBDF-4146-BF57-FDBBE57CE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BC854-C675-44FC-BF88-D4247199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3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E263-0007-42BE-997E-8255BF931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9414E-D96C-49A4-BC38-4D4BABEB9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6F9569-136B-462E-8FFE-13B986BE9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A99C75-10EC-4F44-832C-1C5FC3E55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500FDF-AC86-4FF3-B1B8-AC25C5EDBC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9AD33C-4C37-4AD2-B0E3-EA491E17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503D77-993B-4D95-AAA0-5112A748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1828CC-85FC-4AF7-B6DA-613E9289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9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8BFEC-5D26-4FC3-B257-30106182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EC1A65-193E-4593-BFB3-F003672A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C2455-863F-4F44-A4FE-E3626BAFA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DCC9F-A4BC-45C5-BF91-318218236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0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5B5123-AB04-4E06-B276-D5462A7C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3553A-84F3-42F5-9F1B-D6B50ABE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21B6C-92C3-4BDF-AF24-BF5C2DD56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0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281F8-D7BA-41A1-93AD-81EB58B10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C0721-5633-4A47-9E05-89E6378D7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E3607-84E7-4B03-81D9-0619FAE32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0C82E-35A8-4C98-B2B8-2EFBBF4C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39394-0FB7-4F5D-82C6-CC3ECD140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EFBBC-2837-4617-BB1A-09199037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D399-7828-4705-B9BF-4B916A986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5F3FF0-9DF5-4769-8B42-81E47BFF0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9CB955-2D11-455B-8837-65651C159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171-EBF1-4F90-AE8C-CB8725C53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D4280-09B9-4DF1-9D6C-22FD8096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7908A-6A8F-4A1B-AD20-53E718F47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0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A85D62-5BF0-455D-812E-0C8CB31F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BFB3-EA94-438C-89FC-03A886511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34EB5-1DA7-4A43-8CDA-BDA2E25F96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66E05-6EC4-4978-9191-FE95C4B79FB9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3A2F0-AF3A-452D-89F2-91A64753E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CE1D4-8FF0-4051-9FC2-CBDE16BC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B30E7-A771-443E-B05F-3E708BA2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2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geubelle@illinois.edu" TargetMode="External"/><Relationship Id="rId13" Type="http://schemas.openxmlformats.org/officeDocument/2006/relationships/hyperlink" Target="mailto:htj@illinois.edu" TargetMode="External"/><Relationship Id="rId18" Type="http://schemas.openxmlformats.org/officeDocument/2006/relationships/hyperlink" Target="mailto:rbashir@illinois.edu" TargetMode="External"/><Relationship Id="rId26" Type="http://schemas.openxmlformats.org/officeDocument/2006/relationships/hyperlink" Target="mailto:jmakela@illinois.edu" TargetMode="External"/><Relationship Id="rId3" Type="http://schemas.openxmlformats.org/officeDocument/2006/relationships/hyperlink" Target="mailto:ravaioli@illinois.edu" TargetMode="External"/><Relationship Id="rId21" Type="http://schemas.openxmlformats.org/officeDocument/2006/relationships/hyperlink" Target="mailto:jgadbury@illinois.edu" TargetMode="External"/><Relationship Id="rId7" Type="http://schemas.openxmlformats.org/officeDocument/2006/relationships/hyperlink" Target="mailto:rkiyer@illinois.edu" TargetMode="External"/><Relationship Id="rId12" Type="http://schemas.openxmlformats.org/officeDocument/2006/relationships/hyperlink" Target="mailto:j-jin1@illinois.edu" TargetMode="External"/><Relationship Id="rId17" Type="http://schemas.openxmlformats.org/officeDocument/2006/relationships/hyperlink" Target="mailto:jhanks@illinois.edu" TargetMode="External"/><Relationship Id="rId25" Type="http://schemas.openxmlformats.org/officeDocument/2006/relationships/hyperlink" Target="mailto:nwangrw@illinois.edu" TargetMode="External"/><Relationship Id="rId2" Type="http://schemas.openxmlformats.org/officeDocument/2006/relationships/hyperlink" Target="mailto:cangella@illinois.edu" TargetMode="External"/><Relationship Id="rId16" Type="http://schemas.openxmlformats.org/officeDocument/2006/relationships/hyperlink" Target="mailto:mbeckle@illinois.edu" TargetMode="External"/><Relationship Id="rId20" Type="http://schemas.openxmlformats.org/officeDocument/2006/relationships/hyperlink" Target="mailto:jlafave@illinois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xmcai@illinois.edu" TargetMode="External"/><Relationship Id="rId11" Type="http://schemas.openxmlformats.org/officeDocument/2006/relationships/hyperlink" Target="mailto:katefree@illinois.edu" TargetMode="External"/><Relationship Id="rId24" Type="http://schemas.openxmlformats.org/officeDocument/2006/relationships/hyperlink" Target="mailto:yfouyang@illinois.edu" TargetMode="External"/><Relationship Id="rId5" Type="http://schemas.openxmlformats.org/officeDocument/2006/relationships/hyperlink" Target="mailto:erhan@illinois.edu" TargetMode="External"/><Relationship Id="rId15" Type="http://schemas.openxmlformats.org/officeDocument/2006/relationships/hyperlink" Target="mailto:esbrewer@illinois.edu" TargetMode="External"/><Relationship Id="rId23" Type="http://schemas.openxmlformats.org/officeDocument/2006/relationships/hyperlink" Target="mailto:Lumetta@illinois.edu" TargetMode="External"/><Relationship Id="rId10" Type="http://schemas.openxmlformats.org/officeDocument/2006/relationships/hyperlink" Target="mailto:wwalton2@illinois.edu" TargetMode="External"/><Relationship Id="rId19" Type="http://schemas.openxmlformats.org/officeDocument/2006/relationships/hyperlink" Target="mailto:cflee@illinois.edu" TargetMode="External"/><Relationship Id="rId4" Type="http://schemas.openxmlformats.org/officeDocument/2006/relationships/hyperlink" Target="mailto:krein@illinois.edu" TargetMode="External"/><Relationship Id="rId9" Type="http://schemas.openxmlformats.org/officeDocument/2006/relationships/hyperlink" Target="mailto:mblumtha@illinois.edu" TargetMode="External"/><Relationship Id="rId14" Type="http://schemas.openxmlformats.org/officeDocument/2006/relationships/hyperlink" Target="mailto:tutumlue@illinois.edu" TargetMode="External"/><Relationship Id="rId22" Type="http://schemas.openxmlformats.org/officeDocument/2006/relationships/hyperlink" Target="mailto:lumetta@illinois.edu" TargetMode="External"/><Relationship Id="rId27" Type="http://schemas.openxmlformats.org/officeDocument/2006/relationships/hyperlink" Target="mailto:danko@illinois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5;p7">
            <a:extLst>
              <a:ext uri="{FF2B5EF4-FFF2-40B4-BE49-F238E27FC236}">
                <a16:creationId xmlns:a16="http://schemas.microsoft.com/office/drawing/2014/main" id="{57FC6780-7929-E848-BDDB-085E26F30730}"/>
              </a:ext>
            </a:extLst>
          </p:cNvPr>
          <p:cNvSpPr/>
          <p:nvPr/>
        </p:nvSpPr>
        <p:spPr>
          <a:xfrm rot="10800000" flipH="1">
            <a:off x="-1" y="816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1B4284"/>
              </a:gs>
              <a:gs pos="100000">
                <a:srgbClr val="13294B"/>
              </a:gs>
            </a:gsLst>
            <a:lin ang="189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13294B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7;p1">
            <a:extLst>
              <a:ext uri="{FF2B5EF4-FFF2-40B4-BE49-F238E27FC236}">
                <a16:creationId xmlns:a16="http://schemas.microsoft.com/office/drawing/2014/main" id="{672021D7-6291-1E47-9A07-8027CFE4719F}"/>
              </a:ext>
            </a:extLst>
          </p:cNvPr>
          <p:cNvSpPr txBox="1"/>
          <p:nvPr/>
        </p:nvSpPr>
        <p:spPr>
          <a:xfrm>
            <a:off x="1038902" y="579803"/>
            <a:ext cx="10061644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A57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Zhejiang University – UIUC Institute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UIUC Organizational Chart</a:t>
            </a:r>
          </a:p>
        </p:txBody>
      </p:sp>
      <p:grpSp>
        <p:nvGrpSpPr>
          <p:cNvPr id="6" name="Group 5" descr="Organization Chart" title="SmartArt">
            <a:extLst>
              <a:ext uri="{FF2B5EF4-FFF2-40B4-BE49-F238E27FC236}">
                <a16:creationId xmlns:a16="http://schemas.microsoft.com/office/drawing/2014/main" id="{7DC6071C-385C-EA4F-846E-0085F3CFBF44}"/>
              </a:ext>
            </a:extLst>
          </p:cNvPr>
          <p:cNvGrpSpPr/>
          <p:nvPr/>
        </p:nvGrpSpPr>
        <p:grpSpPr>
          <a:xfrm>
            <a:off x="992419" y="1729570"/>
            <a:ext cx="10154610" cy="4532652"/>
            <a:chOff x="2182918" y="1492532"/>
            <a:chExt cx="8143707" cy="3632750"/>
          </a:xfrm>
        </p:grpSpPr>
        <p:sp>
          <p:nvSpPr>
            <p:cNvPr id="8" name="Freeform: Shape 12">
              <a:extLst>
                <a:ext uri="{FF2B5EF4-FFF2-40B4-BE49-F238E27FC236}">
                  <a16:creationId xmlns:a16="http://schemas.microsoft.com/office/drawing/2014/main" id="{F7017C0F-CC40-5A41-A4F9-E75D4DFACBD5}"/>
                </a:ext>
              </a:extLst>
            </p:cNvPr>
            <p:cNvSpPr/>
            <p:nvPr/>
          </p:nvSpPr>
          <p:spPr>
            <a:xfrm flipH="1">
              <a:off x="6145172" y="3008179"/>
              <a:ext cx="36665" cy="75543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16356" y="0"/>
                  </a:moveTo>
                  <a:lnTo>
                    <a:pt x="0" y="1048565"/>
                  </a:lnTo>
                </a:path>
              </a:pathLst>
            </a:custGeom>
            <a:noFill/>
          </p:spPr>
          <p:style>
            <a:ln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4">
              <a:extLst>
                <a:ext uri="{FF2B5EF4-FFF2-40B4-BE49-F238E27FC236}">
                  <a16:creationId xmlns:a16="http://schemas.microsoft.com/office/drawing/2014/main" id="{9C515970-FC2D-1A46-B36B-CCAB381B0572}"/>
                </a:ext>
              </a:extLst>
            </p:cNvPr>
            <p:cNvSpPr/>
            <p:nvPr/>
          </p:nvSpPr>
          <p:spPr>
            <a:xfrm>
              <a:off x="4302918" y="2101574"/>
              <a:ext cx="127606" cy="199462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27606" y="1994623"/>
                  </a:moveTo>
                  <a:lnTo>
                    <a:pt x="0" y="0"/>
                  </a:lnTo>
                </a:path>
              </a:pathLst>
            </a:custGeom>
            <a:noFill/>
          </p:spPr>
          <p:style>
            <a:lnRef idx="1">
              <a:schemeClr val="accent5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DC32B1C3-2E87-F441-AE8F-A91332D119C8}"/>
                </a:ext>
              </a:extLst>
            </p:cNvPr>
            <p:cNvSpPr/>
            <p:nvPr/>
          </p:nvSpPr>
          <p:spPr>
            <a:xfrm>
              <a:off x="5629114" y="1492532"/>
              <a:ext cx="1714361" cy="867668"/>
            </a:xfrm>
            <a:custGeom>
              <a:avLst/>
              <a:gdLst>
                <a:gd name="connsiteX0" fmla="*/ 0 w 1428028"/>
                <a:gd name="connsiteY0" fmla="*/ 0 h 907898"/>
                <a:gd name="connsiteX1" fmla="*/ 1428028 w 1428028"/>
                <a:gd name="connsiteY1" fmla="*/ 0 h 907898"/>
                <a:gd name="connsiteX2" fmla="*/ 1428028 w 1428028"/>
                <a:gd name="connsiteY2" fmla="*/ 907898 h 907898"/>
                <a:gd name="connsiteX3" fmla="*/ 0 w 1428028"/>
                <a:gd name="connsiteY3" fmla="*/ 907898 h 907898"/>
                <a:gd name="connsiteX4" fmla="*/ 0 w 1428028"/>
                <a:gd name="connsiteY4" fmla="*/ 0 h 907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8028" h="907898">
                  <a:moveTo>
                    <a:pt x="0" y="0"/>
                  </a:moveTo>
                  <a:lnTo>
                    <a:pt x="1428028" y="0"/>
                  </a:lnTo>
                  <a:lnTo>
                    <a:pt x="1428028" y="907898"/>
                  </a:lnTo>
                  <a:lnTo>
                    <a:pt x="0" y="907898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4667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Joint Management Committee </a:t>
              </a:r>
              <a:b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Andreas Cangellaris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Provost, UIUC</a:t>
              </a:r>
            </a:p>
            <a:p>
              <a:pPr marL="0" marR="0" lvl="0" indent="0" algn="ctr" defTabSz="4667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Rashid Bashir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Dean, GCOE  </a:t>
              </a:r>
            </a:p>
            <a:p>
              <a:pPr marL="0" marR="0" lvl="0" indent="0" algn="ctr" defTabSz="4667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Philippe Geubelle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Exec. Assoc. Dean, GCOE</a:t>
              </a:r>
            </a:p>
          </p:txBody>
        </p:sp>
        <p:sp>
          <p:nvSpPr>
            <p:cNvPr id="13" name="Freeform: Shape 20">
              <a:extLst>
                <a:ext uri="{FF2B5EF4-FFF2-40B4-BE49-F238E27FC236}">
                  <a16:creationId xmlns:a16="http://schemas.microsoft.com/office/drawing/2014/main" id="{42B604C1-B714-714E-B837-7A01F4F4F9FF}"/>
                </a:ext>
              </a:extLst>
            </p:cNvPr>
            <p:cNvSpPr/>
            <p:nvPr/>
          </p:nvSpPr>
          <p:spPr>
            <a:xfrm>
              <a:off x="8745857" y="1846251"/>
              <a:ext cx="1580767" cy="867667"/>
            </a:xfrm>
            <a:custGeom>
              <a:avLst/>
              <a:gdLst>
                <a:gd name="connsiteX0" fmla="*/ 0 w 1254066"/>
                <a:gd name="connsiteY0" fmla="*/ 0 h 937869"/>
                <a:gd name="connsiteX1" fmla="*/ 1254066 w 1254066"/>
                <a:gd name="connsiteY1" fmla="*/ 0 h 937869"/>
                <a:gd name="connsiteX2" fmla="*/ 1254066 w 1254066"/>
                <a:gd name="connsiteY2" fmla="*/ 937869 h 937869"/>
                <a:gd name="connsiteX3" fmla="*/ 0 w 1254066"/>
                <a:gd name="connsiteY3" fmla="*/ 937869 h 937869"/>
                <a:gd name="connsiteX4" fmla="*/ 0 w 1254066"/>
                <a:gd name="connsiteY4" fmla="*/ 0 h 93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4066" h="937869">
                  <a:moveTo>
                    <a:pt x="0" y="0"/>
                  </a:moveTo>
                  <a:lnTo>
                    <a:pt x="1254066" y="0"/>
                  </a:lnTo>
                  <a:lnTo>
                    <a:pt x="1254066" y="937869"/>
                  </a:lnTo>
                  <a:lnTo>
                    <a:pt x="0" y="93786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Program Directors and Academic Advisors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Erhan Kudeki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ECE (EE)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Steve Lumetta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ECE (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Erol Tutumluer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CEE (CE)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Chia-Fon Lee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MechSE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(ME)</a:t>
              </a:r>
              <a:br>
                <a:rPr kumimoji="0" lang="en-US" sz="8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21">
              <a:extLst>
                <a:ext uri="{FF2B5EF4-FFF2-40B4-BE49-F238E27FC236}">
                  <a16:creationId xmlns:a16="http://schemas.microsoft.com/office/drawing/2014/main" id="{9A3E75E1-2DDD-6E40-9F66-77C126A49D66}"/>
                </a:ext>
              </a:extLst>
            </p:cNvPr>
            <p:cNvSpPr/>
            <p:nvPr/>
          </p:nvSpPr>
          <p:spPr>
            <a:xfrm>
              <a:off x="3957769" y="4034603"/>
              <a:ext cx="1228915" cy="990148"/>
            </a:xfrm>
            <a:custGeom>
              <a:avLst/>
              <a:gdLst>
                <a:gd name="connsiteX0" fmla="*/ 0 w 1278409"/>
                <a:gd name="connsiteY0" fmla="*/ 0 h 819522"/>
                <a:gd name="connsiteX1" fmla="*/ 1278409 w 1278409"/>
                <a:gd name="connsiteY1" fmla="*/ 0 h 819522"/>
                <a:gd name="connsiteX2" fmla="*/ 1278409 w 1278409"/>
                <a:gd name="connsiteY2" fmla="*/ 819522 h 819522"/>
                <a:gd name="connsiteX3" fmla="*/ 0 w 1278409"/>
                <a:gd name="connsiteY3" fmla="*/ 819522 h 819522"/>
                <a:gd name="connsiteX4" fmla="*/ 0 w 1278409"/>
                <a:gd name="connsiteY4" fmla="*/ 0 h 81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409" h="819522">
                  <a:moveTo>
                    <a:pt x="0" y="0"/>
                  </a:moveTo>
                  <a:lnTo>
                    <a:pt x="1278409" y="0"/>
                  </a:lnTo>
                  <a:lnTo>
                    <a:pt x="1278409" y="819522"/>
                  </a:lnTo>
                  <a:lnTo>
                    <a:pt x="0" y="819522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Accounting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Weslee Walton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Senior Grants and Contracts Coordinator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Melissa Beck-LeFaivre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Assistant Director, Grants and Contracts</a:t>
              </a:r>
            </a:p>
          </p:txBody>
        </p:sp>
        <p:sp>
          <p:nvSpPr>
            <p:cNvPr id="15" name="Freeform: Shape 22">
              <a:extLst>
                <a:ext uri="{FF2B5EF4-FFF2-40B4-BE49-F238E27FC236}">
                  <a16:creationId xmlns:a16="http://schemas.microsoft.com/office/drawing/2014/main" id="{F36E126C-E487-8643-8684-2BEA80804E69}"/>
                </a:ext>
              </a:extLst>
            </p:cNvPr>
            <p:cNvSpPr/>
            <p:nvPr/>
          </p:nvSpPr>
          <p:spPr>
            <a:xfrm>
              <a:off x="3914294" y="1846252"/>
              <a:ext cx="1427700" cy="1994621"/>
            </a:xfrm>
            <a:custGeom>
              <a:avLst/>
              <a:gdLst>
                <a:gd name="connsiteX0" fmla="*/ 0 w 1427700"/>
                <a:gd name="connsiteY0" fmla="*/ 0 h 987372"/>
                <a:gd name="connsiteX1" fmla="*/ 1427700 w 1427700"/>
                <a:gd name="connsiteY1" fmla="*/ 0 h 987372"/>
                <a:gd name="connsiteX2" fmla="*/ 1427700 w 1427700"/>
                <a:gd name="connsiteY2" fmla="*/ 987372 h 987372"/>
                <a:gd name="connsiteX3" fmla="*/ 0 w 1427700"/>
                <a:gd name="connsiteY3" fmla="*/ 987372 h 987372"/>
                <a:gd name="connsiteX4" fmla="*/ 0 w 1427700"/>
                <a:gd name="connsiteY4" fmla="*/ 0 h 987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7700" h="987372">
                  <a:moveTo>
                    <a:pt x="0" y="0"/>
                  </a:moveTo>
                  <a:lnTo>
                    <a:pt x="1427700" y="0"/>
                  </a:lnTo>
                  <a:lnTo>
                    <a:pt x="1427700" y="987372"/>
                  </a:lnTo>
                  <a:lnTo>
                    <a:pt x="0" y="987372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t" anchorCtr="0">
              <a:noAutofit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Academic  Operations Committee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Umberto Ravaioli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(Chair)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Jianming Jin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(Executive Dean ZJUI)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Erhan Kudeki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(EE)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Chia-Fon Lee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(ME)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Steven Lumetta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Erol Tutumluer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(CE)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Jonathan Makela</a:t>
              </a:r>
              <a:b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Associate Dean for Undergraduate Programs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Harry Dankowicz </a:t>
              </a:r>
              <a:b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Associate Dean for Graduate and Professional Programs</a:t>
              </a:r>
            </a:p>
          </p:txBody>
        </p:sp>
        <p:sp>
          <p:nvSpPr>
            <p:cNvPr id="16" name="Freeform: Shape 23">
              <a:extLst>
                <a:ext uri="{FF2B5EF4-FFF2-40B4-BE49-F238E27FC236}">
                  <a16:creationId xmlns:a16="http://schemas.microsoft.com/office/drawing/2014/main" id="{41782F89-FD9D-7945-866A-77546D2FDC38}"/>
                </a:ext>
              </a:extLst>
            </p:cNvPr>
            <p:cNvSpPr/>
            <p:nvPr/>
          </p:nvSpPr>
          <p:spPr>
            <a:xfrm>
              <a:off x="8745858" y="2821882"/>
              <a:ext cx="1580767" cy="1766382"/>
            </a:xfrm>
            <a:custGeom>
              <a:avLst/>
              <a:gdLst>
                <a:gd name="connsiteX0" fmla="*/ 0 w 1496636"/>
                <a:gd name="connsiteY0" fmla="*/ 0 h 790883"/>
                <a:gd name="connsiteX1" fmla="*/ 1496636 w 1496636"/>
                <a:gd name="connsiteY1" fmla="*/ 0 h 790883"/>
                <a:gd name="connsiteX2" fmla="*/ 1496636 w 1496636"/>
                <a:gd name="connsiteY2" fmla="*/ 790883 h 790883"/>
                <a:gd name="connsiteX3" fmla="*/ 0 w 1496636"/>
                <a:gd name="connsiteY3" fmla="*/ 790883 h 790883"/>
                <a:gd name="connsiteX4" fmla="*/ 0 w 1496636"/>
                <a:gd name="connsiteY4" fmla="*/ 0 h 79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6636" h="790883">
                  <a:moveTo>
                    <a:pt x="0" y="0"/>
                  </a:moveTo>
                  <a:lnTo>
                    <a:pt x="1496636" y="0"/>
                  </a:lnTo>
                  <a:lnTo>
                    <a:pt x="1496636" y="790883"/>
                  </a:lnTo>
                  <a:lnTo>
                    <a:pt x="0" y="790883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International  Programs In Engineering  (IPENG)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(Study Abroad)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9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Meredith Blumthal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Director, IPENG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Erika Brewer</a:t>
              </a:r>
              <a:b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ZJUI Academic Advisor and Coordinator, IPENG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Jana Gadbury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Administrative Aide, IPENG</a:t>
              </a:r>
            </a:p>
          </p:txBody>
        </p:sp>
        <p:sp>
          <p:nvSpPr>
            <p:cNvPr id="17" name="Freeform: Shape 25">
              <a:extLst>
                <a:ext uri="{FF2B5EF4-FFF2-40B4-BE49-F238E27FC236}">
                  <a16:creationId xmlns:a16="http://schemas.microsoft.com/office/drawing/2014/main" id="{32BBF598-9A9F-9E4A-A850-97D97A9C3423}"/>
                </a:ext>
              </a:extLst>
            </p:cNvPr>
            <p:cNvSpPr/>
            <p:nvPr/>
          </p:nvSpPr>
          <p:spPr>
            <a:xfrm>
              <a:off x="2182918" y="1846252"/>
              <a:ext cx="1427700" cy="1051636"/>
            </a:xfrm>
            <a:custGeom>
              <a:avLst/>
              <a:gdLst>
                <a:gd name="connsiteX0" fmla="*/ 0 w 1436666"/>
                <a:gd name="connsiteY0" fmla="*/ 0 h 912895"/>
                <a:gd name="connsiteX1" fmla="*/ 1436666 w 1436666"/>
                <a:gd name="connsiteY1" fmla="*/ 0 h 912895"/>
                <a:gd name="connsiteX2" fmla="*/ 1436666 w 1436666"/>
                <a:gd name="connsiteY2" fmla="*/ 912895 h 912895"/>
                <a:gd name="connsiteX3" fmla="*/ 0 w 1436666"/>
                <a:gd name="connsiteY3" fmla="*/ 912895 h 912895"/>
                <a:gd name="connsiteX4" fmla="*/ 0 w 1436666"/>
                <a:gd name="connsiteY4" fmla="*/ 0 h 912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6666" h="912895">
                  <a:moveTo>
                    <a:pt x="0" y="0"/>
                  </a:moveTo>
                  <a:lnTo>
                    <a:pt x="1436666" y="0"/>
                  </a:lnTo>
                  <a:lnTo>
                    <a:pt x="1436666" y="912895"/>
                  </a:lnTo>
                  <a:lnTo>
                    <a:pt x="0" y="912895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t" anchorCtr="0">
              <a:noAutofit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Faculty Search Committee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Ximing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Cai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CEE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Erhan Kudeki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ECE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Chia-Fon Lee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MechSE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Steve Lumetta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ECE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Yanfeng Ouyang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CEE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Ning Wang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MechSE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: Shape 26">
              <a:extLst>
                <a:ext uri="{FF2B5EF4-FFF2-40B4-BE49-F238E27FC236}">
                  <a16:creationId xmlns:a16="http://schemas.microsoft.com/office/drawing/2014/main" id="{330792DE-85E4-0D42-86F6-2C5DEDAADF88}"/>
                </a:ext>
              </a:extLst>
            </p:cNvPr>
            <p:cNvSpPr/>
            <p:nvPr/>
          </p:nvSpPr>
          <p:spPr>
            <a:xfrm>
              <a:off x="2182918" y="3062648"/>
              <a:ext cx="1427700" cy="955880"/>
            </a:xfrm>
            <a:custGeom>
              <a:avLst/>
              <a:gdLst>
                <a:gd name="connsiteX0" fmla="*/ 0 w 1170545"/>
                <a:gd name="connsiteY0" fmla="*/ 0 h 829451"/>
                <a:gd name="connsiteX1" fmla="*/ 1170545 w 1170545"/>
                <a:gd name="connsiteY1" fmla="*/ 0 h 829451"/>
                <a:gd name="connsiteX2" fmla="*/ 1170545 w 1170545"/>
                <a:gd name="connsiteY2" fmla="*/ 829451 h 829451"/>
                <a:gd name="connsiteX3" fmla="*/ 0 w 1170545"/>
                <a:gd name="connsiteY3" fmla="*/ 829451 h 829451"/>
                <a:gd name="connsiteX4" fmla="*/ 0 w 1170545"/>
                <a:gd name="connsiteY4" fmla="*/ 0 h 829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0545" h="829451">
                  <a:moveTo>
                    <a:pt x="0" y="0"/>
                  </a:moveTo>
                  <a:lnTo>
                    <a:pt x="1170545" y="0"/>
                  </a:lnTo>
                  <a:lnTo>
                    <a:pt x="1170545" y="829451"/>
                  </a:lnTo>
                  <a:lnTo>
                    <a:pt x="0" y="829451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Promotion and Tenure Committee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Ravishankar Iyer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ECE (EE)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Erhan Kudeki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ECE (EE)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James LaFave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CEE (CE)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Chia-Fon Lee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MechSE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(ME)</a:t>
              </a:r>
            </a:p>
          </p:txBody>
        </p:sp>
        <p:sp>
          <p:nvSpPr>
            <p:cNvPr id="19" name="Freeform: Shape 27">
              <a:extLst>
                <a:ext uri="{FF2B5EF4-FFF2-40B4-BE49-F238E27FC236}">
                  <a16:creationId xmlns:a16="http://schemas.microsoft.com/office/drawing/2014/main" id="{159B555F-B775-4D40-B9B3-B10699ABA382}"/>
                </a:ext>
              </a:extLst>
            </p:cNvPr>
            <p:cNvSpPr/>
            <p:nvPr/>
          </p:nvSpPr>
          <p:spPr>
            <a:xfrm>
              <a:off x="5635119" y="2482679"/>
              <a:ext cx="1708357" cy="1535849"/>
            </a:xfrm>
            <a:custGeom>
              <a:avLst/>
              <a:gdLst>
                <a:gd name="connsiteX0" fmla="*/ 0 w 2300145"/>
                <a:gd name="connsiteY0" fmla="*/ 0 h 1902373"/>
                <a:gd name="connsiteX1" fmla="*/ 2300145 w 2300145"/>
                <a:gd name="connsiteY1" fmla="*/ 0 h 1902373"/>
                <a:gd name="connsiteX2" fmla="*/ 2300145 w 2300145"/>
                <a:gd name="connsiteY2" fmla="*/ 1902373 h 1902373"/>
                <a:gd name="connsiteX3" fmla="*/ 0 w 2300145"/>
                <a:gd name="connsiteY3" fmla="*/ 1902373 h 1902373"/>
                <a:gd name="connsiteX4" fmla="*/ 0 w 2300145"/>
                <a:gd name="connsiteY4" fmla="*/ 0 h 190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0145" h="1902373">
                  <a:moveTo>
                    <a:pt x="0" y="0"/>
                  </a:moveTo>
                  <a:lnTo>
                    <a:pt x="2300145" y="0"/>
                  </a:lnTo>
                  <a:lnTo>
                    <a:pt x="2300145" y="1902373"/>
                  </a:lnTo>
                  <a:lnTo>
                    <a:pt x="0" y="1902373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t" anchorCtr="0">
              <a:noAutofit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Academic and Financial 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Administrative Team 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Philippe Geubelle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(GCOE)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Jianming Jin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(ZJUI)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Umberto Ravaioli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(Education)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Weslee Walton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(Finances)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Melissa Beck-LeFaivre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(Grants &amp; Contracts)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Meredith Blumthal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(IPENG)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Erika Brewer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(IPENG)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Jean Hanks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(Admin support)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Kate Freeman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(Admin. Support)</a:t>
              </a:r>
              <a:endParaRPr kumimoji="0" lang="en-US" sz="9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28">
              <a:extLst>
                <a:ext uri="{FF2B5EF4-FFF2-40B4-BE49-F238E27FC236}">
                  <a16:creationId xmlns:a16="http://schemas.microsoft.com/office/drawing/2014/main" id="{AC16D30F-09C9-B04C-9F5C-E463904299BD}"/>
                </a:ext>
              </a:extLst>
            </p:cNvPr>
            <p:cNvSpPr/>
            <p:nvPr/>
          </p:nvSpPr>
          <p:spPr>
            <a:xfrm>
              <a:off x="7469012" y="1846252"/>
              <a:ext cx="1146268" cy="1687889"/>
            </a:xfrm>
            <a:custGeom>
              <a:avLst/>
              <a:gdLst>
                <a:gd name="connsiteX0" fmla="*/ 0 w 931449"/>
                <a:gd name="connsiteY0" fmla="*/ 0 h 696546"/>
                <a:gd name="connsiteX1" fmla="*/ 931449 w 931449"/>
                <a:gd name="connsiteY1" fmla="*/ 0 h 696546"/>
                <a:gd name="connsiteX2" fmla="*/ 931449 w 931449"/>
                <a:gd name="connsiteY2" fmla="*/ 696546 h 696546"/>
                <a:gd name="connsiteX3" fmla="*/ 0 w 931449"/>
                <a:gd name="connsiteY3" fmla="*/ 696546 h 696546"/>
                <a:gd name="connsiteX4" fmla="*/ 0 w 931449"/>
                <a:gd name="connsiteY4" fmla="*/ 0 h 696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1449" h="696546">
                  <a:moveTo>
                    <a:pt x="0" y="0"/>
                  </a:moveTo>
                  <a:lnTo>
                    <a:pt x="931449" y="0"/>
                  </a:lnTo>
                  <a:lnTo>
                    <a:pt x="931449" y="696546"/>
                  </a:lnTo>
                  <a:lnTo>
                    <a:pt x="0" y="6965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10" tIns="3810" rIns="3810" bIns="3810" numCol="1" spcCol="1270" anchor="t" anchorCtr="0">
              <a:noAutofit/>
            </a:bodyPr>
            <a:lstStyle/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Joint Research Center</a:t>
              </a:r>
              <a:b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(DREMES)</a:t>
              </a:r>
            </a:p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Philip Krein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, Director</a:t>
              </a:r>
            </a:p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Harley Johnson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Associate Dean for Research</a:t>
              </a:r>
            </a:p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Kate Freeman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UIUC-ZJUI  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Office Administrator</a:t>
              </a:r>
            </a:p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30">
              <a:extLst>
                <a:ext uri="{FF2B5EF4-FFF2-40B4-BE49-F238E27FC236}">
                  <a16:creationId xmlns:a16="http://schemas.microsoft.com/office/drawing/2014/main" id="{D7DA01BB-5CA3-9A4D-8862-1D8C02BE9FAE}"/>
                </a:ext>
              </a:extLst>
            </p:cNvPr>
            <p:cNvSpPr/>
            <p:nvPr/>
          </p:nvSpPr>
          <p:spPr>
            <a:xfrm>
              <a:off x="5659438" y="4135134"/>
              <a:ext cx="1684037" cy="990148"/>
            </a:xfrm>
            <a:custGeom>
              <a:avLst/>
              <a:gdLst>
                <a:gd name="connsiteX0" fmla="*/ 0 w 909317"/>
                <a:gd name="connsiteY0" fmla="*/ 0 h 454658"/>
                <a:gd name="connsiteX1" fmla="*/ 909317 w 909317"/>
                <a:gd name="connsiteY1" fmla="*/ 0 h 454658"/>
                <a:gd name="connsiteX2" fmla="*/ 909317 w 909317"/>
                <a:gd name="connsiteY2" fmla="*/ 454658 h 454658"/>
                <a:gd name="connsiteX3" fmla="*/ 0 w 909317"/>
                <a:gd name="connsiteY3" fmla="*/ 454658 h 454658"/>
                <a:gd name="connsiteX4" fmla="*/ 0 w 909317"/>
                <a:gd name="connsiteY4" fmla="*/ 0 h 454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9317" h="454658">
                  <a:moveTo>
                    <a:pt x="0" y="0"/>
                  </a:moveTo>
                  <a:lnTo>
                    <a:pt x="909317" y="0"/>
                  </a:lnTo>
                  <a:lnTo>
                    <a:pt x="909317" y="454658"/>
                  </a:lnTo>
                  <a:lnTo>
                    <a:pt x="0" y="454658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Administrative Support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Kate Freeman</a:t>
              </a:r>
              <a:b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UIUC-ZJUI Office Administrator</a:t>
              </a:r>
            </a:p>
            <a:p>
              <a:pPr marL="0" marR="0" lvl="0" indent="0" algn="ctr" defTabSz="266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Jean Hanks</a:t>
              </a:r>
              <a:b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Administrative Aide, GCOE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551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5;p7">
            <a:extLst>
              <a:ext uri="{FF2B5EF4-FFF2-40B4-BE49-F238E27FC236}">
                <a16:creationId xmlns:a16="http://schemas.microsoft.com/office/drawing/2014/main" id="{195029FE-C7B9-A740-A52A-4B879BFAE39F}"/>
              </a:ext>
            </a:extLst>
          </p:cNvPr>
          <p:cNvSpPr/>
          <p:nvPr/>
        </p:nvSpPr>
        <p:spPr>
          <a:xfrm rot="10800000" flipH="1">
            <a:off x="0" y="-101074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1B4284"/>
              </a:gs>
              <a:gs pos="100000">
                <a:srgbClr val="13294B"/>
              </a:gs>
            </a:gsLst>
            <a:lin ang="189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3294B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97;p1">
            <a:extLst>
              <a:ext uri="{FF2B5EF4-FFF2-40B4-BE49-F238E27FC236}">
                <a16:creationId xmlns:a16="http://schemas.microsoft.com/office/drawing/2014/main" id="{BF956668-0B1A-F540-B4AF-386BB4635EFC}"/>
              </a:ext>
            </a:extLst>
          </p:cNvPr>
          <p:cNvSpPr txBox="1"/>
          <p:nvPr/>
        </p:nvSpPr>
        <p:spPr>
          <a:xfrm>
            <a:off x="941247" y="-101074"/>
            <a:ext cx="10061644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A57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Zhejiang University – UIUC Institute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UIUC Contact Information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8DCDE2F4-1E90-EB40-8686-8346E7C43F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230216"/>
              </p:ext>
            </p:extLst>
          </p:nvPr>
        </p:nvGraphicFramePr>
        <p:xfrm>
          <a:off x="346228" y="514439"/>
          <a:ext cx="11638622" cy="6355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2252">
                  <a:extLst>
                    <a:ext uri="{9D8B030D-6E8A-4147-A177-3AD203B41FA5}">
                      <a16:colId xmlns:a16="http://schemas.microsoft.com/office/drawing/2014/main" val="3452374395"/>
                    </a:ext>
                  </a:extLst>
                </a:gridCol>
                <a:gridCol w="1197348">
                  <a:extLst>
                    <a:ext uri="{9D8B030D-6E8A-4147-A177-3AD203B41FA5}">
                      <a16:colId xmlns:a16="http://schemas.microsoft.com/office/drawing/2014/main" val="3396604049"/>
                    </a:ext>
                  </a:extLst>
                </a:gridCol>
                <a:gridCol w="1144160">
                  <a:extLst>
                    <a:ext uri="{9D8B030D-6E8A-4147-A177-3AD203B41FA5}">
                      <a16:colId xmlns:a16="http://schemas.microsoft.com/office/drawing/2014/main" val="1036880524"/>
                    </a:ext>
                  </a:extLst>
                </a:gridCol>
                <a:gridCol w="1151350">
                  <a:extLst>
                    <a:ext uri="{9D8B030D-6E8A-4147-A177-3AD203B41FA5}">
                      <a16:colId xmlns:a16="http://schemas.microsoft.com/office/drawing/2014/main" val="1890426749"/>
                    </a:ext>
                  </a:extLst>
                </a:gridCol>
                <a:gridCol w="1173633">
                  <a:extLst>
                    <a:ext uri="{9D8B030D-6E8A-4147-A177-3AD203B41FA5}">
                      <a16:colId xmlns:a16="http://schemas.microsoft.com/office/drawing/2014/main" val="2673736545"/>
                    </a:ext>
                  </a:extLst>
                </a:gridCol>
                <a:gridCol w="1054784">
                  <a:extLst>
                    <a:ext uri="{9D8B030D-6E8A-4147-A177-3AD203B41FA5}">
                      <a16:colId xmlns:a16="http://schemas.microsoft.com/office/drawing/2014/main" val="2666362785"/>
                    </a:ext>
                  </a:extLst>
                </a:gridCol>
                <a:gridCol w="1218202">
                  <a:extLst>
                    <a:ext uri="{9D8B030D-6E8A-4147-A177-3AD203B41FA5}">
                      <a16:colId xmlns:a16="http://schemas.microsoft.com/office/drawing/2014/main" val="1473420009"/>
                    </a:ext>
                  </a:extLst>
                </a:gridCol>
                <a:gridCol w="1224529">
                  <a:extLst>
                    <a:ext uri="{9D8B030D-6E8A-4147-A177-3AD203B41FA5}">
                      <a16:colId xmlns:a16="http://schemas.microsoft.com/office/drawing/2014/main" val="4158483424"/>
                    </a:ext>
                  </a:extLst>
                </a:gridCol>
                <a:gridCol w="1239759">
                  <a:extLst>
                    <a:ext uri="{9D8B030D-6E8A-4147-A177-3AD203B41FA5}">
                      <a16:colId xmlns:a16="http://schemas.microsoft.com/office/drawing/2014/main" val="3858620384"/>
                    </a:ext>
                  </a:extLst>
                </a:gridCol>
                <a:gridCol w="1092605">
                  <a:extLst>
                    <a:ext uri="{9D8B030D-6E8A-4147-A177-3AD203B41FA5}">
                      <a16:colId xmlns:a16="http://schemas.microsoft.com/office/drawing/2014/main" val="997732456"/>
                    </a:ext>
                  </a:extLst>
                </a:gridCol>
              </a:tblGrid>
              <a:tr h="403953">
                <a:tc>
                  <a:txBody>
                    <a:bodyPr/>
                    <a:lstStyle/>
                    <a:p>
                      <a:r>
                        <a:rPr lang="en-US" sz="800" dirty="0"/>
                        <a:t>Joint Management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Academic Operations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Joint Research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Program Directors and Academic Advisors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Faculty Search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u="none" kern="1200" dirty="0"/>
                        <a:t>Promotion and Tenure Committee</a:t>
                      </a:r>
                    </a:p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Academic and Financial Administrative</a:t>
                      </a:r>
                    </a:p>
                    <a:p>
                      <a:r>
                        <a:rPr lang="en-US" sz="700" dirty="0"/>
                        <a:t>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International Programs Office, GCOE, IPENG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Accounting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Administrative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100778"/>
                  </a:ext>
                </a:extLst>
              </a:tr>
              <a:tr h="61341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Andreas Cangellaris</a:t>
                      </a:r>
                      <a:b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7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Provost,UIUC</a:t>
                      </a:r>
                      <a:endParaRPr lang="en-US" sz="7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cangella@illinois.edu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Umberto Ravaioli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Director of Academic Affairs, ZJUI 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ravaioli@illinois.edu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Philip Krein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Co-Director, DREMES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krein@illinois.edu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Erhan Kudeki</a:t>
                      </a:r>
                    </a:p>
                    <a:p>
                      <a:r>
                        <a:rPr lang="en-US" sz="700" b="0" dirty="0"/>
                        <a:t>Associate Head for Undergraduate Affairs/Chief Advisor, ECE</a:t>
                      </a:r>
                      <a:br>
                        <a:rPr lang="en-US" sz="700" b="1" dirty="0"/>
                      </a:br>
                      <a:r>
                        <a:rPr lang="en-US" sz="700" b="0" dirty="0">
                          <a:solidFill>
                            <a:schemeClr val="tx1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erhan@illinois.edu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 err="1"/>
                        <a:t>Ximing</a:t>
                      </a:r>
                      <a:r>
                        <a:rPr lang="en-US" sz="700" b="1" dirty="0"/>
                        <a:t> Cai</a:t>
                      </a:r>
                      <a:br>
                        <a:rPr lang="en-US" sz="700" b="1" dirty="0"/>
                      </a:b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Professor, CEE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xmcai@illinois.edu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Ravishankar Iyer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Professor, ECE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rkiyer@illinois.edu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Philippe Geubelle</a:t>
                      </a:r>
                      <a:b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Executive Dean, GCOE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geubelle@illinois.edu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Meredith Blumthal</a:t>
                      </a:r>
                    </a:p>
                    <a:p>
                      <a:r>
                        <a:rPr lang="en-US" sz="700" b="0" dirty="0"/>
                        <a:t>Director, International Programs (IPENG),  GCOE</a:t>
                      </a:r>
                    </a:p>
                    <a:p>
                      <a:r>
                        <a:rPr lang="en-US" sz="700" dirty="0">
                          <a:solidFill>
                            <a:schemeClr val="tx1"/>
                          </a:solidFill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mblumtha@illinois.edu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en-US" sz="700" dirty="0"/>
                      </a:b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Weslee Walton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Grants and Contracts Specialist</a:t>
                      </a:r>
                    </a:p>
                    <a:p>
                      <a:r>
                        <a:rPr lang="en-US" sz="700" b="0" dirty="0">
                          <a:solidFill>
                            <a:schemeClr val="tx1"/>
                          </a:solidFill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wwalton2@illinois.edu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Kate Freeman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Office Administrator ZJUI, GCOE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katefree@illinois.edu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451264"/>
                  </a:ext>
                </a:extLst>
              </a:tr>
              <a:tr h="7181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Philippe Geubelle</a:t>
                      </a:r>
                      <a:b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Executive Dean, GCOE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geubelle</a:t>
                      </a:r>
                      <a:r>
                        <a:rPr lang="en-US" sz="7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@illinois.edu</a:t>
                      </a:r>
                      <a:r>
                        <a:rPr lang="en-US" sz="7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Jianming Jin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Executive Dean, ZJUI</a:t>
                      </a:r>
                      <a:br>
                        <a:rPr lang="en-US" sz="700" b="1" dirty="0"/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j-jin1@illinois.edu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Harley Johnson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Associate Dean for Research, GCOE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htj@illinois.edu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Erol Tutumluer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Director of International Programs, CEE</a:t>
                      </a:r>
                      <a:br>
                        <a:rPr lang="en-US" sz="700" b="1" dirty="0"/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tutumlue@illinois.edu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Erhan Kudeki</a:t>
                      </a:r>
                    </a:p>
                    <a:p>
                      <a:r>
                        <a:rPr lang="en-US" sz="700" b="0" dirty="0"/>
                        <a:t>Associate Head for Undergraduate Affairs/Chief Advisor, ECE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erhan@illinois.edu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Erhan Kudeki</a:t>
                      </a:r>
                    </a:p>
                    <a:p>
                      <a:r>
                        <a:rPr lang="en-US" sz="700" b="0" dirty="0"/>
                        <a:t>Associate Head for Undergraduate Affairs/Chief Advisor, ECE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erhan@illinois.edu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/>
                        <a:t>Jianming Jin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/>
                        <a:t>Executive Dean, ZJUI</a:t>
                      </a:r>
                      <a:br>
                        <a:rPr lang="en-US" sz="700" b="1" dirty="0"/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j-jin1@illinois.edu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Erika Brewer</a:t>
                      </a:r>
                      <a:br>
                        <a:rPr lang="en-US" sz="7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700" b="0" i="0" dirty="0">
                          <a:solidFill>
                            <a:srgbClr val="121B21"/>
                          </a:solidFill>
                          <a:effectLst/>
                          <a:latin typeface="Source Sans Pro" panose="020B0503030403020204" pitchFamily="34" charset="0"/>
                        </a:rPr>
                        <a:t>Academic Adviser &amp; Coordinator ZJUI Program, IPENG, GCOE</a:t>
                      </a:r>
                      <a:br>
                        <a:rPr lang="en-US" sz="7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esbrewer@illinois.edu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Melissa Beck-LeFaivre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Assistant Director Grants and Contracting</a:t>
                      </a:r>
                      <a:br>
                        <a:rPr lang="en-US" sz="7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mbeckle@illinois.edu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/>
                        <a:t>Jean Hanks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Assistant to the Executive Associate Dean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jhanks@illinois.edu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229210"/>
                  </a:ext>
                </a:extLst>
              </a:tr>
              <a:tr h="822868">
                <a:tc>
                  <a:txBody>
                    <a:bodyPr/>
                    <a:lstStyle/>
                    <a:p>
                      <a:r>
                        <a:rPr lang="en-US" sz="700" b="1" dirty="0"/>
                        <a:t>Rashid Bashir</a:t>
                      </a:r>
                    </a:p>
                    <a:p>
                      <a:r>
                        <a:rPr lang="en-US" sz="700" b="0" dirty="0"/>
                        <a:t>Dean, GCOE</a:t>
                      </a:r>
                      <a:br>
                        <a:rPr lang="en-US" sz="700" dirty="0"/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rbashir@illinois.edu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Erhan Kudeki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Associate Head for Undergraduate Affairs/Chief Advisor, ECE</a:t>
                      </a:r>
                      <a:br>
                        <a:rPr lang="en-US" sz="700" b="1" dirty="0"/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erhan@illinois.edu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Kate Freeman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Office Administrator, ZJUI, GCOE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katefree@illinois.edu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Chia-Fon Lee</a:t>
                      </a:r>
                    </a:p>
                    <a:p>
                      <a:r>
                        <a:rPr lang="en-US" sz="700" b="0" dirty="0"/>
                        <a:t>Director, </a:t>
                      </a:r>
                      <a:r>
                        <a:rPr lang="en-US" sz="700" b="0" dirty="0" err="1"/>
                        <a:t>MechSE</a:t>
                      </a:r>
                      <a:r>
                        <a:rPr lang="en-US" sz="700" b="0" dirty="0"/>
                        <a:t>/ZJUI Educational Programs</a:t>
                      </a:r>
                      <a:br>
                        <a:rPr lang="en-US" sz="700" b="1" dirty="0"/>
                      </a:br>
                      <a:r>
                        <a:rPr lang="en-US" sz="700" b="0" dirty="0">
                          <a:solidFill>
                            <a:schemeClr val="tx1"/>
                          </a:solidFill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cflee@illinois.edu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Chia-Fon Lee</a:t>
                      </a:r>
                    </a:p>
                    <a:p>
                      <a:r>
                        <a:rPr lang="en-US" sz="700" b="0" dirty="0"/>
                        <a:t>Director, </a:t>
                      </a:r>
                      <a:r>
                        <a:rPr lang="en-US" sz="700" b="0" dirty="0" err="1"/>
                        <a:t>MechSE</a:t>
                      </a:r>
                      <a:r>
                        <a:rPr lang="en-US" sz="700" b="0" dirty="0"/>
                        <a:t>/ZJUI Educational Programs</a:t>
                      </a:r>
                      <a:endParaRPr lang="en-US" sz="700" b="1" dirty="0"/>
                    </a:p>
                    <a:p>
                      <a:r>
                        <a:rPr lang="en-US" sz="700" dirty="0">
                          <a:solidFill>
                            <a:schemeClr val="tx1"/>
                          </a:solidFill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cflee@illinois.edu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James LaFave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Associate Dean, CEE</a:t>
                      </a:r>
                      <a:br>
                        <a:rPr lang="en-US" sz="700" dirty="0"/>
                      </a:br>
                      <a:r>
                        <a:rPr lang="en-US" sz="700" b="0" dirty="0">
                          <a:solidFill>
                            <a:schemeClr val="tx1"/>
                          </a:solidFill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jlafave@illinois.edu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Umberto Ravaioli</a:t>
                      </a:r>
                    </a:p>
                    <a:p>
                      <a:r>
                        <a:rPr lang="en-US" sz="700" b="0" dirty="0"/>
                        <a:t>Director of Academic Affairs, ZJUI </a:t>
                      </a:r>
                      <a:r>
                        <a:rPr lang="en-US" sz="700" b="0" i="0" dirty="0">
                          <a:solidFill>
                            <a:srgbClr val="121B21"/>
                          </a:solidFill>
                          <a:effectLst/>
                          <a:latin typeface="Source Sans Pro" panose="020B0503030403020204" pitchFamily="34" charset="0"/>
                        </a:rPr>
                        <a:t>Academic Adviser &amp; Coordinator ZJUI Program, IPENG, GCOE</a:t>
                      </a:r>
                      <a:endParaRPr lang="en-US" sz="700" b="1" dirty="0"/>
                    </a:p>
                    <a:p>
                      <a:pPr marL="0" algn="l" defTabSz="457200" rtl="0" eaLnBrk="1" latinLnBrk="0" hangingPunct="1"/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ravaioli@illinois.edu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Jana Gadbury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Incoming Exchange Coordinator, IPENG, GCOE</a:t>
                      </a:r>
                    </a:p>
                    <a:p>
                      <a:r>
                        <a:rPr lang="en-US" sz="700" dirty="0">
                          <a:solidFill>
                            <a:schemeClr val="tx1"/>
                          </a:solidFill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jgadbury@illinois.edu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923298"/>
                  </a:ext>
                </a:extLst>
              </a:tr>
              <a:tr h="508682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Chia-Fon Lee</a:t>
                      </a:r>
                    </a:p>
                    <a:p>
                      <a:r>
                        <a:rPr lang="en-US" sz="700" b="0" dirty="0"/>
                        <a:t>Director, </a:t>
                      </a:r>
                      <a:r>
                        <a:rPr lang="en-US" sz="700" b="0" dirty="0" err="1"/>
                        <a:t>MechSE</a:t>
                      </a:r>
                      <a:r>
                        <a:rPr lang="en-US" sz="700" b="0" dirty="0"/>
                        <a:t>/ZJUI Educational Programs</a:t>
                      </a:r>
                      <a:br>
                        <a:rPr lang="en-US" sz="700" dirty="0"/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cflee@illinois.edu</a:t>
                      </a:r>
                      <a:endParaRPr lang="en-US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Steven Lumetta</a:t>
                      </a:r>
                      <a:br>
                        <a:rPr lang="en-US" sz="700" b="1" dirty="0"/>
                      </a:b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 Professor, ECE</a:t>
                      </a:r>
                      <a:br>
                        <a:rPr lang="en-US" sz="700" b="1" dirty="0"/>
                      </a:br>
                      <a:r>
                        <a:rPr lang="en-US" sz="700" b="0" dirty="0">
                          <a:solidFill>
                            <a:schemeClr val="tx1"/>
                          </a:solidFill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lumetta@illinois.edu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/>
                        <a:t>Steven Lumetta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 Professor, ECE</a:t>
                      </a:r>
                      <a:br>
                        <a:rPr lang="en-US" sz="700" dirty="0"/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lumetta@illinois.edu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7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Chia-Fon Lee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Director, </a:t>
                      </a:r>
                      <a:r>
                        <a:rPr lang="en-US" sz="700" b="0" dirty="0" err="1"/>
                        <a:t>MechSE</a:t>
                      </a:r>
                      <a:r>
                        <a:rPr lang="en-US" sz="700" b="0" dirty="0"/>
                        <a:t>/ZJUI Educational Programs</a:t>
                      </a:r>
                      <a:br>
                        <a:rPr lang="en-US" sz="700" dirty="0"/>
                      </a:br>
                      <a:r>
                        <a:rPr lang="en-US" sz="700" b="0" dirty="0">
                          <a:solidFill>
                            <a:schemeClr val="tx1"/>
                          </a:solidFill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cflee@illinois.edu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Meredith Blumthal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/>
                        <a:t>Director, International Programs (IPENG) GCOE</a:t>
                      </a:r>
                    </a:p>
                    <a:p>
                      <a:r>
                        <a:rPr lang="en-US" sz="700" dirty="0">
                          <a:solidFill>
                            <a:schemeClr val="tx1"/>
                          </a:solidFill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mblumtha@illinois.edu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734401"/>
                  </a:ext>
                </a:extLst>
              </a:tr>
              <a:tr h="644772">
                <a:tc>
                  <a:txBody>
                    <a:bodyPr/>
                    <a:lstStyle/>
                    <a:p>
                      <a:endParaRPr lang="en-US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Steven Lumetta</a:t>
                      </a:r>
                      <a:b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 Professor, ECE</a:t>
                      </a:r>
                      <a:b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lumetta@illinois.edu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Yanfeng Ouyang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Professor, CEE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2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yfouyang@illinois.edu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/>
                        <a:t>Erika Brewer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dirty="0">
                          <a:solidFill>
                            <a:srgbClr val="121B21"/>
                          </a:solidFill>
                          <a:effectLst/>
                          <a:latin typeface="Source Sans Pro" panose="020B0503030403020204" pitchFamily="34" charset="0"/>
                        </a:rPr>
                        <a:t>Academic Adviser &amp; Coordinator ZJUI Program, IPENG, GCOE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esbrewer@illinois.edu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908477"/>
                  </a:ext>
                </a:extLst>
              </a:tr>
              <a:tr h="543586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Erol Tutumluer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Director of International Programs, CEE</a:t>
                      </a:r>
                      <a:br>
                        <a:rPr lang="en-US" sz="700" dirty="0"/>
                      </a:b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tutumlue@illinois.edu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Ning Wang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Professor, Bioengineering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2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nwangrw@illinois.edu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Weslee Walton</a:t>
                      </a:r>
                    </a:p>
                    <a:p>
                      <a:r>
                        <a:rPr lang="en-US" sz="700" b="0"/>
                        <a:t>Grants </a:t>
                      </a:r>
                      <a:r>
                        <a:rPr lang="en-US" sz="700" b="0" dirty="0"/>
                        <a:t>and Contracts Specialist</a:t>
                      </a:r>
                    </a:p>
                    <a:p>
                      <a:r>
                        <a:rPr lang="en-US" sz="700" b="0" dirty="0">
                          <a:solidFill>
                            <a:schemeClr val="tx1"/>
                          </a:solidFill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wwalton2@illinois.edu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700" dirty="0"/>
                    </a:p>
                    <a:p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028726"/>
                  </a:ext>
                </a:extLst>
              </a:tr>
              <a:tr h="718139"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Jonathan Makela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Associate Dean of Undergraduate Programs, GCOE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2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jmakela@illinois.edu</a:t>
                      </a:r>
                      <a:br>
                        <a:rPr lang="en-US" sz="700" dirty="0"/>
                      </a:b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Melissa Beck-LeFaivre</a:t>
                      </a:r>
                    </a:p>
                    <a:p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Assistant Director Grants and Contracting</a:t>
                      </a:r>
                      <a:br>
                        <a:rPr lang="en-US" sz="7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mbeckle@illinois.edu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003021"/>
                  </a:ext>
                </a:extLst>
              </a:tr>
              <a:tr h="613410"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Harry Dankowicz</a:t>
                      </a:r>
                      <a:br>
                        <a:rPr lang="en-US" sz="700" b="1" dirty="0"/>
                      </a:br>
                      <a:r>
                        <a:rPr lang="en-US" sz="700" b="0" dirty="0"/>
                        <a:t>Associate Dean for Graduate, Professional and Online Programs</a:t>
                      </a:r>
                      <a:br>
                        <a:rPr lang="en-US" sz="700" b="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2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danko@illinois.edu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/>
                        <a:t>Jean Hanks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/>
                        <a:t>Assistant to the Executive Associate Dean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jhanks@illinois.edu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996383"/>
                  </a:ext>
                </a:extLst>
              </a:tr>
              <a:tr h="508682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b="1" dirty="0"/>
                        <a:t>Kate Freeman</a:t>
                      </a:r>
                    </a:p>
                    <a:p>
                      <a:r>
                        <a:rPr lang="en-US" sz="700" b="0" dirty="0"/>
                        <a:t>Office Administrator ZJUI, GCOE</a:t>
                      </a:r>
                      <a:br>
                        <a:rPr lang="en-US" sz="700" dirty="0"/>
                      </a:br>
                      <a:r>
                        <a:rPr lang="en-US" sz="700" dirty="0">
                          <a:solidFill>
                            <a:schemeClr val="tx1"/>
                          </a:solidFill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katefree@illinois.edu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591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39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1040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Freeman, Katherine L</dc:creator>
  <cp:lastModifiedBy>Freeman, Katherine L</cp:lastModifiedBy>
  <cp:revision>3</cp:revision>
  <dcterms:created xsi:type="dcterms:W3CDTF">2021-04-13T21:13:47Z</dcterms:created>
  <dcterms:modified xsi:type="dcterms:W3CDTF">2021-04-27T16:14:49Z</dcterms:modified>
</cp:coreProperties>
</file>