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autoCompressPictures="0">
  <p:sldMasterIdLst>
    <p:sldMasterId id="2147483648" r:id="rId1"/>
  </p:sldMasterIdLst>
  <p:notesMasterIdLst>
    <p:notesMasterId r:id="rId3"/>
  </p:notesMasterIdLst>
  <p:sldIdLst>
    <p:sldId id="311" r:id="rId2"/>
  </p:sldIdLst>
  <p:sldSz cx="12192000" cy="6858000"/>
  <p:notesSz cx="7315200" cy="96012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http://customooxmlschemas.google.com/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go="http://customooxmlschemas.google.com/" r:id="rId35" roundtripDataSignature="AMtx7mhSaRiTD9uDhGJ3nUfwohnl+c0Rs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72C51"/>
    <a:srgbClr val="4472C4"/>
    <a:srgbClr val="FFFF00"/>
    <a:srgbClr val="E84B36"/>
    <a:srgbClr val="15264B"/>
    <a:srgbClr val="1B4284"/>
    <a:srgbClr val="FA5738"/>
    <a:srgbClr val="FF552E"/>
    <a:srgbClr val="13294B"/>
    <a:srgbClr val="0E224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4386"/>
    <p:restoredTop sz="79456" autoAdjust="0"/>
  </p:normalViewPr>
  <p:slideViewPr>
    <p:cSldViewPr snapToGrid="0" snapToObjects="1">
      <p:cViewPr varScale="1">
        <p:scale>
          <a:sx n="79" d="100"/>
          <a:sy n="79" d="100"/>
        </p:scale>
        <p:origin x="91" y="243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9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37" Type="http://schemas.openxmlformats.org/officeDocument/2006/relationships/viewProps" Target="viewProps.xml"/><Relationship Id="rId36" Type="http://schemas.openxmlformats.org/officeDocument/2006/relationships/presProps" Target="presProps.xml"/><Relationship Id="rId35" Type="http://customschemas.google.com/relationships/presentationmetadata" Target="meta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3169920" cy="4817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45" tIns="48309" rIns="96645" bIns="48309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4143587" y="0"/>
            <a:ext cx="3169920" cy="4817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45" tIns="48309" rIns="96645" bIns="48309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777875" y="1200150"/>
            <a:ext cx="5759450" cy="32400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731520" y="4620577"/>
            <a:ext cx="5852160" cy="37804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45" tIns="48309" rIns="96645" bIns="48309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9119474"/>
            <a:ext cx="3169920" cy="4817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45" tIns="48309" rIns="96645" bIns="48309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4143587" y="9119474"/>
            <a:ext cx="3169920" cy="4817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45" tIns="48309" rIns="96645" bIns="48309" anchor="b" anchorCtr="0">
            <a:noAutofit/>
          </a:bodyPr>
          <a:lstStyle/>
          <a:p>
            <a:pPr algn="r"/>
            <a:fld id="{00000000-1234-1234-1234-123412341234}" type="slidenum">
              <a:rPr lang="en-US" sz="130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algn="r"/>
              <a:t>‹#›</a:t>
            </a:fld>
            <a:endParaRPr lang="en-US" sz="13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8:notes"/>
          <p:cNvSpPr txBox="1">
            <a:spLocks noGrp="1"/>
          </p:cNvSpPr>
          <p:nvPr>
            <p:ph type="body" idx="1"/>
          </p:nvPr>
        </p:nvSpPr>
        <p:spPr>
          <a:xfrm>
            <a:off x="731520" y="4620577"/>
            <a:ext cx="5852160" cy="3780473"/>
          </a:xfrm>
          <a:prstGeom prst="rect">
            <a:avLst/>
          </a:prstGeom>
        </p:spPr>
        <p:txBody>
          <a:bodyPr spcFirstLastPara="1" wrap="square" lIns="96645" tIns="48309" rIns="96645" bIns="48309" anchor="t" anchorCtr="0">
            <a:noAutofit/>
          </a:bodyPr>
          <a:lstStyle/>
          <a:p>
            <a:pPr marL="0" indent="0"/>
            <a:endParaRPr/>
          </a:p>
        </p:txBody>
      </p:sp>
      <p:sp>
        <p:nvSpPr>
          <p:cNvPr id="155" name="Google Shape;155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777875" y="1200150"/>
            <a:ext cx="5759450" cy="32400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1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23" name="Google Shape;23;p16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1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1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1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1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18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6" name="Google Shape;36;p18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7" name="Google Shape;37;p1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1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1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19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19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3" name="Google Shape;43;p19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4" name="Google Shape;44;p19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5" name="Google Shape;45;p19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6" name="Google Shape;46;p1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1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1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2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2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2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2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22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22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1" name="Google Shape;61;p22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2" name="Google Shape;62;p2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2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2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23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23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8" name="Google Shape;68;p23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9" name="Google Shape;69;p2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2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2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2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24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5" name="Google Shape;75;p2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2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2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25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25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1" name="Google Shape;81;p2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2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2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1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1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1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1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0" r:id="rId1"/>
    <p:sldLayoutId id="2147483652" r:id="rId2"/>
    <p:sldLayoutId id="2147483653" r:id="rId3"/>
    <p:sldLayoutId id="2147483654" r:id="rId4"/>
    <p:sldLayoutId id="2147483656" r:id="rId5"/>
    <p:sldLayoutId id="2147483657" r:id="rId6"/>
    <p:sldLayoutId id="2147483658" r:id="rId7"/>
    <p:sldLayoutId id="2147483659" r:id="rId8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145;p7">
            <a:extLst>
              <a:ext uri="{FF2B5EF4-FFF2-40B4-BE49-F238E27FC236}">
                <a16:creationId xmlns:a16="http://schemas.microsoft.com/office/drawing/2014/main" id="{5DE4B35C-AD2D-8148-A3D7-1E1ED7909233}"/>
              </a:ext>
            </a:extLst>
          </p:cNvPr>
          <p:cNvSpPr/>
          <p:nvPr/>
        </p:nvSpPr>
        <p:spPr>
          <a:xfrm rot="10800000" flipH="1">
            <a:off x="0" y="6437013"/>
            <a:ext cx="12192000" cy="420987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50000"/>
                </a:schemeClr>
              </a:gs>
              <a:gs pos="100000">
                <a:schemeClr val="bg1">
                  <a:lumMod val="75000"/>
                </a:schemeClr>
              </a:gs>
            </a:gsLst>
            <a:lin ang="0" scaled="1"/>
            <a:tileRect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b="0" i="0" u="none" strike="noStrike" cap="none">
              <a:solidFill>
                <a:srgbClr val="13294B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" name="Google Shape;100;p1">
            <a:extLst>
              <a:ext uri="{FF2B5EF4-FFF2-40B4-BE49-F238E27FC236}">
                <a16:creationId xmlns:a16="http://schemas.microsoft.com/office/drawing/2014/main" id="{774F6727-8801-C64F-BFC2-04EC87E30D51}"/>
              </a:ext>
            </a:extLst>
          </p:cNvPr>
          <p:cNvSpPr txBox="1"/>
          <p:nvPr/>
        </p:nvSpPr>
        <p:spPr>
          <a:xfrm>
            <a:off x="136663" y="6553050"/>
            <a:ext cx="2772792" cy="2307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/>
            <a:r>
              <a:rPr lang="en-US" sz="900" spc="200" dirty="0">
                <a:solidFill>
                  <a:schemeClr val="bg1"/>
                </a:solidFill>
                <a:ea typeface="Helvetica Neue Light"/>
                <a:cs typeface="Helvetica Neue Light"/>
                <a:sym typeface="Helvetica Neue Light"/>
              </a:rPr>
              <a:t>ISE / </a:t>
            </a:r>
            <a:r>
              <a:rPr lang="en-US" sz="900" b="1" spc="200" dirty="0">
                <a:solidFill>
                  <a:schemeClr val="bg1"/>
                </a:solidFill>
                <a:ea typeface="Helvetica Neue Light"/>
                <a:cs typeface="Helvetica Neue Light"/>
                <a:sym typeface="Helvetica Neue Light"/>
              </a:rPr>
              <a:t>OFFICE OF SAFETY</a:t>
            </a:r>
          </a:p>
        </p:txBody>
      </p:sp>
      <p:sp>
        <p:nvSpPr>
          <p:cNvPr id="22" name="Google Shape;100;p1">
            <a:extLst>
              <a:ext uri="{FF2B5EF4-FFF2-40B4-BE49-F238E27FC236}">
                <a16:creationId xmlns:a16="http://schemas.microsoft.com/office/drawing/2014/main" id="{97A51456-7BB9-BA42-8AC0-3FBAA7ADE334}"/>
              </a:ext>
            </a:extLst>
          </p:cNvPr>
          <p:cNvSpPr txBox="1"/>
          <p:nvPr/>
        </p:nvSpPr>
        <p:spPr>
          <a:xfrm>
            <a:off x="9335597" y="6524381"/>
            <a:ext cx="2473415" cy="215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 algn="r"/>
            <a:r>
              <a:rPr lang="en-US" sz="800" b="1" spc="200" dirty="0">
                <a:solidFill>
                  <a:schemeClr val="bg1"/>
                </a:solidFill>
                <a:ea typeface="Helvetica Neue Light"/>
                <a:cs typeface="Helvetica Neue Light"/>
                <a:sym typeface="Helvetica Neue Light"/>
              </a:rPr>
              <a:t>GRAINGER ENGINEERING</a:t>
            </a:r>
          </a:p>
        </p:txBody>
      </p:sp>
      <p:sp>
        <p:nvSpPr>
          <p:cNvPr id="23" name="Google Shape;145;p7">
            <a:extLst>
              <a:ext uri="{FF2B5EF4-FFF2-40B4-BE49-F238E27FC236}">
                <a16:creationId xmlns:a16="http://schemas.microsoft.com/office/drawing/2014/main" id="{3DE14F04-2DDF-9A49-941F-4E19DD8F838E}"/>
              </a:ext>
            </a:extLst>
          </p:cNvPr>
          <p:cNvSpPr/>
          <p:nvPr/>
        </p:nvSpPr>
        <p:spPr>
          <a:xfrm rot="10800000" flipH="1">
            <a:off x="-9526" y="-7695"/>
            <a:ext cx="12201525" cy="868218"/>
          </a:xfrm>
          <a:prstGeom prst="rect">
            <a:avLst/>
          </a:prstGeom>
          <a:gradFill>
            <a:gsLst>
              <a:gs pos="0">
                <a:srgbClr val="1B4284"/>
              </a:gs>
              <a:gs pos="100000">
                <a:srgbClr val="13294B"/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b="0" i="0" u="none" strike="noStrike" cap="none">
              <a:solidFill>
                <a:srgbClr val="13294B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4" name="Picture 23" descr="A close up of a logo&#10;&#10;Description automatically generated">
            <a:extLst>
              <a:ext uri="{FF2B5EF4-FFF2-40B4-BE49-F238E27FC236}">
                <a16:creationId xmlns:a16="http://schemas.microsoft.com/office/drawing/2014/main" id="{64F39A5D-F812-0B44-A021-03BEB2D97A4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554210" y="228014"/>
            <a:ext cx="277906" cy="401420"/>
          </a:xfrm>
          <a:prstGeom prst="rect">
            <a:avLst/>
          </a:prstGeom>
        </p:spPr>
      </p:pic>
      <p:pic>
        <p:nvPicPr>
          <p:cNvPr id="8" name="Picture 7" descr="Logo&#10;&#10;Description automatically generated">
            <a:extLst>
              <a:ext uri="{FF2B5EF4-FFF2-40B4-BE49-F238E27FC236}">
                <a16:creationId xmlns:a16="http://schemas.microsoft.com/office/drawing/2014/main" id="{3F699616-B998-4C71-89A6-16A41B40739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37" t="14426" b="43086"/>
          <a:stretch/>
        </p:blipFill>
        <p:spPr>
          <a:xfrm>
            <a:off x="4923401" y="4144611"/>
            <a:ext cx="6982461" cy="1928333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9D3C557C-AD7E-4E0E-B434-4009B342750F}"/>
              </a:ext>
            </a:extLst>
          </p:cNvPr>
          <p:cNvSpPr txBox="1"/>
          <p:nvPr/>
        </p:nvSpPr>
        <p:spPr>
          <a:xfrm>
            <a:off x="511684" y="3733804"/>
            <a:ext cx="31594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/>
              <a:t>Associated symptoms: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FDE56283-B2EA-4D2D-91FC-EFC936394960}"/>
              </a:ext>
            </a:extLst>
          </p:cNvPr>
          <p:cNvSpPr txBox="1"/>
          <p:nvPr/>
        </p:nvSpPr>
        <p:spPr>
          <a:xfrm>
            <a:off x="631755" y="4134277"/>
            <a:ext cx="326568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/>
              <a:t>Eyestrain, headaches, blurred vision, dry eyes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B2D58210-5616-4526-A877-9D436962C73C}"/>
              </a:ext>
            </a:extLst>
          </p:cNvPr>
          <p:cNvSpPr txBox="1"/>
          <p:nvPr/>
        </p:nvSpPr>
        <p:spPr>
          <a:xfrm>
            <a:off x="4686300" y="1126189"/>
            <a:ext cx="248043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b="1" dirty="0"/>
              <a:t>Reduce Glare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4E529C4F-A4DD-4D9B-AF1E-8548B2D0E310}"/>
              </a:ext>
            </a:extLst>
          </p:cNvPr>
          <p:cNvSpPr txBox="1"/>
          <p:nvPr/>
        </p:nvSpPr>
        <p:spPr>
          <a:xfrm>
            <a:off x="4877710" y="1491655"/>
            <a:ext cx="700983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/>
              <a:t>Windows should have blinds or other means to control incoming light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02F73237-1069-4A41-B5BB-AF68532D0050}"/>
              </a:ext>
            </a:extLst>
          </p:cNvPr>
          <p:cNvSpPr txBox="1"/>
          <p:nvPr/>
        </p:nvSpPr>
        <p:spPr>
          <a:xfrm>
            <a:off x="4686301" y="2301765"/>
            <a:ext cx="408432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b="1" dirty="0"/>
              <a:t>Proper Monitor Position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BB227E0B-235E-4FDD-9ECE-C6E2A34C9F27}"/>
              </a:ext>
            </a:extLst>
          </p:cNvPr>
          <p:cNvSpPr txBox="1"/>
          <p:nvPr/>
        </p:nvSpPr>
        <p:spPr>
          <a:xfrm>
            <a:off x="4686301" y="3610914"/>
            <a:ext cx="18288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b="1" dirty="0"/>
              <a:t>Take Breaks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8E0E4584-BF99-445C-8C6D-3C3EB2C80C1F}"/>
              </a:ext>
            </a:extLst>
          </p:cNvPr>
          <p:cNvSpPr txBox="1"/>
          <p:nvPr/>
        </p:nvSpPr>
        <p:spPr>
          <a:xfrm>
            <a:off x="4880262" y="2729394"/>
            <a:ext cx="686791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/>
              <a:t>The top line of the screen should be at eye level or below, so operator looks slightly down at screen.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541D424-73C3-4F54-AF69-DD5ACBB1ADE9}"/>
              </a:ext>
            </a:extLst>
          </p:cNvPr>
          <p:cNvSpPr txBox="1"/>
          <p:nvPr/>
        </p:nvSpPr>
        <p:spPr>
          <a:xfrm>
            <a:off x="1128551" y="4971273"/>
            <a:ext cx="239777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/>
              <a:t>Additional resources:</a:t>
            </a:r>
          </a:p>
        </p:txBody>
      </p:sp>
      <p:pic>
        <p:nvPicPr>
          <p:cNvPr id="49" name="Picture 48" descr="A person with his hands on his face&#10;&#10;Description automatically generated with medium confidence">
            <a:extLst>
              <a:ext uri="{FF2B5EF4-FFF2-40B4-BE49-F238E27FC236}">
                <a16:creationId xmlns:a16="http://schemas.microsoft.com/office/drawing/2014/main" id="{4C9FB2A4-B7F1-4277-8C87-E5E418544236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63" t="10481" r="14352"/>
          <a:stretch/>
        </p:blipFill>
        <p:spPr>
          <a:xfrm>
            <a:off x="511684" y="1021317"/>
            <a:ext cx="3265686" cy="2681346"/>
          </a:xfrm>
          <a:prstGeom prst="rect">
            <a:avLst/>
          </a:prstGeom>
        </p:spPr>
      </p:pic>
      <p:sp>
        <p:nvSpPr>
          <p:cNvPr id="18" name="Google Shape;100;p1">
            <a:extLst>
              <a:ext uri="{FF2B5EF4-FFF2-40B4-BE49-F238E27FC236}">
                <a16:creationId xmlns:a16="http://schemas.microsoft.com/office/drawing/2014/main" id="{11472EE8-BFB5-414D-BA56-3C05879A9C9C}"/>
              </a:ext>
            </a:extLst>
          </p:cNvPr>
          <p:cNvSpPr txBox="1"/>
          <p:nvPr/>
        </p:nvSpPr>
        <p:spPr>
          <a:xfrm>
            <a:off x="376810" y="195602"/>
            <a:ext cx="2865154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i="1" u="none" strike="noStrike" cap="none" dirty="0">
                <a:solidFill>
                  <a:schemeClr val="lt1"/>
                </a:solidFill>
                <a:latin typeface="+mn-lt"/>
                <a:ea typeface="Helvetica Neue Light"/>
                <a:cs typeface="Helvetica Neue Light"/>
                <a:sym typeface="Helvetica Neue Light"/>
              </a:rPr>
              <a:t>Minute for Safety -</a:t>
            </a:r>
            <a:endParaRPr lang="en-US" sz="2400" b="1" i="1" dirty="0">
              <a:solidFill>
                <a:schemeClr val="lt1"/>
              </a:solidFill>
              <a:latin typeface="+mn-lt"/>
              <a:ea typeface="Helvetica Neue Light"/>
              <a:cs typeface="Helvetica Neue Light"/>
              <a:sym typeface="Helvetica Neue Light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322279D7-4FBC-45F9-9E2F-EA5366950323}"/>
              </a:ext>
            </a:extLst>
          </p:cNvPr>
          <p:cNvSpPr txBox="1"/>
          <p:nvPr/>
        </p:nvSpPr>
        <p:spPr>
          <a:xfrm>
            <a:off x="3168075" y="195582"/>
            <a:ext cx="297410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u="none" strike="noStrike" cap="none" dirty="0">
                <a:solidFill>
                  <a:schemeClr val="lt1"/>
                </a:solidFill>
                <a:latin typeface="+mn-lt"/>
                <a:ea typeface="Helvetica Neue Light"/>
                <a:cs typeface="Helvetica Neue Light"/>
                <a:sym typeface="Helvetica Neue Light"/>
              </a:rPr>
              <a:t>Prevent Eye Strain</a:t>
            </a:r>
            <a:endParaRPr lang="en-US" sz="2400" b="1" i="1" dirty="0">
              <a:solidFill>
                <a:schemeClr val="lt1"/>
              </a:solidFill>
              <a:latin typeface="+mn-lt"/>
              <a:ea typeface="Helvetica Neue Light"/>
              <a:cs typeface="Helvetica Neue Light"/>
              <a:sym typeface="Helvetica Neue Light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09EDAB8B-3653-A8B3-FC7E-CDC19A673CD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84" t="9584" r="9953" b="9953"/>
          <a:stretch/>
        </p:blipFill>
        <p:spPr bwMode="auto">
          <a:xfrm>
            <a:off x="2482682" y="4620674"/>
            <a:ext cx="1742180" cy="17421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37" grpId="0"/>
      <p:bldP spid="38" grpId="0"/>
      <p:bldP spid="42" grpId="0"/>
      <p:bldP spid="48" grpId="0"/>
      <p:bldP spid="50" grpId="0"/>
      <p:bldP spid="52" grpId="0"/>
      <p:bldP spid="54" grpId="0"/>
      <p:bldP spid="19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23059</TotalTime>
  <Words>69</Words>
  <Application>Microsoft Office PowerPoint</Application>
  <PresentationFormat>Widescreen</PresentationFormat>
  <Paragraphs>12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This is a template. Please copy this document before making any edits</dc:title>
  <dc:creator>Nielsen, Joshua</dc:creator>
  <cp:lastModifiedBy>Corral, Jose</cp:lastModifiedBy>
  <cp:revision>152</cp:revision>
  <dcterms:created xsi:type="dcterms:W3CDTF">2019-01-14T22:06:33Z</dcterms:created>
  <dcterms:modified xsi:type="dcterms:W3CDTF">2025-02-28T19:05:27Z</dcterms:modified>
</cp:coreProperties>
</file>