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5"/>
  </p:notesMasterIdLst>
  <p:sldIdLst>
    <p:sldId id="303" r:id="rId2"/>
    <p:sldId id="271" r:id="rId3"/>
    <p:sldId id="257" r:id="rId4"/>
    <p:sldId id="272" r:id="rId5"/>
    <p:sldId id="273" r:id="rId6"/>
    <p:sldId id="266" r:id="rId7"/>
    <p:sldId id="304" r:id="rId8"/>
    <p:sldId id="305" r:id="rId9"/>
    <p:sldId id="267" r:id="rId10"/>
    <p:sldId id="295" r:id="rId11"/>
    <p:sldId id="298" r:id="rId12"/>
    <p:sldId id="269" r:id="rId13"/>
    <p:sldId id="276" r:id="rId14"/>
    <p:sldId id="299" r:id="rId15"/>
    <p:sldId id="281" r:id="rId16"/>
    <p:sldId id="288" r:id="rId17"/>
    <p:sldId id="289" r:id="rId18"/>
    <p:sldId id="290" r:id="rId19"/>
    <p:sldId id="270" r:id="rId20"/>
    <p:sldId id="293" r:id="rId21"/>
    <p:sldId id="297" r:id="rId22"/>
    <p:sldId id="306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60"/>
  </p:normalViewPr>
  <p:slideViewPr>
    <p:cSldViewPr>
      <p:cViewPr varScale="1">
        <p:scale>
          <a:sx n="81" d="100"/>
          <a:sy n="81" d="100"/>
        </p:scale>
        <p:origin x="10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1981C-FCC4-4E92-9EBA-3D31935339D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107DD-845B-4F2C-926A-92E73D5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0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5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7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8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4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0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5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31875-4B30-4E87-9696-DB4E6ED4F1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6177-C22D-4117-8793-3FFF3E0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.physics.illinois.edu/newgrad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iquid-helium@physics.illinois.edu?subject=Liquid%20Helium%20ques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ysics.illinois.edu/research/facilities/liquid-helium-facility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chineshop@physics.illinois.edu?subject=Machine%20Shop%20Ques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ysics.illinois.edu/research/facilities/machine-shop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cluster.illinois.ed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physics.illinois.edu/icc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undergrad@physics.illinois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illinois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ngrit-help@illinois.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nswers.uillinois.edu/illinois/internal/page.php?id=72159" TargetMode="External"/><Relationship Id="rId3" Type="http://schemas.openxmlformats.org/officeDocument/2006/relationships/image" Target="../media/image23.JPG"/><Relationship Id="rId7" Type="http://schemas.openxmlformats.org/officeDocument/2006/relationships/hyperlink" Target="https://webstore.illinois.edu/shop/product.aspx?zpid=3387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store.illinois.edu/shop/product.aspx?zpid=3391" TargetMode="External"/><Relationship Id="rId5" Type="http://schemas.openxmlformats.org/officeDocument/2006/relationships/hyperlink" Target="https://guide.duo.com/manage-devices" TargetMode="External"/><Relationship Id="rId4" Type="http://schemas.openxmlformats.org/officeDocument/2006/relationships/hyperlink" Target="https://verify.uillinois.ed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.physics.illinois.edu/newgrad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physics.illinois.edu/icc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illinois.edu/academics/graduates/blo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trottr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y.physics.illinois.edu/myinf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eauth@physics.illinois.edu?subject=Preauthorization%20reques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4339" y="1676400"/>
            <a:ext cx="7015321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presentation can be found at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http://go.physics.illinois.edu/newgrads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3EEF82-8DE7-4141-9784-6A1F33D24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09148"/>
            <a:ext cx="2438400" cy="7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120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1629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409865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39756-D07A-4826-B37C-4A8D67AD3D68}"/>
              </a:ext>
            </a:extLst>
          </p:cNvPr>
          <p:cNvSpPr/>
          <p:nvPr/>
        </p:nvSpPr>
        <p:spPr>
          <a:xfrm>
            <a:off x="480059" y="2053641"/>
            <a:ext cx="275187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Illinois </a:t>
            </a:r>
            <a:r>
              <a:rPr lang="en-US" sz="3400" dirty="0">
                <a:solidFill>
                  <a:srgbClr val="FFFFFF"/>
                </a:solidFill>
              </a:rPr>
              <a:t>Physics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Liquid Helium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688233"/>
            <a:ext cx="4282890" cy="39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100" dirty="0">
                <a:solidFill>
                  <a:srgbClr val="000000"/>
                </a:solidFill>
              </a:rPr>
              <a:t>Illinois Physics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100" dirty="0">
                <a:solidFill>
                  <a:srgbClr val="000000"/>
                </a:solidFill>
              </a:rPr>
              <a:t>Liquid Helium Facility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171 Loomis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217-333-1918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liquid-helium@physics.illinois.edu</a:t>
            </a:r>
            <a:endParaRPr lang="en-US" sz="2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82EB8-0DDF-421D-AD04-8D020A225241}"/>
              </a:ext>
            </a:extLst>
          </p:cNvPr>
          <p:cNvSpPr txBox="1"/>
          <p:nvPr/>
        </p:nvSpPr>
        <p:spPr>
          <a:xfrm>
            <a:off x="4130490" y="5350576"/>
            <a:ext cx="4572000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http://physics.illinois.edu/research/facilities/liquid-helium-facility.html</a:t>
            </a:r>
            <a:endParaRPr lang="en-US" sz="12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4763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A820FE-3814-40CC-875A-9546BC9F1863}"/>
              </a:ext>
            </a:extLst>
          </p:cNvPr>
          <p:cNvSpPr txBox="1"/>
          <p:nvPr/>
        </p:nvSpPr>
        <p:spPr>
          <a:xfrm>
            <a:off x="480059" y="2053641"/>
            <a:ext cx="275187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598" y="801866"/>
            <a:ext cx="4127895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144 MRL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217-300-6338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machineshop@physics.illinois.edu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E84BF-0B9C-40D1-950A-86F7AFE1A97A}"/>
              </a:ext>
            </a:extLst>
          </p:cNvPr>
          <p:cNvSpPr txBox="1"/>
          <p:nvPr/>
        </p:nvSpPr>
        <p:spPr>
          <a:xfrm>
            <a:off x="4419599" y="5410200"/>
            <a:ext cx="420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http://physics.illinois.edu/research/facilities/machine-shop.html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7F11CF-FD0A-424E-BAAC-460F632FCC0A}"/>
              </a:ext>
            </a:extLst>
          </p:cNvPr>
          <p:cNvSpPr/>
          <p:nvPr/>
        </p:nvSpPr>
        <p:spPr>
          <a:xfrm>
            <a:off x="632459" y="2206041"/>
            <a:ext cx="275187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Illinois </a:t>
            </a:r>
            <a:r>
              <a:rPr lang="en-US" sz="3400" dirty="0">
                <a:solidFill>
                  <a:srgbClr val="FFFFFF"/>
                </a:solidFill>
              </a:rPr>
              <a:t>Physics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Machine Shop</a:t>
            </a:r>
          </a:p>
        </p:txBody>
      </p:sp>
    </p:spTree>
    <p:extLst>
      <p:ext uri="{BB962C8B-B14F-4D97-AF65-F5344CB8AC3E}">
        <p14:creationId xmlns:p14="http://schemas.microsoft.com/office/powerpoint/2010/main" val="23464152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19B1FB-6915-47D1-AED4-B1E7F13F444A}"/>
              </a:ext>
            </a:extLst>
          </p:cNvPr>
          <p:cNvGrpSpPr/>
          <p:nvPr/>
        </p:nvGrpSpPr>
        <p:grpSpPr>
          <a:xfrm>
            <a:off x="152400" y="0"/>
            <a:ext cx="8164272" cy="6858000"/>
            <a:chOff x="152400" y="0"/>
            <a:chExt cx="8164272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723900"/>
              <a:ext cx="3287472" cy="5410200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7162800" y="2667000"/>
              <a:ext cx="6096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4258235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57453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46F5A1-ADD5-4B61-87F7-7373C684BEC7}"/>
              </a:ext>
            </a:extLst>
          </p:cNvPr>
          <p:cNvGrpSpPr/>
          <p:nvPr/>
        </p:nvGrpSpPr>
        <p:grpSpPr>
          <a:xfrm>
            <a:off x="152400" y="0"/>
            <a:ext cx="8991600" cy="6858000"/>
            <a:chOff x="152400" y="0"/>
            <a:chExt cx="89916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DF9DA4-90AA-47FC-987A-E010C913D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0"/>
              <a:ext cx="6832663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738" y="914400"/>
              <a:ext cx="3102262" cy="51054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7239000" y="3581400"/>
              <a:ext cx="6096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202849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9141714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1" y="0"/>
            <a:ext cx="9143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564300" y="755575"/>
            <a:ext cx="8013114" cy="1138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user for Illinois Campus Cluster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9143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2884166" y="5883160"/>
            <a:ext cx="3604268" cy="743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kern="1200" dirty="0"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https://campuscluster.illinois.edu/</a:t>
            </a:r>
            <a:endParaRPr lang="en-US" sz="16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https://my.physics.illinois.edu/iccp/</a:t>
            </a:r>
            <a:endParaRPr lang="en-US" sz="1600" kern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E4A4E-08CE-4464-87C5-4E367265A2BF}"/>
              </a:ext>
            </a:extLst>
          </p:cNvPr>
          <p:cNvSpPr txBox="1"/>
          <p:nvPr/>
        </p:nvSpPr>
        <p:spPr>
          <a:xfrm>
            <a:off x="1676400" y="2351786"/>
            <a:ext cx="61722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Physics queue: 4 nodes, 192GB(40 core per node), no GPUs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Available to anyone affiliated with Physics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Secondary queue available too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RCaaS</a:t>
            </a:r>
            <a:r>
              <a:rPr lang="en-US" dirty="0"/>
              <a:t> queue: pay-as-you-go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Physics Project Space available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- only meant for storage of data no longer than 6 months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ENG-RESEARCH queue: GPUs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7388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59" y="2053641"/>
            <a:ext cx="275187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Physics Evaluations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7930" y="801866"/>
            <a:ext cx="3979563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Once an academic year (usually in summer), evaluations will be completed.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Head of Graduate Programs completes evaluation, which then emails you.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Your advisor will also be notified.  If they complete the online evaluation, you will receive an email when it’s complete. 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You will have an opportunity to either agree or disagree with either evaluation.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When you complete your self evaluation, your advisor will be sent a notification email.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Be sure to click the Save Evaluation button at the bottom of the screen to save your changes!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When you’re ready to mark your self evaluation as complete, click the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Complete &amp; Submit Evaluation button.</a:t>
            </a:r>
          </a:p>
        </p:txBody>
      </p:sp>
    </p:spTree>
    <p:extLst>
      <p:ext uri="{BB962C8B-B14F-4D97-AF65-F5344CB8AC3E}">
        <p14:creationId xmlns:p14="http://schemas.microsoft.com/office/powerpoint/2010/main" val="390310136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7200"/>
            <a:ext cx="242887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2343150" cy="3743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1116121"/>
            <a:ext cx="44928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New TAs will want to add the </a:t>
            </a:r>
          </a:p>
          <a:p>
            <a:r>
              <a:rPr lang="en-US" sz="2800" dirty="0"/>
              <a:t>Class Administration module</a:t>
            </a:r>
          </a:p>
          <a:p>
            <a:r>
              <a:rPr lang="en-US" sz="2800" dirty="0"/>
              <a:t>from one of the dropdowns</a:t>
            </a:r>
          </a:p>
          <a:p>
            <a:r>
              <a:rPr lang="en-US" sz="2800" dirty="0"/>
              <a:t>at the bottom of your screen.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4114800"/>
            <a:ext cx="3598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seeing your assigned course?</a:t>
            </a:r>
          </a:p>
          <a:p>
            <a:r>
              <a:rPr lang="en-US" dirty="0"/>
              <a:t>Contact the Undergraduate Office at</a:t>
            </a: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undergrad@physics.illinois.edu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9DF2B1-A1A6-444C-8158-7C8F3945E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890098"/>
            <a:ext cx="2438400" cy="7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3548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EA7A0-BFAB-4BF5-90E3-4FF1A8161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1" r="-1" b="684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47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" y="643467"/>
            <a:ext cx="7930340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1109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8EEBF5-D4CE-4BE8-B466-FF892D34D59D}"/>
              </a:ext>
            </a:extLst>
          </p:cNvPr>
          <p:cNvGrpSpPr/>
          <p:nvPr/>
        </p:nvGrpSpPr>
        <p:grpSpPr>
          <a:xfrm>
            <a:off x="482600" y="1240450"/>
            <a:ext cx="8178799" cy="4377099"/>
            <a:chOff x="0" y="957079"/>
            <a:chExt cx="9144000" cy="48936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07268"/>
              <a:ext cx="9144000" cy="4843463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 rot="9721379">
              <a:off x="5252962" y="957079"/>
              <a:ext cx="1371600" cy="67939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71357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0323" y="0"/>
            <a:ext cx="470367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747" y="2272143"/>
            <a:ext cx="35301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https://physics.illinois.edu/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35436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24040-F197-4CD6-9A6B-24BE0DA46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002" b="3"/>
          <a:stretch/>
        </p:blipFill>
        <p:spPr>
          <a:xfrm>
            <a:off x="5169988" y="770037"/>
            <a:ext cx="3974012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393747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59" y="2053641"/>
            <a:ext cx="275187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Course Excuses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7930" y="801866"/>
            <a:ext cx="3979563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When a student in one of your sections submits an excuse for one of their assignments, the Undergraduate Office vets it first. If they approve it, then you will receive an email.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Please review the date, documentation and either Approve or Deny the request.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If you need to deny a request for an excuse, be sure to enter why in the [Deny notes] section.  What you enter here, will be sent to the student.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Please deal with these ASAP to ensure the gradebook is up-to-date.</a:t>
            </a:r>
          </a:p>
        </p:txBody>
      </p:sp>
    </p:spTree>
    <p:extLst>
      <p:ext uri="{BB962C8B-B14F-4D97-AF65-F5344CB8AC3E}">
        <p14:creationId xmlns:p14="http://schemas.microsoft.com/office/powerpoint/2010/main" val="83232649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4" name="Rectangle 19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29150" y="804672"/>
            <a:ext cx="3915918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0000"/>
                </a:solidFill>
              </a:rPr>
              <a:t>Engineering IT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0000"/>
                </a:solidFill>
              </a:rPr>
              <a:t>264 MRL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0000"/>
                </a:solidFill>
              </a:rPr>
              <a:t>217-333-1313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engrit-help@illinois.edu</a:t>
            </a:r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29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3820" y="802955"/>
            <a:ext cx="3733482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2-Factor Authentication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r="9062" b="-1"/>
          <a:stretch/>
        </p:blipFill>
        <p:spPr>
          <a:xfrm>
            <a:off x="1395018" y="1"/>
            <a:ext cx="2756065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r="18587" b="2"/>
          <a:stretch/>
        </p:blipFill>
        <p:spPr>
          <a:xfrm>
            <a:off x="20" y="2971800"/>
            <a:ext cx="3594485" cy="3886200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238059" y="0"/>
                </a:moveTo>
                <a:cubicBezTo>
                  <a:pt x="3648934" y="0"/>
                  <a:pt x="4792674" y="1143740"/>
                  <a:pt x="4792674" y="2554615"/>
                </a:cubicBezTo>
                <a:cubicBezTo>
                  <a:pt x="4792674" y="2995514"/>
                  <a:pt x="4680980" y="3410325"/>
                  <a:pt x="4484346" y="3772297"/>
                </a:cubicBezTo>
                <a:lnTo>
                  <a:pt x="4478895" y="3781268"/>
                </a:lnTo>
                <a:lnTo>
                  <a:pt x="0" y="3781268"/>
                </a:lnTo>
                <a:lnTo>
                  <a:pt x="0" y="1323391"/>
                </a:lnTo>
                <a:lnTo>
                  <a:pt x="119732" y="1126306"/>
                </a:lnTo>
                <a:cubicBezTo>
                  <a:pt x="578815" y="446774"/>
                  <a:pt x="1356262" y="0"/>
                  <a:pt x="2238059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3505200" y="2415756"/>
            <a:ext cx="5334000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All graduate students are automatically enrolled.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3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4 options to use as your second device: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Your phone (text/call)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Your phone (DUO app)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https://verify.uillinois.edu/</a:t>
            </a:r>
            <a:endParaRPr lang="en-US" sz="1300" dirty="0"/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https://guide.duo.com/manage-devices</a:t>
            </a:r>
            <a:endParaRPr lang="en-US" sz="13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Yubikey</a:t>
            </a:r>
            <a:r>
              <a:rPr lang="en-US" sz="13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token </a:t>
            </a:r>
            <a:r>
              <a:rPr lang="en-US" sz="1300" dirty="0">
                <a:solidFill>
                  <a:srgbClr val="000000"/>
                </a:solidFill>
              </a:rPr>
              <a:t>($35) or </a:t>
            </a:r>
            <a:r>
              <a:rPr lang="en-US" sz="13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OTP C100 token</a:t>
            </a:r>
            <a:r>
              <a:rPr lang="en-US" sz="1300" dirty="0"/>
              <a:t> </a:t>
            </a:r>
            <a:r>
              <a:rPr lang="en-US" sz="1300" dirty="0">
                <a:solidFill>
                  <a:srgbClr val="000000"/>
                </a:solidFill>
              </a:rPr>
              <a:t>($10)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https://answers.uillinois.edu/illinois/internal/page.php?id=72159</a:t>
            </a:r>
            <a:r>
              <a:rPr lang="en-US" sz="13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" y="6479874"/>
            <a:ext cx="3594485" cy="37812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err="1">
                <a:solidFill>
                  <a:srgbClr val="FFFFFF"/>
                </a:solidFill>
              </a:rPr>
              <a:t>Yubikey</a:t>
            </a: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5018" y="1896240"/>
            <a:ext cx="2756065" cy="21069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OTP C100</a:t>
            </a:r>
          </a:p>
        </p:txBody>
      </p:sp>
    </p:spTree>
    <p:extLst>
      <p:ext uri="{BB962C8B-B14F-4D97-AF65-F5344CB8AC3E}">
        <p14:creationId xmlns:p14="http://schemas.microsoft.com/office/powerpoint/2010/main" val="97015309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6739" y="1828800"/>
            <a:ext cx="6710521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presentation can be found at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http://go.physics.illinois.edu/newgrads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206ED-EF61-42F5-B663-DD4371DDD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09148"/>
            <a:ext cx="2438400" cy="7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902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44001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4667" y="640091"/>
            <a:ext cx="6054666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E38710-A0AC-47BC-83D9-60A5006A1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08"/>
          <a:stretch/>
        </p:blipFill>
        <p:spPr>
          <a:xfrm>
            <a:off x="1638300" y="749300"/>
            <a:ext cx="5867400" cy="3343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675886"/>
            <a:ext cx="8121395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https://my.physics.illinois.edu/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121399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51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81" y="1172029"/>
            <a:ext cx="2742219" cy="45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115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8700" y="559407"/>
            <a:ext cx="49458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CFE99-1D6E-4243-BCBC-17EF470C9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81"/>
          <a:stretch/>
        </p:blipFill>
        <p:spPr>
          <a:xfrm>
            <a:off x="3962781" y="722376"/>
            <a:ext cx="4697730" cy="5413248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76200" y="2971800"/>
            <a:ext cx="5664708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http://physics.illinois.edu/academics/graduates/blog/</a:t>
            </a:r>
            <a:endParaRPr lang="en-US" sz="1600" dirty="0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https://blogtrottr.com/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85329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12875" y="1481328"/>
            <a:ext cx="2313371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+mj-lt"/>
                <a:ea typeface="+mj-ea"/>
                <a:cs typeface="+mj-cs"/>
              </a:rPr>
              <a:t>Directory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50" dirty="0"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https://my.physics.Illinois.edu/myinfo/</a:t>
            </a:r>
            <a:endParaRPr lang="en-US" sz="1050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0" b="2"/>
          <a:stretch/>
        </p:blipFill>
        <p:spPr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55002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29" y="643467"/>
            <a:ext cx="661254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3519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21622" y="1686284"/>
            <a:ext cx="5810032" cy="3443858"/>
            <a:chOff x="0" y="671191"/>
            <a:chExt cx="9144000" cy="5420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37618"/>
              <a:ext cx="9144000" cy="47536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1191"/>
              <a:ext cx="9144000" cy="666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1767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7930" y="801866"/>
            <a:ext cx="3979563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CFOP preauthorization is required for liquid helium, gaseous helium, liquid nitrogen and the machine shop.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Your advisor or the Physics Business Office can preauthorize students. </a:t>
            </a:r>
            <a:r>
              <a:rPr lang="en-US" sz="21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preauth@physics.illinois.edu</a:t>
            </a:r>
            <a:endParaRPr lang="en-US" sz="2100" dirty="0">
              <a:solidFill>
                <a:srgbClr val="000000"/>
              </a:solidFill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Please plan at least 24 hours in advance when ordering liquid helium.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There’s a fee for bringing back </a:t>
            </a:r>
            <a:r>
              <a:rPr lang="en-US" sz="2100" dirty="0" err="1">
                <a:solidFill>
                  <a:srgbClr val="000000"/>
                </a:solidFill>
              </a:rPr>
              <a:t>dewars</a:t>
            </a:r>
            <a:r>
              <a:rPr lang="en-US" sz="2100" dirty="0">
                <a:solidFill>
                  <a:srgbClr val="000000"/>
                </a:solidFill>
              </a:rPr>
              <a:t> warm.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2048951"/>
            <a:ext cx="3666623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Illinois </a:t>
            </a:r>
            <a:r>
              <a:rPr lang="en-US" sz="3200" dirty="0">
                <a:solidFill>
                  <a:srgbClr val="FFFFFF"/>
                </a:solidFill>
              </a:rPr>
              <a:t>Physics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Liquid Helium Facility &amp;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Machine Shop</a:t>
            </a:r>
          </a:p>
        </p:txBody>
      </p:sp>
    </p:spTree>
    <p:extLst>
      <p:ext uri="{BB962C8B-B14F-4D97-AF65-F5344CB8AC3E}">
        <p14:creationId xmlns:p14="http://schemas.microsoft.com/office/powerpoint/2010/main" val="28020567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642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Wiltfong, Rebecca</dc:creator>
  <cp:lastModifiedBy>Wiltfong, Rebecca</cp:lastModifiedBy>
  <cp:revision>9</cp:revision>
  <dcterms:created xsi:type="dcterms:W3CDTF">2020-08-14T02:34:52Z</dcterms:created>
  <dcterms:modified xsi:type="dcterms:W3CDTF">2020-08-14T03:02:27Z</dcterms:modified>
</cp:coreProperties>
</file>