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7"/>
  </p:sldMasterIdLst>
  <p:notesMasterIdLst>
    <p:notesMasterId r:id="rId43"/>
  </p:notesMasterIdLst>
  <p:sldIdLst>
    <p:sldId id="294" r:id="rId8"/>
    <p:sldId id="348" r:id="rId9"/>
    <p:sldId id="356" r:id="rId10"/>
    <p:sldId id="355" r:id="rId11"/>
    <p:sldId id="373" r:id="rId12"/>
    <p:sldId id="374" r:id="rId13"/>
    <p:sldId id="375" r:id="rId14"/>
    <p:sldId id="378" r:id="rId15"/>
    <p:sldId id="379" r:id="rId16"/>
    <p:sldId id="377" r:id="rId17"/>
    <p:sldId id="376" r:id="rId18"/>
    <p:sldId id="357" r:id="rId19"/>
    <p:sldId id="349" r:id="rId20"/>
    <p:sldId id="351" r:id="rId21"/>
    <p:sldId id="381" r:id="rId22"/>
    <p:sldId id="383" r:id="rId23"/>
    <p:sldId id="380" r:id="rId24"/>
    <p:sldId id="359" r:id="rId25"/>
    <p:sldId id="367" r:id="rId26"/>
    <p:sldId id="368" r:id="rId27"/>
    <p:sldId id="369" r:id="rId28"/>
    <p:sldId id="372" r:id="rId29"/>
    <p:sldId id="370" r:id="rId30"/>
    <p:sldId id="371" r:id="rId31"/>
    <p:sldId id="384" r:id="rId32"/>
    <p:sldId id="385" r:id="rId33"/>
    <p:sldId id="386" r:id="rId34"/>
    <p:sldId id="387" r:id="rId35"/>
    <p:sldId id="388" r:id="rId36"/>
    <p:sldId id="389" r:id="rId37"/>
    <p:sldId id="391" r:id="rId38"/>
    <p:sldId id="393" r:id="rId39"/>
    <p:sldId id="390" r:id="rId40"/>
    <p:sldId id="392" r:id="rId41"/>
    <p:sldId id="347" r:id="rId4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17">
          <p15:clr>
            <a:srgbClr val="A4A3A4"/>
          </p15:clr>
        </p15:guide>
        <p15:guide id="18" pos="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00"/>
    <a:srgbClr val="D2D2D2"/>
    <a:srgbClr val="9D9D9D"/>
    <a:srgbClr val="7F7F7F"/>
    <a:srgbClr val="FFFFFF"/>
    <a:srgbClr val="92D050"/>
    <a:srgbClr val="8246AF"/>
    <a:srgbClr val="9CDBD9"/>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showGuides="1">
      <p:cViewPr>
        <p:scale>
          <a:sx n="75" d="100"/>
          <a:sy n="75" d="100"/>
        </p:scale>
        <p:origin x="270" y="-72"/>
      </p:cViewPr>
      <p:guideLst>
        <p:guide orient="horz" pos="219"/>
        <p:guide orient="horz" pos="338"/>
        <p:guide orient="horz" pos="2160"/>
        <p:guide orient="horz" pos="3992"/>
        <p:guide orient="horz" pos="4105"/>
        <p:guide orient="horz" pos="1006"/>
        <p:guide orient="horz" pos="1250"/>
        <p:guide pos="3144"/>
        <p:guide pos="341"/>
        <p:guide pos="1746"/>
        <p:guide pos="3620"/>
        <p:guide pos="3839"/>
        <p:guide pos="5950"/>
        <p:guide pos="7349"/>
        <p:guide pos="4057"/>
        <p:guide pos="4551"/>
        <p:guide pos="6917"/>
        <p:guide pos="613"/>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6/24/2025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dirty="0"/>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2</a:t>
            </a:fld>
            <a:endParaRPr lang="en-US"/>
          </a:p>
        </p:txBody>
      </p:sp>
    </p:spTree>
    <p:extLst>
      <p:ext uri="{BB962C8B-B14F-4D97-AF65-F5344CB8AC3E}">
        <p14:creationId xmlns:p14="http://schemas.microsoft.com/office/powerpoint/2010/main" val="139053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17</a:t>
            </a:fld>
            <a:endParaRPr lang="en-US"/>
          </a:p>
        </p:txBody>
      </p:sp>
    </p:spTree>
    <p:extLst>
      <p:ext uri="{BB962C8B-B14F-4D97-AF65-F5344CB8AC3E}">
        <p14:creationId xmlns:p14="http://schemas.microsoft.com/office/powerpoint/2010/main" val="8757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18</a:t>
            </a:fld>
            <a:endParaRPr lang="en-US"/>
          </a:p>
        </p:txBody>
      </p:sp>
    </p:spTree>
    <p:extLst>
      <p:ext uri="{BB962C8B-B14F-4D97-AF65-F5344CB8AC3E}">
        <p14:creationId xmlns:p14="http://schemas.microsoft.com/office/powerpoint/2010/main" val="254723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20</a:t>
            </a:fld>
            <a:endParaRPr lang="en-US"/>
          </a:p>
        </p:txBody>
      </p:sp>
    </p:spTree>
    <p:extLst>
      <p:ext uri="{BB962C8B-B14F-4D97-AF65-F5344CB8AC3E}">
        <p14:creationId xmlns:p14="http://schemas.microsoft.com/office/powerpoint/2010/main" val="111018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26</a:t>
            </a:fld>
            <a:endParaRPr lang="en-US"/>
          </a:p>
        </p:txBody>
      </p:sp>
    </p:spTree>
    <p:extLst>
      <p:ext uri="{BB962C8B-B14F-4D97-AF65-F5344CB8AC3E}">
        <p14:creationId xmlns:p14="http://schemas.microsoft.com/office/powerpoint/2010/main" val="345650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27</a:t>
            </a:fld>
            <a:endParaRPr lang="en-US"/>
          </a:p>
        </p:txBody>
      </p:sp>
    </p:spTree>
    <p:extLst>
      <p:ext uri="{BB962C8B-B14F-4D97-AF65-F5344CB8AC3E}">
        <p14:creationId xmlns:p14="http://schemas.microsoft.com/office/powerpoint/2010/main" val="132390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a:t>
            </a:fld>
            <a:endParaRPr lang="en-US"/>
          </a:p>
        </p:txBody>
      </p:sp>
    </p:spTree>
    <p:extLst>
      <p:ext uri="{BB962C8B-B14F-4D97-AF65-F5344CB8AC3E}">
        <p14:creationId xmlns:p14="http://schemas.microsoft.com/office/powerpoint/2010/main" val="355434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4</a:t>
            </a:fld>
            <a:endParaRPr lang="en-US"/>
          </a:p>
        </p:txBody>
      </p:sp>
    </p:spTree>
    <p:extLst>
      <p:ext uri="{BB962C8B-B14F-4D97-AF65-F5344CB8AC3E}">
        <p14:creationId xmlns:p14="http://schemas.microsoft.com/office/powerpoint/2010/main" val="62403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5</a:t>
            </a:fld>
            <a:endParaRPr lang="en-US"/>
          </a:p>
        </p:txBody>
      </p:sp>
    </p:spTree>
    <p:extLst>
      <p:ext uri="{BB962C8B-B14F-4D97-AF65-F5344CB8AC3E}">
        <p14:creationId xmlns:p14="http://schemas.microsoft.com/office/powerpoint/2010/main" val="148770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6</a:t>
            </a:fld>
            <a:endParaRPr lang="en-US"/>
          </a:p>
        </p:txBody>
      </p:sp>
    </p:spTree>
    <p:extLst>
      <p:ext uri="{BB962C8B-B14F-4D97-AF65-F5344CB8AC3E}">
        <p14:creationId xmlns:p14="http://schemas.microsoft.com/office/powerpoint/2010/main" val="32646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7</a:t>
            </a:fld>
            <a:endParaRPr lang="en-US"/>
          </a:p>
        </p:txBody>
      </p:sp>
    </p:spTree>
    <p:extLst>
      <p:ext uri="{BB962C8B-B14F-4D97-AF65-F5344CB8AC3E}">
        <p14:creationId xmlns:p14="http://schemas.microsoft.com/office/powerpoint/2010/main" val="52163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12</a:t>
            </a:fld>
            <a:endParaRPr lang="en-US"/>
          </a:p>
        </p:txBody>
      </p:sp>
    </p:spTree>
    <p:extLst>
      <p:ext uri="{BB962C8B-B14F-4D97-AF65-F5344CB8AC3E}">
        <p14:creationId xmlns:p14="http://schemas.microsoft.com/office/powerpoint/2010/main" val="412847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13</a:t>
            </a:fld>
            <a:endParaRPr lang="en-US"/>
          </a:p>
        </p:txBody>
      </p:sp>
    </p:spTree>
    <p:extLst>
      <p:ext uri="{BB962C8B-B14F-4D97-AF65-F5344CB8AC3E}">
        <p14:creationId xmlns:p14="http://schemas.microsoft.com/office/powerpoint/2010/main" val="138227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14</a:t>
            </a:fld>
            <a:endParaRPr lang="en-US"/>
          </a:p>
        </p:txBody>
      </p:sp>
    </p:spTree>
    <p:extLst>
      <p:ext uri="{BB962C8B-B14F-4D97-AF65-F5344CB8AC3E}">
        <p14:creationId xmlns:p14="http://schemas.microsoft.com/office/powerpoint/2010/main" val="258568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138" y="4257675"/>
            <a:ext cx="9998921"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6DE492-4088-D4A4-E11C-22CA70488472}"/>
              </a:ext>
            </a:extLst>
          </p:cNvPr>
          <p:cNvPicPr>
            <a:picLocks noChangeAspect="1"/>
          </p:cNvPicPr>
          <p:nvPr userDrawn="1"/>
        </p:nvPicPr>
        <p:blipFill>
          <a:blip r:embed="rId2"/>
          <a:stretch>
            <a:fillRect/>
          </a:stretch>
        </p:blipFill>
        <p:spPr>
          <a:xfrm>
            <a:off x="541338" y="536575"/>
            <a:ext cx="841248" cy="1017639"/>
          </a:xfrm>
          <a:prstGeom prst="rect">
            <a:avLst/>
          </a:prstGeom>
          <a:ln>
            <a:noFill/>
          </a:ln>
        </p:spPr>
      </p:pic>
    </p:spTree>
    <p:extLst>
      <p:ext uri="{BB962C8B-B14F-4D97-AF65-F5344CB8AC3E}">
        <p14:creationId xmlns:p14="http://schemas.microsoft.com/office/powerpoint/2010/main" val="7338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4DD35E-FB4F-F627-C439-D4CCC4B34D04}"/>
              </a:ext>
            </a:extLst>
          </p:cNvPr>
          <p:cNvSpPr/>
          <p:nvPr userDrawn="1"/>
        </p:nvSpPr>
        <p:spPr>
          <a:xfrm>
            <a:off x="0" y="4572000"/>
            <a:ext cx="12188825" cy="22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sz="2000" dirty="0"/>
          </a:p>
        </p:txBody>
      </p:sp>
      <p:sp>
        <p:nvSpPr>
          <p:cNvPr id="2" name="Title 1"/>
          <p:cNvSpPr>
            <a:spLocks noGrp="1"/>
          </p:cNvSpPr>
          <p:nvPr>
            <p:ph type="title" hasCustomPrompt="1"/>
          </p:nvPr>
        </p:nvSpPr>
        <p:spPr/>
        <p:txBody>
          <a:body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Text Placeholder 9"/>
          <p:cNvSpPr>
            <a:spLocks noGrp="1"/>
          </p:cNvSpPr>
          <p:nvPr>
            <p:ph type="body" sz="quarter" idx="13"/>
          </p:nvPr>
        </p:nvSpPr>
        <p:spPr>
          <a:xfrm>
            <a:off x="973138"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0" name="Content Placeholder 2"/>
          <p:cNvSpPr>
            <a:spLocks noGrp="1"/>
          </p:cNvSpPr>
          <p:nvPr>
            <p:ph idx="24"/>
          </p:nvPr>
        </p:nvSpPr>
        <p:spPr>
          <a:xfrm>
            <a:off x="973138" y="1883084"/>
            <a:ext cx="9998921" cy="676656"/>
          </a:xfrm>
        </p:spPr>
        <p:txBody>
          <a:bodyPr tIns="91440"/>
          <a:lstStyle>
            <a:lvl1pPr marL="0" indent="0">
              <a:spcBef>
                <a:spcPts val="0"/>
              </a:spcBef>
              <a:buNone/>
              <a:defRPr sz="1800"/>
            </a:lvl1pPr>
            <a:lvl2pPr>
              <a:defRPr sz="1800"/>
            </a:lvl2pPr>
            <a:lvl4pPr marL="1371600" indent="0">
              <a:buNone/>
              <a:defRPr/>
            </a:lvl4pPr>
          </a:lstStyle>
          <a:p>
            <a:pPr lvl="0"/>
            <a:r>
              <a:rPr lang="en-US"/>
              <a:t>Click to edit Master text styles</a:t>
            </a:r>
          </a:p>
          <a:p>
            <a:pPr lvl="1"/>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Content Placeholder 2"/>
          <p:cNvSpPr>
            <a:spLocks noGrp="1"/>
          </p:cNvSpPr>
          <p:nvPr>
            <p:ph idx="26"/>
          </p:nvPr>
        </p:nvSpPr>
        <p:spPr>
          <a:xfrm>
            <a:off x="973138" y="3141662"/>
            <a:ext cx="9998921" cy="960120"/>
          </a:xfrm>
        </p:spPr>
        <p:txBody>
          <a:bodyPr tIns="91440"/>
          <a:lstStyle>
            <a:lvl1pPr marL="171450" indent="-171450">
              <a:spcBef>
                <a:spcPts val="600"/>
              </a:spcBef>
              <a:buFont typeface="Arial" panose="020B0604020202020204" pitchFamily="34" charset="0"/>
              <a:buChar char="•"/>
              <a:defRPr sz="1800"/>
            </a:lvl1pPr>
            <a:lvl2pPr>
              <a:spcBef>
                <a:spcPts val="600"/>
              </a:spcBef>
              <a:defRPr sz="1800"/>
            </a:lvl2pPr>
            <a:lvl3pPr>
              <a:spcBef>
                <a:spcPts val="600"/>
              </a:spcBef>
              <a:defRPr sz="18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33" name="Text Placeholder 14"/>
          <p:cNvSpPr>
            <a:spLocks noGrp="1"/>
          </p:cNvSpPr>
          <p:nvPr>
            <p:ph type="body" sz="quarter" idx="27"/>
          </p:nvPr>
        </p:nvSpPr>
        <p:spPr>
          <a:xfrm>
            <a:off x="973244" y="2854594"/>
            <a:ext cx="10001397"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9">
            <a:extLst>
              <a:ext uri="{FF2B5EF4-FFF2-40B4-BE49-F238E27FC236}">
                <a16:creationId xmlns:a16="http://schemas.microsoft.com/office/drawing/2014/main" id="{FCC8D01A-387E-4280-BAC9-38B7E85D8FA3}"/>
              </a:ext>
            </a:extLst>
          </p:cNvPr>
          <p:cNvSpPr>
            <a:spLocks noGrp="1"/>
          </p:cNvSpPr>
          <p:nvPr>
            <p:ph type="body" sz="quarter" idx="31"/>
          </p:nvPr>
        </p:nvSpPr>
        <p:spPr>
          <a:xfrm>
            <a:off x="3546656"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14">
            <a:extLst>
              <a:ext uri="{FF2B5EF4-FFF2-40B4-BE49-F238E27FC236}">
                <a16:creationId xmlns:a16="http://schemas.microsoft.com/office/drawing/2014/main" id="{F7757D34-B5B7-47AD-AE62-7CA370616FC6}"/>
              </a:ext>
            </a:extLst>
          </p:cNvPr>
          <p:cNvSpPr>
            <a:spLocks noGrp="1"/>
          </p:cNvSpPr>
          <p:nvPr>
            <p:ph type="body" sz="quarter" idx="32"/>
          </p:nvPr>
        </p:nvSpPr>
        <p:spPr>
          <a:xfrm>
            <a:off x="3546656"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41" name="Text Placeholder 9">
            <a:extLst>
              <a:ext uri="{FF2B5EF4-FFF2-40B4-BE49-F238E27FC236}">
                <a16:creationId xmlns:a16="http://schemas.microsoft.com/office/drawing/2014/main" id="{88BF64C8-02FA-4776-8DE9-948D42CD3845}"/>
              </a:ext>
            </a:extLst>
          </p:cNvPr>
          <p:cNvSpPr>
            <a:spLocks noGrp="1"/>
          </p:cNvSpPr>
          <p:nvPr>
            <p:ph type="body" sz="quarter" idx="33"/>
          </p:nvPr>
        </p:nvSpPr>
        <p:spPr>
          <a:xfrm>
            <a:off x="6120173"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14">
            <a:extLst>
              <a:ext uri="{FF2B5EF4-FFF2-40B4-BE49-F238E27FC236}">
                <a16:creationId xmlns:a16="http://schemas.microsoft.com/office/drawing/2014/main" id="{4F53157F-C018-4A4C-82A0-9761BBAC5B28}"/>
              </a:ext>
            </a:extLst>
          </p:cNvPr>
          <p:cNvSpPr>
            <a:spLocks noGrp="1"/>
          </p:cNvSpPr>
          <p:nvPr>
            <p:ph type="body" sz="quarter" idx="34"/>
          </p:nvPr>
        </p:nvSpPr>
        <p:spPr>
          <a:xfrm>
            <a:off x="6120173"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43" name="Text Placeholder 9">
            <a:extLst>
              <a:ext uri="{FF2B5EF4-FFF2-40B4-BE49-F238E27FC236}">
                <a16:creationId xmlns:a16="http://schemas.microsoft.com/office/drawing/2014/main" id="{BE2011B3-D7FA-47F6-B7B0-F9FE6EA46C14}"/>
              </a:ext>
            </a:extLst>
          </p:cNvPr>
          <p:cNvSpPr>
            <a:spLocks noGrp="1"/>
          </p:cNvSpPr>
          <p:nvPr>
            <p:ph type="body" sz="quarter" idx="35"/>
          </p:nvPr>
        </p:nvSpPr>
        <p:spPr>
          <a:xfrm>
            <a:off x="8684264" y="5240863"/>
            <a:ext cx="2286000" cy="1088136"/>
          </a:xfrm>
        </p:spPr>
        <p:txBody>
          <a:bodyPr tIns="91440" bIns="45720"/>
          <a:lstStyle>
            <a:lvl1pPr marL="171450" indent="-171450">
              <a:spcBef>
                <a:spcPts val="600"/>
              </a:spcBef>
              <a:buFont typeface="Arial" panose="020B0604020202020204" pitchFamily="34" charset="0"/>
              <a:buChar char="•"/>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14">
            <a:extLst>
              <a:ext uri="{FF2B5EF4-FFF2-40B4-BE49-F238E27FC236}">
                <a16:creationId xmlns:a16="http://schemas.microsoft.com/office/drawing/2014/main" id="{DBAA90D9-8B22-4EB3-AB4B-DA12D85F0CC1}"/>
              </a:ext>
            </a:extLst>
          </p:cNvPr>
          <p:cNvSpPr>
            <a:spLocks noGrp="1"/>
          </p:cNvSpPr>
          <p:nvPr>
            <p:ph type="body" sz="quarter" idx="36"/>
          </p:nvPr>
        </p:nvSpPr>
        <p:spPr>
          <a:xfrm>
            <a:off x="8684264" y="4952999"/>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6" name="TextBox 5">
            <a:extLst>
              <a:ext uri="{FF2B5EF4-FFF2-40B4-BE49-F238E27FC236}">
                <a16:creationId xmlns:a16="http://schemas.microsoft.com/office/drawing/2014/main" id="{16A774FE-AC1B-3B1E-0C99-F2BD003A2853}"/>
              </a:ext>
            </a:extLst>
          </p:cNvPr>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29699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objective black_gray_bulleted text">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ACB55729-EDF7-9029-D47E-9714EE558C80}"/>
              </a:ext>
            </a:extLst>
          </p:cNvPr>
          <p:cNvSpPr>
            <a:spLocks noGrp="1"/>
          </p:cNvSpPr>
          <p:nvPr>
            <p:ph type="body" sz="quarter" idx="14"/>
          </p:nvPr>
        </p:nvSpPr>
        <p:spPr>
          <a:xfrm>
            <a:off x="4984750" y="1585913"/>
            <a:ext cx="6681788" cy="3673475"/>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Box 9"/>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96034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6/24/2025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23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_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97115"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10" name="Text Placeholder 9"/>
          <p:cNvSpPr>
            <a:spLocks noGrp="1"/>
          </p:cNvSpPr>
          <p:nvPr>
            <p:ph type="body" sz="quarter" idx="13"/>
          </p:nvPr>
        </p:nvSpPr>
        <p:spPr>
          <a:xfrm>
            <a:off x="7397115"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Picture Placeholder 7"/>
          <p:cNvSpPr>
            <a:spLocks noGrp="1"/>
          </p:cNvSpPr>
          <p:nvPr>
            <p:ph type="pic" sz="quarter" idx="12"/>
          </p:nvPr>
        </p:nvSpPr>
        <p:spPr>
          <a:xfrm>
            <a:off x="0" y="0"/>
            <a:ext cx="6876288" cy="6858000"/>
          </a:xfrm>
        </p:spPr>
        <p:txBody>
          <a:bodyPr/>
          <a:lstStyle>
            <a:lvl1pPr marL="0" indent="0">
              <a:buNone/>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6/24/2025</a:t>
            </a:fld>
            <a:endParaRPr lang="en-US" dirty="0"/>
          </a:p>
        </p:txBody>
      </p:sp>
      <p:sp>
        <p:nvSpPr>
          <p:cNvPr id="5" name="Footer Placeholder 4"/>
          <p:cNvSpPr>
            <a:spLocks noGrp="1"/>
          </p:cNvSpPr>
          <p:nvPr>
            <p:ph type="ftr" sz="quarter" idx="11"/>
          </p:nvPr>
        </p:nvSpPr>
        <p:spPr>
          <a:xfrm>
            <a:off x="7229475" y="6135688"/>
            <a:ext cx="4437062" cy="365760"/>
          </a:xfrm>
        </p:spPr>
        <p:txBody>
          <a:bodyPr/>
          <a:lstStyle>
            <a:lvl1pPr>
              <a:defRPr>
                <a:solidFill>
                  <a:schemeClr val="tx1">
                    <a:lumMod val="50000"/>
                    <a:lumOff val="50000"/>
                  </a:schemeClr>
                </a:solidFill>
              </a:defRPr>
            </a:lvl1pPr>
          </a:lstStyle>
          <a:p>
            <a:endParaRPr lang="en-US" dirty="0"/>
          </a:p>
        </p:txBody>
      </p:sp>
      <p:sp>
        <p:nvSpPr>
          <p:cNvPr id="11" name="Rectangle 10">
            <a:extLst>
              <a:ext uri="{FF2B5EF4-FFF2-40B4-BE49-F238E27FC236}">
                <a16:creationId xmlns:a16="http://schemas.microsoft.com/office/drawing/2014/main" id="{F1503FE5-9572-BFFE-9E98-C018C0150A29}"/>
              </a:ext>
            </a:extLst>
          </p:cNvPr>
          <p:cNvSpPr/>
          <p:nvPr userDrawn="1"/>
        </p:nvSpPr>
        <p:spPr>
          <a:xfrm>
            <a:off x="7406641"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354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5" y="3086100"/>
            <a:ext cx="8200284" cy="685800"/>
          </a:xfrm>
        </p:spPr>
        <p:txBody>
          <a:bodyPr anchor="ctr" anchorCtr="0"/>
          <a:lstStyle>
            <a:lvl1pPr algn="l">
              <a:lnSpc>
                <a:spcPct val="100000"/>
              </a:lnSpc>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3465F197-B1B8-4584-8B75-5D45B647D250}" type="datetimeFigureOut">
              <a:rPr lang="en-US" smtClean="0"/>
              <a:pPr/>
              <a:t>6/24/2025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07734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978738"/>
          </a:xfrm>
        </p:spPr>
        <p:txBody>
          <a:bodyPr>
            <a:noAutofit/>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7"/>
          <p:cNvSpPr>
            <a:spLocks noGrp="1"/>
          </p:cNvSpPr>
          <p:nvPr>
            <p:ph sz="quarter" idx="12"/>
          </p:nvPr>
        </p:nvSpPr>
        <p:spPr>
          <a:xfrm>
            <a:off x="6094413" y="0"/>
            <a:ext cx="6094411"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10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0" y="0"/>
            <a:ext cx="6094413"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2" name="Title 1"/>
          <p:cNvSpPr>
            <a:spLocks noGrp="1"/>
          </p:cNvSpPr>
          <p:nvPr>
            <p:ph type="title" hasCustomPrompt="1"/>
          </p:nvPr>
        </p:nvSpPr>
        <p:spPr>
          <a:xfrm>
            <a:off x="6440488" y="536575"/>
            <a:ext cx="5226050" cy="978738"/>
          </a:xfrm>
        </p:spPr>
        <p:txBody>
          <a:bodyPr>
            <a:noAutofit/>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6440488" y="1984375"/>
            <a:ext cx="5226050" cy="3986784"/>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04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366553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3665538" cy="1060450"/>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42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838709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589438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5894388" cy="587375"/>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86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pic>
        <p:nvPicPr>
          <p:cNvPr id="6" name="Picture 5">
            <a:extLst>
              <a:ext uri="{FF2B5EF4-FFF2-40B4-BE49-F238E27FC236}">
                <a16:creationId xmlns:a16="http://schemas.microsoft.com/office/drawing/2014/main" id="{D24BA3CC-1785-099B-9C2F-6EEAC88C3000}"/>
              </a:ext>
            </a:extLst>
          </p:cNvPr>
          <p:cNvPicPr>
            <a:picLocks noChangeAspect="1"/>
          </p:cNvPicPr>
          <p:nvPr userDrawn="1"/>
        </p:nvPicPr>
        <p:blipFill>
          <a:blip r:embed="rId2"/>
          <a:stretch>
            <a:fillRect/>
          </a:stretch>
        </p:blipFill>
        <p:spPr>
          <a:xfrm>
            <a:off x="541338" y="536575"/>
            <a:ext cx="841248" cy="1017639"/>
          </a:xfrm>
          <a:prstGeom prst="rect">
            <a:avLst/>
          </a:prstGeom>
          <a:ln>
            <a:noFill/>
          </a:ln>
        </p:spPr>
      </p:pic>
    </p:spTree>
    <p:extLst>
      <p:ext uri="{BB962C8B-B14F-4D97-AF65-F5344CB8AC3E}">
        <p14:creationId xmlns:p14="http://schemas.microsoft.com/office/powerpoint/2010/main" val="171530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7224712" y="536575"/>
            <a:ext cx="4441825" cy="978738"/>
          </a:xfrm>
        </p:spPr>
        <p:txBody>
          <a:bodyPr>
            <a:noAutofit/>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99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78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845917"/>
            <a:ext cx="8191499" cy="1397000"/>
          </a:xfrm>
        </p:spPr>
        <p:txBody>
          <a:bodyPr tIns="0" anchor="ctr" anchorCtr="0"/>
          <a:lstStyle>
            <a:lvl1pPr algn="l">
              <a:defRPr sz="4000" b="1"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258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094413" y="0"/>
            <a:ext cx="6094412"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03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246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4000"/>
              </a:lnSpc>
              <a:buNone/>
              <a:defRPr sz="20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r>
              <a:rPr lang="en-US"/>
              <a:t>Click icon to add picture</a:t>
            </a:r>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473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536575"/>
            <a:ext cx="4773612" cy="978738"/>
          </a:xfrm>
        </p:spPr>
        <p:txBody>
          <a:bodyPr>
            <a:noAutofit/>
          </a:bodyPr>
          <a:lstStyle>
            <a:lvl1pPr>
              <a:defRPr baseline="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3000"/>
              </a:lnSpc>
              <a:buNone/>
              <a:defRPr sz="20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6/24/2025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097068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sz="2200"/>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sz="2200"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48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_Ic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456904-7106-B7CE-D6AA-9148B3C7E129}"/>
              </a:ext>
            </a:extLst>
          </p:cNvPr>
          <p:cNvSpPr/>
          <p:nvPr userDrawn="1"/>
        </p:nvSpPr>
        <p:spPr>
          <a:xfrm>
            <a:off x="6089777" y="0"/>
            <a:ext cx="609904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8" y="536575"/>
            <a:ext cx="4773612" cy="978738"/>
          </a:xfrm>
        </p:spPr>
        <p:txBody>
          <a:bodyPr>
            <a:noAutofit/>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7FF1EF-D919-9496-FEAD-6F03C7D0E47F}"/>
              </a:ext>
            </a:extLst>
          </p:cNvPr>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
        <p:nvSpPr>
          <p:cNvPr id="10" name="Text Placeholder 16">
            <a:extLst>
              <a:ext uri="{FF2B5EF4-FFF2-40B4-BE49-F238E27FC236}">
                <a16:creationId xmlns:a16="http://schemas.microsoft.com/office/drawing/2014/main" id="{18AAEDFD-B047-92DA-67F4-03DC034D5CD1}"/>
              </a:ext>
            </a:extLst>
          </p:cNvPr>
          <p:cNvSpPr>
            <a:spLocks noGrp="1"/>
          </p:cNvSpPr>
          <p:nvPr>
            <p:ph type="body" sz="quarter" idx="12" hasCustomPrompt="1"/>
          </p:nvPr>
        </p:nvSpPr>
        <p:spPr>
          <a:xfrm>
            <a:off x="7873543" y="1984375"/>
            <a:ext cx="3246438" cy="390525"/>
          </a:xfrm>
        </p:spPr>
        <p:txBody>
          <a:bodyPr tIns="0" bIns="0"/>
          <a:lstStyle>
            <a:lvl1pPr marL="0" indent="0">
              <a:buNone/>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text style</a:t>
            </a:r>
          </a:p>
        </p:txBody>
      </p:sp>
      <p:sp>
        <p:nvSpPr>
          <p:cNvPr id="11" name="Text Placeholder 16">
            <a:extLst>
              <a:ext uri="{FF2B5EF4-FFF2-40B4-BE49-F238E27FC236}">
                <a16:creationId xmlns:a16="http://schemas.microsoft.com/office/drawing/2014/main" id="{29D73FAC-B01D-3BFD-0C9A-6CA7A95FB124}"/>
              </a:ext>
            </a:extLst>
          </p:cNvPr>
          <p:cNvSpPr>
            <a:spLocks noGrp="1"/>
          </p:cNvSpPr>
          <p:nvPr>
            <p:ph type="body" sz="quarter" idx="13" hasCustomPrompt="1"/>
          </p:nvPr>
        </p:nvSpPr>
        <p:spPr>
          <a:xfrm>
            <a:off x="7873543" y="3379009"/>
            <a:ext cx="3246438" cy="390525"/>
          </a:xfrm>
        </p:spPr>
        <p:txBody>
          <a:bodyPr tIns="0" bIns="0"/>
          <a:lstStyle>
            <a:lvl1pPr marL="0" indent="0">
              <a:buNone/>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text style</a:t>
            </a:r>
          </a:p>
        </p:txBody>
      </p:sp>
      <p:sp>
        <p:nvSpPr>
          <p:cNvPr id="12" name="Text Placeholder 16">
            <a:extLst>
              <a:ext uri="{FF2B5EF4-FFF2-40B4-BE49-F238E27FC236}">
                <a16:creationId xmlns:a16="http://schemas.microsoft.com/office/drawing/2014/main" id="{E899D747-6E00-B850-4C4C-D1A4CAFA2C1F}"/>
              </a:ext>
            </a:extLst>
          </p:cNvPr>
          <p:cNvSpPr>
            <a:spLocks noGrp="1"/>
          </p:cNvSpPr>
          <p:nvPr>
            <p:ph type="body" sz="quarter" idx="14" hasCustomPrompt="1"/>
          </p:nvPr>
        </p:nvSpPr>
        <p:spPr>
          <a:xfrm>
            <a:off x="7873543" y="4774724"/>
            <a:ext cx="3246438" cy="390525"/>
          </a:xfrm>
        </p:spPr>
        <p:txBody>
          <a:bodyPr tIns="0" bIns="0"/>
          <a:lstStyle>
            <a:lvl1pPr marL="0" indent="0">
              <a:buNone/>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text style</a:t>
            </a:r>
          </a:p>
        </p:txBody>
      </p:sp>
      <p:sp>
        <p:nvSpPr>
          <p:cNvPr id="13" name="Text Placeholder 20">
            <a:extLst>
              <a:ext uri="{FF2B5EF4-FFF2-40B4-BE49-F238E27FC236}">
                <a16:creationId xmlns:a16="http://schemas.microsoft.com/office/drawing/2014/main" id="{2B3393D0-BC75-052B-3774-EF181DFADCE8}"/>
              </a:ext>
            </a:extLst>
          </p:cNvPr>
          <p:cNvSpPr>
            <a:spLocks noGrp="1"/>
          </p:cNvSpPr>
          <p:nvPr>
            <p:ph type="body" sz="quarter" idx="15" hasCustomPrompt="1"/>
          </p:nvPr>
        </p:nvSpPr>
        <p:spPr>
          <a:xfrm>
            <a:off x="7875131" y="3635799"/>
            <a:ext cx="3244850" cy="731520"/>
          </a:xfrm>
        </p:spPr>
        <p:txBody>
          <a:bodyPr tIns="91440"/>
          <a:lstStyle>
            <a:lvl1pPr marL="0" indent="0">
              <a:buNone/>
              <a:defRPr sz="200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text</a:t>
            </a:r>
          </a:p>
        </p:txBody>
      </p:sp>
      <p:sp>
        <p:nvSpPr>
          <p:cNvPr id="14" name="Text Placeholder 20">
            <a:extLst>
              <a:ext uri="{FF2B5EF4-FFF2-40B4-BE49-F238E27FC236}">
                <a16:creationId xmlns:a16="http://schemas.microsoft.com/office/drawing/2014/main" id="{9806F3C3-5DF9-B6F7-C3B7-A9ACBC9AF561}"/>
              </a:ext>
            </a:extLst>
          </p:cNvPr>
          <p:cNvSpPr>
            <a:spLocks noGrp="1"/>
          </p:cNvSpPr>
          <p:nvPr>
            <p:ph type="body" sz="quarter" idx="16" hasCustomPrompt="1"/>
          </p:nvPr>
        </p:nvSpPr>
        <p:spPr>
          <a:xfrm>
            <a:off x="7875131" y="5035308"/>
            <a:ext cx="3244850" cy="731520"/>
          </a:xfrm>
        </p:spPr>
        <p:txBody>
          <a:bodyPr tIns="91440"/>
          <a:lstStyle>
            <a:lvl1pPr marL="0" indent="0">
              <a:buNone/>
              <a:defRPr sz="200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text</a:t>
            </a:r>
          </a:p>
        </p:txBody>
      </p:sp>
      <p:sp>
        <p:nvSpPr>
          <p:cNvPr id="15" name="Text Placeholder 20">
            <a:extLst>
              <a:ext uri="{FF2B5EF4-FFF2-40B4-BE49-F238E27FC236}">
                <a16:creationId xmlns:a16="http://schemas.microsoft.com/office/drawing/2014/main" id="{673650EE-9977-3A77-5144-BA068018CD54}"/>
              </a:ext>
            </a:extLst>
          </p:cNvPr>
          <p:cNvSpPr>
            <a:spLocks noGrp="1"/>
          </p:cNvSpPr>
          <p:nvPr>
            <p:ph type="body" sz="quarter" idx="17" hasCustomPrompt="1"/>
          </p:nvPr>
        </p:nvSpPr>
        <p:spPr>
          <a:xfrm>
            <a:off x="7875131" y="2241276"/>
            <a:ext cx="3244850" cy="731520"/>
          </a:xfrm>
        </p:spPr>
        <p:txBody>
          <a:bodyPr tIns="91440"/>
          <a:lstStyle>
            <a:lvl1pPr marL="0" indent="0">
              <a:buNone/>
              <a:defRPr sz="200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text</a:t>
            </a:r>
          </a:p>
        </p:txBody>
      </p:sp>
    </p:spTree>
    <p:extLst>
      <p:ext uri="{BB962C8B-B14F-4D97-AF65-F5344CB8AC3E}">
        <p14:creationId xmlns:p14="http://schemas.microsoft.com/office/powerpoint/2010/main" val="3366829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dirty="0"/>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40488" y="1984374"/>
            <a:ext cx="4773612"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04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ynamic Blu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CAC9F1-D503-6C92-7741-8F0E00E92764}"/>
              </a:ext>
            </a:extLst>
          </p:cNvPr>
          <p:cNvPicPr>
            <a:picLocks noChangeAspect="1"/>
          </p:cNvPicPr>
          <p:nvPr userDrawn="1"/>
        </p:nvPicPr>
        <p:blipFill>
          <a:blip r:embed="rId2"/>
          <a:stretch>
            <a:fillRect/>
          </a:stretch>
        </p:blipFill>
        <p:spPr>
          <a:xfrm>
            <a:off x="0" y="1786"/>
            <a:ext cx="12188825" cy="6856214"/>
          </a:xfrm>
          <a:prstGeom prst="rect">
            <a:avLst/>
          </a:prstGeom>
        </p:spPr>
      </p:pic>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bg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bg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CE8CF814-30EA-D02D-D022-F9D826393C21}"/>
              </a:ext>
            </a:extLst>
          </p:cNvPr>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1"/>
                </a:solidFill>
              </a:rPr>
              <a:t>©</a:t>
            </a:r>
            <a:fld id="{D558B60A-1145-4F0A-8AF7-E7E89EA3B390}" type="datetimeyyyy">
              <a:rPr lang="en-US" sz="700" smtClean="0">
                <a:solidFill>
                  <a:schemeClr val="bg1"/>
                </a:solidFill>
              </a:rPr>
              <a:t>2025</a:t>
            </a:fld>
            <a:r>
              <a:rPr lang="en-US" sz="700" dirty="0">
                <a:solidFill>
                  <a:schemeClr val="bg1"/>
                </a:solidFill>
              </a:rPr>
              <a:t> Mayo Foundation for Medical Education and Research  |  slide-</a:t>
            </a:r>
            <a:fld id="{D445C29B-035B-48ED-941F-A66A11A8A322}" type="slidenum">
              <a:rPr lang="en-US" sz="700" smtClean="0">
                <a:solidFill>
                  <a:schemeClr val="bg1"/>
                </a:solidFill>
              </a:rPr>
              <a:pPr lvl="0"/>
              <a:t>‹#›</a:t>
            </a:fld>
            <a:endParaRPr lang="en-US" sz="700" dirty="0">
              <a:solidFill>
                <a:schemeClr val="bg1"/>
              </a:solidFill>
            </a:endParaRPr>
          </a:p>
        </p:txBody>
      </p:sp>
      <p:pic>
        <p:nvPicPr>
          <p:cNvPr id="8" name="Picture 7">
            <a:extLst>
              <a:ext uri="{FF2B5EF4-FFF2-40B4-BE49-F238E27FC236}">
                <a16:creationId xmlns:a16="http://schemas.microsoft.com/office/drawing/2014/main" id="{D13AFB36-C93F-32CD-6B3C-02F778D3CD3A}"/>
              </a:ext>
            </a:extLst>
          </p:cNvPr>
          <p:cNvPicPr>
            <a:picLocks noChangeAspect="1"/>
          </p:cNvPicPr>
          <p:nvPr userDrawn="1"/>
        </p:nvPicPr>
        <p:blipFill>
          <a:blip r:embed="rId3"/>
          <a:stretch>
            <a:fillRect/>
          </a:stretch>
        </p:blipFill>
        <p:spPr>
          <a:xfrm>
            <a:off x="541338" y="536575"/>
            <a:ext cx="841248" cy="1017639"/>
          </a:xfrm>
          <a:prstGeom prst="rect">
            <a:avLst/>
          </a:prstGeom>
          <a:ln>
            <a:noFill/>
          </a:ln>
        </p:spPr>
      </p:pic>
    </p:spTree>
    <p:extLst>
      <p:ext uri="{BB962C8B-B14F-4D97-AF65-F5344CB8AC3E}">
        <p14:creationId xmlns:p14="http://schemas.microsoft.com/office/powerpoint/2010/main" val="255828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3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536575"/>
            <a:ext cx="5467349" cy="978738"/>
          </a:xfrm>
        </p:spPr>
        <p:txBody>
          <a:bodyPr>
            <a:noAutofit/>
          </a:bodyPr>
          <a:lstStyle>
            <a:lvl1pPr>
              <a:defRPr/>
            </a:lvl1pPr>
          </a:lstStyle>
          <a:p>
            <a:r>
              <a:rPr lang="en-US" dirty="0"/>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E0E1CB7-DA98-4AE3-9B7A-4E54193F9C18}"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98424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1206456"/>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2260556"/>
            <a:ext cx="3144837" cy="3986784"/>
          </a:xfrm>
        </p:spPr>
        <p:txBody>
          <a:bodyPr tIns="91440"/>
          <a:lstStyle>
            <a:lvl1pPr>
              <a:defRPr sz="2000">
                <a:solidFill>
                  <a:schemeClr val="tx1"/>
                </a:solidFill>
              </a:defRPr>
            </a:lvl1pPr>
            <a:lvl2pPr>
              <a:buClr>
                <a:schemeClr val="tx1">
                  <a:lumMod val="50000"/>
                  <a:lumOff val="50000"/>
                </a:schemeClr>
              </a:buClr>
              <a:defRPr sz="2000">
                <a:solidFill>
                  <a:schemeClr val="tx1"/>
                </a:solidFill>
              </a:defRPr>
            </a:lvl2pPr>
            <a:lvl3pPr>
              <a:buClr>
                <a:schemeClr val="tx1">
                  <a:lumMod val="50000"/>
                  <a:lumOff val="50000"/>
                </a:schemeClr>
              </a:buClr>
              <a:defRPr sz="2000">
                <a:solidFill>
                  <a:schemeClr val="tx1"/>
                </a:solidFill>
              </a:defRPr>
            </a:lvl3pPr>
            <a:lvl4pPr>
              <a:buClr>
                <a:schemeClr val="tx1">
                  <a:lumMod val="50000"/>
                  <a:lumOff val="50000"/>
                </a:schemeClr>
              </a:buClr>
              <a:defRPr sz="2000">
                <a:solidFill>
                  <a:schemeClr val="tx1"/>
                </a:solidFill>
              </a:defRPr>
            </a:lvl4pPr>
            <a:lvl5pPr>
              <a:buClr>
                <a:schemeClr val="tx1">
                  <a:lumMod val="50000"/>
                  <a:lumOff val="50000"/>
                </a:schemeClr>
              </a:buCl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1206456"/>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2260556"/>
            <a:ext cx="3144837" cy="3986784"/>
          </a:xfrm>
        </p:spPr>
        <p:txBody>
          <a:bodyPr vert="horz" lIns="0" tIns="91440" rIns="0" bIns="45724" rtlCol="0">
            <a:noAutofit/>
          </a:bodyPr>
          <a:lstStyle>
            <a:lvl1pPr>
              <a:defRPr lang="en-US" sz="2000" dirty="0" smtClean="0">
                <a:solidFill>
                  <a:schemeClr val="tx1"/>
                </a:solidFill>
              </a:defRPr>
            </a:lvl1pPr>
            <a:lvl2pPr>
              <a:buClr>
                <a:schemeClr val="tx1">
                  <a:lumMod val="50000"/>
                  <a:lumOff val="50000"/>
                </a:schemeClr>
              </a:buClr>
              <a:defRPr lang="en-US" sz="2000" dirty="0" smtClean="0">
                <a:solidFill>
                  <a:schemeClr val="tx1"/>
                </a:solidFill>
              </a:defRPr>
            </a:lvl2pPr>
            <a:lvl3pPr>
              <a:buClr>
                <a:schemeClr val="tx1">
                  <a:lumMod val="50000"/>
                  <a:lumOff val="50000"/>
                </a:schemeClr>
              </a:buClr>
              <a:defRPr lang="en-US" sz="2000" dirty="0" smtClean="0">
                <a:solidFill>
                  <a:schemeClr val="tx1"/>
                </a:solidFill>
              </a:defRPr>
            </a:lvl3pPr>
            <a:lvl4pPr>
              <a:buClr>
                <a:schemeClr val="tx1">
                  <a:lumMod val="50000"/>
                  <a:lumOff val="50000"/>
                </a:schemeClr>
              </a:buClr>
              <a:defRPr lang="en-US" sz="2000" dirty="0" smtClean="0">
                <a:solidFill>
                  <a:schemeClr val="tx1"/>
                </a:solidFill>
              </a:defRPr>
            </a:lvl4pPr>
            <a:lvl5pPr>
              <a:buClr>
                <a:schemeClr val="tx1">
                  <a:lumMod val="50000"/>
                  <a:lumOff val="50000"/>
                </a:schemeClr>
              </a:buClr>
              <a:defRPr lang="en-US" sz="20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p:cNvSpPr txBox="1"/>
          <p:nvPr userDrawn="1"/>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C4E928E9-032F-4C67-90C8-3230976C52E1}"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99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6557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7252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360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808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19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60/40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6" y="2854325"/>
            <a:ext cx="5879592"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8" y="4257675"/>
            <a:ext cx="5879592"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7" name="Picture Placeholder 6"/>
          <p:cNvSpPr>
            <a:spLocks noGrp="1"/>
          </p:cNvSpPr>
          <p:nvPr>
            <p:ph type="pic" sz="quarter" idx="12"/>
          </p:nvPr>
        </p:nvSpPr>
        <p:spPr>
          <a:xfrm>
            <a:off x="7224713" y="0"/>
            <a:ext cx="4964112" cy="6858000"/>
          </a:xfrm>
          <a:ln>
            <a:noFill/>
          </a:ln>
        </p:spPr>
        <p:txBody>
          <a:bodyPr/>
          <a:lstStyle>
            <a:lvl1pPr marL="0" indent="0">
              <a:buNone/>
              <a:defRPr/>
            </a:lvl1pPr>
          </a:lstStyle>
          <a:p>
            <a:r>
              <a:rPr lang="en-US"/>
              <a:t>Click icon to add picture</a:t>
            </a:r>
          </a:p>
        </p:txBody>
      </p:sp>
      <p:sp>
        <p:nvSpPr>
          <p:cNvPr id="10" name="Rectangle 9"/>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34C1DF5-8A82-8272-372A-63CA0047D4D4}"/>
              </a:ext>
            </a:extLst>
          </p:cNvPr>
          <p:cNvPicPr>
            <a:picLocks noChangeAspect="1"/>
          </p:cNvPicPr>
          <p:nvPr userDrawn="1"/>
        </p:nvPicPr>
        <p:blipFill>
          <a:blip r:embed="rId2"/>
          <a:stretch>
            <a:fillRect/>
          </a:stretch>
        </p:blipFill>
        <p:spPr>
          <a:xfrm>
            <a:off x="541338" y="536575"/>
            <a:ext cx="841248" cy="1017639"/>
          </a:xfrm>
          <a:prstGeom prst="rect">
            <a:avLst/>
          </a:prstGeom>
          <a:ln>
            <a:noFill/>
          </a:ln>
        </p:spPr>
      </p:pic>
    </p:spTree>
    <p:extLst>
      <p:ext uri="{BB962C8B-B14F-4D97-AF65-F5344CB8AC3E}">
        <p14:creationId xmlns:p14="http://schemas.microsoft.com/office/powerpoint/2010/main" val="329247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37699951-E944-7166-8E85-BCAF2C523958}"/>
              </a:ext>
            </a:extLst>
          </p:cNvPr>
          <p:cNvSpPr>
            <a:spLocks noGrp="1"/>
          </p:cNvSpPr>
          <p:nvPr>
            <p:ph type="body" sz="quarter" idx="17"/>
          </p:nvPr>
        </p:nvSpPr>
        <p:spPr>
          <a:xfrm>
            <a:off x="973138" y="2714625"/>
            <a:ext cx="4773612" cy="357188"/>
          </a:xfrm>
        </p:spPr>
        <p:txBody>
          <a:bodyPr anchor="b" anchorCtr="0"/>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9" name="Picture Placeholder 8">
            <a:extLst>
              <a:ext uri="{FF2B5EF4-FFF2-40B4-BE49-F238E27FC236}">
                <a16:creationId xmlns:a16="http://schemas.microsoft.com/office/drawing/2014/main" id="{097ECC0D-9726-AC27-B563-B357C7ECDAF9}"/>
              </a:ext>
            </a:extLst>
          </p:cNvPr>
          <p:cNvSpPr>
            <a:spLocks noGrp="1"/>
          </p:cNvSpPr>
          <p:nvPr>
            <p:ph type="pic" sz="quarter" idx="13"/>
          </p:nvPr>
        </p:nvSpPr>
        <p:spPr>
          <a:xfrm>
            <a:off x="6094413" y="0"/>
            <a:ext cx="6094412" cy="6858000"/>
          </a:xfrm>
        </p:spPr>
        <p:txBody>
          <a:bodyPr lIns="365760" tIns="274320"/>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536574"/>
            <a:ext cx="4773612" cy="978408"/>
          </a:xfrm>
        </p:spPr>
        <p:txBody>
          <a:bodyPr/>
          <a:lstStyle>
            <a:lvl1pPr>
              <a:defRPr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8D1F8B54-E896-F7BA-1399-C4F7D8AA8588}"/>
              </a:ext>
            </a:extLst>
          </p:cNvPr>
          <p:cNvSpPr>
            <a:spLocks noGrp="1"/>
          </p:cNvSpPr>
          <p:nvPr>
            <p:ph type="body" sz="quarter" idx="14"/>
          </p:nvPr>
        </p:nvSpPr>
        <p:spPr>
          <a:xfrm>
            <a:off x="973138" y="1984375"/>
            <a:ext cx="4773612" cy="730250"/>
          </a:xfrm>
        </p:spPr>
        <p:txBody>
          <a:bodyPr anchor="b" anchorCtr="0"/>
          <a:lstStyle>
            <a:lvl1pPr marL="0" indent="0">
              <a:buNone/>
              <a:defRPr b="1"/>
            </a:lvl1pPr>
          </a:lstStyle>
          <a:p>
            <a:pPr lvl="0"/>
            <a:r>
              <a:rPr lang="en-US"/>
              <a:t>Click to edit Master text styles</a:t>
            </a:r>
          </a:p>
        </p:txBody>
      </p:sp>
      <p:sp>
        <p:nvSpPr>
          <p:cNvPr id="12" name="Text Placeholder 8">
            <a:extLst>
              <a:ext uri="{FF2B5EF4-FFF2-40B4-BE49-F238E27FC236}">
                <a16:creationId xmlns:a16="http://schemas.microsoft.com/office/drawing/2014/main" id="{60346084-E235-17F4-E090-59B38DAF3E70}"/>
              </a:ext>
            </a:extLst>
          </p:cNvPr>
          <p:cNvSpPr>
            <a:spLocks noGrp="1"/>
          </p:cNvSpPr>
          <p:nvPr>
            <p:ph type="body" sz="quarter" idx="15"/>
          </p:nvPr>
        </p:nvSpPr>
        <p:spPr>
          <a:xfrm>
            <a:off x="973138" y="3429000"/>
            <a:ext cx="4773612" cy="1828800"/>
          </a:xfrm>
        </p:spPr>
        <p:txBody>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9576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_Team Intro">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23D021E-28F0-2EE1-47CF-AA03D10F0D73}"/>
              </a:ext>
            </a:extLst>
          </p:cNvPr>
          <p:cNvSpPr>
            <a:spLocks noGrp="1"/>
          </p:cNvSpPr>
          <p:nvPr>
            <p:ph type="body" sz="quarter" idx="14"/>
          </p:nvPr>
        </p:nvSpPr>
        <p:spPr>
          <a:xfrm>
            <a:off x="6097842" y="539624"/>
            <a:ext cx="5568696" cy="1444752"/>
          </a:xfrm>
        </p:spPr>
        <p:txBody>
          <a:bodyPr vert="horz" lIns="0" tIns="64008" rIns="0" bIns="45724" rtlCol="0">
            <a:noAutofit/>
          </a:bodyPr>
          <a:lstStyle>
            <a:lvl1pPr marL="0" indent="0">
              <a:spcBef>
                <a:spcPts val="600"/>
              </a:spcBef>
              <a:buNone/>
              <a:defRPr lang="en-US" sz="2000" dirty="0" smtClean="0">
                <a:solidFill>
                  <a:schemeClr val="tx1"/>
                </a:solidFill>
              </a:defRPr>
            </a:lvl1pPr>
            <a:lvl2pPr marL="457200" indent="0">
              <a:buNone/>
              <a:defRPr lang="en-US" sz="2000" dirty="0" smtClean="0"/>
            </a:lvl2pPr>
            <a:lvl3pPr marL="914400" indent="0">
              <a:buNone/>
              <a:defRPr lang="en-US" sz="2000" dirty="0" smtClean="0"/>
            </a:lvl3pPr>
            <a:lvl4pPr marL="1371600" indent="0">
              <a:buNone/>
              <a:defRPr lang="en-US" sz="2000" dirty="0" smtClean="0"/>
            </a:lvl4pPr>
          </a:lstStyle>
          <a:p>
            <a:pPr lvl="0"/>
            <a:r>
              <a:rPr lang="en-US"/>
              <a:t>Click to edit Master text styles</a:t>
            </a:r>
          </a:p>
        </p:txBody>
      </p:sp>
      <p:sp>
        <p:nvSpPr>
          <p:cNvPr id="2" name="Title 1"/>
          <p:cNvSpPr>
            <a:spLocks noGrp="1"/>
          </p:cNvSpPr>
          <p:nvPr>
            <p:ph type="title" hasCustomPrompt="1"/>
          </p:nvPr>
        </p:nvSpPr>
        <p:spPr>
          <a:xfrm>
            <a:off x="973138" y="536575"/>
            <a:ext cx="4773612" cy="1447800"/>
          </a:xfrm>
        </p:spPr>
        <p:txBody>
          <a:bodyPr/>
          <a:lstStyle>
            <a:lvl1pPr>
              <a:defRPr baseline="0">
                <a:solidFill>
                  <a:schemeClr val="tx1"/>
                </a:solidFill>
              </a:defRPr>
            </a:lvl1pPr>
          </a:lstStyle>
          <a:p>
            <a:r>
              <a:rPr lang="en-US" dirty="0"/>
              <a:t>CLICK TO EDIT MASTER TITLE STYLE</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1">
                    <a:lumMod val="50000"/>
                    <a:lumOff val="50000"/>
                  </a:schemeClr>
                </a:solidFill>
              </a:defRPr>
            </a:lvl1pPr>
          </a:lstStyle>
          <a:p>
            <a:fld id="{3465F197-B1B8-4584-8B75-5D45B647D250}" type="datetimeFigureOut">
              <a:rPr lang="en-US" smtClean="0"/>
              <a:pPr/>
              <a:t>6/24/2025</a:t>
            </a:fld>
            <a:endParaRPr lang="en-US" dirty="0"/>
          </a:p>
        </p:txBody>
      </p:sp>
      <p:sp>
        <p:nvSpPr>
          <p:cNvPr id="6" name="Footer Placeholder 5"/>
          <p:cNvSpPr>
            <a:spLocks noGrp="1"/>
          </p:cNvSpPr>
          <p:nvPr>
            <p:ph type="ftr" sz="quarter" idx="11"/>
          </p:nvPr>
        </p:nvSpPr>
        <p:spPr/>
        <p:txBody>
          <a:bodyPr/>
          <a:lstStyle>
            <a:lvl1pPr>
              <a:defRPr>
                <a:solidFill>
                  <a:schemeClr val="bg1">
                    <a:lumMod val="50000"/>
                    <a:lumOff val="50000"/>
                  </a:schemeClr>
                </a:solidFill>
              </a:defRPr>
            </a:lvl1pPr>
          </a:lstStyle>
          <a:p>
            <a:endParaRPr lang="en-US" dirty="0"/>
          </a:p>
        </p:txBody>
      </p:sp>
      <p:sp>
        <p:nvSpPr>
          <p:cNvPr id="4" name="Picture Placeholder 22">
            <a:extLst>
              <a:ext uri="{FF2B5EF4-FFF2-40B4-BE49-F238E27FC236}">
                <a16:creationId xmlns:a16="http://schemas.microsoft.com/office/drawing/2014/main" id="{E7558D24-C3F2-9D09-228B-BB86E32257C9}"/>
              </a:ext>
            </a:extLst>
          </p:cNvPr>
          <p:cNvSpPr>
            <a:spLocks noGrp="1"/>
          </p:cNvSpPr>
          <p:nvPr>
            <p:ph type="pic" sz="quarter" idx="12"/>
          </p:nvPr>
        </p:nvSpPr>
        <p:spPr>
          <a:xfrm>
            <a:off x="978694"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1" name="Picture Placeholder 22">
            <a:extLst>
              <a:ext uri="{FF2B5EF4-FFF2-40B4-BE49-F238E27FC236}">
                <a16:creationId xmlns:a16="http://schemas.microsoft.com/office/drawing/2014/main" id="{8338E5E8-59AB-93F2-4715-D08D8FFA3F87}"/>
              </a:ext>
            </a:extLst>
          </p:cNvPr>
          <p:cNvSpPr>
            <a:spLocks noGrp="1"/>
          </p:cNvSpPr>
          <p:nvPr>
            <p:ph type="pic" sz="quarter" idx="13"/>
          </p:nvPr>
        </p:nvSpPr>
        <p:spPr>
          <a:xfrm>
            <a:off x="3209990"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2" name="Picture Placeholder 22">
            <a:extLst>
              <a:ext uri="{FF2B5EF4-FFF2-40B4-BE49-F238E27FC236}">
                <a16:creationId xmlns:a16="http://schemas.microsoft.com/office/drawing/2014/main" id="{53ECB930-EA51-2106-1E9C-EC1627B33626}"/>
              </a:ext>
            </a:extLst>
          </p:cNvPr>
          <p:cNvSpPr>
            <a:spLocks noGrp="1"/>
          </p:cNvSpPr>
          <p:nvPr>
            <p:ph type="pic" sz="quarter" idx="15"/>
          </p:nvPr>
        </p:nvSpPr>
        <p:spPr>
          <a:xfrm>
            <a:off x="5441286"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3" name="Picture Placeholder 22">
            <a:extLst>
              <a:ext uri="{FF2B5EF4-FFF2-40B4-BE49-F238E27FC236}">
                <a16:creationId xmlns:a16="http://schemas.microsoft.com/office/drawing/2014/main" id="{930C1BA4-9A6A-52BD-0EF8-656DBFE91F1E}"/>
              </a:ext>
            </a:extLst>
          </p:cNvPr>
          <p:cNvSpPr>
            <a:spLocks noGrp="1"/>
          </p:cNvSpPr>
          <p:nvPr>
            <p:ph type="pic" sz="quarter" idx="16"/>
          </p:nvPr>
        </p:nvSpPr>
        <p:spPr>
          <a:xfrm>
            <a:off x="7672582"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4" name="Picture Placeholder 22">
            <a:extLst>
              <a:ext uri="{FF2B5EF4-FFF2-40B4-BE49-F238E27FC236}">
                <a16:creationId xmlns:a16="http://schemas.microsoft.com/office/drawing/2014/main" id="{C5BA61AB-B0AB-285D-2459-4B52058CF589}"/>
              </a:ext>
            </a:extLst>
          </p:cNvPr>
          <p:cNvSpPr>
            <a:spLocks noGrp="1"/>
          </p:cNvSpPr>
          <p:nvPr>
            <p:ph type="pic" sz="quarter" idx="17"/>
          </p:nvPr>
        </p:nvSpPr>
        <p:spPr>
          <a:xfrm>
            <a:off x="9903879" y="3123084"/>
            <a:ext cx="1757362" cy="2103120"/>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15" name="Text Placeholder 35">
            <a:extLst>
              <a:ext uri="{FF2B5EF4-FFF2-40B4-BE49-F238E27FC236}">
                <a16:creationId xmlns:a16="http://schemas.microsoft.com/office/drawing/2014/main" id="{213DAB99-EA3B-C93A-1AE6-CAE04992F04F}"/>
              </a:ext>
            </a:extLst>
          </p:cNvPr>
          <p:cNvSpPr>
            <a:spLocks noGrp="1"/>
          </p:cNvSpPr>
          <p:nvPr>
            <p:ph type="body" sz="quarter" idx="18" hasCustomPrompt="1"/>
          </p:nvPr>
        </p:nvSpPr>
        <p:spPr>
          <a:xfrm>
            <a:off x="3211315"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6" name="Text Placeholder 35">
            <a:extLst>
              <a:ext uri="{FF2B5EF4-FFF2-40B4-BE49-F238E27FC236}">
                <a16:creationId xmlns:a16="http://schemas.microsoft.com/office/drawing/2014/main" id="{9C1B5FB7-5D74-1DB9-3ABE-EFC367FC7DBA}"/>
              </a:ext>
            </a:extLst>
          </p:cNvPr>
          <p:cNvSpPr>
            <a:spLocks noGrp="1"/>
          </p:cNvSpPr>
          <p:nvPr>
            <p:ph type="body" sz="quarter" idx="19" hasCustomPrompt="1"/>
          </p:nvPr>
        </p:nvSpPr>
        <p:spPr>
          <a:xfrm>
            <a:off x="9903614"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7" name="Text Placeholder 35">
            <a:extLst>
              <a:ext uri="{FF2B5EF4-FFF2-40B4-BE49-F238E27FC236}">
                <a16:creationId xmlns:a16="http://schemas.microsoft.com/office/drawing/2014/main" id="{0CDCB8D7-BA5E-0626-E408-A54BF0200157}"/>
              </a:ext>
            </a:extLst>
          </p:cNvPr>
          <p:cNvSpPr>
            <a:spLocks noGrp="1"/>
          </p:cNvSpPr>
          <p:nvPr>
            <p:ph type="body" sz="quarter" idx="20" hasCustomPrompt="1"/>
          </p:nvPr>
        </p:nvSpPr>
        <p:spPr>
          <a:xfrm>
            <a:off x="7672582"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8" name="Text Placeholder 35">
            <a:extLst>
              <a:ext uri="{FF2B5EF4-FFF2-40B4-BE49-F238E27FC236}">
                <a16:creationId xmlns:a16="http://schemas.microsoft.com/office/drawing/2014/main" id="{8D0CEA63-BDCA-D243-F7D1-813BBBE1F6FA}"/>
              </a:ext>
            </a:extLst>
          </p:cNvPr>
          <p:cNvSpPr>
            <a:spLocks noGrp="1"/>
          </p:cNvSpPr>
          <p:nvPr>
            <p:ph type="body" sz="quarter" idx="21" hasCustomPrompt="1"/>
          </p:nvPr>
        </p:nvSpPr>
        <p:spPr>
          <a:xfrm>
            <a:off x="5442348"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19" name="Text Placeholder 35">
            <a:extLst>
              <a:ext uri="{FF2B5EF4-FFF2-40B4-BE49-F238E27FC236}">
                <a16:creationId xmlns:a16="http://schemas.microsoft.com/office/drawing/2014/main" id="{A02BAC42-698F-E97E-E259-A979C1B4CA17}"/>
              </a:ext>
            </a:extLst>
          </p:cNvPr>
          <p:cNvSpPr>
            <a:spLocks noGrp="1"/>
          </p:cNvSpPr>
          <p:nvPr>
            <p:ph type="body" sz="quarter" idx="22" hasCustomPrompt="1"/>
          </p:nvPr>
        </p:nvSpPr>
        <p:spPr>
          <a:xfrm>
            <a:off x="980282" y="5235729"/>
            <a:ext cx="1755774" cy="791699"/>
          </a:xfrm>
        </p:spPr>
        <p:txBody>
          <a:bodyPr tIns="45720"/>
          <a:lstStyle>
            <a:lvl1pPr marL="0" indent="0" algn="ctr">
              <a:lnSpc>
                <a:spcPct val="100000"/>
              </a:lnSpc>
              <a:spcBef>
                <a:spcPts val="0"/>
              </a:spcBef>
              <a:buNone/>
              <a:defRPr sz="14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Tree>
    <p:extLst>
      <p:ext uri="{BB962C8B-B14F-4D97-AF65-F5344CB8AC3E}">
        <p14:creationId xmlns:p14="http://schemas.microsoft.com/office/powerpoint/2010/main" val="22534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_Large Team Intro">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23D021E-28F0-2EE1-47CF-AA03D10F0D73}"/>
              </a:ext>
            </a:extLst>
          </p:cNvPr>
          <p:cNvSpPr>
            <a:spLocks noGrp="1"/>
          </p:cNvSpPr>
          <p:nvPr>
            <p:ph type="body" sz="quarter" idx="14"/>
          </p:nvPr>
        </p:nvSpPr>
        <p:spPr>
          <a:xfrm>
            <a:off x="6097842" y="539624"/>
            <a:ext cx="5568696" cy="1444752"/>
          </a:xfrm>
        </p:spPr>
        <p:txBody>
          <a:bodyPr vert="horz" lIns="0" tIns="64008" rIns="0" bIns="45724" rtlCol="0">
            <a:noAutofit/>
          </a:bodyPr>
          <a:lstStyle>
            <a:lvl1pPr marL="0" indent="0">
              <a:spcBef>
                <a:spcPts val="600"/>
              </a:spcBef>
              <a:buNone/>
              <a:defRPr lang="en-US" sz="2000" dirty="0" smtClean="0">
                <a:solidFill>
                  <a:schemeClr val="tx1"/>
                </a:solidFill>
              </a:defRPr>
            </a:lvl1pPr>
            <a:lvl2pPr marL="457200" indent="0">
              <a:buNone/>
              <a:defRPr lang="en-US" sz="2000" dirty="0" smtClean="0"/>
            </a:lvl2pPr>
            <a:lvl3pPr marL="914400" indent="0">
              <a:buNone/>
              <a:defRPr lang="en-US" sz="2000" dirty="0" smtClean="0"/>
            </a:lvl3pPr>
            <a:lvl4pPr marL="1371600" indent="0">
              <a:buNone/>
              <a:defRPr lang="en-US" sz="2000" dirty="0" smtClean="0"/>
            </a:lvl4pPr>
          </a:lstStyle>
          <a:p>
            <a:pPr lvl="0"/>
            <a:r>
              <a:rPr lang="en-US"/>
              <a:t>Click to edit Master text styles</a:t>
            </a:r>
          </a:p>
        </p:txBody>
      </p:sp>
      <p:sp>
        <p:nvSpPr>
          <p:cNvPr id="2" name="Title 1"/>
          <p:cNvSpPr>
            <a:spLocks noGrp="1"/>
          </p:cNvSpPr>
          <p:nvPr>
            <p:ph type="title" hasCustomPrompt="1"/>
          </p:nvPr>
        </p:nvSpPr>
        <p:spPr>
          <a:xfrm>
            <a:off x="973138" y="536575"/>
            <a:ext cx="4773612" cy="1447800"/>
          </a:xfrm>
        </p:spPr>
        <p:txBody>
          <a:bodyPr/>
          <a:lstStyle>
            <a:lvl1pPr>
              <a:defRPr baseline="0">
                <a:solidFill>
                  <a:schemeClr val="tx1"/>
                </a:solidFill>
              </a:defRPr>
            </a:lvl1pPr>
          </a:lstStyle>
          <a:p>
            <a:r>
              <a:rPr lang="en-US" dirty="0"/>
              <a:t>CLICK TO EDIT MASTER TITLE STYLE</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1">
                    <a:lumMod val="50000"/>
                    <a:lumOff val="50000"/>
                  </a:schemeClr>
                </a:solidFill>
              </a:defRPr>
            </a:lvl1pPr>
          </a:lstStyle>
          <a:p>
            <a:fld id="{3465F197-B1B8-4584-8B75-5D45B647D250}" type="datetimeFigureOut">
              <a:rPr lang="en-US" smtClean="0"/>
              <a:pPr/>
              <a:t>6/24/2025</a:t>
            </a:fld>
            <a:endParaRPr lang="en-US" dirty="0"/>
          </a:p>
        </p:txBody>
      </p:sp>
      <p:sp>
        <p:nvSpPr>
          <p:cNvPr id="6" name="Footer Placeholder 5"/>
          <p:cNvSpPr>
            <a:spLocks noGrp="1"/>
          </p:cNvSpPr>
          <p:nvPr>
            <p:ph type="ftr" sz="quarter" idx="11"/>
          </p:nvPr>
        </p:nvSpPr>
        <p:spPr/>
        <p:txBody>
          <a:bodyPr/>
          <a:lstStyle>
            <a:lvl1pPr>
              <a:defRPr>
                <a:solidFill>
                  <a:schemeClr val="bg1">
                    <a:lumMod val="50000"/>
                    <a:lumOff val="50000"/>
                  </a:schemeClr>
                </a:solidFill>
              </a:defRPr>
            </a:lvl1pPr>
          </a:lstStyle>
          <a:p>
            <a:endParaRPr lang="en-US" dirty="0"/>
          </a:p>
        </p:txBody>
      </p:sp>
      <p:sp>
        <p:nvSpPr>
          <p:cNvPr id="7" name="Picture Placeholder 22">
            <a:extLst>
              <a:ext uri="{FF2B5EF4-FFF2-40B4-BE49-F238E27FC236}">
                <a16:creationId xmlns:a16="http://schemas.microsoft.com/office/drawing/2014/main" id="{E03A4154-A1EC-BD03-17C0-115226616046}"/>
              </a:ext>
            </a:extLst>
          </p:cNvPr>
          <p:cNvSpPr>
            <a:spLocks noGrp="1" noChangeAspect="1"/>
          </p:cNvSpPr>
          <p:nvPr>
            <p:ph type="pic" sz="quarter" idx="12"/>
          </p:nvPr>
        </p:nvSpPr>
        <p:spPr>
          <a:xfrm>
            <a:off x="978694"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9" name="Picture Placeholder 22">
            <a:extLst>
              <a:ext uri="{FF2B5EF4-FFF2-40B4-BE49-F238E27FC236}">
                <a16:creationId xmlns:a16="http://schemas.microsoft.com/office/drawing/2014/main" id="{6096C9B8-F926-FE5D-34C5-49BD8CA72BF5}"/>
              </a:ext>
            </a:extLst>
          </p:cNvPr>
          <p:cNvSpPr>
            <a:spLocks noGrp="1" noChangeAspect="1"/>
          </p:cNvSpPr>
          <p:nvPr>
            <p:ph type="pic" sz="quarter" idx="13"/>
          </p:nvPr>
        </p:nvSpPr>
        <p:spPr>
          <a:xfrm>
            <a:off x="2763731"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20" name="Picture Placeholder 22">
            <a:extLst>
              <a:ext uri="{FF2B5EF4-FFF2-40B4-BE49-F238E27FC236}">
                <a16:creationId xmlns:a16="http://schemas.microsoft.com/office/drawing/2014/main" id="{D9AD9E50-67F9-1803-826D-40AB4A3A9700}"/>
              </a:ext>
            </a:extLst>
          </p:cNvPr>
          <p:cNvSpPr>
            <a:spLocks noGrp="1" noChangeAspect="1"/>
          </p:cNvSpPr>
          <p:nvPr>
            <p:ph type="pic" sz="quarter" idx="15"/>
          </p:nvPr>
        </p:nvSpPr>
        <p:spPr>
          <a:xfrm>
            <a:off x="4548768"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35" name="Picture Placeholder 22">
            <a:extLst>
              <a:ext uri="{FF2B5EF4-FFF2-40B4-BE49-F238E27FC236}">
                <a16:creationId xmlns:a16="http://schemas.microsoft.com/office/drawing/2014/main" id="{6F5639B4-4656-EFF1-ACFF-E0D6645233A1}"/>
              </a:ext>
            </a:extLst>
          </p:cNvPr>
          <p:cNvSpPr>
            <a:spLocks noGrp="1" noChangeAspect="1"/>
          </p:cNvSpPr>
          <p:nvPr>
            <p:ph type="pic" sz="quarter" idx="16"/>
          </p:nvPr>
        </p:nvSpPr>
        <p:spPr>
          <a:xfrm>
            <a:off x="8118842"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36" name="Picture Placeholder 22">
            <a:extLst>
              <a:ext uri="{FF2B5EF4-FFF2-40B4-BE49-F238E27FC236}">
                <a16:creationId xmlns:a16="http://schemas.microsoft.com/office/drawing/2014/main" id="{F55AED64-DA6A-8339-B778-417CD234A139}"/>
              </a:ext>
            </a:extLst>
          </p:cNvPr>
          <p:cNvSpPr>
            <a:spLocks noGrp="1" noChangeAspect="1"/>
          </p:cNvSpPr>
          <p:nvPr>
            <p:ph type="pic" sz="quarter" idx="17"/>
          </p:nvPr>
        </p:nvSpPr>
        <p:spPr>
          <a:xfrm>
            <a:off x="9903879"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37" name="Text Placeholder 35">
            <a:extLst>
              <a:ext uri="{FF2B5EF4-FFF2-40B4-BE49-F238E27FC236}">
                <a16:creationId xmlns:a16="http://schemas.microsoft.com/office/drawing/2014/main" id="{416BE438-B61F-2BC2-FC76-2E74FD4FD11F}"/>
              </a:ext>
            </a:extLst>
          </p:cNvPr>
          <p:cNvSpPr>
            <a:spLocks noGrp="1"/>
          </p:cNvSpPr>
          <p:nvPr>
            <p:ph type="body" sz="quarter" idx="18" hasCustomPrompt="1"/>
          </p:nvPr>
        </p:nvSpPr>
        <p:spPr>
          <a:xfrm>
            <a:off x="2765108"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38" name="Text Placeholder 35">
            <a:extLst>
              <a:ext uri="{FF2B5EF4-FFF2-40B4-BE49-F238E27FC236}">
                <a16:creationId xmlns:a16="http://schemas.microsoft.com/office/drawing/2014/main" id="{1718C8B2-06DD-026C-F813-9412B6C442AA}"/>
              </a:ext>
            </a:extLst>
          </p:cNvPr>
          <p:cNvSpPr>
            <a:spLocks noGrp="1"/>
          </p:cNvSpPr>
          <p:nvPr>
            <p:ph type="body" sz="quarter" idx="19" hasCustomPrompt="1"/>
          </p:nvPr>
        </p:nvSpPr>
        <p:spPr>
          <a:xfrm>
            <a:off x="9904413"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39" name="Text Placeholder 35">
            <a:extLst>
              <a:ext uri="{FF2B5EF4-FFF2-40B4-BE49-F238E27FC236}">
                <a16:creationId xmlns:a16="http://schemas.microsoft.com/office/drawing/2014/main" id="{FFC85773-B9B4-EBD6-917E-72194F44FAA3}"/>
              </a:ext>
            </a:extLst>
          </p:cNvPr>
          <p:cNvSpPr>
            <a:spLocks noGrp="1"/>
          </p:cNvSpPr>
          <p:nvPr>
            <p:ph type="body" sz="quarter" idx="20" hasCustomPrompt="1"/>
          </p:nvPr>
        </p:nvSpPr>
        <p:spPr>
          <a:xfrm>
            <a:off x="8119586"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0" name="Text Placeholder 35">
            <a:extLst>
              <a:ext uri="{FF2B5EF4-FFF2-40B4-BE49-F238E27FC236}">
                <a16:creationId xmlns:a16="http://schemas.microsoft.com/office/drawing/2014/main" id="{B58636B3-BDB5-D546-45BB-E6DF87D19B63}"/>
              </a:ext>
            </a:extLst>
          </p:cNvPr>
          <p:cNvSpPr>
            <a:spLocks noGrp="1"/>
          </p:cNvSpPr>
          <p:nvPr>
            <p:ph type="body" sz="quarter" idx="21" hasCustomPrompt="1"/>
          </p:nvPr>
        </p:nvSpPr>
        <p:spPr>
          <a:xfrm>
            <a:off x="4549934"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1" name="Text Placeholder 35">
            <a:extLst>
              <a:ext uri="{FF2B5EF4-FFF2-40B4-BE49-F238E27FC236}">
                <a16:creationId xmlns:a16="http://schemas.microsoft.com/office/drawing/2014/main" id="{AF07145E-F4F7-436A-B5F3-A889F17CCAD3}"/>
              </a:ext>
            </a:extLst>
          </p:cNvPr>
          <p:cNvSpPr>
            <a:spLocks noGrp="1"/>
          </p:cNvSpPr>
          <p:nvPr>
            <p:ph type="body" sz="quarter" idx="22" hasCustomPrompt="1"/>
          </p:nvPr>
        </p:nvSpPr>
        <p:spPr>
          <a:xfrm>
            <a:off x="980282"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2" name="Picture Placeholder 22">
            <a:extLst>
              <a:ext uri="{FF2B5EF4-FFF2-40B4-BE49-F238E27FC236}">
                <a16:creationId xmlns:a16="http://schemas.microsoft.com/office/drawing/2014/main" id="{B86C10AC-8E41-72DF-0C13-96BFB1192D27}"/>
              </a:ext>
            </a:extLst>
          </p:cNvPr>
          <p:cNvSpPr>
            <a:spLocks noGrp="1" noChangeAspect="1"/>
          </p:cNvSpPr>
          <p:nvPr>
            <p:ph type="pic" sz="quarter" idx="23"/>
          </p:nvPr>
        </p:nvSpPr>
        <p:spPr>
          <a:xfrm>
            <a:off x="6333805" y="2635414"/>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3" name="Text Placeholder 35">
            <a:extLst>
              <a:ext uri="{FF2B5EF4-FFF2-40B4-BE49-F238E27FC236}">
                <a16:creationId xmlns:a16="http://schemas.microsoft.com/office/drawing/2014/main" id="{3663DB5A-6460-CE1E-32CB-EE35E75E5144}"/>
              </a:ext>
            </a:extLst>
          </p:cNvPr>
          <p:cNvSpPr>
            <a:spLocks noGrp="1"/>
          </p:cNvSpPr>
          <p:nvPr>
            <p:ph type="body" sz="quarter" idx="24" hasCustomPrompt="1"/>
          </p:nvPr>
        </p:nvSpPr>
        <p:spPr>
          <a:xfrm>
            <a:off x="6334760" y="4003297"/>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44" name="Picture Placeholder 22">
            <a:extLst>
              <a:ext uri="{FF2B5EF4-FFF2-40B4-BE49-F238E27FC236}">
                <a16:creationId xmlns:a16="http://schemas.microsoft.com/office/drawing/2014/main" id="{D0E2F85F-CA0E-0EFB-985F-9985EE89042A}"/>
              </a:ext>
            </a:extLst>
          </p:cNvPr>
          <p:cNvSpPr>
            <a:spLocks noGrp="1" noChangeAspect="1"/>
          </p:cNvSpPr>
          <p:nvPr>
            <p:ph type="pic" sz="quarter" idx="25"/>
          </p:nvPr>
        </p:nvSpPr>
        <p:spPr>
          <a:xfrm>
            <a:off x="978694"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5" name="Picture Placeholder 22">
            <a:extLst>
              <a:ext uri="{FF2B5EF4-FFF2-40B4-BE49-F238E27FC236}">
                <a16:creationId xmlns:a16="http://schemas.microsoft.com/office/drawing/2014/main" id="{AE9110EE-A0D8-8E05-4714-256413B5D186}"/>
              </a:ext>
            </a:extLst>
          </p:cNvPr>
          <p:cNvSpPr>
            <a:spLocks noGrp="1" noChangeAspect="1"/>
          </p:cNvSpPr>
          <p:nvPr>
            <p:ph type="pic" sz="quarter" idx="26"/>
          </p:nvPr>
        </p:nvSpPr>
        <p:spPr>
          <a:xfrm>
            <a:off x="2763731"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6" name="Picture Placeholder 22">
            <a:extLst>
              <a:ext uri="{FF2B5EF4-FFF2-40B4-BE49-F238E27FC236}">
                <a16:creationId xmlns:a16="http://schemas.microsoft.com/office/drawing/2014/main" id="{09BF1A41-360D-4333-4297-303B5B792AD1}"/>
              </a:ext>
            </a:extLst>
          </p:cNvPr>
          <p:cNvSpPr>
            <a:spLocks noGrp="1" noChangeAspect="1"/>
          </p:cNvSpPr>
          <p:nvPr>
            <p:ph type="pic" sz="quarter" idx="27"/>
          </p:nvPr>
        </p:nvSpPr>
        <p:spPr>
          <a:xfrm>
            <a:off x="4548768"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7" name="Picture Placeholder 22">
            <a:extLst>
              <a:ext uri="{FF2B5EF4-FFF2-40B4-BE49-F238E27FC236}">
                <a16:creationId xmlns:a16="http://schemas.microsoft.com/office/drawing/2014/main" id="{9A657E46-4CE6-9A1D-CB7D-5B1661FC9472}"/>
              </a:ext>
            </a:extLst>
          </p:cNvPr>
          <p:cNvSpPr>
            <a:spLocks noGrp="1" noChangeAspect="1"/>
          </p:cNvSpPr>
          <p:nvPr>
            <p:ph type="pic" sz="quarter" idx="28"/>
          </p:nvPr>
        </p:nvSpPr>
        <p:spPr>
          <a:xfrm>
            <a:off x="8118842"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8" name="Picture Placeholder 22">
            <a:extLst>
              <a:ext uri="{FF2B5EF4-FFF2-40B4-BE49-F238E27FC236}">
                <a16:creationId xmlns:a16="http://schemas.microsoft.com/office/drawing/2014/main" id="{211623EB-574A-EEE0-399C-F3388A781F65}"/>
              </a:ext>
            </a:extLst>
          </p:cNvPr>
          <p:cNvSpPr>
            <a:spLocks noGrp="1" noChangeAspect="1"/>
          </p:cNvSpPr>
          <p:nvPr>
            <p:ph type="pic" sz="quarter" idx="29"/>
          </p:nvPr>
        </p:nvSpPr>
        <p:spPr>
          <a:xfrm>
            <a:off x="9903879"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49" name="Text Placeholder 35">
            <a:extLst>
              <a:ext uri="{FF2B5EF4-FFF2-40B4-BE49-F238E27FC236}">
                <a16:creationId xmlns:a16="http://schemas.microsoft.com/office/drawing/2014/main" id="{A67EB585-53CD-EC5F-3AF9-BF79B5017102}"/>
              </a:ext>
            </a:extLst>
          </p:cNvPr>
          <p:cNvSpPr>
            <a:spLocks noGrp="1"/>
          </p:cNvSpPr>
          <p:nvPr>
            <p:ph type="body" sz="quarter" idx="30" hasCustomPrompt="1"/>
          </p:nvPr>
        </p:nvSpPr>
        <p:spPr>
          <a:xfrm>
            <a:off x="2765108"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0" name="Text Placeholder 35">
            <a:extLst>
              <a:ext uri="{FF2B5EF4-FFF2-40B4-BE49-F238E27FC236}">
                <a16:creationId xmlns:a16="http://schemas.microsoft.com/office/drawing/2014/main" id="{7E8902CD-83D0-98B2-8EB7-06ABB2FB29C7}"/>
              </a:ext>
            </a:extLst>
          </p:cNvPr>
          <p:cNvSpPr>
            <a:spLocks noGrp="1"/>
          </p:cNvSpPr>
          <p:nvPr>
            <p:ph type="body" sz="quarter" idx="31" hasCustomPrompt="1"/>
          </p:nvPr>
        </p:nvSpPr>
        <p:spPr>
          <a:xfrm>
            <a:off x="9904413"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1" name="Text Placeholder 35">
            <a:extLst>
              <a:ext uri="{FF2B5EF4-FFF2-40B4-BE49-F238E27FC236}">
                <a16:creationId xmlns:a16="http://schemas.microsoft.com/office/drawing/2014/main" id="{0222283B-C6B5-01A4-94A1-DD09D75796C1}"/>
              </a:ext>
            </a:extLst>
          </p:cNvPr>
          <p:cNvSpPr>
            <a:spLocks noGrp="1"/>
          </p:cNvSpPr>
          <p:nvPr>
            <p:ph type="body" sz="quarter" idx="32" hasCustomPrompt="1"/>
          </p:nvPr>
        </p:nvSpPr>
        <p:spPr>
          <a:xfrm>
            <a:off x="8119586"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2" name="Text Placeholder 35">
            <a:extLst>
              <a:ext uri="{FF2B5EF4-FFF2-40B4-BE49-F238E27FC236}">
                <a16:creationId xmlns:a16="http://schemas.microsoft.com/office/drawing/2014/main" id="{DC414C6C-0815-819B-7B12-A0E837CC9983}"/>
              </a:ext>
            </a:extLst>
          </p:cNvPr>
          <p:cNvSpPr>
            <a:spLocks noGrp="1"/>
          </p:cNvSpPr>
          <p:nvPr>
            <p:ph type="body" sz="quarter" idx="33" hasCustomPrompt="1"/>
          </p:nvPr>
        </p:nvSpPr>
        <p:spPr>
          <a:xfrm>
            <a:off x="4549934"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3" name="Text Placeholder 35">
            <a:extLst>
              <a:ext uri="{FF2B5EF4-FFF2-40B4-BE49-F238E27FC236}">
                <a16:creationId xmlns:a16="http://schemas.microsoft.com/office/drawing/2014/main" id="{12A13BFD-511E-6272-662C-FB4EE4658367}"/>
              </a:ext>
            </a:extLst>
          </p:cNvPr>
          <p:cNvSpPr>
            <a:spLocks noGrp="1"/>
          </p:cNvSpPr>
          <p:nvPr>
            <p:ph type="body" sz="quarter" idx="34" hasCustomPrompt="1"/>
          </p:nvPr>
        </p:nvSpPr>
        <p:spPr>
          <a:xfrm>
            <a:off x="980282"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
        <p:nvSpPr>
          <p:cNvPr id="54" name="Picture Placeholder 22">
            <a:extLst>
              <a:ext uri="{FF2B5EF4-FFF2-40B4-BE49-F238E27FC236}">
                <a16:creationId xmlns:a16="http://schemas.microsoft.com/office/drawing/2014/main" id="{9DF4B2AF-8CF5-2250-11CE-90266F2CAC56}"/>
              </a:ext>
            </a:extLst>
          </p:cNvPr>
          <p:cNvSpPr>
            <a:spLocks noGrp="1" noChangeAspect="1"/>
          </p:cNvSpPr>
          <p:nvPr>
            <p:ph type="pic" sz="quarter" idx="35"/>
          </p:nvPr>
        </p:nvSpPr>
        <p:spPr>
          <a:xfrm>
            <a:off x="6333805" y="4750209"/>
            <a:ext cx="1143000" cy="1367883"/>
          </a:xfrm>
          <a:solidFill>
            <a:schemeClr val="bg2"/>
          </a:solidFill>
          <a:ln>
            <a:solidFill>
              <a:schemeClr val="bg2"/>
            </a:solidFill>
          </a:ln>
        </p:spPr>
        <p:txBody>
          <a:bodyPr/>
          <a:lstStyle>
            <a:lvl1pPr marL="0" indent="0" algn="ctr">
              <a:buNone/>
              <a:defRPr sz="1600">
                <a:solidFill>
                  <a:schemeClr val="tx1"/>
                </a:solidFill>
              </a:defRPr>
            </a:lvl1pPr>
          </a:lstStyle>
          <a:p>
            <a:r>
              <a:rPr lang="en-US"/>
              <a:t>Click icon to add picture</a:t>
            </a:r>
            <a:endParaRPr lang="en-US" dirty="0"/>
          </a:p>
        </p:txBody>
      </p:sp>
      <p:sp>
        <p:nvSpPr>
          <p:cNvPr id="55" name="Text Placeholder 35">
            <a:extLst>
              <a:ext uri="{FF2B5EF4-FFF2-40B4-BE49-F238E27FC236}">
                <a16:creationId xmlns:a16="http://schemas.microsoft.com/office/drawing/2014/main" id="{BCB63897-9C12-8CB4-A248-21C0D70889E4}"/>
              </a:ext>
            </a:extLst>
          </p:cNvPr>
          <p:cNvSpPr>
            <a:spLocks noGrp="1"/>
          </p:cNvSpPr>
          <p:nvPr>
            <p:ph type="body" sz="quarter" idx="36" hasCustomPrompt="1"/>
          </p:nvPr>
        </p:nvSpPr>
        <p:spPr>
          <a:xfrm>
            <a:off x="6334760" y="6118092"/>
            <a:ext cx="1143000" cy="397036"/>
          </a:xfrm>
        </p:spPr>
        <p:txBody>
          <a:bodyPr tIns="45720">
            <a:noAutofit/>
          </a:bodyPr>
          <a:lstStyle>
            <a:lvl1pPr marL="0" indent="0" algn="ctr">
              <a:spcBef>
                <a:spcPts val="0"/>
              </a:spcBef>
              <a:buNone/>
              <a:defRPr sz="1100">
                <a:solidFill>
                  <a:schemeClr val="tx1"/>
                </a:solidFill>
              </a:defRPr>
            </a:lvl1pPr>
            <a:lvl2pPr marL="457200" indent="0">
              <a:spcBef>
                <a:spcPts val="300"/>
              </a:spcBef>
              <a:buNone/>
              <a:defRPr>
                <a:solidFill>
                  <a:schemeClr val="bg1"/>
                </a:solidFill>
              </a:defRPr>
            </a:lvl2pPr>
            <a:lvl3pPr marL="914400" indent="0">
              <a:spcBef>
                <a:spcPts val="300"/>
              </a:spcBef>
              <a:buNone/>
              <a:defRPr>
                <a:solidFill>
                  <a:schemeClr val="bg1"/>
                </a:solidFill>
              </a:defRPr>
            </a:lvl3pPr>
            <a:lvl4pPr marL="1371600" indent="0">
              <a:spcBef>
                <a:spcPts val="300"/>
              </a:spcBef>
              <a:buNone/>
              <a:defRPr>
                <a:solidFill>
                  <a:schemeClr val="bg1"/>
                </a:solidFill>
              </a:defRPr>
            </a:lvl4pPr>
            <a:lvl5pPr marL="1828800" indent="0">
              <a:spcBef>
                <a:spcPts val="300"/>
              </a:spcBef>
              <a:buNone/>
              <a:defRPr>
                <a:solidFill>
                  <a:schemeClr val="bg1"/>
                </a:solidFill>
              </a:defRPr>
            </a:lvl5pPr>
          </a:lstStyle>
          <a:p>
            <a:pPr lvl="0"/>
            <a:r>
              <a:rPr lang="en-US" dirty="0"/>
              <a:t>Click to edit text </a:t>
            </a:r>
          </a:p>
          <a:p>
            <a:pPr lvl="0"/>
            <a:r>
              <a:rPr lang="en-US" dirty="0"/>
              <a:t>Second level</a:t>
            </a:r>
          </a:p>
        </p:txBody>
      </p:sp>
    </p:spTree>
    <p:extLst>
      <p:ext uri="{BB962C8B-B14F-4D97-AF65-F5344CB8AC3E}">
        <p14:creationId xmlns:p14="http://schemas.microsoft.com/office/powerpoint/2010/main" val="47880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15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S_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4"/>
            <a:ext cx="9998921" cy="1645920"/>
          </a:xfrm>
        </p:spPr>
        <p:txBody>
          <a:bodyPr/>
          <a:lstStyle>
            <a:lvl1pPr>
              <a:defRPr sz="2400" cap="none"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DFF88AD6-1349-BDB1-CA0E-BCBBB76DB821}"/>
              </a:ext>
            </a:extLst>
          </p:cNvPr>
          <p:cNvSpPr>
            <a:spLocks noGrp="1"/>
          </p:cNvSpPr>
          <p:nvPr>
            <p:ph type="body" sz="quarter" idx="13"/>
          </p:nvPr>
        </p:nvSpPr>
        <p:spPr>
          <a:xfrm>
            <a:off x="973138" y="2746375"/>
            <a:ext cx="9999662" cy="3264408"/>
          </a:xfrm>
        </p:spPr>
        <p:txBody>
          <a:bodyPr/>
          <a:lstStyle>
            <a:lvl1pPr marL="457200" indent="-457200">
              <a:buFont typeface="+mj-lt"/>
              <a:buAutoNum type="arabicPeriod"/>
              <a:defRPr/>
            </a:lvl1pPr>
          </a:lstStyle>
          <a:p>
            <a:pPr lvl="0"/>
            <a:r>
              <a:rPr lang="en-US" dirty="0"/>
              <a:t>Click to edit Master text styles</a:t>
            </a:r>
          </a:p>
        </p:txBody>
      </p:sp>
    </p:spTree>
    <p:extLst>
      <p:ext uri="{BB962C8B-B14F-4D97-AF65-F5344CB8AC3E}">
        <p14:creationId xmlns:p14="http://schemas.microsoft.com/office/powerpoint/2010/main" val="17915753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dirty="0"/>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6/24/2025</a:t>
            </a:fld>
            <a:endParaRPr lang="en-US" dirty="0"/>
          </a:p>
        </p:txBody>
      </p:sp>
      <p:sp>
        <p:nvSpPr>
          <p:cNvPr id="5" name="Footer Placeholder 4"/>
          <p:cNvSpPr>
            <a:spLocks noGrp="1"/>
          </p:cNvSpPr>
          <p:nvPr>
            <p:ph type="ftr" sz="quarter" idx="3"/>
          </p:nvPr>
        </p:nvSpPr>
        <p:spPr>
          <a:xfrm>
            <a:off x="2234618" y="6135688"/>
            <a:ext cx="9431920" cy="365760"/>
          </a:xfrm>
          <a:prstGeom prst="rect">
            <a:avLst/>
          </a:prstGeom>
        </p:spPr>
        <p:txBody>
          <a:bodyPr vert="horz" lIns="0" tIns="45724" rIns="0" bIns="0" rtlCol="0" anchor="b" anchorCtr="0"/>
          <a:lstStyle>
            <a:lvl1pPr algn="r">
              <a:lnSpc>
                <a:spcPct val="90000"/>
              </a:lnSpc>
              <a:defRPr sz="1200">
                <a:solidFill>
                  <a:schemeClr val="tx1">
                    <a:lumMod val="50000"/>
                    <a:lumOff val="50000"/>
                  </a:schemeClr>
                </a:solidFill>
              </a:defRPr>
            </a:lvl1pPr>
          </a:lstStyle>
          <a:p>
            <a:endParaRPr lang="en-US" dirty="0"/>
          </a:p>
        </p:txBody>
      </p:sp>
      <p:sp>
        <p:nvSpPr>
          <p:cNvPr id="7" name="TextBox 6"/>
          <p:cNvSpPr txBox="1"/>
          <p:nvPr/>
        </p:nvSpPr>
        <p:spPr>
          <a:xfrm>
            <a:off x="6702425" y="6657947"/>
            <a:ext cx="548640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558B60A-1145-4F0A-8AF7-E7E89EA3B390}"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695" r:id="rId2"/>
    <p:sldLayoutId id="2147483722" r:id="rId3"/>
    <p:sldLayoutId id="2147483712" r:id="rId4"/>
    <p:sldLayoutId id="2147483716" r:id="rId5"/>
    <p:sldLayoutId id="2147483717" r:id="rId6"/>
    <p:sldLayoutId id="2147483720" r:id="rId7"/>
    <p:sldLayoutId id="2147483662" r:id="rId8"/>
    <p:sldLayoutId id="2147483723" r:id="rId9"/>
    <p:sldLayoutId id="2147483699" r:id="rId10"/>
    <p:sldLayoutId id="2147483714" r:id="rId11"/>
    <p:sldLayoutId id="2147483698" r:id="rId12"/>
    <p:sldLayoutId id="2147483719" r:id="rId13"/>
    <p:sldLayoutId id="2147483718" r:id="rId14"/>
    <p:sldLayoutId id="2147483684" r:id="rId15"/>
    <p:sldLayoutId id="2147483683" r:id="rId16"/>
    <p:sldLayoutId id="2147483704" r:id="rId17"/>
    <p:sldLayoutId id="2147483709" r:id="rId18"/>
    <p:sldLayoutId id="2147483705" r:id="rId19"/>
    <p:sldLayoutId id="2147483708" r:id="rId20"/>
    <p:sldLayoutId id="2147483685" r:id="rId21"/>
    <p:sldLayoutId id="2147483675" r:id="rId22"/>
    <p:sldLayoutId id="2147483686" r:id="rId23"/>
    <p:sldLayoutId id="2147483710" r:id="rId24"/>
    <p:sldLayoutId id="2147483687" r:id="rId25"/>
    <p:sldLayoutId id="2147483688" r:id="rId26"/>
    <p:sldLayoutId id="2147483692" r:id="rId27"/>
    <p:sldLayoutId id="2147483721" r:id="rId28"/>
    <p:sldLayoutId id="2147483664" r:id="rId29"/>
    <p:sldLayoutId id="2147483665" r:id="rId30"/>
    <p:sldLayoutId id="2147483696" r:id="rId31"/>
    <p:sldLayoutId id="2147483697" r:id="rId32"/>
    <p:sldLayoutId id="2147483666" r:id="rId33"/>
    <p:sldLayoutId id="2147483701" r:id="rId34"/>
    <p:sldLayoutId id="2147483667" r:id="rId35"/>
    <p:sldLayoutId id="2147483670" r:id="rId36"/>
    <p:sldLayoutId id="2147483671" r:id="rId37"/>
    <p:sldLayoutId id="2147483672" r:id="rId38"/>
  </p:sldLayoutIdLst>
  <p:txStyles>
    <p:title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xml"/><Relationship Id="rId1" Type="http://schemas.openxmlformats.org/officeDocument/2006/relationships/customXml" Target="../../customXml/item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32100970/" TargetMode="External"/><Relationship Id="rId2" Type="http://schemas.openxmlformats.org/officeDocument/2006/relationships/hyperlink" Target="https://pubmed.ncbi.nlm.nih.gov/10937588/" TargetMode="External"/><Relationship Id="rId1" Type="http://schemas.openxmlformats.org/officeDocument/2006/relationships/slideLayout" Target="../slideLayouts/slideLayout8.xml"/><Relationship Id="rId4" Type="http://schemas.openxmlformats.org/officeDocument/2006/relationships/hyperlink" Target="https://pubmed.ncbi.nlm.nih.gov/3203739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23213406/"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6.xml"/><Relationship Id="rId1" Type="http://schemas.openxmlformats.org/officeDocument/2006/relationships/customXml" Target="../../customXml/item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Clinical Variant interpretation lab</a:t>
            </a:r>
          </a:p>
        </p:txBody>
      </p:sp>
      <p:sp>
        <p:nvSpPr>
          <p:cNvPr id="4" name="Subtitle 2"/>
          <p:cNvSpPr txBox="1">
            <a:spLocks/>
          </p:cNvSpPr>
          <p:nvPr/>
        </p:nvSpPr>
        <p:spPr>
          <a:xfrm>
            <a:off x="973137" y="4251325"/>
            <a:ext cx="10001503" cy="685800"/>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b="0" dirty="0"/>
              <a:t>Joe Farris, Ph.D.</a:t>
            </a:r>
          </a:p>
        </p:txBody>
      </p:sp>
      <p:sp>
        <p:nvSpPr>
          <p:cNvPr id="12" name="TextBox 11"/>
          <p:cNvSpPr txBox="1"/>
          <p:nvPr/>
        </p:nvSpPr>
        <p:spPr>
          <a:xfrm>
            <a:off x="973137" y="4589653"/>
            <a:ext cx="6184408" cy="694944"/>
          </a:xfrm>
          <a:prstGeom prst="rect">
            <a:avLst/>
          </a:prstGeom>
        </p:spPr>
        <p:txBody>
          <a:bodyPr vert="horz" lIns="0" tIns="0" rIns="0" bIns="0" rtlCol="0" anchor="b" anchorCtr="0">
            <a:noAutofit/>
          </a:bodyPr>
          <a:lstStyle>
            <a:lvl1pPr lvl="0" indent="0">
              <a:lnSpc>
                <a:spcPct val="90000"/>
              </a:lnSpc>
              <a:spcBef>
                <a:spcPts val="0"/>
              </a:spcBef>
              <a:buClr>
                <a:schemeClr val="tx2"/>
              </a:buClr>
              <a:buSzPct val="120000"/>
              <a:buFont typeface="Arial" pitchFamily="34" charset="0"/>
              <a:buNone/>
              <a:defRPr lang="en-US" smtClean="0">
                <a:solidFill>
                  <a:schemeClr val="accent5"/>
                </a:solidFill>
              </a:defRPr>
            </a:lvl1pPr>
            <a:lvl2pPr marL="800100" indent="-228600">
              <a:lnSpc>
                <a:spcPct val="90000"/>
              </a:lnSpc>
              <a:spcBef>
                <a:spcPts val="600"/>
              </a:spcBef>
              <a:buClr>
                <a:schemeClr val="accent5"/>
              </a:buClr>
              <a:buSzPct val="120000"/>
              <a:buFont typeface="Arial" pitchFamily="34" charset="0"/>
              <a:buChar char="•"/>
              <a:defRPr lang="en-US" sz="2800" smtClean="0"/>
            </a:lvl2pPr>
            <a:lvl3pPr marL="1143000" indent="-228600">
              <a:lnSpc>
                <a:spcPct val="90000"/>
              </a:lnSpc>
              <a:spcBef>
                <a:spcPts val="600"/>
              </a:spcBef>
              <a:buClr>
                <a:schemeClr val="accent5"/>
              </a:buClr>
              <a:buFont typeface="Arial" pitchFamily="34" charset="0"/>
              <a:buChar char="•"/>
              <a:defRPr lang="en-US" sz="2800" smtClean="0"/>
            </a:lvl3pPr>
            <a:lvl4pPr marL="1600200" indent="-228600">
              <a:lnSpc>
                <a:spcPct val="90000"/>
              </a:lnSpc>
              <a:spcBef>
                <a:spcPts val="600"/>
              </a:spcBef>
              <a:buClr>
                <a:schemeClr val="accent5"/>
              </a:buClr>
              <a:buFont typeface="Arial" pitchFamily="34" charset="0"/>
              <a:buChar char="•"/>
              <a:defRPr lang="en-US" sz="2800" smtClean="0"/>
            </a:lvl4pPr>
            <a:lvl5pPr marL="2057400" indent="-228600">
              <a:lnSpc>
                <a:spcPct val="90000"/>
              </a:lnSpc>
              <a:spcBef>
                <a:spcPts val="600"/>
              </a:spcBef>
              <a:buClr>
                <a:schemeClr val="accent5"/>
              </a:buClr>
              <a:buFont typeface="Arial" pitchFamily="34" charset="0"/>
              <a:buChar char="•"/>
              <a:defRPr lang="en-US" sz="2800" dirty="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800" dirty="0">
                <a:solidFill>
                  <a:schemeClr val="tx1"/>
                </a:solidFill>
              </a:rPr>
              <a:t>Introduction to Computational Genomics</a:t>
            </a:r>
          </a:p>
          <a:p>
            <a:r>
              <a:rPr lang="en-US" sz="1800" dirty="0">
                <a:solidFill>
                  <a:schemeClr val="tx1"/>
                </a:solidFill>
              </a:rPr>
              <a:t>June 24</a:t>
            </a:r>
            <a:r>
              <a:rPr lang="en-US" sz="1800" baseline="30000" dirty="0">
                <a:solidFill>
                  <a:schemeClr val="tx1"/>
                </a:solidFill>
              </a:rPr>
              <a:t>th</a:t>
            </a:r>
            <a:r>
              <a:rPr lang="en-US" sz="1800" dirty="0">
                <a:solidFill>
                  <a:schemeClr val="tx1"/>
                </a:solidFill>
              </a:rPr>
              <a:t>, 2025</a:t>
            </a:r>
          </a:p>
        </p:txBody>
      </p:sp>
    </p:spTree>
    <p:custDataLst>
      <p:custData r:id="rId1"/>
      <p:custData r:id="rId2"/>
    </p:custDataLst>
    <p:extLst>
      <p:ext uri="{BB962C8B-B14F-4D97-AF65-F5344CB8AC3E}">
        <p14:creationId xmlns:p14="http://schemas.microsoft.com/office/powerpoint/2010/main" val="415546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D33BFF-61B8-8F35-ACFD-4A63F69BC441}"/>
              </a:ext>
            </a:extLst>
          </p:cNvPr>
          <p:cNvPicPr>
            <a:picLocks noChangeAspect="1"/>
          </p:cNvPicPr>
          <p:nvPr/>
        </p:nvPicPr>
        <p:blipFill>
          <a:blip r:embed="rId2"/>
          <a:stretch>
            <a:fillRect/>
          </a:stretch>
        </p:blipFill>
        <p:spPr>
          <a:xfrm>
            <a:off x="428532" y="862040"/>
            <a:ext cx="6232328" cy="4218319"/>
          </a:xfrm>
          <a:prstGeom prst="rect">
            <a:avLst/>
          </a:prstGeom>
        </p:spPr>
      </p:pic>
      <p:sp>
        <p:nvSpPr>
          <p:cNvPr id="5" name="TextBox 4">
            <a:extLst>
              <a:ext uri="{FF2B5EF4-FFF2-40B4-BE49-F238E27FC236}">
                <a16:creationId xmlns:a16="http://schemas.microsoft.com/office/drawing/2014/main" id="{612F18BC-A5EA-A94C-FD57-BAC8B572F875}"/>
              </a:ext>
            </a:extLst>
          </p:cNvPr>
          <p:cNvSpPr txBox="1"/>
          <p:nvPr/>
        </p:nvSpPr>
        <p:spPr>
          <a:xfrm>
            <a:off x="5685485" y="286248"/>
            <a:ext cx="766557" cy="461665"/>
          </a:xfrm>
          <a:prstGeom prst="rect">
            <a:avLst/>
          </a:prstGeom>
          <a:noFill/>
        </p:spPr>
        <p:txBody>
          <a:bodyPr wrap="none" rtlCol="0">
            <a:spAutoFit/>
          </a:bodyPr>
          <a:lstStyle/>
          <a:p>
            <a:r>
              <a:rPr lang="en-US" b="1" dirty="0"/>
              <a:t>PS2</a:t>
            </a:r>
          </a:p>
        </p:txBody>
      </p:sp>
      <p:pic>
        <p:nvPicPr>
          <p:cNvPr id="3" name="Picture 2">
            <a:extLst>
              <a:ext uri="{FF2B5EF4-FFF2-40B4-BE49-F238E27FC236}">
                <a16:creationId xmlns:a16="http://schemas.microsoft.com/office/drawing/2014/main" id="{30722FC3-3962-0578-5394-5A4965F2BB14}"/>
              </a:ext>
            </a:extLst>
          </p:cNvPr>
          <p:cNvPicPr>
            <a:picLocks noChangeAspect="1"/>
          </p:cNvPicPr>
          <p:nvPr/>
        </p:nvPicPr>
        <p:blipFill>
          <a:blip r:embed="rId3"/>
          <a:stretch>
            <a:fillRect/>
          </a:stretch>
        </p:blipFill>
        <p:spPr>
          <a:xfrm>
            <a:off x="428532" y="5194486"/>
            <a:ext cx="10936226" cy="1133633"/>
          </a:xfrm>
          <a:prstGeom prst="rect">
            <a:avLst/>
          </a:prstGeom>
        </p:spPr>
      </p:pic>
    </p:spTree>
    <p:extLst>
      <p:ext uri="{BB962C8B-B14F-4D97-AF65-F5344CB8AC3E}">
        <p14:creationId xmlns:p14="http://schemas.microsoft.com/office/powerpoint/2010/main" val="211572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2F18BC-A5EA-A94C-FD57-BAC8B572F875}"/>
              </a:ext>
            </a:extLst>
          </p:cNvPr>
          <p:cNvSpPr txBox="1"/>
          <p:nvPr/>
        </p:nvSpPr>
        <p:spPr>
          <a:xfrm>
            <a:off x="5685485" y="286248"/>
            <a:ext cx="766557" cy="461665"/>
          </a:xfrm>
          <a:prstGeom prst="rect">
            <a:avLst/>
          </a:prstGeom>
          <a:noFill/>
        </p:spPr>
        <p:txBody>
          <a:bodyPr wrap="none" rtlCol="0">
            <a:spAutoFit/>
          </a:bodyPr>
          <a:lstStyle/>
          <a:p>
            <a:r>
              <a:rPr lang="en-US" b="1" dirty="0"/>
              <a:t>PS2</a:t>
            </a:r>
          </a:p>
        </p:txBody>
      </p:sp>
      <p:sp>
        <p:nvSpPr>
          <p:cNvPr id="7" name="TextBox 6">
            <a:extLst>
              <a:ext uri="{FF2B5EF4-FFF2-40B4-BE49-F238E27FC236}">
                <a16:creationId xmlns:a16="http://schemas.microsoft.com/office/drawing/2014/main" id="{2A71B99A-0339-0EC5-92A9-41EA8D4F673A}"/>
              </a:ext>
            </a:extLst>
          </p:cNvPr>
          <p:cNvSpPr txBox="1"/>
          <p:nvPr/>
        </p:nvSpPr>
        <p:spPr>
          <a:xfrm>
            <a:off x="438324" y="1145348"/>
            <a:ext cx="6094602" cy="5816977"/>
          </a:xfrm>
          <a:prstGeom prst="rect">
            <a:avLst/>
          </a:prstGeom>
          <a:noFill/>
        </p:spPr>
        <p:txBody>
          <a:bodyPr wrap="square">
            <a:spAutoFit/>
          </a:bodyPr>
          <a:lstStyle/>
          <a:p>
            <a:pPr algn="l"/>
            <a:r>
              <a:rPr lang="en-US" sz="1200" b="1" i="0" dirty="0">
                <a:solidFill>
                  <a:srgbClr val="000000"/>
                </a:solidFill>
                <a:effectLst/>
                <a:highlight>
                  <a:srgbClr val="FFFFFF"/>
                </a:highlight>
                <a:latin typeface="+mj-lt"/>
              </a:rPr>
              <a:t>INHERITANCE</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X-linked recessive</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GROWTH</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Other</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Growth delay, postnatal</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HEAD &amp; NECK</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Head</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Large head circumference</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Face</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Broad forehead </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Short philtrum </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Eyes</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Upslanting palpebral fissures</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Hypertelorism </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Mouth</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Protruding tongue </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Abnormal dentition (in some patients)</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Neck</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Broad neck </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CARDIOVASCULAR</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Heart</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00"/>
                </a:highlight>
                <a:latin typeface="+mj-lt"/>
              </a:rPr>
              <a:t>- Ventricular septal defect</a:t>
            </a:r>
            <a:br>
              <a:rPr lang="en-US" sz="1200" b="0" i="0" dirty="0">
                <a:solidFill>
                  <a:srgbClr val="000000"/>
                </a:solidFill>
                <a:effectLst/>
                <a:highlight>
                  <a:srgbClr val="FFFF00"/>
                </a:highlight>
                <a:latin typeface="+mj-lt"/>
              </a:rPr>
            </a:br>
            <a:r>
              <a:rPr lang="en-US" sz="1200" b="0" i="0" dirty="0">
                <a:solidFill>
                  <a:srgbClr val="000000"/>
                </a:solidFill>
                <a:effectLst/>
                <a:highlight>
                  <a:srgbClr val="FFFF00"/>
                </a:highlight>
                <a:latin typeface="+mj-lt"/>
              </a:rPr>
              <a:t>- Atrial septal defect</a:t>
            </a:r>
          </a:p>
        </p:txBody>
      </p:sp>
      <p:sp>
        <p:nvSpPr>
          <p:cNvPr id="9" name="TextBox 8">
            <a:extLst>
              <a:ext uri="{FF2B5EF4-FFF2-40B4-BE49-F238E27FC236}">
                <a16:creationId xmlns:a16="http://schemas.microsoft.com/office/drawing/2014/main" id="{C7F7312B-4374-3E4E-3E5C-C0FEDF761C15}"/>
              </a:ext>
            </a:extLst>
          </p:cNvPr>
          <p:cNvSpPr txBox="1"/>
          <p:nvPr/>
        </p:nvSpPr>
        <p:spPr>
          <a:xfrm>
            <a:off x="3346018" y="1145348"/>
            <a:ext cx="6094602" cy="5632311"/>
          </a:xfrm>
          <a:prstGeom prst="rect">
            <a:avLst/>
          </a:prstGeom>
          <a:noFill/>
        </p:spPr>
        <p:txBody>
          <a:bodyPr wrap="square">
            <a:spAutoFit/>
          </a:bodyPr>
          <a:lstStyle/>
          <a:p>
            <a:pPr algn="l"/>
            <a:r>
              <a:rPr lang="en-US" sz="1200" b="0" i="1" dirty="0">
                <a:solidFill>
                  <a:srgbClr val="000000"/>
                </a:solidFill>
                <a:effectLst/>
                <a:highlight>
                  <a:srgbClr val="FFFFFF"/>
                </a:highlight>
                <a:latin typeface="+mj-lt"/>
              </a:rPr>
              <a:t>Vascular</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00"/>
                </a:highlight>
                <a:latin typeface="+mj-lt"/>
              </a:rPr>
              <a:t>- Patent ductus arteriosus</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GENITOURINARY</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External Genitalia (Male)</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00"/>
                </a:highlight>
                <a:latin typeface="+mj-lt"/>
              </a:rPr>
              <a:t>- Cryptorchidism</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SKELETAL</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Skull</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Large anterior fontanelles</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Spine</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Scoliosis</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Hands</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00"/>
                </a:highlight>
                <a:latin typeface="+mj-lt"/>
              </a:rPr>
              <a:t>- Distal digital anomalies</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Syndactyly </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Camptodactyly </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Clinodactyly </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Hypoplastic distal phalanges</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Feet</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Overriding toes</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Broad halluces</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SKIN, NAILS, &amp; HAIR</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Hair</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Low posterior hairline </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Aplasia cutis (in some patients)</a:t>
            </a:r>
          </a:p>
        </p:txBody>
      </p:sp>
      <p:sp>
        <p:nvSpPr>
          <p:cNvPr id="11" name="TextBox 10">
            <a:extLst>
              <a:ext uri="{FF2B5EF4-FFF2-40B4-BE49-F238E27FC236}">
                <a16:creationId xmlns:a16="http://schemas.microsoft.com/office/drawing/2014/main" id="{B4DA7370-2B1D-CA95-5117-0DC2CC518DDA}"/>
              </a:ext>
            </a:extLst>
          </p:cNvPr>
          <p:cNvSpPr txBox="1"/>
          <p:nvPr/>
        </p:nvSpPr>
        <p:spPr>
          <a:xfrm>
            <a:off x="6035689" y="1145348"/>
            <a:ext cx="3578094" cy="2677656"/>
          </a:xfrm>
          <a:prstGeom prst="rect">
            <a:avLst/>
          </a:prstGeom>
          <a:noFill/>
        </p:spPr>
        <p:txBody>
          <a:bodyPr wrap="square">
            <a:spAutoFit/>
          </a:bodyPr>
          <a:lstStyle/>
          <a:p>
            <a:pPr algn="l"/>
            <a:r>
              <a:rPr lang="en-US" sz="1200" b="1" i="0" dirty="0">
                <a:solidFill>
                  <a:srgbClr val="000000"/>
                </a:solidFill>
                <a:effectLst/>
                <a:highlight>
                  <a:srgbClr val="FFFFFF"/>
                </a:highlight>
                <a:latin typeface="+mj-lt"/>
              </a:rPr>
              <a:t>MUSCLE, SOFT TISSUES</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00"/>
                </a:highlight>
                <a:latin typeface="+mj-lt"/>
              </a:rPr>
              <a:t>- Hypotonia</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NEUROLOGIC</a:t>
            </a:r>
            <a:endParaRPr lang="en-US" sz="1200" b="0" i="0" dirty="0">
              <a:solidFill>
                <a:srgbClr val="000000"/>
              </a:solidFill>
              <a:effectLst/>
              <a:highlight>
                <a:srgbClr val="FFFFFF"/>
              </a:highlight>
              <a:latin typeface="+mj-lt"/>
            </a:endParaRPr>
          </a:p>
          <a:p>
            <a:pPr algn="l"/>
            <a:r>
              <a:rPr lang="en-US" sz="1200" b="0" i="1" dirty="0">
                <a:solidFill>
                  <a:srgbClr val="000000"/>
                </a:solidFill>
                <a:effectLst/>
                <a:highlight>
                  <a:srgbClr val="FFFFFF"/>
                </a:highlight>
                <a:latin typeface="+mj-lt"/>
              </a:rPr>
              <a:t>Central Nervous System</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00"/>
                </a:highlight>
                <a:latin typeface="+mj-lt"/>
              </a:rPr>
              <a:t>- Delayed psychomotor development</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Poor speech</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Dandy-Walker malformation</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Cerebellar hypoplasia</a:t>
            </a:r>
            <a:br>
              <a:rPr lang="en-US" sz="1200" b="0" i="0" dirty="0">
                <a:solidFill>
                  <a:srgbClr val="000000"/>
                </a:solidFill>
                <a:effectLst/>
                <a:highlight>
                  <a:srgbClr val="FFFFFF"/>
                </a:highlight>
                <a:latin typeface="+mj-lt"/>
              </a:rPr>
            </a:br>
            <a:endParaRPr lang="en-US" sz="1200" b="0" i="0" dirty="0">
              <a:solidFill>
                <a:srgbClr val="000000"/>
              </a:solidFill>
              <a:effectLst/>
              <a:highlight>
                <a:srgbClr val="FFFFFF"/>
              </a:highlight>
              <a:latin typeface="+mj-lt"/>
            </a:endParaRPr>
          </a:p>
          <a:p>
            <a:pPr algn="l"/>
            <a:r>
              <a:rPr lang="en-US" sz="1200" b="1" i="0" dirty="0">
                <a:solidFill>
                  <a:srgbClr val="000000"/>
                </a:solidFill>
                <a:effectLst/>
                <a:highlight>
                  <a:srgbClr val="FFFFFF"/>
                </a:highlight>
                <a:latin typeface="+mj-lt"/>
              </a:rPr>
              <a:t>MISCELLANEOUS</a:t>
            </a:r>
            <a:endParaRPr lang="en-US" sz="1200" b="0" i="0" dirty="0">
              <a:solidFill>
                <a:srgbClr val="000000"/>
              </a:solidFill>
              <a:effectLst/>
              <a:highlight>
                <a:srgbClr val="FFFFFF"/>
              </a:highlight>
              <a:latin typeface="+mj-lt"/>
            </a:endParaRPr>
          </a:p>
          <a:p>
            <a:pPr algn="l"/>
            <a:r>
              <a:rPr lang="en-US" sz="1200" b="0" i="0" dirty="0">
                <a:solidFill>
                  <a:srgbClr val="000000"/>
                </a:solidFill>
                <a:effectLst/>
                <a:highlight>
                  <a:srgbClr val="FFFFFF"/>
                </a:highlight>
                <a:latin typeface="+mj-lt"/>
              </a:rPr>
              <a:t>- Variable features</a:t>
            </a:r>
            <a:br>
              <a:rPr lang="en-US" sz="1200" b="0" i="0" dirty="0">
                <a:solidFill>
                  <a:srgbClr val="000000"/>
                </a:solidFill>
                <a:effectLst/>
                <a:highlight>
                  <a:srgbClr val="FFFFFF"/>
                </a:highlight>
                <a:latin typeface="+mj-lt"/>
              </a:rPr>
            </a:br>
            <a:r>
              <a:rPr lang="en-US" sz="1200" b="0" i="0" dirty="0">
                <a:solidFill>
                  <a:srgbClr val="000000"/>
                </a:solidFill>
                <a:effectLst/>
                <a:highlight>
                  <a:srgbClr val="FFFFFF"/>
                </a:highlight>
                <a:latin typeface="+mj-lt"/>
              </a:rPr>
              <a:t>- Two unrelated families have been reported (last curated November 2015)</a:t>
            </a:r>
          </a:p>
        </p:txBody>
      </p:sp>
      <p:sp>
        <p:nvSpPr>
          <p:cNvPr id="13" name="TextBox 12">
            <a:extLst>
              <a:ext uri="{FF2B5EF4-FFF2-40B4-BE49-F238E27FC236}">
                <a16:creationId xmlns:a16="http://schemas.microsoft.com/office/drawing/2014/main" id="{1C9E7EDE-C960-5746-2515-FB593328C7BC}"/>
              </a:ext>
            </a:extLst>
          </p:cNvPr>
          <p:cNvSpPr txBox="1"/>
          <p:nvPr/>
        </p:nvSpPr>
        <p:spPr>
          <a:xfrm>
            <a:off x="3047111" y="745238"/>
            <a:ext cx="6094602" cy="400110"/>
          </a:xfrm>
          <a:prstGeom prst="rect">
            <a:avLst/>
          </a:prstGeom>
          <a:noFill/>
        </p:spPr>
        <p:txBody>
          <a:bodyPr wrap="square">
            <a:spAutoFit/>
          </a:bodyPr>
          <a:lstStyle/>
          <a:p>
            <a:pPr algn="ctr"/>
            <a:r>
              <a:rPr lang="en-US" sz="2000" dirty="0"/>
              <a:t>Ritscher-Schinzel syndrome 2	</a:t>
            </a:r>
          </a:p>
        </p:txBody>
      </p:sp>
    </p:spTree>
    <p:extLst>
      <p:ext uri="{BB962C8B-B14F-4D97-AF65-F5344CB8AC3E}">
        <p14:creationId xmlns:p14="http://schemas.microsoft.com/office/powerpoint/2010/main" val="27969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3760375" y="1739781"/>
            <a:ext cx="4668073" cy="461665"/>
          </a:xfrm>
          <a:prstGeom prst="rect">
            <a:avLst/>
          </a:prstGeom>
          <a:noFill/>
        </p:spPr>
        <p:txBody>
          <a:bodyPr wrap="none" rtlCol="0">
            <a:spAutoFit/>
          </a:bodyPr>
          <a:lstStyle/>
          <a:p>
            <a:r>
              <a:rPr lang="en-US" b="1" dirty="0"/>
              <a:t>Case 2: Group Walkthrough #1</a:t>
            </a:r>
          </a:p>
        </p:txBody>
      </p:sp>
      <p:sp>
        <p:nvSpPr>
          <p:cNvPr id="2" name="TextBox 1">
            <a:extLst>
              <a:ext uri="{FF2B5EF4-FFF2-40B4-BE49-F238E27FC236}">
                <a16:creationId xmlns:a16="http://schemas.microsoft.com/office/drawing/2014/main" id="{96904F3D-E5B2-E6A9-5F5B-E141400F9EF1}"/>
              </a:ext>
            </a:extLst>
          </p:cNvPr>
          <p:cNvSpPr txBox="1"/>
          <p:nvPr/>
        </p:nvSpPr>
        <p:spPr>
          <a:xfrm>
            <a:off x="1632029" y="2596846"/>
            <a:ext cx="8924766" cy="1200329"/>
          </a:xfrm>
          <a:prstGeom prst="rect">
            <a:avLst/>
          </a:prstGeom>
          <a:noFill/>
        </p:spPr>
        <p:txBody>
          <a:bodyPr wrap="square" rtlCol="0">
            <a:spAutoFit/>
          </a:bodyPr>
          <a:lstStyle/>
          <a:p>
            <a:r>
              <a:rPr lang="en-US" dirty="0"/>
              <a:t>In breakout groups, walk through your variants and apply criteria you think are appropriate based on publically available databases. </a:t>
            </a:r>
          </a:p>
        </p:txBody>
      </p:sp>
    </p:spTree>
    <p:extLst>
      <p:ext uri="{BB962C8B-B14F-4D97-AF65-F5344CB8AC3E}">
        <p14:creationId xmlns:p14="http://schemas.microsoft.com/office/powerpoint/2010/main" val="209839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419387" y="302588"/>
            <a:ext cx="1350050" cy="461665"/>
          </a:xfrm>
          <a:prstGeom prst="rect">
            <a:avLst/>
          </a:prstGeom>
          <a:noFill/>
        </p:spPr>
        <p:txBody>
          <a:bodyPr wrap="none" rtlCol="0">
            <a:spAutoFit/>
          </a:bodyPr>
          <a:lstStyle/>
          <a:p>
            <a:r>
              <a:rPr lang="en-US" b="1" dirty="0"/>
              <a:t>Case #2</a:t>
            </a:r>
          </a:p>
        </p:txBody>
      </p:sp>
      <p:sp>
        <p:nvSpPr>
          <p:cNvPr id="4" name="Rectangle 3">
            <a:extLst>
              <a:ext uri="{FF2B5EF4-FFF2-40B4-BE49-F238E27FC236}">
                <a16:creationId xmlns:a16="http://schemas.microsoft.com/office/drawing/2014/main" id="{20B6B254-E297-D637-4FD0-BC5EBBDE4058}"/>
              </a:ext>
            </a:extLst>
          </p:cNvPr>
          <p:cNvSpPr/>
          <p:nvPr/>
        </p:nvSpPr>
        <p:spPr>
          <a:xfrm>
            <a:off x="212343" y="1120676"/>
            <a:ext cx="3973763" cy="2585323"/>
          </a:xfrm>
          <a:prstGeom prst="rect">
            <a:avLst/>
          </a:prstGeom>
        </p:spPr>
        <p:txBody>
          <a:bodyPr wrap="square">
            <a:spAutoFit/>
          </a:bodyPr>
          <a:lstStyle/>
          <a:p>
            <a:pPr defTabSz="914400"/>
            <a:r>
              <a:rPr lang="en-US" sz="1800" b="1" dirty="0">
                <a:solidFill>
                  <a:prstClr val="black"/>
                </a:solidFill>
                <a:cs typeface="Arial" panose="020B0604020202020204" pitchFamily="34" charset="0"/>
              </a:rPr>
              <a:t>Patient phenotype:</a:t>
            </a:r>
          </a:p>
          <a:p>
            <a:pPr marL="285750" indent="-285750" defTabSz="914400">
              <a:buFont typeface="Arial" panose="020B0604020202020204" pitchFamily="34" charset="0"/>
              <a:buChar char="•"/>
            </a:pPr>
            <a:r>
              <a:rPr lang="en-US" sz="1800" dirty="0">
                <a:solidFill>
                  <a:prstClr val="black"/>
                </a:solidFill>
                <a:cs typeface="Arial" panose="020B0604020202020204" pitchFamily="34" charset="0"/>
              </a:rPr>
              <a:t>Retinitis pigmentosa</a:t>
            </a:r>
          </a:p>
          <a:p>
            <a:pPr defTabSz="914400"/>
            <a:endParaRPr lang="en-US" sz="1800" b="1" dirty="0">
              <a:solidFill>
                <a:prstClr val="black"/>
              </a:solidFill>
              <a:cs typeface="Arial" panose="020B0604020202020204" pitchFamily="34" charset="0"/>
            </a:endParaRPr>
          </a:p>
          <a:p>
            <a:pPr defTabSz="914400"/>
            <a:r>
              <a:rPr lang="en-US" sz="1800" b="1" dirty="0">
                <a:solidFill>
                  <a:prstClr val="black"/>
                </a:solidFill>
                <a:cs typeface="Arial" panose="020B0604020202020204" pitchFamily="34" charset="0"/>
              </a:rPr>
              <a:t>Variant identified via trio exome:</a:t>
            </a:r>
          </a:p>
          <a:p>
            <a:pPr marL="285750" indent="-285750" algn="just" defTabSz="914400">
              <a:buFont typeface="Arial" panose="020B0604020202020204" pitchFamily="34" charset="0"/>
              <a:buChar char="•"/>
            </a:pPr>
            <a:r>
              <a:rPr lang="en-US" sz="1800" i="1" dirty="0">
                <a:solidFill>
                  <a:prstClr val="black"/>
                </a:solidFill>
              </a:rPr>
              <a:t>RPGR</a:t>
            </a:r>
            <a:r>
              <a:rPr lang="en-US" sz="1800" i="1" dirty="0">
                <a:solidFill>
                  <a:prstClr val="black"/>
                </a:solidFill>
                <a:ea typeface="MS PGothic" panose="020B0600070205080204" pitchFamily="34" charset="-128"/>
                <a:cs typeface="Arial" panose="020B0604020202020204" pitchFamily="34" charset="0"/>
              </a:rPr>
              <a:t>:</a:t>
            </a:r>
            <a:r>
              <a:rPr lang="en-US" altLang="en-US" sz="1800" dirty="0">
                <a:solidFill>
                  <a:prstClr val="black"/>
                </a:solidFill>
                <a:ea typeface="MS PGothic" panose="020B0600070205080204" pitchFamily="34" charset="-128"/>
                <a:cs typeface="Arial" panose="020B0604020202020204" pitchFamily="34" charset="0"/>
              </a:rPr>
              <a:t>c.905G&gt;A, Cys302Tyr </a:t>
            </a:r>
          </a:p>
          <a:p>
            <a:pPr marL="285750" indent="-285750" algn="just" defTabSz="914400">
              <a:buFont typeface="Arial" panose="020B0604020202020204" pitchFamily="34" charset="0"/>
              <a:buChar char="•"/>
            </a:pPr>
            <a:r>
              <a:rPr lang="en-US" altLang="en-US" sz="1800" dirty="0">
                <a:solidFill>
                  <a:prstClr val="black"/>
                </a:solidFill>
                <a:ea typeface="MS PGothic" panose="020B0600070205080204" pitchFamily="34" charset="-128"/>
                <a:cs typeface="Arial" panose="020B0604020202020204" pitchFamily="34" charset="0"/>
              </a:rPr>
              <a:t>Transcript: NM_001034853.2</a:t>
            </a:r>
          </a:p>
          <a:p>
            <a:pPr marL="285750" indent="-285750" algn="just" defTabSz="914400">
              <a:buFont typeface="Arial" panose="020B0604020202020204" pitchFamily="34" charset="0"/>
              <a:buChar char="•"/>
            </a:pPr>
            <a:r>
              <a:rPr lang="en-US" sz="1800" dirty="0">
                <a:solidFill>
                  <a:prstClr val="black"/>
                </a:solidFill>
                <a:ea typeface="MS PGothic" panose="020B0600070205080204" pitchFamily="34" charset="-128"/>
                <a:cs typeface="Arial" panose="020B0604020202020204" pitchFamily="34" charset="0"/>
              </a:rPr>
              <a:t>Inheritance: Unknown, but variant is on the X-chromosome</a:t>
            </a:r>
          </a:p>
          <a:p>
            <a:pPr algn="just" defTabSz="914400"/>
            <a:endParaRPr lang="en-US" sz="1800" dirty="0">
              <a:solidFill>
                <a:prstClr val="black"/>
              </a:solidFill>
              <a:cs typeface="Arial" panose="020B0604020202020204" pitchFamily="34" charset="0"/>
            </a:endParaRPr>
          </a:p>
        </p:txBody>
      </p:sp>
      <p:graphicFrame>
        <p:nvGraphicFramePr>
          <p:cNvPr id="7" name="Table 6">
            <a:extLst>
              <a:ext uri="{FF2B5EF4-FFF2-40B4-BE49-F238E27FC236}">
                <a16:creationId xmlns:a16="http://schemas.microsoft.com/office/drawing/2014/main" id="{11F52E55-C1DD-7CA7-0FBB-9BE244D60CAA}"/>
              </a:ext>
            </a:extLst>
          </p:cNvPr>
          <p:cNvGraphicFramePr>
            <a:graphicFrameLocks noGrp="1"/>
          </p:cNvGraphicFramePr>
          <p:nvPr>
            <p:extLst>
              <p:ext uri="{D42A27DB-BD31-4B8C-83A1-F6EECF244321}">
                <p14:modId xmlns:p14="http://schemas.microsoft.com/office/powerpoint/2010/main" val="3119328923"/>
              </p:ext>
            </p:extLst>
          </p:nvPr>
        </p:nvGraphicFramePr>
        <p:xfrm>
          <a:off x="4408911" y="1122663"/>
          <a:ext cx="7478288" cy="4155028"/>
        </p:xfrm>
        <a:graphic>
          <a:graphicData uri="http://schemas.openxmlformats.org/drawingml/2006/table">
            <a:tbl>
              <a:tblPr firstRow="1" bandRow="1">
                <a:tableStyleId>{5C22544A-7EE6-4342-B048-85BDC9FD1C3A}</a:tableStyleId>
              </a:tblPr>
              <a:tblGrid>
                <a:gridCol w="1869572">
                  <a:extLst>
                    <a:ext uri="{9D8B030D-6E8A-4147-A177-3AD203B41FA5}">
                      <a16:colId xmlns:a16="http://schemas.microsoft.com/office/drawing/2014/main" val="2825877443"/>
                    </a:ext>
                  </a:extLst>
                </a:gridCol>
                <a:gridCol w="1869572">
                  <a:extLst>
                    <a:ext uri="{9D8B030D-6E8A-4147-A177-3AD203B41FA5}">
                      <a16:colId xmlns:a16="http://schemas.microsoft.com/office/drawing/2014/main" val="846612717"/>
                    </a:ext>
                  </a:extLst>
                </a:gridCol>
                <a:gridCol w="1869572">
                  <a:extLst>
                    <a:ext uri="{9D8B030D-6E8A-4147-A177-3AD203B41FA5}">
                      <a16:colId xmlns:a16="http://schemas.microsoft.com/office/drawing/2014/main" val="654957862"/>
                    </a:ext>
                  </a:extLst>
                </a:gridCol>
                <a:gridCol w="1869572">
                  <a:extLst>
                    <a:ext uri="{9D8B030D-6E8A-4147-A177-3AD203B41FA5}">
                      <a16:colId xmlns:a16="http://schemas.microsoft.com/office/drawing/2014/main" val="1171022782"/>
                    </a:ext>
                  </a:extLst>
                </a:gridCol>
              </a:tblGrid>
              <a:tr h="604108">
                <a:tc>
                  <a:txBody>
                    <a:bodyPr/>
                    <a:lstStyle/>
                    <a:p>
                      <a:r>
                        <a:rPr lang="en-US" dirty="0">
                          <a:solidFill>
                            <a:schemeClr val="bg1"/>
                          </a:solidFill>
                        </a:rPr>
                        <a:t>Criteria being considered</a:t>
                      </a:r>
                    </a:p>
                  </a:txBody>
                  <a:tcPr/>
                </a:tc>
                <a:tc>
                  <a:txBody>
                    <a:bodyPr/>
                    <a:lstStyle/>
                    <a:p>
                      <a:r>
                        <a:rPr lang="en-US" dirty="0">
                          <a:solidFill>
                            <a:schemeClr val="bg1"/>
                          </a:solidFill>
                        </a:rPr>
                        <a:t>Strength being applied</a:t>
                      </a:r>
                    </a:p>
                  </a:txBody>
                  <a:tcPr/>
                </a:tc>
                <a:tc>
                  <a:txBody>
                    <a:bodyPr/>
                    <a:lstStyle/>
                    <a:p>
                      <a:r>
                        <a:rPr lang="en-US" dirty="0">
                          <a:solidFill>
                            <a:schemeClr val="bg1"/>
                          </a:solidFill>
                        </a:rPr>
                        <a:t>Evidence</a:t>
                      </a:r>
                    </a:p>
                  </a:txBody>
                  <a:tcPr/>
                </a:tc>
                <a:tc>
                  <a:txBody>
                    <a:bodyPr/>
                    <a:lstStyle/>
                    <a:p>
                      <a:r>
                        <a:rPr lang="en-US" dirty="0">
                          <a:solidFill>
                            <a:schemeClr val="bg1"/>
                          </a:solidFill>
                        </a:rPr>
                        <a:t>Points</a:t>
                      </a:r>
                    </a:p>
                  </a:txBody>
                  <a:tcPr/>
                </a:tc>
                <a:extLst>
                  <a:ext uri="{0D108BD9-81ED-4DB2-BD59-A6C34878D82A}">
                    <a16:rowId xmlns:a16="http://schemas.microsoft.com/office/drawing/2014/main" val="2678962986"/>
                  </a:ext>
                </a:extLst>
              </a:tr>
              <a:tr h="604108">
                <a:tc>
                  <a:txBody>
                    <a:bodyPr/>
                    <a:lstStyle/>
                    <a:p>
                      <a:r>
                        <a:rPr lang="en-US" dirty="0">
                          <a:solidFill>
                            <a:srgbClr val="000000"/>
                          </a:solidFill>
                        </a:rPr>
                        <a:t>PM2</a:t>
                      </a:r>
                    </a:p>
                  </a:txBody>
                  <a:tcPr anchor="ctr">
                    <a:noFill/>
                  </a:tcPr>
                </a:tc>
                <a:tc>
                  <a:txBody>
                    <a:bodyPr/>
                    <a:lstStyle/>
                    <a:p>
                      <a:r>
                        <a:rPr lang="en-US" dirty="0">
                          <a:solidFill>
                            <a:srgbClr val="000000"/>
                          </a:solidFill>
                        </a:rPr>
                        <a:t>supporting</a:t>
                      </a:r>
                    </a:p>
                  </a:txBody>
                  <a:tcPr anchor="ctr">
                    <a:noFill/>
                  </a:tcPr>
                </a:tc>
                <a:tc>
                  <a:txBody>
                    <a:bodyPr/>
                    <a:lstStyle/>
                    <a:p>
                      <a:r>
                        <a:rPr lang="en-US" dirty="0">
                          <a:solidFill>
                            <a:srgbClr val="000000"/>
                          </a:solidFill>
                        </a:rPr>
                        <a:t>Absent from gnomAD</a:t>
                      </a: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1195172913"/>
                  </a:ext>
                </a:extLst>
              </a:tr>
              <a:tr h="604108">
                <a:tc>
                  <a:txBody>
                    <a:bodyPr/>
                    <a:lstStyle/>
                    <a:p>
                      <a:r>
                        <a:rPr lang="en-US" dirty="0">
                          <a:solidFill>
                            <a:srgbClr val="000000"/>
                          </a:solidFill>
                        </a:rPr>
                        <a:t>PP3</a:t>
                      </a:r>
                    </a:p>
                  </a:txBody>
                  <a:tcPr anchor="ctr">
                    <a:noFill/>
                  </a:tcPr>
                </a:tc>
                <a:tc>
                  <a:txBody>
                    <a:bodyPr/>
                    <a:lstStyle/>
                    <a:p>
                      <a:r>
                        <a:rPr lang="en-US" dirty="0">
                          <a:solidFill>
                            <a:srgbClr val="000000"/>
                          </a:solidFill>
                        </a:rPr>
                        <a:t>moderate</a:t>
                      </a:r>
                    </a:p>
                  </a:txBody>
                  <a:tcPr anchor="ctr">
                    <a:noFill/>
                  </a:tcPr>
                </a:tc>
                <a:tc>
                  <a:txBody>
                    <a:bodyPr/>
                    <a:lstStyle/>
                    <a:p>
                      <a:r>
                        <a:rPr lang="en-US" dirty="0">
                          <a:solidFill>
                            <a:srgbClr val="000000"/>
                          </a:solidFill>
                        </a:rPr>
                        <a:t>REVEL = 0.92</a:t>
                      </a:r>
                    </a:p>
                  </a:txBody>
                  <a:tcPr anchor="ctr">
                    <a:noFill/>
                  </a:tcPr>
                </a:tc>
                <a:tc>
                  <a:txBody>
                    <a:bodyPr/>
                    <a:lstStyle/>
                    <a:p>
                      <a:r>
                        <a:rPr lang="en-US" dirty="0">
                          <a:solidFill>
                            <a:srgbClr val="000000"/>
                          </a:solidFill>
                        </a:rPr>
                        <a:t>+2</a:t>
                      </a:r>
                    </a:p>
                  </a:txBody>
                  <a:tcPr anchor="ctr">
                    <a:noFill/>
                  </a:tcPr>
                </a:tc>
                <a:extLst>
                  <a:ext uri="{0D108BD9-81ED-4DB2-BD59-A6C34878D82A}">
                    <a16:rowId xmlns:a16="http://schemas.microsoft.com/office/drawing/2014/main" val="2591558591"/>
                  </a:ext>
                </a:extLst>
              </a:tr>
              <a:tr h="604108">
                <a:tc>
                  <a:txBody>
                    <a:bodyPr/>
                    <a:lstStyle/>
                    <a:p>
                      <a:r>
                        <a:rPr lang="en-US" dirty="0">
                          <a:solidFill>
                            <a:srgbClr val="000000"/>
                          </a:solidFill>
                        </a:rPr>
                        <a:t>PS4</a:t>
                      </a:r>
                    </a:p>
                  </a:txBody>
                  <a:tcPr anchor="ctr">
                    <a:noFill/>
                  </a:tcPr>
                </a:tc>
                <a:tc>
                  <a:txBody>
                    <a:bodyPr/>
                    <a:lstStyle/>
                    <a:p>
                      <a:r>
                        <a:rPr lang="en-US" dirty="0">
                          <a:solidFill>
                            <a:srgbClr val="000000"/>
                          </a:solidFill>
                        </a:rPr>
                        <a:t>moderate</a:t>
                      </a:r>
                    </a:p>
                  </a:txBody>
                  <a:tcPr anchor="ctr">
                    <a:noFill/>
                  </a:tcPr>
                </a:tc>
                <a:tc>
                  <a:txBody>
                    <a:bodyPr/>
                    <a:lstStyle/>
                    <a:p>
                      <a:r>
                        <a:rPr lang="en-US" dirty="0">
                          <a:solidFill>
                            <a:srgbClr val="000000"/>
                          </a:solidFill>
                        </a:rPr>
                        <a:t>3 unrelated families</a:t>
                      </a:r>
                    </a:p>
                  </a:txBody>
                  <a:tcPr anchor="ctr">
                    <a:noFill/>
                  </a:tcPr>
                </a:tc>
                <a:tc>
                  <a:txBody>
                    <a:bodyPr/>
                    <a:lstStyle/>
                    <a:p>
                      <a:r>
                        <a:rPr lang="en-US" dirty="0">
                          <a:solidFill>
                            <a:srgbClr val="000000"/>
                          </a:solidFill>
                        </a:rPr>
                        <a:t>+2</a:t>
                      </a:r>
                    </a:p>
                  </a:txBody>
                  <a:tcPr anchor="ctr">
                    <a:noFill/>
                  </a:tcPr>
                </a:tc>
                <a:extLst>
                  <a:ext uri="{0D108BD9-81ED-4DB2-BD59-A6C34878D82A}">
                    <a16:rowId xmlns:a16="http://schemas.microsoft.com/office/drawing/2014/main" val="604471851"/>
                  </a:ext>
                </a:extLst>
              </a:tr>
              <a:tr h="604108">
                <a:tc>
                  <a:txBody>
                    <a:bodyPr/>
                    <a:lstStyle/>
                    <a:p>
                      <a:r>
                        <a:rPr lang="en-US" dirty="0">
                          <a:solidFill>
                            <a:srgbClr val="000000"/>
                          </a:solidFill>
                        </a:rPr>
                        <a:t>PS3</a:t>
                      </a:r>
                    </a:p>
                  </a:txBody>
                  <a:tcPr anchor="ctr">
                    <a:noFill/>
                  </a:tcPr>
                </a:tc>
                <a:tc>
                  <a:txBody>
                    <a:bodyPr/>
                    <a:lstStyle/>
                    <a:p>
                      <a:r>
                        <a:rPr lang="en-US" dirty="0">
                          <a:solidFill>
                            <a:srgbClr val="000000"/>
                          </a:solidFill>
                        </a:rPr>
                        <a:t>supporting</a:t>
                      </a:r>
                    </a:p>
                  </a:txBody>
                  <a:tcPr anchor="ctr">
                    <a:noFill/>
                  </a:tcPr>
                </a:tc>
                <a:tc>
                  <a:txBody>
                    <a:bodyPr/>
                    <a:lstStyle/>
                    <a:p>
                      <a:r>
                        <a:rPr lang="en-US" dirty="0">
                          <a:solidFill>
                            <a:srgbClr val="000000"/>
                          </a:solidFill>
                        </a:rPr>
                        <a:t>Functional evidence that the protein-protein interaction </a:t>
                      </a: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2248047499"/>
                  </a:ext>
                </a:extLst>
              </a:tr>
            </a:tbl>
          </a:graphicData>
        </a:graphic>
      </p:graphicFrame>
    </p:spTree>
    <p:extLst>
      <p:ext uri="{BB962C8B-B14F-4D97-AF65-F5344CB8AC3E}">
        <p14:creationId xmlns:p14="http://schemas.microsoft.com/office/powerpoint/2010/main" val="91200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685485" y="286248"/>
            <a:ext cx="817853" cy="461665"/>
          </a:xfrm>
          <a:prstGeom prst="rect">
            <a:avLst/>
          </a:prstGeom>
          <a:noFill/>
        </p:spPr>
        <p:txBody>
          <a:bodyPr wrap="none" rtlCol="0">
            <a:spAutoFit/>
          </a:bodyPr>
          <a:lstStyle/>
          <a:p>
            <a:r>
              <a:rPr lang="en-US" b="1" dirty="0"/>
              <a:t>PM2</a:t>
            </a:r>
          </a:p>
        </p:txBody>
      </p:sp>
      <p:pic>
        <p:nvPicPr>
          <p:cNvPr id="8" name="Picture 7">
            <a:extLst>
              <a:ext uri="{FF2B5EF4-FFF2-40B4-BE49-F238E27FC236}">
                <a16:creationId xmlns:a16="http://schemas.microsoft.com/office/drawing/2014/main" id="{500BEEF0-6023-D51E-01CD-84E76549D1B9}"/>
              </a:ext>
            </a:extLst>
          </p:cNvPr>
          <p:cNvPicPr>
            <a:picLocks noChangeAspect="1"/>
          </p:cNvPicPr>
          <p:nvPr/>
        </p:nvPicPr>
        <p:blipFill>
          <a:blip r:embed="rId3"/>
          <a:stretch>
            <a:fillRect/>
          </a:stretch>
        </p:blipFill>
        <p:spPr>
          <a:xfrm>
            <a:off x="473878" y="956917"/>
            <a:ext cx="11241069" cy="4944165"/>
          </a:xfrm>
          <a:prstGeom prst="rect">
            <a:avLst/>
          </a:prstGeom>
        </p:spPr>
      </p:pic>
    </p:spTree>
    <p:extLst>
      <p:ext uri="{BB962C8B-B14F-4D97-AF65-F5344CB8AC3E}">
        <p14:creationId xmlns:p14="http://schemas.microsoft.com/office/powerpoint/2010/main" val="399877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414FE-B6AB-B0AF-A1B9-067001B7238A}"/>
              </a:ext>
            </a:extLst>
          </p:cNvPr>
          <p:cNvSpPr txBox="1"/>
          <p:nvPr/>
        </p:nvSpPr>
        <p:spPr>
          <a:xfrm>
            <a:off x="809174" y="1110001"/>
            <a:ext cx="10276513" cy="3416320"/>
          </a:xfrm>
          <a:prstGeom prst="rect">
            <a:avLst/>
          </a:prstGeom>
          <a:noFill/>
        </p:spPr>
        <p:txBody>
          <a:bodyPr wrap="square">
            <a:spAutoFit/>
          </a:bodyPr>
          <a:lstStyle/>
          <a:p>
            <a:pPr>
              <a:lnSpc>
                <a:spcPct val="100000"/>
              </a:lnSpc>
              <a:spcBef>
                <a:spcPct val="0"/>
              </a:spcBef>
              <a:buClrTx/>
              <a:buFontTx/>
              <a:buChar char="•"/>
            </a:pPr>
            <a:r>
              <a:rPr lang="en-US" altLang="en-US" sz="2400" dirty="0">
                <a:latin typeface="Arial" panose="020B0604020202020204" pitchFamily="34" charset="0"/>
              </a:rPr>
              <a:t>The variant was observed in three males with retinitis pigmentosa in one family. (</a:t>
            </a:r>
            <a:r>
              <a:rPr lang="en-US" altLang="en-US" sz="2400" dirty="0">
                <a:latin typeface="Arial" panose="020B0604020202020204" pitchFamily="34" charset="0"/>
                <a:hlinkClick r:id="rId2"/>
              </a:rPr>
              <a:t>PMID: 10937588</a:t>
            </a:r>
            <a:r>
              <a:rPr lang="en-US" altLang="en-US" sz="2400" dirty="0">
                <a:latin typeface="Arial" panose="020B0604020202020204" pitchFamily="34" charset="0"/>
              </a:rPr>
              <a:t>)</a:t>
            </a:r>
          </a:p>
          <a:p>
            <a:pPr>
              <a:lnSpc>
                <a:spcPct val="100000"/>
              </a:lnSpc>
              <a:spcBef>
                <a:spcPct val="0"/>
              </a:spcBef>
              <a:buClrTx/>
              <a:buFontTx/>
              <a:buChar char="•"/>
            </a:pPr>
            <a:endParaRPr lang="en-US" altLang="en-US" sz="2400" dirty="0">
              <a:latin typeface="Arial" panose="020B0604020202020204" pitchFamily="34" charset="0"/>
            </a:endParaRPr>
          </a:p>
          <a:p>
            <a:pPr>
              <a:lnSpc>
                <a:spcPct val="100000"/>
              </a:lnSpc>
              <a:spcBef>
                <a:spcPct val="0"/>
              </a:spcBef>
              <a:buClrTx/>
              <a:buFontTx/>
              <a:buChar char="•"/>
            </a:pPr>
            <a:r>
              <a:rPr lang="en-US" altLang="en-US" sz="2400" dirty="0">
                <a:latin typeface="Arial" panose="020B0604020202020204" pitchFamily="34" charset="0"/>
              </a:rPr>
              <a:t>The variant was observed in a 56 y/o male with retinitis pigmentosa in a Chinese cohort. Age of onset was 3 y/</a:t>
            </a:r>
            <a:r>
              <a:rPr lang="en-US" altLang="en-US" sz="2400" dirty="0" err="1">
                <a:latin typeface="Arial" panose="020B0604020202020204" pitchFamily="34" charset="0"/>
              </a:rPr>
              <a:t>o.</a:t>
            </a:r>
            <a:r>
              <a:rPr lang="en-US" altLang="en-US" sz="2400" dirty="0">
                <a:latin typeface="Arial" panose="020B0604020202020204" pitchFamily="34" charset="0"/>
              </a:rPr>
              <a:t> (</a:t>
            </a:r>
            <a:r>
              <a:rPr lang="en-US" altLang="en-US" sz="2400" dirty="0">
                <a:latin typeface="Arial" panose="020B0604020202020204" pitchFamily="34" charset="0"/>
                <a:hlinkClick r:id="rId3"/>
              </a:rPr>
              <a:t>PMID: 32100970</a:t>
            </a:r>
            <a:r>
              <a:rPr lang="en-US" altLang="en-US" sz="2400" dirty="0">
                <a:latin typeface="Arial" panose="020B0604020202020204" pitchFamily="34" charset="0"/>
              </a:rPr>
              <a:t>)</a:t>
            </a:r>
          </a:p>
          <a:p>
            <a:pPr>
              <a:lnSpc>
                <a:spcPct val="100000"/>
              </a:lnSpc>
              <a:spcBef>
                <a:spcPct val="0"/>
              </a:spcBef>
              <a:buClrTx/>
              <a:buFontTx/>
              <a:buChar char="•"/>
            </a:pPr>
            <a:endParaRPr lang="en-US" altLang="en-US" sz="2400" dirty="0">
              <a:latin typeface="Arial" panose="020B0604020202020204" pitchFamily="34" charset="0"/>
            </a:endParaRPr>
          </a:p>
          <a:p>
            <a:pPr>
              <a:lnSpc>
                <a:spcPct val="100000"/>
              </a:lnSpc>
              <a:spcBef>
                <a:spcPct val="0"/>
              </a:spcBef>
              <a:buClrTx/>
              <a:buFontTx/>
              <a:buChar char="•"/>
            </a:pPr>
            <a:r>
              <a:rPr lang="en-US" altLang="en-US" sz="2400" dirty="0">
                <a:latin typeface="Arial" panose="020B0604020202020204" pitchFamily="34" charset="0"/>
              </a:rPr>
              <a:t>The variant was observed in at least one family member from a large retinal degeneration cohort (</a:t>
            </a:r>
            <a:r>
              <a:rPr lang="en-US" altLang="en-US" sz="2400" dirty="0">
                <a:latin typeface="Arial" panose="020B0604020202020204" pitchFamily="34" charset="0"/>
                <a:hlinkClick r:id="rId4"/>
              </a:rPr>
              <a:t>PMID: 32037395</a:t>
            </a:r>
            <a:r>
              <a:rPr lang="en-US" altLang="en-US" sz="2400" dirty="0">
                <a:latin typeface="Arial" panose="020B0604020202020204" pitchFamily="34" charset="0"/>
              </a:rPr>
              <a:t>) (They applied PP1 indicating multiple family members were observed).</a:t>
            </a:r>
          </a:p>
        </p:txBody>
      </p:sp>
      <p:sp>
        <p:nvSpPr>
          <p:cNvPr id="8" name="TextBox 7">
            <a:extLst>
              <a:ext uri="{FF2B5EF4-FFF2-40B4-BE49-F238E27FC236}">
                <a16:creationId xmlns:a16="http://schemas.microsoft.com/office/drawing/2014/main" id="{D388DF50-9819-1104-31D8-C67D63BCC268}"/>
              </a:ext>
            </a:extLst>
          </p:cNvPr>
          <p:cNvSpPr txBox="1"/>
          <p:nvPr/>
        </p:nvSpPr>
        <p:spPr>
          <a:xfrm>
            <a:off x="5685485" y="286248"/>
            <a:ext cx="766557" cy="461665"/>
          </a:xfrm>
          <a:prstGeom prst="rect">
            <a:avLst/>
          </a:prstGeom>
          <a:noFill/>
        </p:spPr>
        <p:txBody>
          <a:bodyPr wrap="none" rtlCol="0">
            <a:spAutoFit/>
          </a:bodyPr>
          <a:lstStyle/>
          <a:p>
            <a:r>
              <a:rPr lang="en-US" b="1" dirty="0"/>
              <a:t>PS4</a:t>
            </a:r>
          </a:p>
        </p:txBody>
      </p:sp>
    </p:spTree>
    <p:extLst>
      <p:ext uri="{BB962C8B-B14F-4D97-AF65-F5344CB8AC3E}">
        <p14:creationId xmlns:p14="http://schemas.microsoft.com/office/powerpoint/2010/main" val="336931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2798656E-C6C6-B81F-1C92-F9A105860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076" y="1706256"/>
            <a:ext cx="4487583" cy="305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082C410-DFDC-9C50-67C2-FC7E30BB0B5A}"/>
              </a:ext>
            </a:extLst>
          </p:cNvPr>
          <p:cNvSpPr txBox="1"/>
          <p:nvPr/>
        </p:nvSpPr>
        <p:spPr>
          <a:xfrm>
            <a:off x="908109" y="1706256"/>
            <a:ext cx="4487583" cy="1938992"/>
          </a:xfrm>
          <a:prstGeom prst="rect">
            <a:avLst/>
          </a:prstGeom>
          <a:noFill/>
        </p:spPr>
        <p:txBody>
          <a:bodyPr wrap="square">
            <a:spAutoFit/>
          </a:bodyPr>
          <a:lstStyle/>
          <a:p>
            <a:pPr>
              <a:lnSpc>
                <a:spcPct val="100000"/>
              </a:lnSpc>
              <a:spcBef>
                <a:spcPct val="0"/>
              </a:spcBef>
              <a:buClrTx/>
            </a:pPr>
            <a:r>
              <a:rPr lang="en-US" altLang="en-US" sz="2400" dirty="0">
                <a:latin typeface="Arial" panose="020B0604020202020204" pitchFamily="34" charset="0"/>
              </a:rPr>
              <a:t>Cys302Tyr was shown to reduce the interaction between RPGR and RPGRIP1</a:t>
            </a:r>
            <a:r>
              <a:rPr lang="el-GR" altLang="en-US" sz="2400" dirty="0">
                <a:latin typeface="Arial" panose="020B0604020202020204" pitchFamily="34" charset="0"/>
              </a:rPr>
              <a:t>α</a:t>
            </a:r>
            <a:r>
              <a:rPr lang="en-US" altLang="en-US" sz="2400" dirty="0">
                <a:latin typeface="Arial" panose="020B0604020202020204" pitchFamily="34" charset="0"/>
              </a:rPr>
              <a:t> by yeast hybridization assay (</a:t>
            </a:r>
            <a:r>
              <a:rPr lang="en-US" altLang="en-US" sz="2400" dirty="0">
                <a:latin typeface="Arial" panose="020B0604020202020204" pitchFamily="34" charset="0"/>
                <a:hlinkClick r:id="rId3"/>
              </a:rPr>
              <a:t>PMID: 23213406</a:t>
            </a:r>
            <a:r>
              <a:rPr lang="en-US" altLang="en-US" sz="2400" dirty="0">
                <a:latin typeface="Arial" panose="020B0604020202020204" pitchFamily="34" charset="0"/>
              </a:rPr>
              <a:t>)</a:t>
            </a:r>
          </a:p>
        </p:txBody>
      </p:sp>
      <p:sp>
        <p:nvSpPr>
          <p:cNvPr id="7" name="TextBox 6">
            <a:extLst>
              <a:ext uri="{FF2B5EF4-FFF2-40B4-BE49-F238E27FC236}">
                <a16:creationId xmlns:a16="http://schemas.microsoft.com/office/drawing/2014/main" id="{E71BCF2B-27AA-D98A-FA7D-8CC7138765BD}"/>
              </a:ext>
            </a:extLst>
          </p:cNvPr>
          <p:cNvSpPr txBox="1"/>
          <p:nvPr/>
        </p:nvSpPr>
        <p:spPr>
          <a:xfrm>
            <a:off x="5685485" y="286248"/>
            <a:ext cx="766557" cy="461665"/>
          </a:xfrm>
          <a:prstGeom prst="rect">
            <a:avLst/>
          </a:prstGeom>
          <a:noFill/>
        </p:spPr>
        <p:txBody>
          <a:bodyPr wrap="none" rtlCol="0">
            <a:spAutoFit/>
          </a:bodyPr>
          <a:lstStyle/>
          <a:p>
            <a:r>
              <a:rPr lang="en-US" b="1" dirty="0"/>
              <a:t>PS3</a:t>
            </a:r>
          </a:p>
        </p:txBody>
      </p:sp>
    </p:spTree>
    <p:extLst>
      <p:ext uri="{BB962C8B-B14F-4D97-AF65-F5344CB8AC3E}">
        <p14:creationId xmlns:p14="http://schemas.microsoft.com/office/powerpoint/2010/main" val="278880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685485" y="286248"/>
            <a:ext cx="766557" cy="461665"/>
          </a:xfrm>
          <a:prstGeom prst="rect">
            <a:avLst/>
          </a:prstGeom>
          <a:noFill/>
        </p:spPr>
        <p:txBody>
          <a:bodyPr wrap="none" rtlCol="0">
            <a:spAutoFit/>
          </a:bodyPr>
          <a:lstStyle/>
          <a:p>
            <a:r>
              <a:rPr lang="en-US" b="1" dirty="0"/>
              <a:t>PP3</a:t>
            </a:r>
          </a:p>
        </p:txBody>
      </p:sp>
      <p:pic>
        <p:nvPicPr>
          <p:cNvPr id="13" name="Picture 12">
            <a:extLst>
              <a:ext uri="{FF2B5EF4-FFF2-40B4-BE49-F238E27FC236}">
                <a16:creationId xmlns:a16="http://schemas.microsoft.com/office/drawing/2014/main" id="{16073EEE-C190-57C8-CC58-8FCB86E1F555}"/>
              </a:ext>
            </a:extLst>
          </p:cNvPr>
          <p:cNvPicPr>
            <a:picLocks noChangeAspect="1"/>
          </p:cNvPicPr>
          <p:nvPr/>
        </p:nvPicPr>
        <p:blipFill>
          <a:blip r:embed="rId3"/>
          <a:stretch>
            <a:fillRect/>
          </a:stretch>
        </p:blipFill>
        <p:spPr>
          <a:xfrm>
            <a:off x="469114" y="898177"/>
            <a:ext cx="11250595" cy="2695951"/>
          </a:xfrm>
          <a:prstGeom prst="rect">
            <a:avLst/>
          </a:prstGeom>
        </p:spPr>
      </p:pic>
      <p:pic>
        <p:nvPicPr>
          <p:cNvPr id="15" name="Picture 14">
            <a:extLst>
              <a:ext uri="{FF2B5EF4-FFF2-40B4-BE49-F238E27FC236}">
                <a16:creationId xmlns:a16="http://schemas.microsoft.com/office/drawing/2014/main" id="{B936ED18-B650-DAF8-BD0C-93E50589CBAF}"/>
              </a:ext>
            </a:extLst>
          </p:cNvPr>
          <p:cNvPicPr>
            <a:picLocks noChangeAspect="1"/>
          </p:cNvPicPr>
          <p:nvPr/>
        </p:nvPicPr>
        <p:blipFill>
          <a:blip r:embed="rId4"/>
          <a:stretch>
            <a:fillRect/>
          </a:stretch>
        </p:blipFill>
        <p:spPr>
          <a:xfrm>
            <a:off x="469114" y="3844696"/>
            <a:ext cx="4239217" cy="1819529"/>
          </a:xfrm>
          <a:prstGeom prst="rect">
            <a:avLst/>
          </a:prstGeom>
        </p:spPr>
      </p:pic>
    </p:spTree>
    <p:extLst>
      <p:ext uri="{BB962C8B-B14F-4D97-AF65-F5344CB8AC3E}">
        <p14:creationId xmlns:p14="http://schemas.microsoft.com/office/powerpoint/2010/main" val="352501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3760375" y="1689447"/>
            <a:ext cx="4668073" cy="461665"/>
          </a:xfrm>
          <a:prstGeom prst="rect">
            <a:avLst/>
          </a:prstGeom>
          <a:noFill/>
        </p:spPr>
        <p:txBody>
          <a:bodyPr wrap="none" rtlCol="0">
            <a:spAutoFit/>
          </a:bodyPr>
          <a:lstStyle/>
          <a:p>
            <a:r>
              <a:rPr lang="en-US" b="1" dirty="0"/>
              <a:t>Case 3: Group Walkthrough #2</a:t>
            </a:r>
          </a:p>
        </p:txBody>
      </p:sp>
      <p:sp>
        <p:nvSpPr>
          <p:cNvPr id="2" name="TextBox 1">
            <a:extLst>
              <a:ext uri="{FF2B5EF4-FFF2-40B4-BE49-F238E27FC236}">
                <a16:creationId xmlns:a16="http://schemas.microsoft.com/office/drawing/2014/main" id="{96904F3D-E5B2-E6A9-5F5B-E141400F9EF1}"/>
              </a:ext>
            </a:extLst>
          </p:cNvPr>
          <p:cNvSpPr txBox="1"/>
          <p:nvPr/>
        </p:nvSpPr>
        <p:spPr>
          <a:xfrm>
            <a:off x="1632029" y="2596846"/>
            <a:ext cx="8924766" cy="1200329"/>
          </a:xfrm>
          <a:prstGeom prst="rect">
            <a:avLst/>
          </a:prstGeom>
          <a:noFill/>
        </p:spPr>
        <p:txBody>
          <a:bodyPr wrap="square" rtlCol="0">
            <a:spAutoFit/>
          </a:bodyPr>
          <a:lstStyle/>
          <a:p>
            <a:r>
              <a:rPr lang="en-US" dirty="0"/>
              <a:t>In breakout groups, walk through your variants and apply criteria you think are appropriate based on publically available databases. </a:t>
            </a:r>
          </a:p>
        </p:txBody>
      </p:sp>
    </p:spTree>
    <p:extLst>
      <p:ext uri="{BB962C8B-B14F-4D97-AF65-F5344CB8AC3E}">
        <p14:creationId xmlns:p14="http://schemas.microsoft.com/office/powerpoint/2010/main" val="275464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9EF80BC-4363-2334-854A-8A2B9CA8E7C5}"/>
              </a:ext>
            </a:extLst>
          </p:cNvPr>
          <p:cNvSpPr/>
          <p:nvPr/>
        </p:nvSpPr>
        <p:spPr>
          <a:xfrm>
            <a:off x="2981288" y="1316632"/>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F37E44C-4A1D-9EE1-F0AD-CA7D4D19C5CD}"/>
              </a:ext>
            </a:extLst>
          </p:cNvPr>
          <p:cNvSpPr/>
          <p:nvPr/>
        </p:nvSpPr>
        <p:spPr>
          <a:xfrm>
            <a:off x="6155054" y="6006058"/>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28251F-045B-3D04-29DA-C1B28903BE0C}"/>
              </a:ext>
            </a:extLst>
          </p:cNvPr>
          <p:cNvSpPr/>
          <p:nvPr/>
        </p:nvSpPr>
        <p:spPr>
          <a:xfrm>
            <a:off x="5259704" y="5077915"/>
            <a:ext cx="790575" cy="760909"/>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BAEEAAA-AFD4-7FA1-9D55-1131528D7018}"/>
              </a:ext>
            </a:extLst>
          </p:cNvPr>
          <p:cNvCxnSpPr>
            <a:cxnSpLocks/>
          </p:cNvCxnSpPr>
          <p:nvPr/>
        </p:nvCxnSpPr>
        <p:spPr>
          <a:xfrm>
            <a:off x="6050279" y="5439043"/>
            <a:ext cx="971550" cy="1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3E5880-8E25-C2EC-D309-5CCC873455CE}"/>
              </a:ext>
            </a:extLst>
          </p:cNvPr>
          <p:cNvCxnSpPr>
            <a:cxnSpLocks/>
          </p:cNvCxnSpPr>
          <p:nvPr/>
        </p:nvCxnSpPr>
        <p:spPr>
          <a:xfrm>
            <a:off x="6517004" y="5454153"/>
            <a:ext cx="0" cy="584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69763C-EAB1-154B-7EDD-018E56352287}"/>
              </a:ext>
            </a:extLst>
          </p:cNvPr>
          <p:cNvCxnSpPr/>
          <p:nvPr/>
        </p:nvCxnSpPr>
        <p:spPr>
          <a:xfrm>
            <a:off x="4573904" y="3627807"/>
            <a:ext cx="121919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9B24BB-DB45-1134-1E11-D32ED62D24CC}"/>
              </a:ext>
            </a:extLst>
          </p:cNvPr>
          <p:cNvCxnSpPr>
            <a:cxnSpLocks/>
          </p:cNvCxnSpPr>
          <p:nvPr/>
        </p:nvCxnSpPr>
        <p:spPr>
          <a:xfrm>
            <a:off x="4926329" y="3627807"/>
            <a:ext cx="0" cy="1180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CAC2C-7341-05AF-49BF-D0A81E0AD649}"/>
              </a:ext>
            </a:extLst>
          </p:cNvPr>
          <p:cNvCxnSpPr>
            <a:cxnSpLocks/>
            <a:stCxn id="4" idx="3"/>
          </p:cNvCxnSpPr>
          <p:nvPr/>
        </p:nvCxnSpPr>
        <p:spPr>
          <a:xfrm>
            <a:off x="3705188" y="1664295"/>
            <a:ext cx="10953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F5169B-08F8-D92E-7539-76A97B61E746}"/>
              </a:ext>
            </a:extLst>
          </p:cNvPr>
          <p:cNvCxnSpPr>
            <a:cxnSpLocks/>
          </p:cNvCxnSpPr>
          <p:nvPr/>
        </p:nvCxnSpPr>
        <p:spPr>
          <a:xfrm>
            <a:off x="4183379" y="1674771"/>
            <a:ext cx="0" cy="1068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4F96A7A-D1CA-6F75-FE6C-59880B7A3435}"/>
              </a:ext>
            </a:extLst>
          </p:cNvPr>
          <p:cNvSpPr/>
          <p:nvPr/>
        </p:nvSpPr>
        <p:spPr>
          <a:xfrm>
            <a:off x="3850004" y="3280146"/>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6A29C7-9EB8-AFF6-C7BA-DBF374A54634}"/>
              </a:ext>
            </a:extLst>
          </p:cNvPr>
          <p:cNvSpPr/>
          <p:nvPr/>
        </p:nvSpPr>
        <p:spPr>
          <a:xfrm>
            <a:off x="5259704" y="3280146"/>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9D1F6E1-48BD-D8F5-B0EB-36F8AB9869C4}"/>
              </a:ext>
            </a:extLst>
          </p:cNvPr>
          <p:cNvSpPr/>
          <p:nvPr/>
        </p:nvSpPr>
        <p:spPr>
          <a:xfrm>
            <a:off x="4764405" y="1283841"/>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53D5C72-5DCF-0DEC-458F-07F398F4585C}"/>
              </a:ext>
            </a:extLst>
          </p:cNvPr>
          <p:cNvSpPr/>
          <p:nvPr/>
        </p:nvSpPr>
        <p:spPr>
          <a:xfrm>
            <a:off x="4097655" y="5110707"/>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C2EC04A-0CD9-A04E-C927-80BAD3EE229C}"/>
              </a:ext>
            </a:extLst>
          </p:cNvPr>
          <p:cNvCxnSpPr>
            <a:cxnSpLocks/>
          </p:cNvCxnSpPr>
          <p:nvPr/>
        </p:nvCxnSpPr>
        <p:spPr>
          <a:xfrm>
            <a:off x="4450079" y="4800600"/>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9F13ED-04AC-C33F-2339-236AEF485DE6}"/>
              </a:ext>
            </a:extLst>
          </p:cNvPr>
          <p:cNvCxnSpPr>
            <a:cxnSpLocks/>
          </p:cNvCxnSpPr>
          <p:nvPr/>
        </p:nvCxnSpPr>
        <p:spPr>
          <a:xfrm>
            <a:off x="5467312" y="4808560"/>
            <a:ext cx="0" cy="333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432158-3473-4B56-0E3F-4A054DB5CDD5}"/>
              </a:ext>
            </a:extLst>
          </p:cNvPr>
          <p:cNvCxnSpPr>
            <a:cxnSpLocks/>
          </p:cNvCxnSpPr>
          <p:nvPr/>
        </p:nvCxnSpPr>
        <p:spPr>
          <a:xfrm flipH="1" flipV="1">
            <a:off x="3068955" y="4800600"/>
            <a:ext cx="2398358" cy="7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5BE9FC95-5181-B1D4-2317-BE86B851B8D1}"/>
              </a:ext>
            </a:extLst>
          </p:cNvPr>
          <p:cNvSpPr/>
          <p:nvPr/>
        </p:nvSpPr>
        <p:spPr>
          <a:xfrm rot="17614321">
            <a:off x="5284295" y="6003205"/>
            <a:ext cx="328036" cy="171711"/>
          </a:xfrm>
          <a:prstGeom prs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AF9D572-EA3B-2446-9507-0DB4AE463DFA}"/>
              </a:ext>
            </a:extLst>
          </p:cNvPr>
          <p:cNvSpPr/>
          <p:nvPr/>
        </p:nvSpPr>
        <p:spPr>
          <a:xfrm>
            <a:off x="7021829" y="5143499"/>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0DA8606E-E33E-9B9E-B4E8-97A245BDA85B}"/>
              </a:ext>
            </a:extLst>
          </p:cNvPr>
          <p:cNvSpPr/>
          <p:nvPr/>
        </p:nvSpPr>
        <p:spPr>
          <a:xfrm>
            <a:off x="3837589" y="5717566"/>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F2A6050-E36D-7207-C72F-1DB2D2A934BD}"/>
              </a:ext>
            </a:extLst>
          </p:cNvPr>
          <p:cNvSpPr/>
          <p:nvPr/>
        </p:nvSpPr>
        <p:spPr>
          <a:xfrm>
            <a:off x="3628039" y="3908960"/>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6DBC3220-D163-3B56-8D4C-B2A47FD83A26}"/>
              </a:ext>
            </a:extLst>
          </p:cNvPr>
          <p:cNvSpPr/>
          <p:nvPr/>
        </p:nvSpPr>
        <p:spPr>
          <a:xfrm>
            <a:off x="5081132" y="5712070"/>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CACB59-EED1-2B6D-1708-A46B5D4D1002}"/>
              </a:ext>
            </a:extLst>
          </p:cNvPr>
          <p:cNvSpPr/>
          <p:nvPr/>
        </p:nvSpPr>
        <p:spPr>
          <a:xfrm>
            <a:off x="2732690" y="5107100"/>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F49374F-7A13-A45C-A278-83C078FC7905}"/>
              </a:ext>
            </a:extLst>
          </p:cNvPr>
          <p:cNvCxnSpPr>
            <a:cxnSpLocks/>
          </p:cNvCxnSpPr>
          <p:nvPr/>
        </p:nvCxnSpPr>
        <p:spPr>
          <a:xfrm>
            <a:off x="3068955" y="4800599"/>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Minus Sign 26">
            <a:extLst>
              <a:ext uri="{FF2B5EF4-FFF2-40B4-BE49-F238E27FC236}">
                <a16:creationId xmlns:a16="http://schemas.microsoft.com/office/drawing/2014/main" id="{11CCCF25-8D22-1CDF-28C1-DF320A623CA3}"/>
              </a:ext>
            </a:extLst>
          </p:cNvPr>
          <p:cNvSpPr/>
          <p:nvPr/>
        </p:nvSpPr>
        <p:spPr>
          <a:xfrm>
            <a:off x="2401188" y="5696083"/>
            <a:ext cx="381000" cy="285482"/>
          </a:xfrm>
          <a:prstGeom prst="mathMin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20AD655-7501-232D-4E6B-437C03B28ACF}"/>
              </a:ext>
            </a:extLst>
          </p:cNvPr>
          <p:cNvSpPr/>
          <p:nvPr/>
        </p:nvSpPr>
        <p:spPr>
          <a:xfrm>
            <a:off x="971550" y="3263501"/>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D08C497-B412-8CA1-2C8E-2236B83BBBB2}"/>
              </a:ext>
            </a:extLst>
          </p:cNvPr>
          <p:cNvCxnSpPr>
            <a:cxnSpLocks/>
          </p:cNvCxnSpPr>
          <p:nvPr/>
        </p:nvCxnSpPr>
        <p:spPr>
          <a:xfrm>
            <a:off x="1333500" y="2743200"/>
            <a:ext cx="28498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5C07B94-AE58-831E-FB3A-1CAF2996FEF1}"/>
              </a:ext>
            </a:extLst>
          </p:cNvPr>
          <p:cNvCxnSpPr>
            <a:cxnSpLocks/>
          </p:cNvCxnSpPr>
          <p:nvPr/>
        </p:nvCxnSpPr>
        <p:spPr>
          <a:xfrm>
            <a:off x="1333500" y="2743200"/>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535471-3A3C-A825-196B-48300B00B47C}"/>
              </a:ext>
            </a:extLst>
          </p:cNvPr>
          <p:cNvCxnSpPr>
            <a:cxnSpLocks/>
            <a:endCxn id="33" idx="0"/>
          </p:cNvCxnSpPr>
          <p:nvPr/>
        </p:nvCxnSpPr>
        <p:spPr>
          <a:xfrm>
            <a:off x="1325617" y="3928854"/>
            <a:ext cx="0" cy="1243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282B483-C2C7-266A-7EA5-22A815392983}"/>
              </a:ext>
            </a:extLst>
          </p:cNvPr>
          <p:cNvSpPr/>
          <p:nvPr/>
        </p:nvSpPr>
        <p:spPr>
          <a:xfrm>
            <a:off x="975954" y="5172684"/>
            <a:ext cx="723900" cy="6953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Plus Sign 33">
            <a:extLst>
              <a:ext uri="{FF2B5EF4-FFF2-40B4-BE49-F238E27FC236}">
                <a16:creationId xmlns:a16="http://schemas.microsoft.com/office/drawing/2014/main" id="{C0C45C8E-EDC3-62FE-75FF-3F75C22194FB}"/>
              </a:ext>
            </a:extLst>
          </p:cNvPr>
          <p:cNvSpPr/>
          <p:nvPr/>
        </p:nvSpPr>
        <p:spPr>
          <a:xfrm>
            <a:off x="741031" y="3928427"/>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EBC9E9C7-C44E-7777-B245-2530865CB3E7}"/>
              </a:ext>
            </a:extLst>
          </p:cNvPr>
          <p:cNvCxnSpPr>
            <a:cxnSpLocks/>
          </p:cNvCxnSpPr>
          <p:nvPr/>
        </p:nvCxnSpPr>
        <p:spPr>
          <a:xfrm>
            <a:off x="4183379" y="2726555"/>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54292A2-934B-667F-70FB-EB0CB6CA5E20}"/>
              </a:ext>
            </a:extLst>
          </p:cNvPr>
          <p:cNvSpPr txBox="1"/>
          <p:nvPr/>
        </p:nvSpPr>
        <p:spPr>
          <a:xfrm>
            <a:off x="715326" y="1276077"/>
            <a:ext cx="618172" cy="369332"/>
          </a:xfrm>
          <a:prstGeom prst="rect">
            <a:avLst/>
          </a:prstGeom>
          <a:noFill/>
        </p:spPr>
        <p:txBody>
          <a:bodyPr wrap="square" rtlCol="0">
            <a:spAutoFit/>
          </a:bodyPr>
          <a:lstStyle/>
          <a:p>
            <a:r>
              <a:rPr lang="en-US" dirty="0"/>
              <a:t>I</a:t>
            </a:r>
          </a:p>
        </p:txBody>
      </p:sp>
      <p:sp>
        <p:nvSpPr>
          <p:cNvPr id="37" name="TextBox 36">
            <a:extLst>
              <a:ext uri="{FF2B5EF4-FFF2-40B4-BE49-F238E27FC236}">
                <a16:creationId xmlns:a16="http://schemas.microsoft.com/office/drawing/2014/main" id="{E0F32491-96E4-5BF0-0E91-CDEA535F9291}"/>
              </a:ext>
            </a:extLst>
          </p:cNvPr>
          <p:cNvSpPr txBox="1"/>
          <p:nvPr/>
        </p:nvSpPr>
        <p:spPr>
          <a:xfrm>
            <a:off x="567215" y="3350911"/>
            <a:ext cx="618172" cy="369332"/>
          </a:xfrm>
          <a:prstGeom prst="rect">
            <a:avLst/>
          </a:prstGeom>
          <a:noFill/>
        </p:spPr>
        <p:txBody>
          <a:bodyPr wrap="square" rtlCol="0">
            <a:spAutoFit/>
          </a:bodyPr>
          <a:lstStyle/>
          <a:p>
            <a:r>
              <a:rPr lang="en-US" dirty="0"/>
              <a:t>II</a:t>
            </a:r>
          </a:p>
        </p:txBody>
      </p:sp>
      <p:sp>
        <p:nvSpPr>
          <p:cNvPr id="38" name="TextBox 37">
            <a:extLst>
              <a:ext uri="{FF2B5EF4-FFF2-40B4-BE49-F238E27FC236}">
                <a16:creationId xmlns:a16="http://schemas.microsoft.com/office/drawing/2014/main" id="{FADA9B58-69E5-D890-A2D4-8C84BBBDB39D}"/>
              </a:ext>
            </a:extLst>
          </p:cNvPr>
          <p:cNvSpPr txBox="1"/>
          <p:nvPr/>
        </p:nvSpPr>
        <p:spPr>
          <a:xfrm>
            <a:off x="472429" y="5274278"/>
            <a:ext cx="618172" cy="369332"/>
          </a:xfrm>
          <a:prstGeom prst="rect">
            <a:avLst/>
          </a:prstGeom>
          <a:noFill/>
        </p:spPr>
        <p:txBody>
          <a:bodyPr wrap="square" rtlCol="0">
            <a:spAutoFit/>
          </a:bodyPr>
          <a:lstStyle/>
          <a:p>
            <a:r>
              <a:rPr lang="en-US" dirty="0"/>
              <a:t>III</a:t>
            </a:r>
          </a:p>
        </p:txBody>
      </p:sp>
      <p:sp>
        <p:nvSpPr>
          <p:cNvPr id="39" name="TextBox 38">
            <a:extLst>
              <a:ext uri="{FF2B5EF4-FFF2-40B4-BE49-F238E27FC236}">
                <a16:creationId xmlns:a16="http://schemas.microsoft.com/office/drawing/2014/main" id="{81D77D4F-6652-427C-970B-85FC2D85EFBD}"/>
              </a:ext>
            </a:extLst>
          </p:cNvPr>
          <p:cNvSpPr txBox="1"/>
          <p:nvPr/>
        </p:nvSpPr>
        <p:spPr>
          <a:xfrm>
            <a:off x="691039" y="6129008"/>
            <a:ext cx="618172" cy="369332"/>
          </a:xfrm>
          <a:prstGeom prst="rect">
            <a:avLst/>
          </a:prstGeom>
          <a:noFill/>
        </p:spPr>
        <p:txBody>
          <a:bodyPr wrap="square" rtlCol="0">
            <a:spAutoFit/>
          </a:bodyPr>
          <a:lstStyle/>
          <a:p>
            <a:r>
              <a:rPr lang="en-US" dirty="0"/>
              <a:t>IV</a:t>
            </a:r>
          </a:p>
        </p:txBody>
      </p:sp>
      <p:sp>
        <p:nvSpPr>
          <p:cNvPr id="40" name="TextBox 39">
            <a:extLst>
              <a:ext uri="{FF2B5EF4-FFF2-40B4-BE49-F238E27FC236}">
                <a16:creationId xmlns:a16="http://schemas.microsoft.com/office/drawing/2014/main" id="{F9F09F84-D3D2-BBC1-3589-D048F2109EC7}"/>
              </a:ext>
            </a:extLst>
          </p:cNvPr>
          <p:cNvSpPr txBox="1"/>
          <p:nvPr/>
        </p:nvSpPr>
        <p:spPr>
          <a:xfrm>
            <a:off x="3127977" y="2118360"/>
            <a:ext cx="308640" cy="369332"/>
          </a:xfrm>
          <a:prstGeom prst="rect">
            <a:avLst/>
          </a:prstGeom>
          <a:noFill/>
        </p:spPr>
        <p:txBody>
          <a:bodyPr wrap="square" rtlCol="0">
            <a:spAutoFit/>
          </a:bodyPr>
          <a:lstStyle/>
          <a:p>
            <a:r>
              <a:rPr lang="en-US" dirty="0"/>
              <a:t>1</a:t>
            </a:r>
          </a:p>
        </p:txBody>
      </p:sp>
      <p:sp>
        <p:nvSpPr>
          <p:cNvPr id="41" name="TextBox 40">
            <a:extLst>
              <a:ext uri="{FF2B5EF4-FFF2-40B4-BE49-F238E27FC236}">
                <a16:creationId xmlns:a16="http://schemas.microsoft.com/office/drawing/2014/main" id="{0CAE042F-19B7-C234-1A61-FC122E10948B}"/>
              </a:ext>
            </a:extLst>
          </p:cNvPr>
          <p:cNvSpPr txBox="1"/>
          <p:nvPr/>
        </p:nvSpPr>
        <p:spPr>
          <a:xfrm>
            <a:off x="4966300" y="2118360"/>
            <a:ext cx="308640" cy="369332"/>
          </a:xfrm>
          <a:prstGeom prst="rect">
            <a:avLst/>
          </a:prstGeom>
          <a:noFill/>
        </p:spPr>
        <p:txBody>
          <a:bodyPr wrap="square" rtlCol="0">
            <a:spAutoFit/>
          </a:bodyPr>
          <a:lstStyle/>
          <a:p>
            <a:r>
              <a:rPr lang="en-US" dirty="0"/>
              <a:t>2</a:t>
            </a:r>
          </a:p>
        </p:txBody>
      </p:sp>
      <p:sp>
        <p:nvSpPr>
          <p:cNvPr id="42" name="TextBox 41">
            <a:extLst>
              <a:ext uri="{FF2B5EF4-FFF2-40B4-BE49-F238E27FC236}">
                <a16:creationId xmlns:a16="http://schemas.microsoft.com/office/drawing/2014/main" id="{B74E093E-D816-DC75-553B-E242B3822F79}"/>
              </a:ext>
            </a:extLst>
          </p:cNvPr>
          <p:cNvSpPr txBox="1"/>
          <p:nvPr/>
        </p:nvSpPr>
        <p:spPr>
          <a:xfrm>
            <a:off x="4085238" y="3962598"/>
            <a:ext cx="308640" cy="369332"/>
          </a:xfrm>
          <a:prstGeom prst="rect">
            <a:avLst/>
          </a:prstGeom>
          <a:noFill/>
        </p:spPr>
        <p:txBody>
          <a:bodyPr wrap="square" rtlCol="0">
            <a:spAutoFit/>
          </a:bodyPr>
          <a:lstStyle/>
          <a:p>
            <a:r>
              <a:rPr lang="en-US" dirty="0"/>
              <a:t>2</a:t>
            </a:r>
          </a:p>
        </p:txBody>
      </p:sp>
      <p:sp>
        <p:nvSpPr>
          <p:cNvPr id="43" name="TextBox 42">
            <a:extLst>
              <a:ext uri="{FF2B5EF4-FFF2-40B4-BE49-F238E27FC236}">
                <a16:creationId xmlns:a16="http://schemas.microsoft.com/office/drawing/2014/main" id="{89D23033-AE89-12D8-FFB3-328B666923AC}"/>
              </a:ext>
            </a:extLst>
          </p:cNvPr>
          <p:cNvSpPr txBox="1"/>
          <p:nvPr/>
        </p:nvSpPr>
        <p:spPr>
          <a:xfrm>
            <a:off x="1331580" y="3935585"/>
            <a:ext cx="308640" cy="369332"/>
          </a:xfrm>
          <a:prstGeom prst="rect">
            <a:avLst/>
          </a:prstGeom>
          <a:noFill/>
        </p:spPr>
        <p:txBody>
          <a:bodyPr wrap="square" rtlCol="0">
            <a:spAutoFit/>
          </a:bodyPr>
          <a:lstStyle/>
          <a:p>
            <a:r>
              <a:rPr lang="en-US" dirty="0"/>
              <a:t>1</a:t>
            </a:r>
          </a:p>
        </p:txBody>
      </p:sp>
      <p:sp>
        <p:nvSpPr>
          <p:cNvPr id="44" name="TextBox 43">
            <a:extLst>
              <a:ext uri="{FF2B5EF4-FFF2-40B4-BE49-F238E27FC236}">
                <a16:creationId xmlns:a16="http://schemas.microsoft.com/office/drawing/2014/main" id="{DFA4ED31-AD3A-5754-4E34-F2EC1C182020}"/>
              </a:ext>
            </a:extLst>
          </p:cNvPr>
          <p:cNvSpPr txBox="1"/>
          <p:nvPr/>
        </p:nvSpPr>
        <p:spPr>
          <a:xfrm>
            <a:off x="1169179" y="5833539"/>
            <a:ext cx="308640" cy="369332"/>
          </a:xfrm>
          <a:prstGeom prst="rect">
            <a:avLst/>
          </a:prstGeom>
          <a:noFill/>
        </p:spPr>
        <p:txBody>
          <a:bodyPr wrap="square" rtlCol="0">
            <a:spAutoFit/>
          </a:bodyPr>
          <a:lstStyle/>
          <a:p>
            <a:r>
              <a:rPr lang="en-US" dirty="0"/>
              <a:t>1</a:t>
            </a:r>
          </a:p>
        </p:txBody>
      </p:sp>
      <p:sp>
        <p:nvSpPr>
          <p:cNvPr id="45" name="TextBox 44">
            <a:extLst>
              <a:ext uri="{FF2B5EF4-FFF2-40B4-BE49-F238E27FC236}">
                <a16:creationId xmlns:a16="http://schemas.microsoft.com/office/drawing/2014/main" id="{7FC29BF2-1E5B-D3A8-2FB8-4862D06F80C1}"/>
              </a:ext>
            </a:extLst>
          </p:cNvPr>
          <p:cNvSpPr txBox="1"/>
          <p:nvPr/>
        </p:nvSpPr>
        <p:spPr>
          <a:xfrm>
            <a:off x="2981288" y="5832665"/>
            <a:ext cx="308640" cy="369332"/>
          </a:xfrm>
          <a:prstGeom prst="rect">
            <a:avLst/>
          </a:prstGeom>
          <a:noFill/>
        </p:spPr>
        <p:txBody>
          <a:bodyPr wrap="square" rtlCol="0">
            <a:spAutoFit/>
          </a:bodyPr>
          <a:lstStyle/>
          <a:p>
            <a:r>
              <a:rPr lang="en-US" dirty="0"/>
              <a:t>2</a:t>
            </a:r>
          </a:p>
        </p:txBody>
      </p:sp>
      <p:sp>
        <p:nvSpPr>
          <p:cNvPr id="46" name="TextBox 45">
            <a:extLst>
              <a:ext uri="{FF2B5EF4-FFF2-40B4-BE49-F238E27FC236}">
                <a16:creationId xmlns:a16="http://schemas.microsoft.com/office/drawing/2014/main" id="{5FFE1FCD-587C-55A9-78E0-5F9D14D56FED}"/>
              </a:ext>
            </a:extLst>
          </p:cNvPr>
          <p:cNvSpPr txBox="1"/>
          <p:nvPr/>
        </p:nvSpPr>
        <p:spPr>
          <a:xfrm>
            <a:off x="5556885" y="4008261"/>
            <a:ext cx="308640" cy="369332"/>
          </a:xfrm>
          <a:prstGeom prst="rect">
            <a:avLst/>
          </a:prstGeom>
          <a:noFill/>
        </p:spPr>
        <p:txBody>
          <a:bodyPr wrap="square" rtlCol="0">
            <a:spAutoFit/>
          </a:bodyPr>
          <a:lstStyle/>
          <a:p>
            <a:r>
              <a:rPr lang="en-US" dirty="0"/>
              <a:t>3</a:t>
            </a:r>
          </a:p>
        </p:txBody>
      </p:sp>
      <p:sp>
        <p:nvSpPr>
          <p:cNvPr id="47" name="TextBox 46">
            <a:extLst>
              <a:ext uri="{FF2B5EF4-FFF2-40B4-BE49-F238E27FC236}">
                <a16:creationId xmlns:a16="http://schemas.microsoft.com/office/drawing/2014/main" id="{AAF5D260-63A6-2836-B5B8-556758AF5386}"/>
              </a:ext>
            </a:extLst>
          </p:cNvPr>
          <p:cNvSpPr txBox="1"/>
          <p:nvPr/>
        </p:nvSpPr>
        <p:spPr>
          <a:xfrm>
            <a:off x="4261478" y="5761268"/>
            <a:ext cx="308640" cy="369332"/>
          </a:xfrm>
          <a:prstGeom prst="rect">
            <a:avLst/>
          </a:prstGeom>
          <a:noFill/>
        </p:spPr>
        <p:txBody>
          <a:bodyPr wrap="square" rtlCol="0">
            <a:spAutoFit/>
          </a:bodyPr>
          <a:lstStyle/>
          <a:p>
            <a:r>
              <a:rPr lang="en-US" dirty="0"/>
              <a:t>3</a:t>
            </a:r>
          </a:p>
        </p:txBody>
      </p:sp>
      <p:sp>
        <p:nvSpPr>
          <p:cNvPr id="48" name="TextBox 47">
            <a:extLst>
              <a:ext uri="{FF2B5EF4-FFF2-40B4-BE49-F238E27FC236}">
                <a16:creationId xmlns:a16="http://schemas.microsoft.com/office/drawing/2014/main" id="{943E6554-5883-C75E-7DEF-9662BA4155CB}"/>
              </a:ext>
            </a:extLst>
          </p:cNvPr>
          <p:cNvSpPr txBox="1"/>
          <p:nvPr/>
        </p:nvSpPr>
        <p:spPr>
          <a:xfrm>
            <a:off x="5593765" y="5773507"/>
            <a:ext cx="308640" cy="369332"/>
          </a:xfrm>
          <a:prstGeom prst="rect">
            <a:avLst/>
          </a:prstGeom>
          <a:noFill/>
        </p:spPr>
        <p:txBody>
          <a:bodyPr wrap="square" rtlCol="0">
            <a:spAutoFit/>
          </a:bodyPr>
          <a:lstStyle/>
          <a:p>
            <a:r>
              <a:rPr lang="en-US" dirty="0"/>
              <a:t>4</a:t>
            </a:r>
          </a:p>
        </p:txBody>
      </p:sp>
      <p:sp>
        <p:nvSpPr>
          <p:cNvPr id="49" name="TextBox 48">
            <a:extLst>
              <a:ext uri="{FF2B5EF4-FFF2-40B4-BE49-F238E27FC236}">
                <a16:creationId xmlns:a16="http://schemas.microsoft.com/office/drawing/2014/main" id="{84DE13E8-39FC-A7E3-7CCD-D5D553B7BB66}"/>
              </a:ext>
            </a:extLst>
          </p:cNvPr>
          <p:cNvSpPr txBox="1"/>
          <p:nvPr/>
        </p:nvSpPr>
        <p:spPr>
          <a:xfrm>
            <a:off x="7210645" y="5806032"/>
            <a:ext cx="308640" cy="369332"/>
          </a:xfrm>
          <a:prstGeom prst="rect">
            <a:avLst/>
          </a:prstGeom>
          <a:noFill/>
        </p:spPr>
        <p:txBody>
          <a:bodyPr wrap="square" rtlCol="0">
            <a:spAutoFit/>
          </a:bodyPr>
          <a:lstStyle/>
          <a:p>
            <a:r>
              <a:rPr lang="en-US" dirty="0"/>
              <a:t>5</a:t>
            </a:r>
          </a:p>
        </p:txBody>
      </p:sp>
      <p:sp>
        <p:nvSpPr>
          <p:cNvPr id="52" name="TextBox 51">
            <a:extLst>
              <a:ext uri="{FF2B5EF4-FFF2-40B4-BE49-F238E27FC236}">
                <a16:creationId xmlns:a16="http://schemas.microsoft.com/office/drawing/2014/main" id="{B2F102C3-562C-E0A9-3C34-376ED4862E9B}"/>
              </a:ext>
            </a:extLst>
          </p:cNvPr>
          <p:cNvSpPr txBox="1"/>
          <p:nvPr/>
        </p:nvSpPr>
        <p:spPr>
          <a:xfrm>
            <a:off x="5274796" y="294199"/>
            <a:ext cx="1639231" cy="461665"/>
          </a:xfrm>
          <a:prstGeom prst="rect">
            <a:avLst/>
          </a:prstGeom>
          <a:noFill/>
        </p:spPr>
        <p:txBody>
          <a:bodyPr wrap="none" rtlCol="0">
            <a:spAutoFit/>
          </a:bodyPr>
          <a:lstStyle/>
          <a:p>
            <a:r>
              <a:rPr lang="en-US" b="1" dirty="0"/>
              <a:t>Variant #3</a:t>
            </a:r>
          </a:p>
        </p:txBody>
      </p:sp>
      <p:sp>
        <p:nvSpPr>
          <p:cNvPr id="53" name="Rectangle 52">
            <a:extLst>
              <a:ext uri="{FF2B5EF4-FFF2-40B4-BE49-F238E27FC236}">
                <a16:creationId xmlns:a16="http://schemas.microsoft.com/office/drawing/2014/main" id="{06671787-6568-6A8A-A38A-64BF34DD4D8F}"/>
              </a:ext>
            </a:extLst>
          </p:cNvPr>
          <p:cNvSpPr/>
          <p:nvPr/>
        </p:nvSpPr>
        <p:spPr>
          <a:xfrm>
            <a:off x="6878749" y="1268632"/>
            <a:ext cx="4742861" cy="2308324"/>
          </a:xfrm>
          <a:prstGeom prst="rect">
            <a:avLst/>
          </a:prstGeom>
        </p:spPr>
        <p:txBody>
          <a:bodyPr wrap="square">
            <a:spAutoFit/>
          </a:bodyPr>
          <a:lstStyle/>
          <a:p>
            <a:pPr defTabSz="914400"/>
            <a:r>
              <a:rPr lang="en-US" sz="1600" b="1" dirty="0">
                <a:solidFill>
                  <a:prstClr val="black"/>
                </a:solidFill>
                <a:cs typeface="Arial" panose="020B0604020202020204" pitchFamily="34" charset="0"/>
              </a:rPr>
              <a:t>Patient phenotype:</a:t>
            </a:r>
          </a:p>
          <a:p>
            <a:pPr marL="285750" indent="-285750" algn="l">
              <a:buFont typeface="Arial" panose="020B0604020202020204" pitchFamily="34" charset="0"/>
              <a:buChar char="•"/>
            </a:pPr>
            <a:r>
              <a:rPr lang="en-US" sz="1600" b="0" i="0" u="none" strike="noStrike" baseline="0" dirty="0">
                <a:latin typeface="+mj-lt"/>
              </a:rPr>
              <a:t>Pulmonary fibrosis, shorted telomeres</a:t>
            </a:r>
            <a:endParaRPr lang="en-US" sz="1600" b="1" dirty="0">
              <a:solidFill>
                <a:prstClr val="black"/>
              </a:solidFill>
              <a:latin typeface="+mj-lt"/>
              <a:cs typeface="Arial" panose="020B0604020202020204" pitchFamily="34" charset="0"/>
            </a:endParaRPr>
          </a:p>
          <a:p>
            <a:pPr defTabSz="914400"/>
            <a:endParaRPr lang="en-US" sz="1600" b="1" dirty="0">
              <a:solidFill>
                <a:prstClr val="black"/>
              </a:solidFill>
              <a:cs typeface="Arial" panose="020B0604020202020204" pitchFamily="34" charset="0"/>
            </a:endParaRPr>
          </a:p>
          <a:p>
            <a:pPr defTabSz="914400"/>
            <a:r>
              <a:rPr lang="en-US" sz="1600" b="1" dirty="0">
                <a:solidFill>
                  <a:prstClr val="black"/>
                </a:solidFill>
                <a:cs typeface="Arial" panose="020B0604020202020204" pitchFamily="34" charset="0"/>
              </a:rPr>
              <a:t>Variant identified via trio genome:</a:t>
            </a:r>
          </a:p>
          <a:p>
            <a:pPr marL="285750" indent="-285750" algn="just" defTabSz="914400">
              <a:buFont typeface="Arial" panose="020B0604020202020204" pitchFamily="34" charset="0"/>
              <a:buChar char="•"/>
            </a:pPr>
            <a:r>
              <a:rPr lang="en-US" sz="1600" i="1" dirty="0">
                <a:solidFill>
                  <a:prstClr val="black"/>
                </a:solidFill>
              </a:rPr>
              <a:t>RTEL1</a:t>
            </a:r>
            <a:r>
              <a:rPr lang="en-US" sz="1600" i="1" dirty="0">
                <a:solidFill>
                  <a:prstClr val="black"/>
                </a:solidFill>
                <a:ea typeface="MS PGothic" panose="020B0600070205080204" pitchFamily="34" charset="-128"/>
                <a:cs typeface="Arial" panose="020B0604020202020204" pitchFamily="34" charset="0"/>
              </a:rPr>
              <a:t>:</a:t>
            </a:r>
            <a:r>
              <a:rPr lang="en-US" altLang="en-US" sz="1600" dirty="0">
                <a:solidFill>
                  <a:prstClr val="black"/>
                </a:solidFill>
                <a:ea typeface="MS PGothic" panose="020B0600070205080204" pitchFamily="34" charset="-128"/>
                <a:cs typeface="Arial" panose="020B0604020202020204" pitchFamily="34" charset="0"/>
              </a:rPr>
              <a:t>c.101A&gt;G, Q34R </a:t>
            </a:r>
          </a:p>
          <a:p>
            <a:pPr marL="285750" indent="-285750" algn="just" defTabSz="914400">
              <a:buFont typeface="Arial" panose="020B0604020202020204" pitchFamily="34" charset="0"/>
              <a:buChar char="•"/>
            </a:pPr>
            <a:r>
              <a:rPr lang="en-US" sz="1600" dirty="0">
                <a:solidFill>
                  <a:prstClr val="black"/>
                </a:solidFill>
                <a:ea typeface="MS PGothic" panose="020B0600070205080204" pitchFamily="34" charset="-128"/>
                <a:cs typeface="Arial" panose="020B0604020202020204" pitchFamily="34" charset="0"/>
              </a:rPr>
              <a:t>Inheritance: Paternal</a:t>
            </a:r>
          </a:p>
          <a:p>
            <a:pPr marL="285750" indent="-285750" algn="just" defTabSz="914400">
              <a:buFont typeface="Arial" panose="020B0604020202020204" pitchFamily="34" charset="0"/>
              <a:buChar char="•"/>
            </a:pPr>
            <a:r>
              <a:rPr lang="en-US" sz="1600" dirty="0">
                <a:solidFill>
                  <a:prstClr val="black"/>
                </a:solidFill>
                <a:ea typeface="MS PGothic" panose="020B0600070205080204" pitchFamily="34" charset="-128"/>
                <a:cs typeface="Arial" panose="020B0604020202020204" pitchFamily="34" charset="0"/>
              </a:rPr>
              <a:t>Family history: 1 affected brother, 1 unaffected sister. Father and paternal uncle are affected.</a:t>
            </a:r>
          </a:p>
          <a:p>
            <a:pPr algn="just" defTabSz="914400"/>
            <a:endParaRPr lang="en-US"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411587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4949707" y="294199"/>
            <a:ext cx="2289409" cy="461665"/>
          </a:xfrm>
          <a:prstGeom prst="rect">
            <a:avLst/>
          </a:prstGeom>
          <a:noFill/>
        </p:spPr>
        <p:txBody>
          <a:bodyPr wrap="none" rtlCol="0">
            <a:spAutoFit/>
          </a:bodyPr>
          <a:lstStyle/>
          <a:p>
            <a:r>
              <a:rPr lang="en-US" b="1" dirty="0"/>
              <a:t>ACMG Criteria</a:t>
            </a:r>
          </a:p>
        </p:txBody>
      </p:sp>
      <p:pic>
        <p:nvPicPr>
          <p:cNvPr id="5" name="Picture 2" descr="What are the ACMG Standards and Guidelines and how do they work?">
            <a:extLst>
              <a:ext uri="{FF2B5EF4-FFF2-40B4-BE49-F238E27FC236}">
                <a16:creationId xmlns:a16="http://schemas.microsoft.com/office/drawing/2014/main" id="{41014BBA-8683-B2F5-0769-E4D7EC877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603" y="857951"/>
            <a:ext cx="7151618" cy="581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5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274796" y="294199"/>
            <a:ext cx="1639231" cy="461665"/>
          </a:xfrm>
          <a:prstGeom prst="rect">
            <a:avLst/>
          </a:prstGeom>
          <a:noFill/>
        </p:spPr>
        <p:txBody>
          <a:bodyPr wrap="none" rtlCol="0">
            <a:spAutoFit/>
          </a:bodyPr>
          <a:lstStyle/>
          <a:p>
            <a:r>
              <a:rPr lang="en-US" b="1" dirty="0"/>
              <a:t>Variant #3</a:t>
            </a:r>
          </a:p>
        </p:txBody>
      </p:sp>
      <p:graphicFrame>
        <p:nvGraphicFramePr>
          <p:cNvPr id="7" name="Table 6">
            <a:extLst>
              <a:ext uri="{FF2B5EF4-FFF2-40B4-BE49-F238E27FC236}">
                <a16:creationId xmlns:a16="http://schemas.microsoft.com/office/drawing/2014/main" id="{11F52E55-C1DD-7CA7-0FBB-9BE244D60CAA}"/>
              </a:ext>
            </a:extLst>
          </p:cNvPr>
          <p:cNvGraphicFramePr>
            <a:graphicFrameLocks noGrp="1"/>
          </p:cNvGraphicFramePr>
          <p:nvPr>
            <p:extLst>
              <p:ext uri="{D42A27DB-BD31-4B8C-83A1-F6EECF244321}">
                <p14:modId xmlns:p14="http://schemas.microsoft.com/office/powerpoint/2010/main" val="3337953993"/>
              </p:ext>
            </p:extLst>
          </p:nvPr>
        </p:nvGraphicFramePr>
        <p:xfrm>
          <a:off x="4408911" y="1122663"/>
          <a:ext cx="7478288" cy="3575908"/>
        </p:xfrm>
        <a:graphic>
          <a:graphicData uri="http://schemas.openxmlformats.org/drawingml/2006/table">
            <a:tbl>
              <a:tblPr firstRow="1" bandRow="1">
                <a:tableStyleId>{5C22544A-7EE6-4342-B048-85BDC9FD1C3A}</a:tableStyleId>
              </a:tblPr>
              <a:tblGrid>
                <a:gridCol w="1869572">
                  <a:extLst>
                    <a:ext uri="{9D8B030D-6E8A-4147-A177-3AD203B41FA5}">
                      <a16:colId xmlns:a16="http://schemas.microsoft.com/office/drawing/2014/main" val="2825877443"/>
                    </a:ext>
                  </a:extLst>
                </a:gridCol>
                <a:gridCol w="1869572">
                  <a:extLst>
                    <a:ext uri="{9D8B030D-6E8A-4147-A177-3AD203B41FA5}">
                      <a16:colId xmlns:a16="http://schemas.microsoft.com/office/drawing/2014/main" val="846612717"/>
                    </a:ext>
                  </a:extLst>
                </a:gridCol>
                <a:gridCol w="1869572">
                  <a:extLst>
                    <a:ext uri="{9D8B030D-6E8A-4147-A177-3AD203B41FA5}">
                      <a16:colId xmlns:a16="http://schemas.microsoft.com/office/drawing/2014/main" val="654957862"/>
                    </a:ext>
                  </a:extLst>
                </a:gridCol>
                <a:gridCol w="1869572">
                  <a:extLst>
                    <a:ext uri="{9D8B030D-6E8A-4147-A177-3AD203B41FA5}">
                      <a16:colId xmlns:a16="http://schemas.microsoft.com/office/drawing/2014/main" val="1171022782"/>
                    </a:ext>
                  </a:extLst>
                </a:gridCol>
              </a:tblGrid>
              <a:tr h="604108">
                <a:tc>
                  <a:txBody>
                    <a:bodyPr/>
                    <a:lstStyle/>
                    <a:p>
                      <a:r>
                        <a:rPr lang="en-US" dirty="0">
                          <a:solidFill>
                            <a:schemeClr val="bg1"/>
                          </a:solidFill>
                        </a:rPr>
                        <a:t>Criteria being considered</a:t>
                      </a:r>
                    </a:p>
                  </a:txBody>
                  <a:tcPr/>
                </a:tc>
                <a:tc>
                  <a:txBody>
                    <a:bodyPr/>
                    <a:lstStyle/>
                    <a:p>
                      <a:r>
                        <a:rPr lang="en-US" dirty="0">
                          <a:solidFill>
                            <a:schemeClr val="bg1"/>
                          </a:solidFill>
                        </a:rPr>
                        <a:t>Strength being applied</a:t>
                      </a:r>
                    </a:p>
                  </a:txBody>
                  <a:tcPr/>
                </a:tc>
                <a:tc>
                  <a:txBody>
                    <a:bodyPr/>
                    <a:lstStyle/>
                    <a:p>
                      <a:r>
                        <a:rPr lang="en-US" dirty="0">
                          <a:solidFill>
                            <a:schemeClr val="bg1"/>
                          </a:solidFill>
                        </a:rPr>
                        <a:t>Evidence</a:t>
                      </a:r>
                    </a:p>
                  </a:txBody>
                  <a:tcPr/>
                </a:tc>
                <a:tc>
                  <a:txBody>
                    <a:bodyPr/>
                    <a:lstStyle/>
                    <a:p>
                      <a:r>
                        <a:rPr lang="en-US" dirty="0">
                          <a:solidFill>
                            <a:schemeClr val="bg1"/>
                          </a:solidFill>
                        </a:rPr>
                        <a:t>Points</a:t>
                      </a:r>
                    </a:p>
                  </a:txBody>
                  <a:tcPr/>
                </a:tc>
                <a:extLst>
                  <a:ext uri="{0D108BD9-81ED-4DB2-BD59-A6C34878D82A}">
                    <a16:rowId xmlns:a16="http://schemas.microsoft.com/office/drawing/2014/main" val="2678962986"/>
                  </a:ext>
                </a:extLst>
              </a:tr>
              <a:tr h="604108">
                <a:tc>
                  <a:txBody>
                    <a:bodyPr/>
                    <a:lstStyle/>
                    <a:p>
                      <a:r>
                        <a:rPr lang="en-US" dirty="0">
                          <a:solidFill>
                            <a:srgbClr val="000000"/>
                          </a:solidFill>
                        </a:rPr>
                        <a:t>PM2</a:t>
                      </a:r>
                    </a:p>
                  </a:txBody>
                  <a:tcPr anchor="ctr">
                    <a:noFill/>
                  </a:tcPr>
                </a:tc>
                <a:tc>
                  <a:txBody>
                    <a:bodyPr/>
                    <a:lstStyle/>
                    <a:p>
                      <a:r>
                        <a:rPr lang="en-US" dirty="0">
                          <a:solidFill>
                            <a:srgbClr val="000000"/>
                          </a:solidFill>
                        </a:rPr>
                        <a:t>supporting</a:t>
                      </a:r>
                    </a:p>
                  </a:txBody>
                  <a:tcPr anchor="ctr">
                    <a:noFill/>
                  </a:tcPr>
                </a:tc>
                <a:tc>
                  <a:txBody>
                    <a:bodyPr/>
                    <a:lstStyle/>
                    <a:p>
                      <a:r>
                        <a:rPr lang="en-US" dirty="0">
                          <a:solidFill>
                            <a:srgbClr val="000000"/>
                          </a:solidFill>
                        </a:rPr>
                        <a:t>2 carriers in gnomAD</a:t>
                      </a: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1195172913"/>
                  </a:ext>
                </a:extLst>
              </a:tr>
              <a:tr h="604108">
                <a:tc>
                  <a:txBody>
                    <a:bodyPr/>
                    <a:lstStyle/>
                    <a:p>
                      <a:r>
                        <a:rPr lang="en-US" strike="noStrike" dirty="0">
                          <a:solidFill>
                            <a:srgbClr val="000000"/>
                          </a:solidFill>
                        </a:rPr>
                        <a:t>PP3</a:t>
                      </a:r>
                    </a:p>
                  </a:txBody>
                  <a:tcPr anchor="ctr">
                    <a:noFill/>
                  </a:tcPr>
                </a:tc>
                <a:tc>
                  <a:txBody>
                    <a:bodyPr/>
                    <a:lstStyle/>
                    <a:p>
                      <a:r>
                        <a:rPr lang="en-US" strike="noStrike" dirty="0">
                          <a:solidFill>
                            <a:srgbClr val="000000"/>
                          </a:solidFill>
                        </a:rPr>
                        <a:t>supporting</a:t>
                      </a:r>
                    </a:p>
                  </a:txBody>
                  <a:tcPr anchor="ctr">
                    <a:noFill/>
                  </a:tcPr>
                </a:tc>
                <a:tc>
                  <a:txBody>
                    <a:bodyPr/>
                    <a:lstStyle/>
                    <a:p>
                      <a:r>
                        <a:rPr lang="en-US" strike="noStrike" dirty="0" err="1">
                          <a:solidFill>
                            <a:srgbClr val="000000"/>
                          </a:solidFill>
                        </a:rPr>
                        <a:t>SpliceAI</a:t>
                      </a:r>
                      <a:r>
                        <a:rPr lang="en-US" strike="noStrike" dirty="0">
                          <a:solidFill>
                            <a:srgbClr val="000000"/>
                          </a:solidFill>
                        </a:rPr>
                        <a:t> &gt; 0.2</a:t>
                      </a:r>
                    </a:p>
                  </a:txBody>
                  <a:tcPr anchor="ctr">
                    <a:noFill/>
                  </a:tcPr>
                </a:tc>
                <a:tc>
                  <a:txBody>
                    <a:bodyPr/>
                    <a:lstStyle/>
                    <a:p>
                      <a:r>
                        <a:rPr lang="en-US" strike="noStrike" dirty="0">
                          <a:solidFill>
                            <a:srgbClr val="000000"/>
                          </a:solidFill>
                        </a:rPr>
                        <a:t>+1</a:t>
                      </a:r>
                    </a:p>
                  </a:txBody>
                  <a:tcPr anchor="ctr">
                    <a:noFill/>
                  </a:tcPr>
                </a:tc>
                <a:extLst>
                  <a:ext uri="{0D108BD9-81ED-4DB2-BD59-A6C34878D82A}">
                    <a16:rowId xmlns:a16="http://schemas.microsoft.com/office/drawing/2014/main" val="2591558591"/>
                  </a:ext>
                </a:extLst>
              </a:tr>
              <a:tr h="604108">
                <a:tc>
                  <a:txBody>
                    <a:bodyPr/>
                    <a:lstStyle/>
                    <a:p>
                      <a:r>
                        <a:rPr lang="en-US" strike="noStrike" dirty="0">
                          <a:solidFill>
                            <a:srgbClr val="000000"/>
                          </a:solidFill>
                        </a:rPr>
                        <a:t>PP1</a:t>
                      </a:r>
                    </a:p>
                  </a:txBody>
                  <a:tcPr anchor="ctr">
                    <a:noFill/>
                  </a:tcPr>
                </a:tc>
                <a:tc>
                  <a:txBody>
                    <a:bodyPr/>
                    <a:lstStyle/>
                    <a:p>
                      <a:r>
                        <a:rPr lang="en-US" strike="noStrike" dirty="0">
                          <a:solidFill>
                            <a:srgbClr val="000000"/>
                          </a:solidFill>
                        </a:rPr>
                        <a:t>moderate</a:t>
                      </a:r>
                    </a:p>
                  </a:txBody>
                  <a:tcPr anchor="ctr">
                    <a:noFill/>
                  </a:tcPr>
                </a:tc>
                <a:tc>
                  <a:txBody>
                    <a:bodyPr/>
                    <a:lstStyle/>
                    <a:p>
                      <a:r>
                        <a:rPr lang="en-US" strike="noStrike" dirty="0">
                          <a:solidFill>
                            <a:srgbClr val="000000"/>
                          </a:solidFill>
                        </a:rPr>
                        <a:t>Segregates with disease in the family</a:t>
                      </a:r>
                    </a:p>
                  </a:txBody>
                  <a:tcPr anchor="ctr">
                    <a:noFill/>
                  </a:tcPr>
                </a:tc>
                <a:tc>
                  <a:txBody>
                    <a:bodyPr/>
                    <a:lstStyle/>
                    <a:p>
                      <a:r>
                        <a:rPr lang="en-US" strike="noStrike" dirty="0">
                          <a:solidFill>
                            <a:srgbClr val="000000"/>
                          </a:solidFill>
                        </a:rPr>
                        <a:t>+2</a:t>
                      </a:r>
                    </a:p>
                  </a:txBody>
                  <a:tcPr anchor="ctr">
                    <a:noFill/>
                  </a:tcPr>
                </a:tc>
                <a:extLst>
                  <a:ext uri="{0D108BD9-81ED-4DB2-BD59-A6C34878D82A}">
                    <a16:rowId xmlns:a16="http://schemas.microsoft.com/office/drawing/2014/main" val="604471851"/>
                  </a:ext>
                </a:extLst>
              </a:tr>
              <a:tr h="604108">
                <a:tc>
                  <a:txBody>
                    <a:bodyPr/>
                    <a:lstStyle/>
                    <a:p>
                      <a:r>
                        <a:rPr lang="en-US" strike="noStrike" dirty="0">
                          <a:solidFill>
                            <a:srgbClr val="000000"/>
                          </a:solidFill>
                        </a:rPr>
                        <a:t>PP4</a:t>
                      </a:r>
                    </a:p>
                  </a:txBody>
                  <a:tcPr anchor="ctr">
                    <a:noFill/>
                  </a:tcPr>
                </a:tc>
                <a:tc>
                  <a:txBody>
                    <a:bodyPr/>
                    <a:lstStyle/>
                    <a:p>
                      <a:r>
                        <a:rPr lang="en-US" strike="noStrike" dirty="0">
                          <a:solidFill>
                            <a:srgbClr val="000000"/>
                          </a:solidFill>
                        </a:rPr>
                        <a:t>supporting</a:t>
                      </a:r>
                    </a:p>
                  </a:txBody>
                  <a:tcPr anchor="ctr">
                    <a:noFill/>
                  </a:tcPr>
                </a:tc>
                <a:tc>
                  <a:txBody>
                    <a:bodyPr/>
                    <a:lstStyle/>
                    <a:p>
                      <a:r>
                        <a:rPr lang="en-US" strike="noStrike" dirty="0">
                          <a:solidFill>
                            <a:srgbClr val="000000"/>
                          </a:solidFill>
                        </a:rPr>
                        <a:t>Shortened telomeres</a:t>
                      </a:r>
                    </a:p>
                  </a:txBody>
                  <a:tcPr anchor="ctr">
                    <a:noFill/>
                  </a:tcPr>
                </a:tc>
                <a:tc>
                  <a:txBody>
                    <a:bodyPr/>
                    <a:lstStyle/>
                    <a:p>
                      <a:r>
                        <a:rPr lang="en-US" strike="noStrike" dirty="0">
                          <a:solidFill>
                            <a:srgbClr val="000000"/>
                          </a:solidFill>
                        </a:rPr>
                        <a:t>+1</a:t>
                      </a:r>
                    </a:p>
                  </a:txBody>
                  <a:tcPr anchor="ctr">
                    <a:noFill/>
                  </a:tcPr>
                </a:tc>
                <a:extLst>
                  <a:ext uri="{0D108BD9-81ED-4DB2-BD59-A6C34878D82A}">
                    <a16:rowId xmlns:a16="http://schemas.microsoft.com/office/drawing/2014/main" val="2248047499"/>
                  </a:ext>
                </a:extLst>
              </a:tr>
            </a:tbl>
          </a:graphicData>
        </a:graphic>
      </p:graphicFrame>
      <p:sp>
        <p:nvSpPr>
          <p:cNvPr id="2" name="Rectangle 1">
            <a:extLst>
              <a:ext uri="{FF2B5EF4-FFF2-40B4-BE49-F238E27FC236}">
                <a16:creationId xmlns:a16="http://schemas.microsoft.com/office/drawing/2014/main" id="{FC26F2DC-4A65-FA22-76A5-4FF0C057F330}"/>
              </a:ext>
            </a:extLst>
          </p:cNvPr>
          <p:cNvSpPr/>
          <p:nvPr/>
        </p:nvSpPr>
        <p:spPr>
          <a:xfrm>
            <a:off x="120323" y="1337111"/>
            <a:ext cx="4136366" cy="2554545"/>
          </a:xfrm>
          <a:prstGeom prst="rect">
            <a:avLst/>
          </a:prstGeom>
        </p:spPr>
        <p:txBody>
          <a:bodyPr wrap="square">
            <a:spAutoFit/>
          </a:bodyPr>
          <a:lstStyle/>
          <a:p>
            <a:pPr defTabSz="914400"/>
            <a:r>
              <a:rPr lang="en-US" sz="1600" b="1" dirty="0">
                <a:solidFill>
                  <a:prstClr val="black"/>
                </a:solidFill>
                <a:cs typeface="Arial" panose="020B0604020202020204" pitchFamily="34" charset="0"/>
              </a:rPr>
              <a:t>Patient phenotype:</a:t>
            </a:r>
          </a:p>
          <a:p>
            <a:pPr marL="285750" indent="-285750" algn="l">
              <a:buFont typeface="Arial" panose="020B0604020202020204" pitchFamily="34" charset="0"/>
              <a:buChar char="•"/>
            </a:pPr>
            <a:r>
              <a:rPr lang="en-US" sz="1600" b="0" i="0" u="none" strike="noStrike" baseline="0" dirty="0">
                <a:latin typeface="+mj-lt"/>
              </a:rPr>
              <a:t>Pulmonary fibrosis, shorted telomeres</a:t>
            </a:r>
            <a:endParaRPr lang="en-US" sz="1600" b="1" dirty="0">
              <a:solidFill>
                <a:prstClr val="black"/>
              </a:solidFill>
              <a:latin typeface="+mj-lt"/>
              <a:cs typeface="Arial" panose="020B0604020202020204" pitchFamily="34" charset="0"/>
            </a:endParaRPr>
          </a:p>
          <a:p>
            <a:pPr defTabSz="914400"/>
            <a:endParaRPr lang="en-US" sz="1600" b="1" dirty="0">
              <a:solidFill>
                <a:prstClr val="black"/>
              </a:solidFill>
              <a:cs typeface="Arial" panose="020B0604020202020204" pitchFamily="34" charset="0"/>
            </a:endParaRPr>
          </a:p>
          <a:p>
            <a:pPr defTabSz="914400"/>
            <a:r>
              <a:rPr lang="en-US" sz="1600" b="1" dirty="0">
                <a:solidFill>
                  <a:prstClr val="black"/>
                </a:solidFill>
                <a:cs typeface="Arial" panose="020B0604020202020204" pitchFamily="34" charset="0"/>
              </a:rPr>
              <a:t>Variant identified via trio genome:</a:t>
            </a:r>
          </a:p>
          <a:p>
            <a:pPr marL="285750" indent="-285750" algn="just" defTabSz="914400">
              <a:buFont typeface="Arial" panose="020B0604020202020204" pitchFamily="34" charset="0"/>
              <a:buChar char="•"/>
            </a:pPr>
            <a:r>
              <a:rPr lang="en-US" sz="1600" i="1" dirty="0">
                <a:solidFill>
                  <a:prstClr val="black"/>
                </a:solidFill>
              </a:rPr>
              <a:t>RTEL1</a:t>
            </a:r>
            <a:r>
              <a:rPr lang="en-US" sz="1600" i="1" dirty="0">
                <a:solidFill>
                  <a:prstClr val="black"/>
                </a:solidFill>
                <a:ea typeface="MS PGothic" panose="020B0600070205080204" pitchFamily="34" charset="-128"/>
                <a:cs typeface="Arial" panose="020B0604020202020204" pitchFamily="34" charset="0"/>
              </a:rPr>
              <a:t>:</a:t>
            </a:r>
            <a:r>
              <a:rPr lang="en-US" altLang="en-US" sz="1600" dirty="0">
                <a:solidFill>
                  <a:prstClr val="black"/>
                </a:solidFill>
                <a:ea typeface="MS PGothic" panose="020B0600070205080204" pitchFamily="34" charset="-128"/>
                <a:cs typeface="Arial" panose="020B0604020202020204" pitchFamily="34" charset="0"/>
              </a:rPr>
              <a:t>c.101A&gt;G, Q34R </a:t>
            </a:r>
          </a:p>
          <a:p>
            <a:pPr marL="285750" indent="-285750" algn="just" defTabSz="914400">
              <a:buFont typeface="Arial" panose="020B0604020202020204" pitchFamily="34" charset="0"/>
              <a:buChar char="•"/>
            </a:pPr>
            <a:r>
              <a:rPr lang="en-US" sz="1600" dirty="0">
                <a:solidFill>
                  <a:prstClr val="black"/>
                </a:solidFill>
                <a:ea typeface="MS PGothic" panose="020B0600070205080204" pitchFamily="34" charset="-128"/>
                <a:cs typeface="Arial" panose="020B0604020202020204" pitchFamily="34" charset="0"/>
              </a:rPr>
              <a:t>Inheritance: Paternal</a:t>
            </a:r>
          </a:p>
          <a:p>
            <a:pPr marL="285750" indent="-285750" algn="just" defTabSz="914400">
              <a:buFont typeface="Arial" panose="020B0604020202020204" pitchFamily="34" charset="0"/>
              <a:buChar char="•"/>
            </a:pPr>
            <a:r>
              <a:rPr lang="en-US" sz="1600" dirty="0">
                <a:solidFill>
                  <a:prstClr val="black"/>
                </a:solidFill>
                <a:ea typeface="MS PGothic" panose="020B0600070205080204" pitchFamily="34" charset="-128"/>
                <a:cs typeface="Arial" panose="020B0604020202020204" pitchFamily="34" charset="0"/>
              </a:rPr>
              <a:t>Family history: 1 affected brother, 1 unaffected sister. Father and paternal uncle are affected.</a:t>
            </a:r>
          </a:p>
          <a:p>
            <a:pPr algn="just" defTabSz="914400"/>
            <a:endParaRPr lang="en-US"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8289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9EF80BC-4363-2334-854A-8A2B9CA8E7C5}"/>
              </a:ext>
            </a:extLst>
          </p:cNvPr>
          <p:cNvSpPr/>
          <p:nvPr/>
        </p:nvSpPr>
        <p:spPr>
          <a:xfrm>
            <a:off x="2981288" y="1316632"/>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F37E44C-4A1D-9EE1-F0AD-CA7D4D19C5CD}"/>
              </a:ext>
            </a:extLst>
          </p:cNvPr>
          <p:cNvSpPr/>
          <p:nvPr/>
        </p:nvSpPr>
        <p:spPr>
          <a:xfrm>
            <a:off x="6155054" y="6006058"/>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28251F-045B-3D04-29DA-C1B28903BE0C}"/>
              </a:ext>
            </a:extLst>
          </p:cNvPr>
          <p:cNvSpPr/>
          <p:nvPr/>
        </p:nvSpPr>
        <p:spPr>
          <a:xfrm>
            <a:off x="5259704" y="5077915"/>
            <a:ext cx="790575" cy="760909"/>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BAEEAAA-AFD4-7FA1-9D55-1131528D7018}"/>
              </a:ext>
            </a:extLst>
          </p:cNvPr>
          <p:cNvCxnSpPr>
            <a:cxnSpLocks/>
          </p:cNvCxnSpPr>
          <p:nvPr/>
        </p:nvCxnSpPr>
        <p:spPr>
          <a:xfrm>
            <a:off x="6050279" y="5439043"/>
            <a:ext cx="971550" cy="1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3E5880-8E25-C2EC-D309-5CCC873455CE}"/>
              </a:ext>
            </a:extLst>
          </p:cNvPr>
          <p:cNvCxnSpPr>
            <a:cxnSpLocks/>
          </p:cNvCxnSpPr>
          <p:nvPr/>
        </p:nvCxnSpPr>
        <p:spPr>
          <a:xfrm>
            <a:off x="6517004" y="5454153"/>
            <a:ext cx="0" cy="584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69763C-EAB1-154B-7EDD-018E56352287}"/>
              </a:ext>
            </a:extLst>
          </p:cNvPr>
          <p:cNvCxnSpPr/>
          <p:nvPr/>
        </p:nvCxnSpPr>
        <p:spPr>
          <a:xfrm>
            <a:off x="4573904" y="3627807"/>
            <a:ext cx="121919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9B24BB-DB45-1134-1E11-D32ED62D24CC}"/>
              </a:ext>
            </a:extLst>
          </p:cNvPr>
          <p:cNvCxnSpPr>
            <a:cxnSpLocks/>
          </p:cNvCxnSpPr>
          <p:nvPr/>
        </p:nvCxnSpPr>
        <p:spPr>
          <a:xfrm>
            <a:off x="4926329" y="3627807"/>
            <a:ext cx="0" cy="1180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CAC2C-7341-05AF-49BF-D0A81E0AD649}"/>
              </a:ext>
            </a:extLst>
          </p:cNvPr>
          <p:cNvCxnSpPr>
            <a:cxnSpLocks/>
            <a:stCxn id="4" idx="3"/>
          </p:cNvCxnSpPr>
          <p:nvPr/>
        </p:nvCxnSpPr>
        <p:spPr>
          <a:xfrm>
            <a:off x="3705188" y="1664295"/>
            <a:ext cx="10953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F5169B-08F8-D92E-7539-76A97B61E746}"/>
              </a:ext>
            </a:extLst>
          </p:cNvPr>
          <p:cNvCxnSpPr>
            <a:cxnSpLocks/>
          </p:cNvCxnSpPr>
          <p:nvPr/>
        </p:nvCxnSpPr>
        <p:spPr>
          <a:xfrm>
            <a:off x="4183379" y="1674771"/>
            <a:ext cx="0" cy="1068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4F96A7A-D1CA-6F75-FE6C-59880B7A3435}"/>
              </a:ext>
            </a:extLst>
          </p:cNvPr>
          <p:cNvSpPr/>
          <p:nvPr/>
        </p:nvSpPr>
        <p:spPr>
          <a:xfrm>
            <a:off x="3850004" y="3280146"/>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6A29C7-9EB8-AFF6-C7BA-DBF374A54634}"/>
              </a:ext>
            </a:extLst>
          </p:cNvPr>
          <p:cNvSpPr/>
          <p:nvPr/>
        </p:nvSpPr>
        <p:spPr>
          <a:xfrm>
            <a:off x="5259704" y="3280146"/>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9D1F6E1-48BD-D8F5-B0EB-36F8AB9869C4}"/>
              </a:ext>
            </a:extLst>
          </p:cNvPr>
          <p:cNvSpPr/>
          <p:nvPr/>
        </p:nvSpPr>
        <p:spPr>
          <a:xfrm>
            <a:off x="4764405" y="1283841"/>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53D5C72-5DCF-0DEC-458F-07F398F4585C}"/>
              </a:ext>
            </a:extLst>
          </p:cNvPr>
          <p:cNvSpPr/>
          <p:nvPr/>
        </p:nvSpPr>
        <p:spPr>
          <a:xfrm>
            <a:off x="4097655" y="5110707"/>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C2EC04A-0CD9-A04E-C927-80BAD3EE229C}"/>
              </a:ext>
            </a:extLst>
          </p:cNvPr>
          <p:cNvCxnSpPr>
            <a:cxnSpLocks/>
          </p:cNvCxnSpPr>
          <p:nvPr/>
        </p:nvCxnSpPr>
        <p:spPr>
          <a:xfrm>
            <a:off x="4450079" y="4800600"/>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9F13ED-04AC-C33F-2339-236AEF485DE6}"/>
              </a:ext>
            </a:extLst>
          </p:cNvPr>
          <p:cNvCxnSpPr>
            <a:cxnSpLocks/>
          </p:cNvCxnSpPr>
          <p:nvPr/>
        </p:nvCxnSpPr>
        <p:spPr>
          <a:xfrm>
            <a:off x="5467312" y="4808560"/>
            <a:ext cx="0" cy="333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432158-3473-4B56-0E3F-4A054DB5CDD5}"/>
              </a:ext>
            </a:extLst>
          </p:cNvPr>
          <p:cNvCxnSpPr>
            <a:cxnSpLocks/>
          </p:cNvCxnSpPr>
          <p:nvPr/>
        </p:nvCxnSpPr>
        <p:spPr>
          <a:xfrm flipH="1" flipV="1">
            <a:off x="3068955" y="4800600"/>
            <a:ext cx="2398358" cy="7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5BE9FC95-5181-B1D4-2317-BE86B851B8D1}"/>
              </a:ext>
            </a:extLst>
          </p:cNvPr>
          <p:cNvSpPr/>
          <p:nvPr/>
        </p:nvSpPr>
        <p:spPr>
          <a:xfrm rot="17614321">
            <a:off x="5284295" y="6003205"/>
            <a:ext cx="328036" cy="171711"/>
          </a:xfrm>
          <a:prstGeom prs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AF9D572-EA3B-2446-9507-0DB4AE463DFA}"/>
              </a:ext>
            </a:extLst>
          </p:cNvPr>
          <p:cNvSpPr/>
          <p:nvPr/>
        </p:nvSpPr>
        <p:spPr>
          <a:xfrm>
            <a:off x="7021829" y="5143499"/>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0DA8606E-E33E-9B9E-B4E8-97A245BDA85B}"/>
              </a:ext>
            </a:extLst>
          </p:cNvPr>
          <p:cNvSpPr/>
          <p:nvPr/>
        </p:nvSpPr>
        <p:spPr>
          <a:xfrm>
            <a:off x="3837589" y="5717566"/>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F2A6050-E36D-7207-C72F-1DB2D2A934BD}"/>
              </a:ext>
            </a:extLst>
          </p:cNvPr>
          <p:cNvSpPr/>
          <p:nvPr/>
        </p:nvSpPr>
        <p:spPr>
          <a:xfrm>
            <a:off x="3628039" y="3908960"/>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6DBC3220-D163-3B56-8D4C-B2A47FD83A26}"/>
              </a:ext>
            </a:extLst>
          </p:cNvPr>
          <p:cNvSpPr/>
          <p:nvPr/>
        </p:nvSpPr>
        <p:spPr>
          <a:xfrm>
            <a:off x="5081132" y="5712070"/>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CACB59-EED1-2B6D-1708-A46B5D4D1002}"/>
              </a:ext>
            </a:extLst>
          </p:cNvPr>
          <p:cNvSpPr/>
          <p:nvPr/>
        </p:nvSpPr>
        <p:spPr>
          <a:xfrm>
            <a:off x="2732690" y="5107100"/>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F49374F-7A13-A45C-A278-83C078FC7905}"/>
              </a:ext>
            </a:extLst>
          </p:cNvPr>
          <p:cNvCxnSpPr>
            <a:cxnSpLocks/>
          </p:cNvCxnSpPr>
          <p:nvPr/>
        </p:nvCxnSpPr>
        <p:spPr>
          <a:xfrm>
            <a:off x="3068955" y="4800599"/>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Minus Sign 26">
            <a:extLst>
              <a:ext uri="{FF2B5EF4-FFF2-40B4-BE49-F238E27FC236}">
                <a16:creationId xmlns:a16="http://schemas.microsoft.com/office/drawing/2014/main" id="{11CCCF25-8D22-1CDF-28C1-DF320A623CA3}"/>
              </a:ext>
            </a:extLst>
          </p:cNvPr>
          <p:cNvSpPr/>
          <p:nvPr/>
        </p:nvSpPr>
        <p:spPr>
          <a:xfrm>
            <a:off x="2401188" y="5696083"/>
            <a:ext cx="381000" cy="285482"/>
          </a:xfrm>
          <a:prstGeom prst="mathMin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20AD655-7501-232D-4E6B-437C03B28ACF}"/>
              </a:ext>
            </a:extLst>
          </p:cNvPr>
          <p:cNvSpPr/>
          <p:nvPr/>
        </p:nvSpPr>
        <p:spPr>
          <a:xfrm>
            <a:off x="971550" y="3263501"/>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D08C497-B412-8CA1-2C8E-2236B83BBBB2}"/>
              </a:ext>
            </a:extLst>
          </p:cNvPr>
          <p:cNvCxnSpPr>
            <a:cxnSpLocks/>
          </p:cNvCxnSpPr>
          <p:nvPr/>
        </p:nvCxnSpPr>
        <p:spPr>
          <a:xfrm>
            <a:off x="1333500" y="2743200"/>
            <a:ext cx="28498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5C07B94-AE58-831E-FB3A-1CAF2996FEF1}"/>
              </a:ext>
            </a:extLst>
          </p:cNvPr>
          <p:cNvCxnSpPr>
            <a:cxnSpLocks/>
          </p:cNvCxnSpPr>
          <p:nvPr/>
        </p:nvCxnSpPr>
        <p:spPr>
          <a:xfrm>
            <a:off x="1333500" y="2743200"/>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535471-3A3C-A825-196B-48300B00B47C}"/>
              </a:ext>
            </a:extLst>
          </p:cNvPr>
          <p:cNvCxnSpPr>
            <a:cxnSpLocks/>
            <a:endCxn id="33" idx="0"/>
          </p:cNvCxnSpPr>
          <p:nvPr/>
        </p:nvCxnSpPr>
        <p:spPr>
          <a:xfrm>
            <a:off x="1325617" y="3928854"/>
            <a:ext cx="0" cy="1243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282B483-C2C7-266A-7EA5-22A815392983}"/>
              </a:ext>
            </a:extLst>
          </p:cNvPr>
          <p:cNvSpPr/>
          <p:nvPr/>
        </p:nvSpPr>
        <p:spPr>
          <a:xfrm>
            <a:off x="975954" y="5172684"/>
            <a:ext cx="723900" cy="6953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Plus Sign 33">
            <a:extLst>
              <a:ext uri="{FF2B5EF4-FFF2-40B4-BE49-F238E27FC236}">
                <a16:creationId xmlns:a16="http://schemas.microsoft.com/office/drawing/2014/main" id="{C0C45C8E-EDC3-62FE-75FF-3F75C22194FB}"/>
              </a:ext>
            </a:extLst>
          </p:cNvPr>
          <p:cNvSpPr/>
          <p:nvPr/>
        </p:nvSpPr>
        <p:spPr>
          <a:xfrm>
            <a:off x="741031" y="3928427"/>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EBC9E9C7-C44E-7777-B245-2530865CB3E7}"/>
              </a:ext>
            </a:extLst>
          </p:cNvPr>
          <p:cNvCxnSpPr>
            <a:cxnSpLocks/>
          </p:cNvCxnSpPr>
          <p:nvPr/>
        </p:nvCxnSpPr>
        <p:spPr>
          <a:xfrm>
            <a:off x="4183379" y="2726555"/>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54292A2-934B-667F-70FB-EB0CB6CA5E20}"/>
              </a:ext>
            </a:extLst>
          </p:cNvPr>
          <p:cNvSpPr txBox="1"/>
          <p:nvPr/>
        </p:nvSpPr>
        <p:spPr>
          <a:xfrm>
            <a:off x="715326" y="1276077"/>
            <a:ext cx="618172" cy="369332"/>
          </a:xfrm>
          <a:prstGeom prst="rect">
            <a:avLst/>
          </a:prstGeom>
          <a:noFill/>
        </p:spPr>
        <p:txBody>
          <a:bodyPr wrap="square" rtlCol="0">
            <a:spAutoFit/>
          </a:bodyPr>
          <a:lstStyle/>
          <a:p>
            <a:r>
              <a:rPr lang="en-US" dirty="0"/>
              <a:t>I</a:t>
            </a:r>
          </a:p>
        </p:txBody>
      </p:sp>
      <p:sp>
        <p:nvSpPr>
          <p:cNvPr id="37" name="TextBox 36">
            <a:extLst>
              <a:ext uri="{FF2B5EF4-FFF2-40B4-BE49-F238E27FC236}">
                <a16:creationId xmlns:a16="http://schemas.microsoft.com/office/drawing/2014/main" id="{E0F32491-96E4-5BF0-0E91-CDEA535F9291}"/>
              </a:ext>
            </a:extLst>
          </p:cNvPr>
          <p:cNvSpPr txBox="1"/>
          <p:nvPr/>
        </p:nvSpPr>
        <p:spPr>
          <a:xfrm>
            <a:off x="567215" y="3350911"/>
            <a:ext cx="618172" cy="369332"/>
          </a:xfrm>
          <a:prstGeom prst="rect">
            <a:avLst/>
          </a:prstGeom>
          <a:noFill/>
        </p:spPr>
        <p:txBody>
          <a:bodyPr wrap="square" rtlCol="0">
            <a:spAutoFit/>
          </a:bodyPr>
          <a:lstStyle/>
          <a:p>
            <a:r>
              <a:rPr lang="en-US" dirty="0"/>
              <a:t>II</a:t>
            </a:r>
          </a:p>
        </p:txBody>
      </p:sp>
      <p:sp>
        <p:nvSpPr>
          <p:cNvPr id="38" name="TextBox 37">
            <a:extLst>
              <a:ext uri="{FF2B5EF4-FFF2-40B4-BE49-F238E27FC236}">
                <a16:creationId xmlns:a16="http://schemas.microsoft.com/office/drawing/2014/main" id="{FADA9B58-69E5-D890-A2D4-8C84BBBDB39D}"/>
              </a:ext>
            </a:extLst>
          </p:cNvPr>
          <p:cNvSpPr txBox="1"/>
          <p:nvPr/>
        </p:nvSpPr>
        <p:spPr>
          <a:xfrm>
            <a:off x="472429" y="5274278"/>
            <a:ext cx="618172" cy="369332"/>
          </a:xfrm>
          <a:prstGeom prst="rect">
            <a:avLst/>
          </a:prstGeom>
          <a:noFill/>
        </p:spPr>
        <p:txBody>
          <a:bodyPr wrap="square" rtlCol="0">
            <a:spAutoFit/>
          </a:bodyPr>
          <a:lstStyle/>
          <a:p>
            <a:r>
              <a:rPr lang="en-US" dirty="0"/>
              <a:t>III</a:t>
            </a:r>
          </a:p>
        </p:txBody>
      </p:sp>
      <p:sp>
        <p:nvSpPr>
          <p:cNvPr id="39" name="TextBox 38">
            <a:extLst>
              <a:ext uri="{FF2B5EF4-FFF2-40B4-BE49-F238E27FC236}">
                <a16:creationId xmlns:a16="http://schemas.microsoft.com/office/drawing/2014/main" id="{81D77D4F-6652-427C-970B-85FC2D85EFBD}"/>
              </a:ext>
            </a:extLst>
          </p:cNvPr>
          <p:cNvSpPr txBox="1"/>
          <p:nvPr/>
        </p:nvSpPr>
        <p:spPr>
          <a:xfrm>
            <a:off x="691039" y="6129008"/>
            <a:ext cx="618172" cy="369332"/>
          </a:xfrm>
          <a:prstGeom prst="rect">
            <a:avLst/>
          </a:prstGeom>
          <a:noFill/>
        </p:spPr>
        <p:txBody>
          <a:bodyPr wrap="square" rtlCol="0">
            <a:spAutoFit/>
          </a:bodyPr>
          <a:lstStyle/>
          <a:p>
            <a:r>
              <a:rPr lang="en-US" dirty="0"/>
              <a:t>IV</a:t>
            </a:r>
          </a:p>
        </p:txBody>
      </p:sp>
      <p:sp>
        <p:nvSpPr>
          <p:cNvPr id="40" name="TextBox 39">
            <a:extLst>
              <a:ext uri="{FF2B5EF4-FFF2-40B4-BE49-F238E27FC236}">
                <a16:creationId xmlns:a16="http://schemas.microsoft.com/office/drawing/2014/main" id="{F9F09F84-D3D2-BBC1-3589-D048F2109EC7}"/>
              </a:ext>
            </a:extLst>
          </p:cNvPr>
          <p:cNvSpPr txBox="1"/>
          <p:nvPr/>
        </p:nvSpPr>
        <p:spPr>
          <a:xfrm>
            <a:off x="3127977" y="2118360"/>
            <a:ext cx="308640" cy="369332"/>
          </a:xfrm>
          <a:prstGeom prst="rect">
            <a:avLst/>
          </a:prstGeom>
          <a:noFill/>
        </p:spPr>
        <p:txBody>
          <a:bodyPr wrap="square" rtlCol="0">
            <a:spAutoFit/>
          </a:bodyPr>
          <a:lstStyle/>
          <a:p>
            <a:r>
              <a:rPr lang="en-US" dirty="0"/>
              <a:t>1</a:t>
            </a:r>
          </a:p>
        </p:txBody>
      </p:sp>
      <p:sp>
        <p:nvSpPr>
          <p:cNvPr id="41" name="TextBox 40">
            <a:extLst>
              <a:ext uri="{FF2B5EF4-FFF2-40B4-BE49-F238E27FC236}">
                <a16:creationId xmlns:a16="http://schemas.microsoft.com/office/drawing/2014/main" id="{0CAE042F-19B7-C234-1A61-FC122E10948B}"/>
              </a:ext>
            </a:extLst>
          </p:cNvPr>
          <p:cNvSpPr txBox="1"/>
          <p:nvPr/>
        </p:nvSpPr>
        <p:spPr>
          <a:xfrm>
            <a:off x="4966300" y="2118360"/>
            <a:ext cx="308640" cy="369332"/>
          </a:xfrm>
          <a:prstGeom prst="rect">
            <a:avLst/>
          </a:prstGeom>
          <a:noFill/>
        </p:spPr>
        <p:txBody>
          <a:bodyPr wrap="square" rtlCol="0">
            <a:spAutoFit/>
          </a:bodyPr>
          <a:lstStyle/>
          <a:p>
            <a:r>
              <a:rPr lang="en-US" dirty="0"/>
              <a:t>2</a:t>
            </a:r>
          </a:p>
        </p:txBody>
      </p:sp>
      <p:sp>
        <p:nvSpPr>
          <p:cNvPr id="42" name="TextBox 41">
            <a:extLst>
              <a:ext uri="{FF2B5EF4-FFF2-40B4-BE49-F238E27FC236}">
                <a16:creationId xmlns:a16="http://schemas.microsoft.com/office/drawing/2014/main" id="{B74E093E-D816-DC75-553B-E242B3822F79}"/>
              </a:ext>
            </a:extLst>
          </p:cNvPr>
          <p:cNvSpPr txBox="1"/>
          <p:nvPr/>
        </p:nvSpPr>
        <p:spPr>
          <a:xfrm>
            <a:off x="4085238" y="3962598"/>
            <a:ext cx="308640" cy="369332"/>
          </a:xfrm>
          <a:prstGeom prst="rect">
            <a:avLst/>
          </a:prstGeom>
          <a:noFill/>
        </p:spPr>
        <p:txBody>
          <a:bodyPr wrap="square" rtlCol="0">
            <a:spAutoFit/>
          </a:bodyPr>
          <a:lstStyle/>
          <a:p>
            <a:r>
              <a:rPr lang="en-US" dirty="0"/>
              <a:t>2</a:t>
            </a:r>
          </a:p>
        </p:txBody>
      </p:sp>
      <p:sp>
        <p:nvSpPr>
          <p:cNvPr id="43" name="TextBox 42">
            <a:extLst>
              <a:ext uri="{FF2B5EF4-FFF2-40B4-BE49-F238E27FC236}">
                <a16:creationId xmlns:a16="http://schemas.microsoft.com/office/drawing/2014/main" id="{89D23033-AE89-12D8-FFB3-328B666923AC}"/>
              </a:ext>
            </a:extLst>
          </p:cNvPr>
          <p:cNvSpPr txBox="1"/>
          <p:nvPr/>
        </p:nvSpPr>
        <p:spPr>
          <a:xfrm>
            <a:off x="1331580" y="3935585"/>
            <a:ext cx="308640" cy="369332"/>
          </a:xfrm>
          <a:prstGeom prst="rect">
            <a:avLst/>
          </a:prstGeom>
          <a:noFill/>
        </p:spPr>
        <p:txBody>
          <a:bodyPr wrap="square" rtlCol="0">
            <a:spAutoFit/>
          </a:bodyPr>
          <a:lstStyle/>
          <a:p>
            <a:r>
              <a:rPr lang="en-US" dirty="0"/>
              <a:t>1</a:t>
            </a:r>
          </a:p>
        </p:txBody>
      </p:sp>
      <p:sp>
        <p:nvSpPr>
          <p:cNvPr id="44" name="TextBox 43">
            <a:extLst>
              <a:ext uri="{FF2B5EF4-FFF2-40B4-BE49-F238E27FC236}">
                <a16:creationId xmlns:a16="http://schemas.microsoft.com/office/drawing/2014/main" id="{DFA4ED31-AD3A-5754-4E34-F2EC1C182020}"/>
              </a:ext>
            </a:extLst>
          </p:cNvPr>
          <p:cNvSpPr txBox="1"/>
          <p:nvPr/>
        </p:nvSpPr>
        <p:spPr>
          <a:xfrm>
            <a:off x="1169179" y="5833539"/>
            <a:ext cx="308640" cy="369332"/>
          </a:xfrm>
          <a:prstGeom prst="rect">
            <a:avLst/>
          </a:prstGeom>
          <a:noFill/>
        </p:spPr>
        <p:txBody>
          <a:bodyPr wrap="square" rtlCol="0">
            <a:spAutoFit/>
          </a:bodyPr>
          <a:lstStyle/>
          <a:p>
            <a:r>
              <a:rPr lang="en-US" dirty="0"/>
              <a:t>1</a:t>
            </a:r>
          </a:p>
        </p:txBody>
      </p:sp>
      <p:sp>
        <p:nvSpPr>
          <p:cNvPr id="45" name="TextBox 44">
            <a:extLst>
              <a:ext uri="{FF2B5EF4-FFF2-40B4-BE49-F238E27FC236}">
                <a16:creationId xmlns:a16="http://schemas.microsoft.com/office/drawing/2014/main" id="{7FC29BF2-1E5B-D3A8-2FB8-4862D06F80C1}"/>
              </a:ext>
            </a:extLst>
          </p:cNvPr>
          <p:cNvSpPr txBox="1"/>
          <p:nvPr/>
        </p:nvSpPr>
        <p:spPr>
          <a:xfrm>
            <a:off x="2981288" y="5832665"/>
            <a:ext cx="308640" cy="369332"/>
          </a:xfrm>
          <a:prstGeom prst="rect">
            <a:avLst/>
          </a:prstGeom>
          <a:noFill/>
        </p:spPr>
        <p:txBody>
          <a:bodyPr wrap="square" rtlCol="0">
            <a:spAutoFit/>
          </a:bodyPr>
          <a:lstStyle/>
          <a:p>
            <a:r>
              <a:rPr lang="en-US" dirty="0"/>
              <a:t>2</a:t>
            </a:r>
          </a:p>
        </p:txBody>
      </p:sp>
      <p:sp>
        <p:nvSpPr>
          <p:cNvPr id="46" name="TextBox 45">
            <a:extLst>
              <a:ext uri="{FF2B5EF4-FFF2-40B4-BE49-F238E27FC236}">
                <a16:creationId xmlns:a16="http://schemas.microsoft.com/office/drawing/2014/main" id="{5FFE1FCD-587C-55A9-78E0-5F9D14D56FED}"/>
              </a:ext>
            </a:extLst>
          </p:cNvPr>
          <p:cNvSpPr txBox="1"/>
          <p:nvPr/>
        </p:nvSpPr>
        <p:spPr>
          <a:xfrm>
            <a:off x="5556885" y="4008261"/>
            <a:ext cx="308640" cy="369332"/>
          </a:xfrm>
          <a:prstGeom prst="rect">
            <a:avLst/>
          </a:prstGeom>
          <a:noFill/>
        </p:spPr>
        <p:txBody>
          <a:bodyPr wrap="square" rtlCol="0">
            <a:spAutoFit/>
          </a:bodyPr>
          <a:lstStyle/>
          <a:p>
            <a:r>
              <a:rPr lang="en-US" dirty="0"/>
              <a:t>3</a:t>
            </a:r>
          </a:p>
        </p:txBody>
      </p:sp>
      <p:sp>
        <p:nvSpPr>
          <p:cNvPr id="47" name="TextBox 46">
            <a:extLst>
              <a:ext uri="{FF2B5EF4-FFF2-40B4-BE49-F238E27FC236}">
                <a16:creationId xmlns:a16="http://schemas.microsoft.com/office/drawing/2014/main" id="{AAF5D260-63A6-2836-B5B8-556758AF5386}"/>
              </a:ext>
            </a:extLst>
          </p:cNvPr>
          <p:cNvSpPr txBox="1"/>
          <p:nvPr/>
        </p:nvSpPr>
        <p:spPr>
          <a:xfrm>
            <a:off x="4261478" y="5761268"/>
            <a:ext cx="308640" cy="369332"/>
          </a:xfrm>
          <a:prstGeom prst="rect">
            <a:avLst/>
          </a:prstGeom>
          <a:noFill/>
        </p:spPr>
        <p:txBody>
          <a:bodyPr wrap="square" rtlCol="0">
            <a:spAutoFit/>
          </a:bodyPr>
          <a:lstStyle/>
          <a:p>
            <a:r>
              <a:rPr lang="en-US" dirty="0"/>
              <a:t>3</a:t>
            </a:r>
          </a:p>
        </p:txBody>
      </p:sp>
      <p:sp>
        <p:nvSpPr>
          <p:cNvPr id="48" name="TextBox 47">
            <a:extLst>
              <a:ext uri="{FF2B5EF4-FFF2-40B4-BE49-F238E27FC236}">
                <a16:creationId xmlns:a16="http://schemas.microsoft.com/office/drawing/2014/main" id="{943E6554-5883-C75E-7DEF-9662BA4155CB}"/>
              </a:ext>
            </a:extLst>
          </p:cNvPr>
          <p:cNvSpPr txBox="1"/>
          <p:nvPr/>
        </p:nvSpPr>
        <p:spPr>
          <a:xfrm>
            <a:off x="5593765" y="5773507"/>
            <a:ext cx="308640" cy="369332"/>
          </a:xfrm>
          <a:prstGeom prst="rect">
            <a:avLst/>
          </a:prstGeom>
          <a:noFill/>
        </p:spPr>
        <p:txBody>
          <a:bodyPr wrap="square" rtlCol="0">
            <a:spAutoFit/>
          </a:bodyPr>
          <a:lstStyle/>
          <a:p>
            <a:r>
              <a:rPr lang="en-US" dirty="0"/>
              <a:t>4</a:t>
            </a:r>
          </a:p>
        </p:txBody>
      </p:sp>
      <p:sp>
        <p:nvSpPr>
          <p:cNvPr id="49" name="TextBox 48">
            <a:extLst>
              <a:ext uri="{FF2B5EF4-FFF2-40B4-BE49-F238E27FC236}">
                <a16:creationId xmlns:a16="http://schemas.microsoft.com/office/drawing/2014/main" id="{84DE13E8-39FC-A7E3-7CCD-D5D553B7BB66}"/>
              </a:ext>
            </a:extLst>
          </p:cNvPr>
          <p:cNvSpPr txBox="1"/>
          <p:nvPr/>
        </p:nvSpPr>
        <p:spPr>
          <a:xfrm>
            <a:off x="7210645" y="5806032"/>
            <a:ext cx="308640" cy="369332"/>
          </a:xfrm>
          <a:prstGeom prst="rect">
            <a:avLst/>
          </a:prstGeom>
          <a:noFill/>
        </p:spPr>
        <p:txBody>
          <a:bodyPr wrap="square" rtlCol="0">
            <a:spAutoFit/>
          </a:bodyPr>
          <a:lstStyle/>
          <a:p>
            <a:r>
              <a:rPr lang="en-US" dirty="0"/>
              <a:t>5</a:t>
            </a:r>
          </a:p>
        </p:txBody>
      </p:sp>
      <p:sp>
        <p:nvSpPr>
          <p:cNvPr id="52" name="TextBox 51">
            <a:extLst>
              <a:ext uri="{FF2B5EF4-FFF2-40B4-BE49-F238E27FC236}">
                <a16:creationId xmlns:a16="http://schemas.microsoft.com/office/drawing/2014/main" id="{B2F102C3-562C-E0A9-3C34-376ED4862E9B}"/>
              </a:ext>
            </a:extLst>
          </p:cNvPr>
          <p:cNvSpPr txBox="1"/>
          <p:nvPr/>
        </p:nvSpPr>
        <p:spPr>
          <a:xfrm>
            <a:off x="5709424" y="253496"/>
            <a:ext cx="766557" cy="461665"/>
          </a:xfrm>
          <a:prstGeom prst="rect">
            <a:avLst/>
          </a:prstGeom>
          <a:noFill/>
        </p:spPr>
        <p:txBody>
          <a:bodyPr wrap="none" rtlCol="0">
            <a:spAutoFit/>
          </a:bodyPr>
          <a:lstStyle/>
          <a:p>
            <a:r>
              <a:rPr lang="en-US" b="1" dirty="0"/>
              <a:t>PP1</a:t>
            </a:r>
          </a:p>
        </p:txBody>
      </p:sp>
      <p:pic>
        <p:nvPicPr>
          <p:cNvPr id="1026" name="Picture 2" descr="PS4 Gene/Disease &#10;Case-Level Evidence Criteria &#10;—S ecificRecommendationsb SVI Group: &#10;Gene/ &#10;Disease &#10;Cardio- &#10;Hearing Loss &#10;(AD) &#10;RASopathy &#10;CDHI &#10;Supporting &#10;2 &#10;probands &#10;2 &#10;probands &#10;probands &#10;point &#10;proband &#10;Modera &#10;6 &#10;probands &#10;6 &#10;probands &#10;probands &#10;2 &#10;points &#10;2 &#10;probands &#10;Strong &#10;16 &#10;probands &#10;16 &#10;probands &#10;probands &#10;4 &#10;points &#10;4 &#10;Very &#10;Strong &#10;WA &#10;WA &#10;WA &#10;16 &#10;points &#10;16 &#10;PM2 &#10;Must be met without &#10;specific cutoff. Table &#10;African: O-lalleles &#10;in ENC NEE 0-2 &#10;alleles in Ex,AC &#10;probands probands &#10;Case Segregation Data (PPI ) Important &#10;Considerations &#10;Can be incorporated as part of the assessment in case-level &#10;evidence. However, the evidence for pathogenicity should be &#10;carefully applied. Segregation signifies evidence for linkage of &#10;a locus, rather than direct variant-specific pathogenicity_ There &#10;are two approaches to calculate or estimate the strength of &#10;evidence from a pedigree: (1) affected individuals per Sherloc &#10;estimates and (2) the probability of observed co-segregation &#10;(Meiosis Method (1/2)m)_ The variable &#10;&quot;m&quot; is the number of meioses of the variant of interestin a &#10;family. See the example pedigree. &#10;PS2 and PM6 Strength level (Supporting to very strong) &#10;A point system (Table 1) is used to determine the applied PS2and PM6 strength (Table 2). &#10;Table 1 _ Points that can be awarded par de novo æcurrence_ &#10;Points per proband &#10;Strength &#10;Weak &#10;(Supporting) &#10;Moderate &#10;Strong &#10;# Affected &#10;Individuals &#10;AD: 23 &#10;AR: 22 &#10;AD: 26 &#10;AR: 23, 22 families &#10;AD: 210 &#10;AR: 25, 22 families &#10;Phenotype consistency &#10;Highly specific phenotype for gene &#10;Consistent phenotype for gene but not &#10;hi hl s ecific &#10;Consistent phenotype for gene but not &#10;highly specific and high genetic &#10;heter enei &#10;Not consistent phenotype With gene &#10;de novo &#10;confirmed parental &#10;relationships &#10;2 &#10;de novo &#10;unconfirmed &#10;parental &#10;relationshi s &#10;0.26 &#10;PS2 very strong &#10;PM6 very strong &#10;Two additional meiosis &#10;(11-2 and 111-2) &#10;An unaffected Individual (111-5) &#10;Total =1/4x 1/2 = 1/8 &#10;—Supporting evidence &#10;(Sl/8 in single family) &#10;—Weak segregation &#10;(s 3 affected Individual) &#10;Meiosis Method (1/2)m &#10;Sl/8 in 1 family &#10;sl/4 in family &#10;Sl/16 in 1 family &#10;Sl/8 in &gt;1 family &#10;Sl/32 in 1 family &#10;Sl/16 in &gt;1 family &#10;1-2 &#10;dominant &#10;condition &#10;11-1 &#10;Table 2. Strength level for de novo variant occurrences. &#10;111-4 &#10;111-5 &#10;PS2 Supporting &#10;PM6 Supporting &#10;PS2 Moderate &#10;PM6 &#10;PM6 strong &#10;09-10-2021 v2 ">
            <a:extLst>
              <a:ext uri="{FF2B5EF4-FFF2-40B4-BE49-F238E27FC236}">
                <a16:creationId xmlns:a16="http://schemas.microsoft.com/office/drawing/2014/main" id="{B97A371A-79E8-8C86-4143-CF071F8F5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01" t="11871" b="33929"/>
          <a:stretch/>
        </p:blipFill>
        <p:spPr bwMode="auto">
          <a:xfrm>
            <a:off x="7784090" y="1083615"/>
            <a:ext cx="3752534" cy="3716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3EF1F0-A76A-BA3C-770C-24B4B68801FD}"/>
              </a:ext>
            </a:extLst>
          </p:cNvPr>
          <p:cNvSpPr txBox="1"/>
          <p:nvPr/>
        </p:nvSpPr>
        <p:spPr>
          <a:xfrm>
            <a:off x="8070283" y="5068399"/>
            <a:ext cx="3038257" cy="461665"/>
          </a:xfrm>
          <a:prstGeom prst="rect">
            <a:avLst/>
          </a:prstGeom>
          <a:noFill/>
        </p:spPr>
        <p:txBody>
          <a:bodyPr wrap="square" rtlCol="0">
            <a:spAutoFit/>
          </a:bodyPr>
          <a:lstStyle/>
          <a:p>
            <a:r>
              <a:rPr lang="en-US" dirty="0"/>
              <a:t>(1/2)</a:t>
            </a:r>
            <a:r>
              <a:rPr lang="en-US" baseline="30000" dirty="0"/>
              <a:t>3 </a:t>
            </a:r>
            <a:r>
              <a:rPr lang="en-US" dirty="0"/>
              <a:t> x (1/2) = 1/16</a:t>
            </a:r>
          </a:p>
        </p:txBody>
      </p:sp>
    </p:spTree>
    <p:extLst>
      <p:ext uri="{BB962C8B-B14F-4D97-AF65-F5344CB8AC3E}">
        <p14:creationId xmlns:p14="http://schemas.microsoft.com/office/powerpoint/2010/main" val="160191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2F102C3-562C-E0A9-3C34-376ED4862E9B}"/>
              </a:ext>
            </a:extLst>
          </p:cNvPr>
          <p:cNvSpPr txBox="1"/>
          <p:nvPr/>
        </p:nvSpPr>
        <p:spPr>
          <a:xfrm>
            <a:off x="5709424" y="253496"/>
            <a:ext cx="817853" cy="461665"/>
          </a:xfrm>
          <a:prstGeom prst="rect">
            <a:avLst/>
          </a:prstGeom>
          <a:noFill/>
        </p:spPr>
        <p:txBody>
          <a:bodyPr wrap="none" rtlCol="0">
            <a:spAutoFit/>
          </a:bodyPr>
          <a:lstStyle/>
          <a:p>
            <a:r>
              <a:rPr lang="en-US" b="1" dirty="0"/>
              <a:t>PM2</a:t>
            </a:r>
          </a:p>
        </p:txBody>
      </p:sp>
      <p:pic>
        <p:nvPicPr>
          <p:cNvPr id="32" name="Picture 31">
            <a:extLst>
              <a:ext uri="{FF2B5EF4-FFF2-40B4-BE49-F238E27FC236}">
                <a16:creationId xmlns:a16="http://schemas.microsoft.com/office/drawing/2014/main" id="{DD4ADD07-3406-385F-FAD8-918FCF55A107}"/>
              </a:ext>
            </a:extLst>
          </p:cNvPr>
          <p:cNvPicPr>
            <a:picLocks noChangeAspect="1"/>
          </p:cNvPicPr>
          <p:nvPr/>
        </p:nvPicPr>
        <p:blipFill>
          <a:blip r:embed="rId2"/>
          <a:stretch>
            <a:fillRect/>
          </a:stretch>
        </p:blipFill>
        <p:spPr>
          <a:xfrm>
            <a:off x="450062" y="937865"/>
            <a:ext cx="11288700" cy="4982270"/>
          </a:xfrm>
          <a:prstGeom prst="rect">
            <a:avLst/>
          </a:prstGeom>
        </p:spPr>
      </p:pic>
    </p:spTree>
    <p:extLst>
      <p:ext uri="{BB962C8B-B14F-4D97-AF65-F5344CB8AC3E}">
        <p14:creationId xmlns:p14="http://schemas.microsoft.com/office/powerpoint/2010/main" val="32322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2F102C3-562C-E0A9-3C34-376ED4862E9B}"/>
              </a:ext>
            </a:extLst>
          </p:cNvPr>
          <p:cNvSpPr txBox="1"/>
          <p:nvPr/>
        </p:nvSpPr>
        <p:spPr>
          <a:xfrm>
            <a:off x="5709424" y="253496"/>
            <a:ext cx="766557" cy="461665"/>
          </a:xfrm>
          <a:prstGeom prst="rect">
            <a:avLst/>
          </a:prstGeom>
          <a:noFill/>
        </p:spPr>
        <p:txBody>
          <a:bodyPr wrap="none" rtlCol="0">
            <a:spAutoFit/>
          </a:bodyPr>
          <a:lstStyle/>
          <a:p>
            <a:r>
              <a:rPr lang="en-US" b="1" dirty="0"/>
              <a:t>PP3</a:t>
            </a:r>
          </a:p>
        </p:txBody>
      </p:sp>
      <p:pic>
        <p:nvPicPr>
          <p:cNvPr id="32" name="Picture 31">
            <a:extLst>
              <a:ext uri="{FF2B5EF4-FFF2-40B4-BE49-F238E27FC236}">
                <a16:creationId xmlns:a16="http://schemas.microsoft.com/office/drawing/2014/main" id="{4406BDE2-4A56-3BAF-DF50-74DD59753E97}"/>
              </a:ext>
            </a:extLst>
          </p:cNvPr>
          <p:cNvPicPr>
            <a:picLocks noChangeAspect="1"/>
          </p:cNvPicPr>
          <p:nvPr/>
        </p:nvPicPr>
        <p:blipFill>
          <a:blip r:embed="rId2"/>
          <a:stretch>
            <a:fillRect/>
          </a:stretch>
        </p:blipFill>
        <p:spPr>
          <a:xfrm>
            <a:off x="495983" y="1558815"/>
            <a:ext cx="11193437" cy="2353003"/>
          </a:xfrm>
          <a:prstGeom prst="rect">
            <a:avLst/>
          </a:prstGeom>
        </p:spPr>
      </p:pic>
      <p:sp>
        <p:nvSpPr>
          <p:cNvPr id="50" name="TextBox 49">
            <a:extLst>
              <a:ext uri="{FF2B5EF4-FFF2-40B4-BE49-F238E27FC236}">
                <a16:creationId xmlns:a16="http://schemas.microsoft.com/office/drawing/2014/main" id="{6EE9D143-E7CF-6204-0B80-F9C128F8BCAC}"/>
              </a:ext>
            </a:extLst>
          </p:cNvPr>
          <p:cNvSpPr txBox="1"/>
          <p:nvPr/>
        </p:nvSpPr>
        <p:spPr>
          <a:xfrm>
            <a:off x="495983" y="4374931"/>
            <a:ext cx="6986015" cy="461665"/>
          </a:xfrm>
          <a:prstGeom prst="rect">
            <a:avLst/>
          </a:prstGeom>
          <a:noFill/>
        </p:spPr>
        <p:txBody>
          <a:bodyPr wrap="none" rtlCol="0">
            <a:spAutoFit/>
          </a:bodyPr>
          <a:lstStyle/>
          <a:p>
            <a:r>
              <a:rPr lang="en-US" dirty="0"/>
              <a:t>By REVEL score, you would apply BP4_moderate</a:t>
            </a:r>
          </a:p>
        </p:txBody>
      </p:sp>
    </p:spTree>
    <p:extLst>
      <p:ext uri="{BB962C8B-B14F-4D97-AF65-F5344CB8AC3E}">
        <p14:creationId xmlns:p14="http://schemas.microsoft.com/office/powerpoint/2010/main" val="88546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2F102C3-562C-E0A9-3C34-376ED4862E9B}"/>
              </a:ext>
            </a:extLst>
          </p:cNvPr>
          <p:cNvSpPr txBox="1"/>
          <p:nvPr/>
        </p:nvSpPr>
        <p:spPr>
          <a:xfrm>
            <a:off x="5709424" y="253496"/>
            <a:ext cx="766557" cy="461665"/>
          </a:xfrm>
          <a:prstGeom prst="rect">
            <a:avLst/>
          </a:prstGeom>
          <a:noFill/>
        </p:spPr>
        <p:txBody>
          <a:bodyPr wrap="none" rtlCol="0">
            <a:spAutoFit/>
          </a:bodyPr>
          <a:lstStyle/>
          <a:p>
            <a:r>
              <a:rPr lang="en-US" b="1" dirty="0"/>
              <a:t>PP3</a:t>
            </a:r>
          </a:p>
        </p:txBody>
      </p:sp>
      <p:pic>
        <p:nvPicPr>
          <p:cNvPr id="5" name="Picture 4">
            <a:extLst>
              <a:ext uri="{FF2B5EF4-FFF2-40B4-BE49-F238E27FC236}">
                <a16:creationId xmlns:a16="http://schemas.microsoft.com/office/drawing/2014/main" id="{50C45AF9-BAFD-A64A-AED2-F337180BAB5A}"/>
              </a:ext>
            </a:extLst>
          </p:cNvPr>
          <p:cNvPicPr>
            <a:picLocks noChangeAspect="1"/>
          </p:cNvPicPr>
          <p:nvPr/>
        </p:nvPicPr>
        <p:blipFill>
          <a:blip r:embed="rId2"/>
          <a:stretch>
            <a:fillRect/>
          </a:stretch>
        </p:blipFill>
        <p:spPr>
          <a:xfrm>
            <a:off x="749783" y="1227115"/>
            <a:ext cx="8790247" cy="3002775"/>
          </a:xfrm>
          <a:prstGeom prst="rect">
            <a:avLst/>
          </a:prstGeom>
        </p:spPr>
      </p:pic>
      <p:pic>
        <p:nvPicPr>
          <p:cNvPr id="7" name="Picture 6">
            <a:extLst>
              <a:ext uri="{FF2B5EF4-FFF2-40B4-BE49-F238E27FC236}">
                <a16:creationId xmlns:a16="http://schemas.microsoft.com/office/drawing/2014/main" id="{935EE64D-CE68-F2EC-EC36-B0A624700C83}"/>
              </a:ext>
            </a:extLst>
          </p:cNvPr>
          <p:cNvPicPr>
            <a:picLocks noChangeAspect="1"/>
          </p:cNvPicPr>
          <p:nvPr/>
        </p:nvPicPr>
        <p:blipFill>
          <a:blip r:embed="rId3"/>
          <a:stretch>
            <a:fillRect/>
          </a:stretch>
        </p:blipFill>
        <p:spPr>
          <a:xfrm>
            <a:off x="944306" y="4440094"/>
            <a:ext cx="5239481" cy="1190791"/>
          </a:xfrm>
          <a:prstGeom prst="rect">
            <a:avLst/>
          </a:prstGeom>
        </p:spPr>
      </p:pic>
    </p:spTree>
    <p:extLst>
      <p:ext uri="{BB962C8B-B14F-4D97-AF65-F5344CB8AC3E}">
        <p14:creationId xmlns:p14="http://schemas.microsoft.com/office/powerpoint/2010/main" val="55102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2F102C3-562C-E0A9-3C34-376ED4862E9B}"/>
              </a:ext>
            </a:extLst>
          </p:cNvPr>
          <p:cNvSpPr txBox="1"/>
          <p:nvPr/>
        </p:nvSpPr>
        <p:spPr>
          <a:xfrm>
            <a:off x="5709424" y="253496"/>
            <a:ext cx="766557" cy="461665"/>
          </a:xfrm>
          <a:prstGeom prst="rect">
            <a:avLst/>
          </a:prstGeom>
          <a:noFill/>
        </p:spPr>
        <p:txBody>
          <a:bodyPr wrap="none" rtlCol="0">
            <a:spAutoFit/>
          </a:bodyPr>
          <a:lstStyle/>
          <a:p>
            <a:r>
              <a:rPr lang="en-US" b="1" dirty="0"/>
              <a:t>PP4</a:t>
            </a:r>
          </a:p>
        </p:txBody>
      </p:sp>
      <p:sp>
        <p:nvSpPr>
          <p:cNvPr id="3" name="TextBox 2">
            <a:extLst>
              <a:ext uri="{FF2B5EF4-FFF2-40B4-BE49-F238E27FC236}">
                <a16:creationId xmlns:a16="http://schemas.microsoft.com/office/drawing/2014/main" id="{83744514-6348-FE4F-D979-81C512B895CD}"/>
              </a:ext>
            </a:extLst>
          </p:cNvPr>
          <p:cNvSpPr txBox="1"/>
          <p:nvPr/>
        </p:nvSpPr>
        <p:spPr>
          <a:xfrm>
            <a:off x="505437" y="930588"/>
            <a:ext cx="6094602" cy="6017032"/>
          </a:xfrm>
          <a:prstGeom prst="rect">
            <a:avLst/>
          </a:prstGeom>
          <a:noFill/>
        </p:spPr>
        <p:txBody>
          <a:bodyPr wrap="square">
            <a:spAutoFit/>
          </a:bodyPr>
          <a:lstStyle/>
          <a:p>
            <a:pPr algn="l"/>
            <a:r>
              <a:rPr lang="en-US" sz="1100" b="1" i="0" dirty="0">
                <a:solidFill>
                  <a:srgbClr val="000000"/>
                </a:solidFill>
                <a:effectLst/>
                <a:highlight>
                  <a:srgbClr val="FFFFFF"/>
                </a:highlight>
                <a:latin typeface="+mj-lt"/>
              </a:rPr>
              <a:t>INHERITANCE</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FF"/>
                </a:highlight>
                <a:latin typeface="+mj-lt"/>
              </a:rPr>
              <a:t>- Autosomal dominant</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1" i="0" dirty="0">
                <a:solidFill>
                  <a:srgbClr val="000000"/>
                </a:solidFill>
                <a:effectLst/>
                <a:highlight>
                  <a:srgbClr val="FFFFFF"/>
                </a:highlight>
                <a:latin typeface="+mj-lt"/>
              </a:rPr>
              <a:t>RESPIRATORY</a:t>
            </a:r>
            <a:endParaRPr lang="en-US" sz="1100" b="0" i="0" dirty="0">
              <a:solidFill>
                <a:srgbClr val="000000"/>
              </a:solidFill>
              <a:effectLst/>
              <a:highlight>
                <a:srgbClr val="FFFFFF"/>
              </a:highlight>
              <a:latin typeface="+mj-lt"/>
            </a:endParaRPr>
          </a:p>
          <a:p>
            <a:pPr algn="l"/>
            <a:r>
              <a:rPr lang="en-US" sz="1100" b="0" i="1" dirty="0">
                <a:solidFill>
                  <a:srgbClr val="000000"/>
                </a:solidFill>
                <a:effectLst/>
                <a:highlight>
                  <a:srgbClr val="FFFFFF"/>
                </a:highlight>
                <a:latin typeface="+mj-lt"/>
              </a:rPr>
              <a:t>Lung</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00"/>
                </a:highlight>
                <a:latin typeface="+mj-lt"/>
              </a:rPr>
              <a:t>- Pulmonary fibrosis</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Dyspnea</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Hepatopulmonary syndrome (in some patients)</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Dilated pulmonary vasculature with shunting</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1" i="0" dirty="0">
                <a:solidFill>
                  <a:srgbClr val="000000"/>
                </a:solidFill>
                <a:effectLst/>
                <a:highlight>
                  <a:srgbClr val="FFFFFF"/>
                </a:highlight>
                <a:latin typeface="+mj-lt"/>
              </a:rPr>
              <a:t>ABDOMEN</a:t>
            </a:r>
            <a:endParaRPr lang="en-US" sz="1100" b="0" i="0" dirty="0">
              <a:solidFill>
                <a:srgbClr val="000000"/>
              </a:solidFill>
              <a:effectLst/>
              <a:highlight>
                <a:srgbClr val="FFFFFF"/>
              </a:highlight>
              <a:latin typeface="+mj-lt"/>
            </a:endParaRPr>
          </a:p>
          <a:p>
            <a:pPr algn="l"/>
            <a:r>
              <a:rPr lang="en-US" sz="1100" b="0" i="1" dirty="0">
                <a:solidFill>
                  <a:srgbClr val="000000"/>
                </a:solidFill>
                <a:effectLst/>
                <a:highlight>
                  <a:srgbClr val="FFFFFF"/>
                </a:highlight>
                <a:latin typeface="+mj-lt"/>
              </a:rPr>
              <a:t>Liver</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FF"/>
                </a:highlight>
                <a:latin typeface="+mj-lt"/>
              </a:rPr>
              <a:t>- Hepatopulmonary syndrome (in some patients)</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Portal hypertension</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Nodular regenerative hyperplasia seen on liver biopsy</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0" i="1" dirty="0">
                <a:solidFill>
                  <a:srgbClr val="000000"/>
                </a:solidFill>
                <a:effectLst/>
                <a:highlight>
                  <a:srgbClr val="FFFFFF"/>
                </a:highlight>
                <a:latin typeface="+mj-lt"/>
              </a:rPr>
              <a:t>Spleen</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FF"/>
                </a:highlight>
                <a:latin typeface="+mj-lt"/>
              </a:rPr>
              <a:t>- Splenomegaly</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1" i="0" dirty="0">
                <a:solidFill>
                  <a:srgbClr val="000000"/>
                </a:solidFill>
                <a:effectLst/>
                <a:highlight>
                  <a:srgbClr val="FFFFFF"/>
                </a:highlight>
                <a:latin typeface="+mj-lt"/>
              </a:rPr>
              <a:t>SKELETAL</a:t>
            </a:r>
            <a:endParaRPr lang="en-US" sz="1100" b="0" i="0" dirty="0">
              <a:solidFill>
                <a:srgbClr val="000000"/>
              </a:solidFill>
              <a:effectLst/>
              <a:highlight>
                <a:srgbClr val="FFFFFF"/>
              </a:highlight>
              <a:latin typeface="+mj-lt"/>
            </a:endParaRPr>
          </a:p>
          <a:p>
            <a:pPr algn="l"/>
            <a:r>
              <a:rPr lang="en-US" sz="1100" b="0" i="1" dirty="0">
                <a:solidFill>
                  <a:srgbClr val="000000"/>
                </a:solidFill>
                <a:effectLst/>
                <a:highlight>
                  <a:srgbClr val="FFFFFF"/>
                </a:highlight>
                <a:latin typeface="+mj-lt"/>
              </a:rPr>
              <a:t>Hands</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FF"/>
                </a:highlight>
                <a:latin typeface="+mj-lt"/>
              </a:rPr>
              <a:t>- Digital clubbing</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1" i="0" dirty="0">
                <a:solidFill>
                  <a:srgbClr val="000000"/>
                </a:solidFill>
                <a:effectLst/>
                <a:highlight>
                  <a:srgbClr val="FFFFFF"/>
                </a:highlight>
                <a:latin typeface="+mj-lt"/>
              </a:rPr>
              <a:t>MUSCLE, SOFT TISSUES</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FF"/>
                </a:highlight>
                <a:latin typeface="+mj-lt"/>
              </a:rPr>
              <a:t>- Ascites</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1" i="0" dirty="0">
                <a:solidFill>
                  <a:srgbClr val="000000"/>
                </a:solidFill>
                <a:effectLst/>
                <a:highlight>
                  <a:srgbClr val="FFFFFF"/>
                </a:highlight>
                <a:latin typeface="+mj-lt"/>
              </a:rPr>
              <a:t>LABORATORY ABNORMALITIES</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00"/>
                </a:highlight>
                <a:latin typeface="+mj-lt"/>
              </a:rPr>
              <a:t>- Decreased telomere length in lymphocytes</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Elevated liver enzymes</a:t>
            </a:r>
            <a:br>
              <a:rPr lang="en-US" sz="1100" b="0" i="0" dirty="0">
                <a:solidFill>
                  <a:srgbClr val="000000"/>
                </a:solidFill>
                <a:effectLst/>
                <a:highlight>
                  <a:srgbClr val="FFFFFF"/>
                </a:highlight>
                <a:latin typeface="+mj-lt"/>
              </a:rPr>
            </a:br>
            <a:endParaRPr lang="en-US" sz="1100" b="0" i="0" dirty="0">
              <a:solidFill>
                <a:srgbClr val="000000"/>
              </a:solidFill>
              <a:effectLst/>
              <a:highlight>
                <a:srgbClr val="FFFFFF"/>
              </a:highlight>
              <a:latin typeface="+mj-lt"/>
            </a:endParaRPr>
          </a:p>
          <a:p>
            <a:pPr algn="l"/>
            <a:r>
              <a:rPr lang="en-US" sz="1100" b="1" i="0" dirty="0">
                <a:solidFill>
                  <a:srgbClr val="000000"/>
                </a:solidFill>
                <a:effectLst/>
                <a:highlight>
                  <a:srgbClr val="FFFFFF"/>
                </a:highlight>
                <a:latin typeface="+mj-lt"/>
              </a:rPr>
              <a:t>MISCELLANEOUS</a:t>
            </a:r>
            <a:endParaRPr lang="en-US" sz="1100" b="0" i="0" dirty="0">
              <a:solidFill>
                <a:srgbClr val="000000"/>
              </a:solidFill>
              <a:effectLst/>
              <a:highlight>
                <a:srgbClr val="FFFFFF"/>
              </a:highlight>
              <a:latin typeface="+mj-lt"/>
            </a:endParaRPr>
          </a:p>
          <a:p>
            <a:pPr algn="l"/>
            <a:r>
              <a:rPr lang="en-US" sz="1100" b="0" i="0" dirty="0">
                <a:solidFill>
                  <a:srgbClr val="000000"/>
                </a:solidFill>
                <a:effectLst/>
                <a:highlight>
                  <a:srgbClr val="FFFFFF"/>
                </a:highlight>
                <a:latin typeface="+mj-lt"/>
              </a:rPr>
              <a:t>- Adult onset</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Variable manifestations</a:t>
            </a:r>
            <a:br>
              <a:rPr lang="en-US" sz="1100" b="0" i="0" dirty="0">
                <a:solidFill>
                  <a:srgbClr val="000000"/>
                </a:solidFill>
                <a:effectLst/>
                <a:highlight>
                  <a:srgbClr val="FFFFFF"/>
                </a:highlight>
                <a:latin typeface="+mj-lt"/>
              </a:rPr>
            </a:br>
            <a:r>
              <a:rPr lang="en-US" sz="1100" b="0" i="0" dirty="0">
                <a:solidFill>
                  <a:srgbClr val="000000"/>
                </a:solidFill>
                <a:effectLst/>
                <a:highlight>
                  <a:srgbClr val="FFFFFF"/>
                </a:highlight>
                <a:latin typeface="+mj-lt"/>
              </a:rPr>
              <a:t>- Incomplete penetrance</a:t>
            </a:r>
          </a:p>
        </p:txBody>
      </p:sp>
    </p:spTree>
    <p:extLst>
      <p:ext uri="{BB962C8B-B14F-4D97-AF65-F5344CB8AC3E}">
        <p14:creationId xmlns:p14="http://schemas.microsoft.com/office/powerpoint/2010/main" val="120187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3760375" y="1748170"/>
            <a:ext cx="4668073" cy="461665"/>
          </a:xfrm>
          <a:prstGeom prst="rect">
            <a:avLst/>
          </a:prstGeom>
          <a:noFill/>
        </p:spPr>
        <p:txBody>
          <a:bodyPr wrap="none" rtlCol="0">
            <a:spAutoFit/>
          </a:bodyPr>
          <a:lstStyle/>
          <a:p>
            <a:r>
              <a:rPr lang="en-US" b="1" dirty="0"/>
              <a:t>Case 4: Group Walkthrough #3</a:t>
            </a:r>
          </a:p>
        </p:txBody>
      </p:sp>
      <p:sp>
        <p:nvSpPr>
          <p:cNvPr id="2" name="TextBox 1">
            <a:extLst>
              <a:ext uri="{FF2B5EF4-FFF2-40B4-BE49-F238E27FC236}">
                <a16:creationId xmlns:a16="http://schemas.microsoft.com/office/drawing/2014/main" id="{96904F3D-E5B2-E6A9-5F5B-E141400F9EF1}"/>
              </a:ext>
            </a:extLst>
          </p:cNvPr>
          <p:cNvSpPr txBox="1"/>
          <p:nvPr/>
        </p:nvSpPr>
        <p:spPr>
          <a:xfrm>
            <a:off x="1632029" y="2596846"/>
            <a:ext cx="8924766" cy="1200329"/>
          </a:xfrm>
          <a:prstGeom prst="rect">
            <a:avLst/>
          </a:prstGeom>
          <a:noFill/>
        </p:spPr>
        <p:txBody>
          <a:bodyPr wrap="square" rtlCol="0">
            <a:spAutoFit/>
          </a:bodyPr>
          <a:lstStyle/>
          <a:p>
            <a:r>
              <a:rPr lang="en-US" dirty="0"/>
              <a:t>In breakout groups, walk through your variants and apply criteria you think are appropriate based on publically available databases. </a:t>
            </a:r>
          </a:p>
        </p:txBody>
      </p:sp>
    </p:spTree>
    <p:extLst>
      <p:ext uri="{BB962C8B-B14F-4D97-AF65-F5344CB8AC3E}">
        <p14:creationId xmlns:p14="http://schemas.microsoft.com/office/powerpoint/2010/main" val="293981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419387" y="302588"/>
            <a:ext cx="1350050" cy="461665"/>
          </a:xfrm>
          <a:prstGeom prst="rect">
            <a:avLst/>
          </a:prstGeom>
          <a:noFill/>
        </p:spPr>
        <p:txBody>
          <a:bodyPr wrap="none" rtlCol="0">
            <a:spAutoFit/>
          </a:bodyPr>
          <a:lstStyle/>
          <a:p>
            <a:r>
              <a:rPr lang="en-US" b="1" dirty="0"/>
              <a:t>Case #4</a:t>
            </a:r>
          </a:p>
        </p:txBody>
      </p:sp>
      <p:graphicFrame>
        <p:nvGraphicFramePr>
          <p:cNvPr id="7" name="Table 6">
            <a:extLst>
              <a:ext uri="{FF2B5EF4-FFF2-40B4-BE49-F238E27FC236}">
                <a16:creationId xmlns:a16="http://schemas.microsoft.com/office/drawing/2014/main" id="{11F52E55-C1DD-7CA7-0FBB-9BE244D60CAA}"/>
              </a:ext>
            </a:extLst>
          </p:cNvPr>
          <p:cNvGraphicFramePr>
            <a:graphicFrameLocks noGrp="1"/>
          </p:cNvGraphicFramePr>
          <p:nvPr>
            <p:extLst>
              <p:ext uri="{D42A27DB-BD31-4B8C-83A1-F6EECF244321}">
                <p14:modId xmlns:p14="http://schemas.microsoft.com/office/powerpoint/2010/main" val="3825220420"/>
              </p:ext>
            </p:extLst>
          </p:nvPr>
        </p:nvGraphicFramePr>
        <p:xfrm>
          <a:off x="4408911" y="1122664"/>
          <a:ext cx="7478288" cy="5369565"/>
        </p:xfrm>
        <a:graphic>
          <a:graphicData uri="http://schemas.openxmlformats.org/drawingml/2006/table">
            <a:tbl>
              <a:tblPr firstRow="1" bandRow="1">
                <a:tableStyleId>{5C22544A-7EE6-4342-B048-85BDC9FD1C3A}</a:tableStyleId>
              </a:tblPr>
              <a:tblGrid>
                <a:gridCol w="1869572">
                  <a:extLst>
                    <a:ext uri="{9D8B030D-6E8A-4147-A177-3AD203B41FA5}">
                      <a16:colId xmlns:a16="http://schemas.microsoft.com/office/drawing/2014/main" val="2825877443"/>
                    </a:ext>
                  </a:extLst>
                </a:gridCol>
                <a:gridCol w="1869572">
                  <a:extLst>
                    <a:ext uri="{9D8B030D-6E8A-4147-A177-3AD203B41FA5}">
                      <a16:colId xmlns:a16="http://schemas.microsoft.com/office/drawing/2014/main" val="846612717"/>
                    </a:ext>
                  </a:extLst>
                </a:gridCol>
                <a:gridCol w="1869572">
                  <a:extLst>
                    <a:ext uri="{9D8B030D-6E8A-4147-A177-3AD203B41FA5}">
                      <a16:colId xmlns:a16="http://schemas.microsoft.com/office/drawing/2014/main" val="654957862"/>
                    </a:ext>
                  </a:extLst>
                </a:gridCol>
                <a:gridCol w="1869572">
                  <a:extLst>
                    <a:ext uri="{9D8B030D-6E8A-4147-A177-3AD203B41FA5}">
                      <a16:colId xmlns:a16="http://schemas.microsoft.com/office/drawing/2014/main" val="1171022782"/>
                    </a:ext>
                  </a:extLst>
                </a:gridCol>
              </a:tblGrid>
              <a:tr h="614947">
                <a:tc>
                  <a:txBody>
                    <a:bodyPr/>
                    <a:lstStyle/>
                    <a:p>
                      <a:r>
                        <a:rPr lang="en-US" dirty="0">
                          <a:solidFill>
                            <a:schemeClr val="bg1"/>
                          </a:solidFill>
                        </a:rPr>
                        <a:t>Criteria being considered</a:t>
                      </a:r>
                    </a:p>
                  </a:txBody>
                  <a:tcPr/>
                </a:tc>
                <a:tc>
                  <a:txBody>
                    <a:bodyPr/>
                    <a:lstStyle/>
                    <a:p>
                      <a:r>
                        <a:rPr lang="en-US" dirty="0">
                          <a:solidFill>
                            <a:schemeClr val="bg1"/>
                          </a:solidFill>
                        </a:rPr>
                        <a:t>Strength being applied</a:t>
                      </a:r>
                    </a:p>
                  </a:txBody>
                  <a:tcPr/>
                </a:tc>
                <a:tc>
                  <a:txBody>
                    <a:bodyPr/>
                    <a:lstStyle/>
                    <a:p>
                      <a:r>
                        <a:rPr lang="en-US" dirty="0">
                          <a:solidFill>
                            <a:schemeClr val="bg1"/>
                          </a:solidFill>
                        </a:rPr>
                        <a:t>Evidence</a:t>
                      </a:r>
                    </a:p>
                  </a:txBody>
                  <a:tcPr/>
                </a:tc>
                <a:tc>
                  <a:txBody>
                    <a:bodyPr/>
                    <a:lstStyle/>
                    <a:p>
                      <a:r>
                        <a:rPr lang="en-US" dirty="0">
                          <a:solidFill>
                            <a:schemeClr val="bg1"/>
                          </a:solidFill>
                        </a:rPr>
                        <a:t>Points</a:t>
                      </a:r>
                    </a:p>
                  </a:txBody>
                  <a:tcPr/>
                </a:tc>
                <a:extLst>
                  <a:ext uri="{0D108BD9-81ED-4DB2-BD59-A6C34878D82A}">
                    <a16:rowId xmlns:a16="http://schemas.microsoft.com/office/drawing/2014/main" val="2678962986"/>
                  </a:ext>
                </a:extLst>
              </a:tr>
              <a:tr h="479215">
                <a:tc gridSpan="4">
                  <a:txBody>
                    <a:bodyPr/>
                    <a:lstStyle/>
                    <a:p>
                      <a:pPr algn="ctr"/>
                      <a:r>
                        <a:rPr lang="en-US" dirty="0">
                          <a:solidFill>
                            <a:srgbClr val="000000"/>
                          </a:solidFill>
                        </a:rPr>
                        <a:t>Variant 1 R402*</a:t>
                      </a:r>
                    </a:p>
                  </a:txBody>
                  <a:tcPr anchor="ctr">
                    <a:solidFill>
                      <a:schemeClr val="bg2"/>
                    </a:solidFill>
                  </a:tcPr>
                </a:tc>
                <a:tc hMerge="1">
                  <a:txBody>
                    <a:bodyPr/>
                    <a:lstStyle/>
                    <a:p>
                      <a:endParaRPr lang="en-US" dirty="0">
                        <a:solidFill>
                          <a:srgbClr val="000000"/>
                        </a:solidFill>
                      </a:endParaRPr>
                    </a:p>
                  </a:txBody>
                  <a:tcPr anchor="ctr">
                    <a:noFill/>
                  </a:tcPr>
                </a:tc>
                <a:tc hMerge="1">
                  <a:txBody>
                    <a:bodyPr/>
                    <a:lstStyle/>
                    <a:p>
                      <a:endParaRPr lang="en-US" dirty="0">
                        <a:solidFill>
                          <a:srgbClr val="000000"/>
                        </a:solidFill>
                      </a:endParaRPr>
                    </a:p>
                  </a:txBody>
                  <a:tcPr anchor="ctr">
                    <a:noFill/>
                  </a:tcPr>
                </a:tc>
                <a:tc hMerge="1">
                  <a:txBody>
                    <a:bodyPr/>
                    <a:lstStyle/>
                    <a:p>
                      <a:endParaRPr lang="en-US" dirty="0">
                        <a:solidFill>
                          <a:srgbClr val="000000"/>
                        </a:solidFill>
                      </a:endParaRPr>
                    </a:p>
                  </a:txBody>
                  <a:tcPr anchor="ctr">
                    <a:noFill/>
                  </a:tcPr>
                </a:tc>
                <a:extLst>
                  <a:ext uri="{0D108BD9-81ED-4DB2-BD59-A6C34878D82A}">
                    <a16:rowId xmlns:a16="http://schemas.microsoft.com/office/drawing/2014/main" val="1162324431"/>
                  </a:ext>
                </a:extLst>
              </a:tr>
              <a:tr h="479215">
                <a:tc>
                  <a:txBody>
                    <a:bodyPr/>
                    <a:lstStyle/>
                    <a:p>
                      <a:r>
                        <a:rPr lang="en-US" dirty="0">
                          <a:solidFill>
                            <a:srgbClr val="000000"/>
                          </a:solidFill>
                        </a:rPr>
                        <a:t>PVS1</a:t>
                      </a:r>
                    </a:p>
                  </a:txBody>
                  <a:tcPr anchor="ctr">
                    <a:noFill/>
                  </a:tcPr>
                </a:tc>
                <a:tc>
                  <a:txBody>
                    <a:bodyPr/>
                    <a:lstStyle/>
                    <a:p>
                      <a:r>
                        <a:rPr lang="en-US" dirty="0">
                          <a:solidFill>
                            <a:srgbClr val="000000"/>
                          </a:solidFill>
                        </a:rPr>
                        <a:t>Very strong</a:t>
                      </a:r>
                    </a:p>
                  </a:txBody>
                  <a:tcPr anchor="ctr">
                    <a:noFill/>
                  </a:tcPr>
                </a:tc>
                <a:tc>
                  <a:txBody>
                    <a:bodyPr/>
                    <a:lstStyle/>
                    <a:p>
                      <a:r>
                        <a:rPr lang="en-US" dirty="0">
                          <a:solidFill>
                            <a:srgbClr val="000000"/>
                          </a:solidFill>
                        </a:rPr>
                        <a:t>LOF is established</a:t>
                      </a:r>
                    </a:p>
                  </a:txBody>
                  <a:tcPr anchor="ctr">
                    <a:noFill/>
                  </a:tcPr>
                </a:tc>
                <a:tc>
                  <a:txBody>
                    <a:bodyPr/>
                    <a:lstStyle/>
                    <a:p>
                      <a:r>
                        <a:rPr lang="en-US" dirty="0">
                          <a:solidFill>
                            <a:srgbClr val="000000"/>
                          </a:solidFill>
                        </a:rPr>
                        <a:t>+8</a:t>
                      </a:r>
                    </a:p>
                  </a:txBody>
                  <a:tcPr anchor="ctr">
                    <a:noFill/>
                  </a:tcPr>
                </a:tc>
                <a:extLst>
                  <a:ext uri="{0D108BD9-81ED-4DB2-BD59-A6C34878D82A}">
                    <a16:rowId xmlns:a16="http://schemas.microsoft.com/office/drawing/2014/main" val="1195172913"/>
                  </a:ext>
                </a:extLst>
              </a:tr>
              <a:tr h="479215">
                <a:tc>
                  <a:txBody>
                    <a:bodyPr/>
                    <a:lstStyle/>
                    <a:p>
                      <a:r>
                        <a:rPr lang="en-US" strike="noStrike" dirty="0">
                          <a:solidFill>
                            <a:srgbClr val="000000"/>
                          </a:solidFill>
                        </a:rPr>
                        <a:t>PM2</a:t>
                      </a:r>
                    </a:p>
                  </a:txBody>
                  <a:tcPr anchor="ctr">
                    <a:noFill/>
                  </a:tcPr>
                </a:tc>
                <a:tc>
                  <a:txBody>
                    <a:bodyPr/>
                    <a:lstStyle/>
                    <a:p>
                      <a:r>
                        <a:rPr lang="en-US" strike="noStrike" dirty="0">
                          <a:solidFill>
                            <a:srgbClr val="000000"/>
                          </a:solidFill>
                        </a:rPr>
                        <a:t>Supporting</a:t>
                      </a:r>
                    </a:p>
                  </a:txBody>
                  <a:tcPr anchor="ctr">
                    <a:noFill/>
                  </a:tcPr>
                </a:tc>
                <a:tc>
                  <a:txBody>
                    <a:bodyPr/>
                    <a:lstStyle/>
                    <a:p>
                      <a:r>
                        <a:rPr lang="en-US" strike="noStrike" dirty="0">
                          <a:solidFill>
                            <a:srgbClr val="000000"/>
                          </a:solidFill>
                        </a:rPr>
                        <a:t>Rare in gnomAD</a:t>
                      </a:r>
                    </a:p>
                  </a:txBody>
                  <a:tcPr anchor="ctr">
                    <a:noFill/>
                  </a:tcPr>
                </a:tc>
                <a:tc>
                  <a:txBody>
                    <a:bodyPr/>
                    <a:lstStyle/>
                    <a:p>
                      <a:r>
                        <a:rPr lang="en-US" strike="noStrike" dirty="0">
                          <a:solidFill>
                            <a:srgbClr val="000000"/>
                          </a:solidFill>
                        </a:rPr>
                        <a:t>+1</a:t>
                      </a:r>
                    </a:p>
                  </a:txBody>
                  <a:tcPr anchor="ctr">
                    <a:noFill/>
                  </a:tcPr>
                </a:tc>
                <a:extLst>
                  <a:ext uri="{0D108BD9-81ED-4DB2-BD59-A6C34878D82A}">
                    <a16:rowId xmlns:a16="http://schemas.microsoft.com/office/drawing/2014/main" val="2591558591"/>
                  </a:ext>
                </a:extLst>
              </a:tr>
              <a:tr h="479215">
                <a:tc gridSpan="4">
                  <a:txBody>
                    <a:bodyPr/>
                    <a:lstStyle/>
                    <a:p>
                      <a:pPr algn="ctr"/>
                      <a:r>
                        <a:rPr lang="en-US" strike="noStrike" dirty="0">
                          <a:solidFill>
                            <a:srgbClr val="000000"/>
                          </a:solidFill>
                        </a:rPr>
                        <a:t>Variant 2 R223C</a:t>
                      </a:r>
                    </a:p>
                  </a:txBody>
                  <a:tcPr anchor="ctr">
                    <a:solidFill>
                      <a:schemeClr val="bg2"/>
                    </a:solidFill>
                  </a:tcPr>
                </a:tc>
                <a:tc hMerge="1">
                  <a:txBody>
                    <a:bodyPr/>
                    <a:lstStyle/>
                    <a:p>
                      <a:endParaRPr lang="en-US" strike="noStrike" dirty="0">
                        <a:solidFill>
                          <a:srgbClr val="000000"/>
                        </a:solidFill>
                      </a:endParaRPr>
                    </a:p>
                  </a:txBody>
                  <a:tcPr anchor="ctr">
                    <a:noFill/>
                  </a:tcPr>
                </a:tc>
                <a:tc hMerge="1">
                  <a:txBody>
                    <a:bodyPr/>
                    <a:lstStyle/>
                    <a:p>
                      <a:endParaRPr lang="en-US" strike="noStrike" dirty="0">
                        <a:solidFill>
                          <a:srgbClr val="000000"/>
                        </a:solidFill>
                      </a:endParaRPr>
                    </a:p>
                  </a:txBody>
                  <a:tcPr anchor="ctr">
                    <a:noFill/>
                  </a:tcPr>
                </a:tc>
                <a:tc hMerge="1">
                  <a:txBody>
                    <a:bodyPr/>
                    <a:lstStyle/>
                    <a:p>
                      <a:endParaRPr lang="en-US" strike="noStrike" dirty="0">
                        <a:solidFill>
                          <a:srgbClr val="000000"/>
                        </a:solidFill>
                      </a:endParaRPr>
                    </a:p>
                  </a:txBody>
                  <a:tcPr anchor="ctr">
                    <a:noFill/>
                  </a:tcPr>
                </a:tc>
                <a:extLst>
                  <a:ext uri="{0D108BD9-81ED-4DB2-BD59-A6C34878D82A}">
                    <a16:rowId xmlns:a16="http://schemas.microsoft.com/office/drawing/2014/main" val="2248047499"/>
                  </a:ext>
                </a:extLst>
              </a:tr>
              <a:tr h="479215">
                <a:tc>
                  <a:txBody>
                    <a:bodyPr/>
                    <a:lstStyle/>
                    <a:p>
                      <a:r>
                        <a:rPr lang="en-US" dirty="0">
                          <a:solidFill>
                            <a:srgbClr val="000000"/>
                          </a:solidFill>
                        </a:rPr>
                        <a:t>PM3</a:t>
                      </a:r>
                    </a:p>
                  </a:txBody>
                  <a:tcPr anchor="ctr">
                    <a:noFill/>
                  </a:tcPr>
                </a:tc>
                <a:tc>
                  <a:txBody>
                    <a:bodyPr/>
                    <a:lstStyle/>
                    <a:p>
                      <a:r>
                        <a:rPr lang="en-US" dirty="0">
                          <a:solidFill>
                            <a:srgbClr val="000000"/>
                          </a:solidFill>
                        </a:rPr>
                        <a:t>Strong</a:t>
                      </a:r>
                    </a:p>
                  </a:txBody>
                  <a:tcPr anchor="ctr">
                    <a:noFill/>
                  </a:tcPr>
                </a:tc>
                <a:tc>
                  <a:txBody>
                    <a:bodyPr/>
                    <a:lstStyle/>
                    <a:p>
                      <a:r>
                        <a:rPr lang="en-US" dirty="0">
                          <a:solidFill>
                            <a:srgbClr val="000000"/>
                          </a:solidFill>
                        </a:rPr>
                        <a:t>2 probands (ours included) where </a:t>
                      </a:r>
                      <a:r>
                        <a:rPr lang="en-US" i="1" dirty="0">
                          <a:solidFill>
                            <a:srgbClr val="000000"/>
                          </a:solidFill>
                        </a:rPr>
                        <a:t>in trans </a:t>
                      </a:r>
                      <a:r>
                        <a:rPr lang="en-US" i="0" dirty="0">
                          <a:solidFill>
                            <a:srgbClr val="000000"/>
                          </a:solidFill>
                        </a:rPr>
                        <a:t>with LP variant</a:t>
                      </a:r>
                      <a:endParaRPr lang="en-US" dirty="0">
                        <a:solidFill>
                          <a:srgbClr val="000000"/>
                        </a:solidFill>
                      </a:endParaRPr>
                    </a:p>
                  </a:txBody>
                  <a:tcPr anchor="ctr">
                    <a:noFill/>
                  </a:tcPr>
                </a:tc>
                <a:tc>
                  <a:txBody>
                    <a:bodyPr/>
                    <a:lstStyle/>
                    <a:p>
                      <a:r>
                        <a:rPr lang="en-US" dirty="0">
                          <a:solidFill>
                            <a:srgbClr val="000000"/>
                          </a:solidFill>
                        </a:rPr>
                        <a:t>+4</a:t>
                      </a:r>
                    </a:p>
                  </a:txBody>
                  <a:tcPr anchor="ctr">
                    <a:noFill/>
                  </a:tcPr>
                </a:tc>
                <a:extLst>
                  <a:ext uri="{0D108BD9-81ED-4DB2-BD59-A6C34878D82A}">
                    <a16:rowId xmlns:a16="http://schemas.microsoft.com/office/drawing/2014/main" val="1670480985"/>
                  </a:ext>
                </a:extLst>
              </a:tr>
              <a:tr h="479215">
                <a:tc>
                  <a:txBody>
                    <a:bodyPr/>
                    <a:lstStyle/>
                    <a:p>
                      <a:r>
                        <a:rPr lang="en-US" dirty="0">
                          <a:solidFill>
                            <a:srgbClr val="000000"/>
                          </a:solidFill>
                        </a:rPr>
                        <a:t>PP3</a:t>
                      </a:r>
                    </a:p>
                  </a:txBody>
                  <a:tcPr anchor="ctr">
                    <a:noFill/>
                  </a:tcPr>
                </a:tc>
                <a:tc>
                  <a:txBody>
                    <a:bodyPr/>
                    <a:lstStyle/>
                    <a:p>
                      <a:r>
                        <a:rPr lang="en-US" dirty="0">
                          <a:solidFill>
                            <a:srgbClr val="000000"/>
                          </a:solidFill>
                        </a:rPr>
                        <a:t>Supporting</a:t>
                      </a:r>
                    </a:p>
                  </a:txBody>
                  <a:tcPr anchor="ctr">
                    <a:noFill/>
                  </a:tcPr>
                </a:tc>
                <a:tc>
                  <a:txBody>
                    <a:bodyPr/>
                    <a:lstStyle/>
                    <a:p>
                      <a:r>
                        <a:rPr lang="en-US" dirty="0" err="1">
                          <a:solidFill>
                            <a:srgbClr val="000000"/>
                          </a:solidFill>
                        </a:rPr>
                        <a:t>SpliceAI</a:t>
                      </a:r>
                      <a:endParaRPr lang="en-US" dirty="0">
                        <a:solidFill>
                          <a:srgbClr val="000000"/>
                        </a:solidFill>
                      </a:endParaRP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3861299223"/>
                  </a:ext>
                </a:extLst>
              </a:tr>
              <a:tr h="479215">
                <a:tc>
                  <a:txBody>
                    <a:bodyPr/>
                    <a:lstStyle/>
                    <a:p>
                      <a:r>
                        <a:rPr lang="en-US" dirty="0">
                          <a:solidFill>
                            <a:srgbClr val="000000"/>
                          </a:solidFill>
                        </a:rPr>
                        <a:t>PM2</a:t>
                      </a:r>
                    </a:p>
                  </a:txBody>
                  <a:tcPr anchor="ctr">
                    <a:noFill/>
                  </a:tcPr>
                </a:tc>
                <a:tc>
                  <a:txBody>
                    <a:bodyPr/>
                    <a:lstStyle/>
                    <a:p>
                      <a:r>
                        <a:rPr lang="en-US" dirty="0">
                          <a:solidFill>
                            <a:srgbClr val="000000"/>
                          </a:solidFill>
                        </a:rPr>
                        <a:t>Supporting</a:t>
                      </a:r>
                    </a:p>
                  </a:txBody>
                  <a:tcPr anchor="ctr">
                    <a:noFill/>
                  </a:tcPr>
                </a:tc>
                <a:tc>
                  <a:txBody>
                    <a:bodyPr/>
                    <a:lstStyle/>
                    <a:p>
                      <a:r>
                        <a:rPr lang="en-US" dirty="0">
                          <a:solidFill>
                            <a:srgbClr val="000000"/>
                          </a:solidFill>
                        </a:rPr>
                        <a:t>Rare in gnomAD</a:t>
                      </a: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4084339502"/>
                  </a:ext>
                </a:extLst>
              </a:tr>
            </a:tbl>
          </a:graphicData>
        </a:graphic>
      </p:graphicFrame>
      <p:sp>
        <p:nvSpPr>
          <p:cNvPr id="2" name="Rectangle 1">
            <a:extLst>
              <a:ext uri="{FF2B5EF4-FFF2-40B4-BE49-F238E27FC236}">
                <a16:creationId xmlns:a16="http://schemas.microsoft.com/office/drawing/2014/main" id="{FC26F2DC-4A65-FA22-76A5-4FF0C057F330}"/>
              </a:ext>
            </a:extLst>
          </p:cNvPr>
          <p:cNvSpPr/>
          <p:nvPr/>
        </p:nvSpPr>
        <p:spPr>
          <a:xfrm>
            <a:off x="120323" y="1337111"/>
            <a:ext cx="4136366" cy="2554545"/>
          </a:xfrm>
          <a:prstGeom prst="rect">
            <a:avLst/>
          </a:prstGeom>
        </p:spPr>
        <p:txBody>
          <a:bodyPr wrap="square">
            <a:spAutoFit/>
          </a:bodyPr>
          <a:lstStyle/>
          <a:p>
            <a:pPr defTabSz="914400"/>
            <a:r>
              <a:rPr lang="en-US" sz="1600" b="1" dirty="0">
                <a:solidFill>
                  <a:prstClr val="black"/>
                </a:solidFill>
                <a:cs typeface="Arial" panose="020B0604020202020204" pitchFamily="34" charset="0"/>
              </a:rPr>
              <a:t>Patient phenotype:</a:t>
            </a:r>
          </a:p>
          <a:p>
            <a:pPr marL="285750" indent="-285750" algn="l">
              <a:buFont typeface="Arial" panose="020B0604020202020204" pitchFamily="34" charset="0"/>
              <a:buChar char="•"/>
            </a:pPr>
            <a:r>
              <a:rPr lang="en-US" sz="1600" b="0" i="0" u="none" strike="noStrike" baseline="0" dirty="0">
                <a:latin typeface="+mj-lt"/>
              </a:rPr>
              <a:t>Developmental regression, ataxia, seizures, cerebellar atrophy, nystagmus, Dandy-Walker malformation</a:t>
            </a:r>
            <a:endParaRPr lang="en-US" sz="1600" b="1" dirty="0">
              <a:solidFill>
                <a:prstClr val="black"/>
              </a:solidFill>
              <a:latin typeface="+mj-lt"/>
              <a:cs typeface="Arial" panose="020B0604020202020204" pitchFamily="34" charset="0"/>
            </a:endParaRPr>
          </a:p>
          <a:p>
            <a:pPr defTabSz="914400"/>
            <a:endParaRPr lang="en-US" sz="1600" b="1" dirty="0">
              <a:solidFill>
                <a:prstClr val="black"/>
              </a:solidFill>
              <a:cs typeface="Arial" panose="020B0604020202020204" pitchFamily="34" charset="0"/>
            </a:endParaRPr>
          </a:p>
          <a:p>
            <a:pPr defTabSz="914400"/>
            <a:r>
              <a:rPr lang="en-US" sz="1600" b="1" dirty="0">
                <a:solidFill>
                  <a:prstClr val="black"/>
                </a:solidFill>
                <a:cs typeface="Arial" panose="020B0604020202020204" pitchFamily="34" charset="0"/>
              </a:rPr>
              <a:t>Variant identified via trio genome:</a:t>
            </a:r>
          </a:p>
          <a:p>
            <a:pPr marL="285750" indent="-285750" algn="just" defTabSz="914400">
              <a:buFont typeface="Arial" panose="020B0604020202020204" pitchFamily="34" charset="0"/>
              <a:buChar char="•"/>
            </a:pPr>
            <a:r>
              <a:rPr lang="en-US" sz="1600" i="1" dirty="0">
                <a:solidFill>
                  <a:prstClr val="black"/>
                </a:solidFill>
              </a:rPr>
              <a:t>In trans </a:t>
            </a:r>
            <a:r>
              <a:rPr lang="en-US" sz="1600" dirty="0">
                <a:solidFill>
                  <a:prstClr val="black"/>
                </a:solidFill>
              </a:rPr>
              <a:t>variants:</a:t>
            </a:r>
          </a:p>
          <a:p>
            <a:pPr marL="895243" lvl="1" indent="-285750" algn="just" defTabSz="914400">
              <a:buFont typeface="Arial" panose="020B0604020202020204" pitchFamily="34" charset="0"/>
              <a:buChar char="•"/>
            </a:pPr>
            <a:r>
              <a:rPr lang="en-US" sz="1600" i="1" dirty="0">
                <a:solidFill>
                  <a:prstClr val="black"/>
                </a:solidFill>
                <a:ea typeface="MS PGothic" panose="020B0600070205080204" pitchFamily="34" charset="-128"/>
                <a:cs typeface="Arial" panose="020B0604020202020204" pitchFamily="34" charset="0"/>
              </a:rPr>
              <a:t>PMPCA</a:t>
            </a:r>
            <a:r>
              <a:rPr lang="en-US" sz="1600" dirty="0">
                <a:solidFill>
                  <a:prstClr val="black"/>
                </a:solidFill>
                <a:ea typeface="MS PGothic" panose="020B0600070205080204" pitchFamily="34" charset="-128"/>
                <a:cs typeface="Arial" panose="020B0604020202020204" pitchFamily="34" charset="0"/>
              </a:rPr>
              <a:t>:c.1204C&gt;T, R402*</a:t>
            </a:r>
          </a:p>
          <a:p>
            <a:pPr marL="895243" lvl="1" indent="-285750" algn="just" defTabSz="914400">
              <a:buFont typeface="Arial" panose="020B0604020202020204" pitchFamily="34" charset="0"/>
              <a:buChar char="•"/>
            </a:pPr>
            <a:r>
              <a:rPr lang="en-US" sz="1600" i="1" dirty="0">
                <a:solidFill>
                  <a:prstClr val="black"/>
                </a:solidFill>
                <a:ea typeface="MS PGothic" panose="020B0600070205080204" pitchFamily="34" charset="-128"/>
                <a:cs typeface="Arial" panose="020B0604020202020204" pitchFamily="34" charset="0"/>
              </a:rPr>
              <a:t>PMPCA</a:t>
            </a:r>
            <a:r>
              <a:rPr lang="en-US" sz="1600" dirty="0">
                <a:solidFill>
                  <a:prstClr val="black"/>
                </a:solidFill>
                <a:ea typeface="MS PGothic" panose="020B0600070205080204" pitchFamily="34" charset="-128"/>
                <a:cs typeface="Arial" panose="020B0604020202020204" pitchFamily="34" charset="0"/>
              </a:rPr>
              <a:t>:c.667C&gt;T, R223C</a:t>
            </a:r>
            <a:endParaRPr lang="en-US" sz="1600" i="1" dirty="0">
              <a:solidFill>
                <a:prstClr val="black"/>
              </a:solidFill>
              <a:ea typeface="MS PGothic" panose="020B0600070205080204" pitchFamily="34" charset="-128"/>
              <a:cs typeface="Arial" panose="020B0604020202020204" pitchFamily="34" charset="0"/>
            </a:endParaRPr>
          </a:p>
          <a:p>
            <a:pPr algn="just" defTabSz="914400"/>
            <a:endParaRPr lang="en-US"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423077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FD2136-B41F-64CD-20E2-073DCFEEEC07}"/>
              </a:ext>
            </a:extLst>
          </p:cNvPr>
          <p:cNvSpPr txBox="1"/>
          <p:nvPr/>
        </p:nvSpPr>
        <p:spPr>
          <a:xfrm>
            <a:off x="4961328" y="310977"/>
            <a:ext cx="2442335" cy="461665"/>
          </a:xfrm>
          <a:prstGeom prst="rect">
            <a:avLst/>
          </a:prstGeom>
          <a:noFill/>
        </p:spPr>
        <p:txBody>
          <a:bodyPr wrap="none" rtlCol="0">
            <a:spAutoFit/>
          </a:bodyPr>
          <a:lstStyle/>
          <a:p>
            <a:r>
              <a:rPr lang="en-US" b="1" dirty="0"/>
              <a:t>Variant 1: PVS1</a:t>
            </a:r>
          </a:p>
        </p:txBody>
      </p:sp>
      <p:pic>
        <p:nvPicPr>
          <p:cNvPr id="11" name="Picture 10">
            <a:extLst>
              <a:ext uri="{FF2B5EF4-FFF2-40B4-BE49-F238E27FC236}">
                <a16:creationId xmlns:a16="http://schemas.microsoft.com/office/drawing/2014/main" id="{D23BCE6E-0D3A-8762-E4C0-F92482B0B65E}"/>
              </a:ext>
            </a:extLst>
          </p:cNvPr>
          <p:cNvPicPr>
            <a:picLocks noChangeAspect="1"/>
          </p:cNvPicPr>
          <p:nvPr/>
        </p:nvPicPr>
        <p:blipFill>
          <a:blip r:embed="rId2"/>
          <a:stretch>
            <a:fillRect/>
          </a:stretch>
        </p:blipFill>
        <p:spPr>
          <a:xfrm>
            <a:off x="268448" y="1065439"/>
            <a:ext cx="11828096" cy="3370222"/>
          </a:xfrm>
          <a:prstGeom prst="rect">
            <a:avLst/>
          </a:prstGeom>
        </p:spPr>
      </p:pic>
    </p:spTree>
    <p:extLst>
      <p:ext uri="{BB962C8B-B14F-4D97-AF65-F5344CB8AC3E}">
        <p14:creationId xmlns:p14="http://schemas.microsoft.com/office/powerpoint/2010/main" val="280906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040EEFA-383A-6A03-19DA-C8DB7538E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874837"/>
            <a:ext cx="37099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a:extLst>
              <a:ext uri="{FF2B5EF4-FFF2-40B4-BE49-F238E27FC236}">
                <a16:creationId xmlns:a16="http://schemas.microsoft.com/office/drawing/2014/main" id="{DACC0F8E-DD4B-5DD7-21EC-BE4913C6B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3977693"/>
            <a:ext cx="4051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a:extLst>
              <a:ext uri="{FF2B5EF4-FFF2-40B4-BE49-F238E27FC236}">
                <a16:creationId xmlns:a16="http://schemas.microsoft.com/office/drawing/2014/main" id="{27FDB8C2-624A-EFE0-C867-7B503474A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569" y="4061830"/>
            <a:ext cx="407828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a:extLst>
              <a:ext uri="{FF2B5EF4-FFF2-40B4-BE49-F238E27FC236}">
                <a16:creationId xmlns:a16="http://schemas.microsoft.com/office/drawing/2014/main" id="{314B793D-4DB7-E73C-4CDA-B121816720B0}"/>
              </a:ext>
            </a:extLst>
          </p:cNvPr>
          <p:cNvSpPr txBox="1">
            <a:spLocks noChangeArrowheads="1"/>
          </p:cNvSpPr>
          <p:nvPr/>
        </p:nvSpPr>
        <p:spPr bwMode="auto">
          <a:xfrm>
            <a:off x="5561901" y="1874837"/>
            <a:ext cx="5068421"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Char char="•"/>
            </a:pPr>
            <a:r>
              <a:rPr lang="en-US" altLang="en-US" sz="1800" dirty="0">
                <a:latin typeface="Arial" panose="020B0604020202020204" pitchFamily="34" charset="0"/>
              </a:rPr>
              <a:t>PMPCA is a peptidase which matures mitochondrial proteins </a:t>
            </a:r>
          </a:p>
          <a:p>
            <a:pPr>
              <a:lnSpc>
                <a:spcPct val="100000"/>
              </a:lnSpc>
              <a:spcBef>
                <a:spcPct val="0"/>
              </a:spcBef>
              <a:buClrTx/>
              <a:buFontTx/>
              <a:buChar char="•"/>
            </a:pPr>
            <a:r>
              <a:rPr lang="en-US" altLang="en-US" sz="1800" dirty="0">
                <a:latin typeface="Arial" panose="020B0604020202020204" pitchFamily="34" charset="0"/>
              </a:rPr>
              <a:t>A377T homozygote led to </a:t>
            </a:r>
            <a:r>
              <a:rPr lang="en-US" altLang="en-US" sz="1800" b="1" dirty="0">
                <a:latin typeface="Arial" panose="020B0604020202020204" pitchFamily="34" charset="0"/>
              </a:rPr>
              <a:t>decreased </a:t>
            </a:r>
            <a:r>
              <a:rPr lang="en-US" altLang="en-US" sz="1800" dirty="0">
                <a:latin typeface="Arial" panose="020B0604020202020204" pitchFamily="34" charset="0"/>
              </a:rPr>
              <a:t>PMPCA</a:t>
            </a:r>
            <a:r>
              <a:rPr lang="en-US" altLang="en-US" sz="1800" b="1" dirty="0">
                <a:latin typeface="Arial" panose="020B0604020202020204" pitchFamily="34" charset="0"/>
              </a:rPr>
              <a:t> </a:t>
            </a:r>
            <a:r>
              <a:rPr lang="en-US" altLang="en-US" sz="1800" dirty="0">
                <a:latin typeface="Arial" panose="020B0604020202020204" pitchFamily="34" charset="0"/>
              </a:rPr>
              <a:t>protein levels </a:t>
            </a:r>
          </a:p>
          <a:p>
            <a:pPr>
              <a:lnSpc>
                <a:spcPct val="100000"/>
              </a:lnSpc>
              <a:spcBef>
                <a:spcPct val="0"/>
              </a:spcBef>
              <a:buClrTx/>
              <a:buFontTx/>
              <a:buChar char="•"/>
            </a:pPr>
            <a:r>
              <a:rPr lang="en-US" altLang="en-US" sz="1800" dirty="0">
                <a:latin typeface="Arial" panose="020B0604020202020204" pitchFamily="34" charset="0"/>
              </a:rPr>
              <a:t>Led to </a:t>
            </a:r>
            <a:r>
              <a:rPr lang="en-US" altLang="en-US" sz="1800" b="1" dirty="0">
                <a:latin typeface="Arial" panose="020B0604020202020204" pitchFamily="34" charset="0"/>
              </a:rPr>
              <a:t>increased </a:t>
            </a:r>
            <a:r>
              <a:rPr lang="en-US" altLang="en-US" sz="1800" dirty="0">
                <a:latin typeface="Arial" panose="020B0604020202020204" pitchFamily="34" charset="0"/>
              </a:rPr>
              <a:t>pre-processed FXN and </a:t>
            </a:r>
            <a:r>
              <a:rPr lang="en-US" altLang="en-US" sz="1800" b="1" dirty="0">
                <a:latin typeface="Arial" panose="020B0604020202020204" pitchFamily="34" charset="0"/>
              </a:rPr>
              <a:t>decreased</a:t>
            </a:r>
            <a:r>
              <a:rPr lang="en-US" altLang="en-US" sz="1800" dirty="0">
                <a:latin typeface="Arial" panose="020B0604020202020204" pitchFamily="34" charset="0"/>
              </a:rPr>
              <a:t> mature FXN, similar to levels seen in FRDA patients</a:t>
            </a:r>
            <a:endParaRPr lang="en-US" altLang="en-US" sz="1800" b="1" dirty="0">
              <a:latin typeface="Arial" panose="020B0604020202020204" pitchFamily="34" charset="0"/>
            </a:endParaRPr>
          </a:p>
        </p:txBody>
      </p:sp>
      <p:sp>
        <p:nvSpPr>
          <p:cNvPr id="9" name="TextBox 8">
            <a:extLst>
              <a:ext uri="{FF2B5EF4-FFF2-40B4-BE49-F238E27FC236}">
                <a16:creationId xmlns:a16="http://schemas.microsoft.com/office/drawing/2014/main" id="{10D44950-AB78-592A-7F21-B4B922ABFEE4}"/>
              </a:ext>
            </a:extLst>
          </p:cNvPr>
          <p:cNvSpPr txBox="1"/>
          <p:nvPr/>
        </p:nvSpPr>
        <p:spPr>
          <a:xfrm>
            <a:off x="4961328" y="310977"/>
            <a:ext cx="2442335" cy="461665"/>
          </a:xfrm>
          <a:prstGeom prst="rect">
            <a:avLst/>
          </a:prstGeom>
          <a:noFill/>
        </p:spPr>
        <p:txBody>
          <a:bodyPr wrap="none" rtlCol="0">
            <a:spAutoFit/>
          </a:bodyPr>
          <a:lstStyle/>
          <a:p>
            <a:r>
              <a:rPr lang="en-US" b="1" dirty="0"/>
              <a:t>Variant 1: PVS1</a:t>
            </a:r>
          </a:p>
        </p:txBody>
      </p:sp>
    </p:spTree>
    <p:extLst>
      <p:ext uri="{BB962C8B-B14F-4D97-AF65-F5344CB8AC3E}">
        <p14:creationId xmlns:p14="http://schemas.microsoft.com/office/powerpoint/2010/main" val="63407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3906249" y="1741300"/>
            <a:ext cx="4376326" cy="461665"/>
          </a:xfrm>
          <a:prstGeom prst="rect">
            <a:avLst/>
          </a:prstGeom>
          <a:noFill/>
        </p:spPr>
        <p:txBody>
          <a:bodyPr wrap="none" rtlCol="0">
            <a:spAutoFit/>
          </a:bodyPr>
          <a:lstStyle/>
          <a:p>
            <a:r>
              <a:rPr lang="en-US" b="1" dirty="0"/>
              <a:t>Case 1: Guided Walkthrough</a:t>
            </a:r>
          </a:p>
        </p:txBody>
      </p:sp>
      <p:sp>
        <p:nvSpPr>
          <p:cNvPr id="2" name="TextBox 1">
            <a:extLst>
              <a:ext uri="{FF2B5EF4-FFF2-40B4-BE49-F238E27FC236}">
                <a16:creationId xmlns:a16="http://schemas.microsoft.com/office/drawing/2014/main" id="{96904F3D-E5B2-E6A9-5F5B-E141400F9EF1}"/>
              </a:ext>
            </a:extLst>
          </p:cNvPr>
          <p:cNvSpPr txBox="1"/>
          <p:nvPr/>
        </p:nvSpPr>
        <p:spPr>
          <a:xfrm>
            <a:off x="1992855" y="2904274"/>
            <a:ext cx="10083532" cy="830997"/>
          </a:xfrm>
          <a:prstGeom prst="rect">
            <a:avLst/>
          </a:prstGeom>
          <a:noFill/>
        </p:spPr>
        <p:txBody>
          <a:bodyPr wrap="square" rtlCol="0">
            <a:spAutoFit/>
          </a:bodyPr>
          <a:lstStyle/>
          <a:p>
            <a:r>
              <a:rPr lang="en-US" b="1" dirty="0"/>
              <a:t>I will walk you through the variant classification with active discussion from the class </a:t>
            </a:r>
          </a:p>
        </p:txBody>
      </p:sp>
    </p:spTree>
    <p:extLst>
      <p:ext uri="{BB962C8B-B14F-4D97-AF65-F5344CB8AC3E}">
        <p14:creationId xmlns:p14="http://schemas.microsoft.com/office/powerpoint/2010/main" val="3031941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2C62F0-1D36-798D-8F38-31495533A7A2}"/>
              </a:ext>
            </a:extLst>
          </p:cNvPr>
          <p:cNvPicPr>
            <a:picLocks noChangeAspect="1"/>
          </p:cNvPicPr>
          <p:nvPr/>
        </p:nvPicPr>
        <p:blipFill>
          <a:blip r:embed="rId2"/>
          <a:stretch>
            <a:fillRect/>
          </a:stretch>
        </p:blipFill>
        <p:spPr>
          <a:xfrm>
            <a:off x="440536" y="1318918"/>
            <a:ext cx="11307753" cy="4220164"/>
          </a:xfrm>
          <a:prstGeom prst="rect">
            <a:avLst/>
          </a:prstGeom>
        </p:spPr>
      </p:pic>
      <p:sp>
        <p:nvSpPr>
          <p:cNvPr id="9" name="TextBox 8">
            <a:extLst>
              <a:ext uri="{FF2B5EF4-FFF2-40B4-BE49-F238E27FC236}">
                <a16:creationId xmlns:a16="http://schemas.microsoft.com/office/drawing/2014/main" id="{0608AE84-CD42-BF20-DD40-25EEE2C1051A}"/>
              </a:ext>
            </a:extLst>
          </p:cNvPr>
          <p:cNvSpPr txBox="1"/>
          <p:nvPr/>
        </p:nvSpPr>
        <p:spPr>
          <a:xfrm>
            <a:off x="4961328" y="310977"/>
            <a:ext cx="2288447" cy="461665"/>
          </a:xfrm>
          <a:prstGeom prst="rect">
            <a:avLst/>
          </a:prstGeom>
          <a:noFill/>
        </p:spPr>
        <p:txBody>
          <a:bodyPr wrap="none" rtlCol="0">
            <a:spAutoFit/>
          </a:bodyPr>
          <a:lstStyle/>
          <a:p>
            <a:r>
              <a:rPr lang="en-US" b="1" dirty="0"/>
              <a:t>Variant 1: PM2</a:t>
            </a:r>
          </a:p>
        </p:txBody>
      </p:sp>
    </p:spTree>
    <p:extLst>
      <p:ext uri="{BB962C8B-B14F-4D97-AF65-F5344CB8AC3E}">
        <p14:creationId xmlns:p14="http://schemas.microsoft.com/office/powerpoint/2010/main" val="3316865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08AE84-CD42-BF20-DD40-25EEE2C1051A}"/>
              </a:ext>
            </a:extLst>
          </p:cNvPr>
          <p:cNvSpPr txBox="1"/>
          <p:nvPr/>
        </p:nvSpPr>
        <p:spPr>
          <a:xfrm>
            <a:off x="4961328" y="310977"/>
            <a:ext cx="2288447" cy="461665"/>
          </a:xfrm>
          <a:prstGeom prst="rect">
            <a:avLst/>
          </a:prstGeom>
          <a:noFill/>
        </p:spPr>
        <p:txBody>
          <a:bodyPr wrap="none" rtlCol="0">
            <a:spAutoFit/>
          </a:bodyPr>
          <a:lstStyle/>
          <a:p>
            <a:r>
              <a:rPr lang="en-US" b="1" dirty="0"/>
              <a:t>Variant 2: PM3</a:t>
            </a:r>
          </a:p>
        </p:txBody>
      </p:sp>
      <p:pic>
        <p:nvPicPr>
          <p:cNvPr id="2" name="Picture 5">
            <a:extLst>
              <a:ext uri="{FF2B5EF4-FFF2-40B4-BE49-F238E27FC236}">
                <a16:creationId xmlns:a16="http://schemas.microsoft.com/office/drawing/2014/main" id="{D37B90BC-969B-2AC8-2D92-09E278ACF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93" y="948117"/>
            <a:ext cx="6085339" cy="83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A5C37ED-C067-6839-8682-8559080AC472}"/>
              </a:ext>
            </a:extLst>
          </p:cNvPr>
          <p:cNvSpPr txBox="1"/>
          <p:nvPr/>
        </p:nvSpPr>
        <p:spPr>
          <a:xfrm>
            <a:off x="214793" y="1957731"/>
            <a:ext cx="6387343" cy="3416320"/>
          </a:xfrm>
          <a:prstGeom prst="rect">
            <a:avLst/>
          </a:prstGeom>
          <a:noFill/>
        </p:spPr>
        <p:txBody>
          <a:bodyPr wrap="square">
            <a:spAutoFit/>
          </a:bodyPr>
          <a:lstStyle/>
          <a:p>
            <a:pPr>
              <a:defRPr/>
            </a:pPr>
            <a:r>
              <a:rPr lang="en-US" sz="1800" b="1" dirty="0"/>
              <a:t>Patient had</a:t>
            </a:r>
            <a:r>
              <a:rPr lang="en-US" sz="1800" b="1" i="1" dirty="0"/>
              <a:t> in trans </a:t>
            </a:r>
            <a:r>
              <a:rPr lang="en-US" sz="1800" b="1" dirty="0"/>
              <a:t>variants:</a:t>
            </a:r>
            <a:r>
              <a:rPr lang="en-US" sz="1800" b="1" i="1" dirty="0"/>
              <a:t> </a:t>
            </a:r>
            <a:r>
              <a:rPr lang="en-US" sz="1800" b="1" dirty="0"/>
              <a:t>R223C and D285Ifs*16</a:t>
            </a:r>
          </a:p>
          <a:p>
            <a:pPr marL="285750" indent="-285750">
              <a:buFont typeface="Arial" panose="020B0604020202020204" pitchFamily="34" charset="0"/>
              <a:buChar char="•"/>
              <a:defRPr/>
            </a:pPr>
            <a:r>
              <a:rPr lang="en-US" sz="1800" dirty="0"/>
              <a:t>Same missense variant </a:t>
            </a:r>
            <a:r>
              <a:rPr lang="en-US" sz="1800" i="1" dirty="0"/>
              <a:t>in trans </a:t>
            </a:r>
            <a:r>
              <a:rPr lang="en-US" sz="1800" dirty="0"/>
              <a:t>with a LOF variant</a:t>
            </a:r>
          </a:p>
          <a:p>
            <a:pPr>
              <a:defRPr/>
            </a:pPr>
            <a:endParaRPr lang="en-US" sz="1800" dirty="0"/>
          </a:p>
          <a:p>
            <a:pPr>
              <a:defRPr/>
            </a:pPr>
            <a:r>
              <a:rPr lang="en-US" sz="1800" b="1" dirty="0"/>
              <a:t>Patient history:</a:t>
            </a:r>
          </a:p>
          <a:p>
            <a:pPr marL="285750" indent="-285750">
              <a:buFont typeface="Arial" panose="020B0604020202020204" pitchFamily="34" charset="0"/>
              <a:buChar char="•"/>
              <a:defRPr/>
            </a:pPr>
            <a:r>
              <a:rPr lang="en-US" sz="1800" b="1" dirty="0"/>
              <a:t>birth to 7 months: </a:t>
            </a:r>
            <a:r>
              <a:rPr lang="en-US" sz="1800" dirty="0"/>
              <a:t>sitting &amp; standing at 7 months</a:t>
            </a:r>
          </a:p>
          <a:p>
            <a:pPr marL="285750" indent="-285750">
              <a:buFont typeface="Arial" panose="020B0604020202020204" pitchFamily="34" charset="0"/>
              <a:buChar char="•"/>
              <a:defRPr/>
            </a:pPr>
            <a:r>
              <a:rPr lang="en-US" sz="1800" b="1" dirty="0"/>
              <a:t>16 months: </a:t>
            </a:r>
            <a:r>
              <a:rPr lang="en-US" sz="1800" dirty="0"/>
              <a:t>developmental regression</a:t>
            </a:r>
          </a:p>
          <a:p>
            <a:pPr marL="285750" indent="-285750">
              <a:buFont typeface="Arial" panose="020B0604020202020204" pitchFamily="34" charset="0"/>
              <a:buChar char="•"/>
              <a:defRPr/>
            </a:pPr>
            <a:r>
              <a:rPr lang="en-US" sz="1800" b="1" dirty="0"/>
              <a:t>4 years: </a:t>
            </a:r>
            <a:r>
              <a:rPr lang="en-US" sz="1800" dirty="0"/>
              <a:t>nystagmus, postural tremors, cogwheel rigidity, atrophy of the cerebellar vermis and T2 hyperintensities in the cerebellar cortex. </a:t>
            </a:r>
            <a:r>
              <a:rPr lang="en-US" sz="1800" i="1" dirty="0"/>
              <a:t>PLA2G6</a:t>
            </a:r>
            <a:r>
              <a:rPr lang="en-US" sz="1800" dirty="0"/>
              <a:t> was suspected until WES revealed bilateral </a:t>
            </a:r>
            <a:r>
              <a:rPr lang="en-US" sz="1800" i="1" dirty="0"/>
              <a:t>PMPCA </a:t>
            </a:r>
            <a:r>
              <a:rPr lang="en-US" sz="1800" dirty="0"/>
              <a:t>variants.</a:t>
            </a:r>
          </a:p>
          <a:p>
            <a:pPr>
              <a:defRPr/>
            </a:pPr>
            <a:endParaRPr lang="en-US" sz="1800" dirty="0"/>
          </a:p>
          <a:p>
            <a:pPr>
              <a:defRPr/>
            </a:pPr>
            <a:r>
              <a:rPr lang="en-US" sz="1800" u="sng" dirty="0"/>
              <a:t>Highly similar genotype leading to a highly similar phenotype.</a:t>
            </a:r>
          </a:p>
        </p:txBody>
      </p:sp>
      <p:pic>
        <p:nvPicPr>
          <p:cNvPr id="12" name="Picture 11">
            <a:extLst>
              <a:ext uri="{FF2B5EF4-FFF2-40B4-BE49-F238E27FC236}">
                <a16:creationId xmlns:a16="http://schemas.microsoft.com/office/drawing/2014/main" id="{F1D93A9B-E84F-67A2-893F-052975417E86}"/>
              </a:ext>
            </a:extLst>
          </p:cNvPr>
          <p:cNvPicPr>
            <a:picLocks noChangeAspect="1"/>
          </p:cNvPicPr>
          <p:nvPr/>
        </p:nvPicPr>
        <p:blipFill>
          <a:blip r:embed="rId3"/>
          <a:stretch>
            <a:fillRect/>
          </a:stretch>
        </p:blipFill>
        <p:spPr>
          <a:xfrm>
            <a:off x="6496875" y="923220"/>
            <a:ext cx="5477157" cy="2379357"/>
          </a:xfrm>
          <a:prstGeom prst="rect">
            <a:avLst/>
          </a:prstGeom>
        </p:spPr>
      </p:pic>
      <p:pic>
        <p:nvPicPr>
          <p:cNvPr id="14" name="Picture 13">
            <a:extLst>
              <a:ext uri="{FF2B5EF4-FFF2-40B4-BE49-F238E27FC236}">
                <a16:creationId xmlns:a16="http://schemas.microsoft.com/office/drawing/2014/main" id="{5699FB3C-CEED-07A0-1C5C-4393FD5FA12B}"/>
              </a:ext>
            </a:extLst>
          </p:cNvPr>
          <p:cNvPicPr>
            <a:picLocks noChangeAspect="1"/>
          </p:cNvPicPr>
          <p:nvPr/>
        </p:nvPicPr>
        <p:blipFill>
          <a:blip r:embed="rId4"/>
          <a:stretch>
            <a:fillRect/>
          </a:stretch>
        </p:blipFill>
        <p:spPr>
          <a:xfrm>
            <a:off x="6602177" y="3417502"/>
            <a:ext cx="5266551" cy="792247"/>
          </a:xfrm>
          <a:prstGeom prst="rect">
            <a:avLst/>
          </a:prstGeom>
        </p:spPr>
      </p:pic>
    </p:spTree>
    <p:extLst>
      <p:ext uri="{BB962C8B-B14F-4D97-AF65-F5344CB8AC3E}">
        <p14:creationId xmlns:p14="http://schemas.microsoft.com/office/powerpoint/2010/main" val="414833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14D9EB-2E41-0E10-120C-9AA6D790C49B}"/>
              </a:ext>
            </a:extLst>
          </p:cNvPr>
          <p:cNvPicPr>
            <a:picLocks noChangeAspect="1"/>
          </p:cNvPicPr>
          <p:nvPr/>
        </p:nvPicPr>
        <p:blipFill>
          <a:blip r:embed="rId2"/>
          <a:stretch>
            <a:fillRect/>
          </a:stretch>
        </p:blipFill>
        <p:spPr>
          <a:xfrm>
            <a:off x="416720" y="1703733"/>
            <a:ext cx="11355385" cy="2762636"/>
          </a:xfrm>
          <a:prstGeom prst="rect">
            <a:avLst/>
          </a:prstGeom>
        </p:spPr>
      </p:pic>
      <p:pic>
        <p:nvPicPr>
          <p:cNvPr id="7" name="Picture 6">
            <a:extLst>
              <a:ext uri="{FF2B5EF4-FFF2-40B4-BE49-F238E27FC236}">
                <a16:creationId xmlns:a16="http://schemas.microsoft.com/office/drawing/2014/main" id="{D99D5205-70DF-2AE9-2F69-7796DEBBC073}"/>
              </a:ext>
            </a:extLst>
          </p:cNvPr>
          <p:cNvPicPr>
            <a:picLocks noChangeAspect="1"/>
          </p:cNvPicPr>
          <p:nvPr/>
        </p:nvPicPr>
        <p:blipFill>
          <a:blip r:embed="rId3"/>
          <a:stretch>
            <a:fillRect/>
          </a:stretch>
        </p:blipFill>
        <p:spPr>
          <a:xfrm>
            <a:off x="470404" y="4511422"/>
            <a:ext cx="3429479" cy="1810003"/>
          </a:xfrm>
          <a:prstGeom prst="rect">
            <a:avLst/>
          </a:prstGeom>
        </p:spPr>
      </p:pic>
      <p:sp>
        <p:nvSpPr>
          <p:cNvPr id="8" name="TextBox 7">
            <a:extLst>
              <a:ext uri="{FF2B5EF4-FFF2-40B4-BE49-F238E27FC236}">
                <a16:creationId xmlns:a16="http://schemas.microsoft.com/office/drawing/2014/main" id="{B486E07D-DBEB-6289-402F-52242A07859F}"/>
              </a:ext>
            </a:extLst>
          </p:cNvPr>
          <p:cNvSpPr txBox="1"/>
          <p:nvPr/>
        </p:nvSpPr>
        <p:spPr>
          <a:xfrm>
            <a:off x="4961328" y="310977"/>
            <a:ext cx="2237151" cy="461665"/>
          </a:xfrm>
          <a:prstGeom prst="rect">
            <a:avLst/>
          </a:prstGeom>
          <a:noFill/>
        </p:spPr>
        <p:txBody>
          <a:bodyPr wrap="none" rtlCol="0">
            <a:spAutoFit/>
          </a:bodyPr>
          <a:lstStyle/>
          <a:p>
            <a:r>
              <a:rPr lang="en-US" b="1" dirty="0"/>
              <a:t>Variant 2: PP3</a:t>
            </a:r>
          </a:p>
        </p:txBody>
      </p:sp>
    </p:spTree>
    <p:extLst>
      <p:ext uri="{BB962C8B-B14F-4D97-AF65-F5344CB8AC3E}">
        <p14:creationId xmlns:p14="http://schemas.microsoft.com/office/powerpoint/2010/main" val="2821174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08AE84-CD42-BF20-DD40-25EEE2C1051A}"/>
              </a:ext>
            </a:extLst>
          </p:cNvPr>
          <p:cNvSpPr txBox="1"/>
          <p:nvPr/>
        </p:nvSpPr>
        <p:spPr>
          <a:xfrm>
            <a:off x="4961328" y="310977"/>
            <a:ext cx="2237151" cy="461665"/>
          </a:xfrm>
          <a:prstGeom prst="rect">
            <a:avLst/>
          </a:prstGeom>
          <a:noFill/>
        </p:spPr>
        <p:txBody>
          <a:bodyPr wrap="none" rtlCol="0">
            <a:spAutoFit/>
          </a:bodyPr>
          <a:lstStyle/>
          <a:p>
            <a:r>
              <a:rPr lang="en-US" b="1" dirty="0"/>
              <a:t>Variant 2: PP3</a:t>
            </a:r>
          </a:p>
        </p:txBody>
      </p:sp>
      <p:pic>
        <p:nvPicPr>
          <p:cNvPr id="4" name="Picture 5">
            <a:extLst>
              <a:ext uri="{FF2B5EF4-FFF2-40B4-BE49-F238E27FC236}">
                <a16:creationId xmlns:a16="http://schemas.microsoft.com/office/drawing/2014/main" id="{C9441012-F2FB-4E13-CB09-98FDE5C36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96" y="1931027"/>
            <a:ext cx="9144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a:extLst>
              <a:ext uri="{FF2B5EF4-FFF2-40B4-BE49-F238E27FC236}">
                <a16:creationId xmlns:a16="http://schemas.microsoft.com/office/drawing/2014/main" id="{ECC21AD0-2B68-69E8-90EC-5F0D6B863536}"/>
              </a:ext>
            </a:extLst>
          </p:cNvPr>
          <p:cNvSpPr txBox="1">
            <a:spLocks noChangeArrowheads="1"/>
          </p:cNvSpPr>
          <p:nvPr/>
        </p:nvSpPr>
        <p:spPr bwMode="auto">
          <a:xfrm>
            <a:off x="1679196" y="1167439"/>
            <a:ext cx="3271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pPr>
            <a:r>
              <a:rPr lang="en-US" altLang="en-US" sz="1800">
                <a:latin typeface="Arial" panose="020B0604020202020204" pitchFamily="34" charset="0"/>
              </a:rPr>
              <a:t>Weakened canonical acceptor</a:t>
            </a:r>
          </a:p>
        </p:txBody>
      </p:sp>
      <p:sp>
        <p:nvSpPr>
          <p:cNvPr id="6" name="TextBox 15">
            <a:extLst>
              <a:ext uri="{FF2B5EF4-FFF2-40B4-BE49-F238E27FC236}">
                <a16:creationId xmlns:a16="http://schemas.microsoft.com/office/drawing/2014/main" id="{6E24F9E1-6A67-295C-E2BC-2EE21F541B91}"/>
              </a:ext>
            </a:extLst>
          </p:cNvPr>
          <p:cNvSpPr txBox="1">
            <a:spLocks noChangeArrowheads="1"/>
          </p:cNvSpPr>
          <p:nvPr/>
        </p:nvSpPr>
        <p:spPr bwMode="auto">
          <a:xfrm>
            <a:off x="5498721" y="1188077"/>
            <a:ext cx="254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pPr>
            <a:r>
              <a:rPr lang="en-US" altLang="en-US" sz="1800">
                <a:latin typeface="Arial" panose="020B0604020202020204" pitchFamily="34" charset="0"/>
              </a:rPr>
              <a:t>Strong cryptic acceptor</a:t>
            </a:r>
          </a:p>
        </p:txBody>
      </p:sp>
      <p:cxnSp>
        <p:nvCxnSpPr>
          <p:cNvPr id="7" name="Straight Arrow Connector 6">
            <a:extLst>
              <a:ext uri="{FF2B5EF4-FFF2-40B4-BE49-F238E27FC236}">
                <a16:creationId xmlns:a16="http://schemas.microsoft.com/office/drawing/2014/main" id="{3FB7B1F3-1374-686E-2092-03BD3D51C2EB}"/>
              </a:ext>
            </a:extLst>
          </p:cNvPr>
          <p:cNvCxnSpPr/>
          <p:nvPr/>
        </p:nvCxnSpPr>
        <p:spPr>
          <a:xfrm>
            <a:off x="4774821" y="1535739"/>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B9AEA8-AEC3-B963-D094-5C239CAC22D5}"/>
              </a:ext>
            </a:extLst>
          </p:cNvPr>
          <p:cNvCxnSpPr/>
          <p:nvPr/>
        </p:nvCxnSpPr>
        <p:spPr>
          <a:xfrm>
            <a:off x="5670171" y="1535739"/>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20">
            <a:extLst>
              <a:ext uri="{FF2B5EF4-FFF2-40B4-BE49-F238E27FC236}">
                <a16:creationId xmlns:a16="http://schemas.microsoft.com/office/drawing/2014/main" id="{3A1AF96D-069C-EEF1-5C71-C29132EE46FA}"/>
              </a:ext>
            </a:extLst>
          </p:cNvPr>
          <p:cNvSpPr txBox="1">
            <a:spLocks noChangeArrowheads="1"/>
          </p:cNvSpPr>
          <p:nvPr/>
        </p:nvSpPr>
        <p:spPr bwMode="auto">
          <a:xfrm>
            <a:off x="612396" y="5398461"/>
            <a:ext cx="895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pPr>
            <a:r>
              <a:rPr lang="en-US" altLang="en-US" sz="1600" b="1" dirty="0">
                <a:latin typeface="Arial" panose="020B0604020202020204" pitchFamily="34" charset="0"/>
              </a:rPr>
              <a:t>Splice-AI predicts weakening of canonical acceptor. If cryptic acceptor is used, the protein is thrown out of frame.</a:t>
            </a:r>
          </a:p>
        </p:txBody>
      </p:sp>
    </p:spTree>
    <p:extLst>
      <p:ext uri="{BB962C8B-B14F-4D97-AF65-F5344CB8AC3E}">
        <p14:creationId xmlns:p14="http://schemas.microsoft.com/office/powerpoint/2010/main" val="215249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08AE84-CD42-BF20-DD40-25EEE2C1051A}"/>
              </a:ext>
            </a:extLst>
          </p:cNvPr>
          <p:cNvSpPr txBox="1"/>
          <p:nvPr/>
        </p:nvSpPr>
        <p:spPr>
          <a:xfrm>
            <a:off x="4961328" y="310977"/>
            <a:ext cx="2288447" cy="461665"/>
          </a:xfrm>
          <a:prstGeom prst="rect">
            <a:avLst/>
          </a:prstGeom>
          <a:noFill/>
        </p:spPr>
        <p:txBody>
          <a:bodyPr wrap="none" rtlCol="0">
            <a:spAutoFit/>
          </a:bodyPr>
          <a:lstStyle/>
          <a:p>
            <a:r>
              <a:rPr lang="en-US" b="1" dirty="0"/>
              <a:t>Variant 2: PM2</a:t>
            </a:r>
          </a:p>
        </p:txBody>
      </p:sp>
      <p:pic>
        <p:nvPicPr>
          <p:cNvPr id="3" name="Picture 2">
            <a:extLst>
              <a:ext uri="{FF2B5EF4-FFF2-40B4-BE49-F238E27FC236}">
                <a16:creationId xmlns:a16="http://schemas.microsoft.com/office/drawing/2014/main" id="{9457A2EC-D749-6959-85D8-7452EEC979AF}"/>
              </a:ext>
            </a:extLst>
          </p:cNvPr>
          <p:cNvPicPr>
            <a:picLocks noChangeAspect="1"/>
          </p:cNvPicPr>
          <p:nvPr/>
        </p:nvPicPr>
        <p:blipFill>
          <a:blip r:embed="rId2"/>
          <a:stretch>
            <a:fillRect/>
          </a:stretch>
        </p:blipFill>
        <p:spPr>
          <a:xfrm>
            <a:off x="843138" y="1001012"/>
            <a:ext cx="10502548" cy="5380440"/>
          </a:xfrm>
          <a:prstGeom prst="rect">
            <a:avLst/>
          </a:prstGeom>
        </p:spPr>
      </p:pic>
    </p:spTree>
    <p:extLst>
      <p:ext uri="{BB962C8B-B14F-4D97-AF65-F5344CB8AC3E}">
        <p14:creationId xmlns:p14="http://schemas.microsoft.com/office/powerpoint/2010/main" val="167313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p:cNvSpPr>
            <a:spLocks noChangeAspect="1"/>
          </p:cNvSpPr>
          <p:nvPr/>
        </p:nvSpPr>
        <p:spPr bwMode="auto">
          <a:xfrm>
            <a:off x="7228831" y="2803525"/>
            <a:ext cx="1784994" cy="1792224"/>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pPr algn="l"/>
            <a:r>
              <a:rPr lang="en-US" sz="4000" dirty="0"/>
              <a:t>QUESTIONS </a:t>
            </a:r>
            <a:br>
              <a:rPr lang="en-US" sz="4000" dirty="0"/>
            </a:br>
            <a:r>
              <a:rPr lang="en-US" sz="4000" dirty="0"/>
              <a:t>&amp; ANSWERS</a:t>
            </a:r>
          </a:p>
        </p:txBody>
      </p:sp>
    </p:spTree>
    <p:custDataLst>
      <p:custData r:id="rId1"/>
      <p:custData r:id="rId2"/>
    </p:custDataLst>
    <p:extLst>
      <p:ext uri="{BB962C8B-B14F-4D97-AF65-F5344CB8AC3E}">
        <p14:creationId xmlns:p14="http://schemas.microsoft.com/office/powerpoint/2010/main" val="260365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419387" y="294199"/>
            <a:ext cx="1350050" cy="461665"/>
          </a:xfrm>
          <a:prstGeom prst="rect">
            <a:avLst/>
          </a:prstGeom>
          <a:noFill/>
        </p:spPr>
        <p:txBody>
          <a:bodyPr wrap="none" rtlCol="0">
            <a:spAutoFit/>
          </a:bodyPr>
          <a:lstStyle/>
          <a:p>
            <a:r>
              <a:rPr lang="en-US" b="1" dirty="0"/>
              <a:t>Case #1</a:t>
            </a:r>
          </a:p>
        </p:txBody>
      </p:sp>
      <p:sp>
        <p:nvSpPr>
          <p:cNvPr id="4" name="Rectangle 3">
            <a:extLst>
              <a:ext uri="{FF2B5EF4-FFF2-40B4-BE49-F238E27FC236}">
                <a16:creationId xmlns:a16="http://schemas.microsoft.com/office/drawing/2014/main" id="{20B6B254-E297-D637-4FD0-BC5EBBDE4058}"/>
              </a:ext>
            </a:extLst>
          </p:cNvPr>
          <p:cNvSpPr/>
          <p:nvPr/>
        </p:nvSpPr>
        <p:spPr>
          <a:xfrm>
            <a:off x="78829" y="1120676"/>
            <a:ext cx="4099033" cy="4770537"/>
          </a:xfrm>
          <a:prstGeom prst="rect">
            <a:avLst/>
          </a:prstGeom>
        </p:spPr>
        <p:txBody>
          <a:bodyPr wrap="square">
            <a:spAutoFit/>
          </a:bodyPr>
          <a:lstStyle/>
          <a:p>
            <a:pPr defTabSz="914400"/>
            <a:r>
              <a:rPr lang="en-US" sz="1600" b="1" dirty="0">
                <a:solidFill>
                  <a:prstClr val="black"/>
                </a:solidFill>
                <a:cs typeface="Arial" panose="020B0604020202020204" pitchFamily="34" charset="0"/>
              </a:rPr>
              <a:t>Patient phenotype:</a:t>
            </a:r>
          </a:p>
          <a:p>
            <a:pPr marL="285750" indent="-285750" algn="l">
              <a:buFont typeface="Arial" panose="020B0604020202020204" pitchFamily="34" charset="0"/>
              <a:buChar char="•"/>
            </a:pPr>
            <a:r>
              <a:rPr lang="en-US" sz="1600" b="0" i="0" u="none" strike="noStrike" baseline="0" dirty="0">
                <a:latin typeface="+mj-lt"/>
              </a:rPr>
              <a:t>Abnormality of male external genitalia, high palate, retrognathia, low-set ears, </a:t>
            </a:r>
            <a:r>
              <a:rPr lang="en-US" sz="1600" dirty="0">
                <a:latin typeface="+mj-lt"/>
              </a:rPr>
              <a:t>p</a:t>
            </a:r>
            <a:r>
              <a:rPr lang="en-US" sz="1600" b="0" i="0" u="none" strike="noStrike" baseline="0" dirty="0">
                <a:latin typeface="+mj-lt"/>
              </a:rPr>
              <a:t>atent ductus arteriosus, hypoglycemia, abnormal pattern of respiration, ascending tubular aorta aneurysm, abnormality of the external nose, abnormal digit morphology, fetal choroid plexus cysts, short fetal femur length, heart murmur, abnormal atrioventricular valve physiology</a:t>
            </a:r>
            <a:endParaRPr lang="en-US" sz="1600" b="1" dirty="0">
              <a:solidFill>
                <a:prstClr val="black"/>
              </a:solidFill>
              <a:latin typeface="+mj-lt"/>
              <a:cs typeface="Arial" panose="020B0604020202020204" pitchFamily="34" charset="0"/>
            </a:endParaRPr>
          </a:p>
          <a:p>
            <a:pPr defTabSz="914400"/>
            <a:endParaRPr lang="en-US" sz="1600" b="1" dirty="0">
              <a:solidFill>
                <a:prstClr val="black"/>
              </a:solidFill>
              <a:cs typeface="Arial" panose="020B0604020202020204" pitchFamily="34" charset="0"/>
            </a:endParaRPr>
          </a:p>
          <a:p>
            <a:pPr defTabSz="914400"/>
            <a:r>
              <a:rPr lang="en-US" sz="1600" b="1" dirty="0">
                <a:solidFill>
                  <a:prstClr val="black"/>
                </a:solidFill>
                <a:cs typeface="Arial" panose="020B0604020202020204" pitchFamily="34" charset="0"/>
              </a:rPr>
              <a:t>Variant identified via trio genome:</a:t>
            </a:r>
          </a:p>
          <a:p>
            <a:pPr marL="285750" indent="-285750" algn="just" defTabSz="914400">
              <a:buFont typeface="Arial" panose="020B0604020202020204" pitchFamily="34" charset="0"/>
              <a:buChar char="•"/>
            </a:pPr>
            <a:r>
              <a:rPr lang="en-US" sz="1600" i="1" dirty="0">
                <a:solidFill>
                  <a:prstClr val="black"/>
                </a:solidFill>
              </a:rPr>
              <a:t>CCDC22</a:t>
            </a:r>
            <a:r>
              <a:rPr lang="en-US" sz="1600" i="1" dirty="0">
                <a:solidFill>
                  <a:prstClr val="black"/>
                </a:solidFill>
                <a:ea typeface="MS PGothic" panose="020B0600070205080204" pitchFamily="34" charset="-128"/>
                <a:cs typeface="Arial" panose="020B0604020202020204" pitchFamily="34" charset="0"/>
              </a:rPr>
              <a:t>:</a:t>
            </a:r>
            <a:r>
              <a:rPr lang="en-US" altLang="en-US" sz="1600" dirty="0">
                <a:solidFill>
                  <a:prstClr val="black"/>
                </a:solidFill>
                <a:ea typeface="MS PGothic" panose="020B0600070205080204" pitchFamily="34" charset="-128"/>
                <a:cs typeface="Arial" panose="020B0604020202020204" pitchFamily="34" charset="0"/>
              </a:rPr>
              <a:t>c.1634A&gt;G, Lys545Arg </a:t>
            </a:r>
          </a:p>
          <a:p>
            <a:pPr marL="285750" indent="-285750" algn="just" defTabSz="914400">
              <a:buFont typeface="Arial" panose="020B0604020202020204" pitchFamily="34" charset="0"/>
              <a:buChar char="•"/>
            </a:pPr>
            <a:r>
              <a:rPr lang="en-US" sz="1600" dirty="0">
                <a:solidFill>
                  <a:prstClr val="black"/>
                </a:solidFill>
                <a:ea typeface="MS PGothic" panose="020B0600070205080204" pitchFamily="34" charset="-128"/>
                <a:cs typeface="Arial" panose="020B0604020202020204" pitchFamily="34" charset="0"/>
              </a:rPr>
              <a:t>Inheritance: maternal (X-linked gene). Follow-up sequencing found the variant was not inherited from the mother’s parents.</a:t>
            </a:r>
          </a:p>
          <a:p>
            <a:pPr algn="just" defTabSz="914400"/>
            <a:endParaRPr lang="en-US" sz="1600" dirty="0">
              <a:solidFill>
                <a:prstClr val="black"/>
              </a:solidFill>
              <a:cs typeface="Arial" panose="020B0604020202020204" pitchFamily="34" charset="0"/>
            </a:endParaRPr>
          </a:p>
        </p:txBody>
      </p:sp>
      <p:graphicFrame>
        <p:nvGraphicFramePr>
          <p:cNvPr id="7" name="Table 6">
            <a:extLst>
              <a:ext uri="{FF2B5EF4-FFF2-40B4-BE49-F238E27FC236}">
                <a16:creationId xmlns:a16="http://schemas.microsoft.com/office/drawing/2014/main" id="{11F52E55-C1DD-7CA7-0FBB-9BE244D60CAA}"/>
              </a:ext>
            </a:extLst>
          </p:cNvPr>
          <p:cNvGraphicFramePr>
            <a:graphicFrameLocks noGrp="1"/>
          </p:cNvGraphicFramePr>
          <p:nvPr>
            <p:extLst>
              <p:ext uri="{D42A27DB-BD31-4B8C-83A1-F6EECF244321}">
                <p14:modId xmlns:p14="http://schemas.microsoft.com/office/powerpoint/2010/main" val="3859011895"/>
              </p:ext>
            </p:extLst>
          </p:nvPr>
        </p:nvGraphicFramePr>
        <p:xfrm>
          <a:off x="4408911" y="1122663"/>
          <a:ext cx="7478288" cy="4403124"/>
        </p:xfrm>
        <a:graphic>
          <a:graphicData uri="http://schemas.openxmlformats.org/drawingml/2006/table">
            <a:tbl>
              <a:tblPr firstRow="1" bandRow="1">
                <a:tableStyleId>{5C22544A-7EE6-4342-B048-85BDC9FD1C3A}</a:tableStyleId>
              </a:tblPr>
              <a:tblGrid>
                <a:gridCol w="1869572">
                  <a:extLst>
                    <a:ext uri="{9D8B030D-6E8A-4147-A177-3AD203B41FA5}">
                      <a16:colId xmlns:a16="http://schemas.microsoft.com/office/drawing/2014/main" val="2825877443"/>
                    </a:ext>
                  </a:extLst>
                </a:gridCol>
                <a:gridCol w="1869572">
                  <a:extLst>
                    <a:ext uri="{9D8B030D-6E8A-4147-A177-3AD203B41FA5}">
                      <a16:colId xmlns:a16="http://schemas.microsoft.com/office/drawing/2014/main" val="846612717"/>
                    </a:ext>
                  </a:extLst>
                </a:gridCol>
                <a:gridCol w="1869572">
                  <a:extLst>
                    <a:ext uri="{9D8B030D-6E8A-4147-A177-3AD203B41FA5}">
                      <a16:colId xmlns:a16="http://schemas.microsoft.com/office/drawing/2014/main" val="654957862"/>
                    </a:ext>
                  </a:extLst>
                </a:gridCol>
                <a:gridCol w="1869572">
                  <a:extLst>
                    <a:ext uri="{9D8B030D-6E8A-4147-A177-3AD203B41FA5}">
                      <a16:colId xmlns:a16="http://schemas.microsoft.com/office/drawing/2014/main" val="1171022782"/>
                    </a:ext>
                  </a:extLst>
                </a:gridCol>
              </a:tblGrid>
              <a:tr h="604108">
                <a:tc>
                  <a:txBody>
                    <a:bodyPr/>
                    <a:lstStyle/>
                    <a:p>
                      <a:r>
                        <a:rPr lang="en-US" dirty="0">
                          <a:solidFill>
                            <a:schemeClr val="bg1"/>
                          </a:solidFill>
                        </a:rPr>
                        <a:t>Criteria being considered</a:t>
                      </a:r>
                    </a:p>
                  </a:txBody>
                  <a:tcPr/>
                </a:tc>
                <a:tc>
                  <a:txBody>
                    <a:bodyPr/>
                    <a:lstStyle/>
                    <a:p>
                      <a:r>
                        <a:rPr lang="en-US" dirty="0">
                          <a:solidFill>
                            <a:schemeClr val="bg1"/>
                          </a:solidFill>
                        </a:rPr>
                        <a:t>Strength being applied</a:t>
                      </a:r>
                    </a:p>
                  </a:txBody>
                  <a:tcPr/>
                </a:tc>
                <a:tc>
                  <a:txBody>
                    <a:bodyPr/>
                    <a:lstStyle/>
                    <a:p>
                      <a:r>
                        <a:rPr lang="en-US" dirty="0">
                          <a:solidFill>
                            <a:schemeClr val="bg1"/>
                          </a:solidFill>
                        </a:rPr>
                        <a:t>Evidence</a:t>
                      </a:r>
                    </a:p>
                  </a:txBody>
                  <a:tcPr/>
                </a:tc>
                <a:tc>
                  <a:txBody>
                    <a:bodyPr/>
                    <a:lstStyle/>
                    <a:p>
                      <a:r>
                        <a:rPr lang="en-US" dirty="0">
                          <a:solidFill>
                            <a:schemeClr val="bg1"/>
                          </a:solidFill>
                        </a:rPr>
                        <a:t>Points</a:t>
                      </a:r>
                    </a:p>
                  </a:txBody>
                  <a:tcPr/>
                </a:tc>
                <a:extLst>
                  <a:ext uri="{0D108BD9-81ED-4DB2-BD59-A6C34878D82A}">
                    <a16:rowId xmlns:a16="http://schemas.microsoft.com/office/drawing/2014/main" val="2678962986"/>
                  </a:ext>
                </a:extLst>
              </a:tr>
              <a:tr h="604108">
                <a:tc>
                  <a:txBody>
                    <a:bodyPr/>
                    <a:lstStyle/>
                    <a:p>
                      <a:r>
                        <a:rPr lang="en-US" dirty="0">
                          <a:solidFill>
                            <a:srgbClr val="000000"/>
                          </a:solidFill>
                        </a:rPr>
                        <a:t>PM2</a:t>
                      </a:r>
                    </a:p>
                  </a:txBody>
                  <a:tcPr anchor="ctr">
                    <a:noFill/>
                  </a:tcPr>
                </a:tc>
                <a:tc>
                  <a:txBody>
                    <a:bodyPr/>
                    <a:lstStyle/>
                    <a:p>
                      <a:r>
                        <a:rPr lang="en-US" dirty="0">
                          <a:solidFill>
                            <a:srgbClr val="000000"/>
                          </a:solidFill>
                        </a:rPr>
                        <a:t>supporting</a:t>
                      </a:r>
                    </a:p>
                  </a:txBody>
                  <a:tcPr anchor="ctr">
                    <a:noFill/>
                  </a:tcPr>
                </a:tc>
                <a:tc>
                  <a:txBody>
                    <a:bodyPr/>
                    <a:lstStyle/>
                    <a:p>
                      <a:r>
                        <a:rPr lang="en-US" dirty="0">
                          <a:solidFill>
                            <a:srgbClr val="000000"/>
                          </a:solidFill>
                        </a:rPr>
                        <a:t>Absent from gnomAD</a:t>
                      </a: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1195172913"/>
                  </a:ext>
                </a:extLst>
              </a:tr>
              <a:tr h="604108">
                <a:tc>
                  <a:txBody>
                    <a:bodyPr/>
                    <a:lstStyle/>
                    <a:p>
                      <a:r>
                        <a:rPr lang="en-US" dirty="0">
                          <a:solidFill>
                            <a:srgbClr val="000000"/>
                          </a:solidFill>
                        </a:rPr>
                        <a:t>PP3</a:t>
                      </a:r>
                    </a:p>
                  </a:txBody>
                  <a:tcPr anchor="ctr">
                    <a:noFill/>
                  </a:tcPr>
                </a:tc>
                <a:tc>
                  <a:txBody>
                    <a:bodyPr/>
                    <a:lstStyle/>
                    <a:p>
                      <a:r>
                        <a:rPr lang="en-US" dirty="0">
                          <a:solidFill>
                            <a:srgbClr val="000000"/>
                          </a:solidFill>
                        </a:rPr>
                        <a:t>supporting</a:t>
                      </a:r>
                    </a:p>
                  </a:txBody>
                  <a:tcPr anchor="ctr">
                    <a:noFill/>
                  </a:tcPr>
                </a:tc>
                <a:tc>
                  <a:txBody>
                    <a:bodyPr/>
                    <a:lstStyle/>
                    <a:p>
                      <a:r>
                        <a:rPr lang="en-US" dirty="0" err="1">
                          <a:solidFill>
                            <a:srgbClr val="000000"/>
                          </a:solidFill>
                        </a:rPr>
                        <a:t>SpliceAI</a:t>
                      </a:r>
                      <a:r>
                        <a:rPr lang="en-US" dirty="0">
                          <a:solidFill>
                            <a:srgbClr val="000000"/>
                          </a:solidFill>
                        </a:rPr>
                        <a:t> &gt; 0.2</a:t>
                      </a:r>
                    </a:p>
                  </a:txBody>
                  <a:tcPr anchor="ctr">
                    <a:noFill/>
                  </a:tcPr>
                </a:tc>
                <a:tc>
                  <a:txBody>
                    <a:bodyPr/>
                    <a:lstStyle/>
                    <a:p>
                      <a:r>
                        <a:rPr lang="en-US" dirty="0">
                          <a:solidFill>
                            <a:srgbClr val="000000"/>
                          </a:solidFill>
                        </a:rPr>
                        <a:t>+1</a:t>
                      </a:r>
                    </a:p>
                  </a:txBody>
                  <a:tcPr anchor="ctr">
                    <a:noFill/>
                  </a:tcPr>
                </a:tc>
                <a:extLst>
                  <a:ext uri="{0D108BD9-81ED-4DB2-BD59-A6C34878D82A}">
                    <a16:rowId xmlns:a16="http://schemas.microsoft.com/office/drawing/2014/main" val="2591558591"/>
                  </a:ext>
                </a:extLst>
              </a:tr>
              <a:tr h="604108">
                <a:tc>
                  <a:txBody>
                    <a:bodyPr/>
                    <a:lstStyle/>
                    <a:p>
                      <a:r>
                        <a:rPr lang="en-US" dirty="0">
                          <a:solidFill>
                            <a:srgbClr val="000000"/>
                          </a:solidFill>
                        </a:rPr>
                        <a:t>PS2</a:t>
                      </a:r>
                    </a:p>
                  </a:txBody>
                  <a:tcPr anchor="ctr">
                    <a:noFill/>
                  </a:tcPr>
                </a:tc>
                <a:tc>
                  <a:txBody>
                    <a:bodyPr/>
                    <a:lstStyle/>
                    <a:p>
                      <a:r>
                        <a:rPr lang="en-US" dirty="0">
                          <a:solidFill>
                            <a:srgbClr val="000000"/>
                          </a:solidFill>
                        </a:rPr>
                        <a:t>moderate</a:t>
                      </a:r>
                    </a:p>
                  </a:txBody>
                  <a:tcPr anchor="ctr">
                    <a:noFill/>
                  </a:tcPr>
                </a:tc>
                <a:tc>
                  <a:txBody>
                    <a:bodyPr/>
                    <a:lstStyle/>
                    <a:p>
                      <a:r>
                        <a:rPr lang="en-US" dirty="0">
                          <a:solidFill>
                            <a:srgbClr val="000000"/>
                          </a:solidFill>
                        </a:rPr>
                        <a:t>De novo in carrier mother in a gene consistent </a:t>
                      </a:r>
                    </a:p>
                  </a:txBody>
                  <a:tcPr anchor="ctr">
                    <a:noFill/>
                  </a:tcPr>
                </a:tc>
                <a:tc>
                  <a:txBody>
                    <a:bodyPr/>
                    <a:lstStyle/>
                    <a:p>
                      <a:r>
                        <a:rPr lang="en-US" dirty="0">
                          <a:solidFill>
                            <a:srgbClr val="000000"/>
                          </a:solidFill>
                        </a:rPr>
                        <a:t>+2</a:t>
                      </a:r>
                    </a:p>
                  </a:txBody>
                  <a:tcPr anchor="ctr">
                    <a:noFill/>
                  </a:tcPr>
                </a:tc>
                <a:extLst>
                  <a:ext uri="{0D108BD9-81ED-4DB2-BD59-A6C34878D82A}">
                    <a16:rowId xmlns:a16="http://schemas.microsoft.com/office/drawing/2014/main" val="604471851"/>
                  </a:ext>
                </a:extLst>
              </a:tr>
              <a:tr h="604108">
                <a:tc>
                  <a:txBody>
                    <a:bodyPr/>
                    <a:lstStyle/>
                    <a:p>
                      <a:endParaRPr lang="en-US" dirty="0">
                        <a:solidFill>
                          <a:srgbClr val="000000"/>
                        </a:solidFill>
                      </a:endParaRPr>
                    </a:p>
                  </a:txBody>
                  <a:tcPr anchor="ctr">
                    <a:noFill/>
                  </a:tcPr>
                </a:tc>
                <a:tc>
                  <a:txBody>
                    <a:bodyPr/>
                    <a:lstStyle/>
                    <a:p>
                      <a:endParaRPr lang="en-US">
                        <a:solidFill>
                          <a:srgbClr val="000000"/>
                        </a:solidFill>
                      </a:endParaRPr>
                    </a:p>
                  </a:txBody>
                  <a:tcPr anchor="ctr">
                    <a:noFill/>
                  </a:tcPr>
                </a:tc>
                <a:tc>
                  <a:txBody>
                    <a:bodyPr/>
                    <a:lstStyle/>
                    <a:p>
                      <a:endParaRPr lang="en-US" dirty="0">
                        <a:solidFill>
                          <a:srgbClr val="000000"/>
                        </a:solidFill>
                      </a:endParaRPr>
                    </a:p>
                  </a:txBody>
                  <a:tcPr anchor="ctr">
                    <a:noFill/>
                  </a:tcPr>
                </a:tc>
                <a:tc>
                  <a:txBody>
                    <a:bodyPr/>
                    <a:lstStyle/>
                    <a:p>
                      <a:endParaRPr lang="en-US">
                        <a:solidFill>
                          <a:srgbClr val="000000"/>
                        </a:solidFill>
                      </a:endParaRPr>
                    </a:p>
                  </a:txBody>
                  <a:tcPr anchor="ctr">
                    <a:noFill/>
                  </a:tcPr>
                </a:tc>
                <a:extLst>
                  <a:ext uri="{0D108BD9-81ED-4DB2-BD59-A6C34878D82A}">
                    <a16:rowId xmlns:a16="http://schemas.microsoft.com/office/drawing/2014/main" val="2248047499"/>
                  </a:ext>
                </a:extLst>
              </a:tr>
              <a:tr h="604108">
                <a:tc>
                  <a:txBody>
                    <a:bodyPr/>
                    <a:lstStyle/>
                    <a:p>
                      <a:endParaRPr lang="en-US">
                        <a:solidFill>
                          <a:srgbClr val="000000"/>
                        </a:solidFill>
                      </a:endParaRPr>
                    </a:p>
                  </a:txBody>
                  <a:tcPr anchor="ctr">
                    <a:noFill/>
                  </a:tcPr>
                </a:tc>
                <a:tc>
                  <a:txBody>
                    <a:bodyPr/>
                    <a:lstStyle/>
                    <a:p>
                      <a:endParaRPr lang="en-US">
                        <a:solidFill>
                          <a:srgbClr val="000000"/>
                        </a:solidFill>
                      </a:endParaRPr>
                    </a:p>
                  </a:txBody>
                  <a:tcPr anchor="ctr">
                    <a:noFill/>
                  </a:tcPr>
                </a:tc>
                <a:tc>
                  <a:txBody>
                    <a:bodyPr/>
                    <a:lstStyle/>
                    <a:p>
                      <a:endParaRPr lang="en-US" dirty="0">
                        <a:solidFill>
                          <a:srgbClr val="000000"/>
                        </a:solidFill>
                      </a:endParaRPr>
                    </a:p>
                  </a:txBody>
                  <a:tcPr anchor="ctr">
                    <a:noFill/>
                  </a:tcPr>
                </a:tc>
                <a:tc>
                  <a:txBody>
                    <a:bodyPr/>
                    <a:lstStyle/>
                    <a:p>
                      <a:endParaRPr lang="en-US" dirty="0">
                        <a:solidFill>
                          <a:srgbClr val="000000"/>
                        </a:solidFill>
                      </a:endParaRPr>
                    </a:p>
                  </a:txBody>
                  <a:tcPr anchor="ctr">
                    <a:noFill/>
                  </a:tcPr>
                </a:tc>
                <a:extLst>
                  <a:ext uri="{0D108BD9-81ED-4DB2-BD59-A6C34878D82A}">
                    <a16:rowId xmlns:a16="http://schemas.microsoft.com/office/drawing/2014/main" val="3861299223"/>
                  </a:ext>
                </a:extLst>
              </a:tr>
            </a:tbl>
          </a:graphicData>
        </a:graphic>
      </p:graphicFrame>
    </p:spTree>
    <p:extLst>
      <p:ext uri="{BB962C8B-B14F-4D97-AF65-F5344CB8AC3E}">
        <p14:creationId xmlns:p14="http://schemas.microsoft.com/office/powerpoint/2010/main" val="342089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685485" y="286248"/>
            <a:ext cx="817853" cy="461665"/>
          </a:xfrm>
          <a:prstGeom prst="rect">
            <a:avLst/>
          </a:prstGeom>
          <a:noFill/>
        </p:spPr>
        <p:txBody>
          <a:bodyPr wrap="none" rtlCol="0">
            <a:spAutoFit/>
          </a:bodyPr>
          <a:lstStyle/>
          <a:p>
            <a:r>
              <a:rPr lang="en-US" b="1" dirty="0"/>
              <a:t>PM2</a:t>
            </a:r>
          </a:p>
        </p:txBody>
      </p:sp>
      <p:pic>
        <p:nvPicPr>
          <p:cNvPr id="4" name="Picture 3">
            <a:extLst>
              <a:ext uri="{FF2B5EF4-FFF2-40B4-BE49-F238E27FC236}">
                <a16:creationId xmlns:a16="http://schemas.microsoft.com/office/drawing/2014/main" id="{1AF8D2FB-B11B-7DFA-8F23-774C8A522ADF}"/>
              </a:ext>
            </a:extLst>
          </p:cNvPr>
          <p:cNvPicPr>
            <a:picLocks noChangeAspect="1"/>
          </p:cNvPicPr>
          <p:nvPr/>
        </p:nvPicPr>
        <p:blipFill>
          <a:blip r:embed="rId3"/>
          <a:stretch>
            <a:fillRect/>
          </a:stretch>
        </p:blipFill>
        <p:spPr>
          <a:xfrm>
            <a:off x="450062" y="947391"/>
            <a:ext cx="11288700" cy="4963218"/>
          </a:xfrm>
          <a:prstGeom prst="rect">
            <a:avLst/>
          </a:prstGeom>
        </p:spPr>
      </p:pic>
    </p:spTree>
    <p:extLst>
      <p:ext uri="{BB962C8B-B14F-4D97-AF65-F5344CB8AC3E}">
        <p14:creationId xmlns:p14="http://schemas.microsoft.com/office/powerpoint/2010/main" val="421124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685485" y="286248"/>
            <a:ext cx="766557" cy="461665"/>
          </a:xfrm>
          <a:prstGeom prst="rect">
            <a:avLst/>
          </a:prstGeom>
          <a:noFill/>
        </p:spPr>
        <p:txBody>
          <a:bodyPr wrap="none" rtlCol="0">
            <a:spAutoFit/>
          </a:bodyPr>
          <a:lstStyle/>
          <a:p>
            <a:r>
              <a:rPr lang="en-US" b="1" dirty="0"/>
              <a:t>PP3</a:t>
            </a:r>
          </a:p>
        </p:txBody>
      </p:sp>
      <p:pic>
        <p:nvPicPr>
          <p:cNvPr id="5" name="Picture 4">
            <a:extLst>
              <a:ext uri="{FF2B5EF4-FFF2-40B4-BE49-F238E27FC236}">
                <a16:creationId xmlns:a16="http://schemas.microsoft.com/office/drawing/2014/main" id="{2F3064E6-A744-8096-6AF6-815A10CC69F3}"/>
              </a:ext>
            </a:extLst>
          </p:cNvPr>
          <p:cNvPicPr>
            <a:picLocks noChangeAspect="1"/>
          </p:cNvPicPr>
          <p:nvPr/>
        </p:nvPicPr>
        <p:blipFill>
          <a:blip r:embed="rId3"/>
          <a:stretch>
            <a:fillRect/>
          </a:stretch>
        </p:blipFill>
        <p:spPr>
          <a:xfrm>
            <a:off x="644590" y="3563258"/>
            <a:ext cx="3851910" cy="2871889"/>
          </a:xfrm>
          <a:prstGeom prst="rect">
            <a:avLst/>
          </a:prstGeom>
        </p:spPr>
      </p:pic>
      <p:pic>
        <p:nvPicPr>
          <p:cNvPr id="7" name="Picture 6">
            <a:extLst>
              <a:ext uri="{FF2B5EF4-FFF2-40B4-BE49-F238E27FC236}">
                <a16:creationId xmlns:a16="http://schemas.microsoft.com/office/drawing/2014/main" id="{BF0AA647-240E-1AF2-C51B-778BCDA8706D}"/>
              </a:ext>
            </a:extLst>
          </p:cNvPr>
          <p:cNvPicPr>
            <a:picLocks noChangeAspect="1"/>
          </p:cNvPicPr>
          <p:nvPr/>
        </p:nvPicPr>
        <p:blipFill>
          <a:blip r:embed="rId4"/>
          <a:stretch>
            <a:fillRect/>
          </a:stretch>
        </p:blipFill>
        <p:spPr>
          <a:xfrm>
            <a:off x="644590" y="1193066"/>
            <a:ext cx="9754961" cy="1971950"/>
          </a:xfrm>
          <a:prstGeom prst="rect">
            <a:avLst/>
          </a:prstGeom>
        </p:spPr>
      </p:pic>
      <p:pic>
        <p:nvPicPr>
          <p:cNvPr id="11" name="Picture 10">
            <a:extLst>
              <a:ext uri="{FF2B5EF4-FFF2-40B4-BE49-F238E27FC236}">
                <a16:creationId xmlns:a16="http://schemas.microsoft.com/office/drawing/2014/main" id="{0608CAF1-36D9-E17C-E3AD-652050B2AEB3}"/>
              </a:ext>
            </a:extLst>
          </p:cNvPr>
          <p:cNvPicPr>
            <a:picLocks noChangeAspect="1"/>
          </p:cNvPicPr>
          <p:nvPr/>
        </p:nvPicPr>
        <p:blipFill>
          <a:blip r:embed="rId5"/>
          <a:stretch>
            <a:fillRect/>
          </a:stretch>
        </p:blipFill>
        <p:spPr>
          <a:xfrm>
            <a:off x="5035519" y="3610169"/>
            <a:ext cx="5020376" cy="1200318"/>
          </a:xfrm>
          <a:prstGeom prst="rect">
            <a:avLst/>
          </a:prstGeom>
        </p:spPr>
      </p:pic>
    </p:spTree>
    <p:extLst>
      <p:ext uri="{BB962C8B-B14F-4D97-AF65-F5344CB8AC3E}">
        <p14:creationId xmlns:p14="http://schemas.microsoft.com/office/powerpoint/2010/main" val="123805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FC4EE-9440-9DF9-93BF-523DD3884510}"/>
              </a:ext>
            </a:extLst>
          </p:cNvPr>
          <p:cNvSpPr txBox="1"/>
          <p:nvPr/>
        </p:nvSpPr>
        <p:spPr>
          <a:xfrm>
            <a:off x="5685485" y="286248"/>
            <a:ext cx="766557" cy="461665"/>
          </a:xfrm>
          <a:prstGeom prst="rect">
            <a:avLst/>
          </a:prstGeom>
          <a:noFill/>
        </p:spPr>
        <p:txBody>
          <a:bodyPr wrap="none" rtlCol="0">
            <a:spAutoFit/>
          </a:bodyPr>
          <a:lstStyle/>
          <a:p>
            <a:r>
              <a:rPr lang="en-US" b="1" dirty="0"/>
              <a:t>PP3</a:t>
            </a:r>
          </a:p>
        </p:txBody>
      </p:sp>
      <p:pic>
        <p:nvPicPr>
          <p:cNvPr id="9" name="Picture 8">
            <a:extLst>
              <a:ext uri="{FF2B5EF4-FFF2-40B4-BE49-F238E27FC236}">
                <a16:creationId xmlns:a16="http://schemas.microsoft.com/office/drawing/2014/main" id="{96BD06F0-7C49-AB24-D80A-5E2BAE7E95D5}"/>
              </a:ext>
            </a:extLst>
          </p:cNvPr>
          <p:cNvPicPr>
            <a:picLocks noChangeAspect="1"/>
          </p:cNvPicPr>
          <p:nvPr/>
        </p:nvPicPr>
        <p:blipFill>
          <a:blip r:embed="rId3"/>
          <a:stretch>
            <a:fillRect/>
          </a:stretch>
        </p:blipFill>
        <p:spPr>
          <a:xfrm>
            <a:off x="654341" y="1163973"/>
            <a:ext cx="7802744" cy="3701642"/>
          </a:xfrm>
          <a:prstGeom prst="rect">
            <a:avLst/>
          </a:prstGeom>
        </p:spPr>
      </p:pic>
      <p:pic>
        <p:nvPicPr>
          <p:cNvPr id="4" name="Picture 3">
            <a:extLst>
              <a:ext uri="{FF2B5EF4-FFF2-40B4-BE49-F238E27FC236}">
                <a16:creationId xmlns:a16="http://schemas.microsoft.com/office/drawing/2014/main" id="{4DFC90CF-FE87-7785-1AC7-A15909408BA5}"/>
              </a:ext>
            </a:extLst>
          </p:cNvPr>
          <p:cNvPicPr>
            <a:picLocks noChangeAspect="1"/>
          </p:cNvPicPr>
          <p:nvPr/>
        </p:nvPicPr>
        <p:blipFill>
          <a:blip r:embed="rId4"/>
          <a:stretch>
            <a:fillRect/>
          </a:stretch>
        </p:blipFill>
        <p:spPr>
          <a:xfrm>
            <a:off x="841024" y="4865615"/>
            <a:ext cx="5020376" cy="1200318"/>
          </a:xfrm>
          <a:prstGeom prst="rect">
            <a:avLst/>
          </a:prstGeom>
        </p:spPr>
      </p:pic>
    </p:spTree>
    <p:extLst>
      <p:ext uri="{BB962C8B-B14F-4D97-AF65-F5344CB8AC3E}">
        <p14:creationId xmlns:p14="http://schemas.microsoft.com/office/powerpoint/2010/main" val="26155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B41DA06-5074-AD99-348F-6184D80C9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3337232"/>
            <a:ext cx="91440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43B5728-7634-2C5D-6496-01D1EEE5F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293157"/>
            <a:ext cx="91440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B8C7758-0F0E-22A1-E0D2-0FA7A158F823}"/>
              </a:ext>
            </a:extLst>
          </p:cNvPr>
          <p:cNvSpPr/>
          <p:nvPr/>
        </p:nvSpPr>
        <p:spPr>
          <a:xfrm>
            <a:off x="9067101" y="2024200"/>
            <a:ext cx="471488" cy="346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9C963317-C397-D538-A4FF-4A639F1D2759}"/>
              </a:ext>
            </a:extLst>
          </p:cNvPr>
          <p:cNvSpPr txBox="1"/>
          <p:nvPr/>
        </p:nvSpPr>
        <p:spPr>
          <a:xfrm>
            <a:off x="5685485" y="286248"/>
            <a:ext cx="766557" cy="461665"/>
          </a:xfrm>
          <a:prstGeom prst="rect">
            <a:avLst/>
          </a:prstGeom>
          <a:noFill/>
        </p:spPr>
        <p:txBody>
          <a:bodyPr wrap="none" rtlCol="0">
            <a:spAutoFit/>
          </a:bodyPr>
          <a:lstStyle/>
          <a:p>
            <a:r>
              <a:rPr lang="en-US" b="1" dirty="0"/>
              <a:t>PP3</a:t>
            </a:r>
          </a:p>
        </p:txBody>
      </p:sp>
    </p:spTree>
    <p:extLst>
      <p:ext uri="{BB962C8B-B14F-4D97-AF65-F5344CB8AC3E}">
        <p14:creationId xmlns:p14="http://schemas.microsoft.com/office/powerpoint/2010/main" val="350206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963317-C397-D538-A4FF-4A639F1D2759}"/>
              </a:ext>
            </a:extLst>
          </p:cNvPr>
          <p:cNvSpPr txBox="1"/>
          <p:nvPr/>
        </p:nvSpPr>
        <p:spPr>
          <a:xfrm>
            <a:off x="5685485" y="286248"/>
            <a:ext cx="766557" cy="461665"/>
          </a:xfrm>
          <a:prstGeom prst="rect">
            <a:avLst/>
          </a:prstGeom>
          <a:noFill/>
        </p:spPr>
        <p:txBody>
          <a:bodyPr wrap="none" rtlCol="0">
            <a:spAutoFit/>
          </a:bodyPr>
          <a:lstStyle/>
          <a:p>
            <a:r>
              <a:rPr lang="en-US" b="1" dirty="0"/>
              <a:t>PP3</a:t>
            </a:r>
          </a:p>
        </p:txBody>
      </p:sp>
      <p:pic>
        <p:nvPicPr>
          <p:cNvPr id="2" name="Picture 18">
            <a:extLst>
              <a:ext uri="{FF2B5EF4-FFF2-40B4-BE49-F238E27FC236}">
                <a16:creationId xmlns:a16="http://schemas.microsoft.com/office/drawing/2014/main" id="{6A06F3D9-09B8-56A9-D3A2-DC87D24E9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6" y="3252627"/>
            <a:ext cx="59261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2634830-78E6-BAF6-4E24-470399D66EEA}"/>
              </a:ext>
            </a:extLst>
          </p:cNvPr>
          <p:cNvSpPr txBox="1">
            <a:spLocks noChangeArrowheads="1"/>
          </p:cNvSpPr>
          <p:nvPr/>
        </p:nvSpPr>
        <p:spPr bwMode="auto">
          <a:xfrm>
            <a:off x="6925141" y="3662202"/>
            <a:ext cx="2968625" cy="581025"/>
          </a:xfrm>
          <a:prstGeom prst="rect">
            <a:avLst/>
          </a:prstGeom>
          <a:solidFill>
            <a:schemeClr val="bg1"/>
          </a:solidFill>
          <a:ln w="19050">
            <a:solidFill>
              <a:srgbClr val="1EAE69"/>
            </a:solidFill>
          </a:ln>
          <a:effectLst/>
        </p:spPr>
        <p:txBody>
          <a:bodyPr/>
          <a:lstStyle>
            <a:lvl1pPr marL="228600" indent="-228600" algn="l" rtl="0" eaLnBrk="0" fontAlgn="base" hangingPunct="0">
              <a:lnSpc>
                <a:spcPct val="90000"/>
              </a:lnSpc>
              <a:spcBef>
                <a:spcPct val="50000"/>
              </a:spcBef>
              <a:spcAft>
                <a:spcPct val="0"/>
              </a:spcAft>
              <a:buClr>
                <a:schemeClr val="tx2"/>
              </a:buClr>
              <a:defRPr sz="2800">
                <a:solidFill>
                  <a:schemeClr val="tx1"/>
                </a:solidFill>
                <a:latin typeface="+mn-lt"/>
                <a:ea typeface="+mn-ea"/>
                <a:cs typeface="+mn-cs"/>
              </a:defRPr>
            </a:lvl1pPr>
            <a:lvl2pPr marL="685800" indent="-228600" algn="l" rtl="0" eaLnBrk="0" fontAlgn="base" hangingPunct="0">
              <a:lnSpc>
                <a:spcPct val="90000"/>
              </a:lnSpc>
              <a:spcBef>
                <a:spcPct val="25000"/>
              </a:spcBef>
              <a:spcAft>
                <a:spcPct val="0"/>
              </a:spcAft>
              <a:buClr>
                <a:schemeClr val="tx2"/>
              </a:buClr>
              <a:buChar char="•"/>
              <a:defRPr sz="2800">
                <a:solidFill>
                  <a:schemeClr val="tx1"/>
                </a:solidFill>
                <a:latin typeface="+mn-lt"/>
                <a:cs typeface="+mn-cs"/>
              </a:defRPr>
            </a:lvl2pPr>
            <a:lvl3pPr marL="1143000" indent="-228600" algn="l" rtl="0" eaLnBrk="0" fontAlgn="base" hangingPunct="0">
              <a:lnSpc>
                <a:spcPct val="90000"/>
              </a:lnSpc>
              <a:spcBef>
                <a:spcPct val="25000"/>
              </a:spcBef>
              <a:spcAft>
                <a:spcPct val="0"/>
              </a:spcAft>
              <a:buClr>
                <a:schemeClr val="tx2"/>
              </a:buClr>
              <a:buChar char="•"/>
              <a:defRPr sz="2800">
                <a:solidFill>
                  <a:schemeClr val="tx1"/>
                </a:solidFill>
                <a:latin typeface="+mn-lt"/>
                <a:cs typeface="+mn-cs"/>
              </a:defRPr>
            </a:lvl3pPr>
            <a:lvl4pPr marL="1600200" indent="-228600" algn="l" rtl="0" eaLnBrk="0" fontAlgn="base" hangingPunct="0">
              <a:lnSpc>
                <a:spcPct val="90000"/>
              </a:lnSpc>
              <a:spcBef>
                <a:spcPct val="25000"/>
              </a:spcBef>
              <a:spcAft>
                <a:spcPct val="0"/>
              </a:spcAft>
              <a:buClr>
                <a:schemeClr val="tx2"/>
              </a:buClr>
              <a:buChar char="•"/>
              <a:defRPr sz="2800">
                <a:solidFill>
                  <a:schemeClr val="tx1"/>
                </a:solidFill>
                <a:latin typeface="+mn-lt"/>
                <a:cs typeface="+mn-cs"/>
              </a:defRPr>
            </a:lvl4pPr>
            <a:lvl5pPr marL="2057400" indent="-228600" algn="l" rtl="0" eaLnBrk="0" fontAlgn="base" hangingPunct="0">
              <a:lnSpc>
                <a:spcPct val="90000"/>
              </a:lnSpc>
              <a:spcBef>
                <a:spcPct val="25000"/>
              </a:spcBef>
              <a:spcAft>
                <a:spcPct val="0"/>
              </a:spcAft>
              <a:buClr>
                <a:schemeClr val="tx2"/>
              </a:buClr>
              <a:buChar char="•"/>
              <a:defRPr sz="2800">
                <a:solidFill>
                  <a:schemeClr val="tx1"/>
                </a:solidFill>
                <a:latin typeface="+mn-lt"/>
                <a:cs typeface="+mn-cs"/>
              </a:defRPr>
            </a:lvl5pPr>
            <a:lvl6pPr marL="2514600" indent="-228600" algn="l" rtl="0" fontAlgn="base">
              <a:lnSpc>
                <a:spcPct val="90000"/>
              </a:lnSpc>
              <a:spcBef>
                <a:spcPct val="25000"/>
              </a:spcBef>
              <a:spcAft>
                <a:spcPct val="0"/>
              </a:spcAft>
              <a:buClr>
                <a:schemeClr val="tx2"/>
              </a:buClr>
              <a:buChar char="•"/>
              <a:defRPr sz="2800">
                <a:solidFill>
                  <a:schemeClr val="tx1"/>
                </a:solidFill>
                <a:latin typeface="+mn-lt"/>
                <a:cs typeface="+mn-cs"/>
              </a:defRPr>
            </a:lvl6pPr>
            <a:lvl7pPr marL="2971800" indent="-228600" algn="l" rtl="0" fontAlgn="base">
              <a:lnSpc>
                <a:spcPct val="90000"/>
              </a:lnSpc>
              <a:spcBef>
                <a:spcPct val="25000"/>
              </a:spcBef>
              <a:spcAft>
                <a:spcPct val="0"/>
              </a:spcAft>
              <a:buClr>
                <a:schemeClr val="tx2"/>
              </a:buClr>
              <a:buChar char="•"/>
              <a:defRPr sz="2800">
                <a:solidFill>
                  <a:schemeClr val="tx1"/>
                </a:solidFill>
                <a:latin typeface="+mn-lt"/>
                <a:cs typeface="+mn-cs"/>
              </a:defRPr>
            </a:lvl7pPr>
            <a:lvl8pPr marL="3429000" indent="-228600" algn="l" rtl="0" fontAlgn="base">
              <a:lnSpc>
                <a:spcPct val="90000"/>
              </a:lnSpc>
              <a:spcBef>
                <a:spcPct val="25000"/>
              </a:spcBef>
              <a:spcAft>
                <a:spcPct val="0"/>
              </a:spcAft>
              <a:buClr>
                <a:schemeClr val="tx2"/>
              </a:buClr>
              <a:buChar char="•"/>
              <a:defRPr sz="2800">
                <a:solidFill>
                  <a:schemeClr val="tx1"/>
                </a:solidFill>
                <a:latin typeface="+mn-lt"/>
                <a:cs typeface="+mn-cs"/>
              </a:defRPr>
            </a:lvl8pPr>
            <a:lvl9pPr marL="3886200" indent="-228600" algn="l" rtl="0" fontAlgn="base">
              <a:lnSpc>
                <a:spcPct val="90000"/>
              </a:lnSpc>
              <a:spcBef>
                <a:spcPct val="25000"/>
              </a:spcBef>
              <a:spcAft>
                <a:spcPct val="0"/>
              </a:spcAft>
              <a:buClr>
                <a:schemeClr val="tx2"/>
              </a:buClr>
              <a:buChar char="•"/>
              <a:defRPr sz="2800">
                <a:solidFill>
                  <a:schemeClr val="tx1"/>
                </a:solidFill>
                <a:latin typeface="+mn-lt"/>
                <a:cs typeface="+mn-cs"/>
              </a:defRPr>
            </a:lvl9pPr>
          </a:lstStyle>
          <a:p>
            <a:pPr marL="0" indent="0">
              <a:defRPr/>
            </a:pPr>
            <a:r>
              <a:rPr lang="en-US" altLang="en-US" sz="1200" b="1" kern="0" dirty="0">
                <a:solidFill>
                  <a:srgbClr val="1EAE69"/>
                </a:solidFill>
                <a:latin typeface="Arial" panose="020B0604020202020204" pitchFamily="34" charset="0"/>
              </a:rPr>
              <a:t>The second reported missense variant has been functionally proven to cause retention of intron 1.</a:t>
            </a:r>
            <a:endParaRPr lang="en-US" altLang="en-US" b="1" kern="0" dirty="0"/>
          </a:p>
        </p:txBody>
      </p:sp>
      <p:pic>
        <p:nvPicPr>
          <p:cNvPr id="8" name="Picture 6">
            <a:extLst>
              <a:ext uri="{FF2B5EF4-FFF2-40B4-BE49-F238E27FC236}">
                <a16:creationId xmlns:a16="http://schemas.microsoft.com/office/drawing/2014/main" id="{9F6E7969-8916-5CAA-FE27-A4498395C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293157"/>
            <a:ext cx="91440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5575CCB-30C6-252E-CF7F-3D84D6A1736A}"/>
              </a:ext>
            </a:extLst>
          </p:cNvPr>
          <p:cNvSpPr/>
          <p:nvPr/>
        </p:nvSpPr>
        <p:spPr>
          <a:xfrm>
            <a:off x="2071687" y="2024200"/>
            <a:ext cx="471488" cy="346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61956762"/>
      </p:ext>
    </p:extLst>
  </p:cSld>
  <p:clrMapOvr>
    <a:masterClrMapping/>
  </p:clrMapOvr>
</p:sld>
</file>

<file path=ppt/theme/theme1.xml><?xml version="1.0" encoding="utf-8"?>
<a:theme xmlns:a="http://schemas.openxmlformats.org/drawingml/2006/main" name="2020_MC_White (12-28-2020)">
  <a:themeElements>
    <a:clrScheme name="2020_MC_White">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_White_final (11-8-2023).pptx" id="{4F823B4B-2F10-4F5F-858D-0FCEBAC8BEF2}" vid="{D198A388-1438-477F-93BB-B03781D4E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ransformationConfigurations":[],"templateName":"MC White Default PPT","templateDescription":"","enableDocumentContentUpdater":false,"version":"2.0"}]]></TemplafyTemplate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897054214612582400","enableDocumentContentUpdater":false,"version":"2.0"}]]></TemplafySlideTemplateConfiguration>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897054214612582401","enableDocumentContentUpdater":false,"version":"2.0"}]]></TemplafySlideTemplateConfiguration>
</file>

<file path=customXml/itemProps1.xml><?xml version="1.0" encoding="utf-8"?>
<ds:datastoreItem xmlns:ds="http://schemas.openxmlformats.org/officeDocument/2006/customXml" ds:itemID="{BD4CEDB1-4739-4335-B785-5D06280098AF}">
  <ds:schemaRefs/>
</ds:datastoreItem>
</file>

<file path=customXml/itemProps2.xml><?xml version="1.0" encoding="utf-8"?>
<ds:datastoreItem xmlns:ds="http://schemas.openxmlformats.org/officeDocument/2006/customXml" ds:itemID="{EEA2E68D-7A27-4937-9F61-2CBDAFAFE7B2}">
  <ds:schemaRefs/>
</ds:datastoreItem>
</file>

<file path=customXml/itemProps3.xml><?xml version="1.0" encoding="utf-8"?>
<ds:datastoreItem xmlns:ds="http://schemas.openxmlformats.org/officeDocument/2006/customXml" ds:itemID="{C0E532B1-97EE-44D6-A22D-A6C377FE7062}">
  <ds:schemaRefs/>
</ds:datastoreItem>
</file>

<file path=customXml/itemProps4.xml><?xml version="1.0" encoding="utf-8"?>
<ds:datastoreItem xmlns:ds="http://schemas.openxmlformats.org/officeDocument/2006/customXml" ds:itemID="{0B62F6F5-86F5-4C54-8F11-30A091AE1E7D}">
  <ds:schemaRefs/>
</ds:datastoreItem>
</file>

<file path=customXml/itemProps5.xml><?xml version="1.0" encoding="utf-8"?>
<ds:datastoreItem xmlns:ds="http://schemas.openxmlformats.org/officeDocument/2006/customXml" ds:itemID="{DA2D44D8-97E4-4964-ADBF-7431EF672393}">
  <ds:schemaRefs/>
</ds:datastoreItem>
</file>

<file path=customXml/itemProps6.xml><?xml version="1.0" encoding="utf-8"?>
<ds:datastoreItem xmlns:ds="http://schemas.openxmlformats.org/officeDocument/2006/customXml" ds:itemID="{7FC123DA-4F24-4D39-85A0-429C44B65D9F}">
  <ds:schemaRefs/>
</ds:datastoreItem>
</file>

<file path=docMetadata/LabelInfo.xml><?xml version="1.0" encoding="utf-8"?>
<clbl:labelList xmlns:clbl="http://schemas.microsoft.com/office/2020/mipLabelMetadata">
  <clbl:label id="{11372f5f-8e19-4efb-8afe-8eac20a980c4}" enabled="1" method="Standard" siteId="{a25fff9c-3f63-4fb2-9a8a-d9bdd0321f9a}" contentBits="0" removed="0"/>
</clbl:labelList>
</file>

<file path=docProps/app.xml><?xml version="1.0" encoding="utf-8"?>
<Properties xmlns="http://schemas.openxmlformats.org/officeDocument/2006/extended-properties" xmlns:vt="http://schemas.openxmlformats.org/officeDocument/2006/docPropsVTypes">
  <Template/>
  <TotalTime>1174</TotalTime>
  <Words>1238</Words>
  <Application>Microsoft Office PowerPoint</Application>
  <PresentationFormat>Custom</PresentationFormat>
  <Paragraphs>287</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MS PGothic</vt:lpstr>
      <vt:lpstr>Arial</vt:lpstr>
      <vt:lpstr>Arial Narrow</vt:lpstr>
      <vt:lpstr>Calibri</vt:lpstr>
      <vt:lpstr>2020_MC_White (12-28-2020)</vt:lpstr>
      <vt:lpstr>Clinical Variant interpretation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resources</dc:title>
  <dc:creator>Nielsen, Julie M.</dc:creator>
  <dc:description>v2.15. 2020_MC_White</dc:description>
  <cp:lastModifiedBy>Farris, Joe D., Ph.D.</cp:lastModifiedBy>
  <cp:revision>34</cp:revision>
  <dcterms:created xsi:type="dcterms:W3CDTF">2024-05-30T15:01:52Z</dcterms:created>
  <dcterms:modified xsi:type="dcterms:W3CDTF">2025-06-24T17:16:13Z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2024-04-23T16:34:15</vt:lpwstr>
  </property>
  <property fmtid="{D5CDD505-2E9C-101B-9397-08002B2CF9AE}" pid="3" name="TemplafyTenantId">
    <vt:lpwstr>mcbrandtemplates</vt:lpwstr>
  </property>
  <property fmtid="{D5CDD505-2E9C-101B-9397-08002B2CF9AE}" pid="4" name="TemplafyTemplateId">
    <vt:lpwstr>897054205938238180</vt:lpwstr>
  </property>
  <property fmtid="{D5CDD505-2E9C-101B-9397-08002B2CF9AE}" pid="5" name="TemplafyUserProfileId">
    <vt:lpwstr>638126814177681869</vt:lpwstr>
  </property>
  <property fmtid="{D5CDD505-2E9C-101B-9397-08002B2CF9AE}" pid="6" name="TemplafyFromBlank">
    <vt:bool>true</vt:bool>
  </property>
</Properties>
</file>