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</p:sldIdLst>
  <p:sldSz cy="5143500" cx="9144000"/>
  <p:notesSz cx="6858000" cy="9144000"/>
  <p:embeddedFontLst>
    <p:embeddedFont>
      <p:font typeface="Nunito"/>
      <p:regular r:id="rId44"/>
      <p:bold r:id="rId45"/>
      <p:italic r:id="rId46"/>
      <p:boldItalic r:id="rId47"/>
    </p:embeddedFont>
    <p:embeddedFont>
      <p:font typeface="Gill Sans"/>
      <p:regular r:id="rId48"/>
      <p:bold r:id="rId49"/>
    </p:embeddedFont>
    <p:embeddedFont>
      <p:font typeface="Barlow"/>
      <p:regular r:id="rId50"/>
      <p:bold r:id="rId51"/>
      <p:italic r:id="rId52"/>
      <p:boldItalic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27">
          <p15:clr>
            <a:srgbClr val="A4A3A4"/>
          </p15:clr>
        </p15:guide>
        <p15:guide id="3" pos="397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EF4C0F0-1560-4185-B318-907670F506CC}">
  <a:tblStyle styleId="{1EF4C0F0-1560-4185-B318-907670F506C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27"/>
        <p:guide pos="397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font" Target="fonts/Nunito-regular.fntdata"/><Relationship Id="rId43" Type="http://schemas.openxmlformats.org/officeDocument/2006/relationships/slide" Target="slides/slide37.xml"/><Relationship Id="rId46" Type="http://schemas.openxmlformats.org/officeDocument/2006/relationships/font" Target="fonts/Nunito-italic.fntdata"/><Relationship Id="rId45" Type="http://schemas.openxmlformats.org/officeDocument/2006/relationships/font" Target="fonts/Nunito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GillSans-regular.fntdata"/><Relationship Id="rId47" Type="http://schemas.openxmlformats.org/officeDocument/2006/relationships/font" Target="fonts/Nunito-boldItalic.fntdata"/><Relationship Id="rId49" Type="http://schemas.openxmlformats.org/officeDocument/2006/relationships/font" Target="fonts/GillSans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Barlow-bold.fntdata"/><Relationship Id="rId50" Type="http://schemas.openxmlformats.org/officeDocument/2006/relationships/font" Target="fonts/Barlow-regular.fntdata"/><Relationship Id="rId53" Type="http://schemas.openxmlformats.org/officeDocument/2006/relationships/font" Target="fonts/Barlow-boldItalic.fntdata"/><Relationship Id="rId52" Type="http://schemas.openxmlformats.org/officeDocument/2006/relationships/font" Target="fonts/Barlow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18e640dab5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18e640dab5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18f29d4246_2_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18f29d4246_2_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g118f29d4246_2_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18f29d4246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18f29d4246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18f29d4246_2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18f29d4246_2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18f29d4246_2_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18f29d4246_2_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Introduced by Andy Davison in FutureMapping: “the goal of a Spatial AI system is not abstract scene understanding, but continuously to capture the right information, and to build the right representations, to enable realtime interpretation and action”.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basic idea is that SLAM has evolved beyond the original definition, so the term Spatial AI can be used to describe extensions of SLAM with more complex representations.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We think of Spatial AI in 4 levels, this isn’t part of the original definition but it’s how we think about it.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 hope you can already see the relevance of these levels to ILLIXR, I think what we call Level 4 is one of the end goals.</a:t>
            </a:r>
            <a:endParaRPr/>
          </a:p>
        </p:txBody>
      </p:sp>
      <p:sp>
        <p:nvSpPr>
          <p:cNvPr id="262" name="Google Shape;262;g118f29d4246_2_6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18e640dab5_1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18e640dab5_1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18f29d4246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18f29d4246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18f29d4246_2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18f29d4246_2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18f29d4246_2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18f29d4246_2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Scripts for generating paper-ready plots from logs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18f29d4246_2_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18f29d4246_2_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g118f29d4246_2_8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18b48a16a5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18b48a16a5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18e640dab5_1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18e640dab5_1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18e640dab5_1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18e640dab5_1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18e640dab5_1_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118e640dab5_1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18f29d4246_2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118f29d4246_2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18e640dab5_1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118e640dab5_1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18b48a16a5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118b48a16a5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Dynamic objects:throw off both the reconstruction and the pose estimation under the assumption of a static env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Illumination: affects a class of </a:t>
            </a:r>
            <a:r>
              <a:rPr lang="en-GB"/>
              <a:t>algorithms</a:t>
            </a:r>
            <a:r>
              <a:rPr lang="en-GB"/>
              <a:t> in particular - direct methods, which often work under the assumption of constant illumination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Fast motion: hard to detect features or lines under motion blur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Combination: OpenLORIS e.g cafe with exposure correction and dynamic object. 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ea4446b6f3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ea4446b6f3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18e640dab5_1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118e640dab5_1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18f29d4246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118f29d4246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18f29d4246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18f29d4246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18f29d4246_2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18f29d4246_2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18f29d4246_2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18f29d4246_2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18e640dab5_1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18e640dab5_1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18f29d4246_2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118f29d4246_2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18b48a16a5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118b48a16a5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18e640dab5_1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118e640dab5_1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118b48a16a5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118b48a16a5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118b48a16a5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118b48a16a5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1a3e1bdb19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11a3e1bdb1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18e640dab5_1_3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18e640dab5_1_3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18f29d4246_2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18f29d4246_2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18f29d4246_2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18f29d4246_2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18e640dab5_1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18e640dab5_1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g118e640dab5_1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18e640dab5_1_3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18e640dab5_1_3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g118e640dab5_1_30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18e640dab5_1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18e640dab5_1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Nunito"/>
              <a:buNone/>
              <a:defRPr sz="5200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Nunito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○"/>
              <a:defRPr>
                <a:latin typeface="Nunito"/>
                <a:ea typeface="Nunito"/>
                <a:cs typeface="Nunito"/>
                <a:sym typeface="Nuni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■"/>
              <a:defRPr>
                <a:latin typeface="Nunito"/>
                <a:ea typeface="Nunito"/>
                <a:cs typeface="Nunito"/>
                <a:sym typeface="Nuni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○"/>
              <a:defRPr>
                <a:latin typeface="Nunito"/>
                <a:ea typeface="Nunito"/>
                <a:cs typeface="Nunito"/>
                <a:sym typeface="Nuni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■"/>
              <a:defRPr>
                <a:latin typeface="Nunito"/>
                <a:ea typeface="Nunito"/>
                <a:cs typeface="Nunito"/>
                <a:sym typeface="Nuni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○"/>
              <a:defRPr>
                <a:latin typeface="Nunito"/>
                <a:ea typeface="Nunito"/>
                <a:cs typeface="Nunito"/>
                <a:sym typeface="Nuni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■"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13102D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8.png"/><Relationship Id="rId4" Type="http://schemas.openxmlformats.org/officeDocument/2006/relationships/image" Target="../media/image45.png"/><Relationship Id="rId5" Type="http://schemas.openxmlformats.org/officeDocument/2006/relationships/image" Target="../media/image52.gif"/><Relationship Id="rId6" Type="http://schemas.openxmlformats.org/officeDocument/2006/relationships/image" Target="../media/image47.png"/><Relationship Id="rId7" Type="http://schemas.openxmlformats.org/officeDocument/2006/relationships/image" Target="../media/image53.png"/><Relationship Id="rId8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5" Type="http://schemas.openxmlformats.org/officeDocument/2006/relationships/image" Target="../media/image6.png"/><Relationship Id="rId6" Type="http://schemas.openxmlformats.org/officeDocument/2006/relationships/image" Target="../media/image15.png"/><Relationship Id="rId7" Type="http://schemas.openxmlformats.org/officeDocument/2006/relationships/image" Target="../media/image24.png"/><Relationship Id="rId8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6.jpg"/><Relationship Id="rId4" Type="http://schemas.openxmlformats.org/officeDocument/2006/relationships/image" Target="../media/image50.jpg"/><Relationship Id="rId5" Type="http://schemas.openxmlformats.org/officeDocument/2006/relationships/image" Target="../media/image56.jpg"/><Relationship Id="rId6" Type="http://schemas.openxmlformats.org/officeDocument/2006/relationships/image" Target="../media/image54.png"/><Relationship Id="rId7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4.png"/><Relationship Id="rId4" Type="http://schemas.openxmlformats.org/officeDocument/2006/relationships/image" Target="../media/image3.png"/><Relationship Id="rId5" Type="http://schemas.openxmlformats.org/officeDocument/2006/relationships/image" Target="../media/image60.png"/></Relationships>
</file>

<file path=ppt/slides/_rels/slide14.xml.rels><?xml version="1.0" encoding="UTF-8" standalone="yes"?><Relationships xmlns="http://schemas.openxmlformats.org/package/2006/relationships"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5" Type="http://schemas.openxmlformats.org/officeDocument/2006/relationships/image" Target="../media/image6.png"/><Relationship Id="rId6" Type="http://schemas.openxmlformats.org/officeDocument/2006/relationships/image" Target="../media/image15.png"/><Relationship Id="rId7" Type="http://schemas.openxmlformats.org/officeDocument/2006/relationships/image" Target="../media/image24.png"/><Relationship Id="rId8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image" Target="../media/image5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8.png"/><Relationship Id="rId4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drive.google.com/file/d/1fL7fs7sIMZap3bTPMUb3-ABVgGHRt5BV/view" TargetMode="External"/><Relationship Id="rId4" Type="http://schemas.openxmlformats.org/officeDocument/2006/relationships/image" Target="../media/image4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1.png"/><Relationship Id="rId4" Type="http://schemas.openxmlformats.org/officeDocument/2006/relationships/image" Target="../media/image63.png"/><Relationship Id="rId5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5" Type="http://schemas.openxmlformats.org/officeDocument/2006/relationships/image" Target="../media/image6.png"/><Relationship Id="rId6" Type="http://schemas.openxmlformats.org/officeDocument/2006/relationships/image" Target="../media/image15.png"/><Relationship Id="rId7" Type="http://schemas.openxmlformats.org/officeDocument/2006/relationships/image" Target="../media/image24.png"/><Relationship Id="rId8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7.png"/><Relationship Id="rId4" Type="http://schemas.openxmlformats.org/officeDocument/2006/relationships/image" Target="../media/image59.png"/><Relationship Id="rId5" Type="http://schemas.openxmlformats.org/officeDocument/2006/relationships/image" Target="../media/image67.png"/><Relationship Id="rId6" Type="http://schemas.openxmlformats.org/officeDocument/2006/relationships/image" Target="../media/image3.png"/><Relationship Id="rId7" Type="http://schemas.openxmlformats.org/officeDocument/2006/relationships/image" Target="../media/image6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drive.google.com/file/d/1IeVf7UP_jzE8mhOiY3ZQuYcoiMYuKayd/view" TargetMode="External"/><Relationship Id="rId4" Type="http://schemas.openxmlformats.org/officeDocument/2006/relationships/image" Target="../media/image6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://drive.google.com/file/d/1iGoTcjsdp-4PP6qywCZM2yvpl2G2F7Lr/view" TargetMode="External"/><Relationship Id="rId4" Type="http://schemas.openxmlformats.org/officeDocument/2006/relationships/image" Target="../media/image6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png"/><Relationship Id="rId4" Type="http://schemas.openxmlformats.org/officeDocument/2006/relationships/image" Target="../media/image45.png"/><Relationship Id="rId5" Type="http://schemas.openxmlformats.org/officeDocument/2006/relationships/image" Target="../media/image52.gif"/><Relationship Id="rId6" Type="http://schemas.openxmlformats.org/officeDocument/2006/relationships/image" Target="../media/image47.png"/><Relationship Id="rId7" Type="http://schemas.openxmlformats.org/officeDocument/2006/relationships/image" Target="../media/image53.png"/><Relationship Id="rId8" Type="http://schemas.openxmlformats.org/officeDocument/2006/relationships/image" Target="../media/image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6.gif"/><Relationship Id="rId4" Type="http://schemas.openxmlformats.org/officeDocument/2006/relationships/image" Target="../media/image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6.gif"/><Relationship Id="rId4" Type="http://schemas.openxmlformats.org/officeDocument/2006/relationships/image" Target="../media/image73.gif"/><Relationship Id="rId5" Type="http://schemas.openxmlformats.org/officeDocument/2006/relationships/image" Target="../media/image71.gif"/><Relationship Id="rId6" Type="http://schemas.openxmlformats.org/officeDocument/2006/relationships/image" Target="../media/image75.gif"/><Relationship Id="rId7" Type="http://schemas.openxmlformats.org/officeDocument/2006/relationships/image" Target="../media/image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://drive.google.com/file/d/1lDMMkoHQAFwLOp2McUr3NjtSsZVSZgfW/view" TargetMode="External"/><Relationship Id="rId4" Type="http://schemas.openxmlformats.org/officeDocument/2006/relationships/image" Target="../media/image69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://drive.google.com/file/d/14a_SWi78ayj1nOXyzaJhnlBUzua3Ly-E/view" TargetMode="External"/><Relationship Id="rId4" Type="http://schemas.openxmlformats.org/officeDocument/2006/relationships/image" Target="../media/image6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.png"/><Relationship Id="rId4" Type="http://schemas.openxmlformats.org/officeDocument/2006/relationships/image" Target="../media/image6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.png"/><Relationship Id="rId4" Type="http://schemas.openxmlformats.org/officeDocument/2006/relationships/hyperlink" Target="http://drive.google.com/file/d/1_KbvkodMlHFfveDSqq8s_NSk5v0gjmzg/view" TargetMode="External"/><Relationship Id="rId5" Type="http://schemas.openxmlformats.org/officeDocument/2006/relationships/image" Target="../media/image7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8.png"/><Relationship Id="rId4" Type="http://schemas.openxmlformats.org/officeDocument/2006/relationships/image" Target="../media/image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12.png"/><Relationship Id="rId6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20" Type="http://schemas.openxmlformats.org/officeDocument/2006/relationships/image" Target="../media/image3.png"/><Relationship Id="rId11" Type="http://schemas.openxmlformats.org/officeDocument/2006/relationships/hyperlink" Target="https://github.com/mp3guy" TargetMode="External"/><Relationship Id="rId10" Type="http://schemas.openxmlformats.org/officeDocument/2006/relationships/hyperlink" Target="https://github.com/JakobEngel" TargetMode="External"/><Relationship Id="rId13" Type="http://schemas.openxmlformats.org/officeDocument/2006/relationships/hyperlink" Target="https://github.com/GerhardR" TargetMode="External"/><Relationship Id="rId12" Type="http://schemas.openxmlformats.org/officeDocument/2006/relationships/hyperlink" Target="https://github.com/victorprad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github.com/UZ-SLAMLab" TargetMode="External"/><Relationship Id="rId4" Type="http://schemas.openxmlformats.org/officeDocument/2006/relationships/hyperlink" Target="https://github.com/PRBonn" TargetMode="External"/><Relationship Id="rId9" Type="http://schemas.openxmlformats.org/officeDocument/2006/relationships/hyperlink" Target="https://github.com/raulmur" TargetMode="External"/><Relationship Id="rId15" Type="http://schemas.openxmlformats.org/officeDocument/2006/relationships/hyperlink" Target="https://github.com/mp3guy" TargetMode="External"/><Relationship Id="rId14" Type="http://schemas.openxmlformats.org/officeDocument/2006/relationships/hyperlink" Target="https://github.com/tum-vision/" TargetMode="External"/><Relationship Id="rId17" Type="http://schemas.openxmlformats.org/officeDocument/2006/relationships/hyperlink" Target="https://github.com/ethz-asl" TargetMode="External"/><Relationship Id="rId16" Type="http://schemas.openxmlformats.org/officeDocument/2006/relationships/hyperlink" Target="https://github.com/hanmekim/" TargetMode="External"/><Relationship Id="rId5" Type="http://schemas.openxmlformats.org/officeDocument/2006/relationships/hyperlink" Target="https://github.com/rpng/" TargetMode="External"/><Relationship Id="rId19" Type="http://schemas.openxmlformats.org/officeDocument/2006/relationships/hyperlink" Target="https://github.com/uzh-rpg/rpg_svo/" TargetMode="External"/><Relationship Id="rId6" Type="http://schemas.openxmlformats.org/officeDocument/2006/relationships/hyperlink" Target="https://github.com/emanuelev" TargetMode="External"/><Relationship Id="rId18" Type="http://schemas.openxmlformats.org/officeDocument/2006/relationships/hyperlink" Target="https://github.com/Oxford-PTAM/" TargetMode="External"/><Relationship Id="rId7" Type="http://schemas.openxmlformats.org/officeDocument/2006/relationships/hyperlink" Target="https://github.com/niessner" TargetMode="External"/><Relationship Id="rId8" Type="http://schemas.openxmlformats.org/officeDocument/2006/relationships/hyperlink" Target="https://github.com/seaun163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5" Type="http://schemas.openxmlformats.org/officeDocument/2006/relationships/image" Target="../media/image6.png"/><Relationship Id="rId6" Type="http://schemas.openxmlformats.org/officeDocument/2006/relationships/image" Target="../media/image15.png"/><Relationship Id="rId7" Type="http://schemas.openxmlformats.org/officeDocument/2006/relationships/image" Target="../media/image24.png"/><Relationship Id="rId8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14.png"/><Relationship Id="rId10" Type="http://schemas.openxmlformats.org/officeDocument/2006/relationships/image" Target="../media/image21.png"/><Relationship Id="rId13" Type="http://schemas.openxmlformats.org/officeDocument/2006/relationships/image" Target="../media/image23.png"/><Relationship Id="rId1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image" Target="../media/image17.png"/><Relationship Id="rId15" Type="http://schemas.openxmlformats.org/officeDocument/2006/relationships/image" Target="../media/image3.png"/><Relationship Id="rId14" Type="http://schemas.openxmlformats.org/officeDocument/2006/relationships/image" Target="../media/image18.png"/><Relationship Id="rId5" Type="http://schemas.openxmlformats.org/officeDocument/2006/relationships/image" Target="../media/image9.png"/><Relationship Id="rId6" Type="http://schemas.openxmlformats.org/officeDocument/2006/relationships/image" Target="../media/image27.png"/><Relationship Id="rId7" Type="http://schemas.openxmlformats.org/officeDocument/2006/relationships/image" Target="../media/image20.png"/><Relationship Id="rId8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20" Type="http://schemas.openxmlformats.org/officeDocument/2006/relationships/image" Target="../media/image43.png"/><Relationship Id="rId11" Type="http://schemas.openxmlformats.org/officeDocument/2006/relationships/image" Target="../media/image35.png"/><Relationship Id="rId22" Type="http://schemas.openxmlformats.org/officeDocument/2006/relationships/image" Target="../media/image36.png"/><Relationship Id="rId10" Type="http://schemas.openxmlformats.org/officeDocument/2006/relationships/image" Target="../media/image25.png"/><Relationship Id="rId21" Type="http://schemas.openxmlformats.org/officeDocument/2006/relationships/image" Target="../media/image39.png"/><Relationship Id="rId13" Type="http://schemas.openxmlformats.org/officeDocument/2006/relationships/image" Target="../media/image31.png"/><Relationship Id="rId12" Type="http://schemas.openxmlformats.org/officeDocument/2006/relationships/image" Target="../media/image40.png"/><Relationship Id="rId23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2.png"/><Relationship Id="rId4" Type="http://schemas.openxmlformats.org/officeDocument/2006/relationships/image" Target="../media/image48.png"/><Relationship Id="rId9" Type="http://schemas.openxmlformats.org/officeDocument/2006/relationships/image" Target="../media/image32.png"/><Relationship Id="rId15" Type="http://schemas.openxmlformats.org/officeDocument/2006/relationships/image" Target="../media/image33.png"/><Relationship Id="rId14" Type="http://schemas.openxmlformats.org/officeDocument/2006/relationships/image" Target="../media/image42.png"/><Relationship Id="rId17" Type="http://schemas.openxmlformats.org/officeDocument/2006/relationships/image" Target="../media/image34.png"/><Relationship Id="rId16" Type="http://schemas.openxmlformats.org/officeDocument/2006/relationships/image" Target="../media/image37.png"/><Relationship Id="rId5" Type="http://schemas.openxmlformats.org/officeDocument/2006/relationships/image" Target="../media/image74.png"/><Relationship Id="rId19" Type="http://schemas.openxmlformats.org/officeDocument/2006/relationships/image" Target="../media/image44.png"/><Relationship Id="rId6" Type="http://schemas.openxmlformats.org/officeDocument/2006/relationships/image" Target="../media/image26.png"/><Relationship Id="rId18" Type="http://schemas.openxmlformats.org/officeDocument/2006/relationships/image" Target="../media/image29.png"/><Relationship Id="rId7" Type="http://schemas.openxmlformats.org/officeDocument/2006/relationships/image" Target="../media/image28.png"/><Relationship Id="rId8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102D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0" y="637550"/>
            <a:ext cx="9144000" cy="109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SLAMBench: a performance, accuracy, and robustness evaluation framework for SLAM systems</a:t>
            </a:r>
            <a:endParaRPr sz="2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0" y="1921825"/>
            <a:ext cx="91440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</a:rPr>
              <a:t>Mihai Bujanca</a:t>
            </a:r>
            <a:endParaRPr sz="1800">
              <a:solidFill>
                <a:srgbClr val="595959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7225" y="4526475"/>
            <a:ext cx="1456775" cy="61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363" y="2899963"/>
            <a:ext cx="1390275" cy="139027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5900" y="4188950"/>
            <a:ext cx="15912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</a:rPr>
              <a:t>Source Code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0" y="4482775"/>
            <a:ext cx="376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https://github.com/pamela-project/slambench</a:t>
            </a:r>
            <a:endParaRPr/>
          </a:p>
        </p:txBody>
      </p:sp>
      <p:sp>
        <p:nvSpPr>
          <p:cNvPr id="60" name="Google Shape;60;p13"/>
          <p:cNvSpPr txBox="1"/>
          <p:nvPr/>
        </p:nvSpPr>
        <p:spPr>
          <a:xfrm>
            <a:off x="7753725" y="13575"/>
            <a:ext cx="139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</a:rPr>
              <a:t>9th March 2022</a:t>
            </a:r>
            <a:endParaRPr sz="11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102D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2"/>
          <p:cNvSpPr txBox="1"/>
          <p:nvPr>
            <p:ph type="title"/>
          </p:nvPr>
        </p:nvSpPr>
        <p:spPr>
          <a:xfrm>
            <a:off x="0" y="34950"/>
            <a:ext cx="9144000" cy="562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Characterizing SLAM systems: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08" name="Google Shape;208;p22"/>
          <p:cNvSpPr txBox="1"/>
          <p:nvPr>
            <p:ph idx="1" type="body"/>
          </p:nvPr>
        </p:nvSpPr>
        <p:spPr>
          <a:xfrm>
            <a:off x="0" y="1086925"/>
            <a:ext cx="1692900" cy="4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800"/>
              <a:buChar char="●"/>
            </a:pPr>
            <a:r>
              <a:rPr lang="en-GB">
                <a:solidFill>
                  <a:schemeClr val="lt1"/>
                </a:solidFill>
              </a:rPr>
              <a:t>Accuracy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09" name="Google Shape;20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7300" y="935750"/>
            <a:ext cx="762250" cy="7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0543" y="1068637"/>
            <a:ext cx="2550208" cy="168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2"/>
          <p:cNvPicPr preferRelativeResize="0"/>
          <p:nvPr/>
        </p:nvPicPr>
        <p:blipFill rotWithShape="1">
          <a:blip r:embed="rId5">
            <a:alphaModFix/>
          </a:blip>
          <a:srcRect b="15196" l="0" r="0" t="0"/>
          <a:stretch/>
        </p:blipFill>
        <p:spPr>
          <a:xfrm>
            <a:off x="5263025" y="2973187"/>
            <a:ext cx="1485250" cy="1991726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2"/>
          <p:cNvSpPr txBox="1"/>
          <p:nvPr/>
        </p:nvSpPr>
        <p:spPr>
          <a:xfrm>
            <a:off x="12738" y="1812875"/>
            <a:ext cx="4155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800"/>
              <a:buChar char="●"/>
            </a:pPr>
            <a:r>
              <a:rPr lang="en-GB" sz="1800">
                <a:solidFill>
                  <a:schemeClr val="lt1"/>
                </a:solidFill>
              </a:rPr>
              <a:t>Complex and rich representations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13" name="Google Shape;213;p22"/>
          <p:cNvSpPr txBox="1"/>
          <p:nvPr/>
        </p:nvSpPr>
        <p:spPr>
          <a:xfrm>
            <a:off x="12750" y="4008000"/>
            <a:ext cx="3843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800"/>
              <a:buChar char="●"/>
            </a:pPr>
            <a:r>
              <a:rPr lang="en-GB" sz="1800">
                <a:solidFill>
                  <a:schemeClr val="lt1"/>
                </a:solidFill>
              </a:rPr>
              <a:t>Robustness to perturbations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214" name="Google Shape;21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917124" y="2535831"/>
            <a:ext cx="346825" cy="64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51025" y="2581637"/>
            <a:ext cx="534819" cy="630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2"/>
          <p:cNvSpPr txBox="1"/>
          <p:nvPr/>
        </p:nvSpPr>
        <p:spPr>
          <a:xfrm>
            <a:off x="0" y="2702725"/>
            <a:ext cx="16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800"/>
              <a:buChar char="●"/>
            </a:pPr>
            <a:r>
              <a:rPr lang="en-GB" sz="1800">
                <a:solidFill>
                  <a:schemeClr val="lt1"/>
                </a:solidFill>
              </a:rPr>
              <a:t>Efficiency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217" name="Google Shape;217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87225" y="4526475"/>
            <a:ext cx="1456775" cy="61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3"/>
          <p:cNvSpPr/>
          <p:nvPr/>
        </p:nvSpPr>
        <p:spPr>
          <a:xfrm>
            <a:off x="596425" y="4101125"/>
            <a:ext cx="6769500" cy="968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4" name="Google Shape;224;p23"/>
          <p:cNvPicPr preferRelativeResize="0"/>
          <p:nvPr/>
        </p:nvPicPr>
        <p:blipFill>
          <a:blip r:embed="rId3">
            <a:alphaModFix amt="48000"/>
          </a:blip>
          <a:stretch>
            <a:fillRect/>
          </a:stretch>
        </p:blipFill>
        <p:spPr>
          <a:xfrm>
            <a:off x="6626940" y="3221681"/>
            <a:ext cx="1668812" cy="867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5179" y="4151869"/>
            <a:ext cx="1517367" cy="867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3"/>
          <p:cNvPicPr preferRelativeResize="0"/>
          <p:nvPr/>
        </p:nvPicPr>
        <p:blipFill rotWithShape="1">
          <a:blip r:embed="rId5">
            <a:alphaModFix amt="48000"/>
          </a:blip>
          <a:srcRect b="0" l="58260" r="3935" t="0"/>
          <a:stretch/>
        </p:blipFill>
        <p:spPr>
          <a:xfrm>
            <a:off x="3935307" y="2030344"/>
            <a:ext cx="1322216" cy="108237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3"/>
          <p:cNvSpPr txBox="1"/>
          <p:nvPr/>
        </p:nvSpPr>
        <p:spPr>
          <a:xfrm flipH="1">
            <a:off x="596427" y="4385375"/>
            <a:ext cx="282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Level 1:  Camera localisation</a:t>
            </a:r>
            <a:endParaRPr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28" name="Google Shape;228;p23"/>
          <p:cNvSpPr txBox="1"/>
          <p:nvPr/>
        </p:nvSpPr>
        <p:spPr>
          <a:xfrm flipH="1">
            <a:off x="629876" y="3455175"/>
            <a:ext cx="275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Level 2: Reconstruction</a:t>
            </a:r>
            <a:endParaRPr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29" name="Google Shape;229;p23"/>
          <p:cNvSpPr txBox="1"/>
          <p:nvPr/>
        </p:nvSpPr>
        <p:spPr>
          <a:xfrm flipH="1">
            <a:off x="630203" y="2263725"/>
            <a:ext cx="305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Level 3: Scene understanding</a:t>
            </a:r>
            <a:endParaRPr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30" name="Google Shape;230;p23"/>
          <p:cNvPicPr preferRelativeResize="0"/>
          <p:nvPr/>
        </p:nvPicPr>
        <p:blipFill rotWithShape="1">
          <a:blip r:embed="rId6">
            <a:alphaModFix amt="48000"/>
          </a:blip>
          <a:srcRect b="0" l="26135" r="30478" t="0"/>
          <a:stretch/>
        </p:blipFill>
        <p:spPr>
          <a:xfrm>
            <a:off x="4652547" y="2714281"/>
            <a:ext cx="1430433" cy="138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3"/>
          <p:cNvPicPr preferRelativeResize="0"/>
          <p:nvPr/>
        </p:nvPicPr>
        <p:blipFill>
          <a:blip r:embed="rId7">
            <a:alphaModFix amt="48000"/>
          </a:blip>
          <a:stretch>
            <a:fillRect/>
          </a:stretch>
        </p:blipFill>
        <p:spPr>
          <a:xfrm>
            <a:off x="5720231" y="2030343"/>
            <a:ext cx="1615378" cy="108237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3"/>
          <p:cNvSpPr txBox="1"/>
          <p:nvPr/>
        </p:nvSpPr>
        <p:spPr>
          <a:xfrm flipH="1">
            <a:off x="630225" y="1031650"/>
            <a:ext cx="318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Level 4: Interaction understanding</a:t>
            </a:r>
            <a:endParaRPr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33" name="Google Shape;233;p23"/>
          <p:cNvPicPr preferRelativeResize="0"/>
          <p:nvPr/>
        </p:nvPicPr>
        <p:blipFill>
          <a:blip r:embed="rId8">
            <a:alphaModFix amt="48000"/>
          </a:blip>
          <a:stretch>
            <a:fillRect/>
          </a:stretch>
        </p:blipFill>
        <p:spPr>
          <a:xfrm>
            <a:off x="4217925" y="802225"/>
            <a:ext cx="1668811" cy="92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3"/>
          <p:cNvPicPr preferRelativeResize="0"/>
          <p:nvPr/>
        </p:nvPicPr>
        <p:blipFill rotWithShape="1">
          <a:blip r:embed="rId9">
            <a:alphaModFix amt="48000"/>
          </a:blip>
          <a:srcRect b="10765" l="4979" r="0" t="12559"/>
          <a:stretch/>
        </p:blipFill>
        <p:spPr>
          <a:xfrm>
            <a:off x="5985965" y="802235"/>
            <a:ext cx="2369385" cy="877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687225" y="4526475"/>
            <a:ext cx="1456775" cy="61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102D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4"/>
          <p:cNvSpPr txBox="1"/>
          <p:nvPr/>
        </p:nvSpPr>
        <p:spPr>
          <a:xfrm>
            <a:off x="0" y="0"/>
            <a:ext cx="9144000" cy="6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FFFFFF"/>
                </a:solidFill>
              </a:rPr>
              <a:t>SLAMBench 1.0</a:t>
            </a:r>
            <a:endParaRPr sz="2800">
              <a:solidFill>
                <a:srgbClr val="FFFFFF"/>
              </a:solidFill>
            </a:endParaRPr>
          </a:p>
        </p:txBody>
      </p:sp>
      <p:pic>
        <p:nvPicPr>
          <p:cNvPr id="241" name="Google Shape;24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20053" y="1442843"/>
            <a:ext cx="1266119" cy="1352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cell phone&#10;&#10;Description generated with very high confidence" id="242" name="Google Shape;242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67861" y="1447607"/>
            <a:ext cx="1274673" cy="134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40950" y="1447600"/>
            <a:ext cx="1310050" cy="134302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4"/>
          <p:cNvSpPr txBox="1"/>
          <p:nvPr/>
        </p:nvSpPr>
        <p:spPr>
          <a:xfrm>
            <a:off x="102000" y="1251650"/>
            <a:ext cx="47391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GB" sz="20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How can we understand SLAM systems?</a:t>
            </a:r>
            <a:endParaRPr sz="20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ill Sans"/>
              <a:buChar char="•"/>
            </a:pPr>
            <a:r>
              <a:rPr lang="en-GB" sz="20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Start by thoroughly evaluating one system, understand the details.</a:t>
            </a:r>
            <a:endParaRPr sz="20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A picture containing cat, indoor&#10;&#10;Description generated with very high confidence" id="245" name="Google Shape;245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37100" y="0"/>
            <a:ext cx="1406900" cy="79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4"/>
          <p:cNvSpPr txBox="1"/>
          <p:nvPr/>
        </p:nvSpPr>
        <p:spPr>
          <a:xfrm>
            <a:off x="0" y="4621500"/>
            <a:ext cx="7687200" cy="5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9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[ICRA’14] </a:t>
            </a:r>
            <a:r>
              <a:rPr lang="en-GB" sz="9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Introducing SLAMBench, a performance and accuracy benchmarking methodology for SLAM,</a:t>
            </a:r>
            <a:endParaRPr sz="9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Luigi Nardi, Bruno Bodin, M Zeeshan Zia, John Mawer, Andy Nisbet, Paul HJ Kelly, Andrew J Davison, Mikel Luján, Michael FP O'Boyle, Graham Riley, Nigel Topham, Steve Furber</a:t>
            </a:r>
            <a:endParaRPr sz="9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47" name="Google Shape;247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87225" y="4526475"/>
            <a:ext cx="1456775" cy="61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102D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5"/>
          <p:cNvSpPr txBox="1"/>
          <p:nvPr/>
        </p:nvSpPr>
        <p:spPr>
          <a:xfrm>
            <a:off x="0" y="0"/>
            <a:ext cx="9144000" cy="6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FFFFFF"/>
                </a:solidFill>
              </a:rPr>
              <a:t>SLAMBench 1.0</a:t>
            </a:r>
            <a:endParaRPr sz="2800">
              <a:solidFill>
                <a:srgbClr val="FFFFFF"/>
              </a:solidFill>
            </a:endParaRPr>
          </a:p>
        </p:txBody>
      </p:sp>
      <p:pic>
        <p:nvPicPr>
          <p:cNvPr descr="A picture containing cat, indoor&#10;&#10;Description generated with very high confidence" id="253" name="Google Shape;25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37100" y="0"/>
            <a:ext cx="1406900" cy="79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5"/>
          <p:cNvSpPr txBox="1"/>
          <p:nvPr/>
        </p:nvSpPr>
        <p:spPr>
          <a:xfrm>
            <a:off x="0" y="4621500"/>
            <a:ext cx="7687200" cy="5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1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[ICRA’14] </a:t>
            </a:r>
            <a:r>
              <a:rPr lang="en-GB" sz="9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Introducing SLAMBench, a performance and accuracy benchmarking methodology for SLAM,</a:t>
            </a:r>
            <a:endParaRPr sz="9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Luigi Nardi, Bruno Bodin, M Zeeshan Zia, John Mawer, Andy Nisbet, Paul HJ Kelly, Andrew J Davison, Mikel Luján, Michael FP O'Boyle, Graham Riley, Nigel Topham, Steve Furber</a:t>
            </a:r>
            <a:endParaRPr sz="9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55" name="Google Shape;25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7225" y="4526475"/>
            <a:ext cx="1456775" cy="61702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5"/>
          <p:cNvSpPr/>
          <p:nvPr/>
        </p:nvSpPr>
        <p:spPr>
          <a:xfrm>
            <a:off x="0" y="981588"/>
            <a:ext cx="9144000" cy="1902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7" name="Google Shape;257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7550" y="1025600"/>
            <a:ext cx="8448900" cy="17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5"/>
          <p:cNvSpPr txBox="1"/>
          <p:nvPr/>
        </p:nvSpPr>
        <p:spPr>
          <a:xfrm>
            <a:off x="1100979" y="3071376"/>
            <a:ext cx="79386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Multiple implementations of KinectFusion (C++, OpenMP, OpenCL, CUDA)</a:t>
            </a:r>
            <a:endParaRPr>
              <a:solidFill>
                <a:schemeClr val="lt1"/>
              </a:solidFill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Three metrics (Speed, </a:t>
            </a:r>
            <a:r>
              <a:rPr lang="en-GB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P</a:t>
            </a:r>
            <a:r>
              <a:rPr b="0" i="0" lang="en-GB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ower, Accuracy)</a:t>
            </a:r>
            <a:endParaRPr>
              <a:solidFill>
                <a:schemeClr val="lt1"/>
              </a:solidFill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Scripts to run the system, collect data, and analyse performance.</a:t>
            </a:r>
            <a:endParaRPr>
              <a:solidFill>
                <a:schemeClr val="lt1"/>
              </a:solidFill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Tested on multiple O.S. (Android, Linux, Windows, MacOS)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6"/>
          <p:cNvSpPr/>
          <p:nvPr/>
        </p:nvSpPr>
        <p:spPr>
          <a:xfrm>
            <a:off x="594900" y="2992050"/>
            <a:ext cx="7954200" cy="12960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5" name="Google Shape;26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2477" y="3074836"/>
            <a:ext cx="2082873" cy="108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6"/>
          <p:cNvPicPr preferRelativeResize="0"/>
          <p:nvPr/>
        </p:nvPicPr>
        <p:blipFill>
          <a:blip r:embed="rId4">
            <a:alphaModFix amt="32000"/>
          </a:blip>
          <a:stretch>
            <a:fillRect/>
          </a:stretch>
        </p:blipFill>
        <p:spPr>
          <a:xfrm>
            <a:off x="5602654" y="4239969"/>
            <a:ext cx="1517367" cy="867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6"/>
          <p:cNvPicPr preferRelativeResize="0"/>
          <p:nvPr/>
        </p:nvPicPr>
        <p:blipFill rotWithShape="1">
          <a:blip r:embed="rId5">
            <a:alphaModFix amt="32000"/>
          </a:blip>
          <a:srcRect b="0" l="58260" r="3935" t="0"/>
          <a:stretch/>
        </p:blipFill>
        <p:spPr>
          <a:xfrm>
            <a:off x="4433819" y="1818856"/>
            <a:ext cx="1322216" cy="108237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6"/>
          <p:cNvSpPr txBox="1"/>
          <p:nvPr/>
        </p:nvSpPr>
        <p:spPr>
          <a:xfrm flipH="1">
            <a:off x="630202" y="4491575"/>
            <a:ext cx="282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Level 1:  Camera localisation</a:t>
            </a:r>
            <a:endParaRPr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9" name="Google Shape;269;p26"/>
          <p:cNvSpPr txBox="1"/>
          <p:nvPr/>
        </p:nvSpPr>
        <p:spPr>
          <a:xfrm flipH="1">
            <a:off x="629876" y="3455175"/>
            <a:ext cx="275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Level 2: Reconstruction</a:t>
            </a:r>
            <a:endParaRPr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70" name="Google Shape;270;p26"/>
          <p:cNvSpPr txBox="1"/>
          <p:nvPr/>
        </p:nvSpPr>
        <p:spPr>
          <a:xfrm flipH="1">
            <a:off x="630203" y="2263725"/>
            <a:ext cx="305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Level 3: Scene understanding</a:t>
            </a:r>
            <a:endParaRPr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71" name="Google Shape;271;p26"/>
          <p:cNvPicPr preferRelativeResize="0"/>
          <p:nvPr/>
        </p:nvPicPr>
        <p:blipFill rotWithShape="1">
          <a:blip r:embed="rId6">
            <a:alphaModFix/>
          </a:blip>
          <a:srcRect b="0" l="26135" r="30478" t="0"/>
          <a:stretch/>
        </p:blipFill>
        <p:spPr>
          <a:xfrm>
            <a:off x="4113110" y="2853131"/>
            <a:ext cx="1430433" cy="138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6"/>
          <p:cNvPicPr preferRelativeResize="0"/>
          <p:nvPr/>
        </p:nvPicPr>
        <p:blipFill>
          <a:blip r:embed="rId7">
            <a:alphaModFix amt="32000"/>
          </a:blip>
          <a:stretch>
            <a:fillRect/>
          </a:stretch>
        </p:blipFill>
        <p:spPr>
          <a:xfrm>
            <a:off x="6168481" y="1909693"/>
            <a:ext cx="1615378" cy="108237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6"/>
          <p:cNvSpPr txBox="1"/>
          <p:nvPr/>
        </p:nvSpPr>
        <p:spPr>
          <a:xfrm flipH="1">
            <a:off x="630225" y="1031650"/>
            <a:ext cx="318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Level 4: Interaction understanding</a:t>
            </a:r>
            <a:endParaRPr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74" name="Google Shape;274;p26"/>
          <p:cNvPicPr preferRelativeResize="0"/>
          <p:nvPr/>
        </p:nvPicPr>
        <p:blipFill>
          <a:blip r:embed="rId8">
            <a:alphaModFix amt="32000"/>
          </a:blip>
          <a:stretch>
            <a:fillRect/>
          </a:stretch>
        </p:blipFill>
        <p:spPr>
          <a:xfrm>
            <a:off x="4217925" y="802225"/>
            <a:ext cx="1668811" cy="92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6"/>
          <p:cNvPicPr preferRelativeResize="0"/>
          <p:nvPr/>
        </p:nvPicPr>
        <p:blipFill rotWithShape="1">
          <a:blip r:embed="rId9">
            <a:alphaModFix amt="32000"/>
          </a:blip>
          <a:srcRect b="10765" l="4979" r="0" t="12559"/>
          <a:stretch/>
        </p:blipFill>
        <p:spPr>
          <a:xfrm>
            <a:off x="5985965" y="802235"/>
            <a:ext cx="2369385" cy="877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687225" y="4526475"/>
            <a:ext cx="1456775" cy="61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102D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7"/>
          <p:cNvSpPr/>
          <p:nvPr/>
        </p:nvSpPr>
        <p:spPr>
          <a:xfrm>
            <a:off x="0" y="1202102"/>
            <a:ext cx="9144000" cy="2250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27"/>
          <p:cNvSpPr txBox="1"/>
          <p:nvPr/>
        </p:nvSpPr>
        <p:spPr>
          <a:xfrm>
            <a:off x="0" y="0"/>
            <a:ext cx="9144000" cy="6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FFFFFF"/>
                </a:solidFill>
              </a:rPr>
              <a:t>SLAMBench 2.0: multi-objective, head-to-head benchmarking</a:t>
            </a:r>
            <a:endParaRPr sz="2800">
              <a:solidFill>
                <a:srgbClr val="FFFFFF"/>
              </a:solidFill>
            </a:endParaRPr>
          </a:p>
        </p:txBody>
      </p:sp>
      <p:pic>
        <p:nvPicPr>
          <p:cNvPr id="283" name="Google Shape;28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7225" y="4526475"/>
            <a:ext cx="1456775" cy="61702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27"/>
          <p:cNvSpPr txBox="1"/>
          <p:nvPr/>
        </p:nvSpPr>
        <p:spPr>
          <a:xfrm>
            <a:off x="0" y="4526475"/>
            <a:ext cx="7687500" cy="6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[ICRA’18] </a:t>
            </a:r>
            <a:r>
              <a:rPr lang="en-GB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SLAMBench2: Multi-objective head-to-head benchmarking for visual SLAM</a:t>
            </a:r>
            <a:endParaRPr sz="11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Bruno Bodin, Harry Wagstaff, Sajad Saeedi, Luigi Nardi, Emanuele Vespa, John Mawer, Andy Nisbet, Mikel Luján, Steve Furber, Andrew J Davison, Paul HJ Kelly, Michael O'Boyle</a:t>
            </a:r>
            <a:endParaRPr sz="11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descr="A close up of a logo&#10;&#10;Description generated with very high confidence" id="285" name="Google Shape;285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74782"/>
            <a:ext cx="9144000" cy="204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102D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8"/>
          <p:cNvSpPr txBox="1"/>
          <p:nvPr/>
        </p:nvSpPr>
        <p:spPr>
          <a:xfrm>
            <a:off x="0" y="0"/>
            <a:ext cx="9144000" cy="6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lt1"/>
                </a:solidFill>
              </a:rPr>
              <a:t>SLAMBench 2.0: multi-objective, head-to-head benchmarking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291" name="Google Shape;291;p28"/>
          <p:cNvSpPr/>
          <p:nvPr/>
        </p:nvSpPr>
        <p:spPr>
          <a:xfrm>
            <a:off x="75" y="1143000"/>
            <a:ext cx="9144000" cy="2995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close up of a sign&#10;&#10;Description generated with very high confidence" id="292" name="Google Shape;29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325" y="1200100"/>
            <a:ext cx="9015351" cy="291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7225" y="4526475"/>
            <a:ext cx="1456775" cy="61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29" title="orbslam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505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screenshot&#10;&#10;Description generated with very high confidence" id="303" name="Google Shape;303;p30"/>
          <p:cNvPicPr preferRelativeResize="0"/>
          <p:nvPr/>
        </p:nvPicPr>
        <p:blipFill rotWithShape="1">
          <a:blip r:embed="rId3">
            <a:alphaModFix/>
          </a:blip>
          <a:srcRect b="2018" l="0" r="0" t="0"/>
          <a:stretch/>
        </p:blipFill>
        <p:spPr>
          <a:xfrm>
            <a:off x="4923725" y="906223"/>
            <a:ext cx="4060949" cy="32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000" y="582250"/>
            <a:ext cx="3483024" cy="41459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0"/>
          <p:cNvSpPr/>
          <p:nvPr/>
        </p:nvSpPr>
        <p:spPr>
          <a:xfrm>
            <a:off x="3766550" y="2345900"/>
            <a:ext cx="1078200" cy="633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6" name="Google Shape;30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87225" y="4526475"/>
            <a:ext cx="1456775" cy="61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1"/>
          <p:cNvSpPr/>
          <p:nvPr/>
        </p:nvSpPr>
        <p:spPr>
          <a:xfrm>
            <a:off x="619300" y="1880700"/>
            <a:ext cx="7954200" cy="12960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3" name="Google Shape;313;p31"/>
          <p:cNvPicPr preferRelativeResize="0"/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6597065" y="3329381"/>
            <a:ext cx="1668812" cy="867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1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>
            <a:off x="5602654" y="4239969"/>
            <a:ext cx="1517367" cy="867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1"/>
          <p:cNvPicPr preferRelativeResize="0"/>
          <p:nvPr/>
        </p:nvPicPr>
        <p:blipFill rotWithShape="1">
          <a:blip r:embed="rId5">
            <a:alphaModFix/>
          </a:blip>
          <a:srcRect b="0" l="58260" r="3935" t="0"/>
          <a:stretch/>
        </p:blipFill>
        <p:spPr>
          <a:xfrm>
            <a:off x="4280432" y="1957544"/>
            <a:ext cx="1322216" cy="108237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1"/>
          <p:cNvSpPr txBox="1"/>
          <p:nvPr/>
        </p:nvSpPr>
        <p:spPr>
          <a:xfrm flipH="1">
            <a:off x="630202" y="4491575"/>
            <a:ext cx="282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Level 1:  Camera localisation</a:t>
            </a:r>
            <a:endParaRPr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17" name="Google Shape;317;p31"/>
          <p:cNvSpPr txBox="1"/>
          <p:nvPr/>
        </p:nvSpPr>
        <p:spPr>
          <a:xfrm flipH="1">
            <a:off x="629876" y="3455175"/>
            <a:ext cx="275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Level 2: Reconstruction</a:t>
            </a:r>
            <a:endParaRPr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18" name="Google Shape;318;p31"/>
          <p:cNvSpPr txBox="1"/>
          <p:nvPr/>
        </p:nvSpPr>
        <p:spPr>
          <a:xfrm flipH="1">
            <a:off x="630203" y="2263725"/>
            <a:ext cx="305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Level 3: Scene understanding</a:t>
            </a:r>
            <a:endParaRPr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319" name="Google Shape;319;p31"/>
          <p:cNvPicPr preferRelativeResize="0"/>
          <p:nvPr/>
        </p:nvPicPr>
        <p:blipFill rotWithShape="1">
          <a:blip r:embed="rId6">
            <a:alphaModFix amt="38000"/>
          </a:blip>
          <a:srcRect b="0" l="26135" r="30478" t="0"/>
          <a:stretch/>
        </p:blipFill>
        <p:spPr>
          <a:xfrm>
            <a:off x="4645072" y="2853131"/>
            <a:ext cx="1430433" cy="138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23794" y="1963580"/>
            <a:ext cx="1615378" cy="108237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1"/>
          <p:cNvSpPr txBox="1"/>
          <p:nvPr/>
        </p:nvSpPr>
        <p:spPr>
          <a:xfrm flipH="1">
            <a:off x="630225" y="1031650"/>
            <a:ext cx="318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Level 4: Interaction understanding</a:t>
            </a:r>
            <a:endParaRPr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322" name="Google Shape;322;p31"/>
          <p:cNvPicPr preferRelativeResize="0"/>
          <p:nvPr/>
        </p:nvPicPr>
        <p:blipFill>
          <a:blip r:embed="rId8">
            <a:alphaModFix amt="38000"/>
          </a:blip>
          <a:stretch>
            <a:fillRect/>
          </a:stretch>
        </p:blipFill>
        <p:spPr>
          <a:xfrm>
            <a:off x="4217925" y="802225"/>
            <a:ext cx="1668811" cy="92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1"/>
          <p:cNvPicPr preferRelativeResize="0"/>
          <p:nvPr/>
        </p:nvPicPr>
        <p:blipFill rotWithShape="1">
          <a:blip r:embed="rId9">
            <a:alphaModFix amt="38000"/>
          </a:blip>
          <a:srcRect b="10765" l="4979" r="0" t="12559"/>
          <a:stretch/>
        </p:blipFill>
        <p:spPr>
          <a:xfrm>
            <a:off x="5985965" y="802235"/>
            <a:ext cx="2369385" cy="877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687225" y="4526475"/>
            <a:ext cx="1456775" cy="61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102D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0" y="0"/>
            <a:ext cx="8832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Outline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311700" y="627525"/>
            <a:ext cx="8520600" cy="443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035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AutoNum type="arabicPeriod"/>
            </a:pPr>
            <a:r>
              <a:rPr lang="en-GB" sz="1700">
                <a:solidFill>
                  <a:schemeClr val="lt1"/>
                </a:solidFill>
              </a:rPr>
              <a:t>Motivation </a:t>
            </a:r>
            <a:endParaRPr sz="1700">
              <a:solidFill>
                <a:schemeClr val="lt1"/>
              </a:solidFill>
            </a:endParaRPr>
          </a:p>
          <a:p>
            <a:pPr indent="-298767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AutoNum type="alphaLcPeriod"/>
            </a:pPr>
            <a:r>
              <a:rPr lang="en-GB" sz="1300"/>
              <a:t>How SLAMBench and ILLIRX fit together</a:t>
            </a:r>
            <a:endParaRPr sz="1300"/>
          </a:p>
          <a:p>
            <a:pPr indent="-298767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lphaLcPeriod"/>
            </a:pPr>
            <a:r>
              <a:rPr lang="en-GB" sz="1300"/>
              <a:t>Aims</a:t>
            </a:r>
            <a:endParaRPr sz="1300"/>
          </a:p>
          <a:p>
            <a:pPr indent="-298767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AutoNum type="alphaLcPeriod"/>
            </a:pPr>
            <a:r>
              <a:rPr lang="en-GB" sz="1300"/>
              <a:t>Vision of SLAM -&gt; Spatial AI. Increasing complexity</a:t>
            </a:r>
            <a:endParaRPr sz="1300"/>
          </a:p>
          <a:p>
            <a:pPr indent="-298767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AutoNum type="alphaLcPeriod"/>
            </a:pPr>
            <a:r>
              <a:rPr lang="en-GB" sz="1300"/>
              <a:t>Why reproducibility is a challenge</a:t>
            </a:r>
            <a:endParaRPr sz="1300">
              <a:solidFill>
                <a:schemeClr val="lt1"/>
              </a:solidFill>
            </a:endParaRPr>
          </a:p>
          <a:p>
            <a:pPr indent="-298767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AutoNum type="alphaLcPeriod"/>
            </a:pPr>
            <a:r>
              <a:rPr lang="en-GB" sz="1300"/>
              <a:t>What SLAMBench offers</a:t>
            </a:r>
            <a:endParaRPr sz="1300">
              <a:solidFill>
                <a:schemeClr val="lt1"/>
              </a:solidFill>
            </a:endParaRPr>
          </a:p>
          <a:p>
            <a:pPr indent="-32035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AutoNum type="arabicPeriod"/>
            </a:pPr>
            <a:r>
              <a:rPr lang="en-GB" sz="1700"/>
              <a:t>SLAMBench timeline</a:t>
            </a:r>
            <a:endParaRPr sz="1700">
              <a:solidFill>
                <a:schemeClr val="lt1"/>
              </a:solidFill>
            </a:endParaRPr>
          </a:p>
          <a:p>
            <a:pPr indent="-298767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AutoNum type="alphaLcPeriod"/>
            </a:pPr>
            <a:r>
              <a:rPr lang="en-GB" sz="1300">
                <a:solidFill>
                  <a:schemeClr val="lt1"/>
                </a:solidFill>
              </a:rPr>
              <a:t>SLAMBench 1.0: </a:t>
            </a:r>
            <a:r>
              <a:rPr lang="en-GB" sz="1300"/>
              <a:t>Performance and accuracy benchmarking</a:t>
            </a:r>
            <a:endParaRPr sz="1300">
              <a:solidFill>
                <a:schemeClr val="lt1"/>
              </a:solidFill>
            </a:endParaRPr>
          </a:p>
          <a:p>
            <a:pPr indent="-298767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AutoNum type="alphaLcPeriod"/>
            </a:pPr>
            <a:r>
              <a:rPr lang="en-GB" sz="1300">
                <a:solidFill>
                  <a:schemeClr val="lt1"/>
                </a:solidFill>
              </a:rPr>
              <a:t>SLAMBench 2.0: Multi-objective</a:t>
            </a:r>
            <a:r>
              <a:rPr lang="en-GB" sz="1300"/>
              <a:t>, h</a:t>
            </a:r>
            <a:r>
              <a:rPr lang="en-GB" sz="1300">
                <a:solidFill>
                  <a:schemeClr val="lt1"/>
                </a:solidFill>
              </a:rPr>
              <a:t>ead-to-head benchmarking</a:t>
            </a:r>
            <a:endParaRPr sz="1300">
              <a:solidFill>
                <a:schemeClr val="lt1"/>
              </a:solidFill>
            </a:endParaRPr>
          </a:p>
          <a:p>
            <a:pPr indent="-298767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AutoNum type="alphaLcPeriod"/>
            </a:pPr>
            <a:r>
              <a:rPr lang="en-GB" sz="1300">
                <a:solidFill>
                  <a:schemeClr val="lt1"/>
                </a:solidFill>
              </a:rPr>
              <a:t>SLAMBench 3.0: Beyond traditional SLAM</a:t>
            </a:r>
            <a:endParaRPr sz="1300">
              <a:solidFill>
                <a:schemeClr val="lt1"/>
              </a:solidFill>
            </a:endParaRPr>
          </a:p>
          <a:p>
            <a:pPr indent="-298767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AutoNum type="alphaLcPeriod"/>
            </a:pPr>
            <a:r>
              <a:rPr lang="en-GB" sz="1300">
                <a:solidFill>
                  <a:schemeClr val="lt1"/>
                </a:solidFill>
              </a:rPr>
              <a:t>Robust SLAM systems: Are we there yet?</a:t>
            </a:r>
            <a:endParaRPr sz="1300"/>
          </a:p>
          <a:p>
            <a:pPr indent="-32035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AutoNum type="arabicPeriod"/>
            </a:pPr>
            <a:r>
              <a:rPr lang="en-GB" sz="1700"/>
              <a:t>FullFusion: semantic 3D reconstruction in dynamic environments</a:t>
            </a:r>
            <a:endParaRPr sz="1700"/>
          </a:p>
          <a:p>
            <a:pPr indent="-32035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AutoNum type="arabicPeriod"/>
            </a:pPr>
            <a:r>
              <a:rPr lang="en-GB" sz="1700"/>
              <a:t>Lessons from SLAMBench</a:t>
            </a:r>
            <a:endParaRPr sz="1700">
              <a:solidFill>
                <a:schemeClr val="lt1"/>
              </a:solidFill>
            </a:endParaRPr>
          </a:p>
          <a:p>
            <a:pPr indent="-298767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lphaLcPeriod"/>
            </a:pPr>
            <a:r>
              <a:rPr lang="en-GB" sz="1300"/>
              <a:t>Dependency management</a:t>
            </a:r>
            <a:endParaRPr sz="1300"/>
          </a:p>
          <a:p>
            <a:pPr indent="-298767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lphaLcPeriod"/>
            </a:pPr>
            <a:r>
              <a:rPr lang="en-GB" sz="1300"/>
              <a:t>Ablation studies</a:t>
            </a:r>
            <a:endParaRPr sz="1300"/>
          </a:p>
          <a:p>
            <a:pPr indent="-32035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1700"/>
              <a:t>SLAMBench &amp; ILLIXR</a:t>
            </a:r>
            <a:endParaRPr sz="1700"/>
          </a:p>
          <a:p>
            <a:pPr indent="-32035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1700"/>
              <a:t>Acknowledgements</a:t>
            </a:r>
            <a:endParaRPr sz="17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2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SLAMBench 3.0: Beyond traditional SLAM</a:t>
            </a:r>
            <a:endParaRPr/>
          </a:p>
        </p:txBody>
      </p:sp>
      <p:sp>
        <p:nvSpPr>
          <p:cNvPr id="330" name="Google Shape;330;p32"/>
          <p:cNvSpPr txBox="1"/>
          <p:nvPr/>
        </p:nvSpPr>
        <p:spPr>
          <a:xfrm>
            <a:off x="152395" y="4125798"/>
            <a:ext cx="2743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Dynamic Reconstruction</a:t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1" name="Google Shape;331;p32"/>
          <p:cNvSpPr txBox="1"/>
          <p:nvPr/>
        </p:nvSpPr>
        <p:spPr>
          <a:xfrm>
            <a:off x="3278050" y="4125800"/>
            <a:ext cx="306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Semantic Reconstruction</a:t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2" name="Google Shape;332;p32"/>
          <p:cNvSpPr txBox="1"/>
          <p:nvPr/>
        </p:nvSpPr>
        <p:spPr>
          <a:xfrm>
            <a:off x="6745926" y="4125800"/>
            <a:ext cx="1996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Depth Estimation</a:t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A picture containing light, cake, sitting&#10;&#10;Description generated with very high confidence" id="333" name="Google Shape;33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2500" y="1297687"/>
            <a:ext cx="3230100" cy="2663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different poses for the camera&#10;&#10;Description generated with very high confidence" id="334" name="Google Shape;334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395" y="1440221"/>
            <a:ext cx="2743201" cy="22630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omeone in a dark room&#10;&#10;Description generated with high confidence" id="335" name="Google Shape;335;p32"/>
          <p:cNvPicPr preferRelativeResize="0"/>
          <p:nvPr/>
        </p:nvPicPr>
        <p:blipFill rotWithShape="1">
          <a:blip r:embed="rId5">
            <a:alphaModFix/>
          </a:blip>
          <a:srcRect b="0" l="0" r="50221" t="17668"/>
          <a:stretch/>
        </p:blipFill>
        <p:spPr>
          <a:xfrm>
            <a:off x="6745950" y="1268450"/>
            <a:ext cx="1996150" cy="1263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omeone in a dark room&#10;&#10;Description generated with high confidence" id="336" name="Google Shape;336;p32"/>
          <p:cNvPicPr preferRelativeResize="0"/>
          <p:nvPr/>
        </p:nvPicPr>
        <p:blipFill rotWithShape="1">
          <a:blip r:embed="rId5">
            <a:alphaModFix/>
          </a:blip>
          <a:srcRect b="17668" l="50221" r="0" t="0"/>
          <a:stretch/>
        </p:blipFill>
        <p:spPr>
          <a:xfrm>
            <a:off x="6745950" y="2531750"/>
            <a:ext cx="1996150" cy="126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87225" y="4526475"/>
            <a:ext cx="1456775" cy="61702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2"/>
          <p:cNvSpPr txBox="1"/>
          <p:nvPr/>
        </p:nvSpPr>
        <p:spPr>
          <a:xfrm>
            <a:off x="0" y="4686038"/>
            <a:ext cx="7687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lt1"/>
                </a:solidFill>
              </a:rPr>
              <a:t>[IROS ‘19] </a:t>
            </a:r>
            <a:r>
              <a:rPr lang="en-GB" sz="900">
                <a:solidFill>
                  <a:schemeClr val="lt1"/>
                </a:solidFill>
              </a:rPr>
              <a:t>Bujanca, M., Gafton, P., Saeedi, S., Nisbet, A., Bodin, B., O'Boyle, M. F., &amp; Furber, S. (2019, May). </a:t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lt1"/>
                </a:solidFill>
              </a:rPr>
              <a:t>SLAMBench 3.0: Systematic automated reproducible evaluation of SLAM systems for robot vision challenges and scene understanding.</a:t>
            </a:r>
            <a:endParaRPr sz="1300">
              <a:solidFill>
                <a:schemeClr val="lt1"/>
              </a:solidFill>
            </a:endParaRPr>
          </a:p>
        </p:txBody>
      </p:sp>
      <p:pic>
        <p:nvPicPr>
          <p:cNvPr id="339" name="Google Shape;339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07943" y="7876"/>
            <a:ext cx="1136057" cy="7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33" title="scannet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5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34" title="dynamicfusion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102D"/>
        </a:solid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5"/>
          <p:cNvSpPr txBox="1"/>
          <p:nvPr>
            <p:ph type="title"/>
          </p:nvPr>
        </p:nvSpPr>
        <p:spPr>
          <a:xfrm>
            <a:off x="0" y="34950"/>
            <a:ext cx="9144000" cy="562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Characterizing SLAM systems: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55" name="Google Shape;355;p35"/>
          <p:cNvSpPr txBox="1"/>
          <p:nvPr>
            <p:ph idx="1" type="body"/>
          </p:nvPr>
        </p:nvSpPr>
        <p:spPr>
          <a:xfrm>
            <a:off x="0" y="1086925"/>
            <a:ext cx="1692900" cy="4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800"/>
              <a:buChar char="●"/>
            </a:pPr>
            <a:r>
              <a:rPr lang="en-GB">
                <a:solidFill>
                  <a:schemeClr val="lt1"/>
                </a:solidFill>
              </a:rPr>
              <a:t>Accuracy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56" name="Google Shape;35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7300" y="935750"/>
            <a:ext cx="762250" cy="7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4243" y="1013287"/>
            <a:ext cx="2550208" cy="168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5"/>
          <p:cNvPicPr preferRelativeResize="0"/>
          <p:nvPr/>
        </p:nvPicPr>
        <p:blipFill rotWithShape="1">
          <a:blip r:embed="rId5">
            <a:alphaModFix/>
          </a:blip>
          <a:srcRect b="15196" l="0" r="0" t="0"/>
          <a:stretch/>
        </p:blipFill>
        <p:spPr>
          <a:xfrm>
            <a:off x="5263025" y="2973187"/>
            <a:ext cx="1485250" cy="1991726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5"/>
          <p:cNvSpPr txBox="1"/>
          <p:nvPr/>
        </p:nvSpPr>
        <p:spPr>
          <a:xfrm>
            <a:off x="12738" y="1812875"/>
            <a:ext cx="4155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800"/>
              <a:buChar char="●"/>
            </a:pPr>
            <a:r>
              <a:rPr lang="en-GB" sz="1800">
                <a:solidFill>
                  <a:schemeClr val="lt1"/>
                </a:solidFill>
              </a:rPr>
              <a:t>Complex and rich representations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360" name="Google Shape;360;p35"/>
          <p:cNvSpPr txBox="1"/>
          <p:nvPr/>
        </p:nvSpPr>
        <p:spPr>
          <a:xfrm>
            <a:off x="12750" y="4008000"/>
            <a:ext cx="3843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800"/>
              <a:buChar char="●"/>
            </a:pPr>
            <a:r>
              <a:rPr lang="en-GB" sz="1800">
                <a:solidFill>
                  <a:schemeClr val="lt1"/>
                </a:solidFill>
              </a:rPr>
              <a:t>Robustness to perturbations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361" name="Google Shape;361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917124" y="2535831"/>
            <a:ext cx="346825" cy="64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51025" y="2581637"/>
            <a:ext cx="534819" cy="63085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5"/>
          <p:cNvSpPr txBox="1"/>
          <p:nvPr/>
        </p:nvSpPr>
        <p:spPr>
          <a:xfrm>
            <a:off x="0" y="2702725"/>
            <a:ext cx="16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800"/>
              <a:buChar char="●"/>
            </a:pPr>
            <a:r>
              <a:rPr lang="en-GB" sz="1800">
                <a:solidFill>
                  <a:schemeClr val="lt1"/>
                </a:solidFill>
              </a:rPr>
              <a:t>Efficiency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364" name="Google Shape;364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87225" y="4526475"/>
            <a:ext cx="1456775" cy="61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6"/>
          <p:cNvSpPr txBox="1"/>
          <p:nvPr/>
        </p:nvSpPr>
        <p:spPr>
          <a:xfrm>
            <a:off x="517050" y="864525"/>
            <a:ext cx="802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GB">
                <a:solidFill>
                  <a:srgbClr val="FFFFFF"/>
                </a:solidFill>
              </a:rPr>
              <a:t>Robustness: the capacity of a system to perform correctly in the presence of perturbations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70" name="Google Shape;370;p36"/>
          <p:cNvSpPr txBox="1"/>
          <p:nvPr/>
        </p:nvSpPr>
        <p:spPr>
          <a:xfrm>
            <a:off x="517050" y="1264725"/>
            <a:ext cx="802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GB">
                <a:solidFill>
                  <a:srgbClr val="FFFFFF"/>
                </a:solidFill>
              </a:rPr>
              <a:t>Perturbation: environmental factor that increases the likelihood of a system to fail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371" name="Google Shape;371;p36"/>
          <p:cNvPicPr preferRelativeResize="0"/>
          <p:nvPr/>
        </p:nvPicPr>
        <p:blipFill rotWithShape="1">
          <a:blip r:embed="rId3">
            <a:alphaModFix/>
          </a:blip>
          <a:srcRect b="15817" l="16071" r="15826" t="18136"/>
          <a:stretch/>
        </p:blipFill>
        <p:spPr>
          <a:xfrm>
            <a:off x="2522300" y="1664925"/>
            <a:ext cx="4181375" cy="304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7225" y="4526475"/>
            <a:ext cx="1456775" cy="617025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Robustness in Spatial AI</a:t>
            </a:r>
            <a:endParaRPr/>
          </a:p>
        </p:txBody>
      </p:sp>
      <p:sp>
        <p:nvSpPr>
          <p:cNvPr id="374" name="Google Shape;374;p36"/>
          <p:cNvSpPr txBox="1"/>
          <p:nvPr/>
        </p:nvSpPr>
        <p:spPr>
          <a:xfrm>
            <a:off x="0" y="4650900"/>
            <a:ext cx="7687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[IROS ‘21]</a:t>
            </a:r>
            <a:r>
              <a:rPr lang="en-GB" sz="1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GB" sz="1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Bujanca, M., Shi, X., Spear, M., Zhao, P., Lennox, B., &amp; Luján, M. (2021, September). </a:t>
            </a:r>
            <a:endParaRPr sz="10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Robust SLAM Systems: Are We There Yet?. In </a:t>
            </a:r>
            <a:r>
              <a:rPr i="1" lang="en-GB" sz="1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2021 IEEE/RSJ International Conference on Intelligent Robots and Systems (IROS)</a:t>
            </a:r>
            <a:r>
              <a:rPr lang="en-GB" sz="1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102D"/>
        </a:solid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813" y="2965635"/>
            <a:ext cx="2589287" cy="1652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189" y="627426"/>
            <a:ext cx="2589275" cy="1941962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37"/>
          <p:cNvSpPr txBox="1"/>
          <p:nvPr/>
        </p:nvSpPr>
        <p:spPr>
          <a:xfrm>
            <a:off x="605125" y="2569363"/>
            <a:ext cx="274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2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GB">
                <a:solidFill>
                  <a:srgbClr val="FFFFFF"/>
                </a:solidFill>
              </a:rPr>
              <a:t>Bonn Dynamic (Palazzolo et al.)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82" name="Google Shape;382;p37"/>
          <p:cNvSpPr txBox="1"/>
          <p:nvPr/>
        </p:nvSpPr>
        <p:spPr>
          <a:xfrm>
            <a:off x="680575" y="4618388"/>
            <a:ext cx="258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2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GB">
                <a:solidFill>
                  <a:srgbClr val="FFFFFF"/>
                </a:solidFill>
              </a:rPr>
              <a:t>EuRoC MAV (Burri et al.)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83" name="Google Shape;383;p37"/>
          <p:cNvSpPr txBox="1"/>
          <p:nvPr/>
        </p:nvSpPr>
        <p:spPr>
          <a:xfrm>
            <a:off x="5051675" y="2569375"/>
            <a:ext cx="258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2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GB">
                <a:solidFill>
                  <a:srgbClr val="FFFFFF"/>
                </a:solidFill>
              </a:rPr>
              <a:t>ETH Illumination (Park et al.)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384" name="Google Shape;384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51663" y="627419"/>
            <a:ext cx="2589275" cy="1941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7"/>
          <p:cNvPicPr preferRelativeResize="0"/>
          <p:nvPr/>
        </p:nvPicPr>
        <p:blipFill rotWithShape="1">
          <a:blip r:embed="rId6">
            <a:alphaModFix/>
          </a:blip>
          <a:srcRect b="0" l="-10" r="0" t="0"/>
          <a:stretch/>
        </p:blipFill>
        <p:spPr>
          <a:xfrm>
            <a:off x="5051650" y="2965625"/>
            <a:ext cx="2589300" cy="1623575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7"/>
          <p:cNvSpPr txBox="1"/>
          <p:nvPr/>
        </p:nvSpPr>
        <p:spPr>
          <a:xfrm>
            <a:off x="5051675" y="4618388"/>
            <a:ext cx="258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2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GB">
                <a:solidFill>
                  <a:srgbClr val="FFFFFF"/>
                </a:solidFill>
              </a:rPr>
              <a:t>OpenLORIS</a:t>
            </a:r>
            <a:r>
              <a:rPr lang="en-GB">
                <a:solidFill>
                  <a:srgbClr val="FFFFFF"/>
                </a:solidFill>
              </a:rPr>
              <a:t> (Shi et al.)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387" name="Google Shape;387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87225" y="4526475"/>
            <a:ext cx="1456775" cy="617025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7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Robustness: study cases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102D"/>
        </a:solid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38" title="bonn_final_presentation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102D"/>
        </a:solid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 title="ethi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2971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0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Robustness: Results</a:t>
            </a:r>
            <a:endParaRPr/>
          </a:p>
        </p:txBody>
      </p:sp>
      <p:graphicFrame>
        <p:nvGraphicFramePr>
          <p:cNvPr id="404" name="Google Shape;404;p40"/>
          <p:cNvGraphicFramePr/>
          <p:nvPr/>
        </p:nvGraphicFramePr>
        <p:xfrm>
          <a:off x="69138" y="956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{1EF4C0F0-1560-4185-B318-907670F506CC}</a:tableStyleId>
              </a:tblPr>
              <a:tblGrid>
                <a:gridCol w="1286525"/>
                <a:gridCol w="1286525"/>
                <a:gridCol w="1286525"/>
                <a:gridCol w="1286525"/>
                <a:gridCol w="1286525"/>
                <a:gridCol w="1279475"/>
                <a:gridCol w="1293625"/>
              </a:tblGrid>
              <a:tr h="377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rgbClr val="FFFFFF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ElasticFusion</a:t>
                      </a:r>
                      <a:endParaRPr sz="1000">
                        <a:solidFill>
                          <a:srgbClr val="FFFFFF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rgbClr val="FFFFFF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FullFusion</a:t>
                      </a:r>
                      <a:endParaRPr sz="1000">
                        <a:solidFill>
                          <a:srgbClr val="FFFFFF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rgbClr val="FFFFFF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ReFusion</a:t>
                      </a:r>
                      <a:endParaRPr sz="1000">
                        <a:solidFill>
                          <a:srgbClr val="FFFFFF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rgbClr val="FFFFFF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OpenVINS</a:t>
                      </a:r>
                      <a:endParaRPr sz="1000">
                        <a:solidFill>
                          <a:srgbClr val="FFFFFF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ORB-SLAM2</a:t>
                      </a:r>
                      <a:endParaRPr sz="1000">
                        <a:solidFill>
                          <a:srgbClr val="FFFFFF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rgbClr val="FFFFFF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ORB-SLAM3</a:t>
                      </a:r>
                      <a:endParaRPr sz="1000">
                        <a:solidFill>
                          <a:srgbClr val="FFFFFF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rgbClr val="FFFFFF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0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Baseline Accuracy</a:t>
                      </a:r>
                      <a:endParaRPr sz="1000">
                        <a:solidFill>
                          <a:srgbClr val="FFFFFF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unito"/>
                          <a:ea typeface="Nunito"/>
                          <a:cs typeface="Nunito"/>
                          <a:sym typeface="Nunito"/>
                        </a:rPr>
                        <a:t>Very good</a:t>
                      </a:r>
                      <a:endParaRPr sz="10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unito"/>
                          <a:ea typeface="Nunito"/>
                          <a:cs typeface="Nunito"/>
                          <a:sym typeface="Nunito"/>
                        </a:rPr>
                        <a:t>Good</a:t>
                      </a:r>
                      <a:endParaRPr sz="10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unito"/>
                          <a:ea typeface="Nunito"/>
                          <a:cs typeface="Nunito"/>
                          <a:sym typeface="Nunito"/>
                        </a:rPr>
                        <a:t>Good</a:t>
                      </a:r>
                      <a:endParaRPr sz="10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unito"/>
                          <a:ea typeface="Nunito"/>
                          <a:cs typeface="Nunito"/>
                          <a:sym typeface="Nunito"/>
                        </a:rPr>
                        <a:t>Very good</a:t>
                      </a:r>
                      <a:endParaRPr sz="10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unito"/>
                          <a:ea typeface="Nunito"/>
                          <a:cs typeface="Nunito"/>
                          <a:sym typeface="Nunito"/>
                        </a:rPr>
                        <a:t>Very good</a:t>
                      </a:r>
                      <a:endParaRPr sz="10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unito"/>
                          <a:ea typeface="Nunito"/>
                          <a:cs typeface="Nunito"/>
                          <a:sym typeface="Nunito"/>
                        </a:rPr>
                        <a:t>Very good</a:t>
                      </a:r>
                      <a:endParaRPr sz="10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</a:tr>
              <a:tr h="248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Illumination</a:t>
                      </a:r>
                      <a:endParaRPr sz="1000">
                        <a:solidFill>
                          <a:srgbClr val="FFFFFF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latin typeface="Nunito"/>
                          <a:ea typeface="Nunito"/>
                          <a:cs typeface="Nunito"/>
                          <a:sym typeface="Nunito"/>
                        </a:rPr>
                        <a:t>Not robust</a:t>
                      </a:r>
                      <a:endParaRPr sz="10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unito"/>
                          <a:ea typeface="Nunito"/>
                          <a:cs typeface="Nunito"/>
                          <a:sym typeface="Nunito"/>
                        </a:rPr>
                        <a:t>Excellent</a:t>
                      </a:r>
                      <a:endParaRPr sz="10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unito"/>
                          <a:ea typeface="Nunito"/>
                          <a:cs typeface="Nunito"/>
                          <a:sym typeface="Nunito"/>
                        </a:rPr>
                        <a:t>Not robust</a:t>
                      </a:r>
                      <a:endParaRPr sz="10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latin typeface="Nunito"/>
                          <a:ea typeface="Nunito"/>
                          <a:cs typeface="Nunito"/>
                          <a:sym typeface="Nunito"/>
                        </a:rPr>
                        <a:t>No data</a:t>
                      </a:r>
                      <a:endParaRPr sz="10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latin typeface="Nunito"/>
                          <a:ea typeface="Nunito"/>
                          <a:cs typeface="Nunito"/>
                          <a:sym typeface="Nunito"/>
                        </a:rPr>
                        <a:t>Excellent</a:t>
                      </a:r>
                      <a:endParaRPr sz="10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latin typeface="Nunito"/>
                          <a:ea typeface="Nunito"/>
                          <a:cs typeface="Nunito"/>
                          <a:sym typeface="Nunito"/>
                        </a:rPr>
                        <a:t>Excellent</a:t>
                      </a:r>
                      <a:endParaRPr sz="10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8761D"/>
                    </a:solidFill>
                  </a:tcPr>
                </a:tc>
              </a:tr>
              <a:tr h="248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Dynamic</a:t>
                      </a:r>
                      <a:endParaRPr sz="1000">
                        <a:solidFill>
                          <a:srgbClr val="FFFFFF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latin typeface="Nunito"/>
                          <a:ea typeface="Nunito"/>
                          <a:cs typeface="Nunito"/>
                          <a:sym typeface="Nunito"/>
                        </a:rPr>
                        <a:t>Not robust</a:t>
                      </a:r>
                      <a:endParaRPr sz="10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latin typeface="Nunito"/>
                          <a:ea typeface="Nunito"/>
                          <a:cs typeface="Nunito"/>
                          <a:sym typeface="Nunito"/>
                        </a:rPr>
                        <a:t>Good</a:t>
                      </a:r>
                      <a:endParaRPr sz="10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unito"/>
                          <a:ea typeface="Nunito"/>
                          <a:cs typeface="Nunito"/>
                          <a:sym typeface="Nunito"/>
                        </a:rPr>
                        <a:t>Very good</a:t>
                      </a:r>
                      <a:endParaRPr sz="10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latin typeface="Nunito"/>
                          <a:ea typeface="Nunito"/>
                          <a:cs typeface="Nunito"/>
                          <a:sym typeface="Nunito"/>
                        </a:rPr>
                        <a:t>No data</a:t>
                      </a:r>
                      <a:endParaRPr sz="10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unito"/>
                          <a:ea typeface="Nunito"/>
                          <a:cs typeface="Nunito"/>
                          <a:sym typeface="Nunito"/>
                        </a:rPr>
                        <a:t>Not robust</a:t>
                      </a:r>
                      <a:endParaRPr sz="10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unito"/>
                          <a:ea typeface="Nunito"/>
                          <a:cs typeface="Nunito"/>
                          <a:sym typeface="Nunito"/>
                        </a:rPr>
                        <a:t>Acceptable</a:t>
                      </a:r>
                      <a:endParaRPr sz="10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9138"/>
                    </a:solidFill>
                  </a:tcPr>
                </a:tc>
              </a:tr>
              <a:tr h="248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Fast</a:t>
                      </a:r>
                      <a:endParaRPr sz="1000">
                        <a:solidFill>
                          <a:srgbClr val="FFFFFF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latin typeface="Nunito"/>
                          <a:ea typeface="Nunito"/>
                          <a:cs typeface="Nunito"/>
                          <a:sym typeface="Nunito"/>
                        </a:rPr>
                        <a:t>No data</a:t>
                      </a:r>
                      <a:endParaRPr sz="10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latin typeface="Nunito"/>
                          <a:ea typeface="Nunito"/>
                          <a:cs typeface="Nunito"/>
                          <a:sym typeface="Nunito"/>
                        </a:rPr>
                        <a:t>No data</a:t>
                      </a:r>
                      <a:endParaRPr sz="10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unito"/>
                          <a:ea typeface="Nunito"/>
                          <a:cs typeface="Nunito"/>
                          <a:sym typeface="Nunito"/>
                        </a:rPr>
                        <a:t>No data</a:t>
                      </a:r>
                      <a:endParaRPr sz="10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unito"/>
                          <a:ea typeface="Nunito"/>
                          <a:cs typeface="Nunito"/>
                          <a:sym typeface="Nunito"/>
                        </a:rPr>
                        <a:t>Very good</a:t>
                      </a:r>
                      <a:endParaRPr sz="10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unito"/>
                          <a:ea typeface="Nunito"/>
                          <a:cs typeface="Nunito"/>
                          <a:sym typeface="Nunito"/>
                        </a:rPr>
                        <a:t>Acceptable</a:t>
                      </a:r>
                      <a:endParaRPr sz="10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unito"/>
                          <a:ea typeface="Nunito"/>
                          <a:cs typeface="Nunito"/>
                          <a:sym typeface="Nunito"/>
                        </a:rPr>
                        <a:t>Very good</a:t>
                      </a:r>
                      <a:endParaRPr sz="10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</a:tr>
              <a:tr h="248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OpenLORIS</a:t>
                      </a:r>
                      <a:endParaRPr sz="1000">
                        <a:solidFill>
                          <a:srgbClr val="FFFFFF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(Combined)</a:t>
                      </a:r>
                      <a:endParaRPr sz="1000">
                        <a:solidFill>
                          <a:srgbClr val="FFFFFF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unito"/>
                          <a:ea typeface="Nunito"/>
                          <a:cs typeface="Nunito"/>
                          <a:sym typeface="Nunito"/>
                        </a:rPr>
                        <a:t>Not robust</a:t>
                      </a:r>
                      <a:endParaRPr sz="10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unito"/>
                          <a:ea typeface="Nunito"/>
                          <a:cs typeface="Nunito"/>
                          <a:sym typeface="Nunito"/>
                        </a:rPr>
                        <a:t>Acceptable</a:t>
                      </a:r>
                      <a:endParaRPr sz="10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unito"/>
                          <a:ea typeface="Nunito"/>
                          <a:cs typeface="Nunito"/>
                          <a:sym typeface="Nunito"/>
                        </a:rPr>
                        <a:t>Acceptable</a:t>
                      </a:r>
                      <a:endParaRPr sz="10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unito"/>
                          <a:ea typeface="Nunito"/>
                          <a:cs typeface="Nunito"/>
                          <a:sym typeface="Nunito"/>
                        </a:rPr>
                        <a:t>No data</a:t>
                      </a:r>
                      <a:endParaRPr sz="10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unito"/>
                          <a:ea typeface="Nunito"/>
                          <a:cs typeface="Nunito"/>
                          <a:sym typeface="Nunito"/>
                        </a:rPr>
                        <a:t>Acceptable</a:t>
                      </a:r>
                      <a:endParaRPr sz="10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unito"/>
                          <a:ea typeface="Nunito"/>
                          <a:cs typeface="Nunito"/>
                          <a:sym typeface="Nunito"/>
                        </a:rPr>
                        <a:t>Good</a:t>
                      </a:r>
                      <a:endParaRPr sz="10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</a:tr>
            </a:tbl>
          </a:graphicData>
        </a:graphic>
      </p:graphicFrame>
      <p:sp>
        <p:nvSpPr>
          <p:cNvPr id="405" name="Google Shape;405;p40"/>
          <p:cNvSpPr txBox="1"/>
          <p:nvPr/>
        </p:nvSpPr>
        <p:spPr>
          <a:xfrm>
            <a:off x="311700" y="3393300"/>
            <a:ext cx="8520600" cy="64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Overall qualitative results</a:t>
            </a:r>
            <a:endParaRPr sz="200">
              <a:solidFill>
                <a:srgbClr val="000000"/>
              </a:solidFill>
            </a:endParaRPr>
          </a:p>
        </p:txBody>
      </p:sp>
      <p:pic>
        <p:nvPicPr>
          <p:cNvPr id="406" name="Google Shape;40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7225" y="4526475"/>
            <a:ext cx="1456775" cy="61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FullFusion: a framework for semantic reconstruction of </a:t>
            </a:r>
            <a:r>
              <a:rPr lang="en-GB"/>
              <a:t>dynamic scenes</a:t>
            </a:r>
            <a:endParaRPr/>
          </a:p>
        </p:txBody>
      </p:sp>
      <p:pic>
        <p:nvPicPr>
          <p:cNvPr id="412" name="Google Shape;41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7225" y="4526475"/>
            <a:ext cx="1456775" cy="617025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41"/>
          <p:cNvSpPr txBox="1"/>
          <p:nvPr/>
        </p:nvSpPr>
        <p:spPr>
          <a:xfrm>
            <a:off x="0" y="4573988"/>
            <a:ext cx="7687200" cy="5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[ICCVW’19] </a:t>
            </a:r>
            <a:r>
              <a:rPr lang="en-GB" sz="11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FullFusion: a framework for semantic reconstruction of dynamic scenes</a:t>
            </a:r>
            <a:endParaRPr sz="11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Mihai Bujanca, Mikel Luján, Barry Lennox</a:t>
            </a:r>
            <a:endParaRPr sz="11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14" name="Google Shape;41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9150" y="1229050"/>
            <a:ext cx="3986751" cy="2641076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41"/>
          <p:cNvSpPr txBox="1"/>
          <p:nvPr/>
        </p:nvSpPr>
        <p:spPr>
          <a:xfrm>
            <a:off x="0" y="1056325"/>
            <a:ext cx="4849500" cy="32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"/>
              <a:buChar char="•"/>
            </a:pPr>
            <a:r>
              <a:rPr lang="en-GB"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Integrating semantics, dynamic models and static background into one framework</a:t>
            </a:r>
            <a:endParaRPr sz="20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"/>
              <a:buChar char="•"/>
            </a:pPr>
            <a:r>
              <a:rPr lang="en-GB"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Idea: semantic label integration is generally desirable, use labels to embed prior knowledge</a:t>
            </a:r>
            <a:endParaRPr sz="20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888" y="152400"/>
            <a:ext cx="7746223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/>
          <p:nvPr/>
        </p:nvSpPr>
        <p:spPr>
          <a:xfrm>
            <a:off x="852400" y="1923350"/>
            <a:ext cx="2397000" cy="23823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7225" y="4526475"/>
            <a:ext cx="1456775" cy="61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42" title="FullFusion_upperbody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32225" y="0"/>
            <a:ext cx="5479526" cy="445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3"/>
          <p:cNvSpPr txBox="1"/>
          <p:nvPr>
            <p:ph type="title"/>
          </p:nvPr>
        </p:nvSpPr>
        <p:spPr>
          <a:xfrm>
            <a:off x="75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Adding a new SLAM system in SLAMBench</a:t>
            </a:r>
            <a:endParaRPr sz="2000"/>
          </a:p>
        </p:txBody>
      </p:sp>
      <p:sp>
        <p:nvSpPr>
          <p:cNvPr id="427" name="Google Shape;427;p43"/>
          <p:cNvSpPr/>
          <p:nvPr/>
        </p:nvSpPr>
        <p:spPr>
          <a:xfrm>
            <a:off x="75" y="1143000"/>
            <a:ext cx="9144000" cy="2995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close up of a sign&#10;&#10;Description generated with very high confidence" id="428" name="Google Shape;428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325" y="1200100"/>
            <a:ext cx="9015351" cy="291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7225" y="4526475"/>
            <a:ext cx="1456775" cy="61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4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ILLIXR + SLAMBench</a:t>
            </a:r>
            <a:endParaRPr/>
          </a:p>
        </p:txBody>
      </p:sp>
      <p:pic>
        <p:nvPicPr>
          <p:cNvPr id="435" name="Google Shape;43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7225" y="4526475"/>
            <a:ext cx="1456775" cy="61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44"/>
          <p:cNvPicPr preferRelativeResize="0"/>
          <p:nvPr/>
        </p:nvPicPr>
        <p:blipFill rotWithShape="1">
          <a:blip r:embed="rId4">
            <a:alphaModFix/>
          </a:blip>
          <a:srcRect b="14010" l="0" r="0" t="21248"/>
          <a:stretch/>
        </p:blipFill>
        <p:spPr>
          <a:xfrm>
            <a:off x="698900" y="1005400"/>
            <a:ext cx="7746200" cy="313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102D"/>
        </a:solid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5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Lessons from SLAMBench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42" name="Google Shape;442;p45"/>
          <p:cNvSpPr txBox="1"/>
          <p:nvPr>
            <p:ph idx="1" type="body"/>
          </p:nvPr>
        </p:nvSpPr>
        <p:spPr>
          <a:xfrm>
            <a:off x="311700" y="1152475"/>
            <a:ext cx="8520600" cy="224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Dependency management. Two options: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Try to use the same dependencies across all systems.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Use separate containers with dependencies + system every time.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CMake often problematic.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Automate ablation studies </a:t>
            </a:r>
            <a:r>
              <a:rPr baseline="30000" lang="en-GB"/>
              <a:t>[6]</a:t>
            </a:r>
            <a:endParaRPr baseline="300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Dataset format</a:t>
            </a:r>
            <a:endParaRPr/>
          </a:p>
        </p:txBody>
      </p:sp>
      <p:pic>
        <p:nvPicPr>
          <p:cNvPr id="443" name="Google Shape;44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7225" y="4526475"/>
            <a:ext cx="1456775" cy="61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102D"/>
        </a:soli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6"/>
          <p:cNvSpPr txBox="1"/>
          <p:nvPr>
            <p:ph idx="1" type="body"/>
          </p:nvPr>
        </p:nvSpPr>
        <p:spPr>
          <a:xfrm>
            <a:off x="630000" y="461700"/>
            <a:ext cx="1966800" cy="401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Andrew J Davison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400"/>
              <a:t>Andy Nisbet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400"/>
              <a:t>Armin Stepanjans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400"/>
              <a:t>Barry Lennox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400"/>
              <a:t>Bruno Bodin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400"/>
              <a:t>Emanuele Vespa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400"/>
              <a:t>Graham Riley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400"/>
              <a:t>Harry Wagstaff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400"/>
              <a:t>John H Mayer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400"/>
              <a:t>John Mawer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449" name="Google Shape;449;p46"/>
          <p:cNvSpPr txBox="1"/>
          <p:nvPr/>
        </p:nvSpPr>
        <p:spPr>
          <a:xfrm>
            <a:off x="2596800" y="460350"/>
            <a:ext cx="1923000" cy="4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Leonard Papenmeier</a:t>
            </a:r>
            <a:endParaRPr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Luigi Nardi</a:t>
            </a:r>
            <a:endParaRPr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Luis Plana</a:t>
            </a:r>
            <a:endParaRPr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Matthew Spear</a:t>
            </a:r>
            <a:endParaRPr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Michael O'Boyle</a:t>
            </a:r>
            <a:endParaRPr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Mihai Bujanca</a:t>
            </a:r>
            <a:endParaRPr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Mikel Luján</a:t>
            </a:r>
            <a:endParaRPr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M. Zeeshan Zia</a:t>
            </a:r>
            <a:endParaRPr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Nigel Topham</a:t>
            </a:r>
            <a:endParaRPr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Paul Gafton</a:t>
            </a:r>
            <a:endParaRPr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50" name="Google Shape;450;p46"/>
          <p:cNvSpPr txBox="1"/>
          <p:nvPr/>
        </p:nvSpPr>
        <p:spPr>
          <a:xfrm>
            <a:off x="5856950" y="575250"/>
            <a:ext cx="3000000" cy="8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51" name="Google Shape;451;p46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Thanks to collaborators and contributors:</a:t>
            </a:r>
            <a:endParaRPr sz="18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52" name="Google Shape;452;p46"/>
          <p:cNvSpPr txBox="1"/>
          <p:nvPr/>
        </p:nvSpPr>
        <p:spPr>
          <a:xfrm>
            <a:off x="4519800" y="461700"/>
            <a:ext cx="1725600" cy="20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Paul H.J. Kelly</a:t>
            </a:r>
            <a:endParaRPr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Pengpeng Zhao, </a:t>
            </a:r>
            <a:endParaRPr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Sajad Saeedi, </a:t>
            </a:r>
            <a:endParaRPr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Steve Furber</a:t>
            </a:r>
            <a:endParaRPr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Xuesong Shi</a:t>
            </a:r>
            <a:endParaRPr/>
          </a:p>
        </p:txBody>
      </p:sp>
      <p:pic>
        <p:nvPicPr>
          <p:cNvPr id="453" name="Google Shape;45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7225" y="4526475"/>
            <a:ext cx="1456775" cy="61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102D"/>
        </a:solidFill>
      </p:bgPr>
    </p:bg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7"/>
          <p:cNvSpPr txBox="1"/>
          <p:nvPr>
            <p:ph idx="1" type="body"/>
          </p:nvPr>
        </p:nvSpPr>
        <p:spPr>
          <a:xfrm>
            <a:off x="0" y="54475"/>
            <a:ext cx="8832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Research on SLAMBench is supported by: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EPSRC, grant PAMELA EP/K008730/1 and RAIN Hub EP/R026084/1.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EPSRC, grant RAIN Hub EP/R026084/1.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Arm Royal Academy of Engineering Research Chair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59" name="Google Shape;45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7225" y="4526475"/>
            <a:ext cx="1456775" cy="61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102D"/>
        </a:solidFill>
      </p:bgPr>
    </p:bg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8"/>
          <p:cNvSpPr txBox="1"/>
          <p:nvPr>
            <p:ph idx="1" type="body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32"/>
              <a:t>References</a:t>
            </a:r>
            <a:endParaRPr sz="2832"/>
          </a:p>
          <a:p>
            <a:pPr indent="-298450" lvl="0" marL="914400" rtl="0" algn="l">
              <a:spcBef>
                <a:spcPts val="1200"/>
              </a:spcBef>
              <a:spcAft>
                <a:spcPts val="0"/>
              </a:spcAft>
              <a:buSzPts val="1100"/>
              <a:buAutoNum type="arabicPeriod"/>
            </a:pPr>
            <a:r>
              <a:rPr lang="en-GB" sz="1100"/>
              <a:t>Davison, A. J. (2018). FutureMapping: The computational structure of spatial AI systems. arXiv preprint arXiv:1803.11288.</a:t>
            </a:r>
            <a:endParaRPr sz="1100"/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 sz="1100"/>
              <a:t>Huzaifa, M., Desai, R., Grayson, S., Jiang, X., Jing, Y., Lee, J., ... &amp; Adve, S. V. (2021, November). ILLIXR: Enabling End-to-End Extended Reality Research. In 2021 IEEE International Symposium on Workload Characterization (IISWC) (pp. 24-38). IEEE.</a:t>
            </a:r>
            <a:endParaRPr sz="1100"/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 sz="1100"/>
              <a:t>Nardi, L., Bodin, B., Zia, M. Z., Mawer, J., Nisbet, A., Kelly, P. H., ... &amp; Furber, S. (2015, May). Introducing SLAMBench, a performance and accuracy benchmarking methodology for SLAM. In 2015 IEEE international conference on robotics and automation (ICRA) (pp. 5783-5790). IEEE.</a:t>
            </a:r>
            <a:endParaRPr sz="1100"/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 sz="1100"/>
              <a:t>Bodin, B., Wagstaff, H., Saeedi, S., Nardi, L., Vespa, E., Mawer, J., ... &amp; O'Boyle, M. F. (2018, May). SLAMBench2: Multi-objective head-to-head benchmarking for visual SLAM. In 2018 IEEE International Conference on Robotics and Automation (ICRA) (pp. 3637-3644). IEEE.</a:t>
            </a:r>
            <a:endParaRPr sz="1100"/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 sz="1100"/>
              <a:t>Bujanca, M., Gafton, P., Saeedi, S., Nisbet, A., Bodin, B., O'Boyle, M. F., ... &amp; Furber, S. (2019, May). SLAMBench 3.0: Systematic automated reproducible evaluation of SLAM systems for robot vision challenges and scene understanding. In 2019 International Conference on Robotics and Automation (ICRA) (pp. 6351-6358). IEEE.</a:t>
            </a:r>
            <a:endParaRPr sz="1100"/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 sz="1100"/>
              <a:t>Bista, S. R., Hall, D., Talbot, B., Zhang, H., Dayoub, F., &amp; Sünderhauf, N. (2021, December). Evaluating the Impact of Semantic Segmentation and Pose Estimation on Dense Semantic SLAM. In 2021 IEEE/RSJ International Conference on Intelligent Robots and Systems (IROS) (pp. 5328-5335). IEEE.</a:t>
            </a:r>
            <a:endParaRPr sz="1100"/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 sz="1100"/>
              <a:t>Bujanca, M., Shi, X., Spear, M., Zhao, P., Lennox, B., &amp; Luján, M. (2021, September). Robust SLAM Systems: Are We There Yet?. In 2021 IEEE/RSJ International Conference on Intelligent Robots and Systems (IROS) (pp. 5320-5327). IEEE.</a:t>
            </a:r>
            <a:endParaRPr sz="11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102D"/>
        </a:solidFill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9"/>
          <p:cNvSpPr txBox="1"/>
          <p:nvPr/>
        </p:nvSpPr>
        <p:spPr>
          <a:xfrm>
            <a:off x="0" y="637550"/>
            <a:ext cx="9144000" cy="109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Thank you!</a:t>
            </a:r>
            <a:endParaRPr sz="2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70" name="Google Shape;47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7225" y="4526475"/>
            <a:ext cx="1456775" cy="617025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49"/>
          <p:cNvSpPr txBox="1"/>
          <p:nvPr/>
        </p:nvSpPr>
        <p:spPr>
          <a:xfrm>
            <a:off x="0" y="1734950"/>
            <a:ext cx="914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Code: </a:t>
            </a:r>
            <a:r>
              <a:rPr lang="en-GB">
                <a:solidFill>
                  <a:schemeClr val="lt1"/>
                </a:solidFill>
              </a:rPr>
              <a:t>https://github.com/pamela-project/slambench</a:t>
            </a:r>
            <a:endParaRPr/>
          </a:p>
        </p:txBody>
      </p:sp>
      <p:sp>
        <p:nvSpPr>
          <p:cNvPr id="472" name="Google Shape;472;p49"/>
          <p:cNvSpPr txBox="1"/>
          <p:nvPr/>
        </p:nvSpPr>
        <p:spPr>
          <a:xfrm>
            <a:off x="0" y="2135150"/>
            <a:ext cx="914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Contact: horia-mihai.bujanca@manchester.ac.uk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idx="4294967295" type="body"/>
          </p:nvPr>
        </p:nvSpPr>
        <p:spPr>
          <a:xfrm>
            <a:off x="0" y="715350"/>
            <a:ext cx="9144000" cy="56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Automate </a:t>
            </a:r>
            <a:r>
              <a:rPr b="1" lang="en-GB"/>
              <a:t>reproducibility</a:t>
            </a:r>
            <a:r>
              <a:rPr lang="en-GB"/>
              <a:t> and </a:t>
            </a:r>
            <a:r>
              <a:rPr b="1" lang="en-GB"/>
              <a:t>evaluation</a:t>
            </a:r>
            <a:r>
              <a:rPr lang="en-GB"/>
              <a:t> of </a:t>
            </a:r>
            <a:r>
              <a:rPr b="1" lang="en-GB"/>
              <a:t>SLAM</a:t>
            </a:r>
            <a:r>
              <a:rPr lang="en-GB"/>
              <a:t> and </a:t>
            </a:r>
            <a:r>
              <a:rPr b="1" lang="en-GB"/>
              <a:t>Spatial AI </a:t>
            </a:r>
            <a:r>
              <a:rPr lang="en-GB"/>
              <a:t>systems.</a:t>
            </a:r>
            <a:endParaRPr/>
          </a:p>
        </p:txBody>
      </p:sp>
      <p:sp>
        <p:nvSpPr>
          <p:cNvPr id="78" name="Google Shape;78;p16"/>
          <p:cNvSpPr txBox="1"/>
          <p:nvPr>
            <p:ph idx="4294967295" type="title"/>
          </p:nvPr>
        </p:nvSpPr>
        <p:spPr>
          <a:xfrm>
            <a:off x="0" y="0"/>
            <a:ext cx="9144000" cy="562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Nunito"/>
                <a:ea typeface="Nunito"/>
                <a:cs typeface="Nunito"/>
                <a:sym typeface="Nunito"/>
              </a:rPr>
              <a:t>Aim</a:t>
            </a:r>
            <a:endParaRPr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9" name="Google Shape;79;p16"/>
          <p:cNvGrpSpPr/>
          <p:nvPr/>
        </p:nvGrpSpPr>
        <p:grpSpPr>
          <a:xfrm>
            <a:off x="320552" y="1714225"/>
            <a:ext cx="8611625" cy="2673896"/>
            <a:chOff x="94082" y="64746"/>
            <a:chExt cx="10364213" cy="3195001"/>
          </a:xfrm>
        </p:grpSpPr>
        <p:sp>
          <p:nvSpPr>
            <p:cNvPr id="80" name="Google Shape;80;p16"/>
            <p:cNvSpPr/>
            <p:nvPr/>
          </p:nvSpPr>
          <p:spPr>
            <a:xfrm>
              <a:off x="697364" y="64746"/>
              <a:ext cx="1887300" cy="1887300"/>
            </a:xfrm>
            <a:prstGeom prst="ellipse">
              <a:avLst/>
            </a:prstGeom>
            <a:solidFill>
              <a:srgbClr val="795FA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16"/>
            <p:cNvSpPr/>
            <p:nvPr/>
          </p:nvSpPr>
          <p:spPr>
            <a:xfrm>
              <a:off x="1099551" y="466934"/>
              <a:ext cx="1082700" cy="10827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16"/>
            <p:cNvSpPr/>
            <p:nvPr/>
          </p:nvSpPr>
          <p:spPr>
            <a:xfrm>
              <a:off x="94082" y="2539747"/>
              <a:ext cx="30939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6"/>
            <p:cNvSpPr txBox="1"/>
            <p:nvPr/>
          </p:nvSpPr>
          <p:spPr>
            <a:xfrm>
              <a:off x="94082" y="2539747"/>
              <a:ext cx="30939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Gill Sans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ALGORITHM-AGNOSTIC</a:t>
              </a:r>
              <a:r>
                <a:rPr b="0" i="0" lang="en-GB" sz="1300" u="none" cap="none" strike="noStrik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: </a:t>
              </a:r>
              <a:endParaRPr b="0" i="0" sz="13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Gill Sans"/>
                <a:buNone/>
              </a:pPr>
              <a:r>
                <a:rPr b="0" i="0" lang="en-GB" sz="1300" u="none" cap="none" strike="noStrik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DEFINE SLAM INPUTS AND OUTPUTS.</a:t>
              </a:r>
              <a:endParaRPr sz="900">
                <a:solidFill>
                  <a:schemeClr val="lt1"/>
                </a:solidFill>
              </a:endParaRPr>
            </a:p>
          </p:txBody>
        </p:sp>
        <p:sp>
          <p:nvSpPr>
            <p:cNvPr id="84" name="Google Shape;84;p16"/>
            <p:cNvSpPr/>
            <p:nvPr/>
          </p:nvSpPr>
          <p:spPr>
            <a:xfrm>
              <a:off x="4332520" y="64746"/>
              <a:ext cx="1887300" cy="1887300"/>
            </a:xfrm>
            <a:prstGeom prst="ellipse">
              <a:avLst/>
            </a:prstGeom>
            <a:solidFill>
              <a:srgbClr val="795FA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16"/>
            <p:cNvSpPr/>
            <p:nvPr/>
          </p:nvSpPr>
          <p:spPr>
            <a:xfrm>
              <a:off x="4734707" y="466934"/>
              <a:ext cx="1082700" cy="10827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3729239" y="2539747"/>
              <a:ext cx="30939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6"/>
            <p:cNvSpPr txBox="1"/>
            <p:nvPr/>
          </p:nvSpPr>
          <p:spPr>
            <a:xfrm>
              <a:off x="3729239" y="2539747"/>
              <a:ext cx="30939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Gill Sans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DATASET-AGNOSTIC</a:t>
              </a:r>
              <a:r>
                <a:rPr b="0" i="0" lang="en-GB" sz="1300" u="none" cap="none" strike="noStrik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: </a:t>
              </a:r>
              <a:endParaRPr b="0" i="0" sz="13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Gill Sans"/>
                <a:buNone/>
              </a:pPr>
              <a:r>
                <a:rPr b="0" i="0" lang="en-GB" sz="1300" u="none" cap="none" strike="noStrik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SUPPORT EXISTING AND FUTURE SENSORS.</a:t>
              </a:r>
              <a:endParaRPr sz="900">
                <a:solidFill>
                  <a:schemeClr val="lt1"/>
                </a:solidFill>
              </a:endParaRPr>
            </a:p>
          </p:txBody>
        </p:sp>
        <p:sp>
          <p:nvSpPr>
            <p:cNvPr id="88" name="Google Shape;88;p16"/>
            <p:cNvSpPr/>
            <p:nvPr/>
          </p:nvSpPr>
          <p:spPr>
            <a:xfrm>
              <a:off x="7967676" y="64746"/>
              <a:ext cx="1887300" cy="1887300"/>
            </a:xfrm>
            <a:prstGeom prst="ellipse">
              <a:avLst/>
            </a:prstGeom>
            <a:solidFill>
              <a:srgbClr val="795FA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6"/>
            <p:cNvSpPr/>
            <p:nvPr/>
          </p:nvSpPr>
          <p:spPr>
            <a:xfrm>
              <a:off x="8369864" y="466934"/>
              <a:ext cx="1082700" cy="10827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7364395" y="2539747"/>
              <a:ext cx="30939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6"/>
            <p:cNvSpPr txBox="1"/>
            <p:nvPr/>
          </p:nvSpPr>
          <p:spPr>
            <a:xfrm>
              <a:off x="7364395" y="2539747"/>
              <a:ext cx="30939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Gill Sans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CONTEXT-AGNOSTIC</a:t>
              </a:r>
              <a:r>
                <a:rPr b="0" i="0" lang="en-GB" sz="1300" u="none" cap="none" strike="noStrik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: </a:t>
              </a:r>
              <a:endParaRPr b="0" i="0" sz="13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Gill Sans"/>
                <a:buNone/>
              </a:pPr>
              <a:r>
                <a:rPr b="0" i="0" lang="en-GB" sz="1300" u="none" cap="none" strike="noStrik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EVALUATE PERFORMANCE</a:t>
              </a:r>
              <a:r>
                <a:rPr lang="en-GB" sz="13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 FAIRLY</a:t>
              </a:r>
              <a:endParaRPr sz="900">
                <a:solidFill>
                  <a:schemeClr val="lt1"/>
                </a:solidFill>
              </a:endParaRPr>
            </a:p>
          </p:txBody>
        </p:sp>
      </p:grpSp>
      <p:pic>
        <p:nvPicPr>
          <p:cNvPr id="92" name="Google Shape;9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87225" y="4526475"/>
            <a:ext cx="1456775" cy="61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/>
          <p:nvPr>
            <p:ph idx="4294967295" type="title"/>
          </p:nvPr>
        </p:nvSpPr>
        <p:spPr>
          <a:xfrm>
            <a:off x="0" y="0"/>
            <a:ext cx="9144000" cy="562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Nunito"/>
                <a:ea typeface="Nunito"/>
                <a:cs typeface="Nunito"/>
                <a:sym typeface="Nunito"/>
              </a:rPr>
              <a:t>Currently supported algorithms</a:t>
            </a:r>
            <a:endParaRPr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15000" y="796800"/>
            <a:ext cx="9114000" cy="37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-GB" sz="1200">
                <a:solidFill>
                  <a:schemeClr val="lt1"/>
                </a:solidFill>
              </a:rPr>
              <a:t>ORB-SLAM3 [Campos et al, ARXIV'20]: C++ as distributed by </a:t>
            </a:r>
            <a:r>
              <a:rPr lang="en-GB" sz="1200">
                <a:solidFill>
                  <a:schemeClr val="lt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https://github.com/UZ-SLAMLab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-GB" sz="1200">
                <a:solidFill>
                  <a:schemeClr val="lt1"/>
                </a:solidFill>
              </a:rPr>
              <a:t>ReFusion [Palazollo et al. IROS'19]: CUDA as distributed by </a:t>
            </a:r>
            <a:r>
              <a:rPr lang="en-GB" sz="1200">
                <a:solidFill>
                  <a:schemeClr val="lt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https://github.com/PRBonn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-GB" sz="1200">
                <a:solidFill>
                  <a:schemeClr val="lt1"/>
                </a:solidFill>
              </a:rPr>
              <a:t>OpenVINS [Geneva et al. IROS'19]: C++ as distributed by </a:t>
            </a:r>
            <a:r>
              <a:rPr lang="en-GB" sz="1200">
                <a:solidFill>
                  <a:schemeClr val="lt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https://github.com/rpng/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-GB" sz="1200">
                <a:solidFill>
                  <a:schemeClr val="lt1"/>
                </a:solidFill>
              </a:rPr>
              <a:t>Supereight [Vespa et al. RA-L'18]: C++, OpenMP as distributed by </a:t>
            </a:r>
            <a:r>
              <a:rPr lang="en-GB" sz="1200">
                <a:solidFill>
                  <a:schemeClr val="lt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https://github.com/emanuelev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-GB" sz="1200">
                <a:solidFill>
                  <a:schemeClr val="lt1"/>
                </a:solidFill>
              </a:rPr>
              <a:t>BundleFusion [Dai et al. ACM TOG'17]: CUDA as distributed by </a:t>
            </a:r>
            <a:r>
              <a:rPr lang="en-GB" sz="1200">
                <a:solidFill>
                  <a:schemeClr val="lt1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https://github.com/niessner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-GB" sz="1200">
                <a:solidFill>
                  <a:schemeClr val="lt1"/>
                </a:solidFill>
              </a:rPr>
              <a:t>SemanticFusion [McCormac et al. ICRA'17]: CUDA as distributed by </a:t>
            </a:r>
            <a:r>
              <a:rPr lang="en-GB" sz="1200">
                <a:solidFill>
                  <a:schemeClr val="lt1"/>
                </a:solidFill>
                <a:uFill>
                  <a:noFill/>
                </a:u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https://github.com/seaun163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-GB" sz="1200">
                <a:solidFill>
                  <a:schemeClr val="lt1"/>
                </a:solidFill>
              </a:rPr>
              <a:t>ORB-SLAM2 [Mur-Artal et al, TOR'15 and TOR'17]: C++ as distributed by </a:t>
            </a:r>
            <a:r>
              <a:rPr lang="en-GB" sz="1200">
                <a:solidFill>
                  <a:schemeClr val="lt1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https://github.com/raulmur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-GB" sz="1200">
                <a:solidFill>
                  <a:schemeClr val="lt1"/>
                </a:solidFill>
              </a:rPr>
              <a:t>DSO [Engel et al. Arxiv'16]: C++ as distributed by </a:t>
            </a:r>
            <a:r>
              <a:rPr lang="en-GB" sz="1200">
                <a:solidFill>
                  <a:schemeClr val="lt1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https://github.com/JakobEngel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-GB" sz="1200">
                <a:solidFill>
                  <a:schemeClr val="lt1"/>
                </a:solidFill>
              </a:rPr>
              <a:t>ElasticFusion [Whelan et al, IJRR'16]: CUDA as distributed by </a:t>
            </a:r>
            <a:r>
              <a:rPr lang="en-GB" sz="1200">
                <a:solidFill>
                  <a:schemeClr val="lt1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https://github.com/mp3guy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-GB" sz="1200">
                <a:solidFill>
                  <a:schemeClr val="lt1"/>
                </a:solidFill>
              </a:rPr>
              <a:t>InfiniTAMv2 [Kahler et al, ISMAR'15]: C++, OpenMP and CUDA versions as distributed by </a:t>
            </a:r>
            <a:r>
              <a:rPr lang="en-GB" sz="1200">
                <a:solidFill>
                  <a:schemeClr val="lt1"/>
                </a:solidFill>
                <a:uFill>
                  <a:noFill/>
                </a:u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https://github.com/victorprad/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-GB" sz="1200">
                <a:solidFill>
                  <a:schemeClr val="lt1"/>
                </a:solidFill>
              </a:rPr>
              <a:t>KinectFusion [Newcombe et al. ISMAR'11]: C++, OpenMP, OpenCL and CUDA inspired by </a:t>
            </a:r>
            <a:r>
              <a:rPr lang="en-GB" sz="1200">
                <a:solidFill>
                  <a:schemeClr val="lt1"/>
                </a:solidFill>
                <a:uFill>
                  <a:noFill/>
                </a:uFill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https://github.com/GerhardR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-GB" sz="1200">
                <a:solidFill>
                  <a:schemeClr val="lt1"/>
                </a:solidFill>
              </a:rPr>
              <a:t>LSDSLAM [Engel et al, ECCV'14]: C++, and threaded as distributed by </a:t>
            </a:r>
            <a:r>
              <a:rPr lang="en-GB" sz="1200">
                <a:solidFill>
                  <a:schemeClr val="lt1"/>
                </a:solidFill>
                <a:uFill>
                  <a:noFill/>
                </a:uFill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https://github.com/tum-vision/</a:t>
            </a:r>
            <a:r>
              <a:rPr lang="en-GB" sz="1200">
                <a:solidFill>
                  <a:schemeClr val="lt1"/>
                </a:solidFill>
              </a:rPr>
              <a:t> and modified by </a:t>
            </a:r>
            <a:r>
              <a:rPr lang="en-GB" sz="1200">
                <a:solidFill>
                  <a:schemeClr val="lt1"/>
                </a:solidFill>
                <a:uFill>
                  <a:noFill/>
                </a:uFill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https://github.com/mp3guy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-GB" sz="1200">
                <a:solidFill>
                  <a:schemeClr val="lt1"/>
                </a:solidFill>
              </a:rPr>
              <a:t>MonoSLAM [Davison et al, TPAMI'07]: Original version as distributed by </a:t>
            </a:r>
            <a:r>
              <a:rPr lang="en-GB" sz="1200">
                <a:solidFill>
                  <a:schemeClr val="lt1"/>
                </a:solidFill>
                <a:uFill>
                  <a:noFill/>
                </a:uFill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https://github.com/hanmekim/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-GB" sz="1200">
                <a:solidFill>
                  <a:schemeClr val="lt1"/>
                </a:solidFill>
              </a:rPr>
              <a:t>OKVIS [Leutenegger et al, IJRR'15]: Original version as distributed by </a:t>
            </a:r>
            <a:r>
              <a:rPr lang="en-GB" sz="1200">
                <a:solidFill>
                  <a:schemeClr val="lt1"/>
                </a:solidFill>
                <a:uFill>
                  <a:noFill/>
                </a:uFill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https://github.com/ethz-asl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-GB" sz="1200">
                <a:solidFill>
                  <a:schemeClr val="lt1"/>
                </a:solidFill>
              </a:rPr>
              <a:t>PTAM [Klein et al, ISMAR'07 and ECCV'08]: Original version as distributed by </a:t>
            </a:r>
            <a:r>
              <a:rPr lang="en-GB" sz="1200">
                <a:solidFill>
                  <a:schemeClr val="lt1"/>
                </a:solidFill>
                <a:uFill>
                  <a:noFill/>
                </a:uFill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https://github.com/Oxford-PTAM/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-GB" sz="1200">
                <a:solidFill>
                  <a:schemeClr val="lt1"/>
                </a:solidFill>
              </a:rPr>
              <a:t>SVO [Forster et al, ICRA'14]: Original version as distributed by </a:t>
            </a:r>
            <a:r>
              <a:rPr lang="en-GB" sz="1200">
                <a:solidFill>
                  <a:schemeClr val="lt1"/>
                </a:solidFill>
                <a:uFill>
                  <a:noFill/>
                </a:uFill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https://github.com/uzh-rpg/rpg_svo/</a:t>
            </a:r>
            <a:r>
              <a:rPr lang="en-GB" sz="1200">
                <a:solidFill>
                  <a:schemeClr val="lt1"/>
                </a:solidFill>
              </a:rPr>
              <a:t> 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99" name="Google Shape;99;p17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687225" y="4526475"/>
            <a:ext cx="1456775" cy="61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/>
          <p:nvPr>
            <p:ph idx="4294967295" type="title"/>
          </p:nvPr>
        </p:nvSpPr>
        <p:spPr>
          <a:xfrm>
            <a:off x="0" y="0"/>
            <a:ext cx="9144000" cy="562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Nunito"/>
                <a:ea typeface="Nunito"/>
                <a:cs typeface="Nunito"/>
                <a:sym typeface="Nunito"/>
              </a:rPr>
              <a:t>Currently supported datasets</a:t>
            </a:r>
            <a:endParaRPr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5" name="Google Shape;105;p18"/>
          <p:cNvSpPr txBox="1"/>
          <p:nvPr/>
        </p:nvSpPr>
        <p:spPr>
          <a:xfrm>
            <a:off x="313300" y="823250"/>
            <a:ext cx="62799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-GB">
                <a:solidFill>
                  <a:schemeClr val="lt1"/>
                </a:solidFill>
              </a:rPr>
              <a:t>OpenLORIS [Shi et al, ICRA'20]: Lifelong SLAM dataset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-GB">
                <a:solidFill>
                  <a:schemeClr val="lt1"/>
                </a:solidFill>
              </a:rPr>
              <a:t>Bonn Dynamic [Palazollo et al. IROS'19]: Dynamic scene dataset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-GB">
                <a:solidFill>
                  <a:schemeClr val="lt1"/>
                </a:solidFill>
              </a:rPr>
              <a:t>UZH-FPV [Delmerico et al. ICRA'19]: Drone racing dataset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-GB">
                <a:solidFill>
                  <a:schemeClr val="lt1"/>
                </a:solidFill>
              </a:rPr>
              <a:t>ETH Illumination [Park et al, ICRA'17]: Illumination changes dataset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-GB">
                <a:solidFill>
                  <a:schemeClr val="lt1"/>
                </a:solidFill>
              </a:rPr>
              <a:t>VolumeDeform [Innmann et al, ECCV'16]: Non-rigid reconstruction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-GB">
                <a:solidFill>
                  <a:schemeClr val="lt1"/>
                </a:solidFill>
              </a:rPr>
              <a:t>EuRoC MAV [Burri et al, IJRR'16]: Micro Aerial Vehicle dataset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-GB">
                <a:solidFill>
                  <a:schemeClr val="lt1"/>
                </a:solidFill>
              </a:rPr>
              <a:t>ICL-NUIM [Handa et al, ICRA'14]: Synthetic dataset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-GB">
                <a:solidFill>
                  <a:schemeClr val="lt1"/>
                </a:solidFill>
              </a:rPr>
              <a:t>TUM RGB-D [Sturm et al, IROS'12]: A standard SLAM benchmark 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06" name="Google Shape;10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7225" y="4526475"/>
            <a:ext cx="1456775" cy="61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2265" y="3329381"/>
            <a:ext cx="1668811" cy="867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7854" y="4239969"/>
            <a:ext cx="1517367" cy="867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 rotWithShape="1">
          <a:blip r:embed="rId5">
            <a:alphaModFix/>
          </a:blip>
          <a:srcRect b="0" l="58260" r="3935" t="0"/>
          <a:stretch/>
        </p:blipFill>
        <p:spPr>
          <a:xfrm>
            <a:off x="3630507" y="2030344"/>
            <a:ext cx="1322216" cy="1082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/>
          <p:nvPr/>
        </p:nvSpPr>
        <p:spPr>
          <a:xfrm flipH="1">
            <a:off x="630202" y="4491575"/>
            <a:ext cx="282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Level 1:  Camera localisation</a:t>
            </a:r>
            <a:endParaRPr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16" name="Google Shape;116;p19"/>
          <p:cNvSpPr txBox="1"/>
          <p:nvPr/>
        </p:nvSpPr>
        <p:spPr>
          <a:xfrm flipH="1">
            <a:off x="629876" y="3455175"/>
            <a:ext cx="275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Level 2: Reconstruction</a:t>
            </a:r>
            <a:endParaRPr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17" name="Google Shape;117;p19"/>
          <p:cNvSpPr txBox="1"/>
          <p:nvPr/>
        </p:nvSpPr>
        <p:spPr>
          <a:xfrm flipH="1">
            <a:off x="630203" y="2263725"/>
            <a:ext cx="305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Level 3: Scene understanding</a:t>
            </a:r>
            <a:endParaRPr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18" name="Google Shape;118;p19"/>
          <p:cNvPicPr preferRelativeResize="0"/>
          <p:nvPr/>
        </p:nvPicPr>
        <p:blipFill rotWithShape="1">
          <a:blip r:embed="rId6">
            <a:alphaModFix/>
          </a:blip>
          <a:srcRect b="0" l="26135" r="30478" t="0"/>
          <a:stretch/>
        </p:blipFill>
        <p:spPr>
          <a:xfrm>
            <a:off x="4340272" y="2853131"/>
            <a:ext cx="1430433" cy="138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15431" y="2030343"/>
            <a:ext cx="1615378" cy="108237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9"/>
          <p:cNvSpPr txBox="1"/>
          <p:nvPr/>
        </p:nvSpPr>
        <p:spPr>
          <a:xfrm flipH="1">
            <a:off x="630225" y="1031650"/>
            <a:ext cx="318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Level 4: Interaction understanding</a:t>
            </a:r>
            <a:endParaRPr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21" name="Google Shape;121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13125" y="802225"/>
            <a:ext cx="1668811" cy="92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 rotWithShape="1">
          <a:blip r:embed="rId9">
            <a:alphaModFix/>
          </a:blip>
          <a:srcRect b="10765" l="4979" r="0" t="12559"/>
          <a:stretch/>
        </p:blipFill>
        <p:spPr>
          <a:xfrm>
            <a:off x="5681165" y="802235"/>
            <a:ext cx="2369385" cy="877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687225" y="4526475"/>
            <a:ext cx="1456775" cy="617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9"/>
          <p:cNvSpPr txBox="1"/>
          <p:nvPr>
            <p:ph idx="4294967295" type="title"/>
          </p:nvPr>
        </p:nvSpPr>
        <p:spPr>
          <a:xfrm>
            <a:off x="0" y="0"/>
            <a:ext cx="9144000" cy="562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Nunito"/>
                <a:ea typeface="Nunito"/>
                <a:cs typeface="Nunito"/>
                <a:sym typeface="Nunito"/>
              </a:rPr>
              <a:t>Background: from SLAM to Spatial AI</a:t>
            </a:r>
            <a:endParaRPr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/>
          <p:nvPr/>
        </p:nvSpPr>
        <p:spPr>
          <a:xfrm>
            <a:off x="520642" y="777450"/>
            <a:ext cx="2151900" cy="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Tasks</a:t>
            </a:r>
            <a:endParaRPr b="1" sz="1500">
              <a:solidFill>
                <a:schemeClr val="lt1"/>
              </a:solidFill>
            </a:endParaRPr>
          </a:p>
        </p:txBody>
      </p:sp>
      <p:sp>
        <p:nvSpPr>
          <p:cNvPr id="131" name="Google Shape;131;p20"/>
          <p:cNvSpPr txBox="1"/>
          <p:nvPr/>
        </p:nvSpPr>
        <p:spPr>
          <a:xfrm>
            <a:off x="2798260" y="783899"/>
            <a:ext cx="2271600" cy="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Sensors</a:t>
            </a:r>
            <a:endParaRPr b="1" sz="1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32" name="Google Shape;132;p20"/>
          <p:cNvSpPr txBox="1"/>
          <p:nvPr/>
        </p:nvSpPr>
        <p:spPr>
          <a:xfrm>
            <a:off x="4785333" y="785434"/>
            <a:ext cx="1800300" cy="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Platforms</a:t>
            </a:r>
            <a:endParaRPr b="1" sz="1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33" name="Google Shape;133;p20"/>
          <p:cNvSpPr txBox="1"/>
          <p:nvPr/>
        </p:nvSpPr>
        <p:spPr>
          <a:xfrm>
            <a:off x="6498191" y="778702"/>
            <a:ext cx="2011200" cy="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Environments</a:t>
            </a:r>
            <a:endParaRPr b="1" sz="1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34" name="Google Shape;134;p20"/>
          <p:cNvPicPr preferRelativeResize="0"/>
          <p:nvPr/>
        </p:nvPicPr>
        <p:blipFill rotWithShape="1">
          <a:blip r:embed="rId3">
            <a:alphaModFix/>
          </a:blip>
          <a:srcRect b="29438" l="0" r="0" t="26622"/>
          <a:stretch/>
        </p:blipFill>
        <p:spPr>
          <a:xfrm>
            <a:off x="3404515" y="2312881"/>
            <a:ext cx="1117806" cy="517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9213" y="1023155"/>
            <a:ext cx="809697" cy="79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09702" y="3369797"/>
            <a:ext cx="1507415" cy="636883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0"/>
          <p:cNvSpPr txBox="1"/>
          <p:nvPr/>
        </p:nvSpPr>
        <p:spPr>
          <a:xfrm>
            <a:off x="3080601" y="1724400"/>
            <a:ext cx="16221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Monocular </a:t>
            </a:r>
            <a:endParaRPr sz="12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38" name="Google Shape;138;p20"/>
          <p:cNvSpPr txBox="1"/>
          <p:nvPr/>
        </p:nvSpPr>
        <p:spPr>
          <a:xfrm>
            <a:off x="2915950" y="2902299"/>
            <a:ext cx="20364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Stereo</a:t>
            </a:r>
            <a:endParaRPr sz="12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39" name="Google Shape;139;p20"/>
          <p:cNvSpPr txBox="1"/>
          <p:nvPr/>
        </p:nvSpPr>
        <p:spPr>
          <a:xfrm>
            <a:off x="2915952" y="4140368"/>
            <a:ext cx="20364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Depth</a:t>
            </a:r>
            <a:endParaRPr sz="12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40" name="Google Shape;140;p20"/>
          <p:cNvSpPr txBox="1"/>
          <p:nvPr/>
        </p:nvSpPr>
        <p:spPr>
          <a:xfrm>
            <a:off x="894712" y="1718775"/>
            <a:ext cx="14037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Visual Localization</a:t>
            </a:r>
            <a:endParaRPr sz="12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41" name="Google Shape;141;p20"/>
          <p:cNvPicPr preferRelativeResize="0"/>
          <p:nvPr/>
        </p:nvPicPr>
        <p:blipFill rotWithShape="1">
          <a:blip r:embed="rId6">
            <a:alphaModFix/>
          </a:blip>
          <a:srcRect b="0" l="0" r="0" t="5722"/>
          <a:stretch/>
        </p:blipFill>
        <p:spPr>
          <a:xfrm>
            <a:off x="1094585" y="1081698"/>
            <a:ext cx="1004037" cy="680718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0"/>
          <p:cNvSpPr txBox="1"/>
          <p:nvPr/>
        </p:nvSpPr>
        <p:spPr>
          <a:xfrm>
            <a:off x="578475" y="2902302"/>
            <a:ext cx="20364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12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3D Reconstruction</a:t>
            </a:r>
            <a:endParaRPr sz="12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sz="12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43" name="Google Shape;143;p20"/>
          <p:cNvSpPr txBox="1"/>
          <p:nvPr/>
        </p:nvSpPr>
        <p:spPr>
          <a:xfrm>
            <a:off x="719982" y="4140602"/>
            <a:ext cx="2085900" cy="2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12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Scene understanding </a:t>
            </a:r>
            <a:endParaRPr sz="12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44" name="Google Shape;144;p20"/>
          <p:cNvPicPr preferRelativeResize="0"/>
          <p:nvPr/>
        </p:nvPicPr>
        <p:blipFill rotWithShape="1">
          <a:blip r:embed="rId7">
            <a:alphaModFix/>
          </a:blip>
          <a:srcRect b="0" l="0" r="0" t="50377"/>
          <a:stretch/>
        </p:blipFill>
        <p:spPr>
          <a:xfrm>
            <a:off x="832152" y="2173732"/>
            <a:ext cx="1703505" cy="75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0"/>
          <p:cNvPicPr preferRelativeResize="0"/>
          <p:nvPr/>
        </p:nvPicPr>
        <p:blipFill rotWithShape="1">
          <a:blip r:embed="rId8">
            <a:alphaModFix/>
          </a:blip>
          <a:srcRect b="2807" l="191" r="33897" t="56965"/>
          <a:stretch/>
        </p:blipFill>
        <p:spPr>
          <a:xfrm>
            <a:off x="698580" y="3398593"/>
            <a:ext cx="2128766" cy="579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0"/>
          <p:cNvPicPr preferRelativeResize="0"/>
          <p:nvPr/>
        </p:nvPicPr>
        <p:blipFill rotWithShape="1">
          <a:blip r:embed="rId9">
            <a:alphaModFix/>
          </a:blip>
          <a:srcRect b="0" l="20402" r="10201" t="0"/>
          <a:stretch/>
        </p:blipFill>
        <p:spPr>
          <a:xfrm>
            <a:off x="5478483" y="2043446"/>
            <a:ext cx="524622" cy="860652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 txBox="1"/>
          <p:nvPr/>
        </p:nvSpPr>
        <p:spPr>
          <a:xfrm>
            <a:off x="4935354" y="2904085"/>
            <a:ext cx="17034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Desktop </a:t>
            </a:r>
            <a:endParaRPr sz="12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48" name="Google Shape;148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04427" y="1081707"/>
            <a:ext cx="962045" cy="68071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0"/>
          <p:cNvSpPr txBox="1"/>
          <p:nvPr/>
        </p:nvSpPr>
        <p:spPr>
          <a:xfrm>
            <a:off x="4935347" y="1724972"/>
            <a:ext cx="17034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Cloud computing </a:t>
            </a:r>
            <a:endParaRPr sz="12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50" name="Google Shape;150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382244" y="3278555"/>
            <a:ext cx="809695" cy="81937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0"/>
          <p:cNvSpPr txBox="1"/>
          <p:nvPr/>
        </p:nvSpPr>
        <p:spPr>
          <a:xfrm>
            <a:off x="4935359" y="4154672"/>
            <a:ext cx="17034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Mobile</a:t>
            </a:r>
            <a:endParaRPr sz="12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endParaRPr sz="12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52" name="Google Shape;152;p20"/>
          <p:cNvSpPr txBox="1"/>
          <p:nvPr/>
        </p:nvSpPr>
        <p:spPr>
          <a:xfrm>
            <a:off x="6668027" y="1739512"/>
            <a:ext cx="17034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City</a:t>
            </a:r>
            <a:endParaRPr sz="12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53" name="Google Shape;153;p20"/>
          <p:cNvSpPr txBox="1"/>
          <p:nvPr/>
        </p:nvSpPr>
        <p:spPr>
          <a:xfrm>
            <a:off x="6651975" y="2905626"/>
            <a:ext cx="17034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Indoor</a:t>
            </a:r>
            <a:endParaRPr sz="12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54" name="Google Shape;154;p20"/>
          <p:cNvSpPr txBox="1"/>
          <p:nvPr/>
        </p:nvSpPr>
        <p:spPr>
          <a:xfrm>
            <a:off x="6694315" y="4153323"/>
            <a:ext cx="17034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Nature</a:t>
            </a:r>
            <a:endParaRPr sz="12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55" name="Google Shape;155;p20"/>
          <p:cNvPicPr preferRelativeResize="0"/>
          <p:nvPr/>
        </p:nvPicPr>
        <p:blipFill rotWithShape="1">
          <a:blip r:embed="rId12">
            <a:alphaModFix/>
          </a:blip>
          <a:srcRect b="10370" l="0" r="10370" t="0"/>
          <a:stretch/>
        </p:blipFill>
        <p:spPr>
          <a:xfrm>
            <a:off x="6889051" y="3289313"/>
            <a:ext cx="1313996" cy="797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874340" y="1125544"/>
            <a:ext cx="1258744" cy="63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0"/>
          <p:cNvPicPr preferRelativeResize="0"/>
          <p:nvPr/>
        </p:nvPicPr>
        <p:blipFill rotWithShape="1">
          <a:blip r:embed="rId14">
            <a:alphaModFix/>
          </a:blip>
          <a:srcRect b="19891" l="0" r="0" t="0"/>
          <a:stretch/>
        </p:blipFill>
        <p:spPr>
          <a:xfrm>
            <a:off x="6874339" y="2217555"/>
            <a:ext cx="1258743" cy="685012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0"/>
          <p:cNvSpPr txBox="1"/>
          <p:nvPr>
            <p:ph idx="4294967295"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Motivation: </a:t>
            </a:r>
            <a:r>
              <a:rPr lang="en-GB"/>
              <a:t>SLAM systems are difficult to evaluate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59" name="Google Shape;159;p2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687225" y="4526475"/>
            <a:ext cx="1456775" cy="61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1"/>
          <p:cNvSpPr txBox="1"/>
          <p:nvPr/>
        </p:nvSpPr>
        <p:spPr>
          <a:xfrm>
            <a:off x="-18350" y="-156"/>
            <a:ext cx="2523600" cy="4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Algorithms</a:t>
            </a:r>
            <a:endParaRPr b="1" sz="25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65" name="Google Shape;165;p21"/>
          <p:cNvSpPr txBox="1"/>
          <p:nvPr/>
        </p:nvSpPr>
        <p:spPr>
          <a:xfrm>
            <a:off x="2512175" y="-156"/>
            <a:ext cx="2256300" cy="4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Datasets</a:t>
            </a:r>
            <a:endParaRPr b="1" sz="25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66" name="Google Shape;166;p21"/>
          <p:cNvPicPr preferRelativeResize="0"/>
          <p:nvPr/>
        </p:nvPicPr>
        <p:blipFill rotWithShape="1">
          <a:blip r:embed="rId3">
            <a:alphaModFix/>
          </a:blip>
          <a:srcRect b="333" l="15802" r="16780" t="70173"/>
          <a:stretch/>
        </p:blipFill>
        <p:spPr>
          <a:xfrm>
            <a:off x="2547788" y="4212975"/>
            <a:ext cx="2153602" cy="54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1"/>
          <p:cNvSpPr txBox="1"/>
          <p:nvPr/>
        </p:nvSpPr>
        <p:spPr>
          <a:xfrm>
            <a:off x="4775400" y="0"/>
            <a:ext cx="2256300" cy="4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Architectures</a:t>
            </a:r>
            <a:endParaRPr b="1" sz="25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68" name="Google Shape;168;p21"/>
          <p:cNvPicPr preferRelativeResize="0"/>
          <p:nvPr/>
        </p:nvPicPr>
        <p:blipFill rotWithShape="1">
          <a:blip r:embed="rId4">
            <a:alphaModFix/>
          </a:blip>
          <a:srcRect b="-356" l="1280" r="236" t="1219"/>
          <a:stretch/>
        </p:blipFill>
        <p:spPr>
          <a:xfrm>
            <a:off x="7115141" y="725781"/>
            <a:ext cx="1919992" cy="762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1"/>
          <p:cNvPicPr preferRelativeResize="0"/>
          <p:nvPr/>
        </p:nvPicPr>
        <p:blipFill rotWithShape="1">
          <a:blip r:embed="rId5">
            <a:alphaModFix/>
          </a:blip>
          <a:srcRect b="9948" l="586" r="0" t="7556"/>
          <a:stretch/>
        </p:blipFill>
        <p:spPr>
          <a:xfrm>
            <a:off x="5041825" y="790250"/>
            <a:ext cx="1744426" cy="79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1"/>
          <p:cNvPicPr preferRelativeResize="0"/>
          <p:nvPr/>
        </p:nvPicPr>
        <p:blipFill rotWithShape="1">
          <a:blip r:embed="rId6">
            <a:alphaModFix/>
          </a:blip>
          <a:srcRect b="0" l="0" r="7732" t="0"/>
          <a:stretch/>
        </p:blipFill>
        <p:spPr>
          <a:xfrm>
            <a:off x="5041825" y="1773125"/>
            <a:ext cx="1744425" cy="54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1"/>
          <p:cNvSpPr txBox="1"/>
          <p:nvPr/>
        </p:nvSpPr>
        <p:spPr>
          <a:xfrm>
            <a:off x="6959450" y="10451"/>
            <a:ext cx="2168400" cy="4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Metrics</a:t>
            </a:r>
            <a:endParaRPr b="1" sz="900">
              <a:solidFill>
                <a:srgbClr val="FFFFFF"/>
              </a:solidFill>
            </a:endParaRPr>
          </a:p>
        </p:txBody>
      </p:sp>
      <p:pic>
        <p:nvPicPr>
          <p:cNvPr id="172" name="Google Shape;172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95288" y="3919875"/>
            <a:ext cx="1422130" cy="94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4945" y="790250"/>
            <a:ext cx="960490" cy="762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1"/>
          <p:cNvPicPr preferRelativeResize="0"/>
          <p:nvPr/>
        </p:nvPicPr>
        <p:blipFill rotWithShape="1">
          <a:blip r:embed="rId9">
            <a:alphaModFix/>
          </a:blip>
          <a:srcRect b="0" l="0" r="53124" t="0"/>
          <a:stretch/>
        </p:blipFill>
        <p:spPr>
          <a:xfrm>
            <a:off x="1293349" y="790246"/>
            <a:ext cx="929528" cy="762767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1"/>
          <p:cNvSpPr txBox="1"/>
          <p:nvPr/>
        </p:nvSpPr>
        <p:spPr>
          <a:xfrm>
            <a:off x="-17897" y="1525450"/>
            <a:ext cx="2523600" cy="2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Traditional SLAM</a:t>
            </a:r>
            <a:endParaRPr sz="12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76" name="Google Shape;176;p21"/>
          <p:cNvSpPr txBox="1"/>
          <p:nvPr/>
        </p:nvSpPr>
        <p:spPr>
          <a:xfrm>
            <a:off x="-17925" y="3701461"/>
            <a:ext cx="2523600" cy="2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Semantic understanding</a:t>
            </a:r>
            <a:endParaRPr sz="12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77" name="Google Shape;177;p21"/>
          <p:cNvSpPr txBox="1"/>
          <p:nvPr/>
        </p:nvSpPr>
        <p:spPr>
          <a:xfrm>
            <a:off x="182650" y="4754175"/>
            <a:ext cx="2091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Non-rigid reconstruction</a:t>
            </a:r>
            <a:endParaRPr sz="12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78" name="Google Shape;178;p21"/>
          <p:cNvSpPr txBox="1"/>
          <p:nvPr/>
        </p:nvSpPr>
        <p:spPr>
          <a:xfrm>
            <a:off x="6883" y="2502047"/>
            <a:ext cx="2496900" cy="2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Depth estimation</a:t>
            </a:r>
            <a:endParaRPr sz="12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79" name="Google Shape;179;p21"/>
          <p:cNvPicPr preferRelativeResize="0"/>
          <p:nvPr/>
        </p:nvPicPr>
        <p:blipFill rotWithShape="1">
          <a:blip r:embed="rId10">
            <a:alphaModFix/>
          </a:blip>
          <a:srcRect b="0" l="49489" r="0" t="0"/>
          <a:stretch/>
        </p:blipFill>
        <p:spPr>
          <a:xfrm>
            <a:off x="1253896" y="2793650"/>
            <a:ext cx="1095225" cy="102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1"/>
          <p:cNvPicPr preferRelativeResize="0"/>
          <p:nvPr/>
        </p:nvPicPr>
        <p:blipFill rotWithShape="1">
          <a:blip r:embed="rId11">
            <a:alphaModFix/>
          </a:blip>
          <a:srcRect b="0" l="26333" r="169" t="0"/>
          <a:stretch/>
        </p:blipFill>
        <p:spPr>
          <a:xfrm>
            <a:off x="188141" y="1971737"/>
            <a:ext cx="2153579" cy="604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1"/>
          <p:cNvPicPr preferRelativeResize="0"/>
          <p:nvPr/>
        </p:nvPicPr>
        <p:blipFill rotWithShape="1">
          <a:blip r:embed="rId12">
            <a:alphaModFix/>
          </a:blip>
          <a:srcRect b="80365" l="0" r="52602" t="0"/>
          <a:stretch/>
        </p:blipFill>
        <p:spPr>
          <a:xfrm>
            <a:off x="2559247" y="2077963"/>
            <a:ext cx="2153670" cy="605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115141" y="1715332"/>
            <a:ext cx="914466" cy="846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1"/>
          <p:cNvPicPr preferRelativeResize="0"/>
          <p:nvPr/>
        </p:nvPicPr>
        <p:blipFill rotWithShape="1">
          <a:blip r:embed="rId14">
            <a:alphaModFix/>
          </a:blip>
          <a:srcRect b="527" l="0" r="0" t="0"/>
          <a:stretch/>
        </p:blipFill>
        <p:spPr>
          <a:xfrm>
            <a:off x="8029607" y="1715332"/>
            <a:ext cx="1005527" cy="84675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1"/>
          <p:cNvSpPr txBox="1"/>
          <p:nvPr/>
        </p:nvSpPr>
        <p:spPr>
          <a:xfrm>
            <a:off x="7073455" y="1421519"/>
            <a:ext cx="1940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Reconstruction error</a:t>
            </a:r>
            <a:endParaRPr sz="12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85" name="Google Shape;185;p21"/>
          <p:cNvSpPr txBox="1"/>
          <p:nvPr/>
        </p:nvSpPr>
        <p:spPr>
          <a:xfrm>
            <a:off x="7031449" y="2479078"/>
            <a:ext cx="2083500" cy="4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Semantic segmentation</a:t>
            </a:r>
            <a:endParaRPr sz="12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86" name="Google Shape;186;p21"/>
          <p:cNvSpPr txBox="1"/>
          <p:nvPr/>
        </p:nvSpPr>
        <p:spPr>
          <a:xfrm>
            <a:off x="7111296" y="3818549"/>
            <a:ext cx="1940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Localization accuracy</a:t>
            </a:r>
            <a:endParaRPr sz="12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87" name="Google Shape;187;p21"/>
          <p:cNvSpPr txBox="1"/>
          <p:nvPr/>
        </p:nvSpPr>
        <p:spPr>
          <a:xfrm>
            <a:off x="7129031" y="4815395"/>
            <a:ext cx="603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Speed</a:t>
            </a:r>
            <a:endParaRPr sz="12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88" name="Google Shape;188;p21"/>
          <p:cNvSpPr txBox="1"/>
          <p:nvPr/>
        </p:nvSpPr>
        <p:spPr>
          <a:xfrm>
            <a:off x="7779862" y="4815389"/>
            <a:ext cx="603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Power</a:t>
            </a:r>
            <a:endParaRPr sz="12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89" name="Google Shape;189;p21"/>
          <p:cNvSpPr txBox="1"/>
          <p:nvPr/>
        </p:nvSpPr>
        <p:spPr>
          <a:xfrm>
            <a:off x="8349335" y="4815393"/>
            <a:ext cx="771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Memory</a:t>
            </a:r>
            <a:endParaRPr sz="12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90" name="Google Shape;190;p2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555522" y="761828"/>
            <a:ext cx="2153657" cy="748027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1"/>
          <p:cNvSpPr txBox="1"/>
          <p:nvPr/>
        </p:nvSpPr>
        <p:spPr>
          <a:xfrm>
            <a:off x="2555047" y="1523651"/>
            <a:ext cx="2154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RGB-D, Stereo</a:t>
            </a:r>
            <a:endParaRPr sz="12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92" name="Google Shape;192;p21"/>
          <p:cNvSpPr txBox="1"/>
          <p:nvPr/>
        </p:nvSpPr>
        <p:spPr>
          <a:xfrm>
            <a:off x="2546825" y="4754178"/>
            <a:ext cx="2154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Non-rigid </a:t>
            </a:r>
            <a:endParaRPr sz="12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93" name="Google Shape;193;p21"/>
          <p:cNvSpPr txBox="1"/>
          <p:nvPr/>
        </p:nvSpPr>
        <p:spPr>
          <a:xfrm>
            <a:off x="2546825" y="3620648"/>
            <a:ext cx="21546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2D /</a:t>
            </a:r>
            <a:r>
              <a:rPr lang="en-GB" sz="12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3D semantics</a:t>
            </a:r>
            <a:endParaRPr sz="12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94" name="Google Shape;194;p21"/>
          <p:cNvPicPr preferRelativeResize="0"/>
          <p:nvPr/>
        </p:nvPicPr>
        <p:blipFill rotWithShape="1">
          <a:blip r:embed="rId16">
            <a:alphaModFix/>
          </a:blip>
          <a:srcRect b="0" l="199" r="139" t="0"/>
          <a:stretch/>
        </p:blipFill>
        <p:spPr>
          <a:xfrm>
            <a:off x="2548647" y="2696753"/>
            <a:ext cx="2153669" cy="910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433475" y="4204025"/>
            <a:ext cx="603300" cy="63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911608" y="4219937"/>
            <a:ext cx="339801" cy="63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160487" y="4219925"/>
            <a:ext cx="534819" cy="63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443425" y="2635263"/>
            <a:ext cx="846926" cy="96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1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82650" y="4212965"/>
            <a:ext cx="2091781" cy="54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1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303469" y="788875"/>
            <a:ext cx="974480" cy="76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82656" y="2795665"/>
            <a:ext cx="2168368" cy="1022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1"/>
          <p:cNvPicPr preferRelativeResize="0"/>
          <p:nvPr/>
        </p:nvPicPr>
        <p:blipFill rotWithShape="1">
          <a:blip r:embed="rId23">
            <a:alphaModFix/>
          </a:blip>
          <a:srcRect b="10045" l="2265" r="505" t="9781"/>
          <a:stretch/>
        </p:blipFill>
        <p:spPr>
          <a:xfrm>
            <a:off x="7200975" y="2788850"/>
            <a:ext cx="1744425" cy="105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