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76" r:id="rId5"/>
    <p:sldId id="278" r:id="rId6"/>
    <p:sldId id="265" r:id="rId7"/>
    <p:sldId id="279" r:id="rId8"/>
    <p:sldId id="258" r:id="rId9"/>
    <p:sldId id="277" r:id="rId10"/>
    <p:sldId id="260" r:id="rId11"/>
    <p:sldId id="273" r:id="rId12"/>
    <p:sldId id="259" r:id="rId13"/>
    <p:sldId id="272" r:id="rId14"/>
    <p:sldId id="280" r:id="rId15"/>
    <p:sldId id="261" r:id="rId16"/>
    <p:sldId id="262" r:id="rId17"/>
    <p:sldId id="263" r:id="rId18"/>
    <p:sldId id="271" r:id="rId19"/>
    <p:sldId id="267" r:id="rId20"/>
    <p:sldId id="275" r:id="rId21"/>
    <p:sldId id="266" r:id="rId22"/>
    <p:sldId id="264" r:id="rId23"/>
    <p:sldId id="269" r:id="rId24"/>
    <p:sldId id="26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8C584D-140F-4E62-9A09-B7AC7A8E06C0}" v="159" dt="2022-11-09T15:48:27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EE1F-C40F-4A9E-AA33-2281E57B482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85D-7D04-4CD9-A182-8869C33C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EE1F-C40F-4A9E-AA33-2281E57B482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85D-7D04-4CD9-A182-8869C33C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307EE1F-C40F-4A9E-AA33-2281E57B482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B3F585D-7D04-4CD9-A182-8869C33C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2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EE1F-C40F-4A9E-AA33-2281E57B482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85D-7D04-4CD9-A182-8869C33C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3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07EE1F-C40F-4A9E-AA33-2281E57B482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3F585D-7D04-4CD9-A182-8869C33C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5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EE1F-C40F-4A9E-AA33-2281E57B482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85D-7D04-4CD9-A182-8869C33C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5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EE1F-C40F-4A9E-AA33-2281E57B482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85D-7D04-4CD9-A182-8869C33C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0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EE1F-C40F-4A9E-AA33-2281E57B482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85D-7D04-4CD9-A182-8869C33C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4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EE1F-C40F-4A9E-AA33-2281E57B482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85D-7D04-4CD9-A182-8869C33C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EE1F-C40F-4A9E-AA33-2281E57B482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85D-7D04-4CD9-A182-8869C33C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2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EE1F-C40F-4A9E-AA33-2281E57B482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585D-7D04-4CD9-A182-8869C33C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9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307EE1F-C40F-4A9E-AA33-2281E57B4826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B3F585D-7D04-4CD9-A182-8869C33C2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57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jobs.intel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_VMYPLXnd7E?start=73&amp;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A923B-D6FA-4FE0-8CFF-92EDFF585C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majoranas</a:t>
            </a:r>
            <a:r>
              <a:rPr lang="en-US" dirty="0"/>
              <a:t> to manufacturing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D0DDC-CE99-4D96-84C6-9E1382CC0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26191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Physics Career Seminar</a:t>
            </a:r>
          </a:p>
          <a:p>
            <a:r>
              <a:rPr lang="en-US" dirty="0"/>
              <a:t>10 November 2022</a:t>
            </a:r>
          </a:p>
          <a:p>
            <a:r>
              <a:rPr lang="en-US" dirty="0"/>
              <a:t>Dr. Jeff Damasco (he/him)</a:t>
            </a:r>
          </a:p>
          <a:p>
            <a:r>
              <a:rPr lang="en-US" dirty="0"/>
              <a:t>Process Engineer at Intel</a:t>
            </a:r>
          </a:p>
          <a:p>
            <a:r>
              <a:rPr lang="en-US" dirty="0"/>
              <a:t>University of Illinois at Urbana-Champaign, Physics Ph.D. 2019</a:t>
            </a:r>
          </a:p>
          <a:p>
            <a:r>
              <a:rPr lang="en-US" dirty="0"/>
              <a:t>UCLA, Physics B.S. 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8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5FCFE-B979-4F66-9745-28980567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process engineers do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323D95-6D8B-4947-88BC-821838EE49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Quick summary: engineers specialize in the equipment &amp; process of one or several steps</a:t>
            </a:r>
          </a:p>
          <a:p>
            <a:r>
              <a:rPr lang="en-US" dirty="0"/>
              <a:t>Areas: </a:t>
            </a:r>
            <a:r>
              <a:rPr lang="en-US" dirty="0" err="1"/>
              <a:t>Litho</a:t>
            </a:r>
            <a:r>
              <a:rPr lang="en-US" dirty="0"/>
              <a:t>, Etch, Diffusion, Thin Films, Planar, Integration, Sort, FBE, TSV</a:t>
            </a:r>
          </a:p>
          <a:p>
            <a:r>
              <a:rPr lang="en-US" dirty="0"/>
              <a:t>Further subdivisions into sub-areas and groups</a:t>
            </a:r>
          </a:p>
          <a:p>
            <a:r>
              <a:rPr lang="en-US" dirty="0"/>
              <a:t>Groups work on one or several steps; total # steps = O(10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Engineers can own tools, layers, or initiatives</a:t>
            </a:r>
          </a:p>
          <a:p>
            <a:r>
              <a:rPr lang="en-US" dirty="0"/>
              <a:t>Collaborate with integration &amp; other modules</a:t>
            </a:r>
          </a:p>
          <a:p>
            <a:r>
              <a:rPr lang="en-US" dirty="0"/>
              <a:t>Write &amp; update spec to clearly dictate how modules function</a:t>
            </a:r>
          </a:p>
          <a:p>
            <a:r>
              <a:rPr lang="en-US" dirty="0"/>
              <a:t>Transfer processes to the </a:t>
            </a:r>
            <a:r>
              <a:rPr lang="en-US" dirty="0">
                <a:solidFill>
                  <a:schemeClr val="accent1"/>
                </a:solidFill>
              </a:rPr>
              <a:t>Virtual Factory</a:t>
            </a:r>
          </a:p>
          <a:p>
            <a:r>
              <a:rPr lang="en-US" dirty="0">
                <a:solidFill>
                  <a:srgbClr val="FFFF00"/>
                </a:solidFill>
              </a:rPr>
              <a:t>Ultimate goal</a:t>
            </a:r>
            <a:r>
              <a:rPr lang="en-US" dirty="0"/>
              <a:t>: define a process and make it manufacturable!</a:t>
            </a:r>
          </a:p>
          <a:p>
            <a:endParaRPr lang="en-US" dirty="0"/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B915B559-B6F7-4451-B23D-B28FF33AA13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3298853"/>
              </p:ext>
            </p:extLst>
          </p:nvPr>
        </p:nvGraphicFramePr>
        <p:xfrm>
          <a:off x="938371" y="2011363"/>
          <a:ext cx="390207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2078">
                  <a:extLst>
                    <a:ext uri="{9D8B030D-6E8A-4147-A177-3AD203B41FA5}">
                      <a16:colId xmlns:a16="http://schemas.microsoft.com/office/drawing/2014/main" val="3615698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Example/pretend part of 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001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Define a pattern of parallel rectangles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955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Etch the pattern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697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Etch/”ash” remnants from the pattern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097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Deposit a hard mask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065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Wash the pattern definition away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911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Etch the exposed parts of chip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407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Etch the hard mask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55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Define another pattern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203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Etch the pattern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95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Etch/”ash” remnants from the pattern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48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Deposit a metal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857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730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8BEAE2-C1C6-4677-A0EF-4C89EEB4A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65314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66A14-3A7B-4E62-A5DD-8B9E32129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12" y="308114"/>
            <a:ext cx="9532208" cy="62674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EE89BE-E3BB-4E20-9D99-8C8BA118CB95}"/>
              </a:ext>
            </a:extLst>
          </p:cNvPr>
          <p:cNvSpPr txBox="1"/>
          <p:nvPr/>
        </p:nvSpPr>
        <p:spPr>
          <a:xfrm>
            <a:off x="7864314" y="6365220"/>
            <a:ext cx="2841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Slide courtesy D. Bergstrom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6B4DF0-D7B6-45A4-91F3-9F741F2975A7}"/>
              </a:ext>
            </a:extLst>
          </p:cNvPr>
          <p:cNvSpPr txBox="1"/>
          <p:nvPr/>
        </p:nvSpPr>
        <p:spPr>
          <a:xfrm>
            <a:off x="9896669" y="2592445"/>
            <a:ext cx="213671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Example: Sending a recipe to a friend</a:t>
            </a:r>
          </a:p>
        </p:txBody>
      </p:sp>
    </p:spTree>
    <p:extLst>
      <p:ext uri="{BB962C8B-B14F-4D97-AF65-F5344CB8AC3E}">
        <p14:creationId xmlns:p14="http://schemas.microsoft.com/office/powerpoint/2010/main" val="2420385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03702-7172-4287-A860-E1763F6B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to succeed at intel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25139C-206B-458D-B2F1-5F7BEB7C2B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961641"/>
              </p:ext>
            </p:extLst>
          </p:nvPr>
        </p:nvGraphicFramePr>
        <p:xfrm>
          <a:off x="1295650" y="1631384"/>
          <a:ext cx="9598618" cy="49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3027573463"/>
                    </a:ext>
                  </a:extLst>
                </a:gridCol>
                <a:gridCol w="2782522">
                  <a:extLst>
                    <a:ext uri="{9D8B030D-6E8A-4147-A177-3AD203B41FA5}">
                      <a16:colId xmlns:a16="http://schemas.microsoft.com/office/drawing/2014/main" val="1214834501"/>
                    </a:ext>
                  </a:extLst>
                </a:gridCol>
                <a:gridCol w="5445766">
                  <a:extLst>
                    <a:ext uri="{9D8B030D-6E8A-4147-A177-3AD203B41FA5}">
                      <a16:colId xmlns:a16="http://schemas.microsoft.com/office/drawing/2014/main" val="374686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Skill/Value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What I did at grad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290121"/>
                  </a:ext>
                </a:extLst>
              </a:tr>
              <a:tr h="298180">
                <a:tc>
                  <a:txBody>
                    <a:bodyPr/>
                    <a:lstStyle/>
                    <a:p>
                      <a:r>
                        <a:rPr lang="en-US" sz="1200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Materials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III-V semiconductors (</a:t>
                      </a:r>
                      <a:r>
                        <a:rPr lang="en-US" sz="1200" dirty="0" err="1"/>
                        <a:t>InSb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219186"/>
                  </a:ext>
                </a:extLst>
              </a:tr>
              <a:tr h="27991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Process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Developed a process to create devices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17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Statistical Process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Take physics courses (stat mech!)</a:t>
                      </a:r>
                    </a:p>
                    <a:p>
                      <a:r>
                        <a:rPr lang="en-US" sz="1200" dirty="0"/>
                        <a:t>Learn data science/statistics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717128"/>
                  </a:ext>
                </a:extLst>
              </a:tr>
              <a:tr h="30791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Vendor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Obtained graphene samples from various vendors</a:t>
                      </a:r>
                    </a:p>
                    <a:p>
                      <a:r>
                        <a:rPr lang="en-US" sz="1200" dirty="0"/>
                        <a:t>Used demo tools to compare to current equipment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790946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Created/maintained SOPs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366301"/>
                  </a:ext>
                </a:extLst>
              </a:tr>
              <a:tr h="26685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Performed maintenance on equipment</a:t>
                      </a:r>
                    </a:p>
                    <a:p>
                      <a:r>
                        <a:rPr lang="en-US" sz="1200" dirty="0"/>
                        <a:t>Limited sources used in evaporator to prevent contamination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462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Performance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Built filtering for better thermalization</a:t>
                      </a:r>
                    </a:p>
                    <a:p>
                      <a:r>
                        <a:rPr lang="en-US" sz="1200" dirty="0"/>
                        <a:t>Eliminated ground loops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842326"/>
                  </a:ext>
                </a:extLst>
              </a:tr>
              <a:tr h="30977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Developed procedures to minimize liquid He loss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653172"/>
                  </a:ext>
                </a:extLst>
              </a:tr>
              <a:tr h="289249">
                <a:tc>
                  <a:txBody>
                    <a:bodyPr/>
                    <a:lstStyle/>
                    <a:p>
                      <a:r>
                        <a:rPr lang="en-US" sz="1200" dirty="0"/>
                        <a:t>Automation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Programmed equipment to run on Python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545216"/>
                  </a:ext>
                </a:extLst>
              </a:tr>
              <a:tr h="27058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Data 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Set up automatic data collection &amp; post-processing pipelines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145745"/>
                  </a:ext>
                </a:extLst>
              </a:tr>
              <a:tr h="285516">
                <a:tc>
                  <a:txBody>
                    <a:bodyPr/>
                    <a:lstStyle/>
                    <a:p>
                      <a:r>
                        <a:rPr lang="en-US" sz="12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Participated at March Meetings (2014 &amp; 2018)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486513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Worked in collaborations internally and externally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029349"/>
                  </a:ext>
                </a:extLst>
              </a:tr>
              <a:tr h="42719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Trained new grad students</a:t>
                      </a:r>
                    </a:p>
                    <a:p>
                      <a:r>
                        <a:rPr lang="en-US" sz="1200" dirty="0" err="1"/>
                        <a:t>TA’ed</a:t>
                      </a:r>
                      <a:r>
                        <a:rPr lang="en-US" sz="1200" dirty="0"/>
                        <a:t> physics classes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692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7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D2273-0EE9-44FA-BD01-59AD6B9D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Factory values &amp; goals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A1A1AC-4C4E-4169-AF30-3156A5172E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13232-D4FC-4611-A5A1-BC3F05960B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/>
              <a:t>Safety</a:t>
            </a:r>
          </a:p>
          <a:p>
            <a:r>
              <a:rPr lang="en-US" sz="3600" dirty="0"/>
              <a:t>Quality</a:t>
            </a:r>
          </a:p>
          <a:p>
            <a:r>
              <a:rPr lang="en-US" sz="3600" dirty="0"/>
              <a:t>Output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7CE042-2A40-4FBC-B278-9724EED32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4AFBF8-2F0E-410F-82F5-55525FC2A94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600" dirty="0"/>
              <a:t>Hardware</a:t>
            </a:r>
          </a:p>
          <a:p>
            <a:r>
              <a:rPr lang="en-US" sz="3600" dirty="0"/>
              <a:t>Process</a:t>
            </a:r>
          </a:p>
          <a:p>
            <a:r>
              <a:rPr lang="en-US" sz="3600" dirty="0"/>
              <a:t>Automation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F208CC-AE3E-4FCD-B5E3-67529187BD93}"/>
              </a:ext>
            </a:extLst>
          </p:cNvPr>
          <p:cNvSpPr txBox="1"/>
          <p:nvPr/>
        </p:nvSpPr>
        <p:spPr>
          <a:xfrm>
            <a:off x="1086216" y="5243804"/>
            <a:ext cx="1001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are some examples of these values &amp; goals?</a:t>
            </a:r>
          </a:p>
        </p:txBody>
      </p:sp>
    </p:spTree>
    <p:extLst>
      <p:ext uri="{BB962C8B-B14F-4D97-AF65-F5344CB8AC3E}">
        <p14:creationId xmlns:p14="http://schemas.microsoft.com/office/powerpoint/2010/main" val="1573076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4BF24-DDFA-4A09-8C36-AED4242B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Safety, quality, and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7C7DB-3079-4BD3-B0E3-64B262EDB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Safety: </a:t>
            </a:r>
          </a:p>
          <a:p>
            <a:pPr lvl="1"/>
            <a:r>
              <a:rPr lang="en-US" dirty="0"/>
              <a:t>Secondary containment to avoid chemical spills</a:t>
            </a:r>
          </a:p>
          <a:p>
            <a:pPr lvl="1"/>
            <a:r>
              <a:rPr lang="en-US" dirty="0"/>
              <a:t>Eliminating the need to use certain chemicals</a:t>
            </a:r>
          </a:p>
          <a:p>
            <a:r>
              <a:rPr lang="en-US" dirty="0"/>
              <a:t>Quality:</a:t>
            </a:r>
          </a:p>
          <a:p>
            <a:pPr lvl="1"/>
            <a:r>
              <a:rPr lang="en-US" dirty="0"/>
              <a:t>Running equipment health monitors after maintenance</a:t>
            </a:r>
          </a:p>
          <a:p>
            <a:pPr lvl="1"/>
            <a:r>
              <a:rPr lang="en-US" dirty="0"/>
              <a:t>Improving within-wafer metrics to ensure performance uniformity</a:t>
            </a:r>
          </a:p>
          <a:p>
            <a:pPr lvl="1"/>
            <a:r>
              <a:rPr lang="en-US" dirty="0"/>
              <a:t>Eliminating human intervention via automation</a:t>
            </a:r>
          </a:p>
          <a:p>
            <a:r>
              <a:rPr lang="en-US" dirty="0"/>
              <a:t>Output:</a:t>
            </a:r>
          </a:p>
          <a:p>
            <a:pPr lvl="1"/>
            <a:r>
              <a:rPr lang="en-US" dirty="0"/>
              <a:t>Equipment improvements to ensure equipment are up as long as possible</a:t>
            </a:r>
          </a:p>
          <a:p>
            <a:pPr lvl="1"/>
            <a:r>
              <a:rPr lang="en-US" dirty="0"/>
              <a:t>Extending equipment lifetime with improved cleans or part robustness</a:t>
            </a:r>
          </a:p>
        </p:txBody>
      </p:sp>
    </p:spTree>
    <p:extLst>
      <p:ext uri="{BB962C8B-B14F-4D97-AF65-F5344CB8AC3E}">
        <p14:creationId xmlns:p14="http://schemas.microsoft.com/office/powerpoint/2010/main" val="1393560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C642A-8BA9-41B8-95CB-B363CD059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pressure optimization to prevent premature part death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46FD83-F36D-43FB-BDBE-8D22A01C0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9950"/>
            <a:ext cx="12192000" cy="32381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467E59A-8618-42B5-95BC-36D13FE5EEF7}"/>
              </a:ext>
            </a:extLst>
          </p:cNvPr>
          <p:cNvSpPr/>
          <p:nvPr/>
        </p:nvSpPr>
        <p:spPr>
          <a:xfrm>
            <a:off x="438426" y="2037522"/>
            <a:ext cx="934279" cy="26438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8CE411-4F28-48EC-A5D0-1436F5DEEA8D}"/>
              </a:ext>
            </a:extLst>
          </p:cNvPr>
          <p:cNvSpPr/>
          <p:nvPr/>
        </p:nvSpPr>
        <p:spPr>
          <a:xfrm>
            <a:off x="6597344" y="2567031"/>
            <a:ext cx="934279" cy="17449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7D36A3-C501-49CE-A7B0-DBE01F84DAE8}"/>
              </a:ext>
            </a:extLst>
          </p:cNvPr>
          <p:cNvSpPr txBox="1"/>
          <p:nvPr/>
        </p:nvSpPr>
        <p:spPr>
          <a:xfrm>
            <a:off x="2256639" y="521795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96DB22-EDAB-49C6-BBBF-0F86FCAB6C35}"/>
              </a:ext>
            </a:extLst>
          </p:cNvPr>
          <p:cNvSpPr txBox="1"/>
          <p:nvPr/>
        </p:nvSpPr>
        <p:spPr>
          <a:xfrm>
            <a:off x="9088075" y="5217952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652EE6-1EA4-422C-A1C7-3157C15A7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540" y="5081842"/>
            <a:ext cx="4563393" cy="16777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FE148F-A5F3-4A18-A9B6-01A35008FACB}"/>
              </a:ext>
            </a:extLst>
          </p:cNvPr>
          <p:cNvSpPr txBox="1"/>
          <p:nvPr/>
        </p:nvSpPr>
        <p:spPr>
          <a:xfrm>
            <a:off x="9426469" y="6482635"/>
            <a:ext cx="239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Courtesy Z. Weinrich, A. Bunkofske</a:t>
            </a:r>
          </a:p>
        </p:txBody>
      </p:sp>
    </p:spTree>
    <p:extLst>
      <p:ext uri="{BB962C8B-B14F-4D97-AF65-F5344CB8AC3E}">
        <p14:creationId xmlns:p14="http://schemas.microsoft.com/office/powerpoint/2010/main" val="4151755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E42E7-5F73-445D-988A-C9027EDB2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improving WITHIN-WAFER PARAMETERS via RECIPE CHANGES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0BBA92-5F13-44C5-97C4-4CBF8125E2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Thickness &amp; VT reduction by adjusting recipe gas flow conditions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68E7D0-5DE7-4DF6-98F2-A976870CE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Thickness variation reduction by matching automated process control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0186E5-AACC-4154-9EB1-8CFE3ECB30FC}"/>
              </a:ext>
            </a:extLst>
          </p:cNvPr>
          <p:cNvSpPr txBox="1"/>
          <p:nvPr/>
        </p:nvSpPr>
        <p:spPr>
          <a:xfrm>
            <a:off x="10860986" y="6573824"/>
            <a:ext cx="1240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Courtesy S. Yuan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61BD272-87D7-4D39-ADAA-34A95213F97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30938" y="3038487"/>
            <a:ext cx="4754562" cy="2801914"/>
          </a:xfrm>
          <a:prstGeom prst="rect">
            <a:avLst/>
          </a:prstGeo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D754F8E5-E117-48DE-92EB-A682D45692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19462" y="2655888"/>
            <a:ext cx="4330225" cy="3567112"/>
          </a:xfrm>
        </p:spPr>
      </p:pic>
    </p:spTree>
    <p:extLst>
      <p:ext uri="{BB962C8B-B14F-4D97-AF65-F5344CB8AC3E}">
        <p14:creationId xmlns:p14="http://schemas.microsoft.com/office/powerpoint/2010/main" val="328733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CF9C-D248-467C-B9A4-F66B1335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automation of post-maintenance procedures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529F1-A2FE-4BB8-A986-D371D6ABC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525" y="3144751"/>
            <a:ext cx="5998082" cy="827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860A94-2252-497A-AA64-CD3282583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722" y="4349448"/>
            <a:ext cx="5881688" cy="538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5FF5A4-A074-4B35-A389-DCE91454B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54" y="2363829"/>
            <a:ext cx="5695122" cy="3215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35CD49-986D-4F8C-B16A-2077F2F8BF29}"/>
              </a:ext>
            </a:extLst>
          </p:cNvPr>
          <p:cNvSpPr txBox="1"/>
          <p:nvPr/>
        </p:nvSpPr>
        <p:spPr>
          <a:xfrm rot="16200000">
            <a:off x="-339959" y="3676619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Before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701AE0-9E99-4FDA-BA14-A254185D055A}"/>
              </a:ext>
            </a:extLst>
          </p:cNvPr>
          <p:cNvSpPr/>
          <p:nvPr/>
        </p:nvSpPr>
        <p:spPr>
          <a:xfrm>
            <a:off x="3691436" y="3951215"/>
            <a:ext cx="888953" cy="25508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Waferless Check (15m)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A0EA87-C156-4D0A-AA32-AC955B5E3490}"/>
              </a:ext>
            </a:extLst>
          </p:cNvPr>
          <p:cNvCxnSpPr/>
          <p:nvPr/>
        </p:nvCxnSpPr>
        <p:spPr>
          <a:xfrm flipV="1">
            <a:off x="5847127" y="4887611"/>
            <a:ext cx="357595" cy="4813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26C9368-9824-45F2-B797-065B22D9D68E}"/>
              </a:ext>
            </a:extLst>
          </p:cNvPr>
          <p:cNvSpPr txBox="1"/>
          <p:nvPr/>
        </p:nvSpPr>
        <p:spPr>
          <a:xfrm>
            <a:off x="-12305" y="6564878"/>
            <a:ext cx="2105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Courtesy Z. Jagoo, J. Damasco</a:t>
            </a:r>
          </a:p>
        </p:txBody>
      </p:sp>
    </p:spTree>
    <p:extLst>
      <p:ext uri="{BB962C8B-B14F-4D97-AF65-F5344CB8AC3E}">
        <p14:creationId xmlns:p14="http://schemas.microsoft.com/office/powerpoint/2010/main" val="3290834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B42E8-BAA4-4D27-8981-5A219144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months at intel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E1735-9525-43EE-AFE6-0EDF9948DD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Take WBTs and OJTs to learn various systems used</a:t>
            </a:r>
          </a:p>
          <a:p>
            <a:r>
              <a:rPr lang="en-US" dirty="0"/>
              <a:t>Focused on operations &amp; equipment</a:t>
            </a:r>
          </a:p>
          <a:p>
            <a:pPr lvl="1"/>
            <a:r>
              <a:rPr lang="en-US" dirty="0"/>
              <a:t>Monitoring tool health</a:t>
            </a:r>
          </a:p>
          <a:p>
            <a:pPr lvl="1"/>
            <a:r>
              <a:rPr lang="en-US" dirty="0"/>
              <a:t>Introducing wafers to tool</a:t>
            </a:r>
          </a:p>
          <a:p>
            <a:pPr lvl="1"/>
            <a:r>
              <a:rPr lang="en-US" dirty="0"/>
              <a:t>Putting the tool together</a:t>
            </a:r>
          </a:p>
          <a:p>
            <a:r>
              <a:rPr lang="en-US" dirty="0"/>
              <a:t>Training on-shift with technicians</a:t>
            </a:r>
          </a:p>
          <a:p>
            <a:r>
              <a:rPr lang="en-US" dirty="0"/>
              <a:t>Engineers-in-training become FPOC</a:t>
            </a:r>
          </a:p>
        </p:txBody>
      </p:sp>
      <p:pic>
        <p:nvPicPr>
          <p:cNvPr id="1026" name="Picture 2" descr="Precision Manufacturing">
            <a:extLst>
              <a:ext uri="{FF2B5EF4-FFF2-40B4-BE49-F238E27FC236}">
                <a16:creationId xmlns:a16="http://schemas.microsoft.com/office/drawing/2014/main" id="{EF867BE3-D551-4A6F-8BEF-5143244C005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2025171"/>
            <a:ext cx="4754562" cy="417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149FA1-C632-46D0-B5ED-55D04B285378}"/>
              </a:ext>
            </a:extLst>
          </p:cNvPr>
          <p:cNvSpPr txBox="1"/>
          <p:nvPr/>
        </p:nvSpPr>
        <p:spPr>
          <a:xfrm>
            <a:off x="913418" y="6513583"/>
            <a:ext cx="5337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from https://www.wired.com/2010/10/inside-a-state-of-the-art-cleanroom/</a:t>
            </a:r>
          </a:p>
        </p:txBody>
      </p:sp>
    </p:spTree>
    <p:extLst>
      <p:ext uri="{BB962C8B-B14F-4D97-AF65-F5344CB8AC3E}">
        <p14:creationId xmlns:p14="http://schemas.microsoft.com/office/powerpoint/2010/main" val="2121821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C9990-4BB6-408E-A08C-9896D707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Day-to-day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EAB7C-54F6-4848-ADB2-ABC94A91A0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Typical day (for me): 0730 – 1630</a:t>
            </a:r>
          </a:p>
          <a:p>
            <a:r>
              <a:rPr lang="en-US" dirty="0" err="1"/>
              <a:t>Passdown</a:t>
            </a:r>
            <a:r>
              <a:rPr lang="en-US" dirty="0"/>
              <a:t> from night to day shift</a:t>
            </a:r>
          </a:p>
          <a:p>
            <a:pPr lvl="1"/>
            <a:r>
              <a:rPr lang="en-US" dirty="0"/>
              <a:t>Reporting tool status</a:t>
            </a:r>
          </a:p>
          <a:p>
            <a:pPr lvl="1"/>
            <a:r>
              <a:rPr lang="en-US" dirty="0"/>
              <a:t>Chart review for tools</a:t>
            </a:r>
          </a:p>
          <a:p>
            <a:pPr lvl="1"/>
            <a:r>
              <a:rPr lang="en-US" dirty="0"/>
              <a:t>Plan maintenance</a:t>
            </a:r>
          </a:p>
          <a:p>
            <a:r>
              <a:rPr lang="en-US" dirty="0"/>
              <a:t>Afternoon planning meeting for OCE</a:t>
            </a:r>
          </a:p>
          <a:p>
            <a:pPr lvl="1"/>
            <a:r>
              <a:rPr lang="en-US" dirty="0"/>
              <a:t>Plans for the night</a:t>
            </a:r>
          </a:p>
          <a:p>
            <a:pPr lvl="1"/>
            <a:r>
              <a:rPr lang="en-US" dirty="0"/>
              <a:t>Experiments that are being run</a:t>
            </a:r>
          </a:p>
          <a:p>
            <a:r>
              <a:rPr lang="en-US" dirty="0"/>
              <a:t>Interacting with engineers/techs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Collaborating/alignment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42324-4EAA-4CB7-9FC9-7558904D55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Meetings:</a:t>
            </a:r>
          </a:p>
          <a:p>
            <a:pPr lvl="1"/>
            <a:r>
              <a:rPr lang="en-US" dirty="0"/>
              <a:t>Focus teams for process development</a:t>
            </a:r>
          </a:p>
          <a:p>
            <a:pPr lvl="1"/>
            <a:r>
              <a:rPr lang="en-US" dirty="0"/>
              <a:t>Quality</a:t>
            </a:r>
          </a:p>
          <a:p>
            <a:pPr lvl="1"/>
            <a:r>
              <a:rPr lang="en-US" dirty="0"/>
              <a:t>Automation</a:t>
            </a:r>
          </a:p>
          <a:p>
            <a:pPr lvl="1"/>
            <a:r>
              <a:rPr lang="en-US" dirty="0"/>
              <a:t>Manufacturing Availability</a:t>
            </a:r>
          </a:p>
          <a:p>
            <a:pPr lvl="1"/>
            <a:r>
              <a:rPr lang="en-US" dirty="0"/>
              <a:t>Shared learning forums</a:t>
            </a:r>
          </a:p>
          <a:p>
            <a:r>
              <a:rPr lang="en-US" dirty="0"/>
              <a:t>Writing</a:t>
            </a:r>
          </a:p>
          <a:p>
            <a:r>
              <a:rPr lang="en-US" dirty="0"/>
              <a:t>Going on-site:</a:t>
            </a:r>
          </a:p>
          <a:p>
            <a:pPr lvl="1"/>
            <a:r>
              <a:rPr lang="en-US" dirty="0"/>
              <a:t>Inspect tool &amp; surrounding area</a:t>
            </a:r>
          </a:p>
          <a:p>
            <a:pPr lvl="1"/>
            <a:r>
              <a:rPr lang="en-US" dirty="0"/>
              <a:t>Free coffee</a:t>
            </a:r>
          </a:p>
          <a:p>
            <a:r>
              <a:rPr lang="en-US" dirty="0"/>
              <a:t>“Work 2” occasionally in the evening</a:t>
            </a:r>
          </a:p>
        </p:txBody>
      </p:sp>
    </p:spTree>
    <p:extLst>
      <p:ext uri="{BB962C8B-B14F-4D97-AF65-F5344CB8AC3E}">
        <p14:creationId xmlns:p14="http://schemas.microsoft.com/office/powerpoint/2010/main" val="350467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21B6-8E7B-474D-AEB0-16137364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Seminar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76FE7-8AD0-4DF3-819E-885032D41F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My time at grad school</a:t>
            </a:r>
          </a:p>
          <a:p>
            <a:r>
              <a:rPr lang="en-US" dirty="0"/>
              <a:t>What Intel does</a:t>
            </a:r>
          </a:p>
          <a:p>
            <a:r>
              <a:rPr lang="en-US" dirty="0"/>
              <a:t>Why I wanted to work at Intel</a:t>
            </a:r>
          </a:p>
          <a:p>
            <a:r>
              <a:rPr lang="en-US" dirty="0"/>
              <a:t>What Process Engineers at Intel do</a:t>
            </a:r>
          </a:p>
          <a:p>
            <a:r>
              <a:rPr lang="en-US" dirty="0"/>
              <a:t>Examples of engineering work</a:t>
            </a:r>
          </a:p>
          <a:p>
            <a:r>
              <a:rPr lang="en-US" dirty="0"/>
              <a:t>First months – what to expect</a:t>
            </a:r>
          </a:p>
          <a:p>
            <a:r>
              <a:rPr lang="en-US" dirty="0"/>
              <a:t>Day-to-day &amp; on-call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E5CDC3-334F-4EF7-96A3-629F0873C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978" y="695351"/>
            <a:ext cx="4061274" cy="2056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F73F2F-E170-4300-97E8-81AF02B9B259}"/>
              </a:ext>
            </a:extLst>
          </p:cNvPr>
          <p:cNvSpPr txBox="1"/>
          <p:nvPr/>
        </p:nvSpPr>
        <p:spPr>
          <a:xfrm>
            <a:off x="6500978" y="2832266"/>
            <a:ext cx="2756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Taken from thesis defense of J. Damasco</a:t>
            </a:r>
          </a:p>
        </p:txBody>
      </p:sp>
      <p:pic>
        <p:nvPicPr>
          <p:cNvPr id="1026" name="Picture 2" descr="Intel process technology innovations">
            <a:extLst>
              <a:ext uri="{FF2B5EF4-FFF2-40B4-BE49-F238E27FC236}">
                <a16:creationId xmlns:a16="http://schemas.microsoft.com/office/drawing/2014/main" id="{1262C896-64DA-44DF-9706-163CDC15F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847" y="3189509"/>
            <a:ext cx="5751998" cy="323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E3C6E6-1251-4B89-A424-07B7601BB0A8}"/>
              </a:ext>
            </a:extLst>
          </p:cNvPr>
          <p:cNvSpPr txBox="1"/>
          <p:nvPr/>
        </p:nvSpPr>
        <p:spPr>
          <a:xfrm>
            <a:off x="5901047" y="6505251"/>
            <a:ext cx="6290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Taken from https://www.intel.com/content/www/us/en/silicon-innovations/6-pillars/process.html</a:t>
            </a:r>
          </a:p>
        </p:txBody>
      </p:sp>
    </p:spTree>
    <p:extLst>
      <p:ext uri="{BB962C8B-B14F-4D97-AF65-F5344CB8AC3E}">
        <p14:creationId xmlns:p14="http://schemas.microsoft.com/office/powerpoint/2010/main" val="3263823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441B9-C265-40EA-B169-0652B19C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owner – doctor, historian...and engineer, of course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37249-0904-4075-8C8C-05DD37F80F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Goal</a:t>
            </a:r>
            <a:r>
              <a:rPr lang="en-US" dirty="0"/>
              <a:t>: Know your tool better than anyone else</a:t>
            </a:r>
          </a:p>
          <a:p>
            <a:r>
              <a:rPr lang="en-US" dirty="0"/>
              <a:t>Know the health of your tool</a:t>
            </a:r>
          </a:p>
          <a:p>
            <a:r>
              <a:rPr lang="en-US" dirty="0"/>
              <a:t>Proactively address issues that affect yield on prod wafers</a:t>
            </a:r>
          </a:p>
          <a:p>
            <a:r>
              <a:rPr lang="en-US" dirty="0"/>
              <a:t>Provide guidance on scheduled maintenance</a:t>
            </a:r>
          </a:p>
          <a:p>
            <a:r>
              <a:rPr lang="en-US" dirty="0"/>
              <a:t>Take detailed notes to allow OCE or backup TO </a:t>
            </a:r>
            <a:r>
              <a:rPr lang="en-US" dirty="0" err="1"/>
              <a:t>to</a:t>
            </a:r>
            <a:r>
              <a:rPr lang="en-US" dirty="0"/>
              <a:t> pick up if you are OOP</a:t>
            </a:r>
          </a:p>
          <a:p>
            <a:r>
              <a:rPr lang="en-US" dirty="0"/>
              <a:t>Suggest improvements given issues that your tool encounters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Portrait of happy senior doctor laughing, isolated on white.">
            <a:extLst>
              <a:ext uri="{FF2B5EF4-FFF2-40B4-BE49-F238E27FC236}">
                <a16:creationId xmlns:a16="http://schemas.microsoft.com/office/drawing/2014/main" id="{CB8F8831-927C-487C-A662-DF2D634FC6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21" y="1609706"/>
            <a:ext cx="3341796" cy="50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394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F5E77-E469-4439-A387-EBD9EFA6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dreaded on-call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81C-A6B0-4D68-B1FA-9677C227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4893081" cy="4206240"/>
          </a:xfrm>
        </p:spPr>
        <p:txBody>
          <a:bodyPr>
            <a:normAutofit/>
          </a:bodyPr>
          <a:lstStyle/>
          <a:p>
            <a:r>
              <a:rPr lang="en-US" dirty="0"/>
              <a:t>Factory is 24/7</a:t>
            </a:r>
          </a:p>
          <a:p>
            <a:r>
              <a:rPr lang="en-US" dirty="0"/>
              <a:t>Engineers take turns being on-call</a:t>
            </a:r>
          </a:p>
          <a:p>
            <a:r>
              <a:rPr lang="en-US" dirty="0"/>
              <a:t>On-call done from home</a:t>
            </a:r>
          </a:p>
          <a:p>
            <a:r>
              <a:rPr lang="en-US" dirty="0"/>
              <a:t>Day off is given as compensation</a:t>
            </a:r>
          </a:p>
          <a:p>
            <a:r>
              <a:rPr lang="en-US" dirty="0"/>
              <a:t>Types of escalations:</a:t>
            </a:r>
          </a:p>
          <a:p>
            <a:pPr lvl="1"/>
            <a:r>
              <a:rPr lang="en-US" dirty="0"/>
              <a:t>Equipment</a:t>
            </a:r>
          </a:p>
          <a:p>
            <a:pPr lvl="1"/>
            <a:r>
              <a:rPr lang="en-US" dirty="0"/>
              <a:t>Automation</a:t>
            </a:r>
          </a:p>
          <a:p>
            <a:pPr lvl="1"/>
            <a:r>
              <a:rPr lang="en-US" dirty="0"/>
              <a:t>Tool health monitors</a:t>
            </a:r>
          </a:p>
          <a:p>
            <a:r>
              <a:rPr lang="en-US" dirty="0"/>
              <a:t>Shift engineers improved QoL for OCEs &amp; expanded opportunities for non-PhD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14F7B-F6D5-4C5A-AE03-96E80C89B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796" y="2011680"/>
            <a:ext cx="5841446" cy="1188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1D8AA2-186D-4229-A63D-8E9D3D07D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386" y="3339631"/>
            <a:ext cx="5844855" cy="9540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D29441-6D1A-4EAE-BC72-7D5C30AD3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385" y="4432936"/>
            <a:ext cx="5844855" cy="96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43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7C725-9048-4A3C-B004-723A3700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timeline at intel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193B91-704A-4BED-988D-7CF4C81EC9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960952"/>
              </p:ext>
            </p:extLst>
          </p:nvPr>
        </p:nvGraphicFramePr>
        <p:xfrm>
          <a:off x="1202919" y="1691944"/>
          <a:ext cx="9783762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873">
                  <a:extLst>
                    <a:ext uri="{9D8B030D-6E8A-4147-A177-3AD203B41FA5}">
                      <a16:colId xmlns:a16="http://schemas.microsoft.com/office/drawing/2014/main" val="3360554604"/>
                    </a:ext>
                  </a:extLst>
                </a:gridCol>
                <a:gridCol w="8394889">
                  <a:extLst>
                    <a:ext uri="{9D8B030D-6E8A-4147-A177-3AD203B41FA5}">
                      <a16:colId xmlns:a16="http://schemas.microsoft.com/office/drawing/2014/main" val="3805356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Main accomplishments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992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Joined at the end of 14nm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Became a tool owner (&amp; caused premature maintenance – hard lesson learned!)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On-call certified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443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Eliminated failure mode from idle tools in 14nm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Qualified a tool to run 10nm tech &amp; owned escalations for its unique </a:t>
                      </a:r>
                      <a:r>
                        <a:rPr lang="en-US" sz="1600" dirty="0" err="1"/>
                        <a:t>subfab</a:t>
                      </a:r>
                      <a:endParaRPr lang="en-US" sz="16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Owned demolition of an old 14nm tool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303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Changed vendors for my tool’s </a:t>
                      </a:r>
                      <a:r>
                        <a:rPr lang="en-US" sz="1600" dirty="0" err="1"/>
                        <a:t>subfab</a:t>
                      </a:r>
                      <a:r>
                        <a:rPr lang="en-US" sz="1600" dirty="0"/>
                        <a:t> to make it CE!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Automated post-maintenance procedures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Created dashboards for easy access to data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Represented group during external ISO audit (with zero findings!)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261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Improved automation of production wafers just after maintenance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Convinced area to buy into new automation and led proliferation &amp; troubleshooting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Increased participation in greater </a:t>
                      </a:r>
                      <a:r>
                        <a:rPr lang="en-US" sz="1600" dirty="0" err="1"/>
                        <a:t>OneMetals</a:t>
                      </a:r>
                      <a:r>
                        <a:rPr lang="en-US" sz="1600" dirty="0"/>
                        <a:t> area Automation groups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Represented group for 7nm and 22nm technologies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Taking lead in ASTAR area Automation group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Taking lead in Front End Metals </a:t>
                      </a:r>
                      <a:r>
                        <a:rPr lang="en-US" sz="1600" dirty="0" err="1"/>
                        <a:t>SubFab</a:t>
                      </a:r>
                      <a:r>
                        <a:rPr lang="en-US" sz="1600" dirty="0"/>
                        <a:t> group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Started covering for GL (manager) as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856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373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0E7ABE-5DBE-41FE-89A5-E2DFA34A7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Factory Roles at Intel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A4CDEB5-F23C-49C5-AA07-16F6F1B291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813492"/>
              </p:ext>
            </p:extLst>
          </p:nvPr>
        </p:nvGraphicFramePr>
        <p:xfrm>
          <a:off x="1203324" y="2011363"/>
          <a:ext cx="9920477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493">
                  <a:extLst>
                    <a:ext uri="{9D8B030D-6E8A-4147-A177-3AD203B41FA5}">
                      <a16:colId xmlns:a16="http://schemas.microsoft.com/office/drawing/2014/main" val="2785691081"/>
                    </a:ext>
                  </a:extLst>
                </a:gridCol>
                <a:gridCol w="7935984">
                  <a:extLst>
                    <a:ext uri="{9D8B030D-6E8A-4147-A177-3AD203B41FA5}">
                      <a16:colId xmlns:a16="http://schemas.microsoft.com/office/drawing/2014/main" val="1969705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 duties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124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Technician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Follow specifications for tools to operate &amp; troubleshoot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Monitor tools running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Perform maintenance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833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Shift Engineer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First POC during day or night shift for equipment escalations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Forms plans for operations or maintenance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437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Shift GL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Assigns techs to maintenance or operations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Answers to manufacturing about tool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138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Process Engineer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Second+ POC for equipment escalations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Drives improvement projects for equipment, process, and automation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690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Assigns projects to engineers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Upskills engineers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Steers module towards key deliverables to the factory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63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Scope of work impacts more than just one module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Projects can vary from person to 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61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279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C5C42-0D80-452A-8395-92F06855D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in the future...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C65F9-EF05-4535-8C31-2D38136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 is </a:t>
            </a:r>
            <a:r>
              <a:rPr lang="en-US" u="sng" dirty="0"/>
              <a:t>currently slowing down hiring</a:t>
            </a:r>
            <a:r>
              <a:rPr lang="en-US" dirty="0"/>
              <a:t>. Just </a:t>
            </a:r>
            <a:r>
              <a:rPr lang="en-US" dirty="0">
                <a:solidFill>
                  <a:srgbClr val="FFC000"/>
                </a:solidFill>
              </a:rPr>
              <a:t>be on the lookout for opportunities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https://jobs.intel.com/</a:t>
            </a:r>
            <a:endParaRPr lang="en-US" dirty="0"/>
          </a:p>
          <a:p>
            <a:r>
              <a:rPr lang="en-US" dirty="0"/>
              <a:t>Things to emphasize on your resume/CV:</a:t>
            </a:r>
          </a:p>
          <a:p>
            <a:pPr lvl="1"/>
            <a:r>
              <a:rPr lang="en-US" dirty="0"/>
              <a:t>Equipment troubleshooting</a:t>
            </a:r>
          </a:p>
          <a:p>
            <a:pPr lvl="1"/>
            <a:r>
              <a:rPr lang="en-US" dirty="0"/>
              <a:t>Attention to detail</a:t>
            </a:r>
          </a:p>
          <a:p>
            <a:pPr lvl="1"/>
            <a:r>
              <a:rPr lang="en-US" dirty="0"/>
              <a:t>Care for safety &amp; quality</a:t>
            </a:r>
          </a:p>
          <a:p>
            <a:pPr lvl="1"/>
            <a:r>
              <a:rPr lang="en-US" dirty="0"/>
              <a:t>Engineers: have at least one publication! (but </a:t>
            </a:r>
            <a:r>
              <a:rPr lang="en-US"/>
              <a:t>not necessary...)</a:t>
            </a:r>
            <a:endParaRPr lang="en-US" dirty="0"/>
          </a:p>
          <a:p>
            <a:r>
              <a:rPr lang="en-US" dirty="0"/>
              <a:t>Career paths:</a:t>
            </a:r>
          </a:p>
          <a:p>
            <a:pPr lvl="1"/>
            <a:r>
              <a:rPr lang="en-US" dirty="0"/>
              <a:t>Bachelor </a:t>
            </a:r>
            <a:r>
              <a:rPr lang="en-US" dirty="0">
                <a:sym typeface="Wingdings" panose="05000000000000000000" pitchFamily="2" charset="2"/>
              </a:rPr>
              <a:t> Technician, Engineer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Master  Technician, Engineer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Doctorate  Engineer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7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1602ECC-E38C-4AC0-888E-3A7EA273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Journey through grad school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A7CAE418-038C-4E6B-8B27-3AB0B484FC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784198"/>
              </p:ext>
            </p:extLst>
          </p:nvPr>
        </p:nvGraphicFramePr>
        <p:xfrm>
          <a:off x="1203325" y="2011362"/>
          <a:ext cx="4892675" cy="3937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590">
                  <a:extLst>
                    <a:ext uri="{9D8B030D-6E8A-4147-A177-3AD203B41FA5}">
                      <a16:colId xmlns:a16="http://schemas.microsoft.com/office/drawing/2014/main" val="2734515068"/>
                    </a:ext>
                  </a:extLst>
                </a:gridCol>
                <a:gridCol w="3897085">
                  <a:extLst>
                    <a:ext uri="{9D8B030D-6E8A-4147-A177-3AD203B41FA5}">
                      <a16:colId xmlns:a16="http://schemas.microsoft.com/office/drawing/2014/main" val="3313722698"/>
                    </a:ext>
                  </a:extLst>
                </a:gridCol>
              </a:tblGrid>
              <a:tr h="371760">
                <a:tc>
                  <a:txBody>
                    <a:bodyPr/>
                    <a:lstStyle/>
                    <a:p>
                      <a:r>
                        <a:rPr lang="en-US" sz="16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Milestones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629395"/>
                  </a:ext>
                </a:extLst>
              </a:tr>
              <a:tr h="630666">
                <a:tc>
                  <a:txBody>
                    <a:bodyPr/>
                    <a:lstStyle/>
                    <a:p>
                      <a:r>
                        <a:rPr lang="en-US" sz="1600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Graduated from UCLA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LANL computational physics workshop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733823"/>
                  </a:ext>
                </a:extLst>
              </a:tr>
              <a:tr h="597159">
                <a:tc>
                  <a:txBody>
                    <a:bodyPr/>
                    <a:lstStyle/>
                    <a:p>
                      <a:r>
                        <a:rPr lang="en-US" sz="1600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Joined Prof. Mason’s group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Graphene, LSMO, and </a:t>
                      </a:r>
                      <a:r>
                        <a:rPr lang="en-US" sz="1600" dirty="0" err="1"/>
                        <a:t>LaO</a:t>
                      </a:r>
                      <a:r>
                        <a:rPr lang="en-US" sz="1600" dirty="0"/>
                        <a:t>/STO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258489"/>
                  </a:ext>
                </a:extLst>
              </a:tr>
              <a:tr h="679788">
                <a:tc>
                  <a:txBody>
                    <a:bodyPr/>
                    <a:lstStyle/>
                    <a:p>
                      <a:r>
                        <a:rPr lang="en-US" sz="16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March Meeting - LSMO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Preliminary exam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914252"/>
                  </a:ext>
                </a:extLst>
              </a:tr>
              <a:tr h="399506">
                <a:tc>
                  <a:txBody>
                    <a:bodyPr/>
                    <a:lstStyle/>
                    <a:p>
                      <a:r>
                        <a:rPr lang="en-US" sz="16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Started work on </a:t>
                      </a:r>
                      <a:r>
                        <a:rPr lang="en-US" sz="1600" dirty="0" err="1"/>
                        <a:t>InSb</a:t>
                      </a:r>
                      <a:r>
                        <a:rPr lang="en-US" sz="1600" dirty="0"/>
                        <a:t> nanowires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76927"/>
                  </a:ext>
                </a:extLst>
              </a:tr>
              <a:tr h="411061">
                <a:tc>
                  <a:txBody>
                    <a:bodyPr/>
                    <a:lstStyle/>
                    <a:p>
                      <a:r>
                        <a:rPr lang="en-US" sz="16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March Meeting - </a:t>
                      </a:r>
                      <a:r>
                        <a:rPr lang="en-US" sz="1600" dirty="0" err="1"/>
                        <a:t>InSb</a:t>
                      </a:r>
                      <a:endParaRPr lang="en-US" sz="16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Thesis defense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76277"/>
                  </a:ext>
                </a:extLst>
              </a:tr>
              <a:tr h="679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Science writing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Started at Intel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099469"/>
                  </a:ext>
                </a:extLst>
              </a:tr>
            </a:tbl>
          </a:graphicData>
        </a:graphic>
      </p:graphicFrame>
      <p:pic>
        <p:nvPicPr>
          <p:cNvPr id="19" name="Picture 2">
            <a:extLst>
              <a:ext uri="{FF2B5EF4-FFF2-40B4-BE49-F238E27FC236}">
                <a16:creationId xmlns:a16="http://schemas.microsoft.com/office/drawing/2014/main" id="{0736D084-DBF9-40EA-8741-DCAEEC35E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19662" b="20480"/>
          <a:stretch/>
        </p:blipFill>
        <p:spPr bwMode="auto">
          <a:xfrm>
            <a:off x="7966594" y="3152077"/>
            <a:ext cx="3454251" cy="163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BDF2892-76ED-4664-A9D3-470F21E33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860" y="4879799"/>
            <a:ext cx="3644302" cy="1908417"/>
          </a:xfrm>
          <a:prstGeom prst="rect">
            <a:avLst/>
          </a:prstGeom>
        </p:spPr>
      </p:pic>
      <p:pic>
        <p:nvPicPr>
          <p:cNvPr id="1028" name="Picture 4" descr="No photo description available.">
            <a:extLst>
              <a:ext uri="{FF2B5EF4-FFF2-40B4-BE49-F238E27FC236}">
                <a16:creationId xmlns:a16="http://schemas.microsoft.com/office/drawing/2014/main" id="{410D2406-DB35-4D8A-8974-B2ED4B31F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7" t="24316" r="4516" b="5594"/>
          <a:stretch/>
        </p:blipFill>
        <p:spPr bwMode="auto">
          <a:xfrm>
            <a:off x="9693719" y="1500901"/>
            <a:ext cx="1962668" cy="153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photo description available.">
            <a:extLst>
              <a:ext uri="{FF2B5EF4-FFF2-40B4-BE49-F238E27FC236}">
                <a16:creationId xmlns:a16="http://schemas.microsoft.com/office/drawing/2014/main" id="{B76B9011-61E8-4BBD-81E5-EC05A833C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t="28674" r="12406" b="15219"/>
          <a:stretch/>
        </p:blipFill>
        <p:spPr bwMode="auto">
          <a:xfrm>
            <a:off x="6510755" y="1489387"/>
            <a:ext cx="2911679" cy="141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4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2FFC5-174D-47C5-8950-6643A50B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did in grad school</a:t>
            </a:r>
          </a:p>
        </p:txBody>
      </p:sp>
      <p:pic>
        <p:nvPicPr>
          <p:cNvPr id="4098" name="Picture 2" descr="Professor Nadya Mason standing next to machinery in her lab">
            <a:extLst>
              <a:ext uri="{FF2B5EF4-FFF2-40B4-BE49-F238E27FC236}">
                <a16:creationId xmlns:a16="http://schemas.microsoft.com/office/drawing/2014/main" id="{723F6B8F-C77E-45E2-898D-171461284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7" y="2062852"/>
            <a:ext cx="3438475" cy="229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0412CE-188E-4BBA-9439-E9BFBAF56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7" y="5251742"/>
            <a:ext cx="3478964" cy="6192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C0E5BA-069B-40BE-A70F-ABED098B2DD8}"/>
              </a:ext>
            </a:extLst>
          </p:cNvPr>
          <p:cNvSpPr txBox="1"/>
          <p:nvPr/>
        </p:nvSpPr>
        <p:spPr>
          <a:xfrm>
            <a:off x="0" y="1737981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Electrical testing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18C8F-7E89-4968-8130-32243FD251B7}"/>
              </a:ext>
            </a:extLst>
          </p:cNvPr>
          <p:cNvSpPr txBox="1"/>
          <p:nvPr/>
        </p:nvSpPr>
        <p:spPr>
          <a:xfrm>
            <a:off x="0" y="4911762"/>
            <a:ext cx="363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HW/SW integration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95F39-B966-4706-8C53-DA72052E472C}"/>
              </a:ext>
            </a:extLst>
          </p:cNvPr>
          <p:cNvSpPr txBox="1"/>
          <p:nvPr/>
        </p:nvSpPr>
        <p:spPr>
          <a:xfrm>
            <a:off x="42348" y="5871034"/>
            <a:ext cx="2287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https://github.com/masonlab/labdrivers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BC6111-1D2A-4BF9-990F-F94BEE5AE55A}"/>
              </a:ext>
            </a:extLst>
          </p:cNvPr>
          <p:cNvSpPr txBox="1"/>
          <p:nvPr/>
        </p:nvSpPr>
        <p:spPr>
          <a:xfrm>
            <a:off x="15934" y="4335163"/>
            <a:ext cx="2961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https://www.auburn.edu/cosam/cuwip/speakers.htm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B70489-ACA0-425A-9425-5FCE28EAF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94" y="2895948"/>
            <a:ext cx="2085298" cy="27983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82285F-B83A-442F-950F-9913B58179AC}"/>
              </a:ext>
            </a:extLst>
          </p:cNvPr>
          <p:cNvSpPr txBox="1"/>
          <p:nvPr/>
        </p:nvSpPr>
        <p:spPr>
          <a:xfrm>
            <a:off x="3227335" y="2511530"/>
            <a:ext cx="363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Metal deposition</a:t>
            </a:r>
          </a:p>
        </p:txBody>
      </p:sp>
      <p:pic>
        <p:nvPicPr>
          <p:cNvPr id="4100" name="Picture 4" descr="Raith Eline system">
            <a:extLst>
              <a:ext uri="{FF2B5EF4-FFF2-40B4-BE49-F238E27FC236}">
                <a16:creationId xmlns:a16="http://schemas.microsoft.com/office/drawing/2014/main" id="{21A71588-DC52-483B-96D3-72D7133CA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863" y="2868637"/>
            <a:ext cx="3177474" cy="23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1E1D91-49ED-40F8-81EA-18D077A8DF26}"/>
              </a:ext>
            </a:extLst>
          </p:cNvPr>
          <p:cNvSpPr txBox="1"/>
          <p:nvPr/>
        </p:nvSpPr>
        <p:spPr>
          <a:xfrm>
            <a:off x="6094959" y="2514019"/>
            <a:ext cx="363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E-beam lithography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6671D8-A19D-4B6D-8899-DE421A7663A2}"/>
              </a:ext>
            </a:extLst>
          </p:cNvPr>
          <p:cNvSpPr txBox="1"/>
          <p:nvPr/>
        </p:nvSpPr>
        <p:spPr>
          <a:xfrm>
            <a:off x="6403971" y="5251742"/>
            <a:ext cx="3027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https://mrl.illinois.edu/facilities/equipment/raith-eline-electron-beam-lithography-system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150E81-A65C-416E-BF4B-A6952AF9BBD4}"/>
              </a:ext>
            </a:extLst>
          </p:cNvPr>
          <p:cNvSpPr txBox="1"/>
          <p:nvPr/>
        </p:nvSpPr>
        <p:spPr>
          <a:xfrm>
            <a:off x="3774292" y="5744590"/>
            <a:ext cx="23391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Taken from thesis defense of J. Damasco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49F03B-CC2B-4EE7-9E2B-5281CD479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1445" y="2895948"/>
            <a:ext cx="2476737" cy="24514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9067C77-3C1F-4DC5-B8F5-62E1DD65E272}"/>
              </a:ext>
            </a:extLst>
          </p:cNvPr>
          <p:cNvSpPr txBox="1"/>
          <p:nvPr/>
        </p:nvSpPr>
        <p:spPr>
          <a:xfrm>
            <a:off x="9947002" y="2499305"/>
            <a:ext cx="174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Wet etching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71F34F-9180-46E1-B6D8-4BE81FCD794F}"/>
              </a:ext>
            </a:extLst>
          </p:cNvPr>
          <p:cNvSpPr txBox="1"/>
          <p:nvPr/>
        </p:nvSpPr>
        <p:spPr>
          <a:xfrm>
            <a:off x="8532006" y="5990811"/>
            <a:ext cx="2287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C000"/>
                </a:solidFill>
              </a:rPr>
              <a:t>And more!</a:t>
            </a:r>
          </a:p>
        </p:txBody>
      </p:sp>
    </p:spTree>
    <p:extLst>
      <p:ext uri="{BB962C8B-B14F-4D97-AF65-F5344CB8AC3E}">
        <p14:creationId xmlns:p14="http://schemas.microsoft.com/office/powerpoint/2010/main" val="426881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2FFC5-174D-47C5-8950-6643A50B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did in grad school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A45BCDC-3469-46BA-829D-3BD4655B14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Defined process to build superconducting probe device</a:t>
            </a:r>
          </a:p>
          <a:p>
            <a:pPr lvl="1"/>
            <a:r>
              <a:rPr lang="en-US" dirty="0"/>
              <a:t>Patterning (optical + </a:t>
            </a:r>
            <a:r>
              <a:rPr lang="en-US" dirty="0" err="1"/>
              <a:t>ebeam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Metallization (thermal + </a:t>
            </a:r>
            <a:r>
              <a:rPr lang="en-US" dirty="0" err="1"/>
              <a:t>ebeam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Etching (wet + dry)</a:t>
            </a:r>
          </a:p>
          <a:p>
            <a:r>
              <a:rPr lang="en-US" dirty="0"/>
              <a:t>Characterized “goodness” of superconducting probe</a:t>
            </a:r>
          </a:p>
          <a:p>
            <a:r>
              <a:rPr lang="en-US" dirty="0"/>
              <a:t>Measured effective QPC length</a:t>
            </a:r>
          </a:p>
          <a:p>
            <a:r>
              <a:rPr lang="en-US" dirty="0"/>
              <a:t>Failure analysis of </a:t>
            </a:r>
            <a:r>
              <a:rPr lang="en-US" dirty="0" err="1"/>
              <a:t>AlOx</a:t>
            </a:r>
            <a:r>
              <a:rPr lang="en-US" dirty="0"/>
              <a:t> barrier</a:t>
            </a:r>
          </a:p>
          <a:p>
            <a:r>
              <a:rPr lang="en-US" dirty="0"/>
              <a:t>Collaborated with Delft, Pittsburg, and others to obtain </a:t>
            </a:r>
            <a:r>
              <a:rPr lang="en-US" dirty="0" err="1"/>
              <a:t>InSb</a:t>
            </a:r>
            <a:r>
              <a:rPr lang="en-US" dirty="0"/>
              <a:t> nanowires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265B01FD-117B-4F67-97D7-3CDE784D73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6684" y="2477173"/>
            <a:ext cx="5564926" cy="32752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409491-B333-441B-B334-DCAE2252616E}"/>
              </a:ext>
            </a:extLst>
          </p:cNvPr>
          <p:cNvSpPr txBox="1"/>
          <p:nvPr/>
        </p:nvSpPr>
        <p:spPr>
          <a:xfrm>
            <a:off x="813732" y="5922628"/>
            <a:ext cx="4413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Images from J. Damasco, </a:t>
            </a:r>
            <a:r>
              <a:rPr lang="en-US" sz="1200" i="1" dirty="0"/>
              <a:t>et al</a:t>
            </a:r>
            <a:r>
              <a:rPr lang="en-US" sz="1200" dirty="0"/>
              <a:t>., </a:t>
            </a:r>
            <a:r>
              <a:rPr lang="fr-FR" sz="1200" dirty="0" err="1"/>
              <a:t>Appl</a:t>
            </a:r>
            <a:r>
              <a:rPr lang="fr-FR" sz="1200" dirty="0"/>
              <a:t>. Phys. Lett. 115, 043503 (2019)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072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757FC-8FD9-4E13-9DBA-DF63C489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motivations to work at intel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57788-BBFF-4B74-AAED-E3750BB9A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550219" cy="420624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Satisfaction out of obtaining repeatable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Love for automation/programming &amp; integrating HW/SW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Domain expertise: semiconductor physics &amp; metal deposition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Working on a diverse team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Data-driven decisions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000" dirty="0"/>
              <a:t>More money than academia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The great outdoors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Food in Portland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A5B3538-71AB-48A8-BD91-D42CD2F94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247" y="1896528"/>
            <a:ext cx="2285780" cy="181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3C3E6-B7D1-45EA-A6D3-77B03346A434}"/>
              </a:ext>
            </a:extLst>
          </p:cNvPr>
          <p:cNvSpPr txBox="1"/>
          <p:nvPr/>
        </p:nvSpPr>
        <p:spPr>
          <a:xfrm>
            <a:off x="7876370" y="3815299"/>
            <a:ext cx="3261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https://www.fhwa.dot.gov/byways/photos/62736</a:t>
            </a:r>
          </a:p>
        </p:txBody>
      </p:sp>
      <p:pic>
        <p:nvPicPr>
          <p:cNvPr id="1026" name="Picture 2" descr="seated patrons talk and eat from food trucks at Hawthorne Asylum">
            <a:extLst>
              <a:ext uri="{FF2B5EF4-FFF2-40B4-BE49-F238E27FC236}">
                <a16:creationId xmlns:a16="http://schemas.microsoft.com/office/drawing/2014/main" id="{830F717E-FFFC-4D8B-86E8-3B12814D3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35" y="4084755"/>
            <a:ext cx="4264404" cy="170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0E64C4-82F7-4FE6-8B9C-93A3BF2BCA21}"/>
              </a:ext>
            </a:extLst>
          </p:cNvPr>
          <p:cNvSpPr txBox="1"/>
          <p:nvPr/>
        </p:nvSpPr>
        <p:spPr>
          <a:xfrm>
            <a:off x="7876370" y="5921473"/>
            <a:ext cx="3745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https://www.travelportland.com/culture/food-cart-pods/</a:t>
            </a:r>
          </a:p>
        </p:txBody>
      </p:sp>
    </p:spTree>
    <p:extLst>
      <p:ext uri="{BB962C8B-B14F-4D97-AF65-F5344CB8AC3E}">
        <p14:creationId xmlns:p14="http://schemas.microsoft.com/office/powerpoint/2010/main" val="274854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E8B2B7-F278-4D66-8BDE-66530BEAB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industry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E1DAA-94C0-4415-8ABD-95490BF9E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 are not necessarily new and exciting</a:t>
            </a:r>
          </a:p>
          <a:p>
            <a:r>
              <a:rPr lang="en-US" dirty="0"/>
              <a:t>Not guaranteed to travel to new places (e.g., for conferences)</a:t>
            </a:r>
          </a:p>
          <a:p>
            <a:r>
              <a:rPr lang="en-US" dirty="0"/>
              <a:t>Potentially way too many/useless meetings</a:t>
            </a:r>
          </a:p>
          <a:p>
            <a:r>
              <a:rPr lang="en-US" dirty="0"/>
              <a:t>Implied pressure to work more than typical 8-hour days</a:t>
            </a:r>
          </a:p>
          <a:p>
            <a:r>
              <a:rPr lang="en-US" dirty="0"/>
              <a:t>Subject to customer whims (internal &amp; external)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7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FFFF-6A00-4547-A83D-DE64C56D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intel do?</a:t>
            </a:r>
          </a:p>
        </p:txBody>
      </p:sp>
      <p:pic>
        <p:nvPicPr>
          <p:cNvPr id="3" name="Online Media 2" title="From Sand to Silicon: The Making of a Microchip | Intel">
            <a:hlinkClick r:id="" action="ppaction://media"/>
            <a:extLst>
              <a:ext uri="{FF2B5EF4-FFF2-40B4-BE49-F238E27FC236}">
                <a16:creationId xmlns:a16="http://schemas.microsoft.com/office/drawing/2014/main" id="{E8DA3D3B-E713-4EA2-83E3-9F866A3AB7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1824" y="1950258"/>
            <a:ext cx="8686270" cy="49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EAFCF-09C2-4A26-B52C-4360BCF9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makes chips for computers, servers, cars, etc.!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BA0B0E-D72E-4E0E-BAA2-727F1E6B97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Transistors turned on via gate control</a:t>
            </a:r>
          </a:p>
          <a:p>
            <a:r>
              <a:rPr lang="en-US" dirty="0"/>
              <a:t>To build, need to: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Define n/p-type wells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Define the gate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Define S/D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Connect gates, sources, drains</a:t>
            </a:r>
          </a:p>
          <a:p>
            <a:r>
              <a:rPr lang="en-US" dirty="0"/>
              <a:t>Intel owns process from silicon start to packaging end</a:t>
            </a:r>
          </a:p>
          <a:p>
            <a:r>
              <a:rPr lang="en-US" dirty="0"/>
              <a:t>Semiconductor industry moving towards 3D structures</a:t>
            </a:r>
          </a:p>
          <a:p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93FC7AE-7AAA-4BD6-BF02-F0001261E4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0103" y="2262187"/>
            <a:ext cx="42862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30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11904</TotalTime>
  <Words>1539</Words>
  <Application>Microsoft Office PowerPoint</Application>
  <PresentationFormat>Widescreen</PresentationFormat>
  <Paragraphs>289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Corbel</vt:lpstr>
      <vt:lpstr>Wingdings</vt:lpstr>
      <vt:lpstr>Banded</vt:lpstr>
      <vt:lpstr>From majoranas to manufacturing</vt:lpstr>
      <vt:lpstr>Seminar agenda</vt:lpstr>
      <vt:lpstr>My Journey through grad school</vt:lpstr>
      <vt:lpstr>What I did in grad school</vt:lpstr>
      <vt:lpstr>What I did in grad school</vt:lpstr>
      <vt:lpstr>Personal motivations to work at intel</vt:lpstr>
      <vt:lpstr>Disadvantages of industry</vt:lpstr>
      <vt:lpstr>What does intel do?</vt:lpstr>
      <vt:lpstr>Intel makes chips for computers, servers, cars, etc.!</vt:lpstr>
      <vt:lpstr>What process engineers do</vt:lpstr>
      <vt:lpstr>PowerPoint Presentation</vt:lpstr>
      <vt:lpstr>skills to succeed at intel</vt:lpstr>
      <vt:lpstr>Factory values &amp; goals</vt:lpstr>
      <vt:lpstr>Safety, quality, and output</vt:lpstr>
      <vt:lpstr>Example: pressure optimization to prevent premature part death</vt:lpstr>
      <vt:lpstr>Example: improving WITHIN-WAFER PARAMETERS via RECIPE CHANGES</vt:lpstr>
      <vt:lpstr>Example: automation of post-maintenance procedures</vt:lpstr>
      <vt:lpstr>First months at intel</vt:lpstr>
      <vt:lpstr>Day-to-day</vt:lpstr>
      <vt:lpstr>Tool owner – doctor, historian...and engineer, of course</vt:lpstr>
      <vt:lpstr>The dreaded on-call</vt:lpstr>
      <vt:lpstr>Personal timeline at intel</vt:lpstr>
      <vt:lpstr>Factory Roles at Intel</vt:lpstr>
      <vt:lpstr>Opportunities in the future...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majoranas to manufacturing</dc:title>
  <dc:creator>Damasco, John Jeffrey</dc:creator>
  <cp:lastModifiedBy>Cooper, S Lance</cp:lastModifiedBy>
  <cp:revision>3</cp:revision>
  <dcterms:created xsi:type="dcterms:W3CDTF">2022-08-17T17:05:45Z</dcterms:created>
  <dcterms:modified xsi:type="dcterms:W3CDTF">2022-11-10T14:52:20Z</dcterms:modified>
</cp:coreProperties>
</file>