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8" r:id="rId1"/>
    <p:sldMasterId id="2147483719" r:id="rId2"/>
    <p:sldMasterId id="2147483720" r:id="rId3"/>
    <p:sldMasterId id="2147483721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56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2a758db5ac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2a758db5ac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SM suite can be used right at the beginning of a project for Target Validation and Protein Structure prediction and refinement and then throughout the project for Hit discovery, Hit-to-Lead optimization untl drug formulation.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biologics suite can also be used at the beginning of a project for protein and antibody structure prediction, and then for antibody humanization, protein engineering, characterization and liability analysis (such as solubility issues) and drug formulation</a:t>
            </a:r>
            <a:endParaRPr/>
          </a:p>
        </p:txBody>
      </p:sp>
      <p:sp>
        <p:nvSpPr>
          <p:cNvPr id="557" name="Google Shape;557;g22a758db5ac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2bce93de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2bce93de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09c54375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09c543752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209c543752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2bc724fe7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2bc724fe71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22bc724fe71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2a758db5ac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2a758db5ac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27e89856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27e89856b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27e89856b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27e89856b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 collaboration with experimentalists.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27e89856be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27e89856be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2019-2020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VMD and NAMD.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27e89856b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27e89856b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 was brought to our attention by our experimental collaborators.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a work with them but continued the work ourselves since it was an interesting question.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question was whether menthol binds to the human nicotinic acetylcholine receptor and if it does, what is the binding mode.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Menthol -  flavor additive that can be extracted from mint or peppermint.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Nicotinic acetylcholine receptor - membrane protein in the nervous system. The one we worked on was the most prevalent nicotinic receptor in the human brain, about 70%.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looked at menthol and its interactions with the membrane first. We calculated its free energy of transfer from bulk solvent to a lipid bilayer. We then characterized the properties of the bilayer and whether menthol affects them.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introduced protein into the picture.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Binding sites on both the transmembrane and extracellular domain.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27e89856b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227e89856b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2a758db5ac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2a758db5ac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Glycans, sugars from the host cell.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27e89856be_1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27e89856be_1_7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7e89856be_1_7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27e89856be_1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27e89856be_1_7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227e89856be_1_7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27e89856be_1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27e89856be_1_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227e89856be_1_7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2a758db5a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2" name="Google Shape;532;g22a758db5a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software has 5 suites: a small molecule suite dedicated to SM drug design, a biologics suite dedicated to biologics, you can think of antibodies and protein design, a material science suite for atomic-scale simulations of chemical systems, PyMOL for high quality visualization and movie creation and a Discovery Informatics suite for data sharing and collaborative design in real time.</a:t>
            </a:r>
            <a:endParaRPr/>
          </a:p>
        </p:txBody>
      </p:sp>
      <p:sp>
        <p:nvSpPr>
          <p:cNvPr id="533" name="Google Shape;533;g22a758db5ac_0_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 White">
  <p:cSld name="Custom Layout_2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l="-205" t="-104" r="2567" b="5469"/>
          <a:stretch/>
        </p:blipFill>
        <p:spPr>
          <a:xfrm>
            <a:off x="0" y="-425"/>
            <a:ext cx="9144000" cy="51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168" y="130746"/>
            <a:ext cx="4153994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22425" y="1761300"/>
            <a:ext cx="5303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3 White">
  <p:cSld name="Custom Layout_2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168" y="130746"/>
            <a:ext cx="4153994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22425" y="1761300"/>
            <a:ext cx="51723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 White">
  <p:cSld name="Custom Layout_2_1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168" y="130746"/>
            <a:ext cx="4153994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222425" y="1761300"/>
            <a:ext cx="51723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–"/>
              <a:defRPr sz="1200"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3">
            <a:alphaModFix/>
          </a:blip>
          <a:srcRect l="385" t="4701" r="59891" b="35332"/>
          <a:stretch/>
        </p:blipFill>
        <p:spPr>
          <a:xfrm>
            <a:off x="5482375" y="900"/>
            <a:ext cx="366162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 Dark">
  <p:cSld name="Custom Layout_1_2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1550" y="900"/>
            <a:ext cx="9144000" cy="5143500"/>
          </a:xfrm>
          <a:prstGeom prst="rect">
            <a:avLst/>
          </a:prstGeom>
          <a:solidFill>
            <a:srgbClr val="12122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222425" y="1761300"/>
            <a:ext cx="51726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t="99" b="109"/>
          <a:stretch/>
        </p:blipFill>
        <p:spPr>
          <a:xfrm>
            <a:off x="-47687" y="130771"/>
            <a:ext cx="4153994" cy="121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 l="385" t="4701" r="59891" b="35332"/>
          <a:stretch/>
        </p:blipFill>
        <p:spPr>
          <a:xfrm>
            <a:off x="5482375" y="900"/>
            <a:ext cx="366162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1 Dark">
  <p:cSld name="CUSTOM_7">
    <p:bg>
      <p:bgPr>
        <a:solidFill>
          <a:srgbClr val="12122D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8"/>
          <p:cNvPicPr preferRelativeResize="0"/>
          <p:nvPr/>
        </p:nvPicPr>
        <p:blipFill rotWithShape="1">
          <a:blip r:embed="rId2">
            <a:alphaModFix/>
          </a:blip>
          <a:srcRect r="2761" b="5758"/>
          <a:stretch/>
        </p:blipFill>
        <p:spPr>
          <a:xfrm>
            <a:off x="0" y="-425"/>
            <a:ext cx="9144000" cy="51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8"/>
          <p:cNvPicPr preferRelativeResize="0"/>
          <p:nvPr/>
        </p:nvPicPr>
        <p:blipFill rotWithShape="1">
          <a:blip r:embed="rId3">
            <a:alphaModFix/>
          </a:blip>
          <a:srcRect t="99" b="109"/>
          <a:stretch/>
        </p:blipFill>
        <p:spPr>
          <a:xfrm>
            <a:off x="-47687" y="130771"/>
            <a:ext cx="4153994" cy="121850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219456" y="1761225"/>
            <a:ext cx="52638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3 Dark">
  <p:cSld name="CUSTOM_7_1">
    <p:bg>
      <p:bgPr>
        <a:solidFill>
          <a:srgbClr val="12122D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9"/>
          <p:cNvPicPr preferRelativeResize="0"/>
          <p:nvPr/>
        </p:nvPicPr>
        <p:blipFill rotWithShape="1">
          <a:blip r:embed="rId2">
            <a:alphaModFix/>
          </a:blip>
          <a:srcRect t="99" b="109"/>
          <a:stretch/>
        </p:blipFill>
        <p:spPr>
          <a:xfrm>
            <a:off x="-47687" y="130771"/>
            <a:ext cx="4153994" cy="121850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19456" y="1761225"/>
            <a:ext cx="58098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233275" y="4231300"/>
            <a:ext cx="4508700" cy="64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–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232875" y="1225375"/>
            <a:ext cx="5638800" cy="26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pic>
        <p:nvPicPr>
          <p:cNvPr id="85" name="Google Shape;8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29465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0"/>
          <p:cNvSpPr/>
          <p:nvPr/>
        </p:nvSpPr>
        <p:spPr>
          <a:xfrm rot="10800000">
            <a:off x="7611119" y="-4852"/>
            <a:ext cx="1540728" cy="639450"/>
          </a:xfrm>
          <a:custGeom>
            <a:avLst/>
            <a:gdLst/>
            <a:ahLst/>
            <a:cxnLst/>
            <a:rect l="l" t="t" r="r" b="b"/>
            <a:pathLst>
              <a:path w="2853200" h="1184167" extrusionOk="0">
                <a:moveTo>
                  <a:pt x="0" y="1184167"/>
                </a:moveTo>
                <a:cubicBezTo>
                  <a:pt x="408" y="827829"/>
                  <a:pt x="815" y="356338"/>
                  <a:pt x="1223" y="0"/>
                </a:cubicBezTo>
                <a:cubicBezTo>
                  <a:pt x="183651" y="372787"/>
                  <a:pt x="306842" y="753138"/>
                  <a:pt x="688456" y="856124"/>
                </a:cubicBezTo>
                <a:cubicBezTo>
                  <a:pt x="1130187" y="931304"/>
                  <a:pt x="2232097" y="1095499"/>
                  <a:pt x="2853200" y="1184167"/>
                </a:cubicBezTo>
                <a:lnTo>
                  <a:pt x="0" y="1184167"/>
                </a:lnTo>
                <a:close/>
              </a:path>
            </a:pathLst>
          </a:custGeom>
          <a:gradFill>
            <a:gsLst>
              <a:gs pos="0">
                <a:srgbClr val="005BAA"/>
              </a:gs>
              <a:gs pos="1000">
                <a:srgbClr val="005BAA"/>
              </a:gs>
              <a:gs pos="99000">
                <a:srgbClr val="54C9EF"/>
              </a:gs>
              <a:gs pos="100000">
                <a:srgbClr val="54C9EF"/>
              </a:gs>
            </a:gsLst>
            <a:lin ang="75001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chemeClr val="lt2"/>
                </a:solidFill>
              </a:defRPr>
            </a:lvl1pPr>
            <a:lvl2pPr lvl="1" algn="ctr" rtl="0">
              <a:buNone/>
              <a:defRPr sz="1000">
                <a:solidFill>
                  <a:schemeClr val="lt2"/>
                </a:solidFill>
              </a:defRPr>
            </a:lvl2pPr>
            <a:lvl3pPr lvl="2" algn="ctr" rtl="0">
              <a:buNone/>
              <a:defRPr sz="1000">
                <a:solidFill>
                  <a:schemeClr val="lt2"/>
                </a:solidFill>
              </a:defRPr>
            </a:lvl3pPr>
            <a:lvl4pPr lvl="3" algn="ctr" rtl="0">
              <a:buNone/>
              <a:defRPr sz="1000">
                <a:solidFill>
                  <a:schemeClr val="lt2"/>
                </a:solidFill>
              </a:defRPr>
            </a:lvl4pPr>
            <a:lvl5pPr lvl="4" algn="ctr" rtl="0">
              <a:buNone/>
              <a:defRPr sz="1000">
                <a:solidFill>
                  <a:schemeClr val="lt2"/>
                </a:solidFill>
              </a:defRPr>
            </a:lvl5pPr>
            <a:lvl6pPr lvl="5" algn="ctr" rtl="0">
              <a:buNone/>
              <a:defRPr sz="1000">
                <a:solidFill>
                  <a:schemeClr val="lt2"/>
                </a:solidFill>
              </a:defRPr>
            </a:lvl6pPr>
            <a:lvl7pPr lvl="6" algn="ctr" rtl="0">
              <a:buNone/>
              <a:defRPr sz="1000">
                <a:solidFill>
                  <a:schemeClr val="lt2"/>
                </a:solidFill>
              </a:defRPr>
            </a:lvl7pPr>
            <a:lvl8pPr lvl="7" algn="ctr" rtl="0">
              <a:buNone/>
              <a:defRPr sz="1000">
                <a:solidFill>
                  <a:schemeClr val="lt2"/>
                </a:solidFill>
              </a:defRPr>
            </a:lvl8pPr>
            <a:lvl9pPr lvl="8" algn="ct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20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">
  <p:cSld name="CUSTOM_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1"/>
          <p:cNvPicPr preferRelativeResize="0"/>
          <p:nvPr/>
        </p:nvPicPr>
        <p:blipFill rotWithShape="1">
          <a:blip r:embed="rId2">
            <a:alphaModFix/>
          </a:blip>
          <a:srcRect t="-1143" r="-371" b="76116"/>
          <a:stretch/>
        </p:blipFill>
        <p:spPr>
          <a:xfrm>
            <a:off x="663547" y="2924349"/>
            <a:ext cx="7816905" cy="22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1555093" y="1243541"/>
            <a:ext cx="6033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1612800" y="2212600"/>
            <a:ext cx="5918400" cy="73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marL="1371600" lvl="2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Thank You">
  <p:cSld name="CUSTOM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4946038" y="1972217"/>
            <a:ext cx="3521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pic>
        <p:nvPicPr>
          <p:cNvPr id="97" name="Google Shape;97;p22"/>
          <p:cNvPicPr preferRelativeResize="0"/>
          <p:nvPr/>
        </p:nvPicPr>
        <p:blipFill rotWithShape="1">
          <a:blip r:embed="rId2">
            <a:alphaModFix/>
          </a:blip>
          <a:srcRect l="37256" t="12368" b="12854"/>
          <a:stretch/>
        </p:blipFill>
        <p:spPr>
          <a:xfrm>
            <a:off x="-1" y="0"/>
            <a:ext cx="46677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23" y="1934075"/>
            <a:ext cx="3437252" cy="101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Blank">
  <p:cSld name="CUSTOM_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3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Full Width">
  <p:cSld name="CUSTOM_4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229525" y="99125"/>
            <a:ext cx="8685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4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237750" y="704375"/>
            <a:ext cx="8677800" cy="381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itle Only">
  <p:cSld name="CUSTOM_4_2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title"/>
          </p:nvPr>
        </p:nvSpPr>
        <p:spPr>
          <a:xfrm>
            <a:off x="228600" y="102575"/>
            <a:ext cx="86868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5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wo Column">
  <p:cSld name="CUSTOM_4_2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title"/>
          </p:nvPr>
        </p:nvSpPr>
        <p:spPr>
          <a:xfrm>
            <a:off x="229525" y="102575"/>
            <a:ext cx="8685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234850" y="704375"/>
            <a:ext cx="4188600" cy="381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2"/>
          </p:nvPr>
        </p:nvSpPr>
        <p:spPr>
          <a:xfrm>
            <a:off x="4726950" y="704375"/>
            <a:ext cx="4188600" cy="381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6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ext and Image">
  <p:cSld name="CUSTOM_4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228600" y="102303"/>
            <a:ext cx="41409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7"/>
          <p:cNvSpPr txBox="1">
            <a:spLocks noGrp="1"/>
          </p:cNvSpPr>
          <p:nvPr>
            <p:ph type="body" idx="1"/>
          </p:nvPr>
        </p:nvSpPr>
        <p:spPr>
          <a:xfrm>
            <a:off x="234850" y="704375"/>
            <a:ext cx="4140900" cy="381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7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Copy Left Align">
  <p:cSld name="CUSTOM_4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228600" y="102303"/>
            <a:ext cx="41409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234850" y="704375"/>
            <a:ext cx="4140900" cy="381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8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00112" y="-1"/>
            <a:ext cx="6643889" cy="51499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/>
          <p:nvPr/>
        </p:nvSpPr>
        <p:spPr>
          <a:xfrm>
            <a:off x="2453888" y="0"/>
            <a:ext cx="46920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10000">
                <a:schemeClr val="lt1"/>
              </a:gs>
              <a:gs pos="100000">
                <a:srgbClr val="F3F8F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487575" y="2988863"/>
            <a:ext cx="46920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487781" y="3283163"/>
            <a:ext cx="46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>
            <a:off x="487680" y="2959220"/>
            <a:ext cx="3364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" name="Google Shape;13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9" y="2263292"/>
            <a:ext cx="3436478" cy="46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>
            <a:spLocks noGrp="1"/>
          </p:cNvSpPr>
          <p:nvPr>
            <p:ph type="title"/>
          </p:nvPr>
        </p:nvSpPr>
        <p:spPr>
          <a:xfrm>
            <a:off x="289556" y="0"/>
            <a:ext cx="86031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sldNum" idx="12"/>
          </p:nvPr>
        </p:nvSpPr>
        <p:spPr>
          <a:xfrm>
            <a:off x="8323897" y="4849866"/>
            <a:ext cx="59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289560" y="702201"/>
            <a:ext cx="8602800" cy="3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1"/>
          <p:cNvPicPr preferRelativeResize="0"/>
          <p:nvPr/>
        </p:nvPicPr>
        <p:blipFill rotWithShape="1">
          <a:blip r:embed="rId2">
            <a:alphaModFix amt="20000"/>
          </a:blip>
          <a:srcRect r="309"/>
          <a:stretch/>
        </p:blipFill>
        <p:spPr>
          <a:xfrm>
            <a:off x="1391497" y="-1141112"/>
            <a:ext cx="6203104" cy="730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32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211931" y="828676"/>
            <a:ext cx="87036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onfidential">
  <p:cSld name="Content Confidential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33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3"/>
          <p:cNvSpPr txBox="1">
            <a:spLocks noGrp="1"/>
          </p:cNvSpPr>
          <p:nvPr>
            <p:ph type="body" idx="1"/>
          </p:nvPr>
        </p:nvSpPr>
        <p:spPr>
          <a:xfrm>
            <a:off x="211931" y="828676"/>
            <a:ext cx="87036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59" name="Google Shape;159;p33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33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ark">
  <p:cSld name="Section Header - Dar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34"/>
          <p:cNvPicPr preferRelativeResize="0"/>
          <p:nvPr/>
        </p:nvPicPr>
        <p:blipFill rotWithShape="1">
          <a:blip r:embed="rId2">
            <a:alphaModFix/>
          </a:blip>
          <a:srcRect t="-1143" r="-371" b="76116"/>
          <a:stretch/>
        </p:blipFill>
        <p:spPr>
          <a:xfrm>
            <a:off x="663547" y="2924349"/>
            <a:ext cx="7816905" cy="22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1555093" y="1577578"/>
            <a:ext cx="6033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●"/>
              <a:defRPr sz="4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Blank 3">
  <p:cSld name="CUSTOM_4_1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35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Blank 4">
  <p:cSld name="CUSTOM_4_7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36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Full Width 1">
  <p:cSld name="CUSTOM_4_2_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>
            <a:spLocks noGrp="1"/>
          </p:cNvSpPr>
          <p:nvPr>
            <p:ph type="title"/>
          </p:nvPr>
        </p:nvSpPr>
        <p:spPr>
          <a:xfrm>
            <a:off x="229525" y="99125"/>
            <a:ext cx="8685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37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7"/>
          <p:cNvSpPr txBox="1">
            <a:spLocks noGrp="1"/>
          </p:cNvSpPr>
          <p:nvPr>
            <p:ph type="body" idx="1"/>
          </p:nvPr>
        </p:nvSpPr>
        <p:spPr>
          <a:xfrm>
            <a:off x="237750" y="704375"/>
            <a:ext cx="86778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">
  <p:cSld name="Title Slide - Dar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 rotWithShape="1">
          <a:blip r:embed="rId2">
            <a:alphaModFix/>
          </a:blip>
          <a:srcRect t="1559" b="1559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376172" y="1920510"/>
            <a:ext cx="54690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Char char="●"/>
              <a:defRPr sz="4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182" name="Google Shape;18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03" y="0"/>
            <a:ext cx="4144573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8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211932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1100"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sldNum" idx="12"/>
          </p:nvPr>
        </p:nvSpPr>
        <p:spPr>
          <a:xfrm>
            <a:off x="8438889" y="4786168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39"/>
          <p:cNvSpPr/>
          <p:nvPr/>
        </p:nvSpPr>
        <p:spPr>
          <a:xfrm>
            <a:off x="0" y="4786168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211931" y="830301"/>
            <a:ext cx="4222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body" idx="2"/>
          </p:nvPr>
        </p:nvSpPr>
        <p:spPr>
          <a:xfrm>
            <a:off x="4716780" y="830301"/>
            <a:ext cx="42063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title"/>
          </p:nvPr>
        </p:nvSpPr>
        <p:spPr>
          <a:xfrm>
            <a:off x="211931" y="200025"/>
            <a:ext cx="4217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40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2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0"/>
          <p:cNvSpPr txBox="1">
            <a:spLocks noGrp="1"/>
          </p:cNvSpPr>
          <p:nvPr>
            <p:ph type="body" idx="1"/>
          </p:nvPr>
        </p:nvSpPr>
        <p:spPr>
          <a:xfrm>
            <a:off x="211932" y="830301"/>
            <a:ext cx="42171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"/>
          <p:cNvSpPr txBox="1">
            <a:spLocks noGrp="1"/>
          </p:cNvSpPr>
          <p:nvPr>
            <p:ph type="title"/>
          </p:nvPr>
        </p:nvSpPr>
        <p:spPr>
          <a:xfrm>
            <a:off x="211931" y="200838"/>
            <a:ext cx="8703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41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 with Image">
  <p:cSld name="1_Two Content with Imag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 txBox="1">
            <a:spLocks noGrp="1"/>
          </p:cNvSpPr>
          <p:nvPr>
            <p:ph type="title"/>
          </p:nvPr>
        </p:nvSpPr>
        <p:spPr>
          <a:xfrm>
            <a:off x="211931" y="200026"/>
            <a:ext cx="4217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7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204" name="Google Shape;204;p42"/>
          <p:cNvSpPr>
            <a:spLocks noGrp="1"/>
          </p:cNvSpPr>
          <p:nvPr>
            <p:ph type="pic" idx="2"/>
          </p:nvPr>
        </p:nvSpPr>
        <p:spPr>
          <a:xfrm>
            <a:off x="4722542" y="0"/>
            <a:ext cx="442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42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42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2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2"/>
          <p:cNvSpPr txBox="1">
            <a:spLocks noGrp="1"/>
          </p:cNvSpPr>
          <p:nvPr>
            <p:ph type="body" idx="1"/>
          </p:nvPr>
        </p:nvSpPr>
        <p:spPr>
          <a:xfrm>
            <a:off x="211931" y="830849"/>
            <a:ext cx="42171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500"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Dark">
  <p:cSld name="End Slide - Dar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5039983" y="1972217"/>
            <a:ext cx="3521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Char char="●"/>
              <a:defRPr sz="11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 l="37256" t="12368" b="12854"/>
          <a:stretch/>
        </p:blipFill>
        <p:spPr>
          <a:xfrm>
            <a:off x="-1" y="0"/>
            <a:ext cx="46677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23" y="1934074"/>
            <a:ext cx="3437252" cy="101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">
  <p:cSld name="Two Content with Imag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11931" y="200026"/>
            <a:ext cx="4217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216" name="Google Shape;216;p44"/>
          <p:cNvSpPr>
            <a:spLocks noGrp="1"/>
          </p:cNvSpPr>
          <p:nvPr>
            <p:ph type="pic" idx="2"/>
          </p:nvPr>
        </p:nvSpPr>
        <p:spPr>
          <a:xfrm>
            <a:off x="4722542" y="0"/>
            <a:ext cx="442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44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44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4"/>
          <p:cNvSpPr txBox="1">
            <a:spLocks noGrp="1"/>
          </p:cNvSpPr>
          <p:nvPr>
            <p:ph type="body" idx="1"/>
          </p:nvPr>
        </p:nvSpPr>
        <p:spPr>
          <a:xfrm>
            <a:off x="211931" y="830849"/>
            <a:ext cx="42171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–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>
            <a:spLocks noGrp="1"/>
          </p:cNvSpPr>
          <p:nvPr>
            <p:ph type="sldNum" idx="12"/>
          </p:nvPr>
        </p:nvSpPr>
        <p:spPr>
          <a:xfrm>
            <a:off x="8438889" y="4786168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46"/>
          <p:cNvSpPr/>
          <p:nvPr/>
        </p:nvSpPr>
        <p:spPr>
          <a:xfrm>
            <a:off x="0" y="4786168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1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6"/>
          <p:cNvSpPr txBox="1">
            <a:spLocks noGrp="1"/>
          </p:cNvSpPr>
          <p:nvPr>
            <p:ph type="body" idx="1"/>
          </p:nvPr>
        </p:nvSpPr>
        <p:spPr>
          <a:xfrm>
            <a:off x="211932" y="828676"/>
            <a:ext cx="8703600" cy="37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1800"/>
            </a:lvl1pPr>
            <a:lvl2pPr marL="91440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1500"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350"/>
            </a:lvl3pPr>
            <a:lvl4pPr marL="1828800" lvl="3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200"/>
            </a:lvl4pPr>
            <a:lvl5pPr marL="2286000" lvl="4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200"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>
            <a:spLocks noGrp="1"/>
          </p:cNvSpPr>
          <p:nvPr>
            <p:ph type="title"/>
          </p:nvPr>
        </p:nvSpPr>
        <p:spPr>
          <a:xfrm>
            <a:off x="211932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47"/>
          <p:cNvSpPr txBox="1">
            <a:spLocks noGrp="1"/>
          </p:cNvSpPr>
          <p:nvPr>
            <p:ph type="sldNum" idx="12"/>
          </p:nvPr>
        </p:nvSpPr>
        <p:spPr>
          <a:xfrm>
            <a:off x="8438889" y="4786168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47"/>
          <p:cNvSpPr/>
          <p:nvPr/>
        </p:nvSpPr>
        <p:spPr>
          <a:xfrm>
            <a:off x="0" y="4786168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1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7"/>
          <p:cNvSpPr txBox="1">
            <a:spLocks noGrp="1"/>
          </p:cNvSpPr>
          <p:nvPr>
            <p:ph type="body" idx="1"/>
          </p:nvPr>
        </p:nvSpPr>
        <p:spPr>
          <a:xfrm>
            <a:off x="211932" y="830301"/>
            <a:ext cx="4222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 sz="1800"/>
            </a:lvl1pPr>
            <a:lvl2pPr marL="91440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1500"/>
            </a:lvl2pPr>
            <a:lvl3pPr marL="137160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135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200"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200"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body" idx="2"/>
          </p:nvPr>
        </p:nvSpPr>
        <p:spPr>
          <a:xfrm>
            <a:off x="4716780" y="830301"/>
            <a:ext cx="42063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 sz="1800"/>
            </a:lvl1pPr>
            <a:lvl2pPr marL="91440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1500"/>
            </a:lvl2pPr>
            <a:lvl3pPr marL="137160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1350"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200"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200"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ext and Image">
  <p:cSld name="CUSTOM_4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8"/>
          <p:cNvSpPr txBox="1">
            <a:spLocks noGrp="1"/>
          </p:cNvSpPr>
          <p:nvPr>
            <p:ph type="title"/>
          </p:nvPr>
        </p:nvSpPr>
        <p:spPr>
          <a:xfrm>
            <a:off x="228600" y="102303"/>
            <a:ext cx="41409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4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48"/>
          <p:cNvSpPr txBox="1">
            <a:spLocks noGrp="1"/>
          </p:cNvSpPr>
          <p:nvPr>
            <p:ph type="body" idx="1"/>
          </p:nvPr>
        </p:nvSpPr>
        <p:spPr>
          <a:xfrm>
            <a:off x="234850" y="704375"/>
            <a:ext cx="41409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>
                <a:solidFill>
                  <a:schemeClr val="dk1"/>
                </a:solidFill>
              </a:defRPr>
            </a:lvl4pPr>
            <a:lvl5pPr marL="2286000" lvl="4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48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986" y="0"/>
            <a:ext cx="885863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0"/>
          <p:cNvSpPr txBox="1">
            <a:spLocks noGrp="1"/>
          </p:cNvSpPr>
          <p:nvPr>
            <p:ph type="title"/>
          </p:nvPr>
        </p:nvSpPr>
        <p:spPr>
          <a:xfrm>
            <a:off x="371475" y="1920510"/>
            <a:ext cx="55035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2" name="Google Shape;25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83" y="0"/>
            <a:ext cx="4153994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0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">
  <p:cSld name="Title Slide - Dark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1"/>
          <p:cNvPicPr preferRelativeResize="0"/>
          <p:nvPr/>
        </p:nvPicPr>
        <p:blipFill rotWithShape="1">
          <a:blip r:embed="rId2">
            <a:alphaModFix/>
          </a:blip>
          <a:srcRect t="1559" b="1559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1"/>
          <p:cNvSpPr txBox="1">
            <a:spLocks noGrp="1"/>
          </p:cNvSpPr>
          <p:nvPr>
            <p:ph type="title"/>
          </p:nvPr>
        </p:nvSpPr>
        <p:spPr>
          <a:xfrm>
            <a:off x="376172" y="1920510"/>
            <a:ext cx="54690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03" y="0"/>
            <a:ext cx="4144573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1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- Light">
  <p:cSld name="Title Slide 2 - Ligh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2"/>
          <p:cNvSpPr txBox="1">
            <a:spLocks noGrp="1"/>
          </p:cNvSpPr>
          <p:nvPr>
            <p:ph type="title"/>
          </p:nvPr>
        </p:nvSpPr>
        <p:spPr>
          <a:xfrm>
            <a:off x="371475" y="1920510"/>
            <a:ext cx="51072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1" name="Google Shape;26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383" y="0"/>
            <a:ext cx="4153994" cy="121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2"/>
          <p:cNvPicPr preferRelativeResize="0"/>
          <p:nvPr/>
        </p:nvPicPr>
        <p:blipFill rotWithShape="1">
          <a:blip r:embed="rId3">
            <a:alphaModFix/>
          </a:blip>
          <a:srcRect t="2853" r="52433" b="36044"/>
          <a:stretch/>
        </p:blipFill>
        <p:spPr>
          <a:xfrm>
            <a:off x="4840956" y="0"/>
            <a:ext cx="430304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2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- Dark">
  <p:cSld name="Title Slide 2 - Dar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3"/>
          <p:cNvSpPr txBox="1">
            <a:spLocks noGrp="1"/>
          </p:cNvSpPr>
          <p:nvPr>
            <p:ph type="title"/>
          </p:nvPr>
        </p:nvSpPr>
        <p:spPr>
          <a:xfrm>
            <a:off x="380869" y="1920510"/>
            <a:ext cx="50268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7" name="Google Shape;26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03" y="0"/>
            <a:ext cx="4144573" cy="121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3"/>
          <p:cNvPicPr preferRelativeResize="0"/>
          <p:nvPr/>
        </p:nvPicPr>
        <p:blipFill rotWithShape="1">
          <a:blip r:embed="rId3">
            <a:alphaModFix/>
          </a:blip>
          <a:srcRect t="2853" r="52433" b="36044"/>
          <a:stretch/>
        </p:blipFill>
        <p:spPr>
          <a:xfrm>
            <a:off x="4840956" y="0"/>
            <a:ext cx="430304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3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- Light">
  <p:cSld name="Title Slide 3 - Ligh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 txBox="1">
            <a:spLocks noGrp="1"/>
          </p:cNvSpPr>
          <p:nvPr>
            <p:ph type="title"/>
          </p:nvPr>
        </p:nvSpPr>
        <p:spPr>
          <a:xfrm>
            <a:off x="371475" y="1920510"/>
            <a:ext cx="55266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2" name="Google Shape;27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080" y="0"/>
            <a:ext cx="4153994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4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- Dark">
  <p:cSld name="Title Slide 3 - Dar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5"/>
          <p:cNvSpPr txBox="1">
            <a:spLocks noGrp="1"/>
          </p:cNvSpPr>
          <p:nvPr>
            <p:ph type="title"/>
          </p:nvPr>
        </p:nvSpPr>
        <p:spPr>
          <a:xfrm>
            <a:off x="371475" y="1920510"/>
            <a:ext cx="5621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7" name="Google Shape;277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03" y="0"/>
            <a:ext cx="4144573" cy="1218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5"/>
          <p:cNvSpPr txBox="1">
            <a:spLocks noGrp="1"/>
          </p:cNvSpPr>
          <p:nvPr>
            <p:ph type="body" idx="1"/>
          </p:nvPr>
        </p:nvSpPr>
        <p:spPr>
          <a:xfrm>
            <a:off x="371475" y="3541345"/>
            <a:ext cx="420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6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56"/>
          <p:cNvSpPr txBox="1">
            <a:spLocks noGrp="1"/>
          </p:cNvSpPr>
          <p:nvPr>
            <p:ph type="title"/>
          </p:nvPr>
        </p:nvSpPr>
        <p:spPr>
          <a:xfrm>
            <a:off x="258457" y="1876376"/>
            <a:ext cx="4188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Arial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6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0684" y="-6509"/>
            <a:ext cx="1519331" cy="63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7"/>
          <p:cNvPicPr preferRelativeResize="0"/>
          <p:nvPr/>
        </p:nvPicPr>
        <p:blipFill rotWithShape="1">
          <a:blip r:embed="rId2">
            <a:alphaModFix/>
          </a:blip>
          <a:srcRect t="-1143" r="-371" b="76116"/>
          <a:stretch/>
        </p:blipFill>
        <p:spPr>
          <a:xfrm>
            <a:off x="663547" y="2924349"/>
            <a:ext cx="7816905" cy="22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7"/>
          <p:cNvSpPr txBox="1">
            <a:spLocks noGrp="1"/>
          </p:cNvSpPr>
          <p:nvPr>
            <p:ph type="title"/>
          </p:nvPr>
        </p:nvSpPr>
        <p:spPr>
          <a:xfrm>
            <a:off x="1555093" y="1577578"/>
            <a:ext cx="6033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Subtitle">
  <p:cSld name="Section Header Subtit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8"/>
          <p:cNvPicPr preferRelativeResize="0"/>
          <p:nvPr/>
        </p:nvPicPr>
        <p:blipFill rotWithShape="1">
          <a:blip r:embed="rId2">
            <a:alphaModFix/>
          </a:blip>
          <a:srcRect t="-1143" r="-371" b="76116"/>
          <a:stretch/>
        </p:blipFill>
        <p:spPr>
          <a:xfrm>
            <a:off x="663547" y="2924349"/>
            <a:ext cx="7816905" cy="22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8"/>
          <p:cNvSpPr txBox="1">
            <a:spLocks noGrp="1"/>
          </p:cNvSpPr>
          <p:nvPr>
            <p:ph type="title"/>
          </p:nvPr>
        </p:nvSpPr>
        <p:spPr>
          <a:xfrm>
            <a:off x="1555093" y="922574"/>
            <a:ext cx="6033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8"/>
          <p:cNvSpPr txBox="1">
            <a:spLocks noGrp="1"/>
          </p:cNvSpPr>
          <p:nvPr>
            <p:ph type="body" idx="1"/>
          </p:nvPr>
        </p:nvSpPr>
        <p:spPr>
          <a:xfrm>
            <a:off x="1555093" y="2219499"/>
            <a:ext cx="60339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59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9"/>
          <p:cNvSpPr txBox="1">
            <a:spLocks noGrp="1"/>
          </p:cNvSpPr>
          <p:nvPr>
            <p:ph type="body" idx="1"/>
          </p:nvPr>
        </p:nvSpPr>
        <p:spPr>
          <a:xfrm>
            <a:off x="211931" y="828676"/>
            <a:ext cx="87036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59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0"/>
          <p:cNvSpPr txBox="1">
            <a:spLocks noGrp="1"/>
          </p:cNvSpPr>
          <p:nvPr>
            <p:ph type="title"/>
          </p:nvPr>
        </p:nvSpPr>
        <p:spPr>
          <a:xfrm>
            <a:off x="211931" y="200838"/>
            <a:ext cx="8703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01" name="Google Shape;301;p60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60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1"/>
          <p:cNvSpPr txBox="1">
            <a:spLocks noGrp="1"/>
          </p:cNvSpPr>
          <p:nvPr>
            <p:ph type="title"/>
          </p:nvPr>
        </p:nvSpPr>
        <p:spPr>
          <a:xfrm>
            <a:off x="211932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1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61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1"/>
          <p:cNvSpPr txBox="1">
            <a:spLocks noGrp="1"/>
          </p:cNvSpPr>
          <p:nvPr>
            <p:ph type="body" idx="1"/>
          </p:nvPr>
        </p:nvSpPr>
        <p:spPr>
          <a:xfrm>
            <a:off x="211931" y="830301"/>
            <a:ext cx="4222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1"/>
          <p:cNvSpPr txBox="1">
            <a:spLocks noGrp="1"/>
          </p:cNvSpPr>
          <p:nvPr>
            <p:ph type="body" idx="2"/>
          </p:nvPr>
        </p:nvSpPr>
        <p:spPr>
          <a:xfrm>
            <a:off x="4716780" y="830301"/>
            <a:ext cx="42063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">
  <p:cSld name="Two Content with Imag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2"/>
          <p:cNvSpPr txBox="1">
            <a:spLocks noGrp="1"/>
          </p:cNvSpPr>
          <p:nvPr>
            <p:ph type="title"/>
          </p:nvPr>
        </p:nvSpPr>
        <p:spPr>
          <a:xfrm>
            <a:off x="211931" y="200026"/>
            <a:ext cx="4217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313" name="Google Shape;313;p62"/>
          <p:cNvSpPr>
            <a:spLocks noGrp="1"/>
          </p:cNvSpPr>
          <p:nvPr>
            <p:ph type="pic" idx="2"/>
          </p:nvPr>
        </p:nvSpPr>
        <p:spPr>
          <a:xfrm>
            <a:off x="4722542" y="0"/>
            <a:ext cx="442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62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62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2"/>
          <p:cNvSpPr txBox="1">
            <a:spLocks noGrp="1"/>
          </p:cNvSpPr>
          <p:nvPr>
            <p:ph type="body" idx="1"/>
          </p:nvPr>
        </p:nvSpPr>
        <p:spPr>
          <a:xfrm>
            <a:off x="211931" y="830849"/>
            <a:ext cx="42171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3"/>
          <p:cNvSpPr txBox="1">
            <a:spLocks noGrp="1"/>
          </p:cNvSpPr>
          <p:nvPr>
            <p:ph type="title"/>
          </p:nvPr>
        </p:nvSpPr>
        <p:spPr>
          <a:xfrm>
            <a:off x="211931" y="200025"/>
            <a:ext cx="4217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20" name="Google Shape;320;p63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1" name="Google Shape;321;p63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63"/>
          <p:cNvSpPr txBox="1">
            <a:spLocks noGrp="1"/>
          </p:cNvSpPr>
          <p:nvPr>
            <p:ph type="body" idx="1"/>
          </p:nvPr>
        </p:nvSpPr>
        <p:spPr>
          <a:xfrm>
            <a:off x="211932" y="830301"/>
            <a:ext cx="42171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Confidential">
  <p:cSld name="Content Confidential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4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26" name="Google Shape;326;p64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p64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4"/>
          <p:cNvSpPr txBox="1">
            <a:spLocks noGrp="1"/>
          </p:cNvSpPr>
          <p:nvPr>
            <p:ph type="body" idx="1"/>
          </p:nvPr>
        </p:nvSpPr>
        <p:spPr>
          <a:xfrm>
            <a:off x="211931" y="828676"/>
            <a:ext cx="87036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30" name="Google Shape;330;p64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1" name="Google Shape;331;p64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onfidential">
  <p:cSld name="Title Only Confidential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5"/>
          <p:cNvSpPr txBox="1">
            <a:spLocks noGrp="1"/>
          </p:cNvSpPr>
          <p:nvPr>
            <p:ph type="title"/>
          </p:nvPr>
        </p:nvSpPr>
        <p:spPr>
          <a:xfrm>
            <a:off x="211931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4" name="Google Shape;334;p65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p65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65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" name="Google Shape;338;p65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Confidential">
  <p:cSld name="Two Content Confidential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6"/>
          <p:cNvSpPr txBox="1">
            <a:spLocks noGrp="1"/>
          </p:cNvSpPr>
          <p:nvPr>
            <p:ph type="title"/>
          </p:nvPr>
        </p:nvSpPr>
        <p:spPr>
          <a:xfrm>
            <a:off x="211932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6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66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6"/>
          <p:cNvSpPr txBox="1">
            <a:spLocks noGrp="1"/>
          </p:cNvSpPr>
          <p:nvPr>
            <p:ph type="body" idx="1"/>
          </p:nvPr>
        </p:nvSpPr>
        <p:spPr>
          <a:xfrm>
            <a:off x="211931" y="830301"/>
            <a:ext cx="4222800" cy="3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66"/>
          <p:cNvSpPr txBox="1">
            <a:spLocks noGrp="1"/>
          </p:cNvSpPr>
          <p:nvPr>
            <p:ph type="body" idx="2"/>
          </p:nvPr>
        </p:nvSpPr>
        <p:spPr>
          <a:xfrm>
            <a:off x="4714875" y="830301"/>
            <a:ext cx="4200600" cy="3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46" name="Google Shape;346;p66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" name="Google Shape;347;p66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Image Confidential">
  <p:cSld name="Two Content with Image Confidential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7"/>
          <p:cNvSpPr txBox="1">
            <a:spLocks noGrp="1"/>
          </p:cNvSpPr>
          <p:nvPr>
            <p:ph type="title"/>
          </p:nvPr>
        </p:nvSpPr>
        <p:spPr>
          <a:xfrm>
            <a:off x="211931" y="200026"/>
            <a:ext cx="4217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00"/>
            </a:lvl9pPr>
          </a:lstStyle>
          <a:p>
            <a:endParaRPr/>
          </a:p>
        </p:txBody>
      </p:sp>
      <p:sp>
        <p:nvSpPr>
          <p:cNvPr id="350" name="Google Shape;350;p67"/>
          <p:cNvSpPr>
            <a:spLocks noGrp="1"/>
          </p:cNvSpPr>
          <p:nvPr>
            <p:ph type="pic" idx="2"/>
          </p:nvPr>
        </p:nvSpPr>
        <p:spPr>
          <a:xfrm>
            <a:off x="4714875" y="0"/>
            <a:ext cx="4429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67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67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7"/>
          <p:cNvSpPr txBox="1">
            <a:spLocks noGrp="1"/>
          </p:cNvSpPr>
          <p:nvPr>
            <p:ph type="body" idx="1"/>
          </p:nvPr>
        </p:nvSpPr>
        <p:spPr>
          <a:xfrm>
            <a:off x="211931" y="830383"/>
            <a:ext cx="4217100" cy="3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55" name="Google Shape;355;p67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6" name="Google Shape;356;p67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fidential">
  <p:cSld name="One Column Confidential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8"/>
          <p:cNvSpPr txBox="1">
            <a:spLocks noGrp="1"/>
          </p:cNvSpPr>
          <p:nvPr>
            <p:ph type="title"/>
          </p:nvPr>
        </p:nvSpPr>
        <p:spPr>
          <a:xfrm>
            <a:off x="211931" y="200025"/>
            <a:ext cx="4217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68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lvl="0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68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8"/>
          <p:cNvSpPr txBox="1">
            <a:spLocks noGrp="1"/>
          </p:cNvSpPr>
          <p:nvPr>
            <p:ph type="body" idx="1"/>
          </p:nvPr>
        </p:nvSpPr>
        <p:spPr>
          <a:xfrm>
            <a:off x="211932" y="830262"/>
            <a:ext cx="4217100" cy="3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63" name="Google Shape;363;p68"/>
          <p:cNvCxnSpPr/>
          <p:nvPr/>
        </p:nvCxnSpPr>
        <p:spPr>
          <a:xfrm>
            <a:off x="8557260" y="4862366"/>
            <a:ext cx="0" cy="2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4" name="Google Shape;364;p68"/>
          <p:cNvSpPr txBox="1"/>
          <p:nvPr/>
        </p:nvSpPr>
        <p:spPr>
          <a:xfrm>
            <a:off x="6709149" y="4849417"/>
            <a:ext cx="17298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110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Dark">
  <p:cSld name="End Slide - Dar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92D"/>
          </a:solidFill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9"/>
          <p:cNvSpPr txBox="1">
            <a:spLocks noGrp="1"/>
          </p:cNvSpPr>
          <p:nvPr>
            <p:ph type="title"/>
          </p:nvPr>
        </p:nvSpPr>
        <p:spPr>
          <a:xfrm>
            <a:off x="5039983" y="1972217"/>
            <a:ext cx="3521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68" name="Google Shape;368;p69"/>
          <p:cNvPicPr preferRelativeResize="0"/>
          <p:nvPr/>
        </p:nvPicPr>
        <p:blipFill rotWithShape="1">
          <a:blip r:embed="rId2">
            <a:alphaModFix/>
          </a:blip>
          <a:srcRect l="37256" t="12368" b="12854"/>
          <a:stretch/>
        </p:blipFill>
        <p:spPr>
          <a:xfrm>
            <a:off x="-1" y="0"/>
            <a:ext cx="46677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23" y="1934074"/>
            <a:ext cx="3437252" cy="101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Light">
  <p:cSld name="End Slide - Ligh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12700" cap="flat" cmpd="sng">
            <a:solidFill>
              <a:srgbClr val="00427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0"/>
          <p:cNvSpPr txBox="1">
            <a:spLocks noGrp="1"/>
          </p:cNvSpPr>
          <p:nvPr>
            <p:ph type="title"/>
          </p:nvPr>
        </p:nvSpPr>
        <p:spPr>
          <a:xfrm>
            <a:off x="5039983" y="1972217"/>
            <a:ext cx="3521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70"/>
          <p:cNvPicPr preferRelativeResize="0"/>
          <p:nvPr/>
        </p:nvPicPr>
        <p:blipFill rotWithShape="1">
          <a:blip r:embed="rId2">
            <a:alphaModFix/>
          </a:blip>
          <a:srcRect l="37256" t="12368" b="12854"/>
          <a:stretch/>
        </p:blipFill>
        <p:spPr>
          <a:xfrm>
            <a:off x="-1" y="0"/>
            <a:ext cx="466774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23" y="1934075"/>
            <a:ext cx="3437253" cy="101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itle Only">
  <p:cSld name="CUSTOM_4_2_2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1"/>
          <p:cNvSpPr txBox="1">
            <a:spLocks noGrp="1"/>
          </p:cNvSpPr>
          <p:nvPr>
            <p:ph type="title"/>
          </p:nvPr>
        </p:nvSpPr>
        <p:spPr>
          <a:xfrm>
            <a:off x="228600" y="102575"/>
            <a:ext cx="86868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71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71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1"/>
          <p:cNvSpPr txBox="1"/>
          <p:nvPr/>
        </p:nvSpPr>
        <p:spPr>
          <a:xfrm>
            <a:off x="7475650" y="4795823"/>
            <a:ext cx="1147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CONFIDENTIAL</a:t>
            </a:r>
            <a:endParaRPr sz="1000"/>
          </a:p>
        </p:txBody>
      </p:sp>
      <p:cxnSp>
        <p:nvCxnSpPr>
          <p:cNvPr id="381" name="Google Shape;381;p71"/>
          <p:cNvCxnSpPr/>
          <p:nvPr/>
        </p:nvCxnSpPr>
        <p:spPr>
          <a:xfrm>
            <a:off x="8653475" y="4893430"/>
            <a:ext cx="0" cy="139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2"/>
          <p:cNvSpPr txBox="1">
            <a:spLocks noGrp="1"/>
          </p:cNvSpPr>
          <p:nvPr>
            <p:ph type="title"/>
          </p:nvPr>
        </p:nvSpPr>
        <p:spPr>
          <a:xfrm>
            <a:off x="211932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72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5" name="Google Shape;385;p72"/>
          <p:cNvSpPr/>
          <p:nvPr/>
        </p:nvSpPr>
        <p:spPr>
          <a:xfrm>
            <a:off x="0" y="4786169"/>
            <a:ext cx="2223926" cy="357192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530" y="4756146"/>
            <a:ext cx="1419902" cy="41737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211931" y="830301"/>
            <a:ext cx="42228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500"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body" idx="2"/>
          </p:nvPr>
        </p:nvSpPr>
        <p:spPr>
          <a:xfrm>
            <a:off x="4716780" y="830301"/>
            <a:ext cx="4206300" cy="3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 sz="1800"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500"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2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Title Only 1">
  <p:cSld name="Body - Title Only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3"/>
          <p:cNvSpPr txBox="1">
            <a:spLocks noGrp="1"/>
          </p:cNvSpPr>
          <p:nvPr>
            <p:ph type="title"/>
          </p:nvPr>
        </p:nvSpPr>
        <p:spPr>
          <a:xfrm>
            <a:off x="228600" y="102575"/>
            <a:ext cx="86868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25" rIns="51425" bIns="5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1" name="Google Shape;391;p73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2" name="Google Shape;392;p73"/>
          <p:cNvSpPr/>
          <p:nvPr/>
        </p:nvSpPr>
        <p:spPr>
          <a:xfrm>
            <a:off x="0" y="4777451"/>
            <a:ext cx="2095210" cy="365564"/>
          </a:xfrm>
          <a:custGeom>
            <a:avLst/>
            <a:gdLst/>
            <a:ahLst/>
            <a:cxnLst/>
            <a:rect l="l" t="t" r="r" b="b"/>
            <a:pathLst>
              <a:path w="2860355" h="558113" extrusionOk="0">
                <a:moveTo>
                  <a:pt x="0" y="153"/>
                </a:moveTo>
                <a:lnTo>
                  <a:pt x="2442264" y="153"/>
                </a:lnTo>
                <a:cubicBezTo>
                  <a:pt x="2527699" y="-3162"/>
                  <a:pt x="2565459" y="48009"/>
                  <a:pt x="2590800" y="90869"/>
                </a:cubicBezTo>
                <a:lnTo>
                  <a:pt x="2860355" y="554955"/>
                </a:lnTo>
                <a:lnTo>
                  <a:pt x="0" y="558113"/>
                </a:lnTo>
                <a:lnTo>
                  <a:pt x="0" y="1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894" y="4754297"/>
            <a:ext cx="1419904" cy="41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6" name="Google Shape;396;p7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7" name="Google Shape;397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tx1"/>
                </a:solidFill>
              </a:defRPr>
            </a:lvl1pPr>
            <a:lvl2pPr lvl="1" algn="r" rtl="0">
              <a:buNone/>
              <a:defRPr sz="1300">
                <a:solidFill>
                  <a:schemeClr val="tx1"/>
                </a:solidFill>
              </a:defRPr>
            </a:lvl2pPr>
            <a:lvl3pPr lvl="2" algn="r" rtl="0">
              <a:buNone/>
              <a:defRPr sz="1300">
                <a:solidFill>
                  <a:schemeClr val="tx1"/>
                </a:solidFill>
              </a:defRPr>
            </a:lvl3pPr>
            <a:lvl4pPr lvl="3" algn="r" rtl="0">
              <a:buNone/>
              <a:defRPr sz="1300">
                <a:solidFill>
                  <a:schemeClr val="tx1"/>
                </a:solidFill>
              </a:defRPr>
            </a:lvl4pPr>
            <a:lvl5pPr lvl="4" algn="r" rtl="0">
              <a:buNone/>
              <a:defRPr sz="1300">
                <a:solidFill>
                  <a:schemeClr val="tx1"/>
                </a:solidFill>
              </a:defRPr>
            </a:lvl5pPr>
            <a:lvl6pPr lvl="5" algn="r" rtl="0">
              <a:buNone/>
              <a:defRPr sz="1300">
                <a:solidFill>
                  <a:schemeClr val="tx1"/>
                </a:solidFill>
              </a:defRPr>
            </a:lvl6pPr>
            <a:lvl7pPr lvl="6" algn="r" rtl="0">
              <a:buNone/>
              <a:defRPr sz="1300">
                <a:solidFill>
                  <a:schemeClr val="tx1"/>
                </a:solidFill>
              </a:defRPr>
            </a:lvl7pPr>
            <a:lvl8pPr lvl="7" algn="r" rtl="0">
              <a:buNone/>
              <a:defRPr sz="1300">
                <a:solidFill>
                  <a:schemeClr val="tx1"/>
                </a:solidFill>
              </a:defRPr>
            </a:lvl8pPr>
            <a:lvl9pPr lvl="8" algn="r" rtl="0">
              <a:buNone/>
              <a:defRPr sz="1300">
                <a:solidFill>
                  <a:schemeClr val="tx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36896" y="703859"/>
            <a:ext cx="41223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/>
            </a:lvl1pPr>
            <a:lvl2pPr marL="914400" lvl="1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 sz="1600"/>
            </a:lvl2pPr>
            <a:lvl3pPr marL="1371600" lvl="2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 sz="1600"/>
            </a:lvl3pPr>
            <a:lvl4pPr marL="1828800" lvl="3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–"/>
              <a:defRPr sz="1600"/>
            </a:lvl4pPr>
            <a:lvl5pPr marL="2286000" lvl="4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</p:sldLayoutIdLst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144">
          <p15:clr>
            <a:srgbClr val="EA4335"/>
          </p15:clr>
        </p15:guide>
        <p15:guide id="5" pos="5616">
          <p15:clr>
            <a:srgbClr val="EA4335"/>
          </p15:clr>
        </p15:guide>
        <p15:guide id="6" orient="horz" pos="52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45"/>
          <p:cNvSpPr txBox="1">
            <a:spLocks noGrp="1"/>
          </p:cNvSpPr>
          <p:nvPr>
            <p:ph type="body" idx="1"/>
          </p:nvPr>
        </p:nvSpPr>
        <p:spPr>
          <a:xfrm>
            <a:off x="236896" y="703859"/>
            <a:ext cx="41223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44">
          <p15:clr>
            <a:srgbClr val="F26B43"/>
          </p15:clr>
        </p15:guide>
        <p15:guide id="4" orient="horz" pos="144">
          <p15:clr>
            <a:srgbClr val="EA4335"/>
          </p15:clr>
        </p15:guide>
        <p15:guide id="5" pos="5616">
          <p15:clr>
            <a:srgbClr val="EA4335"/>
          </p15:clr>
        </p15:guide>
        <p15:guide id="6" orient="horz" pos="523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33">
          <p15:clr>
            <a:srgbClr val="F26B43"/>
          </p15:clr>
        </p15:guide>
        <p15:guide id="2" pos="5616">
          <p15:clr>
            <a:srgbClr val="F26B43"/>
          </p15:clr>
        </p15:guide>
        <p15:guide id="3" orient="horz" pos="516">
          <p15:clr>
            <a:srgbClr val="F26B43"/>
          </p15:clr>
        </p15:guide>
        <p15:guide id="4" orient="horz" pos="2887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pos="2790">
          <p15:clr>
            <a:srgbClr val="F26B43"/>
          </p15:clr>
        </p15:guide>
        <p15:guide id="7" pos="29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rodinger.com/caree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38/nrd237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hyperlink" Target="https://www.frontiersin.org/articles/10.3389/fmolb.2022.935375/ful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8.jp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5"/>
          <p:cNvSpPr txBox="1">
            <a:spLocks noGrp="1"/>
          </p:cNvSpPr>
          <p:nvPr>
            <p:ph type="ctrTitle"/>
          </p:nvPr>
        </p:nvSpPr>
        <p:spPr>
          <a:xfrm>
            <a:off x="311700" y="668375"/>
            <a:ext cx="8520600" cy="10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Career Seminar</a:t>
            </a:r>
            <a:endParaRPr/>
          </a:p>
        </p:txBody>
      </p:sp>
      <p:sp>
        <p:nvSpPr>
          <p:cNvPr id="403" name="Google Shape;403;p75"/>
          <p:cNvSpPr txBox="1">
            <a:spLocks noGrp="1"/>
          </p:cNvSpPr>
          <p:nvPr>
            <p:ph type="subTitle" idx="1"/>
          </p:nvPr>
        </p:nvSpPr>
        <p:spPr>
          <a:xfrm>
            <a:off x="311700" y="2018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Physics, UIUC</a:t>
            </a:r>
            <a:endParaRPr/>
          </a:p>
        </p:txBody>
      </p:sp>
      <p:sp>
        <p:nvSpPr>
          <p:cNvPr id="404" name="Google Shape;404;p75"/>
          <p:cNvSpPr txBox="1">
            <a:spLocks noGrp="1"/>
          </p:cNvSpPr>
          <p:nvPr>
            <p:ph type="subTitle" idx="1"/>
          </p:nvPr>
        </p:nvSpPr>
        <p:spPr>
          <a:xfrm>
            <a:off x="311700" y="2932325"/>
            <a:ext cx="8520600" cy="10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Rezvan Shahoei</a:t>
            </a:r>
            <a:endParaRPr sz="2400"/>
          </a:p>
        </p:txBody>
      </p:sp>
      <p:sp>
        <p:nvSpPr>
          <p:cNvPr id="405" name="Google Shape;405;p75"/>
          <p:cNvSpPr txBox="1">
            <a:spLocks noGrp="1"/>
          </p:cNvSpPr>
          <p:nvPr>
            <p:ph type="subTitle" idx="1"/>
          </p:nvPr>
        </p:nvSpPr>
        <p:spPr>
          <a:xfrm>
            <a:off x="311700" y="4054250"/>
            <a:ext cx="8520600" cy="10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April 2023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4"/>
          <p:cNvSpPr/>
          <p:nvPr/>
        </p:nvSpPr>
        <p:spPr>
          <a:xfrm>
            <a:off x="4717706" y="1085472"/>
            <a:ext cx="4182000" cy="8109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6F6F6"/>
              </a:gs>
            </a:gsLst>
            <a:lin ang="18900732" scaled="0"/>
          </a:gra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84"/>
          <p:cNvSpPr/>
          <p:nvPr/>
        </p:nvSpPr>
        <p:spPr>
          <a:xfrm>
            <a:off x="236288" y="1085472"/>
            <a:ext cx="4182000" cy="8109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6F6F6"/>
              </a:gs>
            </a:gsLst>
            <a:lin ang="18900732" scaled="0"/>
          </a:gra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84"/>
          <p:cNvSpPr/>
          <p:nvPr/>
        </p:nvSpPr>
        <p:spPr>
          <a:xfrm rot="5400000">
            <a:off x="5516382" y="1078704"/>
            <a:ext cx="2584800" cy="4182000"/>
          </a:xfrm>
          <a:prstGeom prst="round2SameRect">
            <a:avLst>
              <a:gd name="adj1" fmla="val 0"/>
              <a:gd name="adj2" fmla="val 195"/>
            </a:avLst>
          </a:prstGeom>
          <a:gradFill>
            <a:gsLst>
              <a:gs pos="0">
                <a:srgbClr val="26265E"/>
              </a:gs>
              <a:gs pos="100000">
                <a:srgbClr val="010101"/>
              </a:gs>
            </a:gsLst>
            <a:lin ang="8099331" scaled="0"/>
          </a:gra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84"/>
          <p:cNvSpPr/>
          <p:nvPr/>
        </p:nvSpPr>
        <p:spPr>
          <a:xfrm rot="-5400000">
            <a:off x="1023094" y="1066853"/>
            <a:ext cx="2584800" cy="4205700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26265E"/>
              </a:gs>
              <a:gs pos="100000">
                <a:srgbClr val="010101"/>
              </a:gs>
            </a:gsLst>
            <a:lin ang="8099331" scaled="0"/>
          </a:gra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84"/>
          <p:cNvSpPr txBox="1">
            <a:spLocks noGrp="1"/>
          </p:cNvSpPr>
          <p:nvPr>
            <p:ph type="title"/>
          </p:nvPr>
        </p:nvSpPr>
        <p:spPr>
          <a:xfrm>
            <a:off x="204056" y="152769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50" bIns="685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Applications across the full discovery pipeline &amp; for diverse therapeutic modalities</a:t>
            </a:r>
            <a:endParaRPr sz="2400"/>
          </a:p>
        </p:txBody>
      </p:sp>
      <p:sp>
        <p:nvSpPr>
          <p:cNvPr id="564" name="Google Shape;564;p84"/>
          <p:cNvSpPr txBox="1">
            <a:spLocks noGrp="1"/>
          </p:cNvSpPr>
          <p:nvPr>
            <p:ph type="sldNum" idx="12"/>
          </p:nvPr>
        </p:nvSpPr>
        <p:spPr>
          <a:xfrm>
            <a:off x="8438889" y="4786168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65" name="Google Shape;565;p84"/>
          <p:cNvSpPr txBox="1">
            <a:spLocks noGrp="1"/>
          </p:cNvSpPr>
          <p:nvPr>
            <p:ph type="body" idx="1"/>
          </p:nvPr>
        </p:nvSpPr>
        <p:spPr>
          <a:xfrm>
            <a:off x="612788" y="2094785"/>
            <a:ext cx="3798600" cy="2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Target Validation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Protein Structure Prediction &amp; Refinement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Hit Discovery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Hit-to-Lead and Lead Optimization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Drug Formulation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66" name="Google Shape;566;p84"/>
          <p:cNvSpPr txBox="1">
            <a:spLocks noGrp="1"/>
          </p:cNvSpPr>
          <p:nvPr>
            <p:ph type="body" idx="2"/>
          </p:nvPr>
        </p:nvSpPr>
        <p:spPr>
          <a:xfrm>
            <a:off x="5222194" y="2094785"/>
            <a:ext cx="3507600" cy="21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Protein &amp; Antibody Structure Prediction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Antibody Humanization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Protein Engineering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Characterization and Liability Analysis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endParaRPr sz="375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" sz="1500">
                <a:solidFill>
                  <a:schemeClr val="lt1"/>
                </a:solidFill>
              </a:rPr>
              <a:t>Drug Formulation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567" name="Google Shape;567;p84"/>
          <p:cNvCxnSpPr>
            <a:endCxn id="568" idx="0"/>
          </p:cNvCxnSpPr>
          <p:nvPr/>
        </p:nvCxnSpPr>
        <p:spPr>
          <a:xfrm flipH="1">
            <a:off x="4992509" y="1890230"/>
            <a:ext cx="900" cy="2057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69" name="Google Shape;56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5583" y="1091477"/>
            <a:ext cx="620663" cy="78365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84"/>
          <p:cNvSpPr/>
          <p:nvPr/>
        </p:nvSpPr>
        <p:spPr>
          <a:xfrm>
            <a:off x="4918259" y="2151943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4"/>
          <p:cNvSpPr/>
          <p:nvPr/>
        </p:nvSpPr>
        <p:spPr>
          <a:xfrm>
            <a:off x="4918259" y="2600864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4"/>
          <p:cNvSpPr/>
          <p:nvPr/>
        </p:nvSpPr>
        <p:spPr>
          <a:xfrm>
            <a:off x="4918259" y="3049787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4"/>
          <p:cNvSpPr/>
          <p:nvPr/>
        </p:nvSpPr>
        <p:spPr>
          <a:xfrm>
            <a:off x="4918259" y="3498708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84"/>
          <p:cNvSpPr/>
          <p:nvPr/>
        </p:nvSpPr>
        <p:spPr>
          <a:xfrm>
            <a:off x="4918259" y="3947630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p84"/>
          <p:cNvPicPr preferRelativeResize="0"/>
          <p:nvPr/>
        </p:nvPicPr>
        <p:blipFill rotWithShape="1">
          <a:blip r:embed="rId4">
            <a:alphaModFix/>
          </a:blip>
          <a:srcRect r="30661"/>
          <a:stretch/>
        </p:blipFill>
        <p:spPr>
          <a:xfrm>
            <a:off x="228396" y="1085479"/>
            <a:ext cx="620663" cy="78365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84"/>
          <p:cNvSpPr txBox="1"/>
          <p:nvPr/>
        </p:nvSpPr>
        <p:spPr>
          <a:xfrm>
            <a:off x="954206" y="1157187"/>
            <a:ext cx="2250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Small Molecule                 Therapeutics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4"/>
          <p:cNvSpPr txBox="1"/>
          <p:nvPr/>
        </p:nvSpPr>
        <p:spPr>
          <a:xfrm>
            <a:off x="5473363" y="1157187"/>
            <a:ext cx="2576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Biologics &amp; Protein-   Based Therapeutics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7" name="Google Shape;577;p84"/>
          <p:cNvCxnSpPr>
            <a:endCxn id="578" idx="0"/>
          </p:cNvCxnSpPr>
          <p:nvPr/>
        </p:nvCxnSpPr>
        <p:spPr>
          <a:xfrm flipH="1">
            <a:off x="471697" y="1874330"/>
            <a:ext cx="900" cy="2073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9" name="Google Shape;579;p84"/>
          <p:cNvSpPr/>
          <p:nvPr/>
        </p:nvSpPr>
        <p:spPr>
          <a:xfrm>
            <a:off x="397447" y="2151943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4"/>
          <p:cNvSpPr/>
          <p:nvPr/>
        </p:nvSpPr>
        <p:spPr>
          <a:xfrm>
            <a:off x="397447" y="2600864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4"/>
          <p:cNvSpPr/>
          <p:nvPr/>
        </p:nvSpPr>
        <p:spPr>
          <a:xfrm>
            <a:off x="397447" y="3049787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4"/>
          <p:cNvSpPr/>
          <p:nvPr/>
        </p:nvSpPr>
        <p:spPr>
          <a:xfrm>
            <a:off x="397447" y="3498708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4"/>
          <p:cNvSpPr/>
          <p:nvPr/>
        </p:nvSpPr>
        <p:spPr>
          <a:xfrm>
            <a:off x="397447" y="3947630"/>
            <a:ext cx="148500" cy="14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685800"/>
            <a:ext cx="5212081" cy="409669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85"/>
          <p:cNvSpPr txBox="1"/>
          <p:nvPr/>
        </p:nvSpPr>
        <p:spPr>
          <a:xfrm>
            <a:off x="721050" y="64008"/>
            <a:ext cx="770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Maestro, a central graphical user interface for projects.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86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95" name="Google Shape;595;p86"/>
          <p:cNvSpPr txBox="1">
            <a:spLocks noGrp="1"/>
          </p:cNvSpPr>
          <p:nvPr>
            <p:ph type="title"/>
          </p:nvPr>
        </p:nvSpPr>
        <p:spPr>
          <a:xfrm>
            <a:off x="289556" y="57150"/>
            <a:ext cx="87402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Current open positions for Applications Scientist at Schrödinger:</a:t>
            </a:r>
            <a:endParaRPr sz="2100" b="1" i="1"/>
          </a:p>
        </p:txBody>
      </p:sp>
      <p:sp>
        <p:nvSpPr>
          <p:cNvPr id="596" name="Google Shape;596;p86"/>
          <p:cNvSpPr txBox="1"/>
          <p:nvPr/>
        </p:nvSpPr>
        <p:spPr>
          <a:xfrm>
            <a:off x="289556" y="1184213"/>
            <a:ext cx="638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Applications Scientist (Cambridge, MA)</a:t>
            </a:r>
            <a:endParaRPr sz="16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Applications Scientist, Biologics (San Francisco, CA)</a:t>
            </a:r>
            <a:endParaRPr sz="1600" b="1"/>
          </a:p>
        </p:txBody>
      </p:sp>
      <p:sp>
        <p:nvSpPr>
          <p:cNvPr id="597" name="Google Shape;597;p86"/>
          <p:cNvSpPr txBox="1"/>
          <p:nvPr/>
        </p:nvSpPr>
        <p:spPr>
          <a:xfrm>
            <a:off x="289548" y="2639800"/>
            <a:ext cx="8267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For the full list of open positions go to: </a:t>
            </a:r>
            <a:r>
              <a:rPr lang="en" sz="1600" b="1" u="sng">
                <a:solidFill>
                  <a:schemeClr val="hlink"/>
                </a:solidFill>
                <a:hlinkClick r:id="rId3"/>
              </a:rPr>
              <a:t>https://www.schrodinger.com/careers</a:t>
            </a:r>
            <a:r>
              <a:rPr lang="en" sz="1600" b="1"/>
              <a:t>.</a:t>
            </a:r>
            <a:endParaRPr sz="16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87"/>
          <p:cNvSpPr txBox="1">
            <a:spLocks noGrp="1"/>
          </p:cNvSpPr>
          <p:nvPr>
            <p:ph type="title"/>
          </p:nvPr>
        </p:nvSpPr>
        <p:spPr>
          <a:xfrm>
            <a:off x="211931" y="200838"/>
            <a:ext cx="8703600" cy="624000"/>
          </a:xfrm>
          <a:prstGeom prst="rect">
            <a:avLst/>
          </a:prstGeom>
        </p:spPr>
        <p:txBody>
          <a:bodyPr spcFirstLastPara="1" wrap="square" lIns="0" tIns="0" rIns="68575" bIns="6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Schrödinger’s Online Courses</a:t>
            </a:r>
            <a:endParaRPr/>
          </a:p>
        </p:txBody>
      </p:sp>
      <p:sp>
        <p:nvSpPr>
          <p:cNvPr id="604" name="Google Shape;604;p87"/>
          <p:cNvSpPr txBox="1">
            <a:spLocks noGrp="1"/>
          </p:cNvSpPr>
          <p:nvPr>
            <p:ph type="sldNum" idx="12"/>
          </p:nvPr>
        </p:nvSpPr>
        <p:spPr>
          <a:xfrm>
            <a:off x="8438889" y="4786169"/>
            <a:ext cx="548700" cy="3573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605" name="Google Shape;605;p87"/>
          <p:cNvGrpSpPr/>
          <p:nvPr/>
        </p:nvGrpSpPr>
        <p:grpSpPr>
          <a:xfrm>
            <a:off x="220195" y="951556"/>
            <a:ext cx="8702999" cy="3697587"/>
            <a:chOff x="503200" y="1180200"/>
            <a:chExt cx="11216650" cy="4436750"/>
          </a:xfrm>
        </p:grpSpPr>
        <p:pic>
          <p:nvPicPr>
            <p:cNvPr id="606" name="Google Shape;606;p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13771" y="1241062"/>
              <a:ext cx="4106079" cy="4375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3200" y="3371475"/>
              <a:ext cx="6346685" cy="2245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8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3200" y="1180200"/>
              <a:ext cx="6346676" cy="21785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8"/>
          <p:cNvSpPr txBox="1">
            <a:spLocks noGrp="1"/>
          </p:cNvSpPr>
          <p:nvPr>
            <p:ph type="ctrTitle"/>
          </p:nvPr>
        </p:nvSpPr>
        <p:spPr>
          <a:xfrm>
            <a:off x="311700" y="1233000"/>
            <a:ext cx="8520600" cy="10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9"/>
          <p:cNvSpPr txBox="1">
            <a:spLocks noGrp="1"/>
          </p:cNvSpPr>
          <p:nvPr>
            <p:ph type="ctrTitle"/>
          </p:nvPr>
        </p:nvSpPr>
        <p:spPr>
          <a:xfrm>
            <a:off x="211931" y="29388"/>
            <a:ext cx="8703600" cy="6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Drug Discovery and Development Funnel</a:t>
            </a:r>
            <a:endParaRPr sz="2400"/>
          </a:p>
        </p:txBody>
      </p:sp>
      <p:pic>
        <p:nvPicPr>
          <p:cNvPr id="619" name="Google Shape;6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212" y="653400"/>
            <a:ext cx="5569027" cy="4170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89"/>
          <p:cNvSpPr txBox="1"/>
          <p:nvPr/>
        </p:nvSpPr>
        <p:spPr>
          <a:xfrm>
            <a:off x="1779125" y="4839100"/>
            <a:ext cx="5569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Kramer et al., </a:t>
            </a:r>
            <a:r>
              <a:rPr lang="en" sz="1000" i="1">
                <a:solidFill>
                  <a:srgbClr val="222222"/>
                </a:solidFill>
                <a:highlight>
                  <a:srgbClr val="FFFFFF"/>
                </a:highlight>
              </a:rPr>
              <a:t>Nat Rev Drug Discov</a:t>
            </a: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 6, 636–649 (2007),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https://doi.org/10.1038/nrd2378</a:t>
            </a:r>
            <a:endParaRPr sz="1000"/>
          </a:p>
        </p:txBody>
      </p:sp>
      <p:sp>
        <p:nvSpPr>
          <p:cNvPr id="621" name="Google Shape;621;p89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800" y="729950"/>
            <a:ext cx="5120640" cy="3835987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90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28" name="Google Shape;628;p90"/>
          <p:cNvSpPr txBox="1"/>
          <p:nvPr/>
        </p:nvSpPr>
        <p:spPr>
          <a:xfrm>
            <a:off x="104325" y="157550"/>
            <a:ext cx="7487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Molecular Modeling of alpha/beta hydrolase domain-containing 5 Structure and Ligand Recognition</a:t>
            </a:r>
            <a:endParaRPr sz="1600"/>
          </a:p>
        </p:txBody>
      </p:sp>
      <p:sp>
        <p:nvSpPr>
          <p:cNvPr id="629" name="Google Shape;629;p90"/>
          <p:cNvSpPr txBox="1"/>
          <p:nvPr/>
        </p:nvSpPr>
        <p:spPr>
          <a:xfrm>
            <a:off x="1873500" y="4702375"/>
            <a:ext cx="5397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Shahoei et al., </a:t>
            </a:r>
            <a:r>
              <a:rPr lang="en" sz="1000" i="1"/>
              <a:t>Front. Mol. Biosci.</a:t>
            </a:r>
            <a:r>
              <a:rPr lang="en" sz="1000"/>
              <a:t> 2022; 9: 935375. DOI: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10.3389/fmolb.2022.935375</a:t>
            </a:r>
            <a:endParaRPr sz="1000"/>
          </a:p>
        </p:txBody>
      </p:sp>
      <p:grpSp>
        <p:nvGrpSpPr>
          <p:cNvPr id="630" name="Google Shape;630;p90"/>
          <p:cNvGrpSpPr/>
          <p:nvPr/>
        </p:nvGrpSpPr>
        <p:grpSpPr>
          <a:xfrm>
            <a:off x="7315200" y="45720"/>
            <a:ext cx="1589700" cy="5073050"/>
            <a:chOff x="7483675" y="63850"/>
            <a:chExt cx="1589700" cy="5073050"/>
          </a:xfrm>
        </p:grpSpPr>
        <p:pic>
          <p:nvPicPr>
            <p:cNvPr id="631" name="Google Shape;631;p9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29885" y="1827494"/>
              <a:ext cx="1097280" cy="1373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9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729885" y="63850"/>
              <a:ext cx="1097280" cy="146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9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29886" y="3499549"/>
              <a:ext cx="1097278" cy="1318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90"/>
            <p:cNvSpPr txBox="1"/>
            <p:nvPr/>
          </p:nvSpPr>
          <p:spPr>
            <a:xfrm>
              <a:off x="7483675" y="4798200"/>
              <a:ext cx="158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Yu-ming Mindy Huang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635" name="Google Shape;635;p90"/>
            <p:cNvSpPr txBox="1"/>
            <p:nvPr/>
          </p:nvSpPr>
          <p:spPr>
            <a:xfrm>
              <a:off x="7483675" y="1509047"/>
              <a:ext cx="158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Christopher V. Kelly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636" name="Google Shape;636;p90"/>
            <p:cNvSpPr txBox="1"/>
            <p:nvPr/>
          </p:nvSpPr>
          <p:spPr>
            <a:xfrm>
              <a:off x="7483675" y="3181102"/>
              <a:ext cx="158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James G. Granneman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pic>
        <p:nvPicPr>
          <p:cNvPr id="637" name="Google Shape;637;p90"/>
          <p:cNvPicPr preferRelativeResize="0"/>
          <p:nvPr/>
        </p:nvPicPr>
        <p:blipFill rotWithShape="1">
          <a:blip r:embed="rId8">
            <a:alphaModFix/>
          </a:blip>
          <a:srcRect l="65992"/>
          <a:stretch/>
        </p:blipFill>
        <p:spPr>
          <a:xfrm>
            <a:off x="149276" y="1017700"/>
            <a:ext cx="1865774" cy="9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0"/>
          <p:cNvPicPr preferRelativeResize="0"/>
          <p:nvPr/>
        </p:nvPicPr>
        <p:blipFill rotWithShape="1">
          <a:blip r:embed="rId8">
            <a:alphaModFix/>
          </a:blip>
          <a:srcRect r="65992"/>
          <a:stretch/>
        </p:blipFill>
        <p:spPr>
          <a:xfrm>
            <a:off x="149276" y="3653075"/>
            <a:ext cx="1865774" cy="9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0"/>
          <p:cNvPicPr preferRelativeResize="0"/>
          <p:nvPr/>
        </p:nvPicPr>
        <p:blipFill rotWithShape="1">
          <a:blip r:embed="rId8">
            <a:alphaModFix/>
          </a:blip>
          <a:srcRect l="33833" r="33116"/>
          <a:stretch/>
        </p:blipFill>
        <p:spPr>
          <a:xfrm>
            <a:off x="175488" y="2333712"/>
            <a:ext cx="1813350" cy="91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882" y="118151"/>
            <a:ext cx="3052506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612" y="118151"/>
            <a:ext cx="3113732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3044" y="2816137"/>
            <a:ext cx="2204314" cy="14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225" y="4439649"/>
            <a:ext cx="332949" cy="4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2700" y="4787631"/>
            <a:ext cx="1373068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0832" y="4796561"/>
            <a:ext cx="1373066" cy="2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76"/>
          <p:cNvPicPr preferRelativeResize="0"/>
          <p:nvPr/>
        </p:nvPicPr>
        <p:blipFill rotWithShape="1">
          <a:blip r:embed="rId9">
            <a:alphaModFix/>
          </a:blip>
          <a:srcRect r="8675"/>
          <a:stretch/>
        </p:blipFill>
        <p:spPr>
          <a:xfrm>
            <a:off x="5167877" y="2816135"/>
            <a:ext cx="2204313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6"/>
          <p:cNvSpPr txBox="1"/>
          <p:nvPr/>
        </p:nvSpPr>
        <p:spPr>
          <a:xfrm>
            <a:off x="1674750" y="4266125"/>
            <a:ext cx="25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Klaus Schulten (1947–2016)</a:t>
            </a:r>
            <a:endParaRPr sz="1200"/>
          </a:p>
        </p:txBody>
      </p:sp>
      <p:sp>
        <p:nvSpPr>
          <p:cNvPr id="418" name="Google Shape;418;p76"/>
          <p:cNvSpPr txBox="1"/>
          <p:nvPr/>
        </p:nvSpPr>
        <p:spPr>
          <a:xfrm>
            <a:off x="5009575" y="4266125"/>
            <a:ext cx="25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Emad Tajkhorshid</a:t>
            </a:r>
            <a:endParaRPr sz="1200"/>
          </a:p>
        </p:txBody>
      </p:sp>
      <p:sp>
        <p:nvSpPr>
          <p:cNvPr id="419" name="Google Shape;419;p76"/>
          <p:cNvSpPr txBox="1"/>
          <p:nvPr/>
        </p:nvSpPr>
        <p:spPr>
          <a:xfrm>
            <a:off x="4562037" y="2212150"/>
            <a:ext cx="426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Theoretical &amp; Computational Biophysics Group (TCBG) at The Beckman Institute for Advanced Science &amp; Technology</a:t>
            </a:r>
            <a:endParaRPr sz="1200"/>
          </a:p>
        </p:txBody>
      </p:sp>
      <p:sp>
        <p:nvSpPr>
          <p:cNvPr id="420" name="Google Shape;420;p76"/>
          <p:cNvSpPr txBox="1"/>
          <p:nvPr/>
        </p:nvSpPr>
        <p:spPr>
          <a:xfrm>
            <a:off x="539013" y="2304550"/>
            <a:ext cx="388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Department of Physics, UIUC</a:t>
            </a:r>
            <a:endParaRPr sz="1200"/>
          </a:p>
        </p:txBody>
      </p:sp>
      <p:sp>
        <p:nvSpPr>
          <p:cNvPr id="421" name="Google Shape;421;p76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7"/>
          <p:cNvSpPr txBox="1"/>
          <p:nvPr/>
        </p:nvSpPr>
        <p:spPr>
          <a:xfrm>
            <a:off x="223500" y="52325"/>
            <a:ext cx="8697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highlight>
                  <a:srgbClr val="FFFFFF"/>
                </a:highlight>
              </a:rPr>
              <a:t>Menthol binds to the human α4β2 nicotinic acetylcholine receptor facilitated by its partitioning in the membrane.</a:t>
            </a:r>
            <a:endParaRPr sz="1900"/>
          </a:p>
        </p:txBody>
      </p:sp>
      <p:sp>
        <p:nvSpPr>
          <p:cNvPr id="427" name="Google Shape;427;p77"/>
          <p:cNvSpPr txBox="1"/>
          <p:nvPr/>
        </p:nvSpPr>
        <p:spPr>
          <a:xfrm>
            <a:off x="5871900" y="4533475"/>
            <a:ext cx="327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Shahoei &amp; Tajkhorshid. </a:t>
            </a:r>
            <a:r>
              <a:rPr lang="en" sz="1100" i="1"/>
              <a:t>J. Phys. Chem. B.</a:t>
            </a:r>
            <a:r>
              <a:rPr lang="en" sz="1100"/>
              <a:t> 2020; 124(10): 1866–1880</a:t>
            </a:r>
            <a:endParaRPr sz="1100"/>
          </a:p>
        </p:txBody>
      </p:sp>
      <p:sp>
        <p:nvSpPr>
          <p:cNvPr id="428" name="Google Shape;428;p77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29" name="Google Shape;42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87516">
            <a:off x="671056" y="1096866"/>
            <a:ext cx="1463040" cy="8207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77"/>
          <p:cNvGrpSpPr/>
          <p:nvPr/>
        </p:nvGrpSpPr>
        <p:grpSpPr>
          <a:xfrm>
            <a:off x="122400" y="2611663"/>
            <a:ext cx="2560332" cy="1959970"/>
            <a:chOff x="94050" y="2573513"/>
            <a:chExt cx="2560332" cy="1959970"/>
          </a:xfrm>
        </p:grpSpPr>
        <p:pic>
          <p:nvPicPr>
            <p:cNvPr id="431" name="Google Shape;431;p77"/>
            <p:cNvPicPr preferRelativeResize="0"/>
            <p:nvPr/>
          </p:nvPicPr>
          <p:blipFill rotWithShape="1">
            <a:blip r:embed="rId4">
              <a:alphaModFix/>
            </a:blip>
            <a:srcRect r="35802" b="50566"/>
            <a:stretch/>
          </p:blipFill>
          <p:spPr>
            <a:xfrm>
              <a:off x="94062" y="2573513"/>
              <a:ext cx="2560320" cy="19599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77"/>
            <p:cNvSpPr/>
            <p:nvPr/>
          </p:nvSpPr>
          <p:spPr>
            <a:xfrm>
              <a:off x="2359650" y="25735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7"/>
            <p:cNvSpPr/>
            <p:nvPr/>
          </p:nvSpPr>
          <p:spPr>
            <a:xfrm>
              <a:off x="94050" y="25735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77"/>
          <p:cNvGrpSpPr/>
          <p:nvPr/>
        </p:nvGrpSpPr>
        <p:grpSpPr>
          <a:xfrm>
            <a:off x="5623075" y="1653050"/>
            <a:ext cx="3434679" cy="2524846"/>
            <a:chOff x="5612850" y="1693925"/>
            <a:chExt cx="3434679" cy="2524846"/>
          </a:xfrm>
        </p:grpSpPr>
        <p:pic>
          <p:nvPicPr>
            <p:cNvPr id="435" name="Google Shape;435;p7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91681" y="1746537"/>
              <a:ext cx="3355848" cy="2472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77"/>
            <p:cNvSpPr/>
            <p:nvPr/>
          </p:nvSpPr>
          <p:spPr>
            <a:xfrm>
              <a:off x="5691675" y="17465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7"/>
            <p:cNvSpPr/>
            <p:nvPr/>
          </p:nvSpPr>
          <p:spPr>
            <a:xfrm>
              <a:off x="7380750" y="16939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7"/>
            <p:cNvSpPr/>
            <p:nvPr/>
          </p:nvSpPr>
          <p:spPr>
            <a:xfrm>
              <a:off x="7635150" y="2817750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7"/>
            <p:cNvSpPr/>
            <p:nvPr/>
          </p:nvSpPr>
          <p:spPr>
            <a:xfrm>
              <a:off x="8225475" y="2817750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7"/>
            <p:cNvSpPr/>
            <p:nvPr/>
          </p:nvSpPr>
          <p:spPr>
            <a:xfrm>
              <a:off x="5612850" y="2817750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7"/>
            <p:cNvSpPr/>
            <p:nvPr/>
          </p:nvSpPr>
          <p:spPr>
            <a:xfrm>
              <a:off x="6305700" y="2817750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7"/>
            <p:cNvSpPr/>
            <p:nvPr/>
          </p:nvSpPr>
          <p:spPr>
            <a:xfrm>
              <a:off x="6912864" y="2859125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77"/>
          <p:cNvGrpSpPr/>
          <p:nvPr/>
        </p:nvGrpSpPr>
        <p:grpSpPr>
          <a:xfrm>
            <a:off x="2606469" y="680687"/>
            <a:ext cx="2853012" cy="4317186"/>
            <a:chOff x="2943250" y="926200"/>
            <a:chExt cx="2669610" cy="4038150"/>
          </a:xfrm>
        </p:grpSpPr>
        <p:pic>
          <p:nvPicPr>
            <p:cNvPr id="444" name="Google Shape;444;p77"/>
            <p:cNvPicPr preferRelativeResize="0"/>
            <p:nvPr/>
          </p:nvPicPr>
          <p:blipFill rotWithShape="1">
            <a:blip r:embed="rId6">
              <a:alphaModFix/>
            </a:blip>
            <a:srcRect r="51136" b="49763"/>
            <a:stretch/>
          </p:blipFill>
          <p:spPr>
            <a:xfrm>
              <a:off x="3149460" y="3610325"/>
              <a:ext cx="1117049" cy="135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77"/>
            <p:cNvPicPr preferRelativeResize="0"/>
            <p:nvPr/>
          </p:nvPicPr>
          <p:blipFill rotWithShape="1">
            <a:blip r:embed="rId6">
              <a:alphaModFix/>
            </a:blip>
            <a:srcRect l="51136" b="49763"/>
            <a:stretch/>
          </p:blipFill>
          <p:spPr>
            <a:xfrm>
              <a:off x="4495792" y="3610325"/>
              <a:ext cx="1117049" cy="1354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52540" y="993101"/>
              <a:ext cx="2560320" cy="2617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77"/>
            <p:cNvSpPr/>
            <p:nvPr/>
          </p:nvSpPr>
          <p:spPr>
            <a:xfrm>
              <a:off x="2943250" y="926200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7"/>
            <p:cNvSpPr/>
            <p:nvPr/>
          </p:nvSpPr>
          <p:spPr>
            <a:xfrm>
              <a:off x="4266500" y="9909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7"/>
            <p:cNvSpPr/>
            <p:nvPr/>
          </p:nvSpPr>
          <p:spPr>
            <a:xfrm>
              <a:off x="2943250" y="2474325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7"/>
            <p:cNvSpPr/>
            <p:nvPr/>
          </p:nvSpPr>
          <p:spPr>
            <a:xfrm>
              <a:off x="4317463" y="2438400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7"/>
            <p:cNvSpPr/>
            <p:nvPr/>
          </p:nvSpPr>
          <p:spPr>
            <a:xfrm>
              <a:off x="3003600" y="3506350"/>
              <a:ext cx="254400" cy="2856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7"/>
            <p:cNvSpPr/>
            <p:nvPr/>
          </p:nvSpPr>
          <p:spPr>
            <a:xfrm>
              <a:off x="4325112" y="3574600"/>
              <a:ext cx="254400" cy="149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77"/>
          <p:cNvSpPr txBox="1"/>
          <p:nvPr/>
        </p:nvSpPr>
        <p:spPr>
          <a:xfrm>
            <a:off x="984663" y="2136750"/>
            <a:ext cx="835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Menthol</a:t>
            </a:r>
            <a:endParaRPr sz="1100"/>
          </a:p>
        </p:txBody>
      </p:sp>
      <p:sp>
        <p:nvSpPr>
          <p:cNvPr id="454" name="Google Shape;454;p77"/>
          <p:cNvSpPr txBox="1"/>
          <p:nvPr/>
        </p:nvSpPr>
        <p:spPr>
          <a:xfrm>
            <a:off x="-134637" y="4533475"/>
            <a:ext cx="3074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2"/>
                </a:solidFill>
                <a:highlight>
                  <a:schemeClr val="lt1"/>
                </a:highlight>
              </a:rPr>
              <a:t>Α4β2 Nicotinic Acetylcholine Receptor 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49" y="4315314"/>
            <a:ext cx="1124712" cy="72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9665" y="1187800"/>
            <a:ext cx="4164669" cy="37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8"/>
          <p:cNvSpPr txBox="1"/>
          <p:nvPr/>
        </p:nvSpPr>
        <p:spPr>
          <a:xfrm>
            <a:off x="117450" y="142000"/>
            <a:ext cx="8909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Identifying the unbinding pathway of linoleate from the spike glycoprotein of SARS-CoV-2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using Ligand Gaussian Accelerated Molecular dynamics simulations</a:t>
            </a:r>
            <a:endParaRPr sz="1700"/>
          </a:p>
        </p:txBody>
      </p:sp>
      <p:sp>
        <p:nvSpPr>
          <p:cNvPr id="462" name="Google Shape;462;p78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463" name="Google Shape;463;p78"/>
          <p:cNvGrpSpPr/>
          <p:nvPr/>
        </p:nvGrpSpPr>
        <p:grpSpPr>
          <a:xfrm>
            <a:off x="7315200" y="3481419"/>
            <a:ext cx="1589700" cy="1637351"/>
            <a:chOff x="7315200" y="3481419"/>
            <a:chExt cx="1589700" cy="1637351"/>
          </a:xfrm>
        </p:grpSpPr>
        <p:pic>
          <p:nvPicPr>
            <p:cNvPr id="464" name="Google Shape;464;p7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1411" y="3481419"/>
              <a:ext cx="1097278" cy="1318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78"/>
            <p:cNvSpPr txBox="1"/>
            <p:nvPr/>
          </p:nvSpPr>
          <p:spPr>
            <a:xfrm>
              <a:off x="7315200" y="4780070"/>
              <a:ext cx="158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Yu-ming Mindy Huang</a:t>
              </a:r>
              <a:endParaRPr sz="1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9"/>
          <p:cNvSpPr txBox="1"/>
          <p:nvPr/>
        </p:nvSpPr>
        <p:spPr>
          <a:xfrm>
            <a:off x="117450" y="142000"/>
            <a:ext cx="8909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Identifying the unbinding pathway of linoleate from the spike glycoprotein of SARS-CoV-2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using Ligand Gaussian Accelerated Molecular dynamics simulations</a:t>
            </a:r>
            <a:endParaRPr sz="1700"/>
          </a:p>
        </p:txBody>
      </p:sp>
      <p:sp>
        <p:nvSpPr>
          <p:cNvPr id="471" name="Google Shape;471;p79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72" name="Google Shape;47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575" y="1623313"/>
            <a:ext cx="3291839" cy="357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426" y="1455827"/>
            <a:ext cx="3291839" cy="3588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79"/>
          <p:cNvGrpSpPr/>
          <p:nvPr/>
        </p:nvGrpSpPr>
        <p:grpSpPr>
          <a:xfrm>
            <a:off x="7315200" y="3481419"/>
            <a:ext cx="1589700" cy="1637351"/>
            <a:chOff x="7315200" y="3481419"/>
            <a:chExt cx="1589700" cy="1637351"/>
          </a:xfrm>
        </p:grpSpPr>
        <p:pic>
          <p:nvPicPr>
            <p:cNvPr id="475" name="Google Shape;475;p7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1411" y="3481419"/>
              <a:ext cx="1097278" cy="1318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79"/>
            <p:cNvSpPr txBox="1"/>
            <p:nvPr/>
          </p:nvSpPr>
          <p:spPr>
            <a:xfrm>
              <a:off x="7315200" y="4780070"/>
              <a:ext cx="158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Yu-ming Mindy Huang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pic>
        <p:nvPicPr>
          <p:cNvPr id="477" name="Google Shape;477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949" y="4315314"/>
            <a:ext cx="1124712" cy="727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0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84" name="Google Shape;48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38" y="304800"/>
            <a:ext cx="8046721" cy="470381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0"/>
          <p:cNvSpPr txBox="1">
            <a:spLocks noGrp="1"/>
          </p:cNvSpPr>
          <p:nvPr>
            <p:ph type="title"/>
          </p:nvPr>
        </p:nvSpPr>
        <p:spPr>
          <a:xfrm>
            <a:off x="144150" y="76200"/>
            <a:ext cx="88557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Schrödinger is a Global Company Dedicated to Scientific Innovation </a:t>
            </a:r>
            <a:endParaRPr sz="2100" b="1" i="1"/>
          </a:p>
        </p:txBody>
      </p:sp>
      <p:sp>
        <p:nvSpPr>
          <p:cNvPr id="486" name="Google Shape;486;p80"/>
          <p:cNvSpPr txBox="1"/>
          <p:nvPr/>
        </p:nvSpPr>
        <p:spPr>
          <a:xfrm>
            <a:off x="136924" y="3335425"/>
            <a:ext cx="2980200" cy="11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" sz="1400">
                <a:solidFill>
                  <a:schemeClr val="accent1"/>
                </a:solidFill>
              </a:rPr>
              <a:t>Established in 1990</a:t>
            </a:r>
            <a:endParaRPr sz="1400">
              <a:solidFill>
                <a:schemeClr val="accent1"/>
              </a:solidFill>
            </a:endParaRPr>
          </a:p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" sz="1400">
                <a:solidFill>
                  <a:schemeClr val="accent1"/>
                </a:solidFill>
              </a:rPr>
              <a:t>800+ employees worldwide</a:t>
            </a:r>
            <a:endParaRPr sz="14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		&gt; 50% dedicated to  R&amp;D</a:t>
            </a:r>
            <a:endParaRPr sz="12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</a:rPr>
              <a:t>		&gt; 40% PhD</a:t>
            </a:r>
            <a:endParaRPr sz="12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" y="853566"/>
            <a:ext cx="8153400" cy="299383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81"/>
          <p:cNvSpPr txBox="1">
            <a:spLocks noGrp="1"/>
          </p:cNvSpPr>
          <p:nvPr>
            <p:ph type="title"/>
          </p:nvPr>
        </p:nvSpPr>
        <p:spPr>
          <a:xfrm>
            <a:off x="228600" y="102575"/>
            <a:ext cx="8686800" cy="601800"/>
          </a:xfrm>
          <a:prstGeom prst="rect">
            <a:avLst/>
          </a:prstGeom>
        </p:spPr>
        <p:txBody>
          <a:bodyPr spcFirstLastPara="1" wrap="square" lIns="0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Track Record of Scientific Innovation</a:t>
            </a:r>
            <a:endParaRPr/>
          </a:p>
        </p:txBody>
      </p:sp>
      <p:sp>
        <p:nvSpPr>
          <p:cNvPr id="494" name="Google Shape;494;p81"/>
          <p:cNvSpPr/>
          <p:nvPr/>
        </p:nvSpPr>
        <p:spPr>
          <a:xfrm>
            <a:off x="552863" y="669750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1990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495" name="Google Shape;495;p81"/>
          <p:cNvSpPr/>
          <p:nvPr/>
        </p:nvSpPr>
        <p:spPr>
          <a:xfrm>
            <a:off x="2533726" y="669750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1994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496" name="Google Shape;496;p81"/>
          <p:cNvSpPr/>
          <p:nvPr/>
        </p:nvSpPr>
        <p:spPr>
          <a:xfrm>
            <a:off x="4728601" y="669750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1998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497" name="Google Shape;497;p81"/>
          <p:cNvSpPr/>
          <p:nvPr/>
        </p:nvSpPr>
        <p:spPr>
          <a:xfrm>
            <a:off x="7150126" y="669750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2002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498" name="Google Shape;498;p81"/>
          <p:cNvSpPr/>
          <p:nvPr/>
        </p:nvSpPr>
        <p:spPr>
          <a:xfrm>
            <a:off x="1731169" y="199942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2012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499" name="Google Shape;499;p81"/>
          <p:cNvSpPr/>
          <p:nvPr/>
        </p:nvSpPr>
        <p:spPr>
          <a:xfrm>
            <a:off x="1534782" y="342727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2016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500" name="Google Shape;500;p81"/>
          <p:cNvSpPr/>
          <p:nvPr/>
        </p:nvSpPr>
        <p:spPr>
          <a:xfrm>
            <a:off x="4010738" y="342727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2019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501" name="Google Shape;501;p81"/>
          <p:cNvSpPr/>
          <p:nvPr/>
        </p:nvSpPr>
        <p:spPr>
          <a:xfrm>
            <a:off x="6583426" y="342727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2022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502" name="Google Shape;502;p81"/>
          <p:cNvSpPr/>
          <p:nvPr/>
        </p:nvSpPr>
        <p:spPr>
          <a:xfrm rot="5400000">
            <a:off x="7177612" y="3558194"/>
            <a:ext cx="395700" cy="3420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81"/>
          <p:cNvSpPr txBox="1"/>
          <p:nvPr/>
        </p:nvSpPr>
        <p:spPr>
          <a:xfrm>
            <a:off x="1892020" y="1271731"/>
            <a:ext cx="1885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Quantum Mechanics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Accurate calculation of small molecule solution structures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4" name="Google Shape;504;p81"/>
          <p:cNvSpPr txBox="1"/>
          <p:nvPr/>
        </p:nvSpPr>
        <p:spPr>
          <a:xfrm>
            <a:off x="6197651" y="2601300"/>
            <a:ext cx="18240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Docking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Glide - 2nd most cited paper in J.Med.Chem (&gt;3,000 citations) 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5" name="Google Shape;505;p81"/>
          <p:cNvSpPr txBox="1"/>
          <p:nvPr/>
        </p:nvSpPr>
        <p:spPr>
          <a:xfrm>
            <a:off x="4052020" y="1271731"/>
            <a:ext cx="1955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Molecular Mechanics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Fast calculation of small molecule solution structures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6" name="Google Shape;506;p81"/>
          <p:cNvSpPr txBox="1"/>
          <p:nvPr/>
        </p:nvSpPr>
        <p:spPr>
          <a:xfrm>
            <a:off x="3571883" y="2677494"/>
            <a:ext cx="2000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WaterMap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1st rigorous treatment of protein desolvation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7" name="Google Shape;507;p81"/>
          <p:cNvSpPr txBox="1"/>
          <p:nvPr/>
        </p:nvSpPr>
        <p:spPr>
          <a:xfrm>
            <a:off x="901953" y="2607532"/>
            <a:ext cx="2287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Comprehensive Force Field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Most comprehensive Force Field for small molecules 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8" name="Google Shape;508;p81"/>
          <p:cNvSpPr txBox="1"/>
          <p:nvPr/>
        </p:nvSpPr>
        <p:spPr>
          <a:xfrm>
            <a:off x="737075" y="3952950"/>
            <a:ext cx="2287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Free Energy Calculations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1st reliable and broadly applicable implementation for predicting binding affinity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09" name="Google Shape;509;p81"/>
          <p:cNvSpPr txBox="1"/>
          <p:nvPr/>
        </p:nvSpPr>
        <p:spPr>
          <a:xfrm>
            <a:off x="5568788" y="4029150"/>
            <a:ext cx="2631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Next Gen Protein Refinement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Enablement of proteins without experimental structures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10" name="Google Shape;510;p81"/>
          <p:cNvSpPr txBox="1"/>
          <p:nvPr/>
        </p:nvSpPr>
        <p:spPr>
          <a:xfrm>
            <a:off x="249344" y="1247081"/>
            <a:ext cx="126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Schrödinger Founded</a:t>
            </a:r>
            <a:endParaRPr sz="1300" b="1"/>
          </a:p>
        </p:txBody>
      </p:sp>
      <p:sp>
        <p:nvSpPr>
          <p:cNvPr id="511" name="Google Shape;511;p81"/>
          <p:cNvSpPr txBox="1"/>
          <p:nvPr/>
        </p:nvSpPr>
        <p:spPr>
          <a:xfrm>
            <a:off x="6539025" y="1271731"/>
            <a:ext cx="18240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Protein Refinement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Accurate prediction of local protein structure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12" name="Google Shape;512;p81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13" name="Google Shape;513;p81"/>
          <p:cNvSpPr/>
          <p:nvPr/>
        </p:nvSpPr>
        <p:spPr>
          <a:xfrm>
            <a:off x="6764822" y="199942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2004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514" name="Google Shape;514;p81"/>
          <p:cNvSpPr/>
          <p:nvPr/>
        </p:nvSpPr>
        <p:spPr>
          <a:xfrm>
            <a:off x="4279201" y="1999425"/>
            <a:ext cx="601800" cy="601800"/>
          </a:xfrm>
          <a:prstGeom prst="ellipse">
            <a:avLst/>
          </a:prstGeom>
          <a:gradFill>
            <a:gsLst>
              <a:gs pos="0">
                <a:srgbClr val="26265F"/>
              </a:gs>
              <a:gs pos="100000">
                <a:srgbClr val="010101"/>
              </a:gs>
            </a:gsLst>
            <a:lin ang="5400012" scaled="0"/>
          </a:gradFill>
          <a:ln>
            <a:noFill/>
          </a:ln>
          <a:effectLst>
            <a:outerShdw blurRad="11430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</a:rPr>
              <a:t>2008</a:t>
            </a:r>
            <a:endParaRPr sz="1400" b="1">
              <a:solidFill>
                <a:schemeClr val="lt1"/>
              </a:solidFill>
            </a:endParaRPr>
          </a:p>
        </p:txBody>
      </p:sp>
      <p:sp>
        <p:nvSpPr>
          <p:cNvPr id="515" name="Google Shape;515;p81"/>
          <p:cNvSpPr txBox="1"/>
          <p:nvPr/>
        </p:nvSpPr>
        <p:spPr>
          <a:xfrm>
            <a:off x="3330338" y="3952950"/>
            <a:ext cx="20001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Active Learning</a:t>
            </a:r>
            <a:endParaRPr sz="13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Reaching ultra-large scale by combining physics-based with ML methods </a:t>
            </a:r>
            <a:endParaRPr sz="1300" b="1">
              <a:solidFill>
                <a:srgbClr val="999999"/>
              </a:solidFill>
            </a:endParaRPr>
          </a:p>
        </p:txBody>
      </p:sp>
      <p:sp>
        <p:nvSpPr>
          <p:cNvPr id="516" name="Google Shape;516;p81"/>
          <p:cNvSpPr txBox="1"/>
          <p:nvPr/>
        </p:nvSpPr>
        <p:spPr>
          <a:xfrm>
            <a:off x="4432706" y="4863038"/>
            <a:ext cx="4340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For complete list of publications go to: </a:t>
            </a:r>
            <a:r>
              <a:rPr lang="en" sz="900" u="sng">
                <a:solidFill>
                  <a:srgbClr val="F37C28"/>
                </a:solidFill>
              </a:rPr>
              <a:t>https://www.schrodinger.com/publications</a:t>
            </a:r>
            <a:endParaRPr sz="900" u="sng">
              <a:solidFill>
                <a:srgbClr val="F37C2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2"/>
          <p:cNvSpPr txBox="1">
            <a:spLocks noGrp="1"/>
          </p:cNvSpPr>
          <p:nvPr>
            <p:ph type="sldNum" idx="12"/>
          </p:nvPr>
        </p:nvSpPr>
        <p:spPr>
          <a:xfrm>
            <a:off x="8556775" y="4796553"/>
            <a:ext cx="5487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23" name="Google Shape;523;p82"/>
          <p:cNvPicPr preferRelativeResize="0"/>
          <p:nvPr/>
        </p:nvPicPr>
        <p:blipFill rotWithShape="1">
          <a:blip r:embed="rId3">
            <a:alphaModFix/>
          </a:blip>
          <a:srcRect l="32928" r="31527"/>
          <a:stretch/>
        </p:blipFill>
        <p:spPr>
          <a:xfrm>
            <a:off x="3164213" y="1043719"/>
            <a:ext cx="3168827" cy="364376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82"/>
          <p:cNvSpPr txBox="1">
            <a:spLocks noGrp="1"/>
          </p:cNvSpPr>
          <p:nvPr>
            <p:ph type="title"/>
          </p:nvPr>
        </p:nvSpPr>
        <p:spPr>
          <a:xfrm>
            <a:off x="289556" y="57150"/>
            <a:ext cx="87402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Schrödinger Has a Unique Business Model, Fostering Real Impact</a:t>
            </a:r>
            <a:endParaRPr sz="2100" b="1" i="1"/>
          </a:p>
        </p:txBody>
      </p:sp>
      <p:pic>
        <p:nvPicPr>
          <p:cNvPr id="525" name="Google Shape;52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7969" y="1679138"/>
            <a:ext cx="636881" cy="204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601131" y="1672913"/>
            <a:ext cx="636881" cy="204909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2"/>
          <p:cNvSpPr txBox="1"/>
          <p:nvPr/>
        </p:nvSpPr>
        <p:spPr>
          <a:xfrm>
            <a:off x="231759" y="2434744"/>
            <a:ext cx="184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Strict firewall but strong synergies:</a:t>
            </a:r>
            <a:endParaRPr sz="1400" b="1"/>
          </a:p>
        </p:txBody>
      </p:sp>
      <p:sp>
        <p:nvSpPr>
          <p:cNvPr id="528" name="Google Shape;528;p82"/>
          <p:cNvSpPr txBox="1"/>
          <p:nvPr/>
        </p:nvSpPr>
        <p:spPr>
          <a:xfrm>
            <a:off x="2002556" y="2440969"/>
            <a:ext cx="1132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FF"/>
                </a:solidFill>
              </a:rPr>
              <a:t>Transfer of know-how</a:t>
            </a:r>
            <a:endParaRPr sz="1400" b="1">
              <a:solidFill>
                <a:srgbClr val="0000FF"/>
              </a:solidFill>
            </a:endParaRPr>
          </a:p>
        </p:txBody>
      </p:sp>
      <p:sp>
        <p:nvSpPr>
          <p:cNvPr id="529" name="Google Shape;529;p82"/>
          <p:cNvSpPr txBox="1"/>
          <p:nvPr/>
        </p:nvSpPr>
        <p:spPr>
          <a:xfrm>
            <a:off x="6333047" y="2331750"/>
            <a:ext cx="1785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FF"/>
                </a:solidFill>
              </a:rPr>
              <a:t>Increase success of programs and collaborations</a:t>
            </a:r>
            <a:endParaRPr sz="14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3"/>
          <p:cNvSpPr txBox="1">
            <a:spLocks noGrp="1"/>
          </p:cNvSpPr>
          <p:nvPr>
            <p:ph type="title"/>
          </p:nvPr>
        </p:nvSpPr>
        <p:spPr>
          <a:xfrm>
            <a:off x="211929" y="200025"/>
            <a:ext cx="8703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Schrödinger’s Software Suites</a:t>
            </a:r>
            <a:endParaRPr/>
          </a:p>
        </p:txBody>
      </p:sp>
      <p:sp>
        <p:nvSpPr>
          <p:cNvPr id="536" name="Google Shape;536;p83"/>
          <p:cNvSpPr txBox="1">
            <a:spLocks noGrp="1"/>
          </p:cNvSpPr>
          <p:nvPr>
            <p:ph type="sldNum" idx="12"/>
          </p:nvPr>
        </p:nvSpPr>
        <p:spPr>
          <a:xfrm>
            <a:off x="8438889" y="4786168"/>
            <a:ext cx="548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333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537" name="Google Shape;537;p83"/>
          <p:cNvPicPr preferRelativeResize="0"/>
          <p:nvPr/>
        </p:nvPicPr>
        <p:blipFill rotWithShape="1">
          <a:blip r:embed="rId3">
            <a:alphaModFix/>
          </a:blip>
          <a:srcRect b="4680"/>
          <a:stretch/>
        </p:blipFill>
        <p:spPr>
          <a:xfrm>
            <a:off x="529737" y="848916"/>
            <a:ext cx="8083156" cy="342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8491" y="1834665"/>
            <a:ext cx="521823" cy="55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6637" y="2994575"/>
            <a:ext cx="522021" cy="52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6675" y="2432888"/>
            <a:ext cx="583268" cy="58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042" y="3516294"/>
            <a:ext cx="583903" cy="53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2051" y="1183344"/>
            <a:ext cx="607891" cy="6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83"/>
          <p:cNvSpPr txBox="1"/>
          <p:nvPr/>
        </p:nvSpPr>
        <p:spPr>
          <a:xfrm>
            <a:off x="3713000" y="1604175"/>
            <a:ext cx="23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83"/>
          <p:cNvSpPr/>
          <p:nvPr/>
        </p:nvSpPr>
        <p:spPr>
          <a:xfrm>
            <a:off x="1462050" y="1541075"/>
            <a:ext cx="25245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83"/>
          <p:cNvSpPr txBox="1"/>
          <p:nvPr/>
        </p:nvSpPr>
        <p:spPr>
          <a:xfrm>
            <a:off x="1462050" y="1479575"/>
            <a:ext cx="248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comprehensive suite to accelerate hit discovery and lead optimization</a:t>
            </a:r>
            <a:endParaRPr sz="10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83"/>
          <p:cNvSpPr/>
          <p:nvPr/>
        </p:nvSpPr>
        <p:spPr>
          <a:xfrm>
            <a:off x="5795650" y="2061950"/>
            <a:ext cx="2598000" cy="35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83"/>
          <p:cNvSpPr txBox="1"/>
          <p:nvPr/>
        </p:nvSpPr>
        <p:spPr>
          <a:xfrm>
            <a:off x="5748200" y="2004375"/>
            <a:ext cx="279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All the tools that are important in modeling biologics, antibodies, and proteins</a:t>
            </a:r>
            <a:endParaRPr sz="10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83"/>
          <p:cNvSpPr/>
          <p:nvPr/>
        </p:nvSpPr>
        <p:spPr>
          <a:xfrm>
            <a:off x="1462050" y="2645500"/>
            <a:ext cx="2135100" cy="35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3"/>
          <p:cNvSpPr txBox="1"/>
          <p:nvPr/>
        </p:nvSpPr>
        <p:spPr>
          <a:xfrm>
            <a:off x="1485775" y="2577850"/>
            <a:ext cx="248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Integrated solutions for atomic-scale simulations of chemical systems</a:t>
            </a:r>
            <a:endParaRPr sz="10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83"/>
          <p:cNvSpPr/>
          <p:nvPr/>
        </p:nvSpPr>
        <p:spPr>
          <a:xfrm>
            <a:off x="1472575" y="3739400"/>
            <a:ext cx="2850600" cy="35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83"/>
          <p:cNvSpPr txBox="1"/>
          <p:nvPr/>
        </p:nvSpPr>
        <p:spPr>
          <a:xfrm>
            <a:off x="1426150" y="3676125"/>
            <a:ext cx="290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Stunning high-performance molecular graphics for communicating structural results</a:t>
            </a:r>
            <a:endParaRPr sz="10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3"/>
          <p:cNvSpPr/>
          <p:nvPr/>
        </p:nvSpPr>
        <p:spPr>
          <a:xfrm>
            <a:off x="5827200" y="3402825"/>
            <a:ext cx="2611800" cy="49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83"/>
          <p:cNvSpPr txBox="1"/>
          <p:nvPr/>
        </p:nvSpPr>
        <p:spPr>
          <a:xfrm>
            <a:off x="5736750" y="3378975"/>
            <a:ext cx="279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1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Data sharing and collaborative drug design across the entire discovery team in real time</a:t>
            </a:r>
            <a:endParaRPr sz="1000" b="0" i="1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rodinger Presentation Theme - Confidential - Nov 2021 ">
  <a:themeElements>
    <a:clrScheme name="Schrodinger Color Palette 1">
      <a:dk1>
        <a:srgbClr val="12122D"/>
      </a:dk1>
      <a:lt1>
        <a:srgbClr val="FFFFFF"/>
      </a:lt1>
      <a:dk2>
        <a:srgbClr val="12122D"/>
      </a:dk2>
      <a:lt2>
        <a:srgbClr val="F1EFED"/>
      </a:lt2>
      <a:accent1>
        <a:srgbClr val="005BAA"/>
      </a:accent1>
      <a:accent2>
        <a:srgbClr val="54C9EF"/>
      </a:accent2>
      <a:accent3>
        <a:srgbClr val="FAA61A"/>
      </a:accent3>
      <a:accent4>
        <a:srgbClr val="4CB748"/>
      </a:accent4>
      <a:accent5>
        <a:srgbClr val="EE2624"/>
      </a:accent5>
      <a:accent6>
        <a:srgbClr val="53469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hrodinger Presentation Theme - Confidential - Nov 2021 ">
  <a:themeElements>
    <a:clrScheme name="Schrodinger Color Palette 1">
      <a:dk1>
        <a:srgbClr val="12122D"/>
      </a:dk1>
      <a:lt1>
        <a:srgbClr val="FFFFFF"/>
      </a:lt1>
      <a:dk2>
        <a:srgbClr val="12122D"/>
      </a:dk2>
      <a:lt2>
        <a:srgbClr val="F1EFED"/>
      </a:lt2>
      <a:accent1>
        <a:srgbClr val="005BAA"/>
      </a:accent1>
      <a:accent2>
        <a:srgbClr val="54C9EF"/>
      </a:accent2>
      <a:accent3>
        <a:srgbClr val="FAA61A"/>
      </a:accent3>
      <a:accent4>
        <a:srgbClr val="4CB748"/>
      </a:accent4>
      <a:accent5>
        <a:srgbClr val="EE2624"/>
      </a:accent5>
      <a:accent6>
        <a:srgbClr val="53469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chrodinger Color Palette 1">
      <a:dk1>
        <a:srgbClr val="12122C"/>
      </a:dk1>
      <a:lt1>
        <a:srgbClr val="FFFFFF"/>
      </a:lt1>
      <a:dk2>
        <a:srgbClr val="333132"/>
      </a:dk2>
      <a:lt2>
        <a:srgbClr val="F1EFED"/>
      </a:lt2>
      <a:accent1>
        <a:srgbClr val="005BAA"/>
      </a:accent1>
      <a:accent2>
        <a:srgbClr val="54C9EF"/>
      </a:accent2>
      <a:accent3>
        <a:srgbClr val="FAA61A"/>
      </a:accent3>
      <a:accent4>
        <a:srgbClr val="4CB748"/>
      </a:accent4>
      <a:accent5>
        <a:srgbClr val="EE2624"/>
      </a:accent5>
      <a:accent6>
        <a:srgbClr val="53469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Office PowerPoint</Application>
  <PresentationFormat>On-screen Show (16:9)</PresentationFormat>
  <Paragraphs>141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Simple Light</vt:lpstr>
      <vt:lpstr>Schrodinger Presentation Theme - Confidential - Nov 2021 </vt:lpstr>
      <vt:lpstr>Schrodinger Presentation Theme - Confidential - Nov 2021 </vt:lpstr>
      <vt:lpstr>Office Theme</vt:lpstr>
      <vt:lpstr>Career Seminar</vt:lpstr>
      <vt:lpstr>PowerPoint Presentation</vt:lpstr>
      <vt:lpstr>PowerPoint Presentation</vt:lpstr>
      <vt:lpstr>PowerPoint Presentation</vt:lpstr>
      <vt:lpstr>PowerPoint Presentation</vt:lpstr>
      <vt:lpstr>Schrödinger is a Global Company Dedicated to Scientific Innovation </vt:lpstr>
      <vt:lpstr>Long Track Record of Scientific Innovation</vt:lpstr>
      <vt:lpstr>Schrödinger Has a Unique Business Model, Fostering Real Impact</vt:lpstr>
      <vt:lpstr>Schrödinger’s Software Suites</vt:lpstr>
      <vt:lpstr>Applications across the full discovery pipeline &amp; for diverse therapeutic modalities</vt:lpstr>
      <vt:lpstr>PowerPoint Presentation</vt:lpstr>
      <vt:lpstr>Current open positions for Applications Scientist at Schrödinger:</vt:lpstr>
      <vt:lpstr>Schrödinger’s Online Courses</vt:lpstr>
      <vt:lpstr>Thank you!</vt:lpstr>
      <vt:lpstr>Drug Discovery and Development Funnel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Seminar</dc:title>
  <dc:creator>Lance Cooper</dc:creator>
  <cp:lastModifiedBy>Lance Cooper</cp:lastModifiedBy>
  <cp:revision>1</cp:revision>
  <dcterms:modified xsi:type="dcterms:W3CDTF">2023-04-07T03:36:25Z</dcterms:modified>
</cp:coreProperties>
</file>