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notesMasterIdLst>
    <p:notesMasterId r:id="rId16"/>
  </p:notesMasterIdLst>
  <p:sldIdLst>
    <p:sldId id="289" r:id="rId2"/>
    <p:sldId id="310" r:id="rId3"/>
    <p:sldId id="308" r:id="rId4"/>
    <p:sldId id="309" r:id="rId5"/>
    <p:sldId id="291" r:id="rId6"/>
    <p:sldId id="283" r:id="rId7"/>
    <p:sldId id="293" r:id="rId8"/>
    <p:sldId id="294" r:id="rId9"/>
    <p:sldId id="295" r:id="rId10"/>
    <p:sldId id="298" r:id="rId11"/>
    <p:sldId id="297" r:id="rId12"/>
    <p:sldId id="296" r:id="rId13"/>
    <p:sldId id="299" r:id="rId14"/>
    <p:sldId id="300" r:id="rId1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DD71"/>
    <a:srgbClr val="0000FF"/>
    <a:srgbClr val="A1DBA4"/>
    <a:srgbClr val="B686DA"/>
    <a:srgbClr val="CCEC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1834" autoAdjust="0"/>
  </p:normalViewPr>
  <p:slideViewPr>
    <p:cSldViewPr>
      <p:cViewPr varScale="1">
        <p:scale>
          <a:sx n="84" d="100"/>
          <a:sy n="84" d="100"/>
        </p:scale>
        <p:origin x="-78" y="-42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45720" cy="4572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071FFD-C035-4E47-ABC8-35C7A43D8A7B}" type="datetimeFigureOut">
              <a:rPr lang="en-US" smtClean="0"/>
              <a:t>1/15/2013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2DDE62-0F45-4A26-8B3A-EBD5CE1A87CF}" type="slidenum">
              <a:rPr lang="en-US" smtClean="0"/>
              <a:t>‹#›</a:t>
            </a:fld>
            <a:endParaRPr lang="en-US"/>
          </a:p>
        </p:txBody>
      </p:sp>
    </p:spTree>
    <p:extLst>
      <p:ext uri="{BB962C8B-B14F-4D97-AF65-F5344CB8AC3E}">
        <p14:creationId xmlns:p14="http://schemas.microsoft.com/office/powerpoint/2010/main" val="573944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fld id="{C088D187-1EE2-486D-A2DB-3503250CAFD1}" type="slidenum">
              <a:rPr lang="en-US" sz="1200" smtClean="0"/>
              <a:pPr eaLnBrk="1" hangingPunct="1"/>
              <a:t>1</a:t>
            </a:fld>
            <a:endParaRPr lang="en-US" sz="120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fld id="{1C895E34-0825-4727-AB86-D9DFD9A12A7D}" type="slidenum">
              <a:rPr lang="en-US" sz="1200" smtClean="0"/>
              <a:pPr eaLnBrk="1" hangingPunct="1"/>
              <a:t>11</a:t>
            </a:fld>
            <a:endParaRPr lang="en-US" sz="1200"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fld id="{9967436F-3CF9-4400-A8C1-9C6EF4B738E8}" type="slidenum">
              <a:rPr lang="en-US" sz="1200" smtClean="0"/>
              <a:pPr eaLnBrk="1" hangingPunct="1"/>
              <a:t>12</a:t>
            </a:fld>
            <a:endParaRPr lang="en-US" sz="1200"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r>
              <a:rPr lang="en-US" dirty="0" smtClean="0"/>
              <a:t>Show an Interactive Example from assignment</a:t>
            </a:r>
            <a:r>
              <a:rPr lang="en-US" baseline="0" dirty="0" smtClean="0"/>
              <a:t> 2.</a:t>
            </a: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fld id="{435002FE-5122-4DFE-AB31-44957D21756B}" type="slidenum">
              <a:rPr lang="en-US" sz="1200" smtClean="0"/>
              <a:pPr eaLnBrk="1" hangingPunct="1"/>
              <a:t>13</a:t>
            </a:fld>
            <a:endParaRPr lang="en-US" sz="1200"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fld id="{78AEB726-243B-4799-BFA2-98E6879E955A}" type="slidenum">
              <a:rPr lang="en-US" sz="1200" smtClean="0"/>
              <a:pPr eaLnBrk="1" hangingPunct="1"/>
              <a:t>14</a:t>
            </a:fld>
            <a:endParaRPr lang="en-US" sz="1200"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r>
              <a:rPr lang="en-US" dirty="0" smtClean="0"/>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fld id="{C088D187-1EE2-486D-A2DB-3503250CAFD1}" type="slidenum">
              <a:rPr lang="en-US" sz="1200" smtClean="0"/>
              <a:pPr eaLnBrk="1" hangingPunct="1"/>
              <a:t>3</a:t>
            </a:fld>
            <a:endParaRPr lang="en-US" sz="120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fld id="{C088D187-1EE2-486D-A2DB-3503250CAFD1}" type="slidenum">
              <a:rPr lang="en-US" sz="1200" smtClean="0"/>
              <a:pPr eaLnBrk="1" hangingPunct="1"/>
              <a:t>4</a:t>
            </a:fld>
            <a:endParaRPr lang="en-US" sz="120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fld id="{5C4C36BC-D7D7-4889-B3AF-9EF32EC5213A}" type="slidenum">
              <a:rPr lang="en-US" sz="1200" smtClean="0"/>
              <a:pPr eaLnBrk="1" hangingPunct="1"/>
              <a:t>5</a:t>
            </a:fld>
            <a:endParaRPr lang="en-US" sz="1200"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6</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fld id="{44BED76B-0053-46A1-BC6B-E106924AF882}" type="slidenum">
              <a:rPr lang="en-US" sz="1200" smtClean="0"/>
              <a:pPr eaLnBrk="1" hangingPunct="1"/>
              <a:t>7</a:t>
            </a:fld>
            <a:endParaRPr lang="en-US" sz="1200"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fld id="{C786F878-2BE2-4CB4-A2D4-9DA6813C76CF}" type="slidenum">
              <a:rPr lang="en-US" sz="1200" smtClean="0"/>
              <a:pPr eaLnBrk="1" hangingPunct="1"/>
              <a:t>8</a:t>
            </a:fld>
            <a:endParaRPr lang="en-US" sz="1200"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fld id="{3A5AB446-ECB5-4072-93A9-ACA7D71C099C}" type="slidenum">
              <a:rPr lang="en-US" sz="1200" smtClean="0"/>
              <a:pPr eaLnBrk="1" hangingPunct="1"/>
              <a:t>9</a:t>
            </a:fld>
            <a:endParaRPr lang="en-US" sz="120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fld id="{500E2D02-9A3D-4F85-B5A3-AA02F248A9FB}" type="slidenum">
              <a:rPr lang="en-US" sz="1200" smtClean="0"/>
              <a:pPr eaLnBrk="1" hangingPunct="1"/>
              <a:t>10</a:t>
            </a:fld>
            <a:endParaRPr lang="en-US" sz="1200"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7240" y="1447800"/>
            <a:ext cx="7543800" cy="838200"/>
          </a:xfrm>
        </p:spPr>
        <p:txBody>
          <a:bodyPr>
            <a:noAutofit/>
          </a:bodyPr>
          <a:lstStyle>
            <a:lvl1pPr>
              <a:defRPr sz="3600">
                <a:solidFill>
                  <a:schemeClr val="tx1"/>
                </a:solidFill>
                <a:latin typeface="Garamond" pitchFamily="18" charset="0"/>
              </a:defRPr>
            </a:lvl1pPr>
          </a:lstStyle>
          <a:p>
            <a:r>
              <a:rPr lang="en-US" dirty="0"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r>
              <a:rPr lang="en-US" dirty="0" smtClean="0"/>
              <a:t>Friday, September 07, 2012</a:t>
            </a:r>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dirty="0" smtClean="0"/>
              <a:t>Friday, September 07, 2012</a:t>
            </a:r>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r>
              <a:rPr lang="en-US" dirty="0" smtClean="0"/>
              <a:t>Friday, September 07, 2012</a:t>
            </a:r>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dirty="0" smtClean="0"/>
              <a:t>Friday, September 07, 2012</a:t>
            </a:r>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r>
              <a:rPr lang="en-US" dirty="0" smtClean="0"/>
              <a:t>Friday, September 07, 2012</a:t>
            </a:r>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r>
              <a:rPr lang="en-US" dirty="0" smtClean="0"/>
              <a:t>Friday, September 07, 2012</a:t>
            </a:r>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r>
              <a:rPr lang="en-US" dirty="0" smtClean="0"/>
              <a:t>Friday, September 07, 2012</a:t>
            </a:r>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p:wipe dir="d"/>
  </p:transition>
  <p:timing>
    <p:tnLst>
      <p:par>
        <p:cTn id="1" dur="indefinite" restart="never" nodeType="tmRoot"/>
      </p:par>
    </p:tnLst>
  </p:timing>
  <p:hf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online.physics.uiuc.edu/courses/phys101"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hyperlink" Target="http://courses.physics.illinois.edu/phys101/"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0.wmf"/></Relationships>
</file>

<file path=ppt/slides/_rels/slide1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courses.physics.illinois.edu/phys101/index.asp" TargetMode="Externa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3.wmf"/></Relationships>
</file>

<file path=ppt/slides/_rels/slide14.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notesSlide" Target="../notesSlides/notesSlide13.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4.wmf"/><Relationship Id="rId5" Type="http://schemas.openxmlformats.org/officeDocument/2006/relationships/oleObject" Target="../embeddings/oleObject1.bin"/><Relationship Id="rId10" Type="http://schemas.openxmlformats.org/officeDocument/2006/relationships/image" Target="../media/image17.jpeg"/><Relationship Id="rId4" Type="http://schemas.openxmlformats.org/officeDocument/2006/relationships/image" Target="../media/image2.jpeg"/><Relationship Id="rId9" Type="http://schemas.openxmlformats.org/officeDocument/2006/relationships/image" Target="../media/image16.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bhalfpap@illinois.edu"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hyperlink" Target="http://courses.physics.illinois.edu/phys101/" TargetMode="External"/><Relationship Id="rId4" Type="http://schemas.openxmlformats.org/officeDocument/2006/relationships/hyperlink" Target="http://online.physics.uiuc.edu/courses/phys10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226479" y="137160"/>
            <a:ext cx="6751320" cy="1143000"/>
          </a:xfrm>
        </p:spPr>
        <p:txBody>
          <a:bodyPr/>
          <a:lstStyle/>
          <a:p>
            <a:pPr algn="ctr">
              <a:defRPr/>
            </a:pPr>
            <a:r>
              <a:rPr lang="en-US" sz="3600" dirty="0" smtClean="0">
                <a:latin typeface="Garamond" pitchFamily="18" charset="0"/>
              </a:rPr>
              <a:t>Welcome to Physics 101!</a:t>
            </a:r>
            <a:br>
              <a:rPr lang="en-US" sz="3600" dirty="0" smtClean="0">
                <a:latin typeface="Garamond" pitchFamily="18" charset="0"/>
              </a:rPr>
            </a:br>
            <a:r>
              <a:rPr lang="en-US" sz="3600" dirty="0" smtClean="0">
                <a:latin typeface="Garamond" pitchFamily="18" charset="0"/>
              </a:rPr>
              <a:t>Lecture 01: Introduction to Forces</a:t>
            </a:r>
          </a:p>
        </p:txBody>
      </p:sp>
      <p:sp>
        <p:nvSpPr>
          <p:cNvPr id="19461" name="Rectangle 6"/>
          <p:cNvSpPr>
            <a:spLocks noChangeArrowheads="1"/>
          </p:cNvSpPr>
          <p:nvPr/>
        </p:nvSpPr>
        <p:spPr bwMode="auto">
          <a:xfrm>
            <a:off x="-4233863" y="3619500"/>
            <a:ext cx="260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0"/>
              </a:spcBef>
              <a:buFontTx/>
              <a:buNone/>
            </a:pPr>
            <a:r>
              <a:rPr lang="en-US" sz="2400"/>
              <a:t> </a:t>
            </a:r>
          </a:p>
        </p:txBody>
      </p:sp>
      <p:sp>
        <p:nvSpPr>
          <p:cNvPr id="11" name="Title 1"/>
          <p:cNvSpPr txBox="1">
            <a:spLocks/>
          </p:cNvSpPr>
          <p:nvPr/>
        </p:nvSpPr>
        <p:spPr>
          <a:xfrm>
            <a:off x="646679" y="1874520"/>
            <a:ext cx="8046720" cy="4758132"/>
          </a:xfrm>
          <a:prstGeom prst="rect">
            <a:avLst/>
          </a:prstGeom>
          <a:solidFill>
            <a:schemeClr val="bg1">
              <a:lumMod val="25000"/>
              <a:lumOff val="75000"/>
            </a:schemeClr>
          </a:solid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solidFill>
                  <a:schemeClr val="bg1"/>
                </a:solidFill>
              </a:rPr>
              <a:t>This information is VITAL!  </a:t>
            </a:r>
            <a:r>
              <a:rPr lang="en-US" sz="3200" dirty="0">
                <a:solidFill>
                  <a:schemeClr val="bg1"/>
                </a:solidFill>
              </a:rPr>
              <a:t> </a:t>
            </a:r>
            <a:r>
              <a:rPr lang="en-US" sz="3200" dirty="0" smtClean="0">
                <a:solidFill>
                  <a:schemeClr val="bg1"/>
                </a:solidFill>
              </a:rPr>
              <a:t> Copy it now!  </a:t>
            </a:r>
          </a:p>
          <a:p>
            <a:endParaRPr lang="en-US" sz="3200" dirty="0">
              <a:solidFill>
                <a:schemeClr val="bg1"/>
              </a:solidFill>
            </a:endParaRPr>
          </a:p>
          <a:p>
            <a:r>
              <a:rPr lang="en-US" sz="3200" dirty="0" smtClean="0">
                <a:solidFill>
                  <a:schemeClr val="bg1"/>
                </a:solidFill>
              </a:rPr>
              <a:t>Our course WEBSITE:</a:t>
            </a:r>
            <a:r>
              <a:rPr lang="en-US" sz="3200" dirty="0" smtClean="0">
                <a:solidFill>
                  <a:srgbClr val="FFFF00"/>
                </a:solidFill>
                <a:hlinkClick r:id="rId3"/>
              </a:rPr>
              <a:t> </a:t>
            </a:r>
            <a:endParaRPr lang="en-US" sz="3200" dirty="0" smtClean="0">
              <a:solidFill>
                <a:srgbClr val="FFFF00"/>
              </a:solidFill>
            </a:endParaRPr>
          </a:p>
          <a:p>
            <a:r>
              <a:rPr lang="en-US" sz="3200" dirty="0">
                <a:solidFill>
                  <a:srgbClr val="FFFF00"/>
                </a:solidFill>
                <a:hlinkClick r:id="rId4"/>
              </a:rPr>
              <a:t>http://courses.physics.illinois.edu/phys101</a:t>
            </a:r>
            <a:r>
              <a:rPr lang="en-US" sz="3200" dirty="0" smtClean="0">
                <a:solidFill>
                  <a:srgbClr val="FFFF00"/>
                </a:solidFill>
                <a:hlinkClick r:id="rId4"/>
              </a:rPr>
              <a:t>/</a:t>
            </a:r>
            <a:r>
              <a:rPr lang="en-US" sz="3200" dirty="0" smtClean="0">
                <a:solidFill>
                  <a:srgbClr val="FFFF00"/>
                </a:solidFill>
              </a:rPr>
              <a:t> </a:t>
            </a:r>
          </a:p>
          <a:p>
            <a:endParaRPr lang="en-US" sz="3200" dirty="0" smtClean="0">
              <a:solidFill>
                <a:schemeClr val="bg1"/>
              </a:solidFill>
            </a:endParaRPr>
          </a:p>
          <a:p>
            <a:r>
              <a:rPr lang="en-US" sz="3200" dirty="0" smtClean="0">
                <a:solidFill>
                  <a:schemeClr val="bg1"/>
                </a:solidFill>
              </a:rPr>
              <a:t>Registering your </a:t>
            </a:r>
            <a:r>
              <a:rPr lang="en-US" sz="3200" dirty="0" err="1" smtClean="0">
                <a:solidFill>
                  <a:schemeClr val="bg1"/>
                </a:solidFill>
              </a:rPr>
              <a:t>IClicker</a:t>
            </a:r>
            <a:r>
              <a:rPr lang="en-US" sz="3200" dirty="0" smtClean="0">
                <a:solidFill>
                  <a:schemeClr val="bg1"/>
                </a:solidFill>
              </a:rPr>
              <a:t>:</a:t>
            </a:r>
          </a:p>
          <a:p>
            <a:r>
              <a:rPr lang="en-US" sz="2400" dirty="0" smtClean="0">
                <a:solidFill>
                  <a:srgbClr val="0000FF"/>
                </a:solidFill>
              </a:rPr>
              <a:t>Go to the </a:t>
            </a:r>
            <a:r>
              <a:rPr lang="en-US" sz="2400" dirty="0" err="1" smtClean="0">
                <a:solidFill>
                  <a:srgbClr val="0000FF"/>
                </a:solidFill>
              </a:rPr>
              <a:t>gradebook</a:t>
            </a:r>
            <a:r>
              <a:rPr lang="en-US" sz="2400" dirty="0" smtClean="0">
                <a:solidFill>
                  <a:srgbClr val="0000FF"/>
                </a:solidFill>
              </a:rPr>
              <a:t> page on the website.  Click the </a:t>
            </a:r>
            <a:r>
              <a:rPr lang="en-US" sz="2400" dirty="0" smtClean="0">
                <a:solidFill>
                  <a:srgbClr val="C00000"/>
                </a:solidFill>
              </a:rPr>
              <a:t>Register a New </a:t>
            </a:r>
            <a:r>
              <a:rPr lang="en-US" sz="2400" dirty="0" err="1" smtClean="0">
                <a:solidFill>
                  <a:srgbClr val="C00000"/>
                </a:solidFill>
              </a:rPr>
              <a:t>IClicker</a:t>
            </a:r>
            <a:r>
              <a:rPr lang="en-US" sz="2400" dirty="0" smtClean="0">
                <a:solidFill>
                  <a:srgbClr val="0000FF"/>
                </a:solidFill>
              </a:rPr>
              <a:t> button.  Type in only the code number from the back of your </a:t>
            </a:r>
            <a:r>
              <a:rPr lang="en-US" sz="2400" dirty="0" err="1" smtClean="0">
                <a:solidFill>
                  <a:srgbClr val="0000FF"/>
                </a:solidFill>
              </a:rPr>
              <a:t>IClicker</a:t>
            </a:r>
            <a:r>
              <a:rPr lang="en-US" sz="2400" dirty="0" smtClean="0">
                <a:solidFill>
                  <a:srgbClr val="0000FF"/>
                </a:solidFill>
              </a:rPr>
              <a:t>.  Leave the rest of the information unchanged.  When you are done, your </a:t>
            </a:r>
            <a:r>
              <a:rPr lang="en-US" sz="2400" dirty="0" err="1" smtClean="0">
                <a:solidFill>
                  <a:srgbClr val="0000FF"/>
                </a:solidFill>
              </a:rPr>
              <a:t>gradebook</a:t>
            </a:r>
            <a:r>
              <a:rPr lang="en-US" sz="2400" dirty="0" smtClean="0">
                <a:solidFill>
                  <a:srgbClr val="0000FF"/>
                </a:solidFill>
              </a:rPr>
              <a:t> page will show that you have registered that code number.</a:t>
            </a:r>
          </a:p>
        </p:txBody>
      </p:sp>
      <p:sp>
        <p:nvSpPr>
          <p:cNvPr id="12" name="Title 1"/>
          <p:cNvSpPr txBox="1">
            <a:spLocks/>
          </p:cNvSpPr>
          <p:nvPr/>
        </p:nvSpPr>
        <p:spPr>
          <a:xfrm>
            <a:off x="0" y="6528195"/>
            <a:ext cx="411480" cy="325817"/>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1</a:t>
            </a:r>
          </a:p>
        </p:txBody>
      </p:sp>
      <p:pic>
        <p:nvPicPr>
          <p:cNvPr id="107522" name="Picture 2" descr="http://www.google.ca/url?source=imglanding&amp;ct=img&amp;q=http://clicker.colostate.edu/images/iclickerIDNum.jpg&amp;sa=X&amp;ei=ItLpUJ7EDYX02wXq-4GoCw&amp;ved=0CAsQ8wc&amp;usg=AFQjCNGnnZOFGkBL0czwSIVgprskQX5NK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69101" y="-4522"/>
            <a:ext cx="1371600" cy="1879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6421740"/>
      </p:ext>
    </p:extLst>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640080" y="411480"/>
            <a:ext cx="4312920" cy="640080"/>
          </a:xfrm>
        </p:spPr>
        <p:txBody>
          <a:bodyPr/>
          <a:lstStyle/>
          <a:p>
            <a:pPr>
              <a:defRPr/>
            </a:pPr>
            <a:r>
              <a:rPr lang="en-US" sz="3600" dirty="0" smtClean="0">
                <a:effectLst/>
                <a:latin typeface="Garamond" pitchFamily="18" charset="0"/>
              </a:rPr>
              <a:t>Discussion Sections</a:t>
            </a:r>
          </a:p>
        </p:txBody>
      </p:sp>
      <p:sp>
        <p:nvSpPr>
          <p:cNvPr id="28675" name="Rectangle 3"/>
          <p:cNvSpPr>
            <a:spLocks noGrp="1" noChangeArrowheads="1"/>
          </p:cNvSpPr>
          <p:nvPr>
            <p:ph type="body" idx="1"/>
          </p:nvPr>
        </p:nvSpPr>
        <p:spPr>
          <a:xfrm>
            <a:off x="640080" y="3566160"/>
            <a:ext cx="7162800" cy="2286000"/>
          </a:xfrm>
        </p:spPr>
        <p:txBody>
          <a:bodyPr>
            <a:normAutofit/>
          </a:bodyPr>
          <a:lstStyle/>
          <a:p>
            <a:pPr>
              <a:buFont typeface="Arial" pitchFamily="34" charset="0"/>
              <a:buChar char="•"/>
            </a:pPr>
            <a:r>
              <a:rPr lang="en-US" sz="2400" dirty="0" smtClean="0">
                <a:effectLst/>
                <a:latin typeface="Garamond" pitchFamily="18" charset="0"/>
              </a:rPr>
              <a:t>Director: </a:t>
            </a:r>
            <a:r>
              <a:rPr lang="en-US" sz="2400" dirty="0" smtClean="0">
                <a:solidFill>
                  <a:schemeClr val="tx2"/>
                </a:solidFill>
                <a:effectLst/>
                <a:latin typeface="Garamond" pitchFamily="18" charset="0"/>
              </a:rPr>
              <a:t>Professor Ha</a:t>
            </a:r>
          </a:p>
          <a:p>
            <a:pPr>
              <a:buFont typeface="Arial" pitchFamily="34" charset="0"/>
              <a:buChar char="•"/>
            </a:pPr>
            <a:r>
              <a:rPr lang="en-US" sz="2400" dirty="0" smtClean="0">
                <a:effectLst/>
                <a:latin typeface="Garamond" pitchFamily="18" charset="0"/>
              </a:rPr>
              <a:t>Start: tomorrow!</a:t>
            </a:r>
          </a:p>
          <a:p>
            <a:pPr>
              <a:buFont typeface="Arial" pitchFamily="34" charset="0"/>
              <a:buChar char="•"/>
            </a:pPr>
            <a:r>
              <a:rPr lang="en-US" sz="2400" dirty="0" smtClean="0">
                <a:effectLst/>
                <a:latin typeface="Garamond" pitchFamily="18" charset="0"/>
              </a:rPr>
              <a:t>Quiz during last 20 minutes of section</a:t>
            </a:r>
          </a:p>
          <a:p>
            <a:pPr>
              <a:buFont typeface="Arial" pitchFamily="34" charset="0"/>
              <a:buChar char="•"/>
            </a:pPr>
            <a:r>
              <a:rPr lang="en-US" sz="2400" dirty="0" smtClean="0">
                <a:effectLst/>
                <a:latin typeface="Garamond" pitchFamily="18" charset="0"/>
              </a:rPr>
              <a:t>10 minutes late </a:t>
            </a:r>
            <a:r>
              <a:rPr lang="en-US" sz="2400" dirty="0" smtClean="0">
                <a:effectLst/>
                <a:latin typeface="Garamond" pitchFamily="18" charset="0"/>
                <a:sym typeface="Wingdings" pitchFamily="2" charset="2"/>
              </a:rPr>
              <a:t></a:t>
            </a:r>
          </a:p>
          <a:p>
            <a:pPr>
              <a:buFont typeface="Arial" pitchFamily="34" charset="0"/>
              <a:buChar char="•"/>
            </a:pPr>
            <a:r>
              <a:rPr lang="en-US" sz="2400" dirty="0" smtClean="0">
                <a:effectLst/>
                <a:latin typeface="Garamond" pitchFamily="18" charset="0"/>
                <a:sym typeface="Wingdings" pitchFamily="2" charset="2"/>
              </a:rPr>
              <a:t>First section: math </a:t>
            </a:r>
            <a:r>
              <a:rPr lang="en-US" sz="2400" dirty="0" smtClean="0">
                <a:effectLst/>
                <a:latin typeface="Garamond" pitchFamily="18" charset="0"/>
              </a:rPr>
              <a:t>review</a:t>
            </a:r>
            <a:r>
              <a:rPr lang="en-US" sz="2400" dirty="0">
                <a:effectLst/>
                <a:latin typeface="Garamond" pitchFamily="18" charset="0"/>
              </a:rPr>
              <a:t> </a:t>
            </a:r>
            <a:r>
              <a:rPr lang="en-US" sz="2400" dirty="0" smtClean="0">
                <a:effectLst/>
                <a:latin typeface="Garamond" pitchFamily="18" charset="0"/>
              </a:rPr>
              <a:t>and dimensional analysis.</a:t>
            </a:r>
          </a:p>
        </p:txBody>
      </p:sp>
      <p:pic>
        <p:nvPicPr>
          <p:cNvPr id="28676" name="Picture 5" descr="ukujxqjs[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23560" y="91440"/>
            <a:ext cx="3276600" cy="311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smtClean="0">
                <a:solidFill>
                  <a:schemeClr val="bg1"/>
                </a:solidFill>
              </a:rPr>
              <a:t>10</a:t>
            </a:r>
            <a:endParaRPr lang="en-US" sz="1600" b="1" dirty="0">
              <a:solidFill>
                <a:schemeClr val="bg1"/>
              </a:solidFill>
            </a:endParaRPr>
          </a:p>
        </p:txBody>
      </p:sp>
    </p:spTree>
    <p:extLst>
      <p:ext uri="{BB962C8B-B14F-4D97-AF65-F5344CB8AC3E}">
        <p14:creationId xmlns:p14="http://schemas.microsoft.com/office/powerpoint/2010/main" val="1826334221"/>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3017520" y="137160"/>
            <a:ext cx="2331720" cy="579120"/>
          </a:xfrm>
        </p:spPr>
        <p:txBody>
          <a:bodyPr/>
          <a:lstStyle/>
          <a:p>
            <a:pPr>
              <a:defRPr/>
            </a:pPr>
            <a:r>
              <a:rPr lang="en-US" sz="3600" dirty="0" smtClean="0">
                <a:effectLst/>
                <a:latin typeface="Garamond" pitchFamily="18" charset="0"/>
              </a:rPr>
              <a:t>Laboratory</a:t>
            </a:r>
          </a:p>
        </p:txBody>
      </p:sp>
      <p:sp>
        <p:nvSpPr>
          <p:cNvPr id="27651" name="Rectangle 3"/>
          <p:cNvSpPr>
            <a:spLocks noGrp="1" noChangeArrowheads="1"/>
          </p:cNvSpPr>
          <p:nvPr>
            <p:ph type="body" idx="1"/>
          </p:nvPr>
        </p:nvSpPr>
        <p:spPr>
          <a:xfrm>
            <a:off x="1920240" y="2788920"/>
            <a:ext cx="5303520" cy="1737360"/>
          </a:xfrm>
        </p:spPr>
        <p:txBody>
          <a:bodyPr>
            <a:normAutofit/>
          </a:bodyPr>
          <a:lstStyle/>
          <a:p>
            <a:pPr>
              <a:buFont typeface="Arial" pitchFamily="34" charset="0"/>
              <a:buChar char="•"/>
            </a:pPr>
            <a:r>
              <a:rPr lang="en-US" sz="2400" dirty="0" smtClean="0">
                <a:effectLst/>
                <a:latin typeface="Garamond" pitchFamily="18" charset="0"/>
              </a:rPr>
              <a:t>Director: </a:t>
            </a:r>
            <a:r>
              <a:rPr lang="en-US" sz="2400" dirty="0" smtClean="0">
                <a:solidFill>
                  <a:schemeClr val="tx2"/>
                </a:solidFill>
                <a:effectLst/>
                <a:latin typeface="Garamond" pitchFamily="18" charset="0"/>
              </a:rPr>
              <a:t>Professor </a:t>
            </a:r>
            <a:r>
              <a:rPr lang="en-US" sz="2400" dirty="0" err="1" smtClean="0">
                <a:solidFill>
                  <a:schemeClr val="tx2"/>
                </a:solidFill>
                <a:effectLst/>
                <a:latin typeface="Garamond" pitchFamily="18" charset="0"/>
              </a:rPr>
              <a:t>Nayfeh</a:t>
            </a:r>
            <a:endParaRPr lang="en-US" sz="2400" dirty="0" smtClean="0">
              <a:solidFill>
                <a:schemeClr val="tx2"/>
              </a:solidFill>
              <a:effectLst/>
              <a:latin typeface="Garamond" pitchFamily="18" charset="0"/>
            </a:endParaRPr>
          </a:p>
          <a:p>
            <a:pPr>
              <a:buFont typeface="Arial" pitchFamily="34" charset="0"/>
              <a:buChar char="•"/>
            </a:pPr>
            <a:r>
              <a:rPr lang="en-US" sz="2400" dirty="0" smtClean="0">
                <a:effectLst/>
                <a:latin typeface="Garamond" pitchFamily="18" charset="0"/>
              </a:rPr>
              <a:t>First Lab is Wednesday January 23!   </a:t>
            </a:r>
          </a:p>
          <a:p>
            <a:pPr>
              <a:buFont typeface="Arial" pitchFamily="34" charset="0"/>
              <a:buChar char="•"/>
            </a:pPr>
            <a:r>
              <a:rPr lang="en-US" sz="2400" dirty="0" smtClean="0">
                <a:effectLst/>
                <a:latin typeface="Garamond" pitchFamily="18" charset="0"/>
              </a:rPr>
              <a:t>No “dropped” labs….. Don’t miss one!</a:t>
            </a:r>
          </a:p>
        </p:txBody>
      </p:sp>
      <p:pic>
        <p:nvPicPr>
          <p:cNvPr id="27652" name="Picture 5" descr="jgl12dbb[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49388"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6" descr="1vhjxqfz[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67550" y="0"/>
            <a:ext cx="207645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0" y="6528195"/>
            <a:ext cx="411480" cy="325817"/>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smtClean="0">
                <a:solidFill>
                  <a:schemeClr val="bg1"/>
                </a:solidFill>
              </a:rPr>
              <a:t>11</a:t>
            </a:r>
            <a:endParaRPr lang="en-US" sz="1600" b="1" dirty="0">
              <a:solidFill>
                <a:schemeClr val="bg1"/>
              </a:solidFill>
            </a:endParaRPr>
          </a:p>
        </p:txBody>
      </p:sp>
    </p:spTree>
    <p:extLst>
      <p:ext uri="{BB962C8B-B14F-4D97-AF65-F5344CB8AC3E}">
        <p14:creationId xmlns:p14="http://schemas.microsoft.com/office/powerpoint/2010/main" val="3180368817"/>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2011680" y="267811"/>
            <a:ext cx="3429000" cy="640080"/>
          </a:xfrm>
        </p:spPr>
        <p:txBody>
          <a:bodyPr/>
          <a:lstStyle/>
          <a:p>
            <a:pPr>
              <a:defRPr/>
            </a:pPr>
            <a:r>
              <a:rPr lang="en-US" sz="3600" dirty="0" smtClean="0">
                <a:effectLst/>
                <a:latin typeface="Garamond" pitchFamily="18" charset="0"/>
              </a:rPr>
              <a:t>P101 Homework</a:t>
            </a:r>
          </a:p>
        </p:txBody>
      </p:sp>
      <p:sp>
        <p:nvSpPr>
          <p:cNvPr id="118787" name="Rectangle 3"/>
          <p:cNvSpPr>
            <a:spLocks noGrp="1" noChangeArrowheads="1"/>
          </p:cNvSpPr>
          <p:nvPr>
            <p:ph type="body" idx="1"/>
          </p:nvPr>
        </p:nvSpPr>
        <p:spPr>
          <a:xfrm>
            <a:off x="594360" y="3993623"/>
            <a:ext cx="8077200" cy="2697480"/>
          </a:xfrm>
        </p:spPr>
        <p:txBody>
          <a:bodyPr>
            <a:normAutofit/>
          </a:bodyPr>
          <a:lstStyle/>
          <a:p>
            <a:pPr>
              <a:buFont typeface="Arial" pitchFamily="34" charset="0"/>
              <a:buChar char="•"/>
            </a:pPr>
            <a:r>
              <a:rPr lang="en-US" sz="2400" dirty="0" smtClean="0">
                <a:effectLst/>
                <a:latin typeface="Garamond" pitchFamily="18" charset="0"/>
              </a:rPr>
              <a:t>All web based</a:t>
            </a:r>
          </a:p>
          <a:p>
            <a:pPr>
              <a:buFont typeface="Arial" pitchFamily="34" charset="0"/>
              <a:buChar char="•"/>
            </a:pPr>
            <a:r>
              <a:rPr lang="en-US" sz="2400" dirty="0" smtClean="0">
                <a:effectLst/>
                <a:latin typeface="Garamond" pitchFamily="18" charset="0"/>
              </a:rPr>
              <a:t>100% if done before 7:00 am deadline</a:t>
            </a:r>
          </a:p>
          <a:p>
            <a:pPr>
              <a:buFont typeface="Arial" pitchFamily="34" charset="0"/>
              <a:buChar char="•"/>
            </a:pPr>
            <a:r>
              <a:rPr lang="en-US" sz="2400" dirty="0">
                <a:effectLst/>
                <a:latin typeface="Garamond" pitchFamily="18" charset="0"/>
              </a:rPr>
              <a:t>8</a:t>
            </a:r>
            <a:r>
              <a:rPr lang="en-US" sz="2400" dirty="0" smtClean="0">
                <a:effectLst/>
                <a:latin typeface="Garamond" pitchFamily="18" charset="0"/>
              </a:rPr>
              <a:t>0% credit on unfinished parts until following Tuesday</a:t>
            </a:r>
          </a:p>
          <a:p>
            <a:pPr>
              <a:buFont typeface="Arial" pitchFamily="34" charset="0"/>
              <a:buChar char="•"/>
            </a:pPr>
            <a:r>
              <a:rPr lang="en-US" sz="2400" dirty="0" smtClean="0">
                <a:effectLst/>
                <a:latin typeface="Garamond" pitchFamily="18" charset="0"/>
              </a:rPr>
              <a:t>0% after that</a:t>
            </a:r>
          </a:p>
          <a:p>
            <a:pPr>
              <a:buFont typeface="Arial" pitchFamily="34" charset="0"/>
              <a:buChar char="•"/>
            </a:pPr>
            <a:r>
              <a:rPr lang="en-US" sz="2400" dirty="0" smtClean="0">
                <a:effectLst/>
                <a:latin typeface="Garamond" pitchFamily="18" charset="0"/>
              </a:rPr>
              <a:t>Always keep 5 significant figures!</a:t>
            </a:r>
          </a:p>
          <a:p>
            <a:pPr>
              <a:buFont typeface="Arial" pitchFamily="34" charset="0"/>
              <a:buChar char="•"/>
            </a:pPr>
            <a:r>
              <a:rPr lang="en-US" sz="2400" dirty="0" smtClean="0">
                <a:effectLst/>
                <a:latin typeface="Garamond" pitchFamily="18" charset="0"/>
              </a:rPr>
              <a:t>First and Second HW are due Tuesday, January 22</a:t>
            </a:r>
            <a:r>
              <a:rPr lang="en-US" sz="2400" dirty="0">
                <a:effectLst/>
                <a:latin typeface="Garamond" pitchFamily="18" charset="0"/>
              </a:rPr>
              <a:t>.</a:t>
            </a:r>
            <a:endParaRPr lang="en-US" sz="2400" dirty="0" smtClean="0">
              <a:effectLst/>
              <a:latin typeface="Garamond" pitchFamily="18" charset="0"/>
            </a:endParaRPr>
          </a:p>
        </p:txBody>
      </p:sp>
      <p:pic>
        <p:nvPicPr>
          <p:cNvPr id="118789" name="Picture 5" descr="dingers"/>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178040" y="35560"/>
            <a:ext cx="1905000"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smtClean="0">
                <a:solidFill>
                  <a:schemeClr val="bg1"/>
                </a:solidFill>
              </a:rPr>
              <a:t>12</a:t>
            </a:r>
            <a:endParaRPr lang="en-US" sz="1600" b="1" dirty="0">
              <a:solidFill>
                <a:schemeClr val="bg1"/>
              </a:solidFill>
            </a:endParaRPr>
          </a:p>
        </p:txBody>
      </p:sp>
      <p:sp>
        <p:nvSpPr>
          <p:cNvPr id="7" name="Rectangle 2"/>
          <p:cNvSpPr txBox="1">
            <a:spLocks noChangeArrowheads="1"/>
          </p:cNvSpPr>
          <p:nvPr/>
        </p:nvSpPr>
        <p:spPr>
          <a:xfrm>
            <a:off x="2263140" y="3523410"/>
            <a:ext cx="4617720" cy="320040"/>
          </a:xfrm>
          <a:prstGeom prst="rect">
            <a:avLst/>
          </a:prstGeom>
        </p:spPr>
        <p:txBody>
          <a:bodyPr vert="horz" lIns="91440" tIns="45720" rIns="91440" bIns="45720" rtlCol="0" anchor="b">
            <a:noAutofit/>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en-US" sz="1600" dirty="0" smtClean="0">
                <a:effectLst/>
                <a:latin typeface="Garamond" pitchFamily="18" charset="0"/>
                <a:hlinkClick r:id="rId5"/>
              </a:rPr>
              <a:t>http</a:t>
            </a:r>
            <a:r>
              <a:rPr lang="en-US" sz="1600" dirty="0">
                <a:effectLst/>
                <a:latin typeface="Garamond" pitchFamily="18" charset="0"/>
                <a:hlinkClick r:id="rId5"/>
              </a:rPr>
              <a:t>://</a:t>
            </a:r>
            <a:r>
              <a:rPr lang="en-US" sz="1600" dirty="0" smtClean="0">
                <a:effectLst/>
                <a:latin typeface="Garamond" pitchFamily="18" charset="0"/>
                <a:hlinkClick r:id="rId5"/>
              </a:rPr>
              <a:t>courses.physics.illinois.edu/phys101/index.asp</a:t>
            </a:r>
            <a:r>
              <a:rPr lang="en-US" sz="1600" dirty="0" smtClean="0">
                <a:effectLst/>
                <a:latin typeface="Garamond" pitchFamily="18" charset="0"/>
              </a:rPr>
              <a:t> </a:t>
            </a:r>
          </a:p>
        </p:txBody>
      </p:sp>
      <p:sp>
        <p:nvSpPr>
          <p:cNvPr id="8" name="Rectangle 3"/>
          <p:cNvSpPr txBox="1">
            <a:spLocks noChangeArrowheads="1"/>
          </p:cNvSpPr>
          <p:nvPr/>
        </p:nvSpPr>
        <p:spPr>
          <a:xfrm>
            <a:off x="594360" y="1058063"/>
            <a:ext cx="8077200" cy="1737360"/>
          </a:xfrm>
          <a:prstGeom prst="rect">
            <a:avLst/>
          </a:prstGeom>
        </p:spPr>
        <p:txBody>
          <a:bodyPr vert="horz" lIns="91440" tIns="45720" rIns="91440" bIns="45720" rtlCol="0" anchor="ctr">
            <a:norm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a:buFont typeface="Arial" pitchFamily="34" charset="0"/>
              <a:buChar char="•"/>
            </a:pPr>
            <a:r>
              <a:rPr lang="en-US" sz="2400" dirty="0" smtClean="0">
                <a:effectLst/>
                <a:latin typeface="Garamond" pitchFamily="18" charset="0"/>
              </a:rPr>
              <a:t>This is where most of your learning takes place!</a:t>
            </a:r>
          </a:p>
          <a:p>
            <a:pPr>
              <a:buFont typeface="Arial" pitchFamily="34" charset="0"/>
              <a:buChar char="•"/>
            </a:pPr>
            <a:r>
              <a:rPr lang="en-US" sz="2400" dirty="0" smtClean="0">
                <a:effectLst/>
                <a:latin typeface="Garamond" pitchFamily="18" charset="0"/>
              </a:rPr>
              <a:t>This feature of the course is very high quality.</a:t>
            </a:r>
          </a:p>
          <a:p>
            <a:pPr>
              <a:buFont typeface="Arial" pitchFamily="34" charset="0"/>
              <a:buChar char="•"/>
            </a:pPr>
            <a:r>
              <a:rPr lang="en-US" sz="2400" dirty="0" smtClean="0">
                <a:effectLst/>
                <a:latin typeface="Garamond" pitchFamily="18" charset="0"/>
              </a:rPr>
              <a:t>You can pay hundreds of dollars for tutoring and not get as much as is yours for free in these assignments</a:t>
            </a:r>
          </a:p>
        </p:txBody>
      </p:sp>
      <p:sp>
        <p:nvSpPr>
          <p:cNvPr id="9" name="Rectangle 2"/>
          <p:cNvSpPr txBox="1">
            <a:spLocks noChangeArrowheads="1"/>
          </p:cNvSpPr>
          <p:nvPr/>
        </p:nvSpPr>
        <p:spPr>
          <a:xfrm>
            <a:off x="3413298" y="2932202"/>
            <a:ext cx="2317404" cy="441036"/>
          </a:xfrm>
          <a:prstGeom prst="rect">
            <a:avLst/>
          </a:prstGeom>
        </p:spPr>
        <p:txBody>
          <a:bodyPr vert="horz" lIns="91440" tIns="45720" rIns="91440" bIns="45720" rtlCol="0" anchor="b">
            <a:noAutofit/>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en-US" sz="2400" dirty="0" smtClean="0">
                <a:effectLst/>
                <a:latin typeface="Garamond" pitchFamily="18" charset="0"/>
              </a:rPr>
              <a:t>Let’s have a look.</a:t>
            </a:r>
          </a:p>
        </p:txBody>
      </p:sp>
    </p:spTree>
    <p:extLst>
      <p:ext uri="{BB962C8B-B14F-4D97-AF65-F5344CB8AC3E}">
        <p14:creationId xmlns:p14="http://schemas.microsoft.com/office/powerpoint/2010/main" val="1553577569"/>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8787">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8787">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8787">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8787">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8787">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878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2621280" y="435423"/>
            <a:ext cx="3901440" cy="688181"/>
          </a:xfrm>
        </p:spPr>
        <p:txBody>
          <a:bodyPr/>
          <a:lstStyle/>
          <a:p>
            <a:pPr>
              <a:defRPr/>
            </a:pPr>
            <a:r>
              <a:rPr lang="en-US" sz="3600" dirty="0" smtClean="0">
                <a:effectLst/>
                <a:latin typeface="Garamond" pitchFamily="18" charset="0"/>
              </a:rPr>
              <a:t>Physics Philosophy</a:t>
            </a:r>
          </a:p>
        </p:txBody>
      </p:sp>
      <p:sp>
        <p:nvSpPr>
          <p:cNvPr id="80899" name="Rectangle 3"/>
          <p:cNvSpPr>
            <a:spLocks noGrp="1" noChangeArrowheads="1"/>
          </p:cNvSpPr>
          <p:nvPr>
            <p:ph type="body" idx="1"/>
          </p:nvPr>
        </p:nvSpPr>
        <p:spPr>
          <a:xfrm>
            <a:off x="887875" y="2103120"/>
            <a:ext cx="6896100" cy="3078480"/>
          </a:xfrm>
        </p:spPr>
        <p:txBody>
          <a:bodyPr/>
          <a:lstStyle/>
          <a:p>
            <a:pPr>
              <a:lnSpc>
                <a:spcPct val="150000"/>
              </a:lnSpc>
              <a:buFont typeface="Arial" pitchFamily="34" charset="0"/>
              <a:buChar char="•"/>
              <a:defRPr/>
            </a:pPr>
            <a:r>
              <a:rPr lang="en-US" sz="2400" dirty="0" smtClean="0">
                <a:effectLst/>
                <a:latin typeface="Garamond" pitchFamily="18" charset="0"/>
              </a:rPr>
              <a:t>Physics is about predicting the future!</a:t>
            </a:r>
          </a:p>
          <a:p>
            <a:pPr>
              <a:lnSpc>
                <a:spcPct val="150000"/>
              </a:lnSpc>
              <a:buFont typeface="Arial" pitchFamily="34" charset="0"/>
              <a:buChar char="•"/>
              <a:defRPr/>
            </a:pPr>
            <a:r>
              <a:rPr lang="en-US" sz="2400" dirty="0" smtClean="0">
                <a:solidFill>
                  <a:schemeClr val="tx2"/>
                </a:solidFill>
                <a:effectLst/>
                <a:latin typeface="Garamond" pitchFamily="18" charset="0"/>
              </a:rPr>
              <a:t>Describe large number of “complicated” observations with a few simple ideas.  </a:t>
            </a:r>
            <a:endParaRPr lang="en-US" sz="2400" dirty="0">
              <a:solidFill>
                <a:schemeClr val="tx2"/>
              </a:solidFill>
              <a:effectLst/>
              <a:latin typeface="Garamond" pitchFamily="18" charset="0"/>
            </a:endParaRPr>
          </a:p>
          <a:p>
            <a:pPr>
              <a:lnSpc>
                <a:spcPct val="150000"/>
              </a:lnSpc>
              <a:buFont typeface="Arial" pitchFamily="34" charset="0"/>
              <a:buChar char="•"/>
              <a:defRPr/>
            </a:pPr>
            <a:r>
              <a:rPr lang="en-US" sz="2400" dirty="0" smtClean="0">
                <a:solidFill>
                  <a:schemeClr val="tx2"/>
                </a:solidFill>
                <a:effectLst/>
                <a:latin typeface="Garamond" pitchFamily="18" charset="0"/>
              </a:rPr>
              <a:t>Unification        </a:t>
            </a:r>
          </a:p>
          <a:p>
            <a:pPr>
              <a:lnSpc>
                <a:spcPct val="150000"/>
              </a:lnSpc>
              <a:buFont typeface="Arial" pitchFamily="34" charset="0"/>
              <a:buChar char="•"/>
              <a:defRPr/>
            </a:pPr>
            <a:r>
              <a:rPr lang="en-US" sz="2400" dirty="0" smtClean="0">
                <a:effectLst/>
                <a:latin typeface="Garamond" pitchFamily="18" charset="0"/>
              </a:rPr>
              <a:t>Qualitative and Quantitative Reasoning</a:t>
            </a:r>
          </a:p>
        </p:txBody>
      </p:sp>
      <p:pic>
        <p:nvPicPr>
          <p:cNvPr id="29700" name="Picture 6" descr="rqgknxeg[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3513" y="30163"/>
            <a:ext cx="1360487"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7" descr="ncxnuqui[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444625" cy="167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0" y="6528195"/>
            <a:ext cx="411480" cy="325817"/>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smtClean="0">
                <a:solidFill>
                  <a:schemeClr val="bg1"/>
                </a:solidFill>
              </a:rPr>
              <a:t>13</a:t>
            </a:r>
            <a:endParaRPr lang="en-US" sz="1600" b="1" dirty="0">
              <a:solidFill>
                <a:schemeClr val="bg1"/>
              </a:solidFill>
            </a:endParaRPr>
          </a:p>
        </p:txBody>
      </p:sp>
    </p:spTree>
    <p:extLst>
      <p:ext uri="{BB962C8B-B14F-4D97-AF65-F5344CB8AC3E}">
        <p14:creationId xmlns:p14="http://schemas.microsoft.com/office/powerpoint/2010/main" val="2573782466"/>
      </p:ext>
    </p:extLst>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2049780" y="457200"/>
            <a:ext cx="5044440" cy="685800"/>
          </a:xfrm>
        </p:spPr>
        <p:txBody>
          <a:bodyPr/>
          <a:lstStyle/>
          <a:p>
            <a:pPr>
              <a:defRPr/>
            </a:pPr>
            <a:r>
              <a:rPr lang="en-US" sz="3600" dirty="0" smtClean="0">
                <a:effectLst/>
                <a:latin typeface="Garamond" pitchFamily="18" charset="0"/>
              </a:rPr>
              <a:t>Newton’s Laws of Motion</a:t>
            </a:r>
          </a:p>
        </p:txBody>
      </p:sp>
      <p:sp>
        <p:nvSpPr>
          <p:cNvPr id="63491" name="Rectangle 3"/>
          <p:cNvSpPr>
            <a:spLocks noGrp="1" noChangeArrowheads="1"/>
          </p:cNvSpPr>
          <p:nvPr>
            <p:ph type="body" idx="1"/>
          </p:nvPr>
        </p:nvSpPr>
        <p:spPr>
          <a:xfrm>
            <a:off x="685800" y="1600200"/>
            <a:ext cx="7772400" cy="4023360"/>
          </a:xfrm>
        </p:spPr>
        <p:txBody>
          <a:bodyPr>
            <a:normAutofit/>
          </a:bodyPr>
          <a:lstStyle/>
          <a:p>
            <a:pPr marL="609600" indent="-609600">
              <a:lnSpc>
                <a:spcPct val="150000"/>
              </a:lnSpc>
              <a:buFont typeface="Arial" pitchFamily="34" charset="0"/>
              <a:buChar char="•"/>
            </a:pPr>
            <a:r>
              <a:rPr lang="en-US" sz="2400" dirty="0" smtClean="0">
                <a:latin typeface="Garamond" pitchFamily="18" charset="0"/>
              </a:rPr>
              <a:t>If the sum of all external forces on an object is zero, then its speed and direction will not change. 	    </a:t>
            </a:r>
            <a:r>
              <a:rPr lang="en-US" sz="2400" b="1" dirty="0" smtClean="0">
                <a:solidFill>
                  <a:srgbClr val="FFFF00"/>
                </a:solidFill>
                <a:latin typeface="Garamond" pitchFamily="18" charset="0"/>
              </a:rPr>
              <a:t>Inertia</a:t>
            </a:r>
            <a:endParaRPr lang="en-US" sz="2400" b="1" dirty="0">
              <a:solidFill>
                <a:srgbClr val="FFFF00"/>
              </a:solidFill>
              <a:latin typeface="Garamond" pitchFamily="18" charset="0"/>
            </a:endParaRPr>
          </a:p>
          <a:p>
            <a:pPr marL="609600" indent="-609600">
              <a:lnSpc>
                <a:spcPct val="150000"/>
              </a:lnSpc>
              <a:buFont typeface="Arial" pitchFamily="34" charset="0"/>
              <a:buChar char="•"/>
            </a:pPr>
            <a:r>
              <a:rPr lang="en-US" sz="2400" dirty="0" smtClean="0">
                <a:latin typeface="Garamond" pitchFamily="18" charset="0"/>
              </a:rPr>
              <a:t>If a nonzero net force is applied to an object its motion will change.	</a:t>
            </a:r>
            <a:endParaRPr lang="en-US" sz="2400" dirty="0">
              <a:latin typeface="Garamond" pitchFamily="18" charset="0"/>
            </a:endParaRPr>
          </a:p>
          <a:p>
            <a:pPr marL="609600" indent="-609600">
              <a:lnSpc>
                <a:spcPct val="150000"/>
              </a:lnSpc>
              <a:buFont typeface="Arial" pitchFamily="34" charset="0"/>
              <a:buChar char="•"/>
            </a:pPr>
            <a:r>
              <a:rPr lang="en-US" sz="2400" dirty="0" smtClean="0">
                <a:latin typeface="Garamond" pitchFamily="18" charset="0"/>
              </a:rPr>
              <a:t>In an interaction between two objects, the forces that each exerts on the other are equal in magnitude and opposite in direction.</a:t>
            </a:r>
            <a:endParaRPr lang="en-US" sz="2400" dirty="0" smtClean="0">
              <a:solidFill>
                <a:schemeClr val="hlink"/>
              </a:solidFill>
              <a:latin typeface="Garamond" pitchFamily="18" charset="0"/>
            </a:endParaRPr>
          </a:p>
        </p:txBody>
      </p:sp>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smtClean="0">
                <a:solidFill>
                  <a:schemeClr val="bg1"/>
                </a:solidFill>
              </a:rPr>
              <a:t>14</a:t>
            </a:r>
            <a:endParaRPr lang="en-US" sz="1600" b="1" dirty="0">
              <a:solidFill>
                <a:schemeClr val="bg1"/>
              </a:solidFill>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702342149"/>
              </p:ext>
            </p:extLst>
          </p:nvPr>
        </p:nvGraphicFramePr>
        <p:xfrm>
          <a:off x="6629400" y="3429000"/>
          <a:ext cx="1523520" cy="532800"/>
        </p:xfrm>
        <a:graphic>
          <a:graphicData uri="http://schemas.openxmlformats.org/presentationml/2006/ole">
            <mc:AlternateContent xmlns:mc="http://schemas.openxmlformats.org/markup-compatibility/2006">
              <mc:Choice xmlns:v="urn:schemas-microsoft-com:vml" Requires="v">
                <p:oleObj spid="_x0000_s102477" name="Equation" r:id="rId5" imgW="761760" imgH="266400" progId="Equation.3">
                  <p:embed/>
                </p:oleObj>
              </mc:Choice>
              <mc:Fallback>
                <p:oleObj name="Equation" r:id="rId5" imgW="761760" imgH="266400" progId="Equation.3">
                  <p:embed/>
                  <p:pic>
                    <p:nvPicPr>
                      <p:cNvPr id="0" name=""/>
                      <p:cNvPicPr/>
                      <p:nvPr/>
                    </p:nvPicPr>
                    <p:blipFill>
                      <a:blip r:embed="rId6"/>
                      <a:stretch>
                        <a:fillRect/>
                      </a:stretch>
                    </p:blipFill>
                    <p:spPr>
                      <a:xfrm>
                        <a:off x="6629400" y="3429000"/>
                        <a:ext cx="1523520" cy="532800"/>
                      </a:xfrm>
                      <a:prstGeom prst="rect">
                        <a:avLst/>
                      </a:prstGeom>
                      <a:solidFill>
                        <a:srgbClr val="FFFF00"/>
                      </a:solidFill>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619942392"/>
              </p:ext>
            </p:extLst>
          </p:nvPr>
        </p:nvGraphicFramePr>
        <p:xfrm>
          <a:off x="6675120" y="5120640"/>
          <a:ext cx="1955800" cy="506412"/>
        </p:xfrm>
        <a:graphic>
          <a:graphicData uri="http://schemas.openxmlformats.org/presentationml/2006/ole">
            <mc:AlternateContent xmlns:mc="http://schemas.openxmlformats.org/markup-compatibility/2006">
              <mc:Choice xmlns:v="urn:schemas-microsoft-com:vml" Requires="v">
                <p:oleObj spid="_x0000_s102478" name="Equation" r:id="rId7" imgW="977760" imgH="253800" progId="Equation.3">
                  <p:embed/>
                </p:oleObj>
              </mc:Choice>
              <mc:Fallback>
                <p:oleObj name="Equation" r:id="rId7" imgW="977760" imgH="253800" progId="Equation.3">
                  <p:embed/>
                  <p:pic>
                    <p:nvPicPr>
                      <p:cNvPr id="0" name="Object 1"/>
                      <p:cNvPicPr>
                        <a:picLocks noChangeAspect="1" noChangeArrowheads="1"/>
                      </p:cNvPicPr>
                      <p:nvPr/>
                    </p:nvPicPr>
                    <p:blipFill>
                      <a:blip r:embed="rId8"/>
                      <a:srcRect/>
                      <a:stretch>
                        <a:fillRect/>
                      </a:stretch>
                    </p:blipFill>
                    <p:spPr bwMode="auto">
                      <a:xfrm>
                        <a:off x="6675120" y="5120640"/>
                        <a:ext cx="1955800" cy="50641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TextBox 11"/>
          <p:cNvSpPr txBox="1"/>
          <p:nvPr/>
        </p:nvSpPr>
        <p:spPr>
          <a:xfrm>
            <a:off x="8141393" y="1652"/>
            <a:ext cx="1005840" cy="276999"/>
          </a:xfrm>
          <a:prstGeom prst="rect">
            <a:avLst/>
          </a:prstGeom>
          <a:blipFill>
            <a:blip r:embed="rId9"/>
            <a:tile tx="0" ty="0" sx="100000" sy="100000" flip="none" algn="tl"/>
          </a:blipFill>
        </p:spPr>
        <p:txBody>
          <a:bodyPr wrap="square" rtlCol="0">
            <a:spAutoFit/>
          </a:bodyPr>
          <a:lstStyle/>
          <a:p>
            <a:r>
              <a:rPr lang="en-US" sz="1200" dirty="0" smtClean="0">
                <a:latin typeface="Garamond" pitchFamily="18" charset="0"/>
              </a:rPr>
              <a:t>Table Cloth</a:t>
            </a:r>
            <a:endParaRPr lang="en-US" sz="1200" dirty="0">
              <a:latin typeface="Garamond" pitchFamily="18" charset="0"/>
            </a:endParaRPr>
          </a:p>
        </p:txBody>
      </p:sp>
      <p:pic>
        <p:nvPicPr>
          <p:cNvPr id="102432" name="Picture 32" descr="C:\Users\bhalfpap\AppData\Local\Microsoft\Windows\Temporary Internet Files\Content.IE5\KL3111ZU\MP900422368[1].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291840" y="5005768"/>
            <a:ext cx="2744271" cy="1828800"/>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Arrow Connector 8"/>
          <p:cNvCxnSpPr/>
          <p:nvPr/>
        </p:nvCxnSpPr>
        <p:spPr>
          <a:xfrm>
            <a:off x="4206240" y="5440680"/>
            <a:ext cx="1097280" cy="0"/>
          </a:xfrm>
          <a:prstGeom prst="straightConnector1">
            <a:avLst/>
          </a:prstGeom>
          <a:ln w="50800">
            <a:solidFill>
              <a:schemeClr val="tx2">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880360" y="5440680"/>
            <a:ext cx="1097280" cy="0"/>
          </a:xfrm>
          <a:prstGeom prst="straightConnector1">
            <a:avLst/>
          </a:prstGeom>
          <a:ln w="50800">
            <a:solidFill>
              <a:srgbClr val="00206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997036" y="5005768"/>
            <a:ext cx="2382982" cy="338554"/>
          </a:xfrm>
          <a:prstGeom prst="rect">
            <a:avLst/>
          </a:prstGeom>
          <a:noFill/>
        </p:spPr>
        <p:txBody>
          <a:bodyPr wrap="square" rtlCol="0">
            <a:spAutoFit/>
          </a:bodyPr>
          <a:lstStyle/>
          <a:p>
            <a:r>
              <a:rPr lang="en-US" sz="1600" b="1" dirty="0" smtClean="0">
                <a:solidFill>
                  <a:schemeClr val="tx2">
                    <a:lumMod val="25000"/>
                  </a:schemeClr>
                </a:solidFill>
                <a:latin typeface="Garamond" pitchFamily="18" charset="0"/>
              </a:rPr>
              <a:t>Force of hand on cart</a:t>
            </a:r>
            <a:endParaRPr lang="en-US" sz="1600" b="1" dirty="0">
              <a:solidFill>
                <a:schemeClr val="tx2">
                  <a:lumMod val="25000"/>
                </a:schemeClr>
              </a:solidFill>
              <a:latin typeface="Garamond" pitchFamily="18" charset="0"/>
            </a:endParaRPr>
          </a:p>
        </p:txBody>
      </p:sp>
      <p:sp>
        <p:nvSpPr>
          <p:cNvPr id="21" name="TextBox 20"/>
          <p:cNvSpPr txBox="1"/>
          <p:nvPr/>
        </p:nvSpPr>
        <p:spPr>
          <a:xfrm>
            <a:off x="2860040" y="5475742"/>
            <a:ext cx="1325880" cy="584775"/>
          </a:xfrm>
          <a:prstGeom prst="rect">
            <a:avLst/>
          </a:prstGeom>
          <a:noFill/>
        </p:spPr>
        <p:txBody>
          <a:bodyPr wrap="square" rtlCol="0">
            <a:spAutoFit/>
          </a:bodyPr>
          <a:lstStyle/>
          <a:p>
            <a:r>
              <a:rPr lang="en-US" sz="1600" b="1" dirty="0" smtClean="0">
                <a:solidFill>
                  <a:srgbClr val="002060"/>
                </a:solidFill>
                <a:latin typeface="Garamond" pitchFamily="18" charset="0"/>
              </a:rPr>
              <a:t>Force of cart on hand</a:t>
            </a:r>
            <a:endParaRPr lang="en-US" sz="1600" b="1" dirty="0">
              <a:solidFill>
                <a:srgbClr val="002060"/>
              </a:solidFill>
              <a:latin typeface="Garamond" pitchFamily="18" charset="0"/>
            </a:endParaRPr>
          </a:p>
        </p:txBody>
      </p:sp>
    </p:spTree>
    <p:extLst>
      <p:ext uri="{BB962C8B-B14F-4D97-AF65-F5344CB8AC3E}">
        <p14:creationId xmlns:p14="http://schemas.microsoft.com/office/powerpoint/2010/main" val="731050014"/>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24873" y="1645920"/>
            <a:ext cx="8446769" cy="515659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There are 28 lecture days ( the one review day does not count ).  </a:t>
            </a:r>
          </a:p>
          <a:p>
            <a:endParaRPr lang="en-US" sz="2400" dirty="0"/>
          </a:p>
          <a:p>
            <a:r>
              <a:rPr lang="en-US" sz="2400" dirty="0" smtClean="0"/>
              <a:t>Each day counts as one point toward a maximum score of 25 for the semester.  This is displayed in the lecture column of your </a:t>
            </a:r>
            <a:r>
              <a:rPr lang="en-US" sz="2400" dirty="0" err="1" smtClean="0"/>
              <a:t>gradebook</a:t>
            </a:r>
            <a:r>
              <a:rPr lang="en-US" sz="2400" dirty="0" smtClean="0"/>
              <a:t> as a percentage for that day.  </a:t>
            </a:r>
          </a:p>
          <a:p>
            <a:endParaRPr lang="en-US" sz="2400" dirty="0"/>
          </a:p>
          <a:p>
            <a:r>
              <a:rPr lang="en-US" sz="2400" dirty="0" smtClean="0"/>
              <a:t>For any given question you get 80% credit for simply answering and full credit for answering correctly.  </a:t>
            </a:r>
          </a:p>
          <a:p>
            <a:endParaRPr lang="en-US" sz="2400" dirty="0"/>
          </a:p>
          <a:p>
            <a:r>
              <a:rPr lang="en-US" sz="2400" dirty="0" smtClean="0"/>
              <a:t>If you believe your clicker has in some way malfunctioned you must, </a:t>
            </a:r>
            <a:r>
              <a:rPr lang="en-US" sz="2400" b="1" i="1" u="sng" dirty="0" smtClean="0">
                <a:solidFill>
                  <a:srgbClr val="FFFF00"/>
                </a:solidFill>
              </a:rPr>
              <a:t>AT THE END OF THAT LECTURE PERIOD,</a:t>
            </a:r>
            <a:r>
              <a:rPr lang="en-US" sz="2400" dirty="0" smtClean="0"/>
              <a:t> take a note card from me and write on it your name, the lecture number, and the number of clicker questions we had that day.  I will enter Excused into the </a:t>
            </a:r>
            <a:r>
              <a:rPr lang="en-US" sz="2400" dirty="0" err="1" smtClean="0"/>
              <a:t>gradebook</a:t>
            </a:r>
            <a:r>
              <a:rPr lang="en-US" sz="2400" dirty="0" smtClean="0"/>
              <a:t> for you.  </a:t>
            </a:r>
            <a:endParaRPr lang="en-US" sz="2400" dirty="0"/>
          </a:p>
        </p:txBody>
      </p:sp>
      <p:sp>
        <p:nvSpPr>
          <p:cNvPr id="2" name="Title 1"/>
          <p:cNvSpPr>
            <a:spLocks noGrp="1"/>
          </p:cNvSpPr>
          <p:nvPr>
            <p:ph type="ctrTitle"/>
          </p:nvPr>
        </p:nvSpPr>
        <p:spPr>
          <a:xfrm>
            <a:off x="644700" y="2423160"/>
            <a:ext cx="8482213" cy="868657"/>
          </a:xfrm>
        </p:spPr>
        <p:txBody>
          <a:bodyPr/>
          <a:lstStyle/>
          <a:p>
            <a:r>
              <a:rPr lang="en-US" sz="2800" dirty="0" smtClean="0">
                <a:solidFill>
                  <a:srgbClr val="FFFF00"/>
                </a:solidFill>
              </a:rPr>
              <a:t>Clicker Question (L1Q1)	Are all checkpoint questions multiple choice?</a:t>
            </a:r>
            <a:endParaRPr lang="en-US" sz="2800" dirty="0">
              <a:solidFill>
                <a:srgbClr val="FFFF00"/>
              </a:solidFill>
            </a:endParaRPr>
          </a:p>
        </p:txBody>
      </p:sp>
      <p:sp>
        <p:nvSpPr>
          <p:cNvPr id="3" name="Title 1"/>
          <p:cNvSpPr txBox="1">
            <a:spLocks/>
          </p:cNvSpPr>
          <p:nvPr/>
        </p:nvSpPr>
        <p:spPr>
          <a:xfrm>
            <a:off x="0" y="6528195"/>
            <a:ext cx="411480" cy="325817"/>
          </a:xfrm>
          <a:prstGeom prst="rect">
            <a:avLst/>
          </a:prstGeom>
          <a:blipFill>
            <a:blip r:embed="rId2"/>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2</a:t>
            </a:r>
          </a:p>
        </p:txBody>
      </p:sp>
      <p:sp>
        <p:nvSpPr>
          <p:cNvPr id="4" name="Title 1"/>
          <p:cNvSpPr txBox="1">
            <a:spLocks/>
          </p:cNvSpPr>
          <p:nvPr/>
        </p:nvSpPr>
        <p:spPr>
          <a:xfrm>
            <a:off x="424873" y="137160"/>
            <a:ext cx="8482214" cy="15087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Each lecture will begin with a question taken from your assigned reading or the Check Point material.  Class will </a:t>
            </a:r>
            <a:r>
              <a:rPr lang="en-US" sz="2400" smtClean="0"/>
              <a:t>begin on </a:t>
            </a:r>
            <a:r>
              <a:rPr lang="en-US" sz="2400" dirty="0" smtClean="0"/>
              <a:t>the hour and you will have 30 seconds for this first question.  Come to class on time and get your clickers ready.</a:t>
            </a:r>
            <a:endParaRPr lang="en-US" sz="2400" dirty="0"/>
          </a:p>
        </p:txBody>
      </p:sp>
      <p:sp>
        <p:nvSpPr>
          <p:cNvPr id="6" name="Title 1"/>
          <p:cNvSpPr txBox="1">
            <a:spLocks/>
          </p:cNvSpPr>
          <p:nvPr/>
        </p:nvSpPr>
        <p:spPr>
          <a:xfrm>
            <a:off x="644700" y="3497580"/>
            <a:ext cx="8482213" cy="41145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solidFill>
                  <a:srgbClr val="FFFF00"/>
                </a:solidFill>
              </a:rPr>
              <a:t>A)  Yes		</a:t>
            </a:r>
            <a:endParaRPr lang="en-US" sz="2800" dirty="0">
              <a:solidFill>
                <a:srgbClr val="FFFF00"/>
              </a:solidFill>
            </a:endParaRPr>
          </a:p>
        </p:txBody>
      </p:sp>
      <p:sp>
        <p:nvSpPr>
          <p:cNvPr id="7" name="Title 1"/>
          <p:cNvSpPr txBox="1">
            <a:spLocks/>
          </p:cNvSpPr>
          <p:nvPr/>
        </p:nvSpPr>
        <p:spPr>
          <a:xfrm>
            <a:off x="644700" y="4114800"/>
            <a:ext cx="8482213" cy="41145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a:solidFill>
                  <a:srgbClr val="FFFF00"/>
                </a:solidFill>
              </a:rPr>
              <a:t>B</a:t>
            </a:r>
            <a:r>
              <a:rPr lang="en-US" sz="2800" dirty="0" smtClean="0">
                <a:solidFill>
                  <a:srgbClr val="FFFF00"/>
                </a:solidFill>
              </a:rPr>
              <a:t>)  No		</a:t>
            </a:r>
            <a:endParaRPr lang="en-US" sz="2800" dirty="0">
              <a:solidFill>
                <a:srgbClr val="FFFF00"/>
              </a:solidFill>
            </a:endParaRPr>
          </a:p>
        </p:txBody>
      </p:sp>
    </p:spTree>
    <p:extLst>
      <p:ext uri="{BB962C8B-B14F-4D97-AF65-F5344CB8AC3E}">
        <p14:creationId xmlns:p14="http://schemas.microsoft.com/office/powerpoint/2010/main" val="212085961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grpId="1" nodeType="clickEffect">
                                  <p:stCondLst>
                                    <p:cond delay="0"/>
                                  </p:stCondLst>
                                  <p:childTnLst>
                                    <p:animClr clrSpc="rgb" dir="cw">
                                      <p:cBhvr override="childStyle">
                                        <p:cTn id="14" dur="2000" fill="hold"/>
                                        <p:tgtEl>
                                          <p:spTgt spid="7"/>
                                        </p:tgtEl>
                                        <p:attrNameLst>
                                          <p:attrName>style.color</p:attrName>
                                        </p:attrNameLst>
                                      </p:cBhvr>
                                      <p:to>
                                        <a:srgbClr val="CCECFF"/>
                                      </p:to>
                                    </p:animClr>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grpId="2" nodeType="clickEffect">
                                  <p:stCondLst>
                                    <p:cond delay="0"/>
                                  </p:stCondLst>
                                  <p:childTnLst>
                                    <p:anim calcmode="lin" valueType="num">
                                      <p:cBhvr additive="base">
                                        <p:cTn id="18" dur="500"/>
                                        <p:tgtEl>
                                          <p:spTgt spid="7"/>
                                        </p:tgtEl>
                                        <p:attrNameLst>
                                          <p:attrName>ppt_x</p:attrName>
                                        </p:attrNameLst>
                                      </p:cBhvr>
                                      <p:tavLst>
                                        <p:tav tm="0">
                                          <p:val>
                                            <p:strVal val="ppt_x"/>
                                          </p:val>
                                        </p:tav>
                                        <p:tav tm="100000">
                                          <p:val>
                                            <p:strVal val="ppt_x"/>
                                          </p:val>
                                        </p:tav>
                                      </p:tavLst>
                                    </p:anim>
                                    <p:anim calcmode="lin" valueType="num">
                                      <p:cBhvr additive="base">
                                        <p:cTn id="19" dur="500"/>
                                        <p:tgtEl>
                                          <p:spTgt spid="7"/>
                                        </p:tgtEl>
                                        <p:attrNameLst>
                                          <p:attrName>ppt_y</p:attrName>
                                        </p:attrNameLst>
                                      </p:cBhvr>
                                      <p:tavLst>
                                        <p:tav tm="0">
                                          <p:val>
                                            <p:strVal val="ppt_y"/>
                                          </p:val>
                                        </p:tav>
                                        <p:tav tm="100000">
                                          <p:val>
                                            <p:strVal val="1+ppt_h/2"/>
                                          </p:val>
                                        </p:tav>
                                      </p:tavLst>
                                    </p:anim>
                                    <p:set>
                                      <p:cBhvr>
                                        <p:cTn id="20" dur="1" fill="hold">
                                          <p:stCondLst>
                                            <p:cond delay="499"/>
                                          </p:stCondLst>
                                        </p:cTn>
                                        <p:tgtEl>
                                          <p:spTgt spid="7"/>
                                        </p:tgtEl>
                                        <p:attrNameLst>
                                          <p:attrName>style.visibility</p:attrName>
                                        </p:attrNameLst>
                                      </p:cBhvr>
                                      <p:to>
                                        <p:strVal val="hidden"/>
                                      </p:to>
                                    </p:set>
                                  </p:childTnLst>
                                </p:cTn>
                              </p:par>
                              <p:par>
                                <p:cTn id="21" presetID="2" presetClass="exit" presetSubtype="4" fill="hold" grpId="1" nodeType="withEffect">
                                  <p:stCondLst>
                                    <p:cond delay="0"/>
                                  </p:stCondLst>
                                  <p:childTnLst>
                                    <p:anim calcmode="lin" valueType="num">
                                      <p:cBhvr additive="base">
                                        <p:cTn id="22" dur="500"/>
                                        <p:tgtEl>
                                          <p:spTgt spid="6"/>
                                        </p:tgtEl>
                                        <p:attrNameLst>
                                          <p:attrName>ppt_x</p:attrName>
                                        </p:attrNameLst>
                                      </p:cBhvr>
                                      <p:tavLst>
                                        <p:tav tm="0">
                                          <p:val>
                                            <p:strVal val="ppt_x"/>
                                          </p:val>
                                        </p:tav>
                                        <p:tav tm="100000">
                                          <p:val>
                                            <p:strVal val="ppt_x"/>
                                          </p:val>
                                        </p:tav>
                                      </p:tavLst>
                                    </p:anim>
                                    <p:anim calcmode="lin" valueType="num">
                                      <p:cBhvr additive="base">
                                        <p:cTn id="23" dur="500"/>
                                        <p:tgtEl>
                                          <p:spTgt spid="6"/>
                                        </p:tgtEl>
                                        <p:attrNameLst>
                                          <p:attrName>ppt_y</p:attrName>
                                        </p:attrNameLst>
                                      </p:cBhvr>
                                      <p:tavLst>
                                        <p:tav tm="0">
                                          <p:val>
                                            <p:strVal val="ppt_y"/>
                                          </p:val>
                                        </p:tav>
                                        <p:tav tm="100000">
                                          <p:val>
                                            <p:strVal val="1+ppt_h/2"/>
                                          </p:val>
                                        </p:tav>
                                      </p:tavLst>
                                    </p:anim>
                                    <p:set>
                                      <p:cBhvr>
                                        <p:cTn id="24" dur="1" fill="hold">
                                          <p:stCondLst>
                                            <p:cond delay="499"/>
                                          </p:stCondLst>
                                        </p:cTn>
                                        <p:tgtEl>
                                          <p:spTgt spid="6"/>
                                        </p:tgtEl>
                                        <p:attrNameLst>
                                          <p:attrName>style.visibility</p:attrName>
                                        </p:attrNameLst>
                                      </p:cBhvr>
                                      <p:to>
                                        <p:strVal val="hidden"/>
                                      </p:to>
                                    </p:set>
                                  </p:childTnLst>
                                </p:cTn>
                              </p:par>
                              <p:par>
                                <p:cTn id="25" presetID="2" presetClass="exit" presetSubtype="4" fill="hold" grpId="1" nodeType="withEffect">
                                  <p:stCondLst>
                                    <p:cond delay="0"/>
                                  </p:stCondLst>
                                  <p:childTnLst>
                                    <p:anim calcmode="lin" valueType="num">
                                      <p:cBhvr additive="base">
                                        <p:cTn id="26" dur="500"/>
                                        <p:tgtEl>
                                          <p:spTgt spid="2"/>
                                        </p:tgtEl>
                                        <p:attrNameLst>
                                          <p:attrName>ppt_x</p:attrName>
                                        </p:attrNameLst>
                                      </p:cBhvr>
                                      <p:tavLst>
                                        <p:tav tm="0">
                                          <p:val>
                                            <p:strVal val="ppt_x"/>
                                          </p:val>
                                        </p:tav>
                                        <p:tav tm="100000">
                                          <p:val>
                                            <p:strVal val="ppt_x"/>
                                          </p:val>
                                        </p:tav>
                                      </p:tavLst>
                                    </p:anim>
                                    <p:anim calcmode="lin" valueType="num">
                                      <p:cBhvr additive="base">
                                        <p:cTn id="27" dur="500"/>
                                        <p:tgtEl>
                                          <p:spTgt spid="2"/>
                                        </p:tgtEl>
                                        <p:attrNameLst>
                                          <p:attrName>ppt_y</p:attrName>
                                        </p:attrNameLst>
                                      </p:cBhvr>
                                      <p:tavLst>
                                        <p:tav tm="0">
                                          <p:val>
                                            <p:strVal val="ppt_y"/>
                                          </p:val>
                                        </p:tav>
                                        <p:tav tm="100000">
                                          <p:val>
                                            <p:strVal val="1+ppt_h/2"/>
                                          </p:val>
                                        </p:tav>
                                      </p:tavLst>
                                    </p:anim>
                                    <p:set>
                                      <p:cBhvr>
                                        <p:cTn id="28" dur="1" fill="hold">
                                          <p:stCondLst>
                                            <p:cond delay="499"/>
                                          </p:stCondLst>
                                        </p:cTn>
                                        <p:tgtEl>
                                          <p:spTgt spid="2"/>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 grpId="1"/>
      <p:bldP spid="6" grpId="0"/>
      <p:bldP spid="6" grpId="1"/>
      <p:bldP spid="7" grpId="0"/>
      <p:bldP spid="7" grpId="1"/>
      <p:bldP spid="7" grpId="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666004" y="320040"/>
            <a:ext cx="7772400" cy="609600"/>
          </a:xfrm>
        </p:spPr>
        <p:txBody>
          <a:bodyPr/>
          <a:lstStyle/>
          <a:p>
            <a:pPr algn="ctr">
              <a:defRPr/>
            </a:pPr>
            <a:r>
              <a:rPr lang="en-US" sz="3600" dirty="0" smtClean="0">
                <a:latin typeface="Garamond" pitchFamily="18" charset="0"/>
              </a:rPr>
              <a:t>The Website has the answers!</a:t>
            </a:r>
          </a:p>
        </p:txBody>
      </p:sp>
      <p:sp>
        <p:nvSpPr>
          <p:cNvPr id="19461" name="Rectangle 6"/>
          <p:cNvSpPr>
            <a:spLocks noChangeArrowheads="1"/>
          </p:cNvSpPr>
          <p:nvPr/>
        </p:nvSpPr>
        <p:spPr bwMode="auto">
          <a:xfrm>
            <a:off x="-4233863" y="3619500"/>
            <a:ext cx="260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0"/>
              </a:spcBef>
              <a:buFontTx/>
              <a:buNone/>
            </a:pPr>
            <a:r>
              <a:rPr lang="en-US" sz="2400"/>
              <a:t> </a:t>
            </a:r>
          </a:p>
        </p:txBody>
      </p:sp>
      <p:sp>
        <p:nvSpPr>
          <p:cNvPr id="5" name="Title 1"/>
          <p:cNvSpPr txBox="1">
            <a:spLocks/>
          </p:cNvSpPr>
          <p:nvPr/>
        </p:nvSpPr>
        <p:spPr>
          <a:xfrm>
            <a:off x="285750" y="1143001"/>
            <a:ext cx="8572500" cy="547516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Wingdings" pitchFamily="2" charset="2"/>
              <a:buChar char="§"/>
            </a:pPr>
            <a:r>
              <a:rPr lang="en-US" sz="2400" dirty="0" smtClean="0"/>
              <a:t>Homepage  -  Announcements and Navigation Tabs</a:t>
            </a:r>
          </a:p>
          <a:p>
            <a:pPr marL="800100" lvl="1" indent="-342900">
              <a:buFont typeface="Wingdings" pitchFamily="2" charset="2"/>
              <a:buChar char="§"/>
            </a:pPr>
            <a:r>
              <a:rPr lang="en-US" dirty="0" smtClean="0">
                <a:latin typeface="Garamond" pitchFamily="18" charset="0"/>
              </a:rPr>
              <a:t>Course Description  -  Grading Policies and MORE!</a:t>
            </a:r>
          </a:p>
          <a:p>
            <a:pPr marL="800100" lvl="1" indent="-342900">
              <a:buFont typeface="Wingdings" pitchFamily="2" charset="2"/>
              <a:buChar char="§"/>
            </a:pPr>
            <a:r>
              <a:rPr lang="en-US" dirty="0" smtClean="0">
                <a:latin typeface="Garamond" pitchFamily="18" charset="0"/>
              </a:rPr>
              <a:t>Syllabus  -  Complete Schedule for all Assignments and Exams.</a:t>
            </a:r>
          </a:p>
          <a:p>
            <a:pPr marL="1257300" lvl="2" indent="-342900">
              <a:buFont typeface="Wingdings" pitchFamily="2" charset="2"/>
              <a:buChar char="§"/>
            </a:pPr>
            <a:r>
              <a:rPr lang="en-US" dirty="0" smtClean="0">
                <a:latin typeface="Garamond" pitchFamily="18" charset="0"/>
              </a:rPr>
              <a:t>Reading and Checkpoints  -  Do not wait until the last minute.  The system is unforgiving; finish well before 7:00am.</a:t>
            </a:r>
          </a:p>
          <a:p>
            <a:pPr marL="1257300" lvl="2" indent="-342900">
              <a:buFont typeface="Wingdings" pitchFamily="2" charset="2"/>
              <a:buChar char="§"/>
            </a:pPr>
            <a:r>
              <a:rPr lang="en-US" dirty="0" smtClean="0">
                <a:latin typeface="Garamond" pitchFamily="18" charset="0"/>
              </a:rPr>
              <a:t>Lecture Slides  -  Very close to what I will present.  They are free on the website.  </a:t>
            </a:r>
            <a:r>
              <a:rPr lang="en-US" b="1" dirty="0" smtClean="0">
                <a:solidFill>
                  <a:srgbClr val="FFFF00"/>
                </a:solidFill>
                <a:latin typeface="Garamond" pitchFamily="18" charset="0"/>
              </a:rPr>
              <a:t>You may need to use the following format to access the slides and other website material; copy it down now.  </a:t>
            </a:r>
          </a:p>
          <a:p>
            <a:pPr marL="2171700" lvl="4" indent="-342900">
              <a:buFont typeface="Wingdings" pitchFamily="2" charset="2"/>
              <a:buChar char="§"/>
            </a:pPr>
            <a:r>
              <a:rPr lang="en-US" b="1" dirty="0" smtClean="0">
                <a:solidFill>
                  <a:srgbClr val="FFFF00"/>
                </a:solidFill>
                <a:latin typeface="Garamond" pitchFamily="18" charset="0"/>
              </a:rPr>
              <a:t>user ID 		</a:t>
            </a:r>
            <a:r>
              <a:rPr lang="en-US" b="1" dirty="0" err="1" smtClean="0">
                <a:solidFill>
                  <a:srgbClr val="FFFF00"/>
                </a:solidFill>
                <a:latin typeface="Garamond" pitchFamily="18" charset="0"/>
              </a:rPr>
              <a:t>uofi</a:t>
            </a:r>
            <a:r>
              <a:rPr lang="en-US" b="1" dirty="0" smtClean="0">
                <a:solidFill>
                  <a:srgbClr val="FFFF00"/>
                </a:solidFill>
                <a:latin typeface="Garamond" pitchFamily="18" charset="0"/>
              </a:rPr>
              <a:t>\NETID</a:t>
            </a:r>
          </a:p>
          <a:p>
            <a:pPr marL="2171700" lvl="4" indent="-342900">
              <a:buFont typeface="Wingdings" pitchFamily="2" charset="2"/>
              <a:buChar char="§"/>
            </a:pPr>
            <a:r>
              <a:rPr lang="en-US" b="1" dirty="0" smtClean="0">
                <a:solidFill>
                  <a:srgbClr val="FFFF00"/>
                </a:solidFill>
                <a:latin typeface="Garamond" pitchFamily="18" charset="0"/>
              </a:rPr>
              <a:t>Password		Normal Password</a:t>
            </a:r>
          </a:p>
          <a:p>
            <a:pPr marL="1257300" lvl="2" indent="-342900">
              <a:buFont typeface="Wingdings" pitchFamily="2" charset="2"/>
              <a:buChar char="§"/>
            </a:pPr>
            <a:r>
              <a:rPr lang="en-US" dirty="0" smtClean="0">
                <a:latin typeface="Garamond" pitchFamily="18" charset="0"/>
              </a:rPr>
              <a:t>Discussion materials and solutions.</a:t>
            </a:r>
          </a:p>
          <a:p>
            <a:pPr marL="1257300" lvl="2" indent="-342900">
              <a:buFont typeface="Wingdings" pitchFamily="2" charset="2"/>
              <a:buChar char="§"/>
            </a:pPr>
            <a:r>
              <a:rPr lang="en-US" dirty="0" smtClean="0">
                <a:latin typeface="Garamond" pitchFamily="18" charset="0"/>
              </a:rPr>
              <a:t>Links to homework assignments on </a:t>
            </a:r>
            <a:r>
              <a:rPr lang="en-US" dirty="0" err="1" smtClean="0">
                <a:latin typeface="Garamond" pitchFamily="18" charset="0"/>
              </a:rPr>
              <a:t>SmartPhysics</a:t>
            </a:r>
            <a:r>
              <a:rPr lang="en-US" dirty="0" smtClean="0">
                <a:latin typeface="Garamond" pitchFamily="18" charset="0"/>
              </a:rPr>
              <a:t>.  </a:t>
            </a:r>
            <a:r>
              <a:rPr lang="en-US" dirty="0" err="1" smtClean="0">
                <a:latin typeface="Garamond" pitchFamily="18" charset="0"/>
              </a:rPr>
              <a:t>Smartphysics</a:t>
            </a:r>
            <a:r>
              <a:rPr lang="en-US" dirty="0" smtClean="0">
                <a:latin typeface="Garamond" pitchFamily="18" charset="0"/>
              </a:rPr>
              <a:t> does NOT require the </a:t>
            </a:r>
            <a:r>
              <a:rPr lang="en-US" dirty="0" err="1" smtClean="0">
                <a:latin typeface="Garamond" pitchFamily="18" charset="0"/>
              </a:rPr>
              <a:t>uofi</a:t>
            </a:r>
            <a:r>
              <a:rPr lang="en-US" dirty="0" smtClean="0">
                <a:latin typeface="Garamond" pitchFamily="18" charset="0"/>
              </a:rPr>
              <a:t>\ prefix.</a:t>
            </a:r>
          </a:p>
        </p:txBody>
      </p:sp>
      <p:sp>
        <p:nvSpPr>
          <p:cNvPr id="6" name="Title 1"/>
          <p:cNvSpPr txBox="1">
            <a:spLocks/>
          </p:cNvSpPr>
          <p:nvPr/>
        </p:nvSpPr>
        <p:spPr>
          <a:xfrm>
            <a:off x="0" y="6528195"/>
            <a:ext cx="411480" cy="325817"/>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3</a:t>
            </a:r>
          </a:p>
        </p:txBody>
      </p:sp>
    </p:spTree>
    <p:extLst>
      <p:ext uri="{BB962C8B-B14F-4D97-AF65-F5344CB8AC3E}">
        <p14:creationId xmlns:p14="http://schemas.microsoft.com/office/powerpoint/2010/main" val="4112746031"/>
      </p:ext>
    </p:extLst>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666004" y="320040"/>
            <a:ext cx="7772400" cy="609600"/>
          </a:xfrm>
        </p:spPr>
        <p:txBody>
          <a:bodyPr/>
          <a:lstStyle/>
          <a:p>
            <a:pPr algn="ctr">
              <a:defRPr/>
            </a:pPr>
            <a:r>
              <a:rPr lang="en-US" sz="3600" dirty="0" smtClean="0">
                <a:latin typeface="Garamond" pitchFamily="18" charset="0"/>
              </a:rPr>
              <a:t>The Website has the answers!</a:t>
            </a:r>
          </a:p>
        </p:txBody>
      </p:sp>
      <p:sp>
        <p:nvSpPr>
          <p:cNvPr id="19461" name="Rectangle 6"/>
          <p:cNvSpPr>
            <a:spLocks noChangeArrowheads="1"/>
          </p:cNvSpPr>
          <p:nvPr/>
        </p:nvSpPr>
        <p:spPr bwMode="auto">
          <a:xfrm>
            <a:off x="-4233863" y="3619500"/>
            <a:ext cx="260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0"/>
              </a:spcBef>
              <a:buFontTx/>
              <a:buNone/>
            </a:pPr>
            <a:r>
              <a:rPr lang="en-US" sz="2400"/>
              <a:t> </a:t>
            </a:r>
          </a:p>
        </p:txBody>
      </p:sp>
      <p:sp>
        <p:nvSpPr>
          <p:cNvPr id="5" name="Title 1"/>
          <p:cNvSpPr txBox="1">
            <a:spLocks/>
          </p:cNvSpPr>
          <p:nvPr/>
        </p:nvSpPr>
        <p:spPr>
          <a:xfrm>
            <a:off x="914400" y="1417320"/>
            <a:ext cx="7315200" cy="510851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Wingdings" pitchFamily="2" charset="2"/>
              <a:buChar char="§"/>
            </a:pPr>
            <a:r>
              <a:rPr lang="en-US" sz="2400" dirty="0" err="1" smtClean="0">
                <a:effectLst/>
              </a:rPr>
              <a:t>Gradebook</a:t>
            </a:r>
            <a:r>
              <a:rPr lang="en-US" sz="2400" dirty="0" smtClean="0">
                <a:effectLst/>
              </a:rPr>
              <a:t> Page</a:t>
            </a:r>
          </a:p>
          <a:p>
            <a:pPr marL="800100" lvl="1" indent="-342900">
              <a:buFont typeface="Wingdings" pitchFamily="2" charset="2"/>
              <a:buChar char="§"/>
            </a:pPr>
            <a:r>
              <a:rPr lang="en-US" dirty="0" smtClean="0">
                <a:solidFill>
                  <a:srgbClr val="FFFF00"/>
                </a:solidFill>
                <a:latin typeface="Garamond" pitchFamily="18" charset="0"/>
              </a:rPr>
              <a:t>Check to see that your </a:t>
            </a:r>
            <a:r>
              <a:rPr lang="en-US" dirty="0" err="1" smtClean="0">
                <a:solidFill>
                  <a:srgbClr val="FFFF00"/>
                </a:solidFill>
                <a:latin typeface="Garamond" pitchFamily="18" charset="0"/>
              </a:rPr>
              <a:t>IClicker</a:t>
            </a:r>
            <a:r>
              <a:rPr lang="en-US" dirty="0" smtClean="0">
                <a:solidFill>
                  <a:srgbClr val="FFFF00"/>
                </a:solidFill>
                <a:latin typeface="Garamond" pitchFamily="18" charset="0"/>
              </a:rPr>
              <a:t> is registered!</a:t>
            </a:r>
            <a:endParaRPr lang="en-US" dirty="0" smtClean="0">
              <a:solidFill>
                <a:schemeClr val="tx1"/>
              </a:solidFill>
              <a:latin typeface="Garamond" pitchFamily="18" charset="0"/>
            </a:endParaRPr>
          </a:p>
          <a:p>
            <a:pPr marL="800100" lvl="1" indent="-342900">
              <a:buFont typeface="Wingdings" pitchFamily="2" charset="2"/>
              <a:buChar char="§"/>
            </a:pPr>
            <a:r>
              <a:rPr lang="en-US" dirty="0" smtClean="0">
                <a:solidFill>
                  <a:schemeClr val="tx1"/>
                </a:solidFill>
                <a:effectLst/>
                <a:latin typeface="Garamond" pitchFamily="18" charset="0"/>
              </a:rPr>
              <a:t>Look here for exam information and to sign up for conflict exams.</a:t>
            </a:r>
          </a:p>
          <a:p>
            <a:pPr marL="800100" lvl="1" indent="-342900">
              <a:buFont typeface="Wingdings" pitchFamily="2" charset="2"/>
              <a:buChar char="§"/>
            </a:pPr>
            <a:r>
              <a:rPr lang="en-US" dirty="0" smtClean="0">
                <a:solidFill>
                  <a:schemeClr val="tx1"/>
                </a:solidFill>
                <a:latin typeface="Garamond" pitchFamily="18" charset="0"/>
              </a:rPr>
              <a:t>Check your various grades frequently</a:t>
            </a:r>
          </a:p>
          <a:p>
            <a:pPr marL="1257300" lvl="2" indent="-342900">
              <a:buFont typeface="Wingdings" pitchFamily="2" charset="2"/>
              <a:buChar char="§"/>
            </a:pPr>
            <a:r>
              <a:rPr lang="en-US" dirty="0" smtClean="0">
                <a:solidFill>
                  <a:schemeClr val="tx1"/>
                </a:solidFill>
                <a:effectLst/>
                <a:latin typeface="Garamond" pitchFamily="18" charset="0"/>
              </a:rPr>
              <a:t>I upload Lecture ( clicker ) scores Tues. &amp; Thurs.</a:t>
            </a:r>
          </a:p>
          <a:p>
            <a:pPr marL="1257300" lvl="2" indent="-342900">
              <a:buFont typeface="Wingdings" pitchFamily="2" charset="2"/>
              <a:buChar char="§"/>
            </a:pPr>
            <a:r>
              <a:rPr lang="en-US" dirty="0" smtClean="0">
                <a:solidFill>
                  <a:schemeClr val="tx1"/>
                </a:solidFill>
                <a:latin typeface="Garamond" pitchFamily="18" charset="0"/>
              </a:rPr>
              <a:t>Give HW one week to update before writing to me.</a:t>
            </a:r>
          </a:p>
          <a:p>
            <a:pPr marL="1257300" lvl="2" indent="-342900">
              <a:buFont typeface="Wingdings" pitchFamily="2" charset="2"/>
              <a:buChar char="§"/>
            </a:pPr>
            <a:r>
              <a:rPr lang="en-US" dirty="0" smtClean="0">
                <a:solidFill>
                  <a:schemeClr val="tx1"/>
                </a:solidFill>
                <a:effectLst/>
                <a:latin typeface="Garamond" pitchFamily="18" charset="0"/>
              </a:rPr>
              <a:t>Click on exam score to see your answers and the correct answers.</a:t>
            </a:r>
            <a:endParaRPr lang="en-US" dirty="0">
              <a:solidFill>
                <a:srgbClr val="FFFF00"/>
              </a:solidFill>
              <a:latin typeface="Garamond" pitchFamily="18" charset="0"/>
            </a:endParaRPr>
          </a:p>
          <a:p>
            <a:pPr marL="800100" lvl="1" indent="-342900">
              <a:buFont typeface="Wingdings" pitchFamily="2" charset="2"/>
              <a:buChar char="§"/>
            </a:pPr>
            <a:r>
              <a:rPr lang="en-US" dirty="0" smtClean="0">
                <a:solidFill>
                  <a:srgbClr val="FFFF00"/>
                </a:solidFill>
                <a:effectLst/>
                <a:latin typeface="Garamond" pitchFamily="18" charset="0"/>
              </a:rPr>
              <a:t>If </a:t>
            </a:r>
            <a:r>
              <a:rPr lang="en-US" dirty="0">
                <a:solidFill>
                  <a:srgbClr val="FFFF00"/>
                </a:solidFill>
                <a:effectLst/>
                <a:latin typeface="Garamond" pitchFamily="18" charset="0"/>
              </a:rPr>
              <a:t>you can't read your clicker </a:t>
            </a:r>
            <a:r>
              <a:rPr lang="en-US" dirty="0" smtClean="0">
                <a:solidFill>
                  <a:srgbClr val="FFFF00"/>
                </a:solidFill>
                <a:effectLst/>
                <a:latin typeface="Garamond" pitchFamily="18" charset="0"/>
              </a:rPr>
              <a:t>ID, </a:t>
            </a:r>
            <a:r>
              <a:rPr lang="en-US" dirty="0">
                <a:solidFill>
                  <a:srgbClr val="FFFF00"/>
                </a:solidFill>
                <a:effectLst/>
                <a:latin typeface="Garamond" pitchFamily="18" charset="0"/>
              </a:rPr>
              <a:t>just go to the Illini bookstore bag-check. You will see a black </a:t>
            </a:r>
            <a:r>
              <a:rPr lang="en-US" dirty="0" err="1">
                <a:solidFill>
                  <a:srgbClr val="FFFF00"/>
                </a:solidFill>
                <a:effectLst/>
                <a:latin typeface="Garamond" pitchFamily="18" charset="0"/>
              </a:rPr>
              <a:t>iclicker</a:t>
            </a:r>
            <a:r>
              <a:rPr lang="en-US" dirty="0">
                <a:solidFill>
                  <a:srgbClr val="FFFF00"/>
                </a:solidFill>
                <a:effectLst/>
                <a:latin typeface="Garamond" pitchFamily="18" charset="0"/>
              </a:rPr>
              <a:t> </a:t>
            </a:r>
            <a:r>
              <a:rPr lang="en-US" dirty="0" smtClean="0">
                <a:solidFill>
                  <a:srgbClr val="FFFF00"/>
                </a:solidFill>
                <a:effectLst/>
                <a:latin typeface="Garamond" pitchFamily="18" charset="0"/>
              </a:rPr>
              <a:t>base </a:t>
            </a:r>
            <a:r>
              <a:rPr lang="en-US" sz="2400" dirty="0" smtClean="0">
                <a:solidFill>
                  <a:srgbClr val="FFFF00"/>
                </a:solidFill>
                <a:effectLst/>
                <a:latin typeface="Garamond" pitchFamily="18" charset="0"/>
              </a:rPr>
              <a:t>taped </a:t>
            </a:r>
            <a:r>
              <a:rPr lang="en-US" sz="2400" dirty="0">
                <a:solidFill>
                  <a:srgbClr val="FFFF00"/>
                </a:solidFill>
                <a:effectLst/>
                <a:latin typeface="Garamond" pitchFamily="18" charset="0"/>
              </a:rPr>
              <a:t>to the counter. Vote with your </a:t>
            </a:r>
            <a:r>
              <a:rPr lang="en-US" sz="2400" dirty="0" err="1">
                <a:solidFill>
                  <a:srgbClr val="FFFF00"/>
                </a:solidFill>
                <a:effectLst/>
                <a:latin typeface="Garamond" pitchFamily="18" charset="0"/>
              </a:rPr>
              <a:t>iclicker</a:t>
            </a:r>
            <a:r>
              <a:rPr lang="en-US" sz="2400" dirty="0">
                <a:solidFill>
                  <a:srgbClr val="FFFF00"/>
                </a:solidFill>
                <a:effectLst/>
                <a:latin typeface="Garamond" pitchFamily="18" charset="0"/>
              </a:rPr>
              <a:t>, and your clicker ID will show up on the base.</a:t>
            </a:r>
          </a:p>
        </p:txBody>
      </p:sp>
      <p:sp>
        <p:nvSpPr>
          <p:cNvPr id="6" name="Title 1"/>
          <p:cNvSpPr txBox="1">
            <a:spLocks/>
          </p:cNvSpPr>
          <p:nvPr/>
        </p:nvSpPr>
        <p:spPr>
          <a:xfrm>
            <a:off x="0" y="6528195"/>
            <a:ext cx="411480" cy="325817"/>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4</a:t>
            </a:r>
          </a:p>
        </p:txBody>
      </p:sp>
    </p:spTree>
    <p:extLst>
      <p:ext uri="{BB962C8B-B14F-4D97-AF65-F5344CB8AC3E}">
        <p14:creationId xmlns:p14="http://schemas.microsoft.com/office/powerpoint/2010/main" val="2748332481"/>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2788920" y="502920"/>
            <a:ext cx="3215640" cy="685800"/>
          </a:xfrm>
        </p:spPr>
        <p:txBody>
          <a:bodyPr/>
          <a:lstStyle/>
          <a:p>
            <a:pPr>
              <a:defRPr/>
            </a:pPr>
            <a:r>
              <a:rPr lang="en-US" sz="3600" dirty="0" smtClean="0">
                <a:effectLst/>
                <a:latin typeface="Garamond" pitchFamily="18" charset="0"/>
              </a:rPr>
              <a:t>Contacting Me</a:t>
            </a:r>
          </a:p>
        </p:txBody>
      </p:sp>
      <p:sp>
        <p:nvSpPr>
          <p:cNvPr id="117763" name="Rectangle 3"/>
          <p:cNvSpPr>
            <a:spLocks noGrp="1" noChangeArrowheads="1"/>
          </p:cNvSpPr>
          <p:nvPr>
            <p:ph type="body" idx="1"/>
          </p:nvPr>
        </p:nvSpPr>
        <p:spPr>
          <a:xfrm>
            <a:off x="1143000" y="1508760"/>
            <a:ext cx="6858000" cy="2926080"/>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a:lstStyle/>
          <a:p>
            <a:pPr>
              <a:buFont typeface="Wingdings" pitchFamily="2" charset="2"/>
              <a:buChar char="§"/>
            </a:pPr>
            <a:r>
              <a:rPr lang="en-US" sz="2400" dirty="0" smtClean="0">
                <a:solidFill>
                  <a:schemeClr val="bg1"/>
                </a:solidFill>
                <a:latin typeface="Garamond" pitchFamily="18" charset="0"/>
              </a:rPr>
              <a:t>Prof. Brad </a:t>
            </a:r>
            <a:r>
              <a:rPr lang="en-US" sz="2400" dirty="0" err="1" smtClean="0">
                <a:solidFill>
                  <a:schemeClr val="bg1"/>
                </a:solidFill>
                <a:latin typeface="Garamond" pitchFamily="18" charset="0"/>
              </a:rPr>
              <a:t>Halfpap</a:t>
            </a:r>
            <a:r>
              <a:rPr lang="en-US" sz="2400" dirty="0" smtClean="0">
                <a:latin typeface="Garamond" pitchFamily="18" charset="0"/>
              </a:rPr>
              <a:t>		</a:t>
            </a:r>
            <a:r>
              <a:rPr lang="en-US" sz="2400" dirty="0" smtClean="0">
                <a:latin typeface="Garamond" pitchFamily="18" charset="0"/>
                <a:hlinkClick r:id="rId3"/>
              </a:rPr>
              <a:t>bhalfpap@illinois.edu</a:t>
            </a:r>
            <a:endParaRPr lang="en-US" sz="2400" dirty="0" smtClean="0">
              <a:latin typeface="Garamond" pitchFamily="18" charset="0"/>
            </a:endParaRPr>
          </a:p>
          <a:p>
            <a:pPr lvl="1">
              <a:buFont typeface="Wingdings" pitchFamily="2" charset="2"/>
              <a:buChar char="§"/>
            </a:pPr>
            <a:r>
              <a:rPr lang="en-US" sz="2400" b="1" dirty="0" smtClean="0">
                <a:solidFill>
                  <a:srgbClr val="FF0000"/>
                </a:solidFill>
                <a:effectLst/>
                <a:latin typeface="Garamond" pitchFamily="18" charset="0"/>
              </a:rPr>
              <a:t>Put </a:t>
            </a:r>
            <a:r>
              <a:rPr lang="en-US" sz="2400" b="1" dirty="0" err="1" smtClean="0">
                <a:solidFill>
                  <a:srgbClr val="FF0000"/>
                </a:solidFill>
                <a:effectLst/>
                <a:latin typeface="Garamond" pitchFamily="18" charset="0"/>
              </a:rPr>
              <a:t>Phys</a:t>
            </a:r>
            <a:r>
              <a:rPr lang="en-US" sz="2400" b="1" dirty="0" smtClean="0">
                <a:solidFill>
                  <a:srgbClr val="FF0000"/>
                </a:solidFill>
                <a:effectLst/>
                <a:latin typeface="Garamond" pitchFamily="18" charset="0"/>
              </a:rPr>
              <a:t> 101 in subject line</a:t>
            </a:r>
          </a:p>
          <a:p>
            <a:pPr>
              <a:buFont typeface="Wingdings" pitchFamily="2" charset="2"/>
              <a:buChar char="§"/>
            </a:pPr>
            <a:r>
              <a:rPr lang="en-US" sz="2400" dirty="0" smtClean="0">
                <a:solidFill>
                  <a:schemeClr val="bg1"/>
                </a:solidFill>
                <a:effectLst/>
                <a:latin typeface="Garamond" pitchFamily="18" charset="0"/>
              </a:rPr>
              <a:t>Office Hours </a:t>
            </a:r>
          </a:p>
          <a:p>
            <a:pPr lvl="1">
              <a:buFont typeface="Wingdings" pitchFamily="2" charset="2"/>
              <a:buChar char="§"/>
            </a:pPr>
            <a:r>
              <a:rPr lang="en-US" sz="2400" dirty="0" smtClean="0">
                <a:solidFill>
                  <a:schemeClr val="bg1"/>
                </a:solidFill>
                <a:effectLst/>
                <a:latin typeface="Garamond" pitchFamily="18" charset="0"/>
              </a:rPr>
              <a:t>Tuesday	1:30 - 4:00 in room 333</a:t>
            </a:r>
          </a:p>
          <a:p>
            <a:pPr lvl="1">
              <a:buFont typeface="Wingdings" pitchFamily="2" charset="2"/>
              <a:buChar char="§"/>
            </a:pPr>
            <a:r>
              <a:rPr lang="en-US" sz="2400" dirty="0" smtClean="0">
                <a:solidFill>
                  <a:schemeClr val="bg1"/>
                </a:solidFill>
                <a:effectLst/>
                <a:latin typeface="Garamond" pitchFamily="18" charset="0"/>
              </a:rPr>
              <a:t>Friday	1:30 </a:t>
            </a:r>
            <a:r>
              <a:rPr lang="en-US" sz="2400" dirty="0">
                <a:solidFill>
                  <a:schemeClr val="bg1"/>
                </a:solidFill>
                <a:effectLst/>
                <a:latin typeface="Garamond" pitchFamily="18" charset="0"/>
              </a:rPr>
              <a:t>- 4:00 in room </a:t>
            </a:r>
            <a:r>
              <a:rPr lang="en-US" sz="2400" dirty="0" smtClean="0">
                <a:solidFill>
                  <a:schemeClr val="bg1"/>
                </a:solidFill>
                <a:effectLst/>
                <a:latin typeface="Garamond" pitchFamily="18" charset="0"/>
              </a:rPr>
              <a:t>333</a:t>
            </a:r>
          </a:p>
          <a:p>
            <a:pPr>
              <a:buFont typeface="Wingdings" pitchFamily="2" charset="2"/>
              <a:buChar char="§"/>
            </a:pPr>
            <a:r>
              <a:rPr lang="en-US" sz="2400" dirty="0" smtClean="0">
                <a:solidFill>
                  <a:schemeClr val="bg1"/>
                </a:solidFill>
                <a:effectLst/>
                <a:latin typeface="Garamond" pitchFamily="18" charset="0"/>
              </a:rPr>
              <a:t>Office Phone	300-1168</a:t>
            </a:r>
          </a:p>
        </p:txBody>
      </p:sp>
      <p:sp>
        <p:nvSpPr>
          <p:cNvPr id="2" name="TextBox 1"/>
          <p:cNvSpPr txBox="1"/>
          <p:nvPr/>
        </p:nvSpPr>
        <p:spPr>
          <a:xfrm>
            <a:off x="868680" y="4962974"/>
            <a:ext cx="7269480" cy="830997"/>
          </a:xfrm>
          <a:prstGeom prst="rect">
            <a:avLst/>
          </a:prstGeom>
          <a:solidFill>
            <a:srgbClr val="FFDD71"/>
          </a:solidFill>
        </p:spPr>
        <p:txBody>
          <a:bodyPr wrap="square" rtlCol="0">
            <a:spAutoFit/>
          </a:bodyPr>
          <a:lstStyle/>
          <a:p>
            <a:r>
              <a:rPr lang="en-US" dirty="0">
                <a:solidFill>
                  <a:schemeClr val="bg1"/>
                </a:solidFill>
              </a:rPr>
              <a:t>Our course WEBSITE:</a:t>
            </a:r>
            <a:r>
              <a:rPr lang="en-US" dirty="0">
                <a:solidFill>
                  <a:srgbClr val="FFFF00"/>
                </a:solidFill>
                <a:hlinkClick r:id="rId4"/>
              </a:rPr>
              <a:t> </a:t>
            </a:r>
            <a:endParaRPr lang="en-US" dirty="0">
              <a:solidFill>
                <a:srgbClr val="FFFF00"/>
              </a:solidFill>
            </a:endParaRPr>
          </a:p>
          <a:p>
            <a:r>
              <a:rPr lang="en-US" dirty="0">
                <a:solidFill>
                  <a:srgbClr val="FFFF00"/>
                </a:solidFill>
                <a:hlinkClick r:id="rId5"/>
              </a:rPr>
              <a:t>http://courses.physics.illinois.edu/phys101/</a:t>
            </a:r>
            <a:r>
              <a:rPr lang="en-US" dirty="0">
                <a:solidFill>
                  <a:srgbClr val="FFFF00"/>
                </a:solidFill>
              </a:rPr>
              <a:t> </a:t>
            </a:r>
          </a:p>
        </p:txBody>
      </p:sp>
      <p:sp>
        <p:nvSpPr>
          <p:cNvPr id="6" name="Title 1"/>
          <p:cNvSpPr txBox="1">
            <a:spLocks/>
          </p:cNvSpPr>
          <p:nvPr/>
        </p:nvSpPr>
        <p:spPr>
          <a:xfrm>
            <a:off x="0" y="6528195"/>
            <a:ext cx="411480" cy="325817"/>
          </a:xfrm>
          <a:prstGeom prst="rect">
            <a:avLst/>
          </a:prstGeom>
          <a:blipFill>
            <a:blip r:embed="rId6"/>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5</a:t>
            </a:r>
          </a:p>
        </p:txBody>
      </p:sp>
    </p:spTree>
    <p:extLst>
      <p:ext uri="{BB962C8B-B14F-4D97-AF65-F5344CB8AC3E}">
        <p14:creationId xmlns:p14="http://schemas.microsoft.com/office/powerpoint/2010/main" val="310807772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7763">
                                            <p:txEl>
                                              <p:pRg st="0" end="0"/>
                                            </p:txEl>
                                          </p:spTgt>
                                        </p:tgtEl>
                                        <p:attrNameLst>
                                          <p:attrName>style.visibility</p:attrName>
                                        </p:attrNameLst>
                                      </p:cBhvr>
                                      <p:to>
                                        <p:strVal val="visible"/>
                                      </p:to>
                                    </p:set>
                                    <p:animEffect transition="in" filter="wipe(left)">
                                      <p:cBhvr>
                                        <p:cTn id="7" dur="500"/>
                                        <p:tgtEl>
                                          <p:spTgt spid="1177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7763">
                                            <p:txEl>
                                              <p:pRg st="1" end="1"/>
                                            </p:txEl>
                                          </p:spTgt>
                                        </p:tgtEl>
                                        <p:attrNameLst>
                                          <p:attrName>style.visibility</p:attrName>
                                        </p:attrNameLst>
                                      </p:cBhvr>
                                      <p:to>
                                        <p:strVal val="visible"/>
                                      </p:to>
                                    </p:set>
                                    <p:animEffect transition="in" filter="wipe(left)">
                                      <p:cBhvr>
                                        <p:cTn id="12" dur="500"/>
                                        <p:tgtEl>
                                          <p:spTgt spid="11776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7763">
                                            <p:txEl>
                                              <p:pRg st="2" end="2"/>
                                            </p:txEl>
                                          </p:spTgt>
                                        </p:tgtEl>
                                        <p:attrNameLst>
                                          <p:attrName>style.visibility</p:attrName>
                                        </p:attrNameLst>
                                      </p:cBhvr>
                                      <p:to>
                                        <p:strVal val="visible"/>
                                      </p:to>
                                    </p:set>
                                    <p:animEffect transition="in" filter="wipe(left)">
                                      <p:cBhvr>
                                        <p:cTn id="17" dur="500"/>
                                        <p:tgtEl>
                                          <p:spTgt spid="11776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7763">
                                            <p:txEl>
                                              <p:pRg st="3" end="3"/>
                                            </p:txEl>
                                          </p:spTgt>
                                        </p:tgtEl>
                                        <p:attrNameLst>
                                          <p:attrName>style.visibility</p:attrName>
                                        </p:attrNameLst>
                                      </p:cBhvr>
                                      <p:to>
                                        <p:strVal val="visible"/>
                                      </p:to>
                                    </p:set>
                                    <p:animEffect transition="in" filter="wipe(left)">
                                      <p:cBhvr>
                                        <p:cTn id="22" dur="500"/>
                                        <p:tgtEl>
                                          <p:spTgt spid="11776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17763">
                                            <p:txEl>
                                              <p:pRg st="4" end="4"/>
                                            </p:txEl>
                                          </p:spTgt>
                                        </p:tgtEl>
                                        <p:attrNameLst>
                                          <p:attrName>style.visibility</p:attrName>
                                        </p:attrNameLst>
                                      </p:cBhvr>
                                      <p:to>
                                        <p:strVal val="visible"/>
                                      </p:to>
                                    </p:set>
                                    <p:animEffect transition="in" filter="wipe(left)">
                                      <p:cBhvr>
                                        <p:cTn id="27" dur="500"/>
                                        <p:tgtEl>
                                          <p:spTgt spid="11776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17763">
                                            <p:txEl>
                                              <p:pRg st="5" end="5"/>
                                            </p:txEl>
                                          </p:spTgt>
                                        </p:tgtEl>
                                        <p:attrNameLst>
                                          <p:attrName>style.visibility</p:attrName>
                                        </p:attrNameLst>
                                      </p:cBhvr>
                                      <p:to>
                                        <p:strVal val="visible"/>
                                      </p:to>
                                    </p:set>
                                    <p:animEffect transition="in" filter="wipe(left)">
                                      <p:cBhvr>
                                        <p:cTn id="32" dur="500"/>
                                        <p:tgtEl>
                                          <p:spTgt spid="1177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build="p" bldLvl="2"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6</a:t>
            </a:r>
          </a:p>
        </p:txBody>
      </p:sp>
      <p:sp>
        <p:nvSpPr>
          <p:cNvPr id="6" name="Title 1"/>
          <p:cNvSpPr txBox="1">
            <a:spLocks/>
          </p:cNvSpPr>
          <p:nvPr/>
        </p:nvSpPr>
        <p:spPr>
          <a:xfrm>
            <a:off x="1505989" y="269009"/>
            <a:ext cx="5486400" cy="5029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200" dirty="0" smtClean="0"/>
              <a:t>Course Format - Grades</a:t>
            </a:r>
          </a:p>
        </p:txBody>
      </p:sp>
      <p:sp>
        <p:nvSpPr>
          <p:cNvPr id="7" name="Title 1"/>
          <p:cNvSpPr txBox="1">
            <a:spLocks/>
          </p:cNvSpPr>
          <p:nvPr/>
        </p:nvSpPr>
        <p:spPr>
          <a:xfrm>
            <a:off x="731520" y="4800600"/>
            <a:ext cx="7543800" cy="187249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400" b="1" dirty="0" smtClean="0">
                <a:solidFill>
                  <a:srgbClr val="FFFF00"/>
                </a:solidFill>
              </a:rPr>
              <a:t>Extra Projects, Extra Credit, Redone Work.</a:t>
            </a:r>
            <a:endParaRPr lang="en-US" sz="2400" b="1" dirty="0">
              <a:solidFill>
                <a:srgbClr val="FFFF00"/>
              </a:solidFill>
            </a:endParaRPr>
          </a:p>
          <a:p>
            <a:r>
              <a:rPr lang="en-US" sz="2400" dirty="0" smtClean="0"/>
              <a:t>There are </a:t>
            </a:r>
            <a:r>
              <a:rPr lang="en-US" sz="2400" u="sng" dirty="0" smtClean="0">
                <a:solidFill>
                  <a:srgbClr val="FFFF00"/>
                </a:solidFill>
              </a:rPr>
              <a:t>NO POSSIBILITIES</a:t>
            </a:r>
            <a:r>
              <a:rPr lang="en-US" sz="2400" dirty="0" smtClean="0"/>
              <a:t> of any sort.  If you have a reason you could not submit work for any of the above, get that approved by the emergency dean and you will receive the average of your work on that type of assignment.</a:t>
            </a:r>
          </a:p>
        </p:txBody>
      </p:sp>
      <p:sp>
        <p:nvSpPr>
          <p:cNvPr id="8" name="Title 1"/>
          <p:cNvSpPr txBox="1">
            <a:spLocks/>
          </p:cNvSpPr>
          <p:nvPr/>
        </p:nvSpPr>
        <p:spPr>
          <a:xfrm>
            <a:off x="487911" y="1051560"/>
            <a:ext cx="8183880" cy="374904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There are many sources of points.  They all add up to 1000.</a:t>
            </a:r>
          </a:p>
          <a:p>
            <a:r>
              <a:rPr lang="en-US" sz="2400" dirty="0" smtClean="0"/>
              <a:t>Checkpoints ( Pre-flight )					  25</a:t>
            </a:r>
          </a:p>
          <a:p>
            <a:r>
              <a:rPr lang="en-US" sz="2400" dirty="0" smtClean="0"/>
              <a:t>Lecture ( </a:t>
            </a:r>
            <a:r>
              <a:rPr lang="en-US" sz="2400" dirty="0" err="1" smtClean="0"/>
              <a:t>IClicker</a:t>
            </a:r>
            <a:r>
              <a:rPr lang="en-US" sz="2400" dirty="0" smtClean="0"/>
              <a:t> questions )					  25</a:t>
            </a:r>
          </a:p>
          <a:p>
            <a:r>
              <a:rPr lang="en-US" sz="2400" dirty="0" smtClean="0"/>
              <a:t>Discussion ( Quiz )						100</a:t>
            </a:r>
          </a:p>
          <a:p>
            <a:r>
              <a:rPr lang="en-US" sz="2400" dirty="0" smtClean="0"/>
              <a:t>Laboratory ( In lab reports )					150</a:t>
            </a:r>
          </a:p>
          <a:p>
            <a:r>
              <a:rPr lang="en-US" sz="2400" dirty="0" smtClean="0"/>
              <a:t>Homework							100</a:t>
            </a:r>
          </a:p>
          <a:p>
            <a:r>
              <a:rPr lang="en-US" sz="2400" dirty="0" smtClean="0"/>
              <a:t>Midterm Exams ( 90 minutes on Monday nights )    	      3 x 100</a:t>
            </a:r>
          </a:p>
          <a:p>
            <a:r>
              <a:rPr lang="en-US" sz="2400" dirty="0" smtClean="0"/>
              <a:t>Final Exam ( 3 hours )						300</a:t>
            </a:r>
          </a:p>
          <a:p>
            <a:endParaRPr lang="en-US" sz="2400" dirty="0"/>
          </a:p>
          <a:p>
            <a:r>
              <a:rPr lang="en-US" sz="2400" dirty="0" smtClean="0"/>
              <a:t>Total							          1000</a:t>
            </a:r>
          </a:p>
        </p:txBody>
      </p:sp>
    </p:spTree>
    <p:extLst>
      <p:ext uri="{BB962C8B-B14F-4D97-AF65-F5344CB8AC3E}">
        <p14:creationId xmlns:p14="http://schemas.microsoft.com/office/powerpoint/2010/main" val="309149436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11480" y="4069080"/>
            <a:ext cx="8366760" cy="26517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Arial" pitchFamily="34" charset="0"/>
              <a:buChar char="•"/>
            </a:pPr>
            <a:r>
              <a:rPr lang="en-US" sz="2400" dirty="0" smtClean="0"/>
              <a:t>These are large courses - 500+ students</a:t>
            </a:r>
          </a:p>
          <a:p>
            <a:pPr marL="342900" indent="-342900">
              <a:buFont typeface="Arial" pitchFamily="34" charset="0"/>
              <a:buChar char="•"/>
            </a:pPr>
            <a:r>
              <a:rPr lang="en-US" sz="2400" dirty="0" smtClean="0"/>
              <a:t>The density of final scores is high</a:t>
            </a:r>
          </a:p>
          <a:p>
            <a:pPr marL="800100" lvl="1" indent="-342900">
              <a:buFont typeface="Arial" pitchFamily="34" charset="0"/>
              <a:buChar char="•"/>
            </a:pPr>
            <a:r>
              <a:rPr lang="en-US" dirty="0" smtClean="0">
                <a:latin typeface="Garamond" pitchFamily="18" charset="0"/>
              </a:rPr>
              <a:t>It is normal to have a score every 0.1% or 0.2%</a:t>
            </a:r>
          </a:p>
          <a:p>
            <a:pPr marL="800100" lvl="1" indent="-342900">
              <a:buFont typeface="Arial" pitchFamily="34" charset="0"/>
              <a:buChar char="•"/>
            </a:pPr>
            <a:r>
              <a:rPr lang="en-US" dirty="0" smtClean="0">
                <a:latin typeface="Garamond" pitchFamily="18" charset="0"/>
              </a:rPr>
              <a:t>If grades are to be assigned, lines must be drawn.</a:t>
            </a:r>
          </a:p>
          <a:p>
            <a:pPr marL="800100" lvl="1" indent="-342900">
              <a:buFont typeface="Arial" pitchFamily="34" charset="0"/>
              <a:buChar char="•"/>
            </a:pPr>
            <a:r>
              <a:rPr lang="en-US" dirty="0" smtClean="0">
                <a:latin typeface="Garamond" pitchFamily="18" charset="0"/>
              </a:rPr>
              <a:t>There will </a:t>
            </a:r>
            <a:r>
              <a:rPr lang="en-US" b="1" u="sng" dirty="0" smtClean="0">
                <a:latin typeface="Garamond" pitchFamily="18" charset="0"/>
              </a:rPr>
              <a:t>ALWAYS</a:t>
            </a:r>
            <a:r>
              <a:rPr lang="en-US" dirty="0" smtClean="0">
                <a:latin typeface="Garamond" pitchFamily="18" charset="0"/>
              </a:rPr>
              <a:t> be students with scores 0.2% below the next higher grade regardless of where the lines are drawn.</a:t>
            </a:r>
          </a:p>
          <a:p>
            <a:pPr marL="342900" indent="-342900">
              <a:buFont typeface="Arial" pitchFamily="34" charset="0"/>
              <a:buChar char="•"/>
            </a:pPr>
            <a:r>
              <a:rPr lang="en-US" sz="2400" dirty="0" smtClean="0">
                <a:solidFill>
                  <a:srgbClr val="FFFF00"/>
                </a:solidFill>
                <a:latin typeface="Garamond" pitchFamily="18" charset="0"/>
              </a:rPr>
              <a:t>What you see here is how the grades will be assigned.</a:t>
            </a:r>
          </a:p>
        </p:txBody>
      </p:sp>
      <p:graphicFrame>
        <p:nvGraphicFramePr>
          <p:cNvPr id="3" name="Table 2"/>
          <p:cNvGraphicFramePr>
            <a:graphicFrameLocks noGrp="1"/>
          </p:cNvGraphicFramePr>
          <p:nvPr>
            <p:extLst>
              <p:ext uri="{D42A27DB-BD31-4B8C-83A1-F6EECF244321}">
                <p14:modId xmlns:p14="http://schemas.microsoft.com/office/powerpoint/2010/main" val="3141635479"/>
              </p:ext>
            </p:extLst>
          </p:nvPr>
        </p:nvGraphicFramePr>
        <p:xfrm>
          <a:off x="262543" y="640080"/>
          <a:ext cx="8618913" cy="3200400"/>
        </p:xfrm>
        <a:graphic>
          <a:graphicData uri="http://schemas.openxmlformats.org/drawingml/2006/table">
            <a:tbl>
              <a:tblPr firstRow="1" bandRow="1">
                <a:tableStyleId>{5C22544A-7EE6-4342-B048-85BDC9FD1C3A}</a:tableStyleId>
              </a:tblPr>
              <a:tblGrid>
                <a:gridCol w="2205990"/>
                <a:gridCol w="2205990"/>
                <a:gridCol w="2205990"/>
                <a:gridCol w="2000943"/>
              </a:tblGrid>
              <a:tr h="370840">
                <a:tc>
                  <a:txBody>
                    <a:bodyPr/>
                    <a:lstStyle/>
                    <a:p>
                      <a:pPr algn="ctr"/>
                      <a:r>
                        <a:rPr lang="en-US" sz="2400" b="0" dirty="0" smtClean="0">
                          <a:solidFill>
                            <a:schemeClr val="tx1"/>
                          </a:solidFill>
                          <a:latin typeface="Garamond" pitchFamily="18" charset="0"/>
                        </a:rPr>
                        <a:t>950.00 - 1000.00</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2" algn="l"/>
                      <a:r>
                        <a:rPr lang="en-US" sz="2400" b="0" dirty="0" smtClean="0">
                          <a:solidFill>
                            <a:schemeClr val="tx1"/>
                          </a:solidFill>
                          <a:latin typeface="Garamond" pitchFamily="18" charset="0"/>
                        </a:rPr>
                        <a:t>A+</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400" b="0" dirty="0" smtClean="0">
                          <a:solidFill>
                            <a:schemeClr val="tx1"/>
                          </a:solidFill>
                          <a:latin typeface="Garamond" pitchFamily="18" charset="0"/>
                        </a:rPr>
                        <a:t>810.00 - 834.99</a:t>
                      </a:r>
                      <a:endParaRPr lang="en-US" sz="2400" b="0" dirty="0">
                        <a:solidFill>
                          <a:schemeClr val="tx1"/>
                        </a:solidFill>
                        <a:latin typeface="Garamond" pitchFamily="18"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2" algn="l"/>
                      <a:r>
                        <a:rPr lang="en-US" sz="2400" b="0" dirty="0" smtClean="0">
                          <a:solidFill>
                            <a:schemeClr val="tx1"/>
                          </a:solidFill>
                          <a:latin typeface="Garamond" pitchFamily="18" charset="0"/>
                        </a:rPr>
                        <a:t>C+</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sz="2400" b="0" dirty="0" smtClean="0">
                          <a:solidFill>
                            <a:schemeClr val="tx1"/>
                          </a:solidFill>
                          <a:latin typeface="Garamond" pitchFamily="18" charset="0"/>
                        </a:rPr>
                        <a:t>920.00 - 949.99</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2" algn="l"/>
                      <a:r>
                        <a:rPr lang="en-US" sz="2400" b="0" dirty="0" smtClean="0">
                          <a:solidFill>
                            <a:schemeClr val="tx1"/>
                          </a:solidFill>
                          <a:latin typeface="Garamond" pitchFamily="18" charset="0"/>
                        </a:rPr>
                        <a:t>A</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400" b="0" dirty="0" smtClean="0">
                          <a:solidFill>
                            <a:schemeClr val="tx1"/>
                          </a:solidFill>
                          <a:latin typeface="Garamond" pitchFamily="18" charset="0"/>
                        </a:rPr>
                        <a:t>780.00 - 809.99</a:t>
                      </a:r>
                      <a:endParaRPr lang="en-US" sz="2400" b="0" dirty="0">
                        <a:solidFill>
                          <a:schemeClr val="tx1"/>
                        </a:solidFill>
                        <a:latin typeface="Garamond" pitchFamily="18"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2" algn="l"/>
                      <a:r>
                        <a:rPr lang="en-US" sz="2400" b="0" dirty="0" smtClean="0">
                          <a:solidFill>
                            <a:schemeClr val="tx1"/>
                          </a:solidFill>
                          <a:latin typeface="Garamond" pitchFamily="18" charset="0"/>
                        </a:rPr>
                        <a:t>C</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sz="2400" b="0" dirty="0" smtClean="0">
                          <a:solidFill>
                            <a:schemeClr val="tx1"/>
                          </a:solidFill>
                          <a:latin typeface="Garamond" pitchFamily="18" charset="0"/>
                        </a:rPr>
                        <a:t>900.00 - 919.99</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2" algn="l"/>
                      <a:r>
                        <a:rPr lang="en-US" sz="2400" b="0" dirty="0" smtClean="0">
                          <a:solidFill>
                            <a:schemeClr val="tx1"/>
                          </a:solidFill>
                          <a:latin typeface="Garamond" pitchFamily="18" charset="0"/>
                        </a:rPr>
                        <a:t>A-</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400" b="0" dirty="0" smtClean="0">
                          <a:solidFill>
                            <a:schemeClr val="tx1"/>
                          </a:solidFill>
                          <a:latin typeface="Garamond" pitchFamily="18" charset="0"/>
                        </a:rPr>
                        <a:t>750.00 - 779.99</a:t>
                      </a:r>
                      <a:endParaRPr lang="en-US" sz="2400" b="0" dirty="0">
                        <a:solidFill>
                          <a:schemeClr val="tx1"/>
                        </a:solidFill>
                        <a:latin typeface="Garamond" pitchFamily="18"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2" algn="l"/>
                      <a:r>
                        <a:rPr lang="en-US" sz="2400" b="0" dirty="0" smtClean="0">
                          <a:solidFill>
                            <a:schemeClr val="tx1"/>
                          </a:solidFill>
                          <a:latin typeface="Garamond" pitchFamily="18" charset="0"/>
                        </a:rPr>
                        <a:t>C-</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sz="2400" b="0" dirty="0" smtClean="0">
                          <a:solidFill>
                            <a:schemeClr val="tx1"/>
                          </a:solidFill>
                          <a:latin typeface="Garamond" pitchFamily="18" charset="0"/>
                        </a:rPr>
                        <a:t>880.00 - 899.99</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2" algn="l"/>
                      <a:r>
                        <a:rPr lang="en-US" sz="2400" b="0" dirty="0" smtClean="0">
                          <a:solidFill>
                            <a:schemeClr val="tx1"/>
                          </a:solidFill>
                          <a:latin typeface="Garamond" pitchFamily="18" charset="0"/>
                        </a:rPr>
                        <a:t>B+</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400" b="0" dirty="0" smtClean="0">
                          <a:solidFill>
                            <a:schemeClr val="tx1"/>
                          </a:solidFill>
                          <a:latin typeface="Garamond" pitchFamily="18" charset="0"/>
                        </a:rPr>
                        <a:t>720.00 - 749.99</a:t>
                      </a:r>
                      <a:endParaRPr lang="en-US" sz="2400" b="0" dirty="0">
                        <a:solidFill>
                          <a:schemeClr val="tx1"/>
                        </a:solidFill>
                        <a:latin typeface="Garamond" pitchFamily="18"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2" algn="l"/>
                      <a:r>
                        <a:rPr lang="en-US" sz="2400" b="0" dirty="0" smtClean="0">
                          <a:solidFill>
                            <a:schemeClr val="tx1"/>
                          </a:solidFill>
                          <a:latin typeface="Garamond" pitchFamily="18" charset="0"/>
                        </a:rPr>
                        <a:t>D+</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sz="2400" b="0" dirty="0" smtClean="0">
                          <a:solidFill>
                            <a:schemeClr val="tx1"/>
                          </a:solidFill>
                          <a:latin typeface="Garamond" pitchFamily="18" charset="0"/>
                        </a:rPr>
                        <a:t>860.00 - 879.99</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2" algn="l"/>
                      <a:r>
                        <a:rPr lang="en-US" sz="2400" b="0" dirty="0" smtClean="0">
                          <a:solidFill>
                            <a:schemeClr val="tx1"/>
                          </a:solidFill>
                          <a:latin typeface="Garamond" pitchFamily="18" charset="0"/>
                        </a:rPr>
                        <a:t>B</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400" b="0" dirty="0" smtClean="0">
                          <a:solidFill>
                            <a:schemeClr val="tx1"/>
                          </a:solidFill>
                          <a:latin typeface="Garamond" pitchFamily="18" charset="0"/>
                        </a:rPr>
                        <a:t>690.00 - 719.99</a:t>
                      </a:r>
                      <a:endParaRPr lang="en-US" sz="2400" b="0" dirty="0">
                        <a:solidFill>
                          <a:schemeClr val="tx1"/>
                        </a:solidFill>
                        <a:latin typeface="Garamond" pitchFamily="18"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2" algn="l"/>
                      <a:r>
                        <a:rPr lang="en-US" sz="2400" b="0" dirty="0" smtClean="0">
                          <a:solidFill>
                            <a:schemeClr val="tx1"/>
                          </a:solidFill>
                          <a:latin typeface="Garamond" pitchFamily="18" charset="0"/>
                        </a:rPr>
                        <a:t>D</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sz="2400" b="0" dirty="0" smtClean="0">
                          <a:solidFill>
                            <a:schemeClr val="tx1"/>
                          </a:solidFill>
                          <a:latin typeface="Garamond" pitchFamily="18" charset="0"/>
                        </a:rPr>
                        <a:t>835.00 - 859.99</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2" algn="l"/>
                      <a:r>
                        <a:rPr lang="en-US" sz="2400" b="0" dirty="0" smtClean="0">
                          <a:solidFill>
                            <a:schemeClr val="tx1"/>
                          </a:solidFill>
                          <a:latin typeface="Garamond" pitchFamily="18" charset="0"/>
                        </a:rPr>
                        <a:t>B-</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400" b="0" dirty="0" smtClean="0">
                          <a:solidFill>
                            <a:schemeClr val="tx1"/>
                          </a:solidFill>
                          <a:latin typeface="Garamond" pitchFamily="18" charset="0"/>
                        </a:rPr>
                        <a:t>610.00 - 689.99</a:t>
                      </a:r>
                      <a:endParaRPr lang="en-US" sz="2400" b="0" dirty="0">
                        <a:solidFill>
                          <a:schemeClr val="tx1"/>
                        </a:solidFill>
                        <a:latin typeface="Garamond" pitchFamily="18"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2" algn="l"/>
                      <a:r>
                        <a:rPr lang="en-US" sz="2400" b="0" dirty="0" smtClean="0">
                          <a:solidFill>
                            <a:schemeClr val="tx1"/>
                          </a:solidFill>
                          <a:latin typeface="Garamond" pitchFamily="18" charset="0"/>
                        </a:rPr>
                        <a:t>D-</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endParaRPr lang="en-US" sz="2400" b="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2" algn="l"/>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400" b="0" dirty="0" smtClean="0">
                          <a:solidFill>
                            <a:schemeClr val="tx1"/>
                          </a:solidFill>
                          <a:latin typeface="Garamond" pitchFamily="18" charset="0"/>
                        </a:rPr>
                        <a:t>&lt; 610.00</a:t>
                      </a:r>
                      <a:endParaRPr lang="en-US" sz="2400" b="0" dirty="0">
                        <a:solidFill>
                          <a:schemeClr val="tx1"/>
                        </a:solidFill>
                        <a:latin typeface="Garamond" pitchFamily="18"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2" algn="l"/>
                      <a:r>
                        <a:rPr lang="en-US" sz="2400" b="0" dirty="0" smtClean="0">
                          <a:solidFill>
                            <a:schemeClr val="tx1"/>
                          </a:solidFill>
                          <a:latin typeface="Garamond" pitchFamily="18" charset="0"/>
                        </a:rPr>
                        <a:t>F</a:t>
                      </a:r>
                      <a:endParaRPr lang="en-US" sz="2400" b="0" dirty="0">
                        <a:solidFill>
                          <a:schemeClr val="tx1"/>
                        </a:solidFill>
                        <a:latin typeface="Garamond"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0" name="Title 1"/>
          <p:cNvSpPr txBox="1">
            <a:spLocks/>
          </p:cNvSpPr>
          <p:nvPr/>
        </p:nvSpPr>
        <p:spPr>
          <a:xfrm>
            <a:off x="2228850" y="91440"/>
            <a:ext cx="4686300" cy="51969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t>Semester Grade Assignment</a:t>
            </a:r>
          </a:p>
        </p:txBody>
      </p:sp>
      <p:sp>
        <p:nvSpPr>
          <p:cNvPr id="11" name="Title 1"/>
          <p:cNvSpPr txBox="1">
            <a:spLocks/>
          </p:cNvSpPr>
          <p:nvPr/>
        </p:nvSpPr>
        <p:spPr>
          <a:xfrm>
            <a:off x="0" y="6528195"/>
            <a:ext cx="411480" cy="325817"/>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7</a:t>
            </a:r>
          </a:p>
        </p:txBody>
      </p:sp>
    </p:spTree>
    <p:extLst>
      <p:ext uri="{BB962C8B-B14F-4D97-AF65-F5344CB8AC3E}">
        <p14:creationId xmlns:p14="http://schemas.microsoft.com/office/powerpoint/2010/main" val="4240633927"/>
      </p:ext>
    </p:extLst>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072525" y="228600"/>
            <a:ext cx="4990638" cy="571500"/>
          </a:xfrm>
        </p:spPr>
        <p:txBody>
          <a:bodyPr/>
          <a:lstStyle/>
          <a:p>
            <a:pPr>
              <a:defRPr/>
            </a:pPr>
            <a:r>
              <a:rPr lang="en-US" sz="3600" dirty="0" smtClean="0"/>
              <a:t>Reading &amp; Checkpoints</a:t>
            </a:r>
          </a:p>
        </p:txBody>
      </p:sp>
      <p:pic>
        <p:nvPicPr>
          <p:cNvPr id="24580" name="Picture 7" descr="e_hy0znz[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flipH="1">
            <a:off x="0" y="0"/>
            <a:ext cx="154622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384464" y="2057400"/>
            <a:ext cx="8366760" cy="3429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Arial" pitchFamily="34" charset="0"/>
              <a:buChar char="•"/>
            </a:pPr>
            <a:r>
              <a:rPr lang="en-US" sz="2400" dirty="0" smtClean="0"/>
              <a:t>Learning Philosophy of course.</a:t>
            </a:r>
          </a:p>
          <a:p>
            <a:pPr marL="800100" lvl="1" indent="-342900">
              <a:buFont typeface="Arial" pitchFamily="34" charset="0"/>
              <a:buChar char="•"/>
            </a:pPr>
            <a:r>
              <a:rPr lang="en-US" dirty="0" smtClean="0">
                <a:latin typeface="Garamond" pitchFamily="18" charset="0"/>
              </a:rPr>
              <a:t>Student centered - student responsibility</a:t>
            </a:r>
          </a:p>
          <a:p>
            <a:pPr marL="800100" lvl="1" indent="-342900">
              <a:buFont typeface="Arial" pitchFamily="34" charset="0"/>
              <a:buChar char="•"/>
            </a:pPr>
            <a:r>
              <a:rPr lang="en-US" dirty="0" smtClean="0">
                <a:latin typeface="Garamond" pitchFamily="18" charset="0"/>
              </a:rPr>
              <a:t>Re-visitation of ideas</a:t>
            </a:r>
          </a:p>
          <a:p>
            <a:pPr marL="800100" lvl="1" indent="-342900">
              <a:buFont typeface="Arial" pitchFamily="34" charset="0"/>
              <a:buChar char="•"/>
            </a:pPr>
            <a:r>
              <a:rPr lang="en-US" dirty="0" smtClean="0">
                <a:latin typeface="Garamond" pitchFamily="18" charset="0"/>
              </a:rPr>
              <a:t>Starts with Reading and Checkpoints</a:t>
            </a:r>
          </a:p>
          <a:p>
            <a:pPr marL="342900" indent="-342900">
              <a:buFont typeface="Arial" pitchFamily="34" charset="0"/>
              <a:buChar char="•"/>
            </a:pPr>
            <a:r>
              <a:rPr lang="en-US" sz="2400" dirty="0" smtClean="0"/>
              <a:t>Must be done by 7:00am</a:t>
            </a:r>
          </a:p>
          <a:p>
            <a:pPr marL="800100" lvl="1" indent="-342900">
              <a:buFont typeface="Arial" pitchFamily="34" charset="0"/>
              <a:buChar char="•"/>
            </a:pPr>
            <a:r>
              <a:rPr lang="en-US" dirty="0" smtClean="0">
                <a:latin typeface="Garamond" pitchFamily="18" charset="0"/>
              </a:rPr>
              <a:t>The system is unforgiving.</a:t>
            </a:r>
          </a:p>
          <a:p>
            <a:pPr marL="800100" lvl="1" indent="-342900">
              <a:buFont typeface="Arial" pitchFamily="34" charset="0"/>
              <a:buChar char="•"/>
            </a:pPr>
            <a:r>
              <a:rPr lang="en-US" dirty="0" smtClean="0">
                <a:latin typeface="Garamond" pitchFamily="18" charset="0"/>
              </a:rPr>
              <a:t>Do not wait until the last minute; you can get a zero for being 1 second late.</a:t>
            </a:r>
          </a:p>
          <a:p>
            <a:pPr marL="342900" indent="-342900">
              <a:buFont typeface="Arial" pitchFamily="34" charset="0"/>
              <a:buChar char="•"/>
            </a:pPr>
            <a:r>
              <a:rPr lang="en-US" sz="2400" dirty="0" smtClean="0"/>
              <a:t>Is something unclear? Write it down and get help with it.</a:t>
            </a:r>
          </a:p>
        </p:txBody>
      </p:sp>
      <p:sp>
        <p:nvSpPr>
          <p:cNvPr id="7"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8</a:t>
            </a:r>
          </a:p>
        </p:txBody>
      </p:sp>
    </p:spTree>
    <p:extLst>
      <p:ext uri="{BB962C8B-B14F-4D97-AF65-F5344CB8AC3E}">
        <p14:creationId xmlns:p14="http://schemas.microsoft.com/office/powerpoint/2010/main" val="617820491"/>
      </p:ext>
    </p:extLst>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1325880" y="91440"/>
            <a:ext cx="1844040" cy="563880"/>
          </a:xfrm>
        </p:spPr>
        <p:txBody>
          <a:bodyPr/>
          <a:lstStyle/>
          <a:p>
            <a:pPr>
              <a:defRPr/>
            </a:pPr>
            <a:r>
              <a:rPr lang="en-US" sz="3600" dirty="0" smtClean="0">
                <a:latin typeface="Garamond" pitchFamily="18" charset="0"/>
              </a:rPr>
              <a:t>Lectures</a:t>
            </a:r>
          </a:p>
        </p:txBody>
      </p:sp>
      <p:pic>
        <p:nvPicPr>
          <p:cNvPr id="25606" name="Picture 7" descr="4fsif4ve[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525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9</a:t>
            </a:r>
          </a:p>
        </p:txBody>
      </p:sp>
      <p:sp>
        <p:nvSpPr>
          <p:cNvPr id="10" name="Title 1"/>
          <p:cNvSpPr txBox="1">
            <a:spLocks/>
          </p:cNvSpPr>
          <p:nvPr/>
        </p:nvSpPr>
        <p:spPr>
          <a:xfrm>
            <a:off x="326044" y="1685636"/>
            <a:ext cx="6309360" cy="484255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Arial" pitchFamily="34" charset="0"/>
              <a:buChar char="•"/>
            </a:pPr>
            <a:r>
              <a:rPr lang="en-US" sz="2400" dirty="0" smtClean="0"/>
              <a:t>Be engaged - simply watching does not help.</a:t>
            </a:r>
          </a:p>
          <a:p>
            <a:pPr marL="342900" indent="-342900">
              <a:buFont typeface="Arial" pitchFamily="34" charset="0"/>
              <a:buChar char="•"/>
            </a:pPr>
            <a:r>
              <a:rPr lang="en-US" sz="2400" dirty="0" err="1" smtClean="0">
                <a:latin typeface="Garamond" pitchFamily="18" charset="0"/>
              </a:rPr>
              <a:t>Iclickers</a:t>
            </a:r>
            <a:endParaRPr lang="en-US" sz="2400" dirty="0" smtClean="0">
              <a:latin typeface="Garamond" pitchFamily="18" charset="0"/>
            </a:endParaRPr>
          </a:p>
          <a:p>
            <a:pPr marL="800100" lvl="1" indent="-342900">
              <a:buFont typeface="Arial" pitchFamily="34" charset="0"/>
              <a:buChar char="•"/>
            </a:pPr>
            <a:r>
              <a:rPr lang="en-US" dirty="0" smtClean="0">
                <a:latin typeface="Garamond" pitchFamily="18" charset="0"/>
              </a:rPr>
              <a:t>Have one. ( new or old model is fine )</a:t>
            </a:r>
          </a:p>
          <a:p>
            <a:pPr marL="800100" lvl="1" indent="-342900">
              <a:buFont typeface="Arial" pitchFamily="34" charset="0"/>
              <a:buChar char="•"/>
            </a:pPr>
            <a:r>
              <a:rPr lang="en-US" dirty="0" smtClean="0">
                <a:latin typeface="Garamond" pitchFamily="18" charset="0"/>
              </a:rPr>
              <a:t>Have it ready to go as soon as you sit down.</a:t>
            </a:r>
          </a:p>
          <a:p>
            <a:pPr marL="800100" lvl="1" indent="-342900">
              <a:buFont typeface="Arial" pitchFamily="34" charset="0"/>
              <a:buChar char="•"/>
            </a:pPr>
            <a:r>
              <a:rPr lang="en-US" dirty="0" smtClean="0">
                <a:latin typeface="Garamond" pitchFamily="18" charset="0"/>
              </a:rPr>
              <a:t>When you use it you get feedback </a:t>
            </a:r>
          </a:p>
          <a:p>
            <a:pPr marL="1257300" lvl="2" indent="-342900">
              <a:buFont typeface="Arial" pitchFamily="34" charset="0"/>
              <a:buChar char="•"/>
            </a:pPr>
            <a:r>
              <a:rPr lang="en-US" dirty="0" smtClean="0">
                <a:latin typeface="Garamond" pitchFamily="18" charset="0"/>
              </a:rPr>
              <a:t>Steady green light ( older model )</a:t>
            </a:r>
          </a:p>
          <a:p>
            <a:pPr marL="1257300" lvl="2" indent="-342900">
              <a:buFont typeface="Arial" pitchFamily="34" charset="0"/>
              <a:buChar char="•"/>
            </a:pPr>
            <a:r>
              <a:rPr lang="en-US" dirty="0" smtClean="0">
                <a:latin typeface="Garamond" pitchFamily="18" charset="0"/>
              </a:rPr>
              <a:t>Checkmark ( newer model )</a:t>
            </a:r>
          </a:p>
          <a:p>
            <a:pPr marL="1257300" lvl="2" indent="-342900">
              <a:buFont typeface="Arial" pitchFamily="34" charset="0"/>
              <a:buChar char="•"/>
            </a:pPr>
            <a:r>
              <a:rPr lang="en-US" dirty="0" smtClean="0">
                <a:latin typeface="Garamond" pitchFamily="18" charset="0"/>
              </a:rPr>
              <a:t>If malfunction happens, take note of how many </a:t>
            </a:r>
            <a:r>
              <a:rPr lang="en-US" dirty="0" err="1" smtClean="0">
                <a:latin typeface="Garamond" pitchFamily="18" charset="0"/>
              </a:rPr>
              <a:t>IClicker</a:t>
            </a:r>
            <a:r>
              <a:rPr lang="en-US" dirty="0" smtClean="0">
                <a:latin typeface="Garamond" pitchFamily="18" charset="0"/>
              </a:rPr>
              <a:t> questions were asked that lecture period.  At the end of THAT LECTURE submit card to get credit.</a:t>
            </a:r>
          </a:p>
          <a:p>
            <a:pPr marL="342900" indent="-342900">
              <a:buFont typeface="Arial" pitchFamily="34" charset="0"/>
              <a:buChar char="•"/>
            </a:pPr>
            <a:r>
              <a:rPr lang="en-US" sz="2400" dirty="0" smtClean="0"/>
              <a:t>Lecture slides are on our course website.</a:t>
            </a:r>
          </a:p>
        </p:txBody>
      </p:sp>
      <p:pic>
        <p:nvPicPr>
          <p:cNvPr id="101405" name="Picture 29" descr="http://www.google.ca/url?source=imglanding&amp;ct=img&amp;q=http://www.kaiyul.com/wp-content/uploads/2010/10/2iclicker.jpg&amp;sa=X&amp;ei=oM7pULe3LNSO2QXj3YDQBA&amp;ved=0CAsQ8wc&amp;usg=AFQjCNHdFVqsr1V3lrLC5J5ztX1_ep0NJ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8000" y="2194560"/>
            <a:ext cx="2286000" cy="1521756"/>
          </a:xfrm>
          <a:prstGeom prst="rect">
            <a:avLst/>
          </a:prstGeom>
          <a:noFill/>
          <a:extLst>
            <a:ext uri="{909E8E84-426E-40DD-AFC4-6F175D3DCCD1}">
              <a14:hiddenFill xmlns:a14="http://schemas.microsoft.com/office/drawing/2010/main">
                <a:solidFill>
                  <a:srgbClr val="FFFFFF"/>
                </a:solidFill>
              </a14:hiddenFill>
            </a:ext>
          </a:extLst>
        </p:spPr>
      </p:pic>
      <p:pic>
        <p:nvPicPr>
          <p:cNvPr id="101407" name="Picture 31" descr="http://www.google.ca/url?source=imglanding&amp;ct=img&amp;q=https://blogs.commons.georgetown.edu/clickers_cop/files/iclicker2b.jpg&amp;sa=X&amp;ei=W8_pUMaPHuqG2gWHtoC4Cg&amp;ved=0CAsQ8wc40gE&amp;usg=AFQjCNHp009DDHvPD4qwyU0Rbo5Wq6u-c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0" y="3931920"/>
            <a:ext cx="2286000" cy="1928552"/>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Arrow Connector 3"/>
          <p:cNvCxnSpPr/>
          <p:nvPr/>
        </p:nvCxnSpPr>
        <p:spPr>
          <a:xfrm flipV="1">
            <a:off x="5669280" y="2880361"/>
            <a:ext cx="2103120" cy="83595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5074920" y="4160520"/>
            <a:ext cx="3337560" cy="64008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itle 1"/>
          <p:cNvSpPr txBox="1">
            <a:spLocks/>
          </p:cNvSpPr>
          <p:nvPr/>
        </p:nvSpPr>
        <p:spPr>
          <a:xfrm>
            <a:off x="1473431" y="1676400"/>
            <a:ext cx="6309360" cy="296803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Arial" pitchFamily="34" charset="0"/>
              <a:buChar char="•"/>
            </a:pPr>
            <a:r>
              <a:rPr lang="en-US" sz="2400" dirty="0" err="1" smtClean="0"/>
              <a:t>IClicker</a:t>
            </a:r>
            <a:r>
              <a:rPr lang="en-US" sz="2400" dirty="0" smtClean="0"/>
              <a:t> Question Scores</a:t>
            </a:r>
          </a:p>
          <a:p>
            <a:pPr marL="800100" lvl="1" indent="-342900">
              <a:buFont typeface="Arial" pitchFamily="34" charset="0"/>
              <a:buChar char="•"/>
            </a:pPr>
            <a:r>
              <a:rPr lang="en-US" dirty="0" smtClean="0">
                <a:latin typeface="Garamond" pitchFamily="18" charset="0"/>
              </a:rPr>
              <a:t>Each question is scored separately</a:t>
            </a:r>
          </a:p>
          <a:p>
            <a:pPr marL="800100" lvl="1" indent="-342900">
              <a:buFont typeface="Arial" pitchFamily="34" charset="0"/>
              <a:buChar char="•"/>
            </a:pPr>
            <a:r>
              <a:rPr lang="en-US" dirty="0" smtClean="0">
                <a:latin typeface="Garamond" pitchFamily="18" charset="0"/>
              </a:rPr>
              <a:t>You get 80% for answering something!</a:t>
            </a:r>
          </a:p>
          <a:p>
            <a:pPr marL="800100" lvl="1" indent="-342900">
              <a:buFont typeface="Arial" pitchFamily="34" charset="0"/>
              <a:buChar char="•"/>
            </a:pPr>
            <a:r>
              <a:rPr lang="en-US" dirty="0" smtClean="0">
                <a:latin typeface="Garamond" pitchFamily="18" charset="0"/>
              </a:rPr>
              <a:t>You get the remaining 20% for being correct.</a:t>
            </a:r>
          </a:p>
          <a:p>
            <a:pPr marL="800100" lvl="1" indent="-342900">
              <a:buFont typeface="Arial" pitchFamily="34" charset="0"/>
              <a:buChar char="•"/>
            </a:pPr>
            <a:r>
              <a:rPr lang="en-US" dirty="0" smtClean="0">
                <a:latin typeface="Garamond" pitchFamily="18" charset="0"/>
              </a:rPr>
              <a:t>Your total for the day is reported as 0% - 100%.</a:t>
            </a:r>
          </a:p>
          <a:p>
            <a:pPr marL="342900" indent="-342900">
              <a:buFont typeface="Arial" pitchFamily="34" charset="0"/>
              <a:buChar char="•"/>
            </a:pPr>
            <a:r>
              <a:rPr lang="en-US" sz="2400" dirty="0" smtClean="0"/>
              <a:t>Clicking for absent friends - Don’t do it.</a:t>
            </a:r>
          </a:p>
        </p:txBody>
      </p:sp>
      <p:sp>
        <p:nvSpPr>
          <p:cNvPr id="12" name="Title 1"/>
          <p:cNvSpPr txBox="1">
            <a:spLocks/>
          </p:cNvSpPr>
          <p:nvPr/>
        </p:nvSpPr>
        <p:spPr>
          <a:xfrm>
            <a:off x="387004" y="2478509"/>
            <a:ext cx="8482213" cy="868657"/>
          </a:xfrm>
          <a:prstGeom prst="rect">
            <a:avLst/>
          </a:prstGeom>
        </p:spPr>
        <p:txBody>
          <a:bodyPr vert="horz" lIns="91440" tIns="45720" rIns="91440" bIns="45720" rtlCol="0" anchor="b">
            <a:noAutofit/>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solidFill>
                  <a:srgbClr val="FFFF00"/>
                </a:solidFill>
              </a:rPr>
              <a:t>Clicker Question (L1Q2)	Do you have to have one of the new model </a:t>
            </a:r>
            <a:r>
              <a:rPr lang="en-US" sz="2800" dirty="0" err="1" smtClean="0">
                <a:solidFill>
                  <a:srgbClr val="FFFF00"/>
                </a:solidFill>
              </a:rPr>
              <a:t>IClickers</a:t>
            </a:r>
            <a:r>
              <a:rPr lang="en-US" sz="2800" dirty="0" smtClean="0">
                <a:solidFill>
                  <a:srgbClr val="FFFF00"/>
                </a:solidFill>
              </a:rPr>
              <a:t>?</a:t>
            </a:r>
            <a:endParaRPr lang="en-US" sz="2800" dirty="0">
              <a:solidFill>
                <a:srgbClr val="FFFF00"/>
              </a:solidFill>
            </a:endParaRPr>
          </a:p>
        </p:txBody>
      </p:sp>
      <p:sp>
        <p:nvSpPr>
          <p:cNvPr id="13" name="Title 1"/>
          <p:cNvSpPr txBox="1">
            <a:spLocks/>
          </p:cNvSpPr>
          <p:nvPr/>
        </p:nvSpPr>
        <p:spPr>
          <a:xfrm>
            <a:off x="387004" y="3552929"/>
            <a:ext cx="8482213" cy="41145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solidFill>
                  <a:srgbClr val="FFFF00"/>
                </a:solidFill>
              </a:rPr>
              <a:t>A)  Yes		</a:t>
            </a:r>
            <a:endParaRPr lang="en-US" sz="2800" dirty="0">
              <a:solidFill>
                <a:srgbClr val="FFFF00"/>
              </a:solidFill>
            </a:endParaRPr>
          </a:p>
        </p:txBody>
      </p:sp>
      <p:sp>
        <p:nvSpPr>
          <p:cNvPr id="14" name="Title 1"/>
          <p:cNvSpPr txBox="1">
            <a:spLocks/>
          </p:cNvSpPr>
          <p:nvPr/>
        </p:nvSpPr>
        <p:spPr>
          <a:xfrm>
            <a:off x="387004" y="4170149"/>
            <a:ext cx="8482213" cy="41145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a:solidFill>
                  <a:srgbClr val="FFFF00"/>
                </a:solidFill>
              </a:rPr>
              <a:t>B</a:t>
            </a:r>
            <a:r>
              <a:rPr lang="en-US" sz="2800" dirty="0" smtClean="0">
                <a:solidFill>
                  <a:srgbClr val="FFFF00"/>
                </a:solidFill>
              </a:rPr>
              <a:t>)  No</a:t>
            </a:r>
            <a:endParaRPr lang="en-US" sz="2800" dirty="0">
              <a:solidFill>
                <a:srgbClr val="FFFF00"/>
              </a:solidFill>
            </a:endParaRPr>
          </a:p>
        </p:txBody>
      </p:sp>
    </p:spTree>
    <p:extLst>
      <p:ext uri="{BB962C8B-B14F-4D97-AF65-F5344CB8AC3E}">
        <p14:creationId xmlns:p14="http://schemas.microsoft.com/office/powerpoint/2010/main" val="2414172743"/>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4"/>
                                        </p:tgtEl>
                                      </p:cBhvr>
                                    </p:animEffect>
                                    <p:set>
                                      <p:cBhvr>
                                        <p:cTn id="10" dur="1" fill="hold">
                                          <p:stCondLst>
                                            <p:cond delay="499"/>
                                          </p:stCondLst>
                                        </p:cTn>
                                        <p:tgtEl>
                                          <p:spTgt spid="4"/>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6"/>
                                        </p:tgtEl>
                                      </p:cBhvr>
                                    </p:animEffect>
                                    <p:set>
                                      <p:cBhvr>
                                        <p:cTn id="13" dur="1" fill="hold">
                                          <p:stCondLst>
                                            <p:cond delay="499"/>
                                          </p:stCondLst>
                                        </p:cTn>
                                        <p:tgtEl>
                                          <p:spTgt spid="6"/>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101407"/>
                                        </p:tgtEl>
                                      </p:cBhvr>
                                    </p:animEffect>
                                    <p:set>
                                      <p:cBhvr>
                                        <p:cTn id="16" dur="1" fill="hold">
                                          <p:stCondLst>
                                            <p:cond delay="499"/>
                                          </p:stCondLst>
                                        </p:cTn>
                                        <p:tgtEl>
                                          <p:spTgt spid="101407"/>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101405"/>
                                        </p:tgtEl>
                                      </p:cBhvr>
                                    </p:animEffect>
                                    <p:set>
                                      <p:cBhvr>
                                        <p:cTn id="19" dur="1" fill="hold">
                                          <p:stCondLst>
                                            <p:cond delay="499"/>
                                          </p:stCondLst>
                                        </p:cTn>
                                        <p:tgtEl>
                                          <p:spTgt spid="101405"/>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childTnLst>
                                </p:cTn>
                              </p:par>
                              <p:par>
                                <p:cTn id="26" presetID="1" presetClass="entr" presetSubtype="0" fill="hold" grpId="0" nodeType="withEffect">
                                  <p:stCondLst>
                                    <p:cond delay="0"/>
                                  </p:stCondLst>
                                  <p:iterate type="lt">
                                    <p:tmAbs val="0"/>
                                  </p:iterate>
                                  <p:childTnLst>
                                    <p:set>
                                      <p:cBhvr>
                                        <p:cTn id="27" dur="1" fill="hold">
                                          <p:stCondLst>
                                            <p:cond delay="0"/>
                                          </p:stCondLst>
                                        </p:cTn>
                                        <p:tgtEl>
                                          <p:spTgt spid="14"/>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8" presetClass="emph" presetSubtype="0" fill="hold" grpId="1" nodeType="clickEffect">
                                  <p:stCondLst>
                                    <p:cond delay="0"/>
                                  </p:stCondLst>
                                  <p:iterate type="lt">
                                    <p:tmPct val="4000"/>
                                  </p:iterate>
                                  <p:childTnLst>
                                    <p:set>
                                      <p:cBhvr override="childStyle">
                                        <p:cTn id="31" dur="500" fill="hold"/>
                                        <p:tgtEl>
                                          <p:spTgt spid="14"/>
                                        </p:tgtEl>
                                        <p:attrNameLst>
                                          <p:attrName>style.textDecorationUnderline</p:attrName>
                                        </p:attrNameLst>
                                      </p:cBhvr>
                                      <p:to>
                                        <p:strVal val="true"/>
                                      </p:to>
                                    </p:set>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grpId="1" nodeType="clickEffect">
                                  <p:stCondLst>
                                    <p:cond delay="0"/>
                                  </p:stCondLst>
                                  <p:childTnLst>
                                    <p:set>
                                      <p:cBhvr>
                                        <p:cTn id="35" dur="1" fill="hold">
                                          <p:stCondLst>
                                            <p:cond delay="0"/>
                                          </p:stCondLst>
                                        </p:cTn>
                                        <p:tgtEl>
                                          <p:spTgt spid="12"/>
                                        </p:tgtEl>
                                        <p:attrNameLst>
                                          <p:attrName>style.visibility</p:attrName>
                                        </p:attrNameLst>
                                      </p:cBhvr>
                                      <p:to>
                                        <p:strVal val="hidden"/>
                                      </p:to>
                                    </p:set>
                                  </p:childTnLst>
                                </p:cTn>
                              </p:par>
                              <p:par>
                                <p:cTn id="36" presetID="1" presetClass="exit" presetSubtype="0" fill="hold" grpId="1" nodeType="withEffect">
                                  <p:stCondLst>
                                    <p:cond delay="0"/>
                                  </p:stCondLst>
                                  <p:childTnLst>
                                    <p:set>
                                      <p:cBhvr>
                                        <p:cTn id="37" dur="1" fill="hold">
                                          <p:stCondLst>
                                            <p:cond delay="0"/>
                                          </p:stCondLst>
                                        </p:cTn>
                                        <p:tgtEl>
                                          <p:spTgt spid="13"/>
                                        </p:tgtEl>
                                        <p:attrNameLst>
                                          <p:attrName>style.visibility</p:attrName>
                                        </p:attrNameLst>
                                      </p:cBhvr>
                                      <p:to>
                                        <p:strVal val="hidden"/>
                                      </p:to>
                                    </p:set>
                                  </p:childTnLst>
                                </p:cTn>
                              </p:par>
                              <p:par>
                                <p:cTn id="38" presetID="1" presetClass="exit" presetSubtype="0" fill="hold" grpId="2" nodeType="withEffect">
                                  <p:stCondLst>
                                    <p:cond delay="0"/>
                                  </p:stCondLst>
                                  <p:iterate type="lt">
                                    <p:tmAbs val="0"/>
                                  </p:iterate>
                                  <p:childTnLst>
                                    <p:set>
                                      <p:cBhvr>
                                        <p:cTn id="39" dur="1" fill="hold">
                                          <p:stCondLst>
                                            <p:cond delay="0"/>
                                          </p:stCondLst>
                                        </p:cTn>
                                        <p:tgtEl>
                                          <p:spTgt spid="14"/>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3" grpId="0"/>
      <p:bldP spid="12" grpId="0"/>
      <p:bldP spid="12" grpId="1"/>
      <p:bldP spid="13" grpId="0"/>
      <p:bldP spid="13" grpId="1"/>
      <p:bldP spid="14" grpId="0"/>
      <p:bldP spid="14" grpId="1"/>
      <p:bldP spid="14" grpId="2"/>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lnDef>
      <a:spPr>
        <a:ln w="254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13649</TotalTime>
  <Words>1157</Words>
  <Application>Microsoft Office PowerPoint</Application>
  <PresentationFormat>On-screen Show (4:3)</PresentationFormat>
  <Paragraphs>187</Paragraphs>
  <Slides>14</Slides>
  <Notes>13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Default Theme</vt:lpstr>
      <vt:lpstr>Equation</vt:lpstr>
      <vt:lpstr>Welcome to Physics 101! Lecture 01: Introduction to Forces</vt:lpstr>
      <vt:lpstr>Clicker Question (L1Q1) Are all checkpoint questions multiple choice?</vt:lpstr>
      <vt:lpstr>The Website has the answers!</vt:lpstr>
      <vt:lpstr>The Website has the answers!</vt:lpstr>
      <vt:lpstr>Contacting Me</vt:lpstr>
      <vt:lpstr>PowerPoint Presentation</vt:lpstr>
      <vt:lpstr>PowerPoint Presentation</vt:lpstr>
      <vt:lpstr>Reading &amp; Checkpoints</vt:lpstr>
      <vt:lpstr>Lectures</vt:lpstr>
      <vt:lpstr>Discussion Sections</vt:lpstr>
      <vt:lpstr>Laboratory</vt:lpstr>
      <vt:lpstr>P101 Homework</vt:lpstr>
      <vt:lpstr>Physics Philosophy</vt:lpstr>
      <vt:lpstr>Newton’s Laws of Motion</vt:lpstr>
    </vt:vector>
  </TitlesOfParts>
  <Company>University of Illinois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101  -  Lecture 7</dc:title>
  <dc:creator>Halfpap, Bradford Lee</dc:creator>
  <cp:lastModifiedBy>Halfpap, Bradford Lee</cp:lastModifiedBy>
  <cp:revision>517</cp:revision>
  <dcterms:created xsi:type="dcterms:W3CDTF">2012-09-16T23:14:53Z</dcterms:created>
  <dcterms:modified xsi:type="dcterms:W3CDTF">2013-01-15T20:52:55Z</dcterms:modified>
</cp:coreProperties>
</file>