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11"/>
  </p:notesMasterIdLst>
  <p:sldIdLst>
    <p:sldId id="257" r:id="rId2"/>
    <p:sldId id="287" r:id="rId3"/>
    <p:sldId id="300" r:id="rId4"/>
    <p:sldId id="289" r:id="rId5"/>
    <p:sldId id="295" r:id="rId6"/>
    <p:sldId id="296" r:id="rId7"/>
    <p:sldId id="297" r:id="rId8"/>
    <p:sldId id="298" r:id="rId9"/>
    <p:sldId id="299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3300"/>
    <a:srgbClr val="A1DBA4"/>
    <a:srgbClr val="B686DA"/>
    <a:srgbClr val="FFDD71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1834" autoAdjust="0"/>
  </p:normalViewPr>
  <p:slideViewPr>
    <p:cSldViewPr snapToObjects="1">
      <p:cViewPr varScale="1">
        <p:scale>
          <a:sx n="103" d="100"/>
          <a:sy n="103" d="100"/>
        </p:scale>
        <p:origin x="-12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image" Target="../media/image15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12" Type="http://schemas.openxmlformats.org/officeDocument/2006/relationships/image" Target="../media/image14.wmf"/><Relationship Id="rId2" Type="http://schemas.openxmlformats.org/officeDocument/2006/relationships/image" Target="../media/image4.wmf"/><Relationship Id="rId16" Type="http://schemas.openxmlformats.org/officeDocument/2006/relationships/image" Target="../media/image18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5" Type="http://schemas.openxmlformats.org/officeDocument/2006/relationships/image" Target="../media/image7.wmf"/><Relationship Id="rId15" Type="http://schemas.openxmlformats.org/officeDocument/2006/relationships/image" Target="../media/image1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wmf"/><Relationship Id="rId14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71FFD-C035-4E47-ABC8-35C7A43D8A7B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DDE62-0F45-4A26-8B3A-EBD5CE1A8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44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447800"/>
            <a:ext cx="7543800" cy="83820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9.wmf"/><Relationship Id="rId26" Type="http://schemas.openxmlformats.org/officeDocument/2006/relationships/image" Target="../media/image13.wmf"/><Relationship Id="rId3" Type="http://schemas.openxmlformats.org/officeDocument/2006/relationships/notesSlide" Target="../notesSlides/notesSlide1.xml"/><Relationship Id="rId21" Type="http://schemas.openxmlformats.org/officeDocument/2006/relationships/oleObject" Target="../embeddings/oleObject9.bin"/><Relationship Id="rId34" Type="http://schemas.openxmlformats.org/officeDocument/2006/relationships/image" Target="../media/image17.wmf"/><Relationship Id="rId7" Type="http://schemas.openxmlformats.org/officeDocument/2006/relationships/oleObject" Target="../embeddings/oleObject2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7.bin"/><Relationship Id="rId25" Type="http://schemas.openxmlformats.org/officeDocument/2006/relationships/oleObject" Target="../embeddings/oleObject11.bin"/><Relationship Id="rId3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.wmf"/><Relationship Id="rId20" Type="http://schemas.openxmlformats.org/officeDocument/2006/relationships/image" Target="../media/image10.wmf"/><Relationship Id="rId29" Type="http://schemas.openxmlformats.org/officeDocument/2006/relationships/oleObject" Target="../embeddings/oleObject13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4.bin"/><Relationship Id="rId24" Type="http://schemas.openxmlformats.org/officeDocument/2006/relationships/image" Target="../media/image12.wmf"/><Relationship Id="rId32" Type="http://schemas.openxmlformats.org/officeDocument/2006/relationships/image" Target="../media/image16.wmf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23" Type="http://schemas.openxmlformats.org/officeDocument/2006/relationships/oleObject" Target="../embeddings/oleObject10.bin"/><Relationship Id="rId28" Type="http://schemas.openxmlformats.org/officeDocument/2006/relationships/image" Target="../media/image14.wmf"/><Relationship Id="rId36" Type="http://schemas.openxmlformats.org/officeDocument/2006/relationships/image" Target="../media/image18.wmf"/><Relationship Id="rId10" Type="http://schemas.openxmlformats.org/officeDocument/2006/relationships/image" Target="../media/image5.wmf"/><Relationship Id="rId19" Type="http://schemas.openxmlformats.org/officeDocument/2006/relationships/oleObject" Target="../embeddings/oleObject8.bin"/><Relationship Id="rId31" Type="http://schemas.openxmlformats.org/officeDocument/2006/relationships/oleObject" Target="../embeddings/oleObject14.bin"/><Relationship Id="rId4" Type="http://schemas.openxmlformats.org/officeDocument/2006/relationships/image" Target="../media/image2.jpe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7.wmf"/><Relationship Id="rId22" Type="http://schemas.openxmlformats.org/officeDocument/2006/relationships/image" Target="../media/image11.wmf"/><Relationship Id="rId27" Type="http://schemas.openxmlformats.org/officeDocument/2006/relationships/oleObject" Target="../embeddings/oleObject12.bin"/><Relationship Id="rId30" Type="http://schemas.openxmlformats.org/officeDocument/2006/relationships/image" Target="../media/image15.wmf"/><Relationship Id="rId35" Type="http://schemas.openxmlformats.org/officeDocument/2006/relationships/oleObject" Target="../embeddings/oleObject1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3.png"/><Relationship Id="rId5" Type="http://schemas.openxmlformats.org/officeDocument/2006/relationships/image" Target="../media/image22.gif"/><Relationship Id="rId10" Type="http://schemas.openxmlformats.org/officeDocument/2006/relationships/image" Target="../media/image21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18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oleObject" Target="../embeddings/oleObject23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7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9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5" Type="http://schemas.openxmlformats.org/officeDocument/2006/relationships/oleObject" Target="../embeddings/oleObject24.bin"/><Relationship Id="rId10" Type="http://schemas.openxmlformats.org/officeDocument/2006/relationships/image" Target="../media/image26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2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2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3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34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28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2.jpe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8.wmf"/><Relationship Id="rId11" Type="http://schemas.openxmlformats.org/officeDocument/2006/relationships/image" Target="../media/image40.wmf"/><Relationship Id="rId5" Type="http://schemas.openxmlformats.org/officeDocument/2006/relationships/oleObject" Target="../embeddings/oleObject32.bin"/><Relationship Id="rId10" Type="http://schemas.openxmlformats.org/officeDocument/2006/relationships/oleObject" Target="../embeddings/oleObject34.bin"/><Relationship Id="rId4" Type="http://schemas.openxmlformats.org/officeDocument/2006/relationships/image" Target="../media/image2.jpeg"/><Relationship Id="rId9" Type="http://schemas.openxmlformats.org/officeDocument/2006/relationships/image" Target="../media/image3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543800" cy="838200"/>
          </a:xfrm>
        </p:spPr>
        <p:txBody>
          <a:bodyPr/>
          <a:lstStyle/>
          <a:p>
            <a:pPr algn="ctr"/>
            <a:r>
              <a:rPr lang="en-US" dirty="0" smtClean="0"/>
              <a:t>Physics 101  -  Lecture 28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194560" y="1611745"/>
            <a:ext cx="4754880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Today’s lecture will finish chapter 15</a:t>
            </a:r>
            <a:endParaRPr lang="en-US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1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2524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705" y="125702"/>
            <a:ext cx="5673725" cy="4854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Basic Thermodynamic Processes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0889922"/>
              </p:ext>
            </p:extLst>
          </p:nvPr>
        </p:nvGraphicFramePr>
        <p:xfrm>
          <a:off x="6221183" y="306388"/>
          <a:ext cx="10287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10" name="Equation" r:id="rId5" imgW="685800" imgH="203040" progId="Equation.3">
                  <p:embed/>
                </p:oleObj>
              </mc:Choice>
              <mc:Fallback>
                <p:oleObj name="Equation" r:id="rId5" imgW="685800" imgH="20304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1183" y="306388"/>
                        <a:ext cx="1028700" cy="304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5394621"/>
              </p:ext>
            </p:extLst>
          </p:nvPr>
        </p:nvGraphicFramePr>
        <p:xfrm>
          <a:off x="8039100" y="20638"/>
          <a:ext cx="10668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11" name="Equation" r:id="rId7" imgW="711000" imgH="393480" progId="Equation.3">
                  <p:embed/>
                </p:oleObj>
              </mc:Choice>
              <mc:Fallback>
                <p:oleObj name="Equation" r:id="rId7" imgW="71100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9100" y="20638"/>
                        <a:ext cx="106680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" name="Group 31"/>
          <p:cNvGrpSpPr/>
          <p:nvPr/>
        </p:nvGrpSpPr>
        <p:grpSpPr>
          <a:xfrm>
            <a:off x="0" y="1051560"/>
            <a:ext cx="2148840" cy="5476635"/>
            <a:chOff x="0" y="1051560"/>
            <a:chExt cx="2148840" cy="5476635"/>
          </a:xfrm>
        </p:grpSpPr>
        <p:sp>
          <p:nvSpPr>
            <p:cNvPr id="28" name="Rectangle 27"/>
            <p:cNvSpPr/>
            <p:nvPr/>
          </p:nvSpPr>
          <p:spPr>
            <a:xfrm>
              <a:off x="0" y="1051560"/>
              <a:ext cx="2148840" cy="5476635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30382016"/>
                </p:ext>
              </p:extLst>
            </p:nvPr>
          </p:nvGraphicFramePr>
          <p:xfrm>
            <a:off x="201122" y="3365885"/>
            <a:ext cx="1790700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912" name="Equation" r:id="rId9" imgW="1193760" imgH="393480" progId="Equation.3">
                    <p:embed/>
                  </p:oleObj>
                </mc:Choice>
                <mc:Fallback>
                  <p:oleObj name="Equation" r:id="rId9" imgW="1193760" imgH="39348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1122" y="3365885"/>
                          <a:ext cx="1790700" cy="59055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94853447"/>
                </p:ext>
              </p:extLst>
            </p:nvPr>
          </p:nvGraphicFramePr>
          <p:xfrm>
            <a:off x="201122" y="2397125"/>
            <a:ext cx="1600200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913" name="Equation" r:id="rId11" imgW="1066680" imgH="241200" progId="Equation.3">
                    <p:embed/>
                  </p:oleObj>
                </mc:Choice>
                <mc:Fallback>
                  <p:oleObj name="Equation" r:id="rId11" imgW="1066680" imgH="2412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1122" y="2397125"/>
                          <a:ext cx="1600200" cy="36195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27923885"/>
                </p:ext>
              </p:extLst>
            </p:nvPr>
          </p:nvGraphicFramePr>
          <p:xfrm>
            <a:off x="201122" y="4586740"/>
            <a:ext cx="1619250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914" name="Equation" r:id="rId13" imgW="1079280" imgH="393480" progId="Equation.3">
                    <p:embed/>
                  </p:oleObj>
                </mc:Choice>
                <mc:Fallback>
                  <p:oleObj name="Equation" r:id="rId13" imgW="1079280" imgH="39348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1122" y="4586740"/>
                          <a:ext cx="1619250" cy="59055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8447578"/>
                </p:ext>
              </p:extLst>
            </p:nvPr>
          </p:nvGraphicFramePr>
          <p:xfrm>
            <a:off x="201122" y="5807595"/>
            <a:ext cx="1009650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915" name="Equation" r:id="rId15" imgW="672840" imgH="393480" progId="Equation.3">
                    <p:embed/>
                  </p:oleObj>
                </mc:Choice>
                <mc:Fallback>
                  <p:oleObj name="Equation" r:id="rId15" imgW="672840" imgH="39348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1122" y="5807595"/>
                          <a:ext cx="1009650" cy="59055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itle 1"/>
            <p:cNvSpPr txBox="1">
              <a:spLocks/>
            </p:cNvSpPr>
            <p:nvPr/>
          </p:nvSpPr>
          <p:spPr>
            <a:xfrm>
              <a:off x="24130" y="1217246"/>
              <a:ext cx="2038465" cy="374938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000" dirty="0" smtClean="0">
                  <a:solidFill>
                    <a:schemeClr val="bg1"/>
                  </a:solidFill>
                  <a:latin typeface="+mj-lt"/>
                </a:rPr>
                <a:t>Constant Pressure</a:t>
              </a:r>
              <a:endParaRPr lang="en-US" sz="2000" dirty="0" smtClean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238072" y="1051559"/>
            <a:ext cx="2148840" cy="5476635"/>
            <a:chOff x="2238072" y="1051559"/>
            <a:chExt cx="2148840" cy="5476635"/>
          </a:xfrm>
        </p:grpSpPr>
        <p:sp>
          <p:nvSpPr>
            <p:cNvPr id="29" name="Rectangle 28"/>
            <p:cNvSpPr/>
            <p:nvPr/>
          </p:nvSpPr>
          <p:spPr>
            <a:xfrm>
              <a:off x="2238072" y="1051559"/>
              <a:ext cx="2148840" cy="547663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71236134"/>
                </p:ext>
              </p:extLst>
            </p:nvPr>
          </p:nvGraphicFramePr>
          <p:xfrm>
            <a:off x="2524155" y="2416175"/>
            <a:ext cx="742950" cy="342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916" name="Equation" r:id="rId17" imgW="495000" imgH="228600" progId="Equation.3">
                    <p:embed/>
                  </p:oleObj>
                </mc:Choice>
                <mc:Fallback>
                  <p:oleObj name="Equation" r:id="rId17" imgW="495000" imgH="2286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4155" y="2416175"/>
                          <a:ext cx="742950" cy="3429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64315412"/>
                </p:ext>
              </p:extLst>
            </p:nvPr>
          </p:nvGraphicFramePr>
          <p:xfrm>
            <a:off x="2524155" y="3365885"/>
            <a:ext cx="1790700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917" name="Equation" r:id="rId19" imgW="1193760" imgH="393480" progId="Equation.3">
                    <p:embed/>
                  </p:oleObj>
                </mc:Choice>
                <mc:Fallback>
                  <p:oleObj name="Equation" r:id="rId19" imgW="1193760" imgH="39348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4155" y="3365885"/>
                          <a:ext cx="1790700" cy="59055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44620945"/>
                </p:ext>
              </p:extLst>
            </p:nvPr>
          </p:nvGraphicFramePr>
          <p:xfrm>
            <a:off x="2524155" y="4586740"/>
            <a:ext cx="1619250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918" name="Equation" r:id="rId21" imgW="1079280" imgH="393480" progId="Equation.3">
                    <p:embed/>
                  </p:oleObj>
                </mc:Choice>
                <mc:Fallback>
                  <p:oleObj name="Equation" r:id="rId21" imgW="1079280" imgH="39348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4155" y="4586740"/>
                          <a:ext cx="1619250" cy="59055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54251301"/>
                </p:ext>
              </p:extLst>
            </p:nvPr>
          </p:nvGraphicFramePr>
          <p:xfrm>
            <a:off x="2524155" y="5807595"/>
            <a:ext cx="971550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919" name="Equation" r:id="rId23" imgW="647640" imgH="393480" progId="Equation.3">
                    <p:embed/>
                  </p:oleObj>
                </mc:Choice>
                <mc:Fallback>
                  <p:oleObj name="Equation" r:id="rId23" imgW="647640" imgH="39348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4155" y="5807595"/>
                          <a:ext cx="971550" cy="59055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Title 1"/>
            <p:cNvSpPr txBox="1">
              <a:spLocks/>
            </p:cNvSpPr>
            <p:nvPr/>
          </p:nvSpPr>
          <p:spPr>
            <a:xfrm>
              <a:off x="2291195" y="1263891"/>
              <a:ext cx="2042594" cy="328294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000" dirty="0" smtClean="0">
                  <a:latin typeface="+mj-lt"/>
                </a:rPr>
                <a:t>Constant Volume</a:t>
              </a:r>
              <a:endParaRPr lang="en-US" sz="2000" dirty="0" smtClean="0">
                <a:latin typeface="+mn-lt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507230" y="1040018"/>
            <a:ext cx="2148840" cy="5476635"/>
            <a:chOff x="4507230" y="1040018"/>
            <a:chExt cx="2148840" cy="5476635"/>
          </a:xfrm>
        </p:grpSpPr>
        <p:sp>
          <p:nvSpPr>
            <p:cNvPr id="30" name="Rectangle 29"/>
            <p:cNvSpPr/>
            <p:nvPr/>
          </p:nvSpPr>
          <p:spPr>
            <a:xfrm>
              <a:off x="4507230" y="1040018"/>
              <a:ext cx="2148840" cy="5476635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8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57084401"/>
                </p:ext>
              </p:extLst>
            </p:nvPr>
          </p:nvGraphicFramePr>
          <p:xfrm>
            <a:off x="4686300" y="2035175"/>
            <a:ext cx="1866900" cy="723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920" name="Equation" r:id="rId25" imgW="1244520" imgH="482400" progId="Equation.3">
                    <p:embed/>
                  </p:oleObj>
                </mc:Choice>
                <mc:Fallback>
                  <p:oleObj name="Equation" r:id="rId25" imgW="1244520" imgH="4824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86300" y="2035175"/>
                          <a:ext cx="1866900" cy="7239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03878641"/>
                </p:ext>
              </p:extLst>
            </p:nvPr>
          </p:nvGraphicFramePr>
          <p:xfrm>
            <a:off x="4686300" y="3689735"/>
            <a:ext cx="74295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921" name="Equation" r:id="rId27" imgW="495000" imgH="177480" progId="Equation.3">
                    <p:embed/>
                  </p:oleObj>
                </mc:Choice>
                <mc:Fallback>
                  <p:oleObj name="Equation" r:id="rId27" imgW="495000" imgH="17748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86300" y="3689735"/>
                          <a:ext cx="742950" cy="2667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61511760"/>
                </p:ext>
              </p:extLst>
            </p:nvPr>
          </p:nvGraphicFramePr>
          <p:xfrm>
            <a:off x="4686300" y="4834390"/>
            <a:ext cx="895350" cy="342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922" name="Equation" r:id="rId29" imgW="596880" imgH="228600" progId="Equation.3">
                    <p:embed/>
                  </p:oleObj>
                </mc:Choice>
                <mc:Fallback>
                  <p:oleObj name="Equation" r:id="rId29" imgW="596880" imgH="2286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86300" y="4834390"/>
                          <a:ext cx="895350" cy="3429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Title 1"/>
            <p:cNvSpPr txBox="1">
              <a:spLocks/>
            </p:cNvSpPr>
            <p:nvPr/>
          </p:nvSpPr>
          <p:spPr>
            <a:xfrm>
              <a:off x="4783285" y="1134403"/>
              <a:ext cx="1491584" cy="540624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000" dirty="0" smtClean="0">
                  <a:solidFill>
                    <a:schemeClr val="bg1"/>
                  </a:solidFill>
                  <a:latin typeface="+mj-lt"/>
                </a:rPr>
                <a:t>Constant Temperature</a:t>
              </a:r>
              <a:endParaRPr lang="en-US" sz="2000" dirty="0" smtClean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736110" y="1040017"/>
            <a:ext cx="2436465" cy="5476635"/>
            <a:chOff x="6736110" y="1040017"/>
            <a:chExt cx="2436465" cy="5476635"/>
          </a:xfrm>
        </p:grpSpPr>
        <p:sp>
          <p:nvSpPr>
            <p:cNvPr id="31" name="Rectangle 30"/>
            <p:cNvSpPr/>
            <p:nvPr/>
          </p:nvSpPr>
          <p:spPr>
            <a:xfrm>
              <a:off x="6736110" y="1040017"/>
              <a:ext cx="2407890" cy="547663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90081862"/>
                </p:ext>
              </p:extLst>
            </p:nvPr>
          </p:nvGraphicFramePr>
          <p:xfrm>
            <a:off x="6848475" y="4872490"/>
            <a:ext cx="5715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923" name="Equation" r:id="rId31" imgW="380880" imgH="203040" progId="Equation.3">
                    <p:embed/>
                  </p:oleObj>
                </mc:Choice>
                <mc:Fallback>
                  <p:oleObj name="Equation" r:id="rId31" imgW="380880" imgH="20304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48475" y="4872490"/>
                          <a:ext cx="571500" cy="3048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11555415"/>
                </p:ext>
              </p:extLst>
            </p:nvPr>
          </p:nvGraphicFramePr>
          <p:xfrm>
            <a:off x="6848475" y="1692275"/>
            <a:ext cx="2324100" cy="1066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924" name="Equation" r:id="rId33" imgW="1549080" imgH="711000" progId="Equation.3">
                    <p:embed/>
                  </p:oleObj>
                </mc:Choice>
                <mc:Fallback>
                  <p:oleObj name="Equation" r:id="rId33" imgW="1549080" imgH="7110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48475" y="1692275"/>
                          <a:ext cx="2324100" cy="10668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Title 1"/>
            <p:cNvSpPr txBox="1">
              <a:spLocks/>
            </p:cNvSpPr>
            <p:nvPr/>
          </p:nvSpPr>
          <p:spPr>
            <a:xfrm>
              <a:off x="6949440" y="1262248"/>
              <a:ext cx="1999238" cy="32993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000" dirty="0" smtClean="0">
                  <a:latin typeface="+mj-lt"/>
                </a:rPr>
                <a:t>Constant Entropy</a:t>
              </a:r>
              <a:endParaRPr lang="en-US" sz="2000" dirty="0" smtClean="0">
                <a:latin typeface="+mn-lt"/>
              </a:endParaRPr>
            </a:p>
          </p:txBody>
        </p:sp>
        <p:graphicFrame>
          <p:nvGraphicFramePr>
            <p:cNvPr id="27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38168340"/>
                </p:ext>
              </p:extLst>
            </p:nvPr>
          </p:nvGraphicFramePr>
          <p:xfrm>
            <a:off x="6848475" y="3613535"/>
            <a:ext cx="933450" cy="342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925" name="Equation" r:id="rId35" imgW="622080" imgH="228600" progId="Equation.3">
                    <p:embed/>
                  </p:oleObj>
                </mc:Choice>
                <mc:Fallback>
                  <p:oleObj name="Equation" r:id="rId35" imgW="622080" imgH="22860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48475" y="3613535"/>
                          <a:ext cx="933450" cy="3429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88700677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291840" y="137160"/>
            <a:ext cx="242316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Heat Engines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20931" y="2468880"/>
            <a:ext cx="2788920" cy="23556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They turn heat into work ( a spinning shaft ).  </a:t>
            </a:r>
          </a:p>
          <a:p>
            <a:endParaRPr lang="en-US" sz="2400" dirty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It’s what they do.</a:t>
            </a:r>
            <a:endParaRPr lang="en-US" dirty="0" smtClean="0">
              <a:latin typeface="+mn-lt"/>
            </a:endParaRPr>
          </a:p>
        </p:txBody>
      </p:sp>
      <p:pic>
        <p:nvPicPr>
          <p:cNvPr id="136197" name="Picture 5" descr="http://www.google.ca/url?source=imglanding&amp;ct=img&amp;q=http://upload.wikimedia.org/wikipedia/en/thumb/a/a2/Heat_engine.png/300px-Heat_engine.png&amp;sa=X&amp;ei=NcLIUO7tO6nk2wXcs4CQAg&amp;ved=0CAsQ8wc&amp;usg=AFQjCNFJjFXmrR6LYYPwSUFj79xsJfMBO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375295"/>
            <a:ext cx="54864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3139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74320" y="165446"/>
            <a:ext cx="859536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dirty="0" smtClean="0"/>
              <a:t>Thermodynamic Cycles  -  </a:t>
            </a:r>
            <a:r>
              <a:rPr lang="en-US" sz="2400" dirty="0" smtClean="0"/>
              <a:t>Many of these model real engines.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1942" y="4353098"/>
            <a:ext cx="4297680" cy="4869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What makes one cycle better?</a:t>
            </a:r>
          </a:p>
        </p:txBody>
      </p:sp>
      <p:pic>
        <p:nvPicPr>
          <p:cNvPr id="121861" name="Picture 5" descr="http://www.google.ca/url?source=imglanding&amp;ct=img&amp;q=http://www.moteurstirling.com/images/cycle41_uk.gif&amp;sa=X&amp;ei=LAXGUMCMO-mI2gWEk4HgDQ&amp;ved=0CAsQ8wc&amp;usg=AFQjCNHQ6UE78nHiqxuQlbUY7owM2BR55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960120"/>
            <a:ext cx="407754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865" name="Picture 9" descr="http://www.google.ca/url?source=imglanding&amp;ct=img&amp;q=http://www.learnthermo.com/images/ch07/Lesson-B/7B-14-Carnot-PV-diagram.png&amp;sa=X&amp;ei=wQbGUNmGJ8ae2wXsnoHABw&amp;ved=0CAwQ8wc4Yw&amp;usg=AFQjCNH7W2mq9ezWw0Vp1zAMf4R6VAjpy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218" y="960120"/>
            <a:ext cx="3733800" cy="3200400"/>
          </a:xfrm>
          <a:prstGeom prst="rect">
            <a:avLst/>
          </a:prstGeom>
          <a:solidFill>
            <a:schemeClr val="tx1"/>
          </a:solidFill>
        </p:spPr>
      </p:pic>
      <p:grpSp>
        <p:nvGrpSpPr>
          <p:cNvPr id="28" name="Group 27"/>
          <p:cNvGrpSpPr/>
          <p:nvPr/>
        </p:nvGrpSpPr>
        <p:grpSpPr>
          <a:xfrm>
            <a:off x="4800600" y="4343400"/>
            <a:ext cx="3865418" cy="2315770"/>
            <a:chOff x="4800600" y="4343400"/>
            <a:chExt cx="3865418" cy="2315770"/>
          </a:xfrm>
        </p:grpSpPr>
        <p:cxnSp>
          <p:nvCxnSpPr>
            <p:cNvPr id="3" name="Straight Arrow Connector 2"/>
            <p:cNvCxnSpPr/>
            <p:nvPr/>
          </p:nvCxnSpPr>
          <p:spPr>
            <a:xfrm>
              <a:off x="5212080" y="6172200"/>
              <a:ext cx="345393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5212080" y="4343400"/>
              <a:ext cx="0" cy="18288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5989320" y="4800600"/>
              <a:ext cx="173736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7726680" y="4800600"/>
              <a:ext cx="0" cy="86868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5989320" y="5669280"/>
              <a:ext cx="173736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5989320" y="4800600"/>
              <a:ext cx="0" cy="86868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itle 1"/>
            <p:cNvSpPr txBox="1">
              <a:spLocks/>
            </p:cNvSpPr>
            <p:nvPr/>
          </p:nvSpPr>
          <p:spPr>
            <a:xfrm>
              <a:off x="5669280" y="4428481"/>
              <a:ext cx="480060" cy="48697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latin typeface="+mn-lt"/>
                </a:rPr>
                <a:t>1</a:t>
              </a:r>
            </a:p>
          </p:txBody>
        </p:sp>
        <p:sp>
          <p:nvSpPr>
            <p:cNvPr id="21" name="Title 1"/>
            <p:cNvSpPr txBox="1">
              <a:spLocks/>
            </p:cNvSpPr>
            <p:nvPr/>
          </p:nvSpPr>
          <p:spPr>
            <a:xfrm>
              <a:off x="7635240" y="4435195"/>
              <a:ext cx="480060" cy="48697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latin typeface="+mn-lt"/>
                </a:rPr>
                <a:t>2</a:t>
              </a:r>
            </a:p>
          </p:txBody>
        </p:sp>
        <p:sp>
          <p:nvSpPr>
            <p:cNvPr id="22" name="Title 1"/>
            <p:cNvSpPr txBox="1">
              <a:spLocks/>
            </p:cNvSpPr>
            <p:nvPr/>
          </p:nvSpPr>
          <p:spPr>
            <a:xfrm>
              <a:off x="7677958" y="5486400"/>
              <a:ext cx="480060" cy="48697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latin typeface="+mn-lt"/>
                </a:rPr>
                <a:t>3</a:t>
              </a:r>
            </a:p>
          </p:txBody>
        </p:sp>
        <p:sp>
          <p:nvSpPr>
            <p:cNvPr id="23" name="Title 1"/>
            <p:cNvSpPr txBox="1">
              <a:spLocks/>
            </p:cNvSpPr>
            <p:nvPr/>
          </p:nvSpPr>
          <p:spPr>
            <a:xfrm>
              <a:off x="5652424" y="5486400"/>
              <a:ext cx="480060" cy="48697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latin typeface="+mn-lt"/>
                </a:rPr>
                <a:t>4</a:t>
              </a:r>
            </a:p>
          </p:txBody>
        </p:sp>
        <p:sp>
          <p:nvSpPr>
            <p:cNvPr id="24" name="Title 1"/>
            <p:cNvSpPr txBox="1">
              <a:spLocks/>
            </p:cNvSpPr>
            <p:nvPr/>
          </p:nvSpPr>
          <p:spPr>
            <a:xfrm>
              <a:off x="4800600" y="4343400"/>
              <a:ext cx="480060" cy="48697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latin typeface="+mn-lt"/>
                </a:rPr>
                <a:t>p</a:t>
              </a:r>
            </a:p>
          </p:txBody>
        </p:sp>
        <p:sp>
          <p:nvSpPr>
            <p:cNvPr id="25" name="Title 1"/>
            <p:cNvSpPr txBox="1">
              <a:spLocks/>
            </p:cNvSpPr>
            <p:nvPr/>
          </p:nvSpPr>
          <p:spPr>
            <a:xfrm>
              <a:off x="8185958" y="6172200"/>
              <a:ext cx="480060" cy="48697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latin typeface="+mn-lt"/>
                </a:rPr>
                <a:t>V</a:t>
              </a:r>
            </a:p>
          </p:txBody>
        </p:sp>
      </p:grpSp>
      <p:sp>
        <p:nvSpPr>
          <p:cNvPr id="26" name="Title 1"/>
          <p:cNvSpPr txBox="1">
            <a:spLocks/>
          </p:cNvSpPr>
          <p:nvPr/>
        </p:nvSpPr>
        <p:spPr>
          <a:xfrm>
            <a:off x="411942" y="5156075"/>
            <a:ext cx="3352801" cy="4274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Define Efficiency, e.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2827430"/>
              </p:ext>
            </p:extLst>
          </p:nvPr>
        </p:nvGraphicFramePr>
        <p:xfrm>
          <a:off x="411942" y="5899545"/>
          <a:ext cx="27241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97" name="Equation" r:id="rId7" imgW="1815840" imgH="419040" progId="Equation.3">
                  <p:embed/>
                </p:oleObj>
              </mc:Choice>
              <mc:Fallback>
                <p:oleObj name="Equation" r:id="rId7" imgW="1815840" imgH="4190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942" y="5899545"/>
                        <a:ext cx="2724150" cy="6286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821380"/>
              </p:ext>
            </p:extLst>
          </p:nvPr>
        </p:nvGraphicFramePr>
        <p:xfrm>
          <a:off x="3775517" y="5670945"/>
          <a:ext cx="104775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98" name="Equation" r:id="rId9" imgW="698400" imgH="571320" progId="Equation.3">
                  <p:embed/>
                </p:oleObj>
              </mc:Choice>
              <mc:Fallback>
                <p:oleObj name="Equation" r:id="rId9" imgW="698400" imgH="57132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5517" y="5670945"/>
                        <a:ext cx="1047750" cy="8572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268532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397764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Compute an efficiency</a:t>
            </a: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6377894"/>
              </p:ext>
            </p:extLst>
          </p:nvPr>
        </p:nvGraphicFramePr>
        <p:xfrm>
          <a:off x="820132" y="6262497"/>
          <a:ext cx="13716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23" name="Equation" r:id="rId5" imgW="914400" imgH="228600" progId="Equation.3">
                  <p:embed/>
                </p:oleObj>
              </mc:Choice>
              <mc:Fallback>
                <p:oleObj name="Equation" r:id="rId5" imgW="914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132" y="6262497"/>
                        <a:ext cx="1371600" cy="342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Arrow Connector 17"/>
          <p:cNvCxnSpPr/>
          <p:nvPr/>
        </p:nvCxnSpPr>
        <p:spPr>
          <a:xfrm>
            <a:off x="5532120" y="1984874"/>
            <a:ext cx="345393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532120" y="156074"/>
            <a:ext cx="0" cy="18288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309360" y="613274"/>
            <a:ext cx="173736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8046720" y="613274"/>
            <a:ext cx="0" cy="86868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309360" y="1481954"/>
            <a:ext cx="173736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6309360" y="613274"/>
            <a:ext cx="0" cy="86868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 txBox="1">
            <a:spLocks/>
          </p:cNvSpPr>
          <p:nvPr/>
        </p:nvSpPr>
        <p:spPr>
          <a:xfrm>
            <a:off x="5989320" y="241155"/>
            <a:ext cx="480060" cy="4869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1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7955280" y="247869"/>
            <a:ext cx="480060" cy="4869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2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7997998" y="1299074"/>
            <a:ext cx="480060" cy="4869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3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5972464" y="1299074"/>
            <a:ext cx="480060" cy="4869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4</a:t>
            </a: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197706" y="62729"/>
            <a:ext cx="480060" cy="3368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p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8505998" y="1984874"/>
            <a:ext cx="480060" cy="4869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V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455785" y="978179"/>
            <a:ext cx="3840480" cy="1493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Work is area under curve. 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Be careful of signs. 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Total work is area inside cycle.</a:t>
            </a: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5120640" y="445706"/>
            <a:ext cx="557126" cy="335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p</a:t>
            </a:r>
            <a:r>
              <a:rPr lang="en-US" sz="2400" baseline="-25000" dirty="0" smtClean="0">
                <a:latin typeface="+mj-lt"/>
              </a:rPr>
              <a:t>H</a:t>
            </a:r>
            <a:endParaRPr lang="en-US" dirty="0" smtClean="0">
              <a:latin typeface="+mn-lt"/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 flipH="1">
            <a:off x="5532120" y="613274"/>
            <a:ext cx="777240" cy="0"/>
          </a:xfrm>
          <a:prstGeom prst="line">
            <a:avLst/>
          </a:prstGeom>
          <a:ln w="158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5532120" y="1481954"/>
            <a:ext cx="777240" cy="0"/>
          </a:xfrm>
          <a:prstGeom prst="line">
            <a:avLst/>
          </a:prstGeom>
          <a:ln w="158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309360" y="1481954"/>
            <a:ext cx="0" cy="502920"/>
          </a:xfrm>
          <a:prstGeom prst="line">
            <a:avLst/>
          </a:prstGeom>
          <a:ln w="158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8043025" y="1481954"/>
            <a:ext cx="0" cy="502920"/>
          </a:xfrm>
          <a:prstGeom prst="line">
            <a:avLst/>
          </a:prstGeom>
          <a:ln w="158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itle 1"/>
          <p:cNvSpPr txBox="1">
            <a:spLocks/>
          </p:cNvSpPr>
          <p:nvPr/>
        </p:nvSpPr>
        <p:spPr>
          <a:xfrm>
            <a:off x="5120640" y="1299442"/>
            <a:ext cx="557126" cy="335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err="1" smtClean="0">
                <a:latin typeface="+mj-lt"/>
              </a:rPr>
              <a:t>p</a:t>
            </a:r>
            <a:r>
              <a:rPr lang="en-US" sz="2400" baseline="-25000" dirty="0" err="1" smtClean="0">
                <a:latin typeface="+mj-lt"/>
              </a:rPr>
              <a:t>L</a:t>
            </a:r>
            <a:endParaRPr lang="en-US" dirty="0" smtClean="0">
              <a:latin typeface="+mn-lt"/>
            </a:endParaRP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7816994" y="2060791"/>
            <a:ext cx="557126" cy="335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latin typeface="+mj-lt"/>
              </a:rPr>
              <a:t>V</a:t>
            </a:r>
            <a:r>
              <a:rPr lang="en-US" sz="2400" baseline="-25000" dirty="0" smtClean="0">
                <a:latin typeface="+mj-lt"/>
              </a:rPr>
              <a:t>H</a:t>
            </a:r>
            <a:endParaRPr lang="en-US" dirty="0" smtClean="0">
              <a:latin typeface="+mn-lt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6126480" y="2045623"/>
            <a:ext cx="557126" cy="335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V</a:t>
            </a:r>
            <a:r>
              <a:rPr lang="en-US" sz="2400" baseline="-25000" dirty="0">
                <a:latin typeface="+mj-lt"/>
              </a:rPr>
              <a:t>L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68" name="Object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2081917"/>
              </p:ext>
            </p:extLst>
          </p:nvPr>
        </p:nvGraphicFramePr>
        <p:xfrm>
          <a:off x="3899939" y="62729"/>
          <a:ext cx="104775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24" name="Equation" r:id="rId7" imgW="698400" imgH="571320" progId="Equation.3">
                  <p:embed/>
                </p:oleObj>
              </mc:Choice>
              <mc:Fallback>
                <p:oleObj name="Equation" r:id="rId7" imgW="698400" imgH="57132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9939" y="62729"/>
                        <a:ext cx="1047750" cy="8572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0190242"/>
              </p:ext>
            </p:extLst>
          </p:nvPr>
        </p:nvGraphicFramePr>
        <p:xfrm>
          <a:off x="896332" y="2855518"/>
          <a:ext cx="25908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25" name="Equation" r:id="rId9" imgW="1726920" imgH="355320" progId="Equation.3">
                  <p:embed/>
                </p:oleObj>
              </mc:Choice>
              <mc:Fallback>
                <p:oleObj name="Equation" r:id="rId9" imgW="1726920" imgH="35532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6332" y="2855518"/>
                        <a:ext cx="2590800" cy="5334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7667890"/>
              </p:ext>
            </p:extLst>
          </p:nvPr>
        </p:nvGraphicFramePr>
        <p:xfrm>
          <a:off x="831916" y="3772737"/>
          <a:ext cx="28194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26" name="Equation" r:id="rId11" imgW="1879560" imgH="355320" progId="Equation.3">
                  <p:embed/>
                </p:oleObj>
              </mc:Choice>
              <mc:Fallback>
                <p:oleObj name="Equation" r:id="rId11" imgW="1879560" imgH="355320" progId="Equation.3">
                  <p:embed/>
                  <p:pic>
                    <p:nvPicPr>
                      <p:cNvPr id="0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916" y="3772737"/>
                        <a:ext cx="2819400" cy="5334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itle 1"/>
          <p:cNvSpPr txBox="1">
            <a:spLocks/>
          </p:cNvSpPr>
          <p:nvPr/>
        </p:nvSpPr>
        <p:spPr>
          <a:xfrm>
            <a:off x="807406" y="4689956"/>
            <a:ext cx="3332134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Only add up heat put into the system.  Ignore heat removed from the system.</a:t>
            </a:r>
            <a:endParaRPr lang="en-US" dirty="0" smtClean="0">
              <a:latin typeface="+mn-lt"/>
            </a:endParaRPr>
          </a:p>
        </p:txBody>
      </p:sp>
      <p:sp>
        <p:nvSpPr>
          <p:cNvPr id="73" name="Down Arrow 72"/>
          <p:cNvSpPr/>
          <p:nvPr/>
        </p:nvSpPr>
        <p:spPr>
          <a:xfrm>
            <a:off x="6847609" y="445706"/>
            <a:ext cx="411480" cy="548640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ight Arrow 74"/>
          <p:cNvSpPr/>
          <p:nvPr/>
        </p:nvSpPr>
        <p:spPr>
          <a:xfrm>
            <a:off x="6126480" y="887962"/>
            <a:ext cx="502920" cy="411480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6708371" y="32152"/>
            <a:ext cx="708660" cy="4414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Q</a:t>
            </a:r>
            <a:r>
              <a:rPr lang="en-US" sz="2400" baseline="-25000" dirty="0" smtClean="0">
                <a:solidFill>
                  <a:srgbClr val="FFFF00"/>
                </a:solidFill>
                <a:latin typeface="+mj-lt"/>
              </a:rPr>
              <a:t>12</a:t>
            </a:r>
            <a:endParaRPr lang="en-US" dirty="0" smtClean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5600700" y="872953"/>
            <a:ext cx="708660" cy="4414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Q</a:t>
            </a:r>
            <a:r>
              <a:rPr lang="en-US" sz="2400" baseline="-25000" dirty="0" smtClean="0">
                <a:solidFill>
                  <a:srgbClr val="FFFF00"/>
                </a:solidFill>
                <a:latin typeface="+mj-lt"/>
              </a:rPr>
              <a:t>41</a:t>
            </a:r>
            <a:endParaRPr lang="en-US" dirty="0" smtClean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53" name="Title 1"/>
          <p:cNvSpPr txBox="1">
            <a:spLocks/>
          </p:cNvSpPr>
          <p:nvPr/>
        </p:nvSpPr>
        <p:spPr>
          <a:xfrm>
            <a:off x="5408526" y="3208250"/>
            <a:ext cx="3735474" cy="36457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Clicker </a:t>
            </a:r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Question  (L28Q1):  </a:t>
            </a:r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What is the size of Q</a:t>
            </a:r>
            <a:r>
              <a:rPr lang="en-US" sz="2400" baseline="-25000" dirty="0" smtClean="0">
                <a:solidFill>
                  <a:srgbClr val="FFFF00"/>
                </a:solidFill>
                <a:latin typeface="+mj-lt"/>
              </a:rPr>
              <a:t>41</a:t>
            </a:r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?</a:t>
            </a:r>
          </a:p>
          <a:p>
            <a:endParaRPr lang="en-US" sz="2400" dirty="0" smtClean="0">
              <a:solidFill>
                <a:srgbClr val="FFFF00"/>
              </a:solidFill>
              <a:latin typeface="+mj-lt"/>
            </a:endParaRPr>
          </a:p>
          <a:p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A)  </a:t>
            </a:r>
            <a:r>
              <a:rPr lang="en-US" sz="2400" dirty="0" err="1" smtClean="0">
                <a:solidFill>
                  <a:srgbClr val="FFFF00"/>
                </a:solidFill>
                <a:latin typeface="+mj-lt"/>
              </a:rPr>
              <a:t>p</a:t>
            </a:r>
            <a:r>
              <a:rPr lang="en-US" sz="2400" baseline="-25000" dirty="0" err="1" smtClean="0">
                <a:solidFill>
                  <a:srgbClr val="FFFF00"/>
                </a:solidFill>
                <a:latin typeface="+mj-lt"/>
              </a:rPr>
              <a:t>H</a:t>
            </a:r>
            <a:r>
              <a:rPr lang="en-US" sz="2400" dirty="0" err="1" smtClean="0">
                <a:solidFill>
                  <a:srgbClr val="FFFF00"/>
                </a:solidFill>
                <a:latin typeface="+mj-lt"/>
              </a:rPr>
              <a:t>V</a:t>
            </a:r>
            <a:r>
              <a:rPr lang="en-US" sz="2400" baseline="-25000" dirty="0" err="1" smtClean="0">
                <a:solidFill>
                  <a:srgbClr val="FFFF00"/>
                </a:solidFill>
                <a:latin typeface="+mj-lt"/>
              </a:rPr>
              <a:t>L</a:t>
            </a:r>
            <a:endParaRPr lang="en-US" dirty="0">
              <a:solidFill>
                <a:srgbClr val="FFFF00"/>
              </a:solidFill>
              <a:latin typeface="+mn-lt"/>
            </a:endParaRPr>
          </a:p>
          <a:p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B)  </a:t>
            </a:r>
            <a:r>
              <a:rPr lang="en-US" sz="2400" dirty="0" err="1" smtClean="0">
                <a:solidFill>
                  <a:srgbClr val="FFFF00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L</a:t>
            </a:r>
            <a:r>
              <a:rPr lang="en-US" sz="2400" dirty="0" err="1" smtClean="0">
                <a:solidFill>
                  <a:srgbClr val="FFFF00"/>
                </a:solidFill>
              </a:rPr>
              <a:t>V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H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sz="2400" dirty="0">
                <a:solidFill>
                  <a:srgbClr val="FFFF00"/>
                </a:solidFill>
              </a:rPr>
              <a:t>C</a:t>
            </a:r>
            <a:r>
              <a:rPr lang="en-US" sz="2400" dirty="0" smtClean="0">
                <a:solidFill>
                  <a:srgbClr val="FFFF00"/>
                </a:solidFill>
              </a:rPr>
              <a:t>)  C</a:t>
            </a:r>
            <a:r>
              <a:rPr lang="en-US" sz="2400" baseline="-25000" dirty="0" smtClean="0">
                <a:solidFill>
                  <a:srgbClr val="FFFF00"/>
                </a:solidFill>
              </a:rPr>
              <a:t>V</a:t>
            </a:r>
            <a:r>
              <a:rPr lang="en-US" sz="2400" dirty="0" smtClean="0">
                <a:solidFill>
                  <a:srgbClr val="FFFF00"/>
                </a:solidFill>
              </a:rPr>
              <a:t>( T</a:t>
            </a:r>
            <a:r>
              <a:rPr lang="en-US" sz="2400" baseline="-25000" dirty="0" smtClean="0">
                <a:solidFill>
                  <a:srgbClr val="FFFF00"/>
                </a:solidFill>
              </a:rPr>
              <a:t>1</a:t>
            </a:r>
            <a:r>
              <a:rPr lang="en-US" sz="2400" dirty="0" smtClean="0">
                <a:solidFill>
                  <a:srgbClr val="FFFF00"/>
                </a:solidFill>
              </a:rPr>
              <a:t> - T</a:t>
            </a:r>
            <a:r>
              <a:rPr lang="en-US" sz="2400" baseline="-25000" dirty="0">
                <a:solidFill>
                  <a:srgbClr val="FFFF00"/>
                </a:solidFill>
              </a:rPr>
              <a:t>4</a:t>
            </a:r>
            <a:r>
              <a:rPr lang="en-US" sz="2400" dirty="0" smtClean="0">
                <a:solidFill>
                  <a:srgbClr val="FFFF00"/>
                </a:solidFill>
              </a:rPr>
              <a:t> )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D)  </a:t>
            </a:r>
            <a:r>
              <a:rPr lang="en-US" sz="2400" dirty="0" err="1" smtClean="0">
                <a:solidFill>
                  <a:srgbClr val="FFFF00"/>
                </a:solidFill>
              </a:rPr>
              <a:t>C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p</a:t>
            </a:r>
            <a:r>
              <a:rPr lang="en-US" sz="2400" dirty="0" smtClean="0">
                <a:solidFill>
                  <a:srgbClr val="FFFF00"/>
                </a:solidFill>
              </a:rPr>
              <a:t>( </a:t>
            </a:r>
            <a:r>
              <a:rPr lang="en-US" sz="2400" dirty="0">
                <a:solidFill>
                  <a:srgbClr val="FFFF00"/>
                </a:solidFill>
              </a:rPr>
              <a:t>T</a:t>
            </a:r>
            <a:r>
              <a:rPr lang="en-US" sz="2400" baseline="-25000" dirty="0">
                <a:solidFill>
                  <a:srgbClr val="FFFF00"/>
                </a:solidFill>
              </a:rPr>
              <a:t>1</a:t>
            </a:r>
            <a:r>
              <a:rPr lang="en-US" sz="2400" dirty="0">
                <a:solidFill>
                  <a:srgbClr val="FFFF00"/>
                </a:solidFill>
              </a:rPr>
              <a:t> - T</a:t>
            </a:r>
            <a:r>
              <a:rPr lang="en-US" sz="2400" baseline="-25000" dirty="0">
                <a:solidFill>
                  <a:srgbClr val="FFFF00"/>
                </a:solidFill>
              </a:rPr>
              <a:t>4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)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E) </a:t>
            </a:r>
            <a:r>
              <a:rPr lang="en-US" sz="2400" dirty="0" err="1" smtClean="0">
                <a:solidFill>
                  <a:srgbClr val="FFFF00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H</a:t>
            </a:r>
            <a:r>
              <a:rPr lang="en-US" sz="2400" dirty="0" err="1" smtClean="0">
                <a:solidFill>
                  <a:srgbClr val="FFFF00"/>
                </a:solidFill>
              </a:rPr>
              <a:t>V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L</a:t>
            </a:r>
            <a:r>
              <a:rPr lang="en-US" sz="2400" baseline="-25000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- </a:t>
            </a:r>
            <a:r>
              <a:rPr lang="en-US" sz="2400" dirty="0" err="1">
                <a:solidFill>
                  <a:srgbClr val="FFFF00"/>
                </a:solidFill>
              </a:rPr>
              <a:t>p</a:t>
            </a:r>
            <a:r>
              <a:rPr lang="en-US" sz="2400" baseline="-25000" dirty="0" err="1">
                <a:solidFill>
                  <a:srgbClr val="FFFF00"/>
                </a:solidFill>
              </a:rPr>
              <a:t>L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H</a:t>
            </a:r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</p:txBody>
      </p:sp>
      <p:graphicFrame>
        <p:nvGraphicFramePr>
          <p:cNvPr id="76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7097317"/>
              </p:ext>
            </p:extLst>
          </p:nvPr>
        </p:nvGraphicFramePr>
        <p:xfrm>
          <a:off x="5250648" y="2855518"/>
          <a:ext cx="34671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27" name="Equation" r:id="rId13" imgW="2311200" imgH="431640" progId="Equation.3">
                  <p:embed/>
                </p:oleObj>
              </mc:Choice>
              <mc:Fallback>
                <p:oleObj name="Equation" r:id="rId13" imgW="2311200" imgH="43164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0648" y="2855518"/>
                        <a:ext cx="3467100" cy="647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" name="Objec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7338751"/>
              </p:ext>
            </p:extLst>
          </p:nvPr>
        </p:nvGraphicFramePr>
        <p:xfrm>
          <a:off x="6035675" y="4041775"/>
          <a:ext cx="19621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28" name="Equation" r:id="rId15" imgW="1307880" imgH="431640" progId="Equation.3">
                  <p:embed/>
                </p:oleObj>
              </mc:Choice>
              <mc:Fallback>
                <p:oleObj name="Equation" r:id="rId15" imgW="1307880" imgH="431640" progId="Equation.3">
                  <p:embed/>
                  <p:pic>
                    <p:nvPicPr>
                      <p:cNvPr id="0" name="Object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5675" y="4041775"/>
                        <a:ext cx="1962150" cy="6477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31559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5" grpId="0"/>
      <p:bldP spid="73" grpId="0" animBg="1"/>
      <p:bldP spid="75" grpId="0" animBg="1"/>
      <p:bldP spid="51" grpId="0"/>
      <p:bldP spid="52" grpId="0"/>
      <p:bldP spid="53" grpId="0"/>
      <p:bldP spid="5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The </a:t>
            </a:r>
            <a:r>
              <a:rPr lang="en-US" sz="2400" dirty="0" err="1" smtClean="0"/>
              <a:t>Stirling</a:t>
            </a:r>
            <a:r>
              <a:rPr lang="en-US" sz="2400" dirty="0" smtClean="0"/>
              <a:t> engine was really used in early coal mining and manufacturing.</a:t>
            </a: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8232467"/>
              </p:ext>
            </p:extLst>
          </p:nvPr>
        </p:nvGraphicFramePr>
        <p:xfrm>
          <a:off x="1005840" y="3981226"/>
          <a:ext cx="14668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8" name="Equation" r:id="rId5" imgW="977760" imgH="431640" progId="Equation.3">
                  <p:embed/>
                </p:oleObj>
              </mc:Choice>
              <mc:Fallback>
                <p:oleObj name="Equation" r:id="rId5" imgW="9777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5840" y="3981226"/>
                        <a:ext cx="1466850" cy="647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1005840" y="2696110"/>
            <a:ext cx="3703320" cy="8986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Ideal efficiency is equal to that of a Carnot cycle.</a:t>
            </a:r>
          </a:p>
        </p:txBody>
      </p:sp>
      <p:pic>
        <p:nvPicPr>
          <p:cNvPr id="7" name="Picture 5" descr="http://www.google.ca/url?source=imglanding&amp;ct=img&amp;q=http://www.moteurstirling.com/images/cycle41_uk.gif&amp;sa=X&amp;ei=LAXGUMCMO-mI2gWEk4HgDQ&amp;ved=0CAsQ8wc&amp;usg=AFQjCNHQ6UE78nHiqxuQlbUY7owM2BR55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638" y="1920240"/>
            <a:ext cx="3638017" cy="2855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772400" y="594360"/>
            <a:ext cx="1371600" cy="304338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dirty="0" err="1" smtClean="0">
                <a:latin typeface="+mj-lt"/>
              </a:rPr>
              <a:t>Stirling</a:t>
            </a:r>
            <a:r>
              <a:rPr lang="en-US" sz="1600" dirty="0" smtClean="0">
                <a:latin typeface="+mj-lt"/>
              </a:rPr>
              <a:t> Engine</a:t>
            </a:r>
            <a:endParaRPr lang="en-US" sz="1600" dirty="0" smtClean="0">
              <a:latin typeface="+mn-lt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05840" y="1120972"/>
            <a:ext cx="4579852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Heat is only added from an external source during the high temperature expansion ( 2 to 3 ).</a:t>
            </a:r>
            <a:endParaRPr lang="en-US" dirty="0" smtClean="0">
              <a:latin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852725" y="2046262"/>
            <a:ext cx="919676" cy="649848"/>
            <a:chOff x="7401364" y="1030778"/>
            <a:chExt cx="919676" cy="649848"/>
          </a:xfrm>
        </p:grpSpPr>
        <p:sp>
          <p:nvSpPr>
            <p:cNvPr id="2" name="Down Arrow 1"/>
            <p:cNvSpPr/>
            <p:nvPr/>
          </p:nvSpPr>
          <p:spPr>
            <a:xfrm rot="1567581">
              <a:off x="7401364" y="1177706"/>
              <a:ext cx="274320" cy="50292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itle 1"/>
            <p:cNvSpPr txBox="1">
              <a:spLocks/>
            </p:cNvSpPr>
            <p:nvPr/>
          </p:nvSpPr>
          <p:spPr>
            <a:xfrm>
              <a:off x="7635240" y="1030778"/>
              <a:ext cx="685800" cy="441498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FF0000"/>
                  </a:solidFill>
                  <a:latin typeface="+mj-lt"/>
                </a:rPr>
                <a:t>Q</a:t>
              </a:r>
              <a:r>
                <a:rPr lang="en-US" sz="2400" baseline="-25000" dirty="0" smtClean="0">
                  <a:solidFill>
                    <a:srgbClr val="FF0000"/>
                  </a:solidFill>
                  <a:latin typeface="+mj-lt"/>
                </a:rPr>
                <a:t>in</a:t>
              </a:r>
              <a:endParaRPr lang="en-US" dirty="0" smtClean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1005840" y="5015345"/>
            <a:ext cx="4617720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Inability to completely exchange heat with regenerator greatly reduces the actual efficiency.</a:t>
            </a:r>
          </a:p>
        </p:txBody>
      </p:sp>
    </p:spTree>
    <p:extLst>
      <p:ext uri="{BB962C8B-B14F-4D97-AF65-F5344CB8AC3E}">
        <p14:creationId xmlns:p14="http://schemas.microsoft.com/office/powerpoint/2010/main" val="185057140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Define Entropy ( changes ) to make more progress</a:t>
            </a: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9691718"/>
              </p:ext>
            </p:extLst>
          </p:nvPr>
        </p:nvGraphicFramePr>
        <p:xfrm>
          <a:off x="4573847" y="5662403"/>
          <a:ext cx="447675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3" name="Equation" r:id="rId5" imgW="2984400" imgH="685800" progId="Equation.3">
                  <p:embed/>
                </p:oleObj>
              </mc:Choice>
              <mc:Fallback>
                <p:oleObj name="Equation" r:id="rId5" imgW="298440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3847" y="5662403"/>
                        <a:ext cx="4476750" cy="1028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1554480" y="5044408"/>
            <a:ext cx="2377440" cy="411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Melt 20g ice cube.</a:t>
            </a:r>
            <a:endParaRPr lang="en-US" dirty="0" smtClean="0">
              <a:latin typeface="+mn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0980" y="777240"/>
            <a:ext cx="8492722" cy="2926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+mj-lt"/>
              </a:rPr>
              <a:t>Entropy is a property of a system that speaks to what changes will be spontaneous and what changes will not.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dirty="0" smtClean="0">
                <a:latin typeface="+mn-lt"/>
              </a:rPr>
              <a:t>Entropy is essentially statistical in nature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dirty="0" smtClean="0">
                <a:latin typeface="+mn-lt"/>
              </a:rPr>
              <a:t>Entropy is bound up with fundamental questions ( time )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dirty="0" smtClean="0">
                <a:latin typeface="+mn-lt"/>
              </a:rPr>
              <a:t>We can define entropy changes in terms of macroscopic variables.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dirty="0" smtClean="0">
                <a:latin typeface="+mn-lt"/>
              </a:rPr>
              <a:t>We only get inequalities unless we can at least imagine corresponding reversible processes which can be analyzed.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8477973"/>
              </p:ext>
            </p:extLst>
          </p:nvPr>
        </p:nvGraphicFramePr>
        <p:xfrm>
          <a:off x="425796" y="4865338"/>
          <a:ext cx="8953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4" name="Equation" r:id="rId7" imgW="596880" imgH="393480" progId="Equation.3">
                  <p:embed/>
                </p:oleObj>
              </mc:Choice>
              <mc:Fallback>
                <p:oleObj name="Equation" r:id="rId7" imgW="596880" imgH="39348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796" y="4865338"/>
                        <a:ext cx="89535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5007953"/>
              </p:ext>
            </p:extLst>
          </p:nvPr>
        </p:nvGraphicFramePr>
        <p:xfrm>
          <a:off x="4573847" y="4798663"/>
          <a:ext cx="15049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5" name="Equation" r:id="rId9" imgW="1002960" imgH="482400" progId="Equation.3">
                  <p:embed/>
                </p:oleObj>
              </mc:Choice>
              <mc:Fallback>
                <p:oleObj name="Equation" r:id="rId9" imgW="1002960" imgH="48240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3847" y="4798663"/>
                        <a:ext cx="1504950" cy="723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425796" y="3851564"/>
            <a:ext cx="3429000" cy="8072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Entropy Change for fixed temperature process.</a:t>
            </a:r>
            <a:endParaRPr lang="en-US" dirty="0" smtClean="0">
              <a:latin typeface="+mn-l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3847" y="3830387"/>
            <a:ext cx="3901008" cy="8284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Entropy change for process with changing temperature.</a:t>
            </a:r>
            <a:endParaRPr lang="en-US" dirty="0" smtClean="0">
              <a:latin typeface="+mn-lt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215741" y="4798664"/>
            <a:ext cx="2656118" cy="7239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Cool 100g of water from 50</a:t>
            </a:r>
            <a:r>
              <a:rPr lang="en-US" sz="2400" dirty="0" smtClean="0">
                <a:latin typeface="Garamond"/>
              </a:rPr>
              <a:t>°C to </a:t>
            </a:r>
            <a:r>
              <a:rPr lang="en-US" sz="2400" dirty="0" smtClean="0"/>
              <a:t>30</a:t>
            </a:r>
            <a:r>
              <a:rPr lang="en-US" sz="2400" dirty="0" smtClean="0">
                <a:latin typeface="Garamond"/>
              </a:rPr>
              <a:t>°C</a:t>
            </a:r>
            <a:r>
              <a:rPr lang="en-US" sz="2400" dirty="0" smtClean="0">
                <a:latin typeface="+mj-lt"/>
              </a:rPr>
              <a:t>.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056648"/>
              </p:ext>
            </p:extLst>
          </p:nvPr>
        </p:nvGraphicFramePr>
        <p:xfrm>
          <a:off x="425796" y="5662403"/>
          <a:ext cx="3086101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6" name="Equation" r:id="rId11" imgW="2057400" imgH="685800" progId="Equation.3">
                  <p:embed/>
                </p:oleObj>
              </mc:Choice>
              <mc:Fallback>
                <p:oleObj name="Equation" r:id="rId11" imgW="2057400" imgH="685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796" y="5662403"/>
                        <a:ext cx="3086101" cy="1028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149845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58140" y="168952"/>
            <a:ext cx="233172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Carnot Cycle</a:t>
            </a: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6728"/>
              </p:ext>
            </p:extLst>
          </p:nvPr>
        </p:nvGraphicFramePr>
        <p:xfrm>
          <a:off x="4221596" y="6069669"/>
          <a:ext cx="15049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65" name="Equation" r:id="rId5" imgW="1002960" imgH="431640" progId="Equation.3">
                  <p:embed/>
                </p:oleObj>
              </mc:Choice>
              <mc:Fallback>
                <p:oleObj name="Equation" r:id="rId5" imgW="1002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1596" y="6069669"/>
                        <a:ext cx="1504950" cy="6477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358140" y="939315"/>
            <a:ext cx="5052060" cy="13998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Uses only two types of process.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Constant temperature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No heat exchanged ( Constant Entropy 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Looks unpleasant on a </a:t>
            </a:r>
            <a:r>
              <a:rPr lang="en-US" sz="2000" dirty="0" err="1" smtClean="0">
                <a:latin typeface="+mn-lt"/>
              </a:rPr>
              <a:t>pV</a:t>
            </a:r>
            <a:r>
              <a:rPr lang="en-US" sz="2000" dirty="0" smtClean="0">
                <a:latin typeface="+mn-lt"/>
              </a:rPr>
              <a:t> diagram.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58140" y="3665538"/>
            <a:ext cx="3952644" cy="639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>
                <a:latin typeface="+mj-lt"/>
              </a:rPr>
              <a:t>There is a minimum and a maximum temperature available.</a:t>
            </a:r>
            <a:endParaRPr lang="en-US" sz="2000" dirty="0" smtClean="0">
              <a:latin typeface="+mn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6300110"/>
              </p:ext>
            </p:extLst>
          </p:nvPr>
        </p:nvGraphicFramePr>
        <p:xfrm>
          <a:off x="3638550" y="182880"/>
          <a:ext cx="8953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66" name="Equation" r:id="rId7" imgW="596880" imgH="393480" progId="Equation.3">
                  <p:embed/>
                </p:oleObj>
              </mc:Choice>
              <mc:Fallback>
                <p:oleObj name="Equation" r:id="rId7" imgW="596880" imgH="39348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8550" y="182880"/>
                        <a:ext cx="89535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9" descr="http://www.google.ca/url?source=imglanding&amp;ct=img&amp;q=http://www.learnthermo.com/images/ch07/Lesson-B/7B-14-Carnot-PV-diagram.png&amp;sa=X&amp;ei=wQbGUNmGJ8ae2wXsnoHABw&amp;ved=0CAwQ8wc4Yw&amp;usg=AFQjCNH7W2mq9ezWw0Vp1zAMf4R6VAjpy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7043"/>
            <a:ext cx="3733800" cy="32004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58140" y="2515205"/>
            <a:ext cx="4754880" cy="9743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>
                <a:latin typeface="+mj-lt"/>
              </a:rPr>
              <a:t>But notice that Q = T·∆S.  Represent a cycle on a TS diagram instead of a </a:t>
            </a:r>
            <a:r>
              <a:rPr lang="en-US" sz="2000" dirty="0" err="1" smtClean="0">
                <a:latin typeface="+mj-lt"/>
              </a:rPr>
              <a:t>pV</a:t>
            </a:r>
            <a:r>
              <a:rPr lang="en-US" sz="2000" dirty="0" smtClean="0">
                <a:latin typeface="+mj-lt"/>
              </a:rPr>
              <a:t> diagram and it makes much more sense.</a:t>
            </a:r>
            <a:endParaRPr lang="en-US" sz="2000" dirty="0" smtClean="0">
              <a:latin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171556" y="3537882"/>
            <a:ext cx="3860222" cy="2619185"/>
            <a:chOff x="5171556" y="3537882"/>
            <a:chExt cx="3860222" cy="2619185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5577840" y="5670097"/>
              <a:ext cx="345393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5577840" y="3841297"/>
              <a:ext cx="0" cy="18288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6355080" y="4298497"/>
              <a:ext cx="173736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8092440" y="4298497"/>
              <a:ext cx="0" cy="86868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6355080" y="5167177"/>
              <a:ext cx="173736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6355080" y="4298497"/>
              <a:ext cx="0" cy="86868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itle 1"/>
            <p:cNvSpPr txBox="1">
              <a:spLocks/>
            </p:cNvSpPr>
            <p:nvPr/>
          </p:nvSpPr>
          <p:spPr>
            <a:xfrm>
              <a:off x="6035040" y="3926378"/>
              <a:ext cx="480060" cy="48697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latin typeface="+mn-lt"/>
                </a:rPr>
                <a:t>1</a:t>
              </a:r>
            </a:p>
          </p:txBody>
        </p:sp>
        <p:sp>
          <p:nvSpPr>
            <p:cNvPr id="19" name="Title 1"/>
            <p:cNvSpPr txBox="1">
              <a:spLocks/>
            </p:cNvSpPr>
            <p:nvPr/>
          </p:nvSpPr>
          <p:spPr>
            <a:xfrm>
              <a:off x="8001000" y="3933092"/>
              <a:ext cx="480060" cy="48697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latin typeface="+mn-lt"/>
                </a:rPr>
                <a:t>2</a:t>
              </a:r>
            </a:p>
          </p:txBody>
        </p:sp>
        <p:sp>
          <p:nvSpPr>
            <p:cNvPr id="20" name="Title 1"/>
            <p:cNvSpPr txBox="1">
              <a:spLocks/>
            </p:cNvSpPr>
            <p:nvPr/>
          </p:nvSpPr>
          <p:spPr>
            <a:xfrm>
              <a:off x="8043718" y="4984297"/>
              <a:ext cx="480060" cy="48697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latin typeface="+mn-lt"/>
                </a:rPr>
                <a:t>3</a:t>
              </a:r>
            </a:p>
          </p:txBody>
        </p:sp>
        <p:sp>
          <p:nvSpPr>
            <p:cNvPr id="21" name="Title 1"/>
            <p:cNvSpPr txBox="1">
              <a:spLocks/>
            </p:cNvSpPr>
            <p:nvPr/>
          </p:nvSpPr>
          <p:spPr>
            <a:xfrm>
              <a:off x="6018184" y="4984297"/>
              <a:ext cx="480060" cy="48697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latin typeface="+mn-lt"/>
                </a:rPr>
                <a:t>4</a:t>
              </a:r>
            </a:p>
          </p:txBody>
        </p:sp>
        <p:sp>
          <p:nvSpPr>
            <p:cNvPr id="22" name="Title 1"/>
            <p:cNvSpPr txBox="1">
              <a:spLocks/>
            </p:cNvSpPr>
            <p:nvPr/>
          </p:nvSpPr>
          <p:spPr>
            <a:xfrm>
              <a:off x="5509145" y="3537882"/>
              <a:ext cx="480060" cy="48697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>
                  <a:latin typeface="+mn-lt"/>
                </a:rPr>
                <a:t>T</a:t>
              </a:r>
              <a:endParaRPr lang="en-US" sz="2400" dirty="0" smtClean="0">
                <a:latin typeface="+mn-lt"/>
              </a:endParaRPr>
            </a:p>
          </p:txBody>
        </p:sp>
        <p:sp>
          <p:nvSpPr>
            <p:cNvPr id="23" name="Title 1"/>
            <p:cNvSpPr txBox="1">
              <a:spLocks/>
            </p:cNvSpPr>
            <p:nvPr/>
          </p:nvSpPr>
          <p:spPr>
            <a:xfrm>
              <a:off x="8551718" y="5670097"/>
              <a:ext cx="480060" cy="48697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>
                  <a:latin typeface="+mn-lt"/>
                </a:rPr>
                <a:t>S</a:t>
              </a:r>
              <a:endParaRPr lang="en-US" sz="2400" dirty="0" smtClean="0">
                <a:latin typeface="+mn-lt"/>
              </a:endParaRPr>
            </a:p>
          </p:txBody>
        </p:sp>
        <p:sp>
          <p:nvSpPr>
            <p:cNvPr id="24" name="Title 1"/>
            <p:cNvSpPr txBox="1">
              <a:spLocks/>
            </p:cNvSpPr>
            <p:nvPr/>
          </p:nvSpPr>
          <p:spPr>
            <a:xfrm>
              <a:off x="5171556" y="4146097"/>
              <a:ext cx="557126" cy="33513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>
                  <a:latin typeface="+mj-lt"/>
                </a:rPr>
                <a:t>T</a:t>
              </a:r>
              <a:r>
                <a:rPr lang="en-US" sz="2400" baseline="-25000" dirty="0" smtClean="0">
                  <a:latin typeface="+mj-lt"/>
                </a:rPr>
                <a:t>H</a:t>
              </a:r>
              <a:endParaRPr lang="en-US" dirty="0" smtClean="0">
                <a:latin typeface="+mn-lt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H="1">
              <a:off x="5583036" y="5182345"/>
              <a:ext cx="777240" cy="0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360276" y="5182345"/>
              <a:ext cx="0" cy="502920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itle 1"/>
            <p:cNvSpPr txBox="1">
              <a:spLocks/>
            </p:cNvSpPr>
            <p:nvPr/>
          </p:nvSpPr>
          <p:spPr>
            <a:xfrm>
              <a:off x="5171556" y="4999833"/>
              <a:ext cx="557126" cy="33513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>
                  <a:latin typeface="+mj-lt"/>
                </a:rPr>
                <a:t>T</a:t>
              </a:r>
              <a:r>
                <a:rPr lang="en-US" sz="2400" baseline="-25000" dirty="0" smtClean="0">
                  <a:latin typeface="+mj-lt"/>
                </a:rPr>
                <a:t>L</a:t>
              </a:r>
              <a:endParaRPr lang="en-US" dirty="0" smtClean="0">
                <a:latin typeface="+mn-lt"/>
              </a:endParaRPr>
            </a:p>
          </p:txBody>
        </p:sp>
        <p:sp>
          <p:nvSpPr>
            <p:cNvPr id="28" name="Title 1"/>
            <p:cNvSpPr txBox="1">
              <a:spLocks/>
            </p:cNvSpPr>
            <p:nvPr/>
          </p:nvSpPr>
          <p:spPr>
            <a:xfrm>
              <a:off x="7867910" y="5761182"/>
              <a:ext cx="557126" cy="33513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latin typeface="+mj-lt"/>
                </a:rPr>
                <a:t>S</a:t>
              </a:r>
              <a:r>
                <a:rPr lang="en-US" sz="2400" baseline="-25000" dirty="0" smtClean="0">
                  <a:latin typeface="+mj-lt"/>
                </a:rPr>
                <a:t>H</a:t>
              </a:r>
              <a:endParaRPr lang="en-US" dirty="0" smtClean="0">
                <a:latin typeface="+mn-lt"/>
              </a:endParaRPr>
            </a:p>
          </p:txBody>
        </p:sp>
        <p:sp>
          <p:nvSpPr>
            <p:cNvPr id="29" name="Title 1"/>
            <p:cNvSpPr txBox="1">
              <a:spLocks/>
            </p:cNvSpPr>
            <p:nvPr/>
          </p:nvSpPr>
          <p:spPr>
            <a:xfrm>
              <a:off x="6177396" y="5746014"/>
              <a:ext cx="557126" cy="33513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>
                  <a:latin typeface="+mj-lt"/>
                </a:rPr>
                <a:t>S</a:t>
              </a:r>
              <a:r>
                <a:rPr lang="en-US" sz="2400" baseline="-25000" dirty="0" smtClean="0">
                  <a:latin typeface="+mj-lt"/>
                </a:rPr>
                <a:t>L</a:t>
              </a:r>
              <a:endParaRPr lang="en-US" dirty="0" smtClean="0">
                <a:latin typeface="+mn-lt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H="1">
              <a:off x="5577840" y="4285387"/>
              <a:ext cx="777240" cy="0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8092440" y="5182345"/>
              <a:ext cx="0" cy="502920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itle 1"/>
          <p:cNvSpPr txBox="1">
            <a:spLocks/>
          </p:cNvSpPr>
          <p:nvPr/>
        </p:nvSpPr>
        <p:spPr>
          <a:xfrm>
            <a:off x="358140" y="4480804"/>
            <a:ext cx="3952644" cy="639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>
                <a:latin typeface="+mj-lt"/>
              </a:rPr>
              <a:t>There is a minimum and a maximum entropy available.</a:t>
            </a:r>
            <a:endParaRPr lang="en-US" sz="2000" dirty="0" smtClean="0">
              <a:latin typeface="+mn-lt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358140" y="5296070"/>
            <a:ext cx="3437717" cy="3996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>
                <a:latin typeface="+mj-lt"/>
              </a:rPr>
              <a:t>Net work is still area inside loop</a:t>
            </a:r>
            <a:endParaRPr lang="en-US" sz="2000" dirty="0" smtClean="0">
              <a:latin typeface="+mn-lt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6360276" y="4329201"/>
            <a:ext cx="1732164" cy="837976"/>
          </a:xfrm>
          <a:prstGeom prst="ellipse">
            <a:avLst/>
          </a:prstGeom>
          <a:pattFill prst="wdDnDiag">
            <a:fgClr>
              <a:schemeClr val="bg2">
                <a:lumMod val="60000"/>
                <a:lumOff val="40000"/>
              </a:schemeClr>
            </a:fgClr>
            <a:bgClr>
              <a:srgbClr val="FFFF00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355080" y="4307767"/>
            <a:ext cx="1732164" cy="1356433"/>
          </a:xfrm>
          <a:prstGeom prst="rect">
            <a:avLst/>
          </a:prstGeom>
          <a:solidFill>
            <a:schemeClr val="tx2">
              <a:lumMod val="75000"/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358140" y="5871686"/>
            <a:ext cx="3695181" cy="3996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>
                <a:latin typeface="+mj-lt"/>
              </a:rPr>
              <a:t>Heat added is area under top line.</a:t>
            </a:r>
            <a:endParaRPr lang="en-US" sz="2000" dirty="0" smtClean="0">
              <a:latin typeface="+mn-lt"/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358140" y="6447303"/>
            <a:ext cx="2441951" cy="3996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>
                <a:latin typeface="+mj-lt"/>
              </a:rPr>
              <a:t>Maximum Efficiency?</a:t>
            </a:r>
            <a:endParaRPr lang="en-US" sz="2000" dirty="0" smtClean="0">
              <a:latin typeface="+mn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357678" y="4323812"/>
            <a:ext cx="1732164" cy="837976"/>
          </a:xfrm>
          <a:prstGeom prst="rect">
            <a:avLst/>
          </a:prstGeom>
          <a:pattFill prst="wdUpDiag">
            <a:fgClr>
              <a:schemeClr val="bg2">
                <a:lumMod val="40000"/>
                <a:lumOff val="60000"/>
              </a:schemeClr>
            </a:fgClr>
            <a:bgClr>
              <a:srgbClr val="FFFF00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5804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32" grpId="0"/>
      <p:bldP spid="33" grpId="0"/>
      <p:bldP spid="34" grpId="0" animBg="1"/>
      <p:bldP spid="34" grpId="1" animBg="1"/>
      <p:bldP spid="35" grpId="0" animBg="1"/>
      <p:bldP spid="37" grpId="0"/>
      <p:bldP spid="38" grpId="0"/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371850" y="21705"/>
            <a:ext cx="240030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Refrigerators</a:t>
            </a: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4889160"/>
              </p:ext>
            </p:extLst>
          </p:nvPr>
        </p:nvGraphicFramePr>
        <p:xfrm>
          <a:off x="604982" y="1993515"/>
          <a:ext cx="21145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90" name="Equation" r:id="rId5" imgW="1409400" imgH="419040" progId="Equation.3">
                  <p:embed/>
                </p:oleObj>
              </mc:Choice>
              <mc:Fallback>
                <p:oleObj name="Equation" r:id="rId5" imgW="14094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982" y="1993515"/>
                        <a:ext cx="2114550" cy="6286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604982" y="680142"/>
            <a:ext cx="3657600" cy="4414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Heat Engine run in reverse.</a:t>
            </a:r>
            <a:endParaRPr lang="en-US" dirty="0" smtClean="0">
              <a:latin typeface="+mn-lt"/>
            </a:endParaRPr>
          </a:p>
        </p:txBody>
      </p:sp>
      <p:pic>
        <p:nvPicPr>
          <p:cNvPr id="135173" name="Picture 5" descr="http://www.google.ca/url?source=imglanding&amp;ct=img&amp;q=http://www.ic.sunysb.edu/Class/phy141md/lib/exe/fetch.php?media=phy141:lectures:refrigerator.png&amp;sa=X&amp;ei=PMPIUNOQAcGQ2AWF2oAw&amp;ved=0CAsQ8wc&amp;usg=AFQjCNEpFUHPRyfxKpQw0oCGA8ftAo25N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412" y="1359299"/>
            <a:ext cx="5706588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3592917"/>
              </p:ext>
            </p:extLst>
          </p:nvPr>
        </p:nvGraphicFramePr>
        <p:xfrm>
          <a:off x="604982" y="3523769"/>
          <a:ext cx="9525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91" name="Equation" r:id="rId8" imgW="634680" imgH="431640" progId="Equation.3">
                  <p:embed/>
                </p:oleObj>
              </mc:Choice>
              <mc:Fallback>
                <p:oleObj name="Equation" r:id="rId8" imgW="634680" imgH="43164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982" y="3523769"/>
                        <a:ext cx="952500" cy="647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976801"/>
              </p:ext>
            </p:extLst>
          </p:nvPr>
        </p:nvGraphicFramePr>
        <p:xfrm>
          <a:off x="604982" y="5073073"/>
          <a:ext cx="15811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92" name="Equation" r:id="rId10" imgW="1054080" imgH="431640" progId="Equation.3">
                  <p:embed/>
                </p:oleObj>
              </mc:Choice>
              <mc:Fallback>
                <p:oleObj name="Equation" r:id="rId10" imgW="1054080" imgH="43164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982" y="5073073"/>
                        <a:ext cx="1581150" cy="647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626714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lementa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14661</TotalTime>
  <Words>442</Words>
  <Application>Microsoft Office PowerPoint</Application>
  <PresentationFormat>On-screen Show (4:3)</PresentationFormat>
  <Paragraphs>100</Paragraphs>
  <Slides>9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Theme</vt:lpstr>
      <vt:lpstr>Equation</vt:lpstr>
      <vt:lpstr>Physics 101  -  Lecture 28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101  -  Lecture 7</dc:title>
  <dc:creator>Halfpap, Bradford Lee</dc:creator>
  <cp:lastModifiedBy>Halfpap, Bradford Lee</cp:lastModifiedBy>
  <cp:revision>594</cp:revision>
  <dcterms:created xsi:type="dcterms:W3CDTF">2012-09-16T23:14:53Z</dcterms:created>
  <dcterms:modified xsi:type="dcterms:W3CDTF">2013-04-28T16:54:43Z</dcterms:modified>
</cp:coreProperties>
</file>