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5" r:id="rId1"/>
  </p:sldMasterIdLst>
  <p:notesMasterIdLst>
    <p:notesMasterId r:id="rId10"/>
  </p:notesMasterIdLst>
  <p:sldIdLst>
    <p:sldId id="257" r:id="rId2"/>
    <p:sldId id="269" r:id="rId3"/>
    <p:sldId id="270" r:id="rId4"/>
    <p:sldId id="271" r:id="rId5"/>
    <p:sldId id="272" r:id="rId6"/>
    <p:sldId id="274" r:id="rId7"/>
    <p:sldId id="275" r:id="rId8"/>
    <p:sldId id="273" r:id="rId9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B686DA"/>
    <a:srgbClr val="FFDD71"/>
    <a:srgbClr val="CCECFF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75" autoAdjust="0"/>
  </p:normalViewPr>
  <p:slideViewPr>
    <p:cSldViewPr>
      <p:cViewPr varScale="1">
        <p:scale>
          <a:sx n="107" d="100"/>
          <a:sy n="107" d="100"/>
        </p:scale>
        <p:origin x="-1098" y="-1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45720" cy="4572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5" Type="http://schemas.openxmlformats.org/officeDocument/2006/relationships/image" Target="../media/image8.wmf"/><Relationship Id="rId4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3" Type="http://schemas.openxmlformats.org/officeDocument/2006/relationships/image" Target="../media/image11.wmf"/><Relationship Id="rId7" Type="http://schemas.openxmlformats.org/officeDocument/2006/relationships/image" Target="../media/image15.wmf"/><Relationship Id="rId2" Type="http://schemas.openxmlformats.org/officeDocument/2006/relationships/image" Target="../media/image10.wmf"/><Relationship Id="rId1" Type="http://schemas.openxmlformats.org/officeDocument/2006/relationships/image" Target="../media/image9.wmf"/><Relationship Id="rId6" Type="http://schemas.openxmlformats.org/officeDocument/2006/relationships/image" Target="../media/image14.wmf"/><Relationship Id="rId5" Type="http://schemas.openxmlformats.org/officeDocument/2006/relationships/image" Target="../media/image13.wmf"/><Relationship Id="rId10" Type="http://schemas.openxmlformats.org/officeDocument/2006/relationships/image" Target="../media/image18.wmf"/><Relationship Id="rId4" Type="http://schemas.openxmlformats.org/officeDocument/2006/relationships/image" Target="../media/image12.wmf"/><Relationship Id="rId9" Type="http://schemas.openxmlformats.org/officeDocument/2006/relationships/image" Target="../media/image17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Relationship Id="rId5" Type="http://schemas.openxmlformats.org/officeDocument/2006/relationships/image" Target="../media/image25.wmf"/><Relationship Id="rId4" Type="http://schemas.openxmlformats.org/officeDocument/2006/relationships/image" Target="../media/image2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071FFD-C035-4E47-ABC8-35C7A43D8A7B}" type="datetimeFigureOut">
              <a:rPr lang="en-US" smtClean="0"/>
              <a:t>10/31/2012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2DDE62-0F45-4A26-8B3A-EBD5CE1A87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9446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447800"/>
            <a:ext cx="7543800" cy="838200"/>
          </a:xfrm>
        </p:spPr>
        <p:txBody>
          <a:bodyPr>
            <a:noAutofit/>
          </a:bodyPr>
          <a:lstStyle>
            <a:lvl1pPr>
              <a:defRPr sz="3600">
                <a:solidFill>
                  <a:schemeClr val="tx1"/>
                </a:solidFill>
                <a:latin typeface="Garamond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transition>
    <p:wipe dir="d"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oleObject5.bin"/><Relationship Id="rId12" Type="http://schemas.openxmlformats.org/officeDocument/2006/relationships/image" Target="../media/image8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5.wmf"/><Relationship Id="rId11" Type="http://schemas.openxmlformats.org/officeDocument/2006/relationships/oleObject" Target="../embeddings/oleObject7.bin"/><Relationship Id="rId5" Type="http://schemas.openxmlformats.org/officeDocument/2006/relationships/oleObject" Target="../embeddings/oleObject4.bin"/><Relationship Id="rId10" Type="http://schemas.openxmlformats.org/officeDocument/2006/relationships/image" Target="../media/image7.wmf"/><Relationship Id="rId4" Type="http://schemas.openxmlformats.org/officeDocument/2006/relationships/image" Target="../media/image4.wmf"/><Relationship Id="rId9" Type="http://schemas.openxmlformats.org/officeDocument/2006/relationships/oleObject" Target="../embeddings/oleObject6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13" Type="http://schemas.openxmlformats.org/officeDocument/2006/relationships/oleObject" Target="../embeddings/oleObject13.bin"/><Relationship Id="rId18" Type="http://schemas.openxmlformats.org/officeDocument/2006/relationships/image" Target="../media/image16.wmf"/><Relationship Id="rId3" Type="http://schemas.openxmlformats.org/officeDocument/2006/relationships/oleObject" Target="../embeddings/oleObject8.bin"/><Relationship Id="rId21" Type="http://schemas.openxmlformats.org/officeDocument/2006/relationships/oleObject" Target="../embeddings/oleObject17.bin"/><Relationship Id="rId7" Type="http://schemas.openxmlformats.org/officeDocument/2006/relationships/oleObject" Target="../embeddings/oleObject10.bin"/><Relationship Id="rId12" Type="http://schemas.openxmlformats.org/officeDocument/2006/relationships/image" Target="../media/image13.wmf"/><Relationship Id="rId17" Type="http://schemas.openxmlformats.org/officeDocument/2006/relationships/oleObject" Target="../embeddings/oleObject15.bin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15.wmf"/><Relationship Id="rId20" Type="http://schemas.openxmlformats.org/officeDocument/2006/relationships/image" Target="../media/image17.wmf"/><Relationship Id="rId1" Type="http://schemas.openxmlformats.org/officeDocument/2006/relationships/vmlDrawing" Target="../drawings/vmlDrawing3.vml"/><Relationship Id="rId6" Type="http://schemas.openxmlformats.org/officeDocument/2006/relationships/image" Target="../media/image10.wmf"/><Relationship Id="rId11" Type="http://schemas.openxmlformats.org/officeDocument/2006/relationships/oleObject" Target="../embeddings/oleObject12.bin"/><Relationship Id="rId5" Type="http://schemas.openxmlformats.org/officeDocument/2006/relationships/oleObject" Target="../embeddings/oleObject9.bin"/><Relationship Id="rId15" Type="http://schemas.openxmlformats.org/officeDocument/2006/relationships/oleObject" Target="../embeddings/oleObject14.bin"/><Relationship Id="rId10" Type="http://schemas.openxmlformats.org/officeDocument/2006/relationships/image" Target="../media/image12.wmf"/><Relationship Id="rId19" Type="http://schemas.openxmlformats.org/officeDocument/2006/relationships/oleObject" Target="../embeddings/oleObject16.bin"/><Relationship Id="rId4" Type="http://schemas.openxmlformats.org/officeDocument/2006/relationships/image" Target="../media/image9.wmf"/><Relationship Id="rId9" Type="http://schemas.openxmlformats.org/officeDocument/2006/relationships/oleObject" Target="../embeddings/oleObject11.bin"/><Relationship Id="rId14" Type="http://schemas.openxmlformats.org/officeDocument/2006/relationships/image" Target="../media/image14.wmf"/><Relationship Id="rId22" Type="http://schemas.openxmlformats.org/officeDocument/2006/relationships/image" Target="../media/image18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20.jpeg"/><Relationship Id="rId4" Type="http://schemas.openxmlformats.org/officeDocument/2006/relationships/image" Target="../media/image19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wmf"/><Relationship Id="rId3" Type="http://schemas.openxmlformats.org/officeDocument/2006/relationships/oleObject" Target="../embeddings/oleObject19.bin"/><Relationship Id="rId7" Type="http://schemas.openxmlformats.org/officeDocument/2006/relationships/oleObject" Target="../embeddings/oleObject21.bin"/><Relationship Id="rId12" Type="http://schemas.openxmlformats.org/officeDocument/2006/relationships/image" Target="../media/image25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2.wmf"/><Relationship Id="rId11" Type="http://schemas.openxmlformats.org/officeDocument/2006/relationships/oleObject" Target="../embeddings/oleObject23.bin"/><Relationship Id="rId5" Type="http://schemas.openxmlformats.org/officeDocument/2006/relationships/oleObject" Target="../embeddings/oleObject20.bin"/><Relationship Id="rId10" Type="http://schemas.openxmlformats.org/officeDocument/2006/relationships/image" Target="../media/image24.wmf"/><Relationship Id="rId4" Type="http://schemas.openxmlformats.org/officeDocument/2006/relationships/image" Target="../media/image21.wmf"/><Relationship Id="rId9" Type="http://schemas.openxmlformats.org/officeDocument/2006/relationships/oleObject" Target="../embeddings/oleObject22.bin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457200"/>
            <a:ext cx="7543800" cy="838200"/>
          </a:xfrm>
        </p:spPr>
        <p:txBody>
          <a:bodyPr/>
          <a:lstStyle/>
          <a:p>
            <a:pPr algn="ctr"/>
            <a:r>
              <a:rPr lang="en-US" sz="4800" dirty="0" smtClean="0"/>
              <a:t>Physics 101  -  Lecture 18</a:t>
            </a:r>
            <a:endParaRPr lang="en-US" sz="48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804461" y="1621231"/>
            <a:ext cx="7543800" cy="112774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 smtClean="0"/>
              <a:t>Today’s lecture will finish chapter 9.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3252451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502920" y="411480"/>
            <a:ext cx="5532120" cy="48006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So far, for fluids not in motion, and with the vertical coordinate positive in the upward direction, we have the following.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Define Pressure	  Here the force is due to collisions of fluid particles with the surface and it is </a:t>
            </a:r>
            <a:r>
              <a:rPr lang="en-US" sz="2400" dirty="0" err="1" smtClean="0"/>
              <a:t>perpendicualr</a:t>
            </a:r>
            <a:r>
              <a:rPr lang="en-US" sz="2400" dirty="0" smtClean="0"/>
              <a:t> to a surface with any orientation.</a:t>
            </a:r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Find pressure as a function of altitude.</a:t>
            </a:r>
            <a:r>
              <a:rPr lang="en-US" sz="2400" dirty="0" smtClean="0"/>
              <a:t> </a:t>
            </a:r>
          </a:p>
          <a:p>
            <a:r>
              <a:rPr lang="en-US" sz="2400" dirty="0" smtClean="0"/>
              <a:t>(Note the ordering of the subscripts. )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7350065"/>
              </p:ext>
            </p:extLst>
          </p:nvPr>
        </p:nvGraphicFramePr>
        <p:xfrm>
          <a:off x="6537960" y="4617720"/>
          <a:ext cx="1924050" cy="323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358" name="Equation" r:id="rId3" imgW="1282680" imgH="215640" progId="Equation.3">
                  <p:embed/>
                </p:oleObj>
              </mc:Choice>
              <mc:Fallback>
                <p:oleObj name="Equation" r:id="rId3" imgW="1282680" imgH="215640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37960" y="4617720"/>
                        <a:ext cx="1924050" cy="32385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43556252"/>
              </p:ext>
            </p:extLst>
          </p:nvPr>
        </p:nvGraphicFramePr>
        <p:xfrm>
          <a:off x="6537960" y="2516505"/>
          <a:ext cx="723900" cy="590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359" name="Equation" r:id="rId5" imgW="482400" imgH="393480" progId="Equation.3">
                  <p:embed/>
                </p:oleObj>
              </mc:Choice>
              <mc:Fallback>
                <p:oleObj name="Equation" r:id="rId5" imgW="482400" imgH="39348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37960" y="2516505"/>
                        <a:ext cx="723900" cy="59055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itle 1"/>
          <p:cNvSpPr txBox="1">
            <a:spLocks/>
          </p:cNvSpPr>
          <p:nvPr/>
        </p:nvSpPr>
        <p:spPr>
          <a:xfrm>
            <a:off x="502920" y="5760720"/>
            <a:ext cx="3566160" cy="59436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Now we let the fluid move.</a:t>
            </a:r>
            <a:endParaRPr lang="en-US" sz="2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9568266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685800" y="457200"/>
            <a:ext cx="7452360" cy="73152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Usually we will consider fluids moving in pipes or objects moving through fluids.</a:t>
            </a:r>
            <a:endParaRPr lang="en-US" sz="2400" dirty="0">
              <a:solidFill>
                <a:srgbClr val="FFFF00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85800" y="2148840"/>
            <a:ext cx="7086600" cy="146304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Fluids can flow in an ideal way without friction - this is called inviscid flow - or there can be friction like interactions with solid surfaced and within the fluid itself.  This is called viscous flow.</a:t>
            </a:r>
            <a:endParaRPr lang="en-US" sz="2400" dirty="0">
              <a:solidFill>
                <a:srgbClr val="FFFF00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85800" y="4572000"/>
            <a:ext cx="6949440" cy="173736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The fluid can have a density that does not change as pressure changes - this is an incompressible fluid ( water is nearly incompressible if you remove dissolved gasses ).  Air and other gasses have densities that are strong functions of pressure - they are compressible.</a:t>
            </a:r>
            <a:endParaRPr lang="en-US" sz="2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8103442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1485899" y="4938036"/>
            <a:ext cx="1691641" cy="41961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000" dirty="0" smtClean="0">
                <a:solidFill>
                  <a:srgbClr val="00FF00"/>
                </a:solidFill>
              </a:rPr>
              <a:t>Velocity 1 = v</a:t>
            </a:r>
            <a:r>
              <a:rPr lang="en-US" sz="2000" baseline="-25000" dirty="0" smtClean="0">
                <a:solidFill>
                  <a:srgbClr val="00FF00"/>
                </a:solidFill>
              </a:rPr>
              <a:t>1</a:t>
            </a:r>
            <a:endParaRPr lang="en-US" sz="2000" dirty="0">
              <a:solidFill>
                <a:srgbClr val="00FF00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965960" y="274320"/>
            <a:ext cx="5029200" cy="59436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Begin with inviscid, incompressible flow.</a:t>
            </a:r>
            <a:endParaRPr lang="en-US" sz="2400" dirty="0">
              <a:solidFill>
                <a:srgbClr val="FFFF00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85800" y="1143000"/>
            <a:ext cx="3291840" cy="219456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The equation of continuity -  it says “Stuff that comes in must go out.  AND  Stuff that goes out must have come in.”</a:t>
            </a:r>
            <a:endParaRPr lang="en-US" sz="2400" dirty="0">
              <a:solidFill>
                <a:srgbClr val="FFFF00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572000" y="1103050"/>
            <a:ext cx="3611880" cy="232595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We are going to push some fluid through a pipe.  It will have a mass, m, and it will occupy a volume V.</a:t>
            </a:r>
          </a:p>
          <a:p>
            <a:endParaRPr lang="en-US" sz="2400" dirty="0">
              <a:solidFill>
                <a:srgbClr val="FFFF00"/>
              </a:solidFill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65548997"/>
              </p:ext>
            </p:extLst>
          </p:nvPr>
        </p:nvGraphicFramePr>
        <p:xfrm>
          <a:off x="7153275" y="2697480"/>
          <a:ext cx="781050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394" name="Equation" r:id="rId3" imgW="520560" imgH="203040" progId="Equation.3">
                  <p:embed/>
                </p:oleObj>
              </mc:Choice>
              <mc:Fallback>
                <p:oleObj name="Equation" r:id="rId3" imgW="520560" imgH="20304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53275" y="2697480"/>
                        <a:ext cx="781050" cy="3048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Oval 7"/>
          <p:cNvSpPr/>
          <p:nvPr/>
        </p:nvSpPr>
        <p:spPr>
          <a:xfrm>
            <a:off x="1280160" y="4114800"/>
            <a:ext cx="320040" cy="82296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2171700" y="4104812"/>
            <a:ext cx="320040" cy="822960"/>
          </a:xfrm>
          <a:prstGeom prst="ellipse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>
            <a:spLocks noChangeAspect="1"/>
          </p:cNvSpPr>
          <p:nvPr/>
        </p:nvSpPr>
        <p:spPr>
          <a:xfrm>
            <a:off x="3817620" y="3657600"/>
            <a:ext cx="640080" cy="164592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3977640" y="4094825"/>
            <a:ext cx="320040" cy="82296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>
            <a:spLocks noChangeAspect="1"/>
          </p:cNvSpPr>
          <p:nvPr/>
        </p:nvSpPr>
        <p:spPr>
          <a:xfrm>
            <a:off x="5684817" y="3657600"/>
            <a:ext cx="640080" cy="164592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>
            <a:spLocks noChangeAspect="1"/>
          </p:cNvSpPr>
          <p:nvPr/>
        </p:nvSpPr>
        <p:spPr>
          <a:xfrm>
            <a:off x="5897880" y="3657600"/>
            <a:ext cx="640080" cy="1645920"/>
          </a:xfrm>
          <a:prstGeom prst="ellipse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>
            <a:stCxn id="8" idx="0"/>
            <a:endCxn id="11" idx="0"/>
          </p:cNvCxnSpPr>
          <p:nvPr/>
        </p:nvCxnSpPr>
        <p:spPr>
          <a:xfrm flipV="1">
            <a:off x="1440180" y="4094825"/>
            <a:ext cx="2697480" cy="1997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1422869" y="4913715"/>
            <a:ext cx="2697480" cy="1997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stCxn id="10" idx="0"/>
            <a:endCxn id="13" idx="0"/>
          </p:cNvCxnSpPr>
          <p:nvPr/>
        </p:nvCxnSpPr>
        <p:spPr>
          <a:xfrm>
            <a:off x="4137660" y="3657600"/>
            <a:ext cx="208026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4120349" y="5303520"/>
            <a:ext cx="208026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itle 1"/>
          <p:cNvSpPr txBox="1">
            <a:spLocks/>
          </p:cNvSpPr>
          <p:nvPr/>
        </p:nvSpPr>
        <p:spPr>
          <a:xfrm>
            <a:off x="365760" y="5279994"/>
            <a:ext cx="548640" cy="44780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V</a:t>
            </a:r>
            <a:r>
              <a:rPr lang="en-US" sz="2400" baseline="-25000" dirty="0" smtClean="0"/>
              <a:t>1</a:t>
            </a:r>
            <a:endParaRPr lang="en-US" sz="2400" dirty="0">
              <a:solidFill>
                <a:srgbClr val="FFFF00"/>
              </a:solidFill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 flipV="1">
            <a:off x="789225" y="4917786"/>
            <a:ext cx="667379" cy="385734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itle 1"/>
          <p:cNvSpPr txBox="1">
            <a:spLocks/>
          </p:cNvSpPr>
          <p:nvPr/>
        </p:nvSpPr>
        <p:spPr>
          <a:xfrm>
            <a:off x="7269480" y="5503896"/>
            <a:ext cx="548640" cy="44780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V</a:t>
            </a:r>
            <a:r>
              <a:rPr lang="en-US" sz="2400" baseline="-25000" dirty="0"/>
              <a:t>2</a:t>
            </a:r>
            <a:endParaRPr lang="en-US" sz="2400" dirty="0">
              <a:solidFill>
                <a:srgbClr val="FFFF00"/>
              </a:solidFill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 flipH="1" flipV="1">
            <a:off x="6515988" y="4987476"/>
            <a:ext cx="753492" cy="636084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itle 1"/>
          <p:cNvSpPr txBox="1">
            <a:spLocks/>
          </p:cNvSpPr>
          <p:nvPr/>
        </p:nvSpPr>
        <p:spPr>
          <a:xfrm>
            <a:off x="1348740" y="3653161"/>
            <a:ext cx="1097280" cy="38721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point 1</a:t>
            </a:r>
            <a:endParaRPr lang="en-US" sz="2400" dirty="0">
              <a:solidFill>
                <a:srgbClr val="FFFF00"/>
              </a:solidFill>
            </a:endParaRPr>
          </a:p>
        </p:txBody>
      </p:sp>
      <p:sp>
        <p:nvSpPr>
          <p:cNvPr id="28" name="Title 1"/>
          <p:cNvSpPr txBox="1">
            <a:spLocks/>
          </p:cNvSpPr>
          <p:nvPr/>
        </p:nvSpPr>
        <p:spPr>
          <a:xfrm>
            <a:off x="5669280" y="3235393"/>
            <a:ext cx="1097280" cy="38721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point 2</a:t>
            </a:r>
            <a:endParaRPr lang="en-US" sz="2400" dirty="0">
              <a:solidFill>
                <a:srgbClr val="FFFF00"/>
              </a:solidFill>
            </a:endParaRPr>
          </a:p>
        </p:txBody>
      </p:sp>
      <p:sp>
        <p:nvSpPr>
          <p:cNvPr id="29" name="Title 1"/>
          <p:cNvSpPr txBox="1">
            <a:spLocks/>
          </p:cNvSpPr>
          <p:nvPr/>
        </p:nvSpPr>
        <p:spPr>
          <a:xfrm>
            <a:off x="-10875" y="4254309"/>
            <a:ext cx="1600200" cy="45250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000" dirty="0" smtClean="0"/>
              <a:t>area 1 = A</a:t>
            </a:r>
            <a:r>
              <a:rPr lang="en-US" sz="2000" baseline="-25000" dirty="0" smtClean="0"/>
              <a:t>1</a:t>
            </a:r>
            <a:endParaRPr lang="en-US" sz="2000" dirty="0">
              <a:solidFill>
                <a:srgbClr val="FFFF00"/>
              </a:solidFill>
            </a:endParaRPr>
          </a:p>
        </p:txBody>
      </p:sp>
      <p:sp>
        <p:nvSpPr>
          <p:cNvPr id="30" name="Title 1"/>
          <p:cNvSpPr txBox="1">
            <a:spLocks/>
          </p:cNvSpPr>
          <p:nvPr/>
        </p:nvSpPr>
        <p:spPr>
          <a:xfrm>
            <a:off x="6537960" y="4280054"/>
            <a:ext cx="1600200" cy="45250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000" dirty="0" smtClean="0"/>
              <a:t>area 2 = A</a:t>
            </a:r>
            <a:r>
              <a:rPr lang="en-US" sz="2000" baseline="-25000" dirty="0"/>
              <a:t>2</a:t>
            </a:r>
            <a:endParaRPr lang="en-US" sz="2000" dirty="0">
              <a:solidFill>
                <a:srgbClr val="FFFF00"/>
              </a:solidFill>
            </a:endParaRPr>
          </a:p>
        </p:txBody>
      </p:sp>
      <p:sp>
        <p:nvSpPr>
          <p:cNvPr id="35" name="Title 1"/>
          <p:cNvSpPr txBox="1">
            <a:spLocks/>
          </p:cNvSpPr>
          <p:nvPr/>
        </p:nvSpPr>
        <p:spPr>
          <a:xfrm>
            <a:off x="4428902" y="4837405"/>
            <a:ext cx="1691641" cy="41961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000" dirty="0" smtClean="0">
                <a:solidFill>
                  <a:srgbClr val="00FF00"/>
                </a:solidFill>
              </a:rPr>
              <a:t>Velocity 2 = v</a:t>
            </a:r>
            <a:r>
              <a:rPr lang="en-US" sz="2000" baseline="-25000" dirty="0">
                <a:solidFill>
                  <a:srgbClr val="00FF00"/>
                </a:solidFill>
              </a:rPr>
              <a:t>2</a:t>
            </a:r>
            <a:endParaRPr lang="en-US" sz="2000" dirty="0">
              <a:solidFill>
                <a:srgbClr val="00FF00"/>
              </a:solidFill>
            </a:endParaRPr>
          </a:p>
        </p:txBody>
      </p:sp>
      <p:cxnSp>
        <p:nvCxnSpPr>
          <p:cNvPr id="39" name="Straight Arrow Connector 38"/>
          <p:cNvCxnSpPr/>
          <p:nvPr/>
        </p:nvCxnSpPr>
        <p:spPr>
          <a:xfrm>
            <a:off x="1456604" y="4703260"/>
            <a:ext cx="1972396" cy="0"/>
          </a:xfrm>
          <a:prstGeom prst="straightConnector1">
            <a:avLst/>
          </a:prstGeom>
          <a:ln w="88900" cmpd="tri">
            <a:solidFill>
              <a:srgbClr val="00FF00"/>
            </a:solidFill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V="1">
            <a:off x="5321276" y="4701188"/>
            <a:ext cx="715096" cy="2072"/>
          </a:xfrm>
          <a:prstGeom prst="straightConnector1">
            <a:avLst/>
          </a:prstGeom>
          <a:ln w="88900" cmpd="tri">
            <a:solidFill>
              <a:srgbClr val="00FF00"/>
            </a:solidFill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>
            <a:off x="1440180" y="4254309"/>
            <a:ext cx="891540" cy="0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>
            <a:off x="5936201" y="3794760"/>
            <a:ext cx="289117" cy="0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itle 1"/>
          <p:cNvSpPr txBox="1">
            <a:spLocks/>
          </p:cNvSpPr>
          <p:nvPr/>
        </p:nvSpPr>
        <p:spPr>
          <a:xfrm>
            <a:off x="5863146" y="3794760"/>
            <a:ext cx="514794" cy="38824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l-GR" sz="1600" dirty="0" smtClean="0"/>
              <a:t>Δ</a:t>
            </a:r>
            <a:r>
              <a:rPr lang="en-US" sz="1600" dirty="0" smtClean="0"/>
              <a:t>x</a:t>
            </a:r>
            <a:r>
              <a:rPr lang="en-US" sz="1600" baseline="-25000" dirty="0" smtClean="0"/>
              <a:t>2</a:t>
            </a:r>
            <a:endParaRPr lang="en-US" sz="1600" dirty="0"/>
          </a:p>
        </p:txBody>
      </p:sp>
      <p:sp>
        <p:nvSpPr>
          <p:cNvPr id="50" name="Title 1"/>
          <p:cNvSpPr txBox="1">
            <a:spLocks/>
          </p:cNvSpPr>
          <p:nvPr/>
        </p:nvSpPr>
        <p:spPr>
          <a:xfrm>
            <a:off x="1606526" y="4104812"/>
            <a:ext cx="632867" cy="45250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l-GR" sz="2000" dirty="0" smtClean="0"/>
              <a:t>Δ</a:t>
            </a:r>
            <a:r>
              <a:rPr lang="en-US" sz="2000" dirty="0" smtClean="0"/>
              <a:t>x</a:t>
            </a:r>
            <a:r>
              <a:rPr lang="en-US" sz="2000" baseline="-25000" dirty="0"/>
              <a:t>1</a:t>
            </a:r>
            <a:endParaRPr lang="en-US" sz="2000" dirty="0"/>
          </a:p>
        </p:txBody>
      </p:sp>
      <p:graphicFrame>
        <p:nvGraphicFramePr>
          <p:cNvPr id="51" name="Object 5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97591006"/>
              </p:ext>
            </p:extLst>
          </p:nvPr>
        </p:nvGraphicFramePr>
        <p:xfrm>
          <a:off x="463526" y="5852160"/>
          <a:ext cx="1143000" cy="590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395" name="Equation" r:id="rId5" imgW="761760" imgH="393480" progId="Equation.3">
                  <p:embed/>
                </p:oleObj>
              </mc:Choice>
              <mc:Fallback>
                <p:oleObj name="Equation" r:id="rId5" imgW="761760" imgH="39348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3526" y="5852160"/>
                        <a:ext cx="1143000" cy="59055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" name="Object 5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98139674"/>
              </p:ext>
            </p:extLst>
          </p:nvPr>
        </p:nvGraphicFramePr>
        <p:xfrm>
          <a:off x="2491740" y="6137910"/>
          <a:ext cx="1047750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396" name="Equation" r:id="rId7" imgW="698400" imgH="203040" progId="Equation.3">
                  <p:embed/>
                </p:oleObj>
              </mc:Choice>
              <mc:Fallback>
                <p:oleObj name="Equation" r:id="rId7" imgW="698400" imgH="20304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91740" y="6137910"/>
                        <a:ext cx="1047750" cy="3048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4" name="Object 5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60782869"/>
              </p:ext>
            </p:extLst>
          </p:nvPr>
        </p:nvGraphicFramePr>
        <p:xfrm>
          <a:off x="4320540" y="6176010"/>
          <a:ext cx="1714500" cy="26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397" name="Equation" r:id="rId9" imgW="1143000" imgH="177480" progId="Equation.3">
                  <p:embed/>
                </p:oleObj>
              </mc:Choice>
              <mc:Fallback>
                <p:oleObj name="Equation" r:id="rId9" imgW="1143000" imgH="17748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20540" y="6176010"/>
                        <a:ext cx="1714500" cy="2667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5" name="Object 5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44071488"/>
              </p:ext>
            </p:extLst>
          </p:nvPr>
        </p:nvGraphicFramePr>
        <p:xfrm>
          <a:off x="6923362" y="6118860"/>
          <a:ext cx="1352550" cy="323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398" name="Equation" r:id="rId11" imgW="901440" imgH="215640" progId="Equation.3">
                  <p:embed/>
                </p:oleObj>
              </mc:Choice>
              <mc:Fallback>
                <p:oleObj name="Equation" r:id="rId11" imgW="901440" imgH="21564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23362" y="6118860"/>
                        <a:ext cx="1352550" cy="32385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75416582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4304598" y="2788920"/>
            <a:ext cx="4211766" cy="50292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Remember that A</a:t>
            </a:r>
            <a:r>
              <a:rPr lang="en-US" sz="2400" baseline="-25000" dirty="0" smtClean="0"/>
              <a:t>1</a:t>
            </a:r>
            <a:r>
              <a:rPr lang="el-GR" sz="2400" dirty="0" smtClean="0"/>
              <a:t>Δ</a:t>
            </a:r>
            <a:r>
              <a:rPr lang="en-US" sz="2400" dirty="0" smtClean="0"/>
              <a:t>x</a:t>
            </a:r>
            <a:r>
              <a:rPr lang="en-US" sz="2400" baseline="-25000" dirty="0" smtClean="0"/>
              <a:t>1</a:t>
            </a:r>
            <a:r>
              <a:rPr lang="en-US" sz="2400" dirty="0" smtClean="0"/>
              <a:t> = A</a:t>
            </a:r>
            <a:r>
              <a:rPr lang="en-US" sz="2400" baseline="-25000" dirty="0" smtClean="0"/>
              <a:t>2</a:t>
            </a:r>
            <a:r>
              <a:rPr lang="el-GR" sz="2400" dirty="0" smtClean="0"/>
              <a:t>Δ</a:t>
            </a:r>
            <a:r>
              <a:rPr lang="en-US" sz="2400" dirty="0" smtClean="0"/>
              <a:t>x</a:t>
            </a:r>
            <a:r>
              <a:rPr lang="en-US" sz="2400" baseline="-25000" dirty="0"/>
              <a:t>2</a:t>
            </a:r>
            <a:r>
              <a:rPr lang="en-US" sz="2400" dirty="0" smtClean="0"/>
              <a:t> </a:t>
            </a:r>
            <a:endParaRPr lang="en-US" sz="2400" dirty="0">
              <a:solidFill>
                <a:srgbClr val="FFFF00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20040" y="167566"/>
            <a:ext cx="3543300" cy="66294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 smtClean="0"/>
              <a:t>Apply the </a:t>
            </a:r>
            <a:r>
              <a:rPr lang="en-US" dirty="0" err="1" smtClean="0"/>
              <a:t>W.E.Th</a:t>
            </a:r>
            <a:r>
              <a:rPr lang="en-US" dirty="0" smtClean="0"/>
              <a:t>.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304598" y="5349240"/>
            <a:ext cx="4267458" cy="118872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This is Bernoulli’s Equation.  Imagine trying to get this result without work and energy ideas!</a:t>
            </a:r>
            <a:endParaRPr lang="en-US" sz="2400" dirty="0">
              <a:solidFill>
                <a:srgbClr val="FFFF00"/>
              </a:solidFill>
            </a:endParaRPr>
          </a:p>
        </p:txBody>
      </p:sp>
      <p:sp>
        <p:nvSpPr>
          <p:cNvPr id="25" name="Title 1"/>
          <p:cNvSpPr txBox="1">
            <a:spLocks/>
          </p:cNvSpPr>
          <p:nvPr/>
        </p:nvSpPr>
        <p:spPr>
          <a:xfrm>
            <a:off x="6763268" y="422821"/>
            <a:ext cx="476029" cy="45250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000" dirty="0" smtClean="0"/>
              <a:t>A</a:t>
            </a:r>
            <a:r>
              <a:rPr lang="en-US" sz="2000" baseline="-25000" dirty="0" smtClean="0"/>
              <a:t>2</a:t>
            </a:r>
            <a:endParaRPr lang="en-US" sz="2000" dirty="0">
              <a:solidFill>
                <a:srgbClr val="FFFF00"/>
              </a:solidFill>
            </a:endParaRPr>
          </a:p>
        </p:txBody>
      </p:sp>
      <p:graphicFrame>
        <p:nvGraphicFramePr>
          <p:cNvPr id="39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20885338"/>
              </p:ext>
            </p:extLst>
          </p:nvPr>
        </p:nvGraphicFramePr>
        <p:xfrm>
          <a:off x="320040" y="1128976"/>
          <a:ext cx="1085850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60" name="Equation" r:id="rId3" imgW="723600" imgH="228600" progId="Equation.3">
                  <p:embed/>
                </p:oleObj>
              </mc:Choice>
              <mc:Fallback>
                <p:oleObj name="Equation" r:id="rId3" imgW="723600" imgH="2286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040" y="1128976"/>
                        <a:ext cx="1085850" cy="3429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" name="Object 3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4651063"/>
              </p:ext>
            </p:extLst>
          </p:nvPr>
        </p:nvGraphicFramePr>
        <p:xfrm>
          <a:off x="1051560" y="1770346"/>
          <a:ext cx="952500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61" name="Equation" r:id="rId5" imgW="634680" imgH="228600" progId="Equation.3">
                  <p:embed/>
                </p:oleObj>
              </mc:Choice>
              <mc:Fallback>
                <p:oleObj name="Equation" r:id="rId5" imgW="634680" imgH="2286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51560" y="1770346"/>
                        <a:ext cx="952500" cy="3429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" name="Object 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93158360"/>
              </p:ext>
            </p:extLst>
          </p:nvPr>
        </p:nvGraphicFramePr>
        <p:xfrm>
          <a:off x="320040" y="2411716"/>
          <a:ext cx="1428750" cy="323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62" name="Equation" r:id="rId7" imgW="952200" imgH="215640" progId="Equation.3">
                  <p:embed/>
                </p:oleObj>
              </mc:Choice>
              <mc:Fallback>
                <p:oleObj name="Equation" r:id="rId7" imgW="952200" imgH="21564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040" y="2411716"/>
                        <a:ext cx="1428750" cy="32385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2" name="Object 4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03490685"/>
              </p:ext>
            </p:extLst>
          </p:nvPr>
        </p:nvGraphicFramePr>
        <p:xfrm>
          <a:off x="311150" y="3033713"/>
          <a:ext cx="1657350" cy="323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63" name="Equation" r:id="rId9" imgW="1104840" imgH="215640" progId="Equation.3">
                  <p:embed/>
                </p:oleObj>
              </mc:Choice>
              <mc:Fallback>
                <p:oleObj name="Equation" r:id="rId9" imgW="1104840" imgH="215640" progId="Equation.3">
                  <p:embed/>
                  <p:pic>
                    <p:nvPicPr>
                      <p:cNvPr id="0" name="Object 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1150" y="3033713"/>
                        <a:ext cx="1657350" cy="32385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" name="Object 4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41859421"/>
              </p:ext>
            </p:extLst>
          </p:nvPr>
        </p:nvGraphicFramePr>
        <p:xfrm>
          <a:off x="320040" y="3656356"/>
          <a:ext cx="2400300" cy="628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64" name="Equation" r:id="rId11" imgW="1600200" imgH="419040" progId="Equation.3">
                  <p:embed/>
                </p:oleObj>
              </mc:Choice>
              <mc:Fallback>
                <p:oleObj name="Equation" r:id="rId11" imgW="1600200" imgH="41904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040" y="3656356"/>
                        <a:ext cx="2400300" cy="62865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" name="Object 4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32045532"/>
              </p:ext>
            </p:extLst>
          </p:nvPr>
        </p:nvGraphicFramePr>
        <p:xfrm>
          <a:off x="320040" y="4583113"/>
          <a:ext cx="3543300" cy="628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65" name="Equation" r:id="rId13" imgW="2361960" imgH="419040" progId="Equation.3">
                  <p:embed/>
                </p:oleObj>
              </mc:Choice>
              <mc:Fallback>
                <p:oleObj name="Equation" r:id="rId13" imgW="2361960" imgH="419040" progId="Equation.3">
                  <p:embed/>
                  <p:pic>
                    <p:nvPicPr>
                      <p:cNvPr id="0" name="Object 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040" y="4583113"/>
                        <a:ext cx="3543300" cy="62865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6" name="Group 55"/>
          <p:cNvGrpSpPr/>
          <p:nvPr/>
        </p:nvGrpSpPr>
        <p:grpSpPr>
          <a:xfrm>
            <a:off x="2383283" y="383018"/>
            <a:ext cx="6405386" cy="1965700"/>
            <a:chOff x="1480202" y="914660"/>
            <a:chExt cx="6405386" cy="1965700"/>
          </a:xfrm>
        </p:grpSpPr>
        <p:sp>
          <p:nvSpPr>
            <p:cNvPr id="10" name="Oval 9"/>
            <p:cNvSpPr>
              <a:spLocks noChangeAspect="1"/>
            </p:cNvSpPr>
            <p:nvPr/>
          </p:nvSpPr>
          <p:spPr>
            <a:xfrm>
              <a:off x="4576031" y="914660"/>
              <a:ext cx="640080" cy="164592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>
              <a:spLocks noChangeAspect="1"/>
            </p:cNvSpPr>
            <p:nvPr/>
          </p:nvSpPr>
          <p:spPr>
            <a:xfrm>
              <a:off x="6443228" y="914660"/>
              <a:ext cx="640080" cy="164592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6656291" y="914660"/>
              <a:ext cx="640080" cy="1645920"/>
            </a:xfrm>
            <a:prstGeom prst="ellipse">
              <a:avLst/>
            </a:prstGeom>
            <a:noFill/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6" name="Straight Connector 15"/>
            <p:cNvCxnSpPr>
              <a:stCxn id="10" idx="0"/>
              <a:endCxn id="13" idx="0"/>
            </p:cNvCxnSpPr>
            <p:nvPr/>
          </p:nvCxnSpPr>
          <p:spPr>
            <a:xfrm>
              <a:off x="4896071" y="914660"/>
              <a:ext cx="208026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4878760" y="2560580"/>
              <a:ext cx="208026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itle 1"/>
            <p:cNvSpPr txBox="1">
              <a:spLocks/>
            </p:cNvSpPr>
            <p:nvPr/>
          </p:nvSpPr>
          <p:spPr>
            <a:xfrm>
              <a:off x="6068376" y="1510704"/>
              <a:ext cx="527687" cy="419617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000" dirty="0" smtClean="0">
                  <a:solidFill>
                    <a:srgbClr val="00FF00"/>
                  </a:solidFill>
                </a:rPr>
                <a:t> v</a:t>
              </a:r>
              <a:r>
                <a:rPr lang="en-US" sz="2000" baseline="-25000" dirty="0">
                  <a:solidFill>
                    <a:srgbClr val="00FF00"/>
                  </a:solidFill>
                </a:rPr>
                <a:t>2</a:t>
              </a:r>
              <a:endParaRPr lang="en-US" sz="2000" dirty="0">
                <a:solidFill>
                  <a:srgbClr val="00FF00"/>
                </a:solidFill>
              </a:endParaRPr>
            </a:p>
          </p:txBody>
        </p:sp>
        <p:cxnSp>
          <p:nvCxnSpPr>
            <p:cNvPr id="28" name="Straight Arrow Connector 27"/>
            <p:cNvCxnSpPr/>
            <p:nvPr/>
          </p:nvCxnSpPr>
          <p:spPr>
            <a:xfrm flipV="1">
              <a:off x="6079687" y="1958248"/>
              <a:ext cx="715096" cy="2072"/>
            </a:xfrm>
            <a:prstGeom prst="straightConnector1">
              <a:avLst/>
            </a:prstGeom>
            <a:ln w="88900" cmpd="tri">
              <a:solidFill>
                <a:srgbClr val="00FF00"/>
              </a:solidFill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>
              <a:off x="6694612" y="1051820"/>
              <a:ext cx="289117" cy="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itle 1"/>
            <p:cNvSpPr txBox="1">
              <a:spLocks/>
            </p:cNvSpPr>
            <p:nvPr/>
          </p:nvSpPr>
          <p:spPr>
            <a:xfrm>
              <a:off x="6621557" y="1051820"/>
              <a:ext cx="514794" cy="388249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l-GR" sz="1600" dirty="0" smtClean="0"/>
                <a:t>Δ</a:t>
              </a:r>
              <a:r>
                <a:rPr lang="en-US" sz="1600" dirty="0" smtClean="0"/>
                <a:t>x</a:t>
              </a:r>
              <a:r>
                <a:rPr lang="en-US" sz="1600" baseline="-25000" dirty="0" smtClean="0"/>
                <a:t>2</a:t>
              </a:r>
              <a:endParaRPr lang="en-US" sz="1600" dirty="0"/>
            </a:p>
          </p:txBody>
        </p:sp>
        <p:grpSp>
          <p:nvGrpSpPr>
            <p:cNvPr id="45" name="Group 44"/>
            <p:cNvGrpSpPr/>
            <p:nvPr/>
          </p:nvGrpSpPr>
          <p:grpSpPr>
            <a:xfrm>
              <a:off x="1480202" y="1266698"/>
              <a:ext cx="3562129" cy="1293882"/>
              <a:chOff x="1493962" y="900938"/>
              <a:chExt cx="3562129" cy="1293882"/>
            </a:xfrm>
          </p:grpSpPr>
          <p:sp>
            <p:nvSpPr>
              <p:cNvPr id="7" name="Title 1"/>
              <p:cNvSpPr txBox="1">
                <a:spLocks/>
              </p:cNvSpPr>
              <p:nvPr/>
            </p:nvSpPr>
            <p:spPr>
              <a:xfrm>
                <a:off x="3383280" y="1511369"/>
                <a:ext cx="544610" cy="419617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Autofit/>
              </a:bodyPr>
              <a:lstStyle>
                <a:lvl1pPr algn="l" defTabSz="914400" rtl="0" eaLnBrk="1" latinLnBrk="0" hangingPunct="1">
                  <a:spcBef>
                    <a:spcPct val="0"/>
                  </a:spcBef>
                  <a:buNone/>
                  <a:defRPr sz="3600" kern="12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aramond" pitchFamily="18" charset="0"/>
                    <a:ea typeface="+mj-ea"/>
                    <a:cs typeface="+mj-cs"/>
                  </a:defRPr>
                </a:lvl1pPr>
                <a:lvl2pPr eaLnBrk="1" hangingPunct="1">
                  <a:defRPr>
                    <a:solidFill>
                      <a:schemeClr val="tx2"/>
                    </a:solidFill>
                  </a:defRPr>
                </a:lvl2pPr>
                <a:lvl3pPr eaLnBrk="1" hangingPunct="1">
                  <a:defRPr>
                    <a:solidFill>
                      <a:schemeClr val="tx2"/>
                    </a:solidFill>
                  </a:defRPr>
                </a:lvl3pPr>
                <a:lvl4pPr eaLnBrk="1" hangingPunct="1">
                  <a:defRPr>
                    <a:solidFill>
                      <a:schemeClr val="tx2"/>
                    </a:solidFill>
                  </a:defRPr>
                </a:lvl4pPr>
                <a:lvl5pPr eaLnBrk="1" hangingPunct="1">
                  <a:defRPr>
                    <a:solidFill>
                      <a:schemeClr val="tx2"/>
                    </a:solidFill>
                  </a:defRPr>
                </a:lvl5pPr>
                <a:lvl6pPr eaLnBrk="1" hangingPunct="1">
                  <a:defRPr>
                    <a:solidFill>
                      <a:schemeClr val="tx2"/>
                    </a:solidFill>
                  </a:defRPr>
                </a:lvl6pPr>
                <a:lvl7pPr eaLnBrk="1" hangingPunct="1">
                  <a:defRPr>
                    <a:solidFill>
                      <a:schemeClr val="tx2"/>
                    </a:solidFill>
                  </a:defRPr>
                </a:lvl7pPr>
                <a:lvl8pPr eaLnBrk="1" hangingPunct="1">
                  <a:defRPr>
                    <a:solidFill>
                      <a:schemeClr val="tx2"/>
                    </a:solidFill>
                  </a:defRPr>
                </a:lvl8pPr>
                <a:lvl9pPr eaLnBrk="1" hangingPunct="1">
                  <a:defRPr>
                    <a:solidFill>
                      <a:schemeClr val="tx2"/>
                    </a:solidFill>
                  </a:defRPr>
                </a:lvl9pPr>
              </a:lstStyle>
              <a:p>
                <a:r>
                  <a:rPr lang="en-US" sz="2000" dirty="0" smtClean="0">
                    <a:solidFill>
                      <a:srgbClr val="00FF00"/>
                    </a:solidFill>
                  </a:rPr>
                  <a:t>v</a:t>
                </a:r>
                <a:r>
                  <a:rPr lang="en-US" sz="2000" baseline="-25000" dirty="0" smtClean="0">
                    <a:solidFill>
                      <a:srgbClr val="00FF00"/>
                    </a:solidFill>
                  </a:rPr>
                  <a:t>1</a:t>
                </a:r>
                <a:endParaRPr lang="en-US" sz="2000" dirty="0">
                  <a:solidFill>
                    <a:srgbClr val="00FF00"/>
                  </a:solidFill>
                </a:endParaRPr>
              </a:p>
            </p:txBody>
          </p:sp>
          <p:sp>
            <p:nvSpPr>
              <p:cNvPr id="8" name="Oval 7"/>
              <p:cNvSpPr/>
              <p:nvPr/>
            </p:nvSpPr>
            <p:spPr>
              <a:xfrm>
                <a:off x="2038571" y="1371860"/>
                <a:ext cx="320040" cy="82296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Oval 8"/>
              <p:cNvSpPr/>
              <p:nvPr/>
            </p:nvSpPr>
            <p:spPr>
              <a:xfrm>
                <a:off x="2930111" y="1361872"/>
                <a:ext cx="320040" cy="82296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Oval 10"/>
              <p:cNvSpPr/>
              <p:nvPr/>
            </p:nvSpPr>
            <p:spPr>
              <a:xfrm>
                <a:off x="4736051" y="1351885"/>
                <a:ext cx="320040" cy="82296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4" name="Straight Connector 13"/>
              <p:cNvCxnSpPr>
                <a:stCxn id="8" idx="0"/>
                <a:endCxn id="11" idx="0"/>
              </p:cNvCxnSpPr>
              <p:nvPr/>
            </p:nvCxnSpPr>
            <p:spPr>
              <a:xfrm flipV="1">
                <a:off x="2198591" y="1351885"/>
                <a:ext cx="2697480" cy="19975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 flipV="1">
                <a:off x="2181280" y="2170775"/>
                <a:ext cx="2697480" cy="19975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Title 1"/>
              <p:cNvSpPr txBox="1">
                <a:spLocks/>
              </p:cNvSpPr>
              <p:nvPr/>
            </p:nvSpPr>
            <p:spPr>
              <a:xfrm>
                <a:off x="1875294" y="900938"/>
                <a:ext cx="521749" cy="452502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Autofit/>
              </a:bodyPr>
              <a:lstStyle>
                <a:lvl1pPr algn="l" defTabSz="914400" rtl="0" eaLnBrk="1" latinLnBrk="0" hangingPunct="1">
                  <a:spcBef>
                    <a:spcPct val="0"/>
                  </a:spcBef>
                  <a:buNone/>
                  <a:defRPr sz="3600" kern="12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aramond" pitchFamily="18" charset="0"/>
                    <a:ea typeface="+mj-ea"/>
                    <a:cs typeface="+mj-cs"/>
                  </a:defRPr>
                </a:lvl1pPr>
                <a:lvl2pPr eaLnBrk="1" hangingPunct="1">
                  <a:defRPr>
                    <a:solidFill>
                      <a:schemeClr val="tx2"/>
                    </a:solidFill>
                  </a:defRPr>
                </a:lvl2pPr>
                <a:lvl3pPr eaLnBrk="1" hangingPunct="1">
                  <a:defRPr>
                    <a:solidFill>
                      <a:schemeClr val="tx2"/>
                    </a:solidFill>
                  </a:defRPr>
                </a:lvl3pPr>
                <a:lvl4pPr eaLnBrk="1" hangingPunct="1">
                  <a:defRPr>
                    <a:solidFill>
                      <a:schemeClr val="tx2"/>
                    </a:solidFill>
                  </a:defRPr>
                </a:lvl4pPr>
                <a:lvl5pPr eaLnBrk="1" hangingPunct="1">
                  <a:defRPr>
                    <a:solidFill>
                      <a:schemeClr val="tx2"/>
                    </a:solidFill>
                  </a:defRPr>
                </a:lvl5pPr>
                <a:lvl6pPr eaLnBrk="1" hangingPunct="1">
                  <a:defRPr>
                    <a:solidFill>
                      <a:schemeClr val="tx2"/>
                    </a:solidFill>
                  </a:defRPr>
                </a:lvl6pPr>
                <a:lvl7pPr eaLnBrk="1" hangingPunct="1">
                  <a:defRPr>
                    <a:solidFill>
                      <a:schemeClr val="tx2"/>
                    </a:solidFill>
                  </a:defRPr>
                </a:lvl7pPr>
                <a:lvl8pPr eaLnBrk="1" hangingPunct="1">
                  <a:defRPr>
                    <a:solidFill>
                      <a:schemeClr val="tx2"/>
                    </a:solidFill>
                  </a:defRPr>
                </a:lvl8pPr>
                <a:lvl9pPr eaLnBrk="1" hangingPunct="1">
                  <a:defRPr>
                    <a:solidFill>
                      <a:schemeClr val="tx2"/>
                    </a:solidFill>
                  </a:defRPr>
                </a:lvl9pPr>
              </a:lstStyle>
              <a:p>
                <a:r>
                  <a:rPr lang="en-US" sz="2000" dirty="0" smtClean="0"/>
                  <a:t>A</a:t>
                </a:r>
                <a:r>
                  <a:rPr lang="en-US" sz="2000" baseline="-25000" dirty="0" smtClean="0"/>
                  <a:t>1</a:t>
                </a:r>
                <a:endParaRPr lang="en-US" sz="2000" dirty="0">
                  <a:solidFill>
                    <a:srgbClr val="FFFF00"/>
                  </a:solidFill>
                </a:endParaRPr>
              </a:p>
            </p:txBody>
          </p:sp>
          <p:cxnSp>
            <p:nvCxnSpPr>
              <p:cNvPr id="27" name="Straight Arrow Connector 26"/>
              <p:cNvCxnSpPr/>
              <p:nvPr/>
            </p:nvCxnSpPr>
            <p:spPr>
              <a:xfrm>
                <a:off x="2215015" y="1960320"/>
                <a:ext cx="1972396" cy="0"/>
              </a:xfrm>
              <a:prstGeom prst="straightConnector1">
                <a:avLst/>
              </a:prstGeom>
              <a:ln w="88900" cmpd="tri">
                <a:solidFill>
                  <a:srgbClr val="00FF00"/>
                </a:solidFill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Arrow Connector 28"/>
              <p:cNvCxnSpPr/>
              <p:nvPr/>
            </p:nvCxnSpPr>
            <p:spPr>
              <a:xfrm>
                <a:off x="2198591" y="1511369"/>
                <a:ext cx="891540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" name="Title 1"/>
              <p:cNvSpPr txBox="1">
                <a:spLocks/>
              </p:cNvSpPr>
              <p:nvPr/>
            </p:nvSpPr>
            <p:spPr>
              <a:xfrm>
                <a:off x="2364937" y="1361872"/>
                <a:ext cx="632867" cy="452502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Autofit/>
              </a:bodyPr>
              <a:lstStyle>
                <a:lvl1pPr algn="l" defTabSz="914400" rtl="0" eaLnBrk="1" latinLnBrk="0" hangingPunct="1">
                  <a:spcBef>
                    <a:spcPct val="0"/>
                  </a:spcBef>
                  <a:buNone/>
                  <a:defRPr sz="3600" kern="12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aramond" pitchFamily="18" charset="0"/>
                    <a:ea typeface="+mj-ea"/>
                    <a:cs typeface="+mj-cs"/>
                  </a:defRPr>
                </a:lvl1pPr>
                <a:lvl2pPr eaLnBrk="1" hangingPunct="1">
                  <a:defRPr>
                    <a:solidFill>
                      <a:schemeClr val="tx2"/>
                    </a:solidFill>
                  </a:defRPr>
                </a:lvl2pPr>
                <a:lvl3pPr eaLnBrk="1" hangingPunct="1">
                  <a:defRPr>
                    <a:solidFill>
                      <a:schemeClr val="tx2"/>
                    </a:solidFill>
                  </a:defRPr>
                </a:lvl3pPr>
                <a:lvl4pPr eaLnBrk="1" hangingPunct="1">
                  <a:defRPr>
                    <a:solidFill>
                      <a:schemeClr val="tx2"/>
                    </a:solidFill>
                  </a:defRPr>
                </a:lvl4pPr>
                <a:lvl5pPr eaLnBrk="1" hangingPunct="1">
                  <a:defRPr>
                    <a:solidFill>
                      <a:schemeClr val="tx2"/>
                    </a:solidFill>
                  </a:defRPr>
                </a:lvl5pPr>
                <a:lvl6pPr eaLnBrk="1" hangingPunct="1">
                  <a:defRPr>
                    <a:solidFill>
                      <a:schemeClr val="tx2"/>
                    </a:solidFill>
                  </a:defRPr>
                </a:lvl6pPr>
                <a:lvl7pPr eaLnBrk="1" hangingPunct="1">
                  <a:defRPr>
                    <a:solidFill>
                      <a:schemeClr val="tx2"/>
                    </a:solidFill>
                  </a:defRPr>
                </a:lvl7pPr>
                <a:lvl8pPr eaLnBrk="1" hangingPunct="1">
                  <a:defRPr>
                    <a:solidFill>
                      <a:schemeClr val="tx2"/>
                    </a:solidFill>
                  </a:defRPr>
                </a:lvl8pPr>
                <a:lvl9pPr eaLnBrk="1" hangingPunct="1">
                  <a:defRPr>
                    <a:solidFill>
                      <a:schemeClr val="tx2"/>
                    </a:solidFill>
                  </a:defRPr>
                </a:lvl9pPr>
              </a:lstStyle>
              <a:p>
                <a:r>
                  <a:rPr lang="el-GR" sz="2000" dirty="0" smtClean="0"/>
                  <a:t>Δ</a:t>
                </a:r>
                <a:r>
                  <a:rPr lang="en-US" sz="2000" dirty="0" smtClean="0"/>
                  <a:t>x</a:t>
                </a:r>
                <a:r>
                  <a:rPr lang="en-US" sz="2000" baseline="-25000" dirty="0"/>
                  <a:t>1</a:t>
                </a:r>
                <a:endParaRPr lang="en-US" sz="2000" dirty="0"/>
              </a:p>
            </p:txBody>
          </p:sp>
          <p:cxnSp>
            <p:nvCxnSpPr>
              <p:cNvPr id="34" name="Straight Arrow Connector 33"/>
              <p:cNvCxnSpPr/>
              <p:nvPr/>
            </p:nvCxnSpPr>
            <p:spPr>
              <a:xfrm>
                <a:off x="1554480" y="1763365"/>
                <a:ext cx="660535" cy="0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" name="Title 1"/>
              <p:cNvSpPr txBox="1">
                <a:spLocks/>
              </p:cNvSpPr>
              <p:nvPr/>
            </p:nvSpPr>
            <p:spPr>
              <a:xfrm>
                <a:off x="1493962" y="1188980"/>
                <a:ext cx="544609" cy="594360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Autofit/>
              </a:bodyPr>
              <a:lstStyle>
                <a:lvl1pPr algn="l" defTabSz="914400" rtl="0" eaLnBrk="1" latinLnBrk="0" hangingPunct="1">
                  <a:spcBef>
                    <a:spcPct val="0"/>
                  </a:spcBef>
                  <a:buNone/>
                  <a:defRPr sz="3600" kern="12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aramond" pitchFamily="18" charset="0"/>
                    <a:ea typeface="+mj-ea"/>
                    <a:cs typeface="+mj-cs"/>
                  </a:defRPr>
                </a:lvl1pPr>
                <a:lvl2pPr eaLnBrk="1" hangingPunct="1">
                  <a:defRPr>
                    <a:solidFill>
                      <a:schemeClr val="tx2"/>
                    </a:solidFill>
                  </a:defRPr>
                </a:lvl2pPr>
                <a:lvl3pPr eaLnBrk="1" hangingPunct="1">
                  <a:defRPr>
                    <a:solidFill>
                      <a:schemeClr val="tx2"/>
                    </a:solidFill>
                  </a:defRPr>
                </a:lvl3pPr>
                <a:lvl4pPr eaLnBrk="1" hangingPunct="1">
                  <a:defRPr>
                    <a:solidFill>
                      <a:schemeClr val="tx2"/>
                    </a:solidFill>
                  </a:defRPr>
                </a:lvl4pPr>
                <a:lvl5pPr eaLnBrk="1" hangingPunct="1">
                  <a:defRPr>
                    <a:solidFill>
                      <a:schemeClr val="tx2"/>
                    </a:solidFill>
                  </a:defRPr>
                </a:lvl5pPr>
                <a:lvl6pPr eaLnBrk="1" hangingPunct="1">
                  <a:defRPr>
                    <a:solidFill>
                      <a:schemeClr val="tx2"/>
                    </a:solidFill>
                  </a:defRPr>
                </a:lvl6pPr>
                <a:lvl7pPr eaLnBrk="1" hangingPunct="1">
                  <a:defRPr>
                    <a:solidFill>
                      <a:schemeClr val="tx2"/>
                    </a:solidFill>
                  </a:defRPr>
                </a:lvl7pPr>
                <a:lvl8pPr eaLnBrk="1" hangingPunct="1">
                  <a:defRPr>
                    <a:solidFill>
                      <a:schemeClr val="tx2"/>
                    </a:solidFill>
                  </a:defRPr>
                </a:lvl8pPr>
                <a:lvl9pPr eaLnBrk="1" hangingPunct="1">
                  <a:defRPr>
                    <a:solidFill>
                      <a:schemeClr val="tx2"/>
                    </a:solidFill>
                  </a:defRPr>
                </a:lvl9pPr>
              </a:lstStyle>
              <a:p>
                <a:r>
                  <a:rPr lang="en-US" sz="2400" dirty="0" smtClean="0"/>
                  <a:t>P</a:t>
                </a:r>
                <a:r>
                  <a:rPr lang="en-US" sz="2400" baseline="-25000" dirty="0" smtClean="0"/>
                  <a:t>1</a:t>
                </a:r>
                <a:endParaRPr lang="en-US" sz="2400" dirty="0">
                  <a:solidFill>
                    <a:srgbClr val="FFFF00"/>
                  </a:solidFill>
                </a:endParaRPr>
              </a:p>
            </p:txBody>
          </p:sp>
        </p:grpSp>
        <p:cxnSp>
          <p:nvCxnSpPr>
            <p:cNvPr id="37" name="Straight Arrow Connector 36"/>
            <p:cNvCxnSpPr/>
            <p:nvPr/>
          </p:nvCxnSpPr>
          <p:spPr>
            <a:xfrm flipH="1" flipV="1">
              <a:off x="7296371" y="1773352"/>
              <a:ext cx="567469" cy="9988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itle 1"/>
            <p:cNvSpPr txBox="1">
              <a:spLocks/>
            </p:cNvSpPr>
            <p:nvPr/>
          </p:nvSpPr>
          <p:spPr>
            <a:xfrm>
              <a:off x="7340979" y="1183986"/>
              <a:ext cx="544609" cy="59436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400" dirty="0" smtClean="0"/>
                <a:t>P</a:t>
              </a:r>
              <a:r>
                <a:rPr lang="en-US" sz="2400" baseline="-25000" dirty="0"/>
                <a:t>2</a:t>
              </a:r>
              <a:endParaRPr lang="en-US" sz="2400" dirty="0">
                <a:solidFill>
                  <a:srgbClr val="FFFF00"/>
                </a:solidFill>
              </a:endParaRPr>
            </a:p>
          </p:txBody>
        </p:sp>
        <p:cxnSp>
          <p:nvCxnSpPr>
            <p:cNvPr id="47" name="Straight Connector 46"/>
            <p:cNvCxnSpPr/>
            <p:nvPr/>
          </p:nvCxnSpPr>
          <p:spPr>
            <a:xfrm>
              <a:off x="2167520" y="2880360"/>
              <a:ext cx="4915788" cy="0"/>
            </a:xfrm>
            <a:prstGeom prst="line">
              <a:avLst/>
            </a:prstGeom>
            <a:ln w="254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/>
            <p:cNvCxnSpPr/>
            <p:nvPr/>
          </p:nvCxnSpPr>
          <p:spPr>
            <a:xfrm flipV="1">
              <a:off x="4434840" y="2086937"/>
              <a:ext cx="0" cy="793423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Arrow Connector 50"/>
            <p:cNvCxnSpPr/>
            <p:nvPr/>
          </p:nvCxnSpPr>
          <p:spPr>
            <a:xfrm flipV="1">
              <a:off x="5760720" y="1717645"/>
              <a:ext cx="0" cy="1162715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Title 1"/>
            <p:cNvSpPr txBox="1">
              <a:spLocks/>
            </p:cNvSpPr>
            <p:nvPr/>
          </p:nvSpPr>
          <p:spPr>
            <a:xfrm>
              <a:off x="4082136" y="1692789"/>
              <a:ext cx="544609" cy="59436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400" dirty="0" smtClean="0"/>
                <a:t>y</a:t>
              </a:r>
              <a:r>
                <a:rPr lang="en-US" sz="2400" baseline="-25000" dirty="0" smtClean="0"/>
                <a:t>1</a:t>
              </a:r>
              <a:endParaRPr lang="en-US" sz="2400" dirty="0">
                <a:solidFill>
                  <a:srgbClr val="FFFF00"/>
                </a:solidFill>
              </a:endParaRPr>
            </a:p>
          </p:txBody>
        </p:sp>
        <p:sp>
          <p:nvSpPr>
            <p:cNvPr id="53" name="Title 1"/>
            <p:cNvSpPr txBox="1">
              <a:spLocks/>
            </p:cNvSpPr>
            <p:nvPr/>
          </p:nvSpPr>
          <p:spPr>
            <a:xfrm>
              <a:off x="5374280" y="1730741"/>
              <a:ext cx="477879" cy="41148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400" dirty="0" smtClean="0"/>
                <a:t>y</a:t>
              </a:r>
              <a:r>
                <a:rPr lang="en-US" sz="2400" baseline="-25000" dirty="0"/>
                <a:t>2</a:t>
              </a:r>
              <a:endParaRPr lang="en-US" sz="2400" dirty="0">
                <a:solidFill>
                  <a:srgbClr val="FFFF00"/>
                </a:solidFill>
              </a:endParaRPr>
            </a:p>
          </p:txBody>
        </p:sp>
      </p:grpSp>
      <p:graphicFrame>
        <p:nvGraphicFramePr>
          <p:cNvPr id="54" name="Object 5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31992853"/>
              </p:ext>
            </p:extLst>
          </p:nvPr>
        </p:nvGraphicFramePr>
        <p:xfrm>
          <a:off x="320040" y="5510596"/>
          <a:ext cx="1847850" cy="323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66" name="Equation" r:id="rId15" imgW="1231560" imgH="215640" progId="Equation.3">
                  <p:embed/>
                </p:oleObj>
              </mc:Choice>
              <mc:Fallback>
                <p:oleObj name="Equation" r:id="rId15" imgW="1231560" imgH="21564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040" y="5510596"/>
                        <a:ext cx="1847850" cy="32385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5" name="Object 5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00854413"/>
              </p:ext>
            </p:extLst>
          </p:nvPr>
        </p:nvGraphicFramePr>
        <p:xfrm>
          <a:off x="320040" y="6132916"/>
          <a:ext cx="3105150" cy="323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67" name="Equation" r:id="rId17" imgW="2070000" imgH="215640" progId="Equation.3">
                  <p:embed/>
                </p:oleObj>
              </mc:Choice>
              <mc:Fallback>
                <p:oleObj name="Equation" r:id="rId17" imgW="2070000" imgH="215640" progId="Equation.3">
                  <p:embed/>
                  <p:pic>
                    <p:nvPicPr>
                      <p:cNvPr id="0" name="Object 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040" y="6132916"/>
                        <a:ext cx="3105150" cy="32385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7" name="Object 5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13110405"/>
              </p:ext>
            </p:extLst>
          </p:nvPr>
        </p:nvGraphicFramePr>
        <p:xfrm>
          <a:off x="4304598" y="3526790"/>
          <a:ext cx="3429000" cy="72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68" name="Equation" r:id="rId19" imgW="2286000" imgH="482400" progId="Equation.3">
                  <p:embed/>
                </p:oleObj>
              </mc:Choice>
              <mc:Fallback>
                <p:oleObj name="Equation" r:id="rId19" imgW="2286000" imgH="4824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04598" y="3526790"/>
                        <a:ext cx="3429000" cy="7239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9" name="Object 5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94411975"/>
              </p:ext>
            </p:extLst>
          </p:nvPr>
        </p:nvGraphicFramePr>
        <p:xfrm>
          <a:off x="4304598" y="4485640"/>
          <a:ext cx="3105150" cy="628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69" name="Equation" r:id="rId21" imgW="2070000" imgH="419040" progId="Equation.3">
                  <p:embed/>
                </p:oleObj>
              </mc:Choice>
              <mc:Fallback>
                <p:oleObj name="Equation" r:id="rId21" imgW="2070000" imgH="419040" progId="Equation.3">
                  <p:embed/>
                  <p:pic>
                    <p:nvPicPr>
                      <p:cNvPr id="0" name="Object 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04598" y="4485640"/>
                        <a:ext cx="3105150" cy="62865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61925044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11480" y="365760"/>
            <a:ext cx="7955280" cy="54864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solidFill>
                  <a:srgbClr val="FFFF00"/>
                </a:solidFill>
              </a:rPr>
              <a:t>Clicker Question:	Can I draw pictures?  	A) YES  B)  no</a:t>
            </a:r>
            <a:endParaRPr lang="en-US" sz="2400" dirty="0">
              <a:solidFill>
                <a:srgbClr val="FFFF00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11480" y="1188720"/>
            <a:ext cx="8091700" cy="54864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solidFill>
                  <a:srgbClr val="FFFF00"/>
                </a:solidFill>
              </a:rPr>
              <a:t>Clicker Question:	Can I do kinematics?  	A) YES  B)  no</a:t>
            </a:r>
            <a:endParaRPr lang="en-US" sz="2400" dirty="0">
              <a:solidFill>
                <a:srgbClr val="FFFF00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11480" y="2011680"/>
            <a:ext cx="8091700" cy="73152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solidFill>
                  <a:srgbClr val="FFFF00"/>
                </a:solidFill>
              </a:rPr>
              <a:t>Clicker Question:	Did I write down Bernoulli? ( the equation, 			not his name )  	A) YES  B)  no</a:t>
            </a:r>
            <a:endParaRPr lang="en-US" sz="2400" dirty="0">
              <a:solidFill>
                <a:srgbClr val="FFFF00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11480" y="3017520"/>
            <a:ext cx="2980086" cy="457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OK, here is Bernoulli.</a:t>
            </a:r>
            <a:endParaRPr lang="en-US" sz="2400" dirty="0">
              <a:solidFill>
                <a:srgbClr val="FFFF00"/>
              </a:solidFill>
            </a:endParaRP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0782980"/>
              </p:ext>
            </p:extLst>
          </p:nvPr>
        </p:nvGraphicFramePr>
        <p:xfrm>
          <a:off x="3886200" y="2862494"/>
          <a:ext cx="3105150" cy="6122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422" name="Equation" r:id="rId3" imgW="2070000" imgH="419040" progId="Equation.3">
                  <p:embed/>
                </p:oleObj>
              </mc:Choice>
              <mc:Fallback>
                <p:oleObj name="Equation" r:id="rId3" imgW="2070000" imgH="419040" progId="Equation.3">
                  <p:embed/>
                  <p:pic>
                    <p:nvPicPr>
                      <p:cNvPr id="0" name="Object 5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86200" y="2862494"/>
                        <a:ext cx="3105150" cy="612226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itle 1"/>
          <p:cNvSpPr txBox="1">
            <a:spLocks/>
          </p:cNvSpPr>
          <p:nvPr/>
        </p:nvSpPr>
        <p:spPr>
          <a:xfrm>
            <a:off x="411480" y="3749040"/>
            <a:ext cx="7802880" cy="29718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A water tank is filled to a height H above the table top.  A special valve maintains the water level at this point.  A hole is poked into the side of the tank at an altitude h &lt; H above the table top.  How far does the water go horizontally before it hits the table?  Hint - The speed of the water at the top of the tank is zero.  2</a:t>
            </a:r>
            <a:r>
              <a:rPr lang="en-US" sz="2400" baseline="30000" dirty="0" smtClean="0"/>
              <a:t>nd</a:t>
            </a:r>
            <a:r>
              <a:rPr lang="en-US" sz="2400" dirty="0" smtClean="0"/>
              <a:t> Hint - The speed of the water at the hole should look familiar.   </a:t>
            </a:r>
            <a:r>
              <a:rPr lang="en-US" sz="2400" dirty="0" smtClean="0">
                <a:solidFill>
                  <a:srgbClr val="FFFF00"/>
                </a:solidFill>
              </a:rPr>
              <a:t>You have about 7 minutes - Don’t just sit there - Try it.</a:t>
            </a:r>
            <a:endParaRPr lang="en-US" sz="2400" dirty="0">
              <a:solidFill>
                <a:srgbClr val="FFFF00"/>
              </a:solidFill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5532120" y="0"/>
            <a:ext cx="3611880" cy="457200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Ball in Air Jet, </a:t>
            </a:r>
            <a:r>
              <a:rPr lang="en-US" sz="2400" dirty="0" err="1" smtClean="0"/>
              <a:t>Venturi</a:t>
            </a:r>
            <a:r>
              <a:rPr lang="en-US" sz="2400" dirty="0" smtClean="0"/>
              <a:t> Plates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779532240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5669280" y="457200"/>
            <a:ext cx="1737360" cy="151257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y</a:t>
            </a:r>
            <a:r>
              <a:rPr lang="en-US" sz="2400" baseline="-25000" dirty="0" smtClean="0"/>
              <a:t>1</a:t>
            </a:r>
            <a:r>
              <a:rPr lang="en-US" sz="2400" dirty="0" smtClean="0"/>
              <a:t> = H</a:t>
            </a:r>
            <a:endParaRPr lang="en-US" sz="2400" dirty="0">
              <a:solidFill>
                <a:srgbClr val="FFFF00"/>
              </a:solidFill>
            </a:endParaRPr>
          </a:p>
          <a:p>
            <a:r>
              <a:rPr lang="en-US" sz="2400" dirty="0" smtClean="0"/>
              <a:t>y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 = h</a:t>
            </a:r>
          </a:p>
          <a:p>
            <a:r>
              <a:rPr lang="en-US" sz="2400" dirty="0" smtClean="0"/>
              <a:t>v</a:t>
            </a:r>
            <a:r>
              <a:rPr lang="en-US" sz="2400" baseline="-25000" dirty="0" smtClean="0"/>
              <a:t>1</a:t>
            </a:r>
            <a:r>
              <a:rPr lang="en-US" sz="2400" dirty="0" smtClean="0"/>
              <a:t> = 0</a:t>
            </a:r>
          </a:p>
          <a:p>
            <a:r>
              <a:rPr lang="en-US" sz="2400" dirty="0" smtClean="0"/>
              <a:t>P</a:t>
            </a:r>
            <a:r>
              <a:rPr lang="en-US" sz="2400" baseline="-25000" dirty="0" smtClean="0"/>
              <a:t>1</a:t>
            </a:r>
            <a:r>
              <a:rPr lang="en-US" sz="2400" dirty="0" smtClean="0"/>
              <a:t> = P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 = 0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38802393"/>
              </p:ext>
            </p:extLst>
          </p:nvPr>
        </p:nvGraphicFramePr>
        <p:xfrm>
          <a:off x="4709160" y="4015814"/>
          <a:ext cx="762000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59" name="Equation" r:id="rId3" imgW="507960" imgH="228600" progId="Equation.3">
                  <p:embed/>
                </p:oleObj>
              </mc:Choice>
              <mc:Fallback>
                <p:oleObj name="Equation" r:id="rId3" imgW="507960" imgH="228600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09160" y="4015814"/>
                        <a:ext cx="762000" cy="3429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Arc 13"/>
          <p:cNvSpPr/>
          <p:nvPr/>
        </p:nvSpPr>
        <p:spPr>
          <a:xfrm>
            <a:off x="-982204" y="1737360"/>
            <a:ext cx="3761543" cy="2423160"/>
          </a:xfrm>
          <a:prstGeom prst="arc">
            <a:avLst/>
          </a:prstGeom>
          <a:ln w="1016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91440" y="685800"/>
            <a:ext cx="822960" cy="230124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1005840" y="685800"/>
            <a:ext cx="2697480" cy="0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3520440" y="685800"/>
            <a:ext cx="0" cy="2301240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1"/>
          <p:cNvSpPr txBox="1">
            <a:spLocks/>
          </p:cNvSpPr>
          <p:nvPr/>
        </p:nvSpPr>
        <p:spPr>
          <a:xfrm>
            <a:off x="3520440" y="1645920"/>
            <a:ext cx="547604" cy="38862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/>
              <a:t>H</a:t>
            </a:r>
            <a:endParaRPr lang="en-US" sz="2400" dirty="0">
              <a:solidFill>
                <a:srgbClr val="FFFF00"/>
              </a:solidFill>
            </a:endParaRPr>
          </a:p>
        </p:txBody>
      </p:sp>
      <p:grpSp>
        <p:nvGrpSpPr>
          <p:cNvPr id="40" name="Group 39"/>
          <p:cNvGrpSpPr/>
          <p:nvPr/>
        </p:nvGrpSpPr>
        <p:grpSpPr>
          <a:xfrm>
            <a:off x="182880" y="457200"/>
            <a:ext cx="3931920" cy="2529840"/>
            <a:chOff x="182880" y="457200"/>
            <a:chExt cx="3931920" cy="2529840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914400" y="457200"/>
              <a:ext cx="0" cy="118872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924757" y="1798320"/>
              <a:ext cx="0" cy="118872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182880" y="2987040"/>
              <a:ext cx="3931920" cy="0"/>
            </a:xfrm>
            <a:prstGeom prst="line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>
              <a:stCxn id="14" idx="0"/>
            </p:cNvCxnSpPr>
            <p:nvPr/>
          </p:nvCxnSpPr>
          <p:spPr>
            <a:xfrm>
              <a:off x="898567" y="1737360"/>
              <a:ext cx="2301833" cy="0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>
              <a:off x="3063240" y="1737360"/>
              <a:ext cx="0" cy="124968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itle 1"/>
            <p:cNvSpPr txBox="1">
              <a:spLocks/>
            </p:cNvSpPr>
            <p:nvPr/>
          </p:nvSpPr>
          <p:spPr>
            <a:xfrm>
              <a:off x="3063240" y="2130751"/>
              <a:ext cx="457200" cy="462897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400" dirty="0"/>
                <a:t>h</a:t>
              </a:r>
              <a:endParaRPr lang="en-US" sz="2400" dirty="0">
                <a:solidFill>
                  <a:srgbClr val="FFFF00"/>
                </a:solidFill>
              </a:endParaRPr>
            </a:p>
          </p:txBody>
        </p:sp>
      </p:grpSp>
      <p:cxnSp>
        <p:nvCxnSpPr>
          <p:cNvPr id="26" name="Straight Arrow Connector 25"/>
          <p:cNvCxnSpPr/>
          <p:nvPr/>
        </p:nvCxnSpPr>
        <p:spPr>
          <a:xfrm>
            <a:off x="924757" y="3139440"/>
            <a:ext cx="2138483" cy="0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itle 1"/>
          <p:cNvSpPr txBox="1">
            <a:spLocks/>
          </p:cNvSpPr>
          <p:nvPr/>
        </p:nvSpPr>
        <p:spPr>
          <a:xfrm>
            <a:off x="1765398" y="3139440"/>
            <a:ext cx="457200" cy="457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/>
              <a:t>R</a:t>
            </a:r>
            <a:endParaRPr lang="en-US" sz="2400" dirty="0">
              <a:solidFill>
                <a:srgbClr val="FFFF00"/>
              </a:solidFill>
            </a:endParaRPr>
          </a:p>
        </p:txBody>
      </p:sp>
      <p:sp>
        <p:nvSpPr>
          <p:cNvPr id="30" name="Title 1"/>
          <p:cNvSpPr txBox="1">
            <a:spLocks/>
          </p:cNvSpPr>
          <p:nvPr/>
        </p:nvSpPr>
        <p:spPr>
          <a:xfrm>
            <a:off x="-12873" y="91440"/>
            <a:ext cx="1143000" cy="46482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point 1</a:t>
            </a:r>
            <a:endParaRPr lang="en-US" sz="2400" dirty="0">
              <a:solidFill>
                <a:srgbClr val="FFFF00"/>
              </a:solidFill>
            </a:endParaRPr>
          </a:p>
        </p:txBody>
      </p:sp>
      <p:sp>
        <p:nvSpPr>
          <p:cNvPr id="31" name="Title 1"/>
          <p:cNvSpPr txBox="1">
            <a:spLocks/>
          </p:cNvSpPr>
          <p:nvPr/>
        </p:nvSpPr>
        <p:spPr>
          <a:xfrm>
            <a:off x="1325880" y="914400"/>
            <a:ext cx="1143000" cy="46482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point 2</a:t>
            </a:r>
            <a:endParaRPr lang="en-US" sz="2400" dirty="0">
              <a:solidFill>
                <a:srgbClr val="FFFF00"/>
              </a:solidFill>
            </a:endParaRPr>
          </a:p>
        </p:txBody>
      </p:sp>
      <p:sp>
        <p:nvSpPr>
          <p:cNvPr id="32" name="Title 1"/>
          <p:cNvSpPr txBox="1">
            <a:spLocks/>
          </p:cNvSpPr>
          <p:nvPr/>
        </p:nvSpPr>
        <p:spPr>
          <a:xfrm>
            <a:off x="1130127" y="2286000"/>
            <a:ext cx="1143000" cy="46482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point 3</a:t>
            </a:r>
            <a:endParaRPr lang="en-US" sz="2400" dirty="0">
              <a:solidFill>
                <a:srgbClr val="FFFF00"/>
              </a:solidFill>
            </a:endParaRPr>
          </a:p>
        </p:txBody>
      </p:sp>
      <p:cxnSp>
        <p:nvCxnSpPr>
          <p:cNvPr id="34" name="Straight Arrow Connector 33"/>
          <p:cNvCxnSpPr>
            <a:endCxn id="15" idx="0"/>
          </p:cNvCxnSpPr>
          <p:nvPr/>
        </p:nvCxnSpPr>
        <p:spPr>
          <a:xfrm>
            <a:off x="365760" y="556260"/>
            <a:ext cx="137160" cy="12954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H="1">
            <a:off x="1005840" y="1379220"/>
            <a:ext cx="759558" cy="26670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endCxn id="14" idx="2"/>
          </p:cNvCxnSpPr>
          <p:nvPr/>
        </p:nvCxnSpPr>
        <p:spPr>
          <a:xfrm>
            <a:off x="1993998" y="2750820"/>
            <a:ext cx="785341" cy="19812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itle 1"/>
          <p:cNvSpPr txBox="1">
            <a:spLocks/>
          </p:cNvSpPr>
          <p:nvPr/>
        </p:nvSpPr>
        <p:spPr>
          <a:xfrm>
            <a:off x="233926" y="3615764"/>
            <a:ext cx="3829828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Start time at point 2.  How far does the water go?  This is rock-off-the-cliff.</a:t>
            </a:r>
            <a:endParaRPr lang="en-US" sz="2400" dirty="0">
              <a:solidFill>
                <a:srgbClr val="FFFF00"/>
              </a:solidFill>
            </a:endParaRPr>
          </a:p>
        </p:txBody>
      </p:sp>
      <p:sp>
        <p:nvSpPr>
          <p:cNvPr id="41" name="Title 1"/>
          <p:cNvSpPr txBox="1">
            <a:spLocks/>
          </p:cNvSpPr>
          <p:nvPr/>
        </p:nvSpPr>
        <p:spPr>
          <a:xfrm>
            <a:off x="233926" y="4918655"/>
            <a:ext cx="3648278" cy="72789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What is t</a:t>
            </a:r>
            <a:r>
              <a:rPr lang="en-US" sz="2400" baseline="-25000" dirty="0" smtClean="0"/>
              <a:t>3</a:t>
            </a:r>
            <a:r>
              <a:rPr lang="en-US" sz="2400" dirty="0" smtClean="0"/>
              <a:t>?  This is drop-the-rock.</a:t>
            </a:r>
            <a:endParaRPr lang="en-US" sz="2400" dirty="0">
              <a:solidFill>
                <a:srgbClr val="FFFF00"/>
              </a:solidFill>
            </a:endParaRPr>
          </a:p>
        </p:txBody>
      </p:sp>
      <p:graphicFrame>
        <p:nvGraphicFramePr>
          <p:cNvPr id="42" name="Object 4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72111240"/>
              </p:ext>
            </p:extLst>
          </p:nvPr>
        </p:nvGraphicFramePr>
        <p:xfrm>
          <a:off x="5669280" y="3139440"/>
          <a:ext cx="1524000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60" name="Equation" r:id="rId5" imgW="1015920" imgH="253800" progId="Equation.3">
                  <p:embed/>
                </p:oleObj>
              </mc:Choice>
              <mc:Fallback>
                <p:oleObj name="Equation" r:id="rId5" imgW="1015920" imgH="2538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69280" y="3139440"/>
                        <a:ext cx="1524000" cy="3810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" name="Object 4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65230218"/>
              </p:ext>
            </p:extLst>
          </p:nvPr>
        </p:nvGraphicFramePr>
        <p:xfrm>
          <a:off x="4709160" y="4758764"/>
          <a:ext cx="895350" cy="704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61" name="Equation" r:id="rId7" imgW="596880" imgH="469800" progId="Equation.3">
                  <p:embed/>
                </p:oleObj>
              </mc:Choice>
              <mc:Fallback>
                <p:oleObj name="Equation" r:id="rId7" imgW="596880" imgH="469800" progId="Equation.3">
                  <p:embed/>
                  <p:pic>
                    <p:nvPicPr>
                      <p:cNvPr id="0" name="Object 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09160" y="4758764"/>
                        <a:ext cx="895350" cy="70485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Title 1"/>
          <p:cNvSpPr txBox="1">
            <a:spLocks/>
          </p:cNvSpPr>
          <p:nvPr/>
        </p:nvSpPr>
        <p:spPr>
          <a:xfrm>
            <a:off x="233926" y="5806440"/>
            <a:ext cx="3709978" cy="59436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What is v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?  This is Bernoulli.</a:t>
            </a:r>
            <a:endParaRPr lang="en-US" sz="2400" dirty="0"/>
          </a:p>
        </p:txBody>
      </p:sp>
      <p:graphicFrame>
        <p:nvGraphicFramePr>
          <p:cNvPr id="45" name="Object 4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73917876"/>
              </p:ext>
            </p:extLst>
          </p:nvPr>
        </p:nvGraphicFramePr>
        <p:xfrm>
          <a:off x="4709160" y="5837734"/>
          <a:ext cx="3105150" cy="612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62" name="Equation" r:id="rId9" imgW="2070000" imgH="419040" progId="Equation.3">
                  <p:embed/>
                </p:oleObj>
              </mc:Choice>
              <mc:Fallback>
                <p:oleObj name="Equation" r:id="rId9" imgW="2070000" imgH="41904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09160" y="5837734"/>
                        <a:ext cx="3105150" cy="612775"/>
                      </a:xfrm>
                      <a:prstGeom prst="rect">
                        <a:avLst/>
                      </a:prstGeom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" name="Object 4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7433272"/>
              </p:ext>
            </p:extLst>
          </p:nvPr>
        </p:nvGraphicFramePr>
        <p:xfrm>
          <a:off x="5669280" y="2364105"/>
          <a:ext cx="1581150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63" name="Equation" r:id="rId11" imgW="1054080" imgH="253800" progId="Equation.3">
                  <p:embed/>
                </p:oleObj>
              </mc:Choice>
              <mc:Fallback>
                <p:oleObj name="Equation" r:id="rId11" imgW="1054080" imgH="253800" progId="Equation.3">
                  <p:embed/>
                  <p:pic>
                    <p:nvPicPr>
                      <p:cNvPr id="0" name="Object 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69280" y="2364105"/>
                        <a:ext cx="1581150" cy="3810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62576157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4" grpId="0" animBg="1"/>
      <p:bldP spid="15" grpId="0" animBg="1"/>
      <p:bldP spid="24" grpId="0"/>
      <p:bldP spid="29" grpId="0"/>
      <p:bldP spid="30" grpId="0"/>
      <p:bldP spid="31" grpId="0"/>
      <p:bldP spid="32" grpId="0"/>
      <p:bldP spid="39" grpId="0"/>
      <p:bldP spid="41" grpId="0"/>
      <p:bldP spid="4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594360"/>
            <a:ext cx="7543800" cy="1798320"/>
          </a:xfrm>
        </p:spPr>
        <p:txBody>
          <a:bodyPr/>
          <a:lstStyle/>
          <a:p>
            <a:r>
              <a:rPr lang="en-US" dirty="0" smtClean="0"/>
              <a:t>Read over section 9.9 so that you have seen the words.  I will not ask you to do any viscous flow problems for the exams.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7614093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Elemental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>
    <a:lnDef>
      <a:spPr>
        <a:ln w="254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7098</TotalTime>
  <Words>483</Words>
  <Application>Microsoft Office PowerPoint</Application>
  <PresentationFormat>On-screen Show (4:3)</PresentationFormat>
  <Paragraphs>60</Paragraphs>
  <Slides>8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Default Theme</vt:lpstr>
      <vt:lpstr>Microsoft Equation 3.0</vt:lpstr>
      <vt:lpstr>Physics 101  -  Lecture 18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Read over section 9.9 so that you have seen the words.  I will not ask you to do any viscous flow problems for the exams.</vt:lpstr>
    </vt:vector>
  </TitlesOfParts>
  <Company>University of Illinois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Physics 101  -  Lecture 7</dc:title>
  <dc:creator>Halfpap, Bradford Lee</dc:creator>
  <cp:lastModifiedBy>Halfpap, Bradford Lee</cp:lastModifiedBy>
  <cp:revision>320</cp:revision>
  <dcterms:created xsi:type="dcterms:W3CDTF">2012-09-16T23:14:53Z</dcterms:created>
  <dcterms:modified xsi:type="dcterms:W3CDTF">2012-10-31T17:42:18Z</dcterms:modified>
</cp:coreProperties>
</file>