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9" r:id="rId1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33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75" autoAdjust="0"/>
  </p:normalViewPr>
  <p:slideViewPr>
    <p:cSldViewPr>
      <p:cViewPr varScale="1">
        <p:scale>
          <a:sx n="107" d="100"/>
          <a:sy n="107" d="100"/>
        </p:scale>
        <p:origin x="-1098" y="-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wmf"/><Relationship Id="rId1" Type="http://schemas.openxmlformats.org/officeDocument/2006/relationships/image" Target="../media/image12.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4"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image" Target="../media/image42.wmf"/><Relationship Id="rId3" Type="http://schemas.openxmlformats.org/officeDocument/2006/relationships/image" Target="../media/image32.wmf"/><Relationship Id="rId7" Type="http://schemas.openxmlformats.org/officeDocument/2006/relationships/image" Target="../media/image36.wmf"/><Relationship Id="rId12" Type="http://schemas.openxmlformats.org/officeDocument/2006/relationships/image" Target="../media/image41.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5.wmf"/><Relationship Id="rId11" Type="http://schemas.openxmlformats.org/officeDocument/2006/relationships/image" Target="../media/image40.wmf"/><Relationship Id="rId5" Type="http://schemas.openxmlformats.org/officeDocument/2006/relationships/image" Target="../media/image34.wmf"/><Relationship Id="rId10" Type="http://schemas.openxmlformats.org/officeDocument/2006/relationships/image" Target="../media/image39.wmf"/><Relationship Id="rId4" Type="http://schemas.openxmlformats.org/officeDocument/2006/relationships/image" Target="../media/image33.wmf"/><Relationship Id="rId9" Type="http://schemas.openxmlformats.org/officeDocument/2006/relationships/image" Target="../media/image38.wmf"/><Relationship Id="rId14"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071FFD-C035-4E47-ABC8-35C7A43D8A7B}" type="datetimeFigureOut">
              <a:rPr lang="en-US" smtClean="0"/>
              <a:t>10/16/2012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DDE62-0F45-4A26-8B3A-EBD5CE1A87CF}" type="slidenum">
              <a:rPr lang="en-US" smtClean="0"/>
              <a:t>‹#›</a:t>
            </a:fld>
            <a:endParaRPr lang="en-US"/>
          </a:p>
        </p:txBody>
      </p:sp>
    </p:spTree>
    <p:extLst>
      <p:ext uri="{BB962C8B-B14F-4D97-AF65-F5344CB8AC3E}">
        <p14:creationId xmlns:p14="http://schemas.microsoft.com/office/powerpoint/2010/main" val="573944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447800"/>
            <a:ext cx="7543800" cy="838200"/>
          </a:xfrm>
        </p:spPr>
        <p:txBody>
          <a:bodyPr>
            <a:noAutofit/>
          </a:bodyPr>
          <a:lstStyle>
            <a:lvl1pPr>
              <a:defRPr sz="3600">
                <a:solidFill>
                  <a:schemeClr val="tx1"/>
                </a:solidFill>
                <a:latin typeface="Garamond" pitchFamily="18" charset="0"/>
              </a:defRPr>
            </a:lvl1pPr>
          </a:lstStyle>
          <a:p>
            <a:r>
              <a:rPr lang="en-US" dirty="0"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dirty="0" smtClean="0"/>
              <a:t>Friday, September 07,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r>
              <a:rPr lang="en-US" dirty="0" smtClean="0"/>
              <a:t>Friday, September 07, 2012</a:t>
            </a:r>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r>
              <a:rPr lang="en-US" dirty="0" smtClean="0"/>
              <a:t>Friday, September 07, 2012</a:t>
            </a:r>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r>
              <a:rPr lang="en-US" dirty="0" smtClean="0"/>
              <a:t>Friday, September 07, 2012</a:t>
            </a:r>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r>
              <a:rPr lang="en-US" dirty="0" smtClean="0"/>
              <a:t>Friday, September 07, 2012</a:t>
            </a:r>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Friday, September 07, 2012</a:t>
            </a:r>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r>
              <a:rPr lang="en-US" dirty="0" smtClean="0"/>
              <a:t>Friday, September 07, 2012</a:t>
            </a:r>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r>
              <a:rPr lang="en-US" dirty="0" smtClean="0"/>
              <a:t>Friday, September 07, 2012</a:t>
            </a:r>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r>
              <a:rPr lang="en-US" dirty="0" smtClean="0"/>
              <a:t>Friday, September 07, 2012</a:t>
            </a:r>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wipe dir="d"/>
  </p:transition>
  <p:timing>
    <p:tnLst>
      <p:par>
        <p:cTn id="1" dur="indefinite" restart="never" nodeType="tmRoot"/>
      </p:par>
    </p:tnLst>
  </p:timing>
  <p:hf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8.png"/><Relationship Id="rId7" Type="http://schemas.openxmlformats.org/officeDocument/2006/relationships/oleObject" Target="../embeddings/oleObject25.bin"/><Relationship Id="rId12" Type="http://schemas.openxmlformats.org/officeDocument/2006/relationships/image" Target="../media/image27.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24.wmf"/><Relationship Id="rId11" Type="http://schemas.openxmlformats.org/officeDocument/2006/relationships/oleObject" Target="../embeddings/oleObject27.bin"/><Relationship Id="rId5" Type="http://schemas.openxmlformats.org/officeDocument/2006/relationships/oleObject" Target="../embeddings/oleObject24.bin"/><Relationship Id="rId10" Type="http://schemas.openxmlformats.org/officeDocument/2006/relationships/image" Target="../media/image26.wmf"/><Relationship Id="rId4" Type="http://schemas.openxmlformats.org/officeDocument/2006/relationships/image" Target="../media/image29.png"/><Relationship Id="rId9" Type="http://schemas.openxmlformats.org/officeDocument/2006/relationships/oleObject" Target="../embeddings/oleObject26.bin"/></Relationships>
</file>

<file path=ppt/slides/_rels/slide12.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33.bin"/><Relationship Id="rId18" Type="http://schemas.openxmlformats.org/officeDocument/2006/relationships/image" Target="../media/image37.wmf"/><Relationship Id="rId26" Type="http://schemas.openxmlformats.org/officeDocument/2006/relationships/image" Target="../media/image41.wmf"/><Relationship Id="rId3" Type="http://schemas.openxmlformats.org/officeDocument/2006/relationships/oleObject" Target="../embeddings/oleObject28.bin"/><Relationship Id="rId21" Type="http://schemas.openxmlformats.org/officeDocument/2006/relationships/oleObject" Target="../embeddings/oleObject37.bin"/><Relationship Id="rId7" Type="http://schemas.openxmlformats.org/officeDocument/2006/relationships/oleObject" Target="../embeddings/oleObject30.bin"/><Relationship Id="rId12" Type="http://schemas.openxmlformats.org/officeDocument/2006/relationships/image" Target="../media/image34.wmf"/><Relationship Id="rId17" Type="http://schemas.openxmlformats.org/officeDocument/2006/relationships/oleObject" Target="../embeddings/oleObject35.bin"/><Relationship Id="rId25" Type="http://schemas.openxmlformats.org/officeDocument/2006/relationships/oleObject" Target="../embeddings/oleObject39.bin"/><Relationship Id="rId2" Type="http://schemas.openxmlformats.org/officeDocument/2006/relationships/slideLayout" Target="../slideLayouts/slideLayout1.xml"/><Relationship Id="rId16" Type="http://schemas.openxmlformats.org/officeDocument/2006/relationships/image" Target="../media/image36.wmf"/><Relationship Id="rId20" Type="http://schemas.openxmlformats.org/officeDocument/2006/relationships/image" Target="../media/image38.wmf"/><Relationship Id="rId29" Type="http://schemas.openxmlformats.org/officeDocument/2006/relationships/oleObject" Target="../embeddings/oleObject41.bin"/><Relationship Id="rId1" Type="http://schemas.openxmlformats.org/officeDocument/2006/relationships/vmlDrawing" Target="../drawings/vmlDrawing6.vml"/><Relationship Id="rId6" Type="http://schemas.openxmlformats.org/officeDocument/2006/relationships/image" Target="../media/image31.wmf"/><Relationship Id="rId11" Type="http://schemas.openxmlformats.org/officeDocument/2006/relationships/oleObject" Target="../embeddings/oleObject32.bin"/><Relationship Id="rId24" Type="http://schemas.openxmlformats.org/officeDocument/2006/relationships/image" Target="../media/image40.wmf"/><Relationship Id="rId5" Type="http://schemas.openxmlformats.org/officeDocument/2006/relationships/oleObject" Target="../embeddings/oleObject29.bin"/><Relationship Id="rId15" Type="http://schemas.openxmlformats.org/officeDocument/2006/relationships/oleObject" Target="../embeddings/oleObject34.bin"/><Relationship Id="rId23" Type="http://schemas.openxmlformats.org/officeDocument/2006/relationships/oleObject" Target="../embeddings/oleObject38.bin"/><Relationship Id="rId28" Type="http://schemas.openxmlformats.org/officeDocument/2006/relationships/image" Target="../media/image42.wmf"/><Relationship Id="rId10" Type="http://schemas.openxmlformats.org/officeDocument/2006/relationships/image" Target="../media/image33.wmf"/><Relationship Id="rId19" Type="http://schemas.openxmlformats.org/officeDocument/2006/relationships/oleObject" Target="../embeddings/oleObject36.bin"/><Relationship Id="rId4" Type="http://schemas.openxmlformats.org/officeDocument/2006/relationships/image" Target="../media/image30.wmf"/><Relationship Id="rId9" Type="http://schemas.openxmlformats.org/officeDocument/2006/relationships/oleObject" Target="../embeddings/oleObject31.bin"/><Relationship Id="rId14" Type="http://schemas.openxmlformats.org/officeDocument/2006/relationships/image" Target="../media/image35.wmf"/><Relationship Id="rId22" Type="http://schemas.openxmlformats.org/officeDocument/2006/relationships/image" Target="../media/image39.wmf"/><Relationship Id="rId27" Type="http://schemas.openxmlformats.org/officeDocument/2006/relationships/oleObject" Target="../embeddings/oleObject40.bin"/><Relationship Id="rId30" Type="http://schemas.openxmlformats.org/officeDocument/2006/relationships/image" Target="../media/image43.w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3.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7.bin"/><Relationship Id="rId18" Type="http://schemas.openxmlformats.org/officeDocument/2006/relationships/image" Target="../media/image10.wmf"/><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7.wmf"/><Relationship Id="rId17" Type="http://schemas.openxmlformats.org/officeDocument/2006/relationships/oleObject" Target="../embeddings/oleObject9.bin"/><Relationship Id="rId2" Type="http://schemas.openxmlformats.org/officeDocument/2006/relationships/slideLayout" Target="../slideLayouts/slideLayout1.xml"/><Relationship Id="rId16" Type="http://schemas.openxmlformats.org/officeDocument/2006/relationships/image" Target="../media/image9.wmf"/><Relationship Id="rId1" Type="http://schemas.openxmlformats.org/officeDocument/2006/relationships/vmlDrawing" Target="../drawings/vmlDrawing2.vml"/><Relationship Id="rId6" Type="http://schemas.openxmlformats.org/officeDocument/2006/relationships/image" Target="../media/image4.w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oleObject" Target="../embeddings/oleObject8.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5.bin"/><Relationship Id="rId14" Type="http://schemas.openxmlformats.org/officeDocument/2006/relationships/image" Target="../media/image8.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5.bin"/><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15.wmf"/><Relationship Id="rId2" Type="http://schemas.openxmlformats.org/officeDocument/2006/relationships/slideLayout" Target="../slideLayouts/slideLayout1.xml"/><Relationship Id="rId16" Type="http://schemas.openxmlformats.org/officeDocument/2006/relationships/image" Target="../media/image17.wmf"/><Relationship Id="rId1" Type="http://schemas.openxmlformats.org/officeDocument/2006/relationships/vmlDrawing" Target="../drawings/vmlDrawing3.vml"/><Relationship Id="rId6" Type="http://schemas.openxmlformats.org/officeDocument/2006/relationships/image" Target="../media/image12.wmf"/><Relationship Id="rId11" Type="http://schemas.openxmlformats.org/officeDocument/2006/relationships/oleObject" Target="../embeddings/oleObject14.bin"/><Relationship Id="rId5" Type="http://schemas.openxmlformats.org/officeDocument/2006/relationships/oleObject" Target="../embeddings/oleObject11.bin"/><Relationship Id="rId15" Type="http://schemas.openxmlformats.org/officeDocument/2006/relationships/oleObject" Target="../embeddings/oleObject16.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13.bin"/><Relationship Id="rId14" Type="http://schemas.openxmlformats.org/officeDocument/2006/relationships/image" Target="../media/image16.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oleObject" Target="../embeddings/oleObject22.bin"/><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21.wmf"/><Relationship Id="rId2" Type="http://schemas.openxmlformats.org/officeDocument/2006/relationships/slideLayout" Target="../slideLayouts/slideLayout1.xml"/><Relationship Id="rId16" Type="http://schemas.openxmlformats.org/officeDocument/2006/relationships/image" Target="../media/image23.wmf"/><Relationship Id="rId1" Type="http://schemas.openxmlformats.org/officeDocument/2006/relationships/vmlDrawing" Target="../drawings/vmlDrawing4.vml"/><Relationship Id="rId6" Type="http://schemas.openxmlformats.org/officeDocument/2006/relationships/image" Target="../media/image18.wmf"/><Relationship Id="rId11" Type="http://schemas.openxmlformats.org/officeDocument/2006/relationships/oleObject" Target="../embeddings/oleObject21.bin"/><Relationship Id="rId5" Type="http://schemas.openxmlformats.org/officeDocument/2006/relationships/oleObject" Target="../embeddings/oleObject18.bin"/><Relationship Id="rId15" Type="http://schemas.openxmlformats.org/officeDocument/2006/relationships/oleObject" Target="../embeddings/oleObject23.bin"/><Relationship Id="rId10" Type="http://schemas.openxmlformats.org/officeDocument/2006/relationships/image" Target="../media/image20.wmf"/><Relationship Id="rId4" Type="http://schemas.openxmlformats.org/officeDocument/2006/relationships/image" Target="../media/image12.wmf"/><Relationship Id="rId9" Type="http://schemas.openxmlformats.org/officeDocument/2006/relationships/oleObject" Target="../embeddings/oleObject20.bin"/><Relationship Id="rId14" Type="http://schemas.openxmlformats.org/officeDocument/2006/relationships/image" Target="../media/image2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838200"/>
          </a:xfrm>
        </p:spPr>
        <p:txBody>
          <a:bodyPr/>
          <a:lstStyle/>
          <a:p>
            <a:pPr algn="ctr"/>
            <a:r>
              <a:rPr lang="en-US" sz="4800" dirty="0" smtClean="0"/>
              <a:t>Physics 101  -  Lecture </a:t>
            </a:r>
            <a:r>
              <a:rPr lang="en-US" sz="4800" dirty="0" smtClean="0"/>
              <a:t>14</a:t>
            </a:r>
            <a:endParaRPr lang="en-US" sz="4800" dirty="0"/>
          </a:p>
        </p:txBody>
      </p:sp>
      <p:sp>
        <p:nvSpPr>
          <p:cNvPr id="3" name="Title 1"/>
          <p:cNvSpPr txBox="1">
            <a:spLocks/>
          </p:cNvSpPr>
          <p:nvPr/>
        </p:nvSpPr>
        <p:spPr>
          <a:xfrm>
            <a:off x="804461" y="1621231"/>
            <a:ext cx="7543800" cy="112774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Today’s lecture will cover sections </a:t>
            </a:r>
            <a:r>
              <a:rPr lang="en-US" dirty="0" smtClean="0"/>
              <a:t>8.3 </a:t>
            </a:r>
            <a:r>
              <a:rPr lang="en-US" dirty="0" smtClean="0"/>
              <a:t>and </a:t>
            </a:r>
            <a:r>
              <a:rPr lang="en-US" dirty="0" smtClean="0"/>
              <a:t>8.4.</a:t>
            </a:r>
            <a:endParaRPr lang="en-US" dirty="0"/>
          </a:p>
        </p:txBody>
      </p:sp>
    </p:spTree>
    <p:extLst>
      <p:ext uri="{BB962C8B-B14F-4D97-AF65-F5344CB8AC3E}">
        <p14:creationId xmlns:p14="http://schemas.microsoft.com/office/powerpoint/2010/main" val="3043252451"/>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8597" y="320040"/>
            <a:ext cx="7543800" cy="1924235"/>
          </a:xfrm>
        </p:spPr>
        <p:txBody>
          <a:bodyPr/>
          <a:lstStyle/>
          <a:p>
            <a:r>
              <a:rPr lang="en-US" sz="3200" dirty="0" smtClean="0"/>
              <a:t>If an object is not moving or is only just about to move then both the translational and angular accelerations are zero.  This is a good condition to impose upon buildings.</a:t>
            </a:r>
            <a:endParaRPr lang="en-US" sz="3200" dirty="0"/>
          </a:p>
        </p:txBody>
      </p:sp>
      <p:sp>
        <p:nvSpPr>
          <p:cNvPr id="3" name="Title 1"/>
          <p:cNvSpPr txBox="1">
            <a:spLocks/>
          </p:cNvSpPr>
          <p:nvPr/>
        </p:nvSpPr>
        <p:spPr>
          <a:xfrm>
            <a:off x="758597" y="2598605"/>
            <a:ext cx="7543800" cy="29260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solidFill>
                  <a:srgbClr val="CCECFF"/>
                </a:solidFill>
              </a:rPr>
              <a:t>A floor lamp has a 30cm wide base and is 150cm tall.  It has a mass of 10kg and the coefficient of static friction between base and floor is 0.3.  How far above the floor can you push horizontally on the lamp if it is to slide and not tip?</a:t>
            </a:r>
            <a:endParaRPr lang="en-US" sz="3200" dirty="0">
              <a:solidFill>
                <a:srgbClr val="CCECFF"/>
              </a:solidFill>
            </a:endParaRPr>
          </a:p>
        </p:txBody>
      </p:sp>
      <p:sp>
        <p:nvSpPr>
          <p:cNvPr id="4" name="Title 1"/>
          <p:cNvSpPr txBox="1">
            <a:spLocks/>
          </p:cNvSpPr>
          <p:nvPr/>
        </p:nvSpPr>
        <p:spPr>
          <a:xfrm>
            <a:off x="758597" y="5879015"/>
            <a:ext cx="7543800" cy="502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solidFill>
                  <a:srgbClr val="FFFF00"/>
                </a:solidFill>
              </a:rPr>
              <a:t>Take 3 minutes and get it started.</a:t>
            </a:r>
            <a:endParaRPr lang="en-US" sz="3200" dirty="0">
              <a:solidFill>
                <a:srgbClr val="FFFF00"/>
              </a:solidFill>
            </a:endParaRPr>
          </a:p>
        </p:txBody>
      </p:sp>
    </p:spTree>
    <p:extLst>
      <p:ext uri="{BB962C8B-B14F-4D97-AF65-F5344CB8AC3E}">
        <p14:creationId xmlns:p14="http://schemas.microsoft.com/office/powerpoint/2010/main" val="203916573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12" name="Group 51211"/>
          <p:cNvGrpSpPr/>
          <p:nvPr/>
        </p:nvGrpSpPr>
        <p:grpSpPr>
          <a:xfrm>
            <a:off x="5486400" y="1916540"/>
            <a:ext cx="3154680" cy="3341260"/>
            <a:chOff x="5486400" y="1916540"/>
            <a:chExt cx="3154680" cy="3341260"/>
          </a:xfrm>
        </p:grpSpPr>
        <p:cxnSp>
          <p:nvCxnSpPr>
            <p:cNvPr id="4" name="Straight Connector 3"/>
            <p:cNvCxnSpPr/>
            <p:nvPr/>
          </p:nvCxnSpPr>
          <p:spPr>
            <a:xfrm flipH="1">
              <a:off x="5486400" y="5257800"/>
              <a:ext cx="315468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6520" y="2497732"/>
              <a:ext cx="822960" cy="2743200"/>
            </a:xfrm>
            <a:prstGeom prst="rect">
              <a:avLst/>
            </a:prstGeom>
            <a:solidFill>
              <a:schemeClr val="tx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p:cNvCxnSpPr/>
            <p:nvPr/>
          </p:nvCxnSpPr>
          <p:spPr>
            <a:xfrm>
              <a:off x="6446520" y="2335122"/>
              <a:ext cx="822960" cy="0"/>
            </a:xfrm>
            <a:prstGeom prst="line">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7" name="Title 1"/>
            <p:cNvSpPr txBox="1">
              <a:spLocks/>
            </p:cNvSpPr>
            <p:nvPr/>
          </p:nvSpPr>
          <p:spPr>
            <a:xfrm>
              <a:off x="6614974" y="1916540"/>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rgbClr val="92D050"/>
                  </a:solidFill>
                </a:rPr>
                <a:t>W</a:t>
              </a:r>
              <a:endParaRPr lang="en-US" sz="2400" dirty="0">
                <a:solidFill>
                  <a:srgbClr val="92D050"/>
                </a:solidFill>
              </a:endParaRPr>
            </a:p>
          </p:txBody>
        </p:sp>
        <p:cxnSp>
          <p:nvCxnSpPr>
            <p:cNvPr id="48" name="Straight Arrow Connector 47"/>
            <p:cNvCxnSpPr/>
            <p:nvPr/>
          </p:nvCxnSpPr>
          <p:spPr>
            <a:xfrm flipV="1">
              <a:off x="7406640" y="2497732"/>
              <a:ext cx="0" cy="2743200"/>
            </a:xfrm>
            <a:prstGeom prst="straightConnector1">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0" name="Title 1"/>
            <p:cNvSpPr txBox="1">
              <a:spLocks/>
            </p:cNvSpPr>
            <p:nvPr/>
          </p:nvSpPr>
          <p:spPr>
            <a:xfrm>
              <a:off x="7392214" y="364753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92D050"/>
                  </a:solidFill>
                </a:rPr>
                <a:t>H</a:t>
              </a:r>
              <a:endParaRPr lang="en-US" sz="2400" dirty="0">
                <a:solidFill>
                  <a:srgbClr val="92D050"/>
                </a:solidFill>
              </a:endParaRPr>
            </a:p>
          </p:txBody>
        </p:sp>
      </p:grpSp>
      <p:sp>
        <p:nvSpPr>
          <p:cNvPr id="2" name="Title 1"/>
          <p:cNvSpPr>
            <a:spLocks noGrp="1"/>
          </p:cNvSpPr>
          <p:nvPr>
            <p:ph type="ctrTitle"/>
          </p:nvPr>
        </p:nvSpPr>
        <p:spPr>
          <a:xfrm>
            <a:off x="1709839" y="365760"/>
            <a:ext cx="5715000" cy="838200"/>
          </a:xfrm>
        </p:spPr>
        <p:txBody>
          <a:bodyPr/>
          <a:lstStyle/>
          <a:p>
            <a:r>
              <a:rPr lang="en-US" dirty="0" smtClean="0"/>
              <a:t>Of </a:t>
            </a:r>
            <a:r>
              <a:rPr lang="en-US" b="1" i="1" u="sng" dirty="0" smtClean="0">
                <a:solidFill>
                  <a:srgbClr val="FFFF00"/>
                </a:solidFill>
              </a:rPr>
              <a:t>course</a:t>
            </a:r>
            <a:r>
              <a:rPr lang="en-US" dirty="0" smtClean="0"/>
              <a:t> you drew a picture!</a:t>
            </a:r>
            <a:endParaRPr lang="en-US" b="1" i="1" u="sng" dirty="0">
              <a:solidFill>
                <a:srgbClr val="FFFF00"/>
              </a:solidFill>
            </a:endParaRPr>
          </a:p>
        </p:txBody>
      </p:sp>
      <p:pic>
        <p:nvPicPr>
          <p:cNvPr id="51202" name="Picture 2" descr="C:\Users\bhalfpap\AppData\Local\Microsoft\Windows\Temporary Internet Files\Content.IE5\1HMHPKE2\MC900433817[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 y="0"/>
            <a:ext cx="1828572" cy="1828572"/>
          </a:xfrm>
          <a:prstGeom prst="rect">
            <a:avLst/>
          </a:prstGeom>
          <a:noFill/>
          <a:extLst>
            <a:ext uri="{909E8E84-426E-40DD-AFC4-6F175D3DCCD1}">
              <a14:hiddenFill xmlns:a14="http://schemas.microsoft.com/office/drawing/2010/main">
                <a:solidFill>
                  <a:srgbClr val="FFFFFF"/>
                </a:solidFill>
              </a14:hiddenFill>
            </a:ext>
          </a:extLst>
        </p:spPr>
      </p:pic>
      <p:pic>
        <p:nvPicPr>
          <p:cNvPr id="51203" name="Picture 3" descr="C:\Users\bhalfpap\AppData\Local\Microsoft\Windows\Temporary Internet Files\Content.IE5\ISQ3JE9R\MC900433823[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6640" y="0"/>
            <a:ext cx="1828572" cy="182857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a:xfrm>
            <a:off x="5166360" y="3566160"/>
            <a:ext cx="1280160"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897880" y="3566160"/>
            <a:ext cx="0" cy="1674772"/>
          </a:xfrm>
          <a:prstGeom prst="straightConnector1">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858000" y="3869332"/>
            <a:ext cx="0" cy="976988"/>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1" name="Title 1"/>
          <p:cNvSpPr txBox="1">
            <a:spLocks/>
          </p:cNvSpPr>
          <p:nvPr/>
        </p:nvSpPr>
        <p:spPr>
          <a:xfrm>
            <a:off x="5669280" y="3148465"/>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P</a:t>
            </a:r>
            <a:endParaRPr lang="en-US" sz="2400" dirty="0">
              <a:solidFill>
                <a:srgbClr val="00B0F0"/>
              </a:solidFill>
            </a:endParaRPr>
          </a:p>
        </p:txBody>
      </p:sp>
      <p:cxnSp>
        <p:nvCxnSpPr>
          <p:cNvPr id="25" name="Straight Arrow Connector 24"/>
          <p:cNvCxnSpPr/>
          <p:nvPr/>
        </p:nvCxnSpPr>
        <p:spPr>
          <a:xfrm>
            <a:off x="5166360" y="5257800"/>
            <a:ext cx="1280160" cy="0"/>
          </a:xfrm>
          <a:prstGeom prst="straightConnector1">
            <a:avLst/>
          </a:prstGeom>
          <a:ln w="38100">
            <a:solidFill>
              <a:srgbClr val="00B0F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6766560" y="5240932"/>
            <a:ext cx="0" cy="976988"/>
          </a:xfrm>
          <a:prstGeom prst="straightConnector1">
            <a:avLst/>
          </a:prstGeom>
          <a:ln w="38100">
            <a:solidFill>
              <a:srgbClr val="00B0F0"/>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51206" name="Group 51205"/>
          <p:cNvGrpSpPr/>
          <p:nvPr/>
        </p:nvGrpSpPr>
        <p:grpSpPr>
          <a:xfrm>
            <a:off x="7269480" y="1828572"/>
            <a:ext cx="1824805" cy="4747118"/>
            <a:chOff x="7269480" y="1828572"/>
            <a:chExt cx="1824805" cy="4747118"/>
          </a:xfrm>
        </p:grpSpPr>
        <p:cxnSp>
          <p:nvCxnSpPr>
            <p:cNvPr id="11" name="Straight Arrow Connector 10"/>
            <p:cNvCxnSpPr/>
            <p:nvPr/>
          </p:nvCxnSpPr>
          <p:spPr>
            <a:xfrm flipH="1" flipV="1">
              <a:off x="7269480" y="5257800"/>
              <a:ext cx="685800" cy="59436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1205" name="Group 51204"/>
            <p:cNvGrpSpPr/>
            <p:nvPr/>
          </p:nvGrpSpPr>
          <p:grpSpPr>
            <a:xfrm>
              <a:off x="7604390" y="1828572"/>
              <a:ext cx="1489895" cy="1541687"/>
              <a:chOff x="7604390" y="1828572"/>
              <a:chExt cx="1489895" cy="1541687"/>
            </a:xfrm>
          </p:grpSpPr>
          <p:sp>
            <p:nvSpPr>
              <p:cNvPr id="14" name="Arc 13"/>
              <p:cNvSpPr/>
              <p:nvPr/>
            </p:nvSpPr>
            <p:spPr>
              <a:xfrm>
                <a:off x="7612380" y="2331720"/>
                <a:ext cx="914400" cy="914400"/>
              </a:xfrm>
              <a:prstGeom prst="arc">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 name="Straight Arrow Connector 15"/>
              <p:cNvCxnSpPr/>
              <p:nvPr/>
            </p:nvCxnSpPr>
            <p:spPr>
              <a:xfrm>
                <a:off x="7955280" y="2954932"/>
                <a:ext cx="914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7955280" y="2011680"/>
                <a:ext cx="0" cy="94325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8637085" y="2926671"/>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x</a:t>
                </a:r>
                <a:endParaRPr lang="en-US" sz="2400" dirty="0"/>
              </a:p>
            </p:txBody>
          </p:sp>
          <p:sp>
            <p:nvSpPr>
              <p:cNvPr id="23" name="Title 1"/>
              <p:cNvSpPr txBox="1">
                <a:spLocks/>
              </p:cNvSpPr>
              <p:nvPr/>
            </p:nvSpPr>
            <p:spPr>
              <a:xfrm>
                <a:off x="7604390" y="1828572"/>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y</a:t>
                </a:r>
                <a:endParaRPr lang="en-US" sz="2400" dirty="0"/>
              </a:p>
            </p:txBody>
          </p:sp>
          <p:sp>
            <p:nvSpPr>
              <p:cNvPr id="24" name="Title 1"/>
              <p:cNvSpPr txBox="1">
                <a:spLocks/>
              </p:cNvSpPr>
              <p:nvPr/>
            </p:nvSpPr>
            <p:spPr>
              <a:xfrm>
                <a:off x="8204742" y="211332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a:t>
                </a:r>
                <a:endParaRPr lang="en-US" sz="2400" dirty="0"/>
              </a:p>
            </p:txBody>
          </p:sp>
        </p:grpSp>
        <p:sp>
          <p:nvSpPr>
            <p:cNvPr id="28" name="Title 1"/>
            <p:cNvSpPr txBox="1">
              <a:spLocks/>
            </p:cNvSpPr>
            <p:nvPr/>
          </p:nvSpPr>
          <p:spPr>
            <a:xfrm>
              <a:off x="7704633" y="5883527"/>
              <a:ext cx="1173480" cy="69216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Axis of rotation</a:t>
              </a:r>
              <a:endParaRPr lang="en-US" sz="2400" dirty="0"/>
            </a:p>
          </p:txBody>
        </p:sp>
      </p:grpSp>
      <p:sp>
        <p:nvSpPr>
          <p:cNvPr id="29" name="Title 1"/>
          <p:cNvSpPr txBox="1">
            <a:spLocks/>
          </p:cNvSpPr>
          <p:nvPr/>
        </p:nvSpPr>
        <p:spPr>
          <a:xfrm>
            <a:off x="5669280" y="5258317"/>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00B0F0"/>
                </a:solidFill>
              </a:rPr>
              <a:t>F</a:t>
            </a:r>
            <a:r>
              <a:rPr lang="en-US" sz="2400" baseline="-25000" dirty="0" err="1" smtClean="0">
                <a:solidFill>
                  <a:srgbClr val="00B0F0"/>
                </a:solidFill>
              </a:rPr>
              <a:t>f</a:t>
            </a:r>
            <a:endParaRPr lang="en-US" sz="2400" dirty="0">
              <a:solidFill>
                <a:srgbClr val="00B0F0"/>
              </a:solidFill>
            </a:endParaRPr>
          </a:p>
        </p:txBody>
      </p:sp>
      <p:sp>
        <p:nvSpPr>
          <p:cNvPr id="30" name="Title 1"/>
          <p:cNvSpPr txBox="1">
            <a:spLocks/>
          </p:cNvSpPr>
          <p:nvPr/>
        </p:nvSpPr>
        <p:spPr>
          <a:xfrm>
            <a:off x="6393698" y="5762791"/>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N</a:t>
            </a:r>
            <a:endParaRPr lang="en-US" sz="2400" dirty="0">
              <a:solidFill>
                <a:srgbClr val="00B0F0"/>
              </a:solidFill>
            </a:endParaRPr>
          </a:p>
        </p:txBody>
      </p:sp>
      <p:sp>
        <p:nvSpPr>
          <p:cNvPr id="31" name="Title 1"/>
          <p:cNvSpPr txBox="1">
            <a:spLocks/>
          </p:cNvSpPr>
          <p:nvPr/>
        </p:nvSpPr>
        <p:spPr>
          <a:xfrm>
            <a:off x="6812280" y="3942424"/>
            <a:ext cx="59436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mg</a:t>
            </a:r>
            <a:endParaRPr lang="en-US" sz="2400" dirty="0">
              <a:solidFill>
                <a:srgbClr val="00B0F0"/>
              </a:solidFill>
            </a:endParaRPr>
          </a:p>
        </p:txBody>
      </p:sp>
      <p:sp>
        <p:nvSpPr>
          <p:cNvPr id="37" name="Title 1"/>
          <p:cNvSpPr txBox="1">
            <a:spLocks/>
          </p:cNvSpPr>
          <p:nvPr/>
        </p:nvSpPr>
        <p:spPr>
          <a:xfrm>
            <a:off x="5577840" y="416421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92D050"/>
                </a:solidFill>
              </a:rPr>
              <a:t>h</a:t>
            </a:r>
            <a:endParaRPr lang="en-US" sz="2400" dirty="0">
              <a:solidFill>
                <a:srgbClr val="92D050"/>
              </a:solidFill>
            </a:endParaRPr>
          </a:p>
        </p:txBody>
      </p:sp>
      <p:grpSp>
        <p:nvGrpSpPr>
          <p:cNvPr id="51207" name="Group 51206"/>
          <p:cNvGrpSpPr/>
          <p:nvPr/>
        </p:nvGrpSpPr>
        <p:grpSpPr>
          <a:xfrm>
            <a:off x="6766560" y="5258317"/>
            <a:ext cx="571500" cy="740509"/>
            <a:chOff x="6766560" y="5258317"/>
            <a:chExt cx="571500" cy="740509"/>
          </a:xfrm>
        </p:grpSpPr>
        <p:cxnSp>
          <p:nvCxnSpPr>
            <p:cNvPr id="26" name="Straight Connector 25"/>
            <p:cNvCxnSpPr/>
            <p:nvPr/>
          </p:nvCxnSpPr>
          <p:spPr>
            <a:xfrm>
              <a:off x="7269480" y="5258317"/>
              <a:ext cx="0" cy="593843"/>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1201" name="Straight Connector 51200"/>
            <p:cNvCxnSpPr/>
            <p:nvPr/>
          </p:nvCxnSpPr>
          <p:spPr>
            <a:xfrm>
              <a:off x="6766560" y="5701905"/>
              <a:ext cx="502920" cy="0"/>
            </a:xfrm>
            <a:prstGeom prst="line">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6880860" y="555523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rgbClr val="92D050"/>
                  </a:solidFill>
                </a:rPr>
                <a:t>s</a:t>
              </a:r>
              <a:endParaRPr lang="en-US" sz="2400" dirty="0">
                <a:solidFill>
                  <a:srgbClr val="92D050"/>
                </a:solidFill>
              </a:endParaRPr>
            </a:p>
          </p:txBody>
        </p:sp>
      </p:grpSp>
      <p:graphicFrame>
        <p:nvGraphicFramePr>
          <p:cNvPr id="42" name="Object 41"/>
          <p:cNvGraphicFramePr>
            <a:graphicFrameLocks noChangeAspect="1"/>
          </p:cNvGraphicFramePr>
          <p:nvPr>
            <p:extLst>
              <p:ext uri="{D42A27DB-BD31-4B8C-83A1-F6EECF244321}">
                <p14:modId xmlns:p14="http://schemas.microsoft.com/office/powerpoint/2010/main" val="3185592540"/>
              </p:ext>
            </p:extLst>
          </p:nvPr>
        </p:nvGraphicFramePr>
        <p:xfrm>
          <a:off x="228600" y="2844763"/>
          <a:ext cx="2082800" cy="685800"/>
        </p:xfrm>
        <a:graphic>
          <a:graphicData uri="http://schemas.openxmlformats.org/presentationml/2006/ole">
            <mc:AlternateContent xmlns:mc="http://schemas.openxmlformats.org/markup-compatibility/2006">
              <mc:Choice xmlns:v="urn:schemas-microsoft-com:vml" Requires="v">
                <p:oleObj spid="_x0000_s51241" name="Equation" r:id="rId5" imgW="1041120" imgH="342720" progId="Equation.3">
                  <p:embed/>
                </p:oleObj>
              </mc:Choice>
              <mc:Fallback>
                <p:oleObj name="Equation" r:id="rId5" imgW="1041120" imgH="342720" progId="Equation.3">
                  <p:embed/>
                  <p:pic>
                    <p:nvPicPr>
                      <p:cNvPr id="0" name=""/>
                      <p:cNvPicPr>
                        <a:picLocks noChangeAspect="1" noChangeArrowheads="1"/>
                      </p:cNvPicPr>
                      <p:nvPr/>
                    </p:nvPicPr>
                    <p:blipFill>
                      <a:blip r:embed="rId6"/>
                      <a:srcRect/>
                      <a:stretch>
                        <a:fillRect/>
                      </a:stretch>
                    </p:blipFill>
                    <p:spPr bwMode="auto">
                      <a:xfrm>
                        <a:off x="228600" y="2844763"/>
                        <a:ext cx="2082800" cy="685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208" name="Object 51207"/>
          <p:cNvGraphicFramePr>
            <a:graphicFrameLocks noChangeAspect="1"/>
          </p:cNvGraphicFramePr>
          <p:nvPr>
            <p:extLst>
              <p:ext uri="{D42A27DB-BD31-4B8C-83A1-F6EECF244321}">
                <p14:modId xmlns:p14="http://schemas.microsoft.com/office/powerpoint/2010/main" val="2390444233"/>
              </p:ext>
            </p:extLst>
          </p:nvPr>
        </p:nvGraphicFramePr>
        <p:xfrm>
          <a:off x="2661920" y="2819363"/>
          <a:ext cx="2184400" cy="711200"/>
        </p:xfrm>
        <a:graphic>
          <a:graphicData uri="http://schemas.openxmlformats.org/presentationml/2006/ole">
            <mc:AlternateContent xmlns:mc="http://schemas.openxmlformats.org/markup-compatibility/2006">
              <mc:Choice xmlns:v="urn:schemas-microsoft-com:vml" Requires="v">
                <p:oleObj spid="_x0000_s51242" name="Equation" r:id="rId7" imgW="1091880" imgH="355320" progId="Equation.3">
                  <p:embed/>
                </p:oleObj>
              </mc:Choice>
              <mc:Fallback>
                <p:oleObj name="Equation" r:id="rId7" imgW="1091880" imgH="355320" progId="Equation.3">
                  <p:embed/>
                  <p:pic>
                    <p:nvPicPr>
                      <p:cNvPr id="0" name="Object 41"/>
                      <p:cNvPicPr>
                        <a:picLocks noChangeAspect="1" noChangeArrowheads="1"/>
                      </p:cNvPicPr>
                      <p:nvPr/>
                    </p:nvPicPr>
                    <p:blipFill>
                      <a:blip r:embed="rId8"/>
                      <a:srcRect/>
                      <a:stretch>
                        <a:fillRect/>
                      </a:stretch>
                    </p:blipFill>
                    <p:spPr bwMode="auto">
                      <a:xfrm>
                        <a:off x="2661920" y="2819363"/>
                        <a:ext cx="2184400" cy="711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209" name="Object 51208"/>
          <p:cNvGraphicFramePr>
            <a:graphicFrameLocks noChangeAspect="1"/>
          </p:cNvGraphicFramePr>
          <p:nvPr>
            <p:extLst>
              <p:ext uri="{D42A27DB-BD31-4B8C-83A1-F6EECF244321}">
                <p14:modId xmlns:p14="http://schemas.microsoft.com/office/powerpoint/2010/main" val="1185876589"/>
              </p:ext>
            </p:extLst>
          </p:nvPr>
        </p:nvGraphicFramePr>
        <p:xfrm>
          <a:off x="228600" y="3842030"/>
          <a:ext cx="4622800" cy="838200"/>
        </p:xfrm>
        <a:graphic>
          <a:graphicData uri="http://schemas.openxmlformats.org/presentationml/2006/ole">
            <mc:AlternateContent xmlns:mc="http://schemas.openxmlformats.org/markup-compatibility/2006">
              <mc:Choice xmlns:v="urn:schemas-microsoft-com:vml" Requires="v">
                <p:oleObj spid="_x0000_s51243" name="Equation" r:id="rId9" imgW="2311200" imgH="419040" progId="Equation.3">
                  <p:embed/>
                </p:oleObj>
              </mc:Choice>
              <mc:Fallback>
                <p:oleObj name="Equation" r:id="rId9" imgW="2311200" imgH="419040" progId="Equation.3">
                  <p:embed/>
                  <p:pic>
                    <p:nvPicPr>
                      <p:cNvPr id="0" name="Object 41"/>
                      <p:cNvPicPr>
                        <a:picLocks noChangeAspect="1" noChangeArrowheads="1"/>
                      </p:cNvPicPr>
                      <p:nvPr/>
                    </p:nvPicPr>
                    <p:blipFill>
                      <a:blip r:embed="rId10"/>
                      <a:srcRect/>
                      <a:stretch>
                        <a:fillRect/>
                      </a:stretch>
                    </p:blipFill>
                    <p:spPr bwMode="auto">
                      <a:xfrm>
                        <a:off x="228600" y="3842030"/>
                        <a:ext cx="4622800" cy="838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2" name="Title 1"/>
          <p:cNvSpPr txBox="1">
            <a:spLocks/>
          </p:cNvSpPr>
          <p:nvPr/>
        </p:nvSpPr>
        <p:spPr>
          <a:xfrm>
            <a:off x="228600" y="1743370"/>
            <a:ext cx="4343400" cy="78992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Sum the forces and torques assuming no accelerations.</a:t>
            </a:r>
            <a:endParaRPr lang="en-US" sz="2800" dirty="0"/>
          </a:p>
        </p:txBody>
      </p:sp>
      <p:graphicFrame>
        <p:nvGraphicFramePr>
          <p:cNvPr id="51214" name="Object 51213"/>
          <p:cNvGraphicFramePr>
            <a:graphicFrameLocks noChangeAspect="1"/>
          </p:cNvGraphicFramePr>
          <p:nvPr>
            <p:extLst>
              <p:ext uri="{D42A27DB-BD31-4B8C-83A1-F6EECF244321}">
                <p14:modId xmlns:p14="http://schemas.microsoft.com/office/powerpoint/2010/main" val="7253404"/>
              </p:ext>
            </p:extLst>
          </p:nvPr>
        </p:nvGraphicFramePr>
        <p:xfrm>
          <a:off x="228600" y="6093090"/>
          <a:ext cx="1447800" cy="482600"/>
        </p:xfrm>
        <a:graphic>
          <a:graphicData uri="http://schemas.openxmlformats.org/presentationml/2006/ole">
            <mc:AlternateContent xmlns:mc="http://schemas.openxmlformats.org/markup-compatibility/2006">
              <mc:Choice xmlns:v="urn:schemas-microsoft-com:vml" Requires="v">
                <p:oleObj spid="_x0000_s51244" name="Equation" r:id="rId11" imgW="723600" imgH="241200" progId="Equation.3">
                  <p:embed/>
                </p:oleObj>
              </mc:Choice>
              <mc:Fallback>
                <p:oleObj name="Equation" r:id="rId11" imgW="723600" imgH="241200" progId="Equation.3">
                  <p:embed/>
                  <p:pic>
                    <p:nvPicPr>
                      <p:cNvPr id="0" name="Object 51207"/>
                      <p:cNvPicPr>
                        <a:picLocks noChangeAspect="1" noChangeArrowheads="1"/>
                      </p:cNvPicPr>
                      <p:nvPr/>
                    </p:nvPicPr>
                    <p:blipFill>
                      <a:blip r:embed="rId12"/>
                      <a:srcRect/>
                      <a:stretch>
                        <a:fillRect/>
                      </a:stretch>
                    </p:blipFill>
                    <p:spPr bwMode="auto">
                      <a:xfrm>
                        <a:off x="228600" y="6093090"/>
                        <a:ext cx="1447800" cy="482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7" name="Title 1"/>
          <p:cNvSpPr txBox="1">
            <a:spLocks/>
          </p:cNvSpPr>
          <p:nvPr/>
        </p:nvSpPr>
        <p:spPr>
          <a:xfrm>
            <a:off x="228600" y="4991696"/>
            <a:ext cx="4617720" cy="78992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Other laws, models or geometric relationships?</a:t>
            </a:r>
            <a:endParaRPr lang="en-US" sz="2800" dirty="0"/>
          </a:p>
        </p:txBody>
      </p:sp>
    </p:spTree>
    <p:extLst>
      <p:ext uri="{BB962C8B-B14F-4D97-AF65-F5344CB8AC3E}">
        <p14:creationId xmlns:p14="http://schemas.microsoft.com/office/powerpoint/2010/main" val="60513246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51207"/>
                                        </p:tgtEl>
                                        <p:attrNameLst>
                                          <p:attrName>style.visibility</p:attrName>
                                        </p:attrNameLst>
                                      </p:cBhvr>
                                      <p:to>
                                        <p:strVal val="visible"/>
                                      </p:to>
                                    </p:set>
                                    <p:anim calcmode="lin" valueType="num">
                                      <p:cBhvr additive="base">
                                        <p:cTn id="51" dur="500" fill="hold"/>
                                        <p:tgtEl>
                                          <p:spTgt spid="51207"/>
                                        </p:tgtEl>
                                        <p:attrNameLst>
                                          <p:attrName>ppt_x</p:attrName>
                                        </p:attrNameLst>
                                      </p:cBhvr>
                                      <p:tavLst>
                                        <p:tav tm="0">
                                          <p:val>
                                            <p:strVal val="#ppt_x"/>
                                          </p:val>
                                        </p:tav>
                                        <p:tav tm="100000">
                                          <p:val>
                                            <p:strVal val="#ppt_x"/>
                                          </p:val>
                                        </p:tav>
                                      </p:tavLst>
                                    </p:anim>
                                    <p:anim calcmode="lin" valueType="num">
                                      <p:cBhvr additive="base">
                                        <p:cTn id="52" dur="500" fill="hold"/>
                                        <p:tgtEl>
                                          <p:spTgt spid="5120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120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120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5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512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p:bldP spid="30" grpId="0"/>
      <p:bldP spid="31" grpId="0"/>
      <p:bldP spid="37" grpId="0"/>
      <p:bldP spid="52"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Object 41"/>
          <p:cNvGraphicFramePr>
            <a:graphicFrameLocks noChangeAspect="1"/>
          </p:cNvGraphicFramePr>
          <p:nvPr>
            <p:extLst>
              <p:ext uri="{D42A27DB-BD31-4B8C-83A1-F6EECF244321}">
                <p14:modId xmlns:p14="http://schemas.microsoft.com/office/powerpoint/2010/main" val="1121749293"/>
              </p:ext>
            </p:extLst>
          </p:nvPr>
        </p:nvGraphicFramePr>
        <p:xfrm>
          <a:off x="390617" y="340967"/>
          <a:ext cx="1346200" cy="482600"/>
        </p:xfrm>
        <a:graphic>
          <a:graphicData uri="http://schemas.openxmlformats.org/presentationml/2006/ole">
            <mc:AlternateContent xmlns:mc="http://schemas.openxmlformats.org/markup-compatibility/2006">
              <mc:Choice xmlns:v="urn:schemas-microsoft-com:vml" Requires="v">
                <p:oleObj spid="_x0000_s52322" name="Equation" r:id="rId3" imgW="672840" imgH="241200" progId="Equation.3">
                  <p:embed/>
                </p:oleObj>
              </mc:Choice>
              <mc:Fallback>
                <p:oleObj name="Equation" r:id="rId3" imgW="672840" imgH="241200" progId="Equation.3">
                  <p:embed/>
                  <p:pic>
                    <p:nvPicPr>
                      <p:cNvPr id="0" name=""/>
                      <p:cNvPicPr>
                        <a:picLocks noChangeAspect="1" noChangeArrowheads="1"/>
                      </p:cNvPicPr>
                      <p:nvPr/>
                    </p:nvPicPr>
                    <p:blipFill>
                      <a:blip r:embed="rId4"/>
                      <a:srcRect/>
                      <a:stretch>
                        <a:fillRect/>
                      </a:stretch>
                    </p:blipFill>
                    <p:spPr bwMode="auto">
                      <a:xfrm>
                        <a:off x="390617" y="340967"/>
                        <a:ext cx="1346200" cy="482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208" name="Object 51207"/>
          <p:cNvGraphicFramePr>
            <a:graphicFrameLocks noChangeAspect="1"/>
          </p:cNvGraphicFramePr>
          <p:nvPr>
            <p:extLst>
              <p:ext uri="{D42A27DB-BD31-4B8C-83A1-F6EECF244321}">
                <p14:modId xmlns:p14="http://schemas.microsoft.com/office/powerpoint/2010/main" val="1063756865"/>
              </p:ext>
            </p:extLst>
          </p:nvPr>
        </p:nvGraphicFramePr>
        <p:xfrm>
          <a:off x="1920240" y="417167"/>
          <a:ext cx="1473200" cy="406400"/>
        </p:xfrm>
        <a:graphic>
          <a:graphicData uri="http://schemas.openxmlformats.org/presentationml/2006/ole">
            <mc:AlternateContent xmlns:mc="http://schemas.openxmlformats.org/markup-compatibility/2006">
              <mc:Choice xmlns:v="urn:schemas-microsoft-com:vml" Requires="v">
                <p:oleObj spid="_x0000_s52323" name="Equation" r:id="rId5" imgW="736560" imgH="203040" progId="Equation.3">
                  <p:embed/>
                </p:oleObj>
              </mc:Choice>
              <mc:Fallback>
                <p:oleObj name="Equation" r:id="rId5" imgW="736560" imgH="203040" progId="Equation.3">
                  <p:embed/>
                  <p:pic>
                    <p:nvPicPr>
                      <p:cNvPr id="0" name=""/>
                      <p:cNvPicPr>
                        <a:picLocks noChangeAspect="1" noChangeArrowheads="1"/>
                      </p:cNvPicPr>
                      <p:nvPr/>
                    </p:nvPicPr>
                    <p:blipFill>
                      <a:blip r:embed="rId6"/>
                      <a:srcRect/>
                      <a:stretch>
                        <a:fillRect/>
                      </a:stretch>
                    </p:blipFill>
                    <p:spPr bwMode="auto">
                      <a:xfrm>
                        <a:off x="1920240" y="417167"/>
                        <a:ext cx="1473200" cy="406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209" name="Object 51208"/>
          <p:cNvGraphicFramePr>
            <a:graphicFrameLocks noChangeAspect="1"/>
          </p:cNvGraphicFramePr>
          <p:nvPr>
            <p:extLst>
              <p:ext uri="{D42A27DB-BD31-4B8C-83A1-F6EECF244321}">
                <p14:modId xmlns:p14="http://schemas.microsoft.com/office/powerpoint/2010/main" val="3871603053"/>
              </p:ext>
            </p:extLst>
          </p:nvPr>
        </p:nvGraphicFramePr>
        <p:xfrm>
          <a:off x="4480560" y="4514885"/>
          <a:ext cx="1778000" cy="863600"/>
        </p:xfrm>
        <a:graphic>
          <a:graphicData uri="http://schemas.openxmlformats.org/presentationml/2006/ole">
            <mc:AlternateContent xmlns:mc="http://schemas.openxmlformats.org/markup-compatibility/2006">
              <mc:Choice xmlns:v="urn:schemas-microsoft-com:vml" Requires="v">
                <p:oleObj spid="_x0000_s52324" name="Equation" r:id="rId7" imgW="888840" imgH="431640" progId="Equation.3">
                  <p:embed/>
                </p:oleObj>
              </mc:Choice>
              <mc:Fallback>
                <p:oleObj name="Equation" r:id="rId7" imgW="888840" imgH="431640" progId="Equation.3">
                  <p:embed/>
                  <p:pic>
                    <p:nvPicPr>
                      <p:cNvPr id="0" name=""/>
                      <p:cNvPicPr>
                        <a:picLocks noChangeAspect="1" noChangeArrowheads="1"/>
                      </p:cNvPicPr>
                      <p:nvPr/>
                    </p:nvPicPr>
                    <p:blipFill>
                      <a:blip r:embed="rId8"/>
                      <a:srcRect/>
                      <a:stretch>
                        <a:fillRect/>
                      </a:stretch>
                    </p:blipFill>
                    <p:spPr bwMode="auto">
                      <a:xfrm>
                        <a:off x="4480560" y="4514885"/>
                        <a:ext cx="17780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 name="Title 1"/>
          <p:cNvSpPr txBox="1">
            <a:spLocks/>
          </p:cNvSpPr>
          <p:nvPr/>
        </p:nvSpPr>
        <p:spPr>
          <a:xfrm>
            <a:off x="390617" y="2882003"/>
            <a:ext cx="4251960" cy="78992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What must be true if the lamp is not to tip?</a:t>
            </a:r>
            <a:endParaRPr lang="en-US" sz="2800" dirty="0"/>
          </a:p>
        </p:txBody>
      </p:sp>
      <p:sp>
        <p:nvSpPr>
          <p:cNvPr id="54" name="Title 1"/>
          <p:cNvSpPr txBox="1">
            <a:spLocks/>
          </p:cNvSpPr>
          <p:nvPr/>
        </p:nvSpPr>
        <p:spPr>
          <a:xfrm>
            <a:off x="4480560" y="199253"/>
            <a:ext cx="4116797" cy="47009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Simplify the top 3 equations.</a:t>
            </a:r>
            <a:endParaRPr lang="en-US" sz="2800" dirty="0"/>
          </a:p>
        </p:txBody>
      </p:sp>
      <p:graphicFrame>
        <p:nvGraphicFramePr>
          <p:cNvPr id="51213" name="Object 51212"/>
          <p:cNvGraphicFramePr>
            <a:graphicFrameLocks noChangeAspect="1"/>
          </p:cNvGraphicFramePr>
          <p:nvPr>
            <p:extLst>
              <p:ext uri="{D42A27DB-BD31-4B8C-83A1-F6EECF244321}">
                <p14:modId xmlns:p14="http://schemas.microsoft.com/office/powerpoint/2010/main" val="501267452"/>
              </p:ext>
            </p:extLst>
          </p:nvPr>
        </p:nvGraphicFramePr>
        <p:xfrm>
          <a:off x="390617" y="3934742"/>
          <a:ext cx="685800" cy="355600"/>
        </p:xfrm>
        <a:graphic>
          <a:graphicData uri="http://schemas.openxmlformats.org/presentationml/2006/ole">
            <mc:AlternateContent xmlns:mc="http://schemas.openxmlformats.org/markup-compatibility/2006">
              <mc:Choice xmlns:v="urn:schemas-microsoft-com:vml" Requires="v">
                <p:oleObj spid="_x0000_s52325" name="Equation" r:id="rId9" imgW="342720" imgH="177480" progId="Equation.3">
                  <p:embed/>
                </p:oleObj>
              </mc:Choice>
              <mc:Fallback>
                <p:oleObj name="Equation" r:id="rId9" imgW="342720" imgH="177480" progId="Equation.3">
                  <p:embed/>
                  <p:pic>
                    <p:nvPicPr>
                      <p:cNvPr id="0" name=""/>
                      <p:cNvPicPr>
                        <a:picLocks noChangeAspect="1" noChangeArrowheads="1"/>
                      </p:cNvPicPr>
                      <p:nvPr/>
                    </p:nvPicPr>
                    <p:blipFill>
                      <a:blip r:embed="rId10"/>
                      <a:srcRect/>
                      <a:stretch>
                        <a:fillRect/>
                      </a:stretch>
                    </p:blipFill>
                    <p:spPr bwMode="auto">
                      <a:xfrm>
                        <a:off x="390617" y="3934742"/>
                        <a:ext cx="685800" cy="355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072737070"/>
              </p:ext>
            </p:extLst>
          </p:nvPr>
        </p:nvGraphicFramePr>
        <p:xfrm>
          <a:off x="390617" y="2136591"/>
          <a:ext cx="1447800" cy="482600"/>
        </p:xfrm>
        <a:graphic>
          <a:graphicData uri="http://schemas.openxmlformats.org/presentationml/2006/ole">
            <mc:AlternateContent xmlns:mc="http://schemas.openxmlformats.org/markup-compatibility/2006">
              <mc:Choice xmlns:v="urn:schemas-microsoft-com:vml" Requires="v">
                <p:oleObj spid="_x0000_s52326" name="Equation" r:id="rId11" imgW="723600" imgH="241200" progId="Equation.3">
                  <p:embed/>
                </p:oleObj>
              </mc:Choice>
              <mc:Fallback>
                <p:oleObj name="Equation" r:id="rId11" imgW="723600" imgH="241200" progId="Equation.3">
                  <p:embed/>
                  <p:pic>
                    <p:nvPicPr>
                      <p:cNvPr id="0" name="Object 512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0617" y="2136591"/>
                        <a:ext cx="1447800" cy="482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6" name="Title 1"/>
          <p:cNvSpPr txBox="1">
            <a:spLocks/>
          </p:cNvSpPr>
          <p:nvPr/>
        </p:nvSpPr>
        <p:spPr>
          <a:xfrm>
            <a:off x="390617" y="4553155"/>
            <a:ext cx="3678463" cy="1225516"/>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What can I say about P if I need the lamp to start sliding?</a:t>
            </a:r>
            <a:endParaRPr lang="en-US" sz="2800" dirty="0"/>
          </a:p>
        </p:txBody>
      </p:sp>
      <p:graphicFrame>
        <p:nvGraphicFramePr>
          <p:cNvPr id="10" name="Object 9"/>
          <p:cNvGraphicFramePr>
            <a:graphicFrameLocks noChangeAspect="1"/>
          </p:cNvGraphicFramePr>
          <p:nvPr>
            <p:extLst>
              <p:ext uri="{D42A27DB-BD31-4B8C-83A1-F6EECF244321}">
                <p14:modId xmlns:p14="http://schemas.microsoft.com/office/powerpoint/2010/main" val="593322648"/>
              </p:ext>
            </p:extLst>
          </p:nvPr>
        </p:nvGraphicFramePr>
        <p:xfrm>
          <a:off x="390617" y="6041485"/>
          <a:ext cx="3073401" cy="482600"/>
        </p:xfrm>
        <a:graphic>
          <a:graphicData uri="http://schemas.openxmlformats.org/presentationml/2006/ole">
            <mc:AlternateContent xmlns:mc="http://schemas.openxmlformats.org/markup-compatibility/2006">
              <mc:Choice xmlns:v="urn:schemas-microsoft-com:vml" Requires="v">
                <p:oleObj spid="_x0000_s52327" name="Equation" r:id="rId13" imgW="1536480" imgH="241200" progId="Equation.3">
                  <p:embed/>
                </p:oleObj>
              </mc:Choice>
              <mc:Fallback>
                <p:oleObj name="Equation" r:id="rId13" imgW="1536480" imgH="241200" progId="Equation.3">
                  <p:embed/>
                  <p:pic>
                    <p:nvPicPr>
                      <p:cNvPr id="0" name="Object 51212"/>
                      <p:cNvPicPr>
                        <a:picLocks noChangeAspect="1" noChangeArrowheads="1"/>
                      </p:cNvPicPr>
                      <p:nvPr/>
                    </p:nvPicPr>
                    <p:blipFill>
                      <a:blip r:embed="rId14"/>
                      <a:srcRect/>
                      <a:stretch>
                        <a:fillRect/>
                      </a:stretch>
                    </p:blipFill>
                    <p:spPr bwMode="auto">
                      <a:xfrm>
                        <a:off x="390617" y="6041485"/>
                        <a:ext cx="3073401" cy="482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598616840"/>
              </p:ext>
            </p:extLst>
          </p:nvPr>
        </p:nvGraphicFramePr>
        <p:xfrm>
          <a:off x="4480560" y="914419"/>
          <a:ext cx="1041400" cy="406400"/>
        </p:xfrm>
        <a:graphic>
          <a:graphicData uri="http://schemas.openxmlformats.org/presentationml/2006/ole">
            <mc:AlternateContent xmlns:mc="http://schemas.openxmlformats.org/markup-compatibility/2006">
              <mc:Choice xmlns:v="urn:schemas-microsoft-com:vml" Requires="v">
                <p:oleObj spid="_x0000_s52328" name="Equation" r:id="rId15" imgW="520560" imgH="203040" progId="Equation.3">
                  <p:embed/>
                </p:oleObj>
              </mc:Choice>
              <mc:Fallback>
                <p:oleObj name="Equation" r:id="rId15" imgW="520560" imgH="203040" progId="Equation.3">
                  <p:embed/>
                  <p:pic>
                    <p:nvPicPr>
                      <p:cNvPr id="0" name="Object 7"/>
                      <p:cNvPicPr>
                        <a:picLocks noChangeAspect="1" noChangeArrowheads="1"/>
                      </p:cNvPicPr>
                      <p:nvPr/>
                    </p:nvPicPr>
                    <p:blipFill>
                      <a:blip r:embed="rId16"/>
                      <a:srcRect/>
                      <a:stretch>
                        <a:fillRect/>
                      </a:stretch>
                    </p:blipFill>
                    <p:spPr bwMode="auto">
                      <a:xfrm>
                        <a:off x="4480560" y="914419"/>
                        <a:ext cx="1041400" cy="406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038973429"/>
              </p:ext>
            </p:extLst>
          </p:nvPr>
        </p:nvGraphicFramePr>
        <p:xfrm>
          <a:off x="7318010" y="863619"/>
          <a:ext cx="1447800" cy="457200"/>
        </p:xfrm>
        <a:graphic>
          <a:graphicData uri="http://schemas.openxmlformats.org/presentationml/2006/ole">
            <mc:AlternateContent xmlns:mc="http://schemas.openxmlformats.org/markup-compatibility/2006">
              <mc:Choice xmlns:v="urn:schemas-microsoft-com:vml" Requires="v">
                <p:oleObj spid="_x0000_s52329" name="Equation" r:id="rId17" imgW="723600" imgH="228600" progId="Equation.3">
                  <p:embed/>
                </p:oleObj>
              </mc:Choice>
              <mc:Fallback>
                <p:oleObj name="Equation" r:id="rId17" imgW="723600" imgH="228600" progId="Equation.3">
                  <p:embed/>
                  <p:pic>
                    <p:nvPicPr>
                      <p:cNvPr id="0" name="Object 7"/>
                      <p:cNvPicPr>
                        <a:picLocks noChangeAspect="1" noChangeArrowheads="1"/>
                      </p:cNvPicPr>
                      <p:nvPr/>
                    </p:nvPicPr>
                    <p:blipFill>
                      <a:blip r:embed="rId18"/>
                      <a:srcRect/>
                      <a:stretch>
                        <a:fillRect/>
                      </a:stretch>
                    </p:blipFill>
                    <p:spPr bwMode="auto">
                      <a:xfrm>
                        <a:off x="7318010" y="863619"/>
                        <a:ext cx="1447800" cy="457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000386122"/>
              </p:ext>
            </p:extLst>
          </p:nvPr>
        </p:nvGraphicFramePr>
        <p:xfrm>
          <a:off x="390617" y="1086379"/>
          <a:ext cx="2997200" cy="787400"/>
        </p:xfrm>
        <a:graphic>
          <a:graphicData uri="http://schemas.openxmlformats.org/presentationml/2006/ole">
            <mc:AlternateContent xmlns:mc="http://schemas.openxmlformats.org/markup-compatibility/2006">
              <mc:Choice xmlns:v="urn:schemas-microsoft-com:vml" Requires="v">
                <p:oleObj spid="_x0000_s52330" name="Equation" r:id="rId19" imgW="1498320" imgH="393480" progId="Equation.3">
                  <p:embed/>
                </p:oleObj>
              </mc:Choice>
              <mc:Fallback>
                <p:oleObj name="Equation" r:id="rId19" imgW="1498320" imgH="393480" progId="Equation.3">
                  <p:embed/>
                  <p:pic>
                    <p:nvPicPr>
                      <p:cNvPr id="0" name="Object 51208"/>
                      <p:cNvPicPr>
                        <a:picLocks noChangeAspect="1" noChangeArrowheads="1"/>
                      </p:cNvPicPr>
                      <p:nvPr/>
                    </p:nvPicPr>
                    <p:blipFill>
                      <a:blip r:embed="rId20"/>
                      <a:srcRect/>
                      <a:stretch>
                        <a:fillRect/>
                      </a:stretch>
                    </p:blipFill>
                    <p:spPr bwMode="auto">
                      <a:xfrm>
                        <a:off x="390617" y="1086379"/>
                        <a:ext cx="2997200" cy="787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3" name="Straight Connector 32"/>
          <p:cNvCxnSpPr/>
          <p:nvPr/>
        </p:nvCxnSpPr>
        <p:spPr>
          <a:xfrm>
            <a:off x="4069080" y="0"/>
            <a:ext cx="0" cy="6858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4" name="Object 33"/>
          <p:cNvGraphicFramePr>
            <a:graphicFrameLocks noChangeAspect="1"/>
          </p:cNvGraphicFramePr>
          <p:nvPr>
            <p:extLst>
              <p:ext uri="{D42A27DB-BD31-4B8C-83A1-F6EECF244321}">
                <p14:modId xmlns:p14="http://schemas.microsoft.com/office/powerpoint/2010/main" val="3240169812"/>
              </p:ext>
            </p:extLst>
          </p:nvPr>
        </p:nvGraphicFramePr>
        <p:xfrm>
          <a:off x="4480560" y="3313535"/>
          <a:ext cx="685800" cy="355600"/>
        </p:xfrm>
        <a:graphic>
          <a:graphicData uri="http://schemas.openxmlformats.org/presentationml/2006/ole">
            <mc:AlternateContent xmlns:mc="http://schemas.openxmlformats.org/markup-compatibility/2006">
              <mc:Choice xmlns:v="urn:schemas-microsoft-com:vml" Requires="v">
                <p:oleObj spid="_x0000_s52331" name="Equation" r:id="rId21" imgW="342720" imgH="177480" progId="Equation.3">
                  <p:embed/>
                </p:oleObj>
              </mc:Choice>
              <mc:Fallback>
                <p:oleObj name="Equation" r:id="rId21" imgW="342720" imgH="177480" progId="Equation.3">
                  <p:embed/>
                  <p:pic>
                    <p:nvPicPr>
                      <p:cNvPr id="0" name="Object 5121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480560" y="3313535"/>
                        <a:ext cx="685800" cy="355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2532703934"/>
              </p:ext>
            </p:extLst>
          </p:nvPr>
        </p:nvGraphicFramePr>
        <p:xfrm>
          <a:off x="4480560" y="3914210"/>
          <a:ext cx="1066800" cy="355600"/>
        </p:xfrm>
        <a:graphic>
          <a:graphicData uri="http://schemas.openxmlformats.org/presentationml/2006/ole">
            <mc:AlternateContent xmlns:mc="http://schemas.openxmlformats.org/markup-compatibility/2006">
              <mc:Choice xmlns:v="urn:schemas-microsoft-com:vml" Requires="v">
                <p:oleObj spid="_x0000_s52332" name="Equation" r:id="rId23" imgW="533160" imgH="177480" progId="Equation.3">
                  <p:embed/>
                </p:oleObj>
              </mc:Choice>
              <mc:Fallback>
                <p:oleObj name="Equation" r:id="rId23" imgW="533160" imgH="177480" progId="Equation.3">
                  <p:embed/>
                  <p:pic>
                    <p:nvPicPr>
                      <p:cNvPr id="0" name="Object 33"/>
                      <p:cNvPicPr>
                        <a:picLocks noChangeAspect="1" noChangeArrowheads="1"/>
                      </p:cNvPicPr>
                      <p:nvPr/>
                    </p:nvPicPr>
                    <p:blipFill>
                      <a:blip r:embed="rId24"/>
                      <a:srcRect/>
                      <a:stretch>
                        <a:fillRect/>
                      </a:stretch>
                    </p:blipFill>
                    <p:spPr bwMode="auto">
                      <a:xfrm>
                        <a:off x="4480560" y="3914210"/>
                        <a:ext cx="1066800" cy="355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1244123380"/>
              </p:ext>
            </p:extLst>
          </p:nvPr>
        </p:nvGraphicFramePr>
        <p:xfrm>
          <a:off x="4480560" y="1565894"/>
          <a:ext cx="2514600" cy="787400"/>
        </p:xfrm>
        <a:graphic>
          <a:graphicData uri="http://schemas.openxmlformats.org/presentationml/2006/ole">
            <mc:AlternateContent xmlns:mc="http://schemas.openxmlformats.org/markup-compatibility/2006">
              <mc:Choice xmlns:v="urn:schemas-microsoft-com:vml" Requires="v">
                <p:oleObj spid="_x0000_s52333" name="Equation" r:id="rId25" imgW="1257120" imgH="393480" progId="Equation.3">
                  <p:embed/>
                </p:oleObj>
              </mc:Choice>
              <mc:Fallback>
                <p:oleObj name="Equation" r:id="rId25" imgW="1257120" imgH="393480" progId="Equation.3">
                  <p:embed/>
                  <p:pic>
                    <p:nvPicPr>
                      <p:cNvPr id="0" name="Object 16"/>
                      <p:cNvPicPr>
                        <a:picLocks noChangeAspect="1" noChangeArrowheads="1"/>
                      </p:cNvPicPr>
                      <p:nvPr/>
                    </p:nvPicPr>
                    <p:blipFill>
                      <a:blip r:embed="rId26"/>
                      <a:srcRect/>
                      <a:stretch>
                        <a:fillRect/>
                      </a:stretch>
                    </p:blipFill>
                    <p:spPr bwMode="auto">
                      <a:xfrm>
                        <a:off x="4480560" y="1565894"/>
                        <a:ext cx="2514600" cy="787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8" name="Title 1"/>
          <p:cNvSpPr txBox="1">
            <a:spLocks/>
          </p:cNvSpPr>
          <p:nvPr/>
        </p:nvSpPr>
        <p:spPr>
          <a:xfrm>
            <a:off x="4480560" y="2598369"/>
            <a:ext cx="3886199" cy="47009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Use the tipping condition.</a:t>
            </a:r>
            <a:endParaRPr lang="en-US" sz="2800" dirty="0"/>
          </a:p>
        </p:txBody>
      </p:sp>
      <p:graphicFrame>
        <p:nvGraphicFramePr>
          <p:cNvPr id="39" name="Object 38"/>
          <p:cNvGraphicFramePr>
            <a:graphicFrameLocks noChangeAspect="1"/>
          </p:cNvGraphicFramePr>
          <p:nvPr>
            <p:extLst>
              <p:ext uri="{D42A27DB-BD31-4B8C-83A1-F6EECF244321}">
                <p14:modId xmlns:p14="http://schemas.microsoft.com/office/powerpoint/2010/main" val="4177806878"/>
              </p:ext>
            </p:extLst>
          </p:nvPr>
        </p:nvGraphicFramePr>
        <p:xfrm>
          <a:off x="6417691" y="3496108"/>
          <a:ext cx="2108200" cy="787400"/>
        </p:xfrm>
        <a:graphic>
          <a:graphicData uri="http://schemas.openxmlformats.org/presentationml/2006/ole">
            <mc:AlternateContent xmlns:mc="http://schemas.openxmlformats.org/markup-compatibility/2006">
              <mc:Choice xmlns:v="urn:schemas-microsoft-com:vml" Requires="v">
                <p:oleObj spid="_x0000_s52334" name="Equation" r:id="rId27" imgW="1054080" imgH="393480" progId="Equation.3">
                  <p:embed/>
                </p:oleObj>
              </mc:Choice>
              <mc:Fallback>
                <p:oleObj name="Equation" r:id="rId27" imgW="1054080" imgH="393480" progId="Equation.3">
                  <p:embed/>
                  <p:pic>
                    <p:nvPicPr>
                      <p:cNvPr id="0" name="Object 35"/>
                      <p:cNvPicPr>
                        <a:picLocks noChangeAspect="1" noChangeArrowheads="1"/>
                      </p:cNvPicPr>
                      <p:nvPr/>
                    </p:nvPicPr>
                    <p:blipFill>
                      <a:blip r:embed="rId28"/>
                      <a:srcRect/>
                      <a:stretch>
                        <a:fillRect/>
                      </a:stretch>
                    </p:blipFill>
                    <p:spPr bwMode="auto">
                      <a:xfrm>
                        <a:off x="6417691" y="3496108"/>
                        <a:ext cx="2108200" cy="787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2901497239"/>
              </p:ext>
            </p:extLst>
          </p:nvPr>
        </p:nvGraphicFramePr>
        <p:xfrm>
          <a:off x="4473902" y="5623560"/>
          <a:ext cx="1066800" cy="863600"/>
        </p:xfrm>
        <a:graphic>
          <a:graphicData uri="http://schemas.openxmlformats.org/presentationml/2006/ole">
            <mc:AlternateContent xmlns:mc="http://schemas.openxmlformats.org/markup-compatibility/2006">
              <mc:Choice xmlns:v="urn:schemas-microsoft-com:vml" Requires="v">
                <p:oleObj spid="_x0000_s52335" name="Equation" r:id="rId29" imgW="533160" imgH="431640" progId="Equation.3">
                  <p:embed/>
                </p:oleObj>
              </mc:Choice>
              <mc:Fallback>
                <p:oleObj name="Equation" r:id="rId29" imgW="533160" imgH="431640" progId="Equation.3">
                  <p:embed/>
                  <p:pic>
                    <p:nvPicPr>
                      <p:cNvPr id="0" name="Object 51208"/>
                      <p:cNvPicPr>
                        <a:picLocks noChangeAspect="1" noChangeArrowheads="1"/>
                      </p:cNvPicPr>
                      <p:nvPr/>
                    </p:nvPicPr>
                    <p:blipFill>
                      <a:blip r:embed="rId30"/>
                      <a:srcRect/>
                      <a:stretch>
                        <a:fillRect/>
                      </a:stretch>
                    </p:blipFill>
                    <p:spPr bwMode="auto">
                      <a:xfrm>
                        <a:off x="4473902" y="5623560"/>
                        <a:ext cx="1066800" cy="863600"/>
                      </a:xfrm>
                      <a:prstGeom prst="rect">
                        <a:avLst/>
                      </a:prstGeom>
                      <a:solidFill>
                        <a:srgbClr val="FFFF00"/>
                      </a:solidFill>
                      <a:ln>
                        <a:noFill/>
                      </a:ln>
                    </p:spPr>
                  </p:pic>
                </p:oleObj>
              </mc:Fallback>
            </mc:AlternateContent>
          </a:graphicData>
        </a:graphic>
      </p:graphicFrame>
      <p:grpSp>
        <p:nvGrpSpPr>
          <p:cNvPr id="41" name="Group 40"/>
          <p:cNvGrpSpPr/>
          <p:nvPr/>
        </p:nvGrpSpPr>
        <p:grpSpPr>
          <a:xfrm>
            <a:off x="4691183" y="1015673"/>
            <a:ext cx="3927925" cy="4747118"/>
            <a:chOff x="5166360" y="1828572"/>
            <a:chExt cx="3927925" cy="4747118"/>
          </a:xfrm>
        </p:grpSpPr>
        <p:grpSp>
          <p:nvGrpSpPr>
            <p:cNvPr id="61" name="Group 60"/>
            <p:cNvGrpSpPr/>
            <p:nvPr/>
          </p:nvGrpSpPr>
          <p:grpSpPr>
            <a:xfrm>
              <a:off x="5486400" y="1916540"/>
              <a:ext cx="3154680" cy="3341260"/>
              <a:chOff x="5486400" y="1916540"/>
              <a:chExt cx="3154680" cy="3341260"/>
            </a:xfrm>
          </p:grpSpPr>
          <p:cxnSp>
            <p:nvCxnSpPr>
              <p:cNvPr id="62" name="Straight Connector 61"/>
              <p:cNvCxnSpPr/>
              <p:nvPr/>
            </p:nvCxnSpPr>
            <p:spPr>
              <a:xfrm flipH="1">
                <a:off x="5486400" y="5257800"/>
                <a:ext cx="315468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6446520" y="2497732"/>
                <a:ext cx="822960" cy="2743200"/>
              </a:xfrm>
              <a:prstGeom prst="rect">
                <a:avLst/>
              </a:prstGeom>
              <a:solidFill>
                <a:schemeClr val="tx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a:off x="6446520" y="2335122"/>
                <a:ext cx="822960" cy="0"/>
              </a:xfrm>
              <a:prstGeom prst="line">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5" name="Title 1"/>
              <p:cNvSpPr txBox="1">
                <a:spLocks/>
              </p:cNvSpPr>
              <p:nvPr/>
            </p:nvSpPr>
            <p:spPr>
              <a:xfrm>
                <a:off x="6614974" y="1916540"/>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rgbClr val="92D050"/>
                    </a:solidFill>
                  </a:rPr>
                  <a:t>W</a:t>
                </a:r>
                <a:endParaRPr lang="en-US" sz="2400" dirty="0">
                  <a:solidFill>
                    <a:srgbClr val="92D050"/>
                  </a:solidFill>
                </a:endParaRPr>
              </a:p>
            </p:txBody>
          </p:sp>
          <p:cxnSp>
            <p:nvCxnSpPr>
              <p:cNvPr id="66" name="Straight Arrow Connector 65"/>
              <p:cNvCxnSpPr/>
              <p:nvPr/>
            </p:nvCxnSpPr>
            <p:spPr>
              <a:xfrm flipV="1">
                <a:off x="7406640" y="2497732"/>
                <a:ext cx="0" cy="2743200"/>
              </a:xfrm>
              <a:prstGeom prst="straightConnector1">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7" name="Title 1"/>
              <p:cNvSpPr txBox="1">
                <a:spLocks/>
              </p:cNvSpPr>
              <p:nvPr/>
            </p:nvSpPr>
            <p:spPr>
              <a:xfrm>
                <a:off x="7392214" y="364753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92D050"/>
                    </a:solidFill>
                  </a:rPr>
                  <a:t>H</a:t>
                </a:r>
                <a:endParaRPr lang="en-US" sz="2400" dirty="0">
                  <a:solidFill>
                    <a:srgbClr val="92D050"/>
                  </a:solidFill>
                </a:endParaRPr>
              </a:p>
            </p:txBody>
          </p:sp>
        </p:grpSp>
        <p:cxnSp>
          <p:nvCxnSpPr>
            <p:cNvPr id="68" name="Straight Arrow Connector 67"/>
            <p:cNvCxnSpPr/>
            <p:nvPr/>
          </p:nvCxnSpPr>
          <p:spPr>
            <a:xfrm>
              <a:off x="5166360" y="3566160"/>
              <a:ext cx="1280160"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V="1">
              <a:off x="5897880" y="3566160"/>
              <a:ext cx="0" cy="1674772"/>
            </a:xfrm>
            <a:prstGeom prst="straightConnector1">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6858000" y="3869332"/>
              <a:ext cx="0" cy="976988"/>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71" name="Title 1"/>
            <p:cNvSpPr txBox="1">
              <a:spLocks/>
            </p:cNvSpPr>
            <p:nvPr/>
          </p:nvSpPr>
          <p:spPr>
            <a:xfrm>
              <a:off x="5669280" y="3148465"/>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P</a:t>
              </a:r>
              <a:endParaRPr lang="en-US" sz="2400" dirty="0">
                <a:solidFill>
                  <a:srgbClr val="00B0F0"/>
                </a:solidFill>
              </a:endParaRPr>
            </a:p>
          </p:txBody>
        </p:sp>
        <p:cxnSp>
          <p:nvCxnSpPr>
            <p:cNvPr id="72" name="Straight Arrow Connector 71"/>
            <p:cNvCxnSpPr/>
            <p:nvPr/>
          </p:nvCxnSpPr>
          <p:spPr>
            <a:xfrm>
              <a:off x="5166360" y="5257800"/>
              <a:ext cx="1280160" cy="0"/>
            </a:xfrm>
            <a:prstGeom prst="straightConnector1">
              <a:avLst/>
            </a:prstGeom>
            <a:ln w="38100">
              <a:solidFill>
                <a:srgbClr val="00B0F0"/>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766560" y="5240932"/>
              <a:ext cx="0" cy="976988"/>
            </a:xfrm>
            <a:prstGeom prst="straightConnector1">
              <a:avLst/>
            </a:prstGeom>
            <a:ln w="38100">
              <a:solidFill>
                <a:srgbClr val="00B0F0"/>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74" name="Group 73"/>
            <p:cNvGrpSpPr/>
            <p:nvPr/>
          </p:nvGrpSpPr>
          <p:grpSpPr>
            <a:xfrm>
              <a:off x="7269480" y="1828572"/>
              <a:ext cx="1824805" cy="4747118"/>
              <a:chOff x="7269480" y="1828572"/>
              <a:chExt cx="1824805" cy="4747118"/>
            </a:xfrm>
          </p:grpSpPr>
          <p:cxnSp>
            <p:nvCxnSpPr>
              <p:cNvPr id="75" name="Straight Arrow Connector 74"/>
              <p:cNvCxnSpPr/>
              <p:nvPr/>
            </p:nvCxnSpPr>
            <p:spPr>
              <a:xfrm flipH="1" flipV="1">
                <a:off x="7269480" y="5257800"/>
                <a:ext cx="685800" cy="59436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76" name="Group 75"/>
              <p:cNvGrpSpPr/>
              <p:nvPr/>
            </p:nvGrpSpPr>
            <p:grpSpPr>
              <a:xfrm>
                <a:off x="7604390" y="1828572"/>
                <a:ext cx="1489895" cy="1541687"/>
                <a:chOff x="7604390" y="1828572"/>
                <a:chExt cx="1489895" cy="1541687"/>
              </a:xfrm>
            </p:grpSpPr>
            <p:sp>
              <p:nvSpPr>
                <p:cNvPr id="78" name="Arc 77"/>
                <p:cNvSpPr/>
                <p:nvPr/>
              </p:nvSpPr>
              <p:spPr>
                <a:xfrm>
                  <a:off x="7612380" y="2331720"/>
                  <a:ext cx="914400" cy="914400"/>
                </a:xfrm>
                <a:prstGeom prst="arc">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9" name="Straight Arrow Connector 78"/>
                <p:cNvCxnSpPr/>
                <p:nvPr/>
              </p:nvCxnSpPr>
              <p:spPr>
                <a:xfrm>
                  <a:off x="7955280" y="2954932"/>
                  <a:ext cx="914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7955280" y="2011680"/>
                  <a:ext cx="0" cy="94325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1" name="Title 1"/>
                <p:cNvSpPr txBox="1">
                  <a:spLocks/>
                </p:cNvSpPr>
                <p:nvPr/>
              </p:nvSpPr>
              <p:spPr>
                <a:xfrm>
                  <a:off x="8637085" y="2926671"/>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x</a:t>
                  </a:r>
                  <a:endParaRPr lang="en-US" sz="2400" dirty="0"/>
                </a:p>
              </p:txBody>
            </p:sp>
            <p:sp>
              <p:nvSpPr>
                <p:cNvPr id="82" name="Title 1"/>
                <p:cNvSpPr txBox="1">
                  <a:spLocks/>
                </p:cNvSpPr>
                <p:nvPr/>
              </p:nvSpPr>
              <p:spPr>
                <a:xfrm>
                  <a:off x="7604390" y="1828572"/>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y</a:t>
                  </a:r>
                  <a:endParaRPr lang="en-US" sz="2400" dirty="0"/>
                </a:p>
              </p:txBody>
            </p:sp>
            <p:sp>
              <p:nvSpPr>
                <p:cNvPr id="83" name="Title 1"/>
                <p:cNvSpPr txBox="1">
                  <a:spLocks/>
                </p:cNvSpPr>
                <p:nvPr/>
              </p:nvSpPr>
              <p:spPr>
                <a:xfrm>
                  <a:off x="8204742" y="211332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a:t>
                  </a:r>
                  <a:endParaRPr lang="en-US" sz="2400" dirty="0"/>
                </a:p>
              </p:txBody>
            </p:sp>
          </p:grpSp>
          <p:sp>
            <p:nvSpPr>
              <p:cNvPr id="77" name="Title 1"/>
              <p:cNvSpPr txBox="1">
                <a:spLocks/>
              </p:cNvSpPr>
              <p:nvPr/>
            </p:nvSpPr>
            <p:spPr>
              <a:xfrm>
                <a:off x="7704633" y="5883527"/>
                <a:ext cx="1173480" cy="69216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Axis of rotation</a:t>
                </a:r>
                <a:endParaRPr lang="en-US" sz="2400" dirty="0"/>
              </a:p>
            </p:txBody>
          </p:sp>
        </p:grpSp>
        <p:sp>
          <p:nvSpPr>
            <p:cNvPr id="84" name="Title 1"/>
            <p:cNvSpPr txBox="1">
              <a:spLocks/>
            </p:cNvSpPr>
            <p:nvPr/>
          </p:nvSpPr>
          <p:spPr>
            <a:xfrm>
              <a:off x="5669280" y="5258317"/>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00B0F0"/>
                  </a:solidFill>
                </a:rPr>
                <a:t>F</a:t>
              </a:r>
              <a:r>
                <a:rPr lang="en-US" sz="2400" baseline="-25000" dirty="0" err="1" smtClean="0">
                  <a:solidFill>
                    <a:srgbClr val="00B0F0"/>
                  </a:solidFill>
                </a:rPr>
                <a:t>f</a:t>
              </a:r>
              <a:endParaRPr lang="en-US" sz="2400" dirty="0">
                <a:solidFill>
                  <a:srgbClr val="00B0F0"/>
                </a:solidFill>
              </a:endParaRPr>
            </a:p>
          </p:txBody>
        </p:sp>
        <p:sp>
          <p:nvSpPr>
            <p:cNvPr id="85" name="Title 1"/>
            <p:cNvSpPr txBox="1">
              <a:spLocks/>
            </p:cNvSpPr>
            <p:nvPr/>
          </p:nvSpPr>
          <p:spPr>
            <a:xfrm>
              <a:off x="6393698" y="5762791"/>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N</a:t>
              </a:r>
              <a:endParaRPr lang="en-US" sz="2400" dirty="0">
                <a:solidFill>
                  <a:srgbClr val="00B0F0"/>
                </a:solidFill>
              </a:endParaRPr>
            </a:p>
          </p:txBody>
        </p:sp>
        <p:sp>
          <p:nvSpPr>
            <p:cNvPr id="86" name="Title 1"/>
            <p:cNvSpPr txBox="1">
              <a:spLocks/>
            </p:cNvSpPr>
            <p:nvPr/>
          </p:nvSpPr>
          <p:spPr>
            <a:xfrm>
              <a:off x="6812280" y="3942424"/>
              <a:ext cx="59436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mg</a:t>
              </a:r>
              <a:endParaRPr lang="en-US" sz="2400" dirty="0">
                <a:solidFill>
                  <a:srgbClr val="00B0F0"/>
                </a:solidFill>
              </a:endParaRPr>
            </a:p>
          </p:txBody>
        </p:sp>
        <p:sp>
          <p:nvSpPr>
            <p:cNvPr id="87" name="Title 1"/>
            <p:cNvSpPr txBox="1">
              <a:spLocks/>
            </p:cNvSpPr>
            <p:nvPr/>
          </p:nvSpPr>
          <p:spPr>
            <a:xfrm>
              <a:off x="5577840" y="416421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92D050"/>
                  </a:solidFill>
                </a:rPr>
                <a:t>h</a:t>
              </a:r>
              <a:endParaRPr lang="en-US" sz="2400" dirty="0">
                <a:solidFill>
                  <a:srgbClr val="92D050"/>
                </a:solidFill>
              </a:endParaRPr>
            </a:p>
          </p:txBody>
        </p:sp>
        <p:grpSp>
          <p:nvGrpSpPr>
            <p:cNvPr id="88" name="Group 87"/>
            <p:cNvGrpSpPr/>
            <p:nvPr/>
          </p:nvGrpSpPr>
          <p:grpSpPr>
            <a:xfrm>
              <a:off x="6766560" y="5258317"/>
              <a:ext cx="571500" cy="740509"/>
              <a:chOff x="6766560" y="5258317"/>
              <a:chExt cx="571500" cy="740509"/>
            </a:xfrm>
          </p:grpSpPr>
          <p:cxnSp>
            <p:nvCxnSpPr>
              <p:cNvPr id="89" name="Straight Connector 88"/>
              <p:cNvCxnSpPr/>
              <p:nvPr/>
            </p:nvCxnSpPr>
            <p:spPr>
              <a:xfrm>
                <a:off x="7269480" y="5258317"/>
                <a:ext cx="0" cy="593843"/>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766560" y="5701905"/>
                <a:ext cx="502920" cy="0"/>
              </a:xfrm>
              <a:prstGeom prst="line">
                <a:avLst/>
              </a:prstGeom>
              <a:ln w="158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1" name="Title 1"/>
              <p:cNvSpPr txBox="1">
                <a:spLocks/>
              </p:cNvSpPr>
              <p:nvPr/>
            </p:nvSpPr>
            <p:spPr>
              <a:xfrm>
                <a:off x="6880860" y="5555238"/>
                <a:ext cx="457200" cy="44358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rgbClr val="92D050"/>
                    </a:solidFill>
                  </a:rPr>
                  <a:t>s</a:t>
                </a:r>
                <a:endParaRPr lang="en-US" sz="2400" dirty="0">
                  <a:solidFill>
                    <a:srgbClr val="92D050"/>
                  </a:solidFill>
                </a:endParaRPr>
              </a:p>
            </p:txBody>
          </p:sp>
        </p:grpSp>
      </p:grpSp>
    </p:spTree>
    <p:extLst>
      <p:ext uri="{BB962C8B-B14F-4D97-AF65-F5344CB8AC3E}">
        <p14:creationId xmlns:p14="http://schemas.microsoft.com/office/powerpoint/2010/main" val="156329593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xit" presetSubtype="4" fill="hold" nodeType="clickEffect">
                                  <p:stCondLst>
                                    <p:cond delay="0"/>
                                  </p:stCondLst>
                                  <p:childTnLst>
                                    <p:animEffect transition="out" filter="wipe(down)">
                                      <p:cBhvr>
                                        <p:cTn id="22" dur="500"/>
                                        <p:tgtEl>
                                          <p:spTgt spid="41"/>
                                        </p:tgtEl>
                                      </p:cBhvr>
                                    </p:animEffect>
                                    <p:set>
                                      <p:cBhvr>
                                        <p:cTn id="23" dur="1" fill="hold">
                                          <p:stCondLst>
                                            <p:cond delay="499"/>
                                          </p:stCondLst>
                                        </p:cTn>
                                        <p:tgtEl>
                                          <p:spTgt spid="41"/>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54"/>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6"/>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58"/>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5"/>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39"/>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51209"/>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46"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4514295" y="3820136"/>
            <a:ext cx="3666913" cy="2034540"/>
            <a:chOff x="4514295" y="3840480"/>
            <a:chExt cx="3666913" cy="2034540"/>
          </a:xfrm>
        </p:grpSpPr>
        <p:grpSp>
          <p:nvGrpSpPr>
            <p:cNvPr id="48" name="Group 47"/>
            <p:cNvGrpSpPr/>
            <p:nvPr/>
          </p:nvGrpSpPr>
          <p:grpSpPr>
            <a:xfrm>
              <a:off x="4514295" y="3840480"/>
              <a:ext cx="3666913" cy="2034540"/>
              <a:chOff x="4514295" y="3840480"/>
              <a:chExt cx="3666913" cy="2034540"/>
            </a:xfrm>
          </p:grpSpPr>
          <p:sp>
            <p:nvSpPr>
              <p:cNvPr id="23" name="Rectangle 22"/>
              <p:cNvSpPr/>
              <p:nvPr/>
            </p:nvSpPr>
            <p:spPr>
              <a:xfrm>
                <a:off x="4514295" y="3840480"/>
                <a:ext cx="3666913" cy="2034540"/>
              </a:xfrm>
              <a:prstGeom prst="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a:spLocks noChangeAspect="1"/>
              </p:cNvSpPr>
              <p:nvPr/>
            </p:nvSpPr>
            <p:spPr>
              <a:xfrm>
                <a:off x="5793121" y="5529901"/>
                <a:ext cx="137160" cy="13716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a:off x="5908309" y="3840480"/>
                <a:ext cx="2261802" cy="1758001"/>
              </a:xfrm>
              <a:prstGeom prst="straightConnector1">
                <a:avLst/>
              </a:prstGeom>
              <a:ln w="19050">
                <a:solidFill>
                  <a:srgbClr val="0070C0"/>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8" name="Title 1"/>
              <p:cNvSpPr txBox="1">
                <a:spLocks/>
              </p:cNvSpPr>
              <p:nvPr/>
            </p:nvSpPr>
            <p:spPr>
              <a:xfrm>
                <a:off x="6330779" y="4232262"/>
                <a:ext cx="457200" cy="518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rgbClr val="0070C0"/>
                    </a:solidFill>
                  </a:rPr>
                  <a:t>F</a:t>
                </a:r>
                <a:endParaRPr lang="en-US" sz="2400" dirty="0">
                  <a:solidFill>
                    <a:srgbClr val="0070C0"/>
                  </a:solidFill>
                </a:endParaRPr>
              </a:p>
            </p:txBody>
          </p:sp>
          <p:sp>
            <p:nvSpPr>
              <p:cNvPr id="30" name="Title 1"/>
              <p:cNvSpPr txBox="1">
                <a:spLocks/>
              </p:cNvSpPr>
              <p:nvPr/>
            </p:nvSpPr>
            <p:spPr>
              <a:xfrm>
                <a:off x="4694176" y="5128408"/>
                <a:ext cx="1214133" cy="74661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chemeClr val="bg1"/>
                    </a:solidFill>
                  </a:rPr>
                  <a:t>Axis of rotation</a:t>
                </a:r>
                <a:endParaRPr lang="en-US" sz="2400" dirty="0">
                  <a:solidFill>
                    <a:schemeClr val="bg1"/>
                  </a:solidFill>
                </a:endParaRPr>
              </a:p>
            </p:txBody>
          </p:sp>
          <p:cxnSp>
            <p:nvCxnSpPr>
              <p:cNvPr id="31" name="Straight Connector 30"/>
              <p:cNvCxnSpPr>
                <a:stCxn id="24" idx="6"/>
              </p:cNvCxnSpPr>
              <p:nvPr/>
            </p:nvCxnSpPr>
            <p:spPr>
              <a:xfrm flipV="1">
                <a:off x="5930281" y="5003815"/>
                <a:ext cx="1465701" cy="594666"/>
              </a:xfrm>
              <a:prstGeom prst="line">
                <a:avLst/>
              </a:prstGeom>
              <a:ln w="3810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32" name="Title 1"/>
              <p:cNvSpPr txBox="1">
                <a:spLocks/>
              </p:cNvSpPr>
              <p:nvPr/>
            </p:nvSpPr>
            <p:spPr>
              <a:xfrm>
                <a:off x="6643574" y="5202204"/>
                <a:ext cx="421357" cy="518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50"/>
                    </a:solidFill>
                  </a:rPr>
                  <a:t>R</a:t>
                </a:r>
                <a:endParaRPr lang="en-US" sz="2400" dirty="0">
                  <a:solidFill>
                    <a:srgbClr val="00B050"/>
                  </a:solidFill>
                </a:endParaRPr>
              </a:p>
            </p:txBody>
          </p:sp>
        </p:grpSp>
        <p:cxnSp>
          <p:nvCxnSpPr>
            <p:cNvPr id="25" name="Straight Arrow Connector 24"/>
            <p:cNvCxnSpPr/>
            <p:nvPr/>
          </p:nvCxnSpPr>
          <p:spPr>
            <a:xfrm>
              <a:off x="6251882" y="4112275"/>
              <a:ext cx="960109" cy="746760"/>
            </a:xfrm>
            <a:prstGeom prst="straightConnector1">
              <a:avLst/>
            </a:prstGeom>
            <a:ln w="50800">
              <a:solidFill>
                <a:srgbClr val="0070C0"/>
              </a:solidFill>
              <a:prstDash val="dash"/>
              <a:tailEnd type="arrow"/>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52317" y="411480"/>
            <a:ext cx="4970161" cy="518160"/>
          </a:xfrm>
        </p:spPr>
        <p:txBody>
          <a:bodyPr/>
          <a:lstStyle/>
          <a:p>
            <a:r>
              <a:rPr lang="en-US" sz="3200" dirty="0" smtClean="0"/>
              <a:t>Results from previous lectures</a:t>
            </a:r>
            <a:endParaRPr lang="en-US" sz="3200" dirty="0"/>
          </a:p>
        </p:txBody>
      </p:sp>
      <p:graphicFrame>
        <p:nvGraphicFramePr>
          <p:cNvPr id="4" name="Object 3"/>
          <p:cNvGraphicFramePr>
            <a:graphicFrameLocks noChangeAspect="1"/>
          </p:cNvGraphicFramePr>
          <p:nvPr>
            <p:extLst>
              <p:ext uri="{D42A27DB-BD31-4B8C-83A1-F6EECF244321}">
                <p14:modId xmlns:p14="http://schemas.microsoft.com/office/powerpoint/2010/main" val="2130288904"/>
              </p:ext>
            </p:extLst>
          </p:nvPr>
        </p:nvGraphicFramePr>
        <p:xfrm>
          <a:off x="5625439" y="182880"/>
          <a:ext cx="1104900" cy="1066800"/>
        </p:xfrm>
        <a:graphic>
          <a:graphicData uri="http://schemas.openxmlformats.org/presentationml/2006/ole">
            <mc:AlternateContent xmlns:mc="http://schemas.openxmlformats.org/markup-compatibility/2006">
              <mc:Choice xmlns:v="urn:schemas-microsoft-com:vml" Requires="v">
                <p:oleObj spid="_x0000_s47120" name="Equation" r:id="rId3" imgW="736560" imgH="711000" progId="Equation.3">
                  <p:embed/>
                </p:oleObj>
              </mc:Choice>
              <mc:Fallback>
                <p:oleObj name="Equation" r:id="rId3" imgW="736560" imgH="711000" progId="Equation.3">
                  <p:embed/>
                  <p:pic>
                    <p:nvPicPr>
                      <p:cNvPr id="0" name=""/>
                      <p:cNvPicPr/>
                      <p:nvPr/>
                    </p:nvPicPr>
                    <p:blipFill>
                      <a:blip r:embed="rId4"/>
                      <a:stretch>
                        <a:fillRect/>
                      </a:stretch>
                    </p:blipFill>
                    <p:spPr>
                      <a:xfrm>
                        <a:off x="5625439" y="182880"/>
                        <a:ext cx="1104900" cy="1066800"/>
                      </a:xfrm>
                      <a:prstGeom prst="rect">
                        <a:avLst/>
                      </a:prstGeom>
                      <a:solidFill>
                        <a:schemeClr val="accent5">
                          <a:lumMod val="40000"/>
                          <a:lumOff val="60000"/>
                        </a:schemeClr>
                      </a:solidFill>
                    </p:spPr>
                  </p:pic>
                </p:oleObj>
              </mc:Fallback>
            </mc:AlternateContent>
          </a:graphicData>
        </a:graphic>
      </p:graphicFrame>
      <p:grpSp>
        <p:nvGrpSpPr>
          <p:cNvPr id="46" name="Group 45"/>
          <p:cNvGrpSpPr/>
          <p:nvPr/>
        </p:nvGrpSpPr>
        <p:grpSpPr>
          <a:xfrm>
            <a:off x="4503198" y="1463040"/>
            <a:ext cx="3678010" cy="1988820"/>
            <a:chOff x="4503198" y="1463040"/>
            <a:chExt cx="3678010" cy="1988820"/>
          </a:xfrm>
        </p:grpSpPr>
        <p:grpSp>
          <p:nvGrpSpPr>
            <p:cNvPr id="45" name="Group 44"/>
            <p:cNvGrpSpPr/>
            <p:nvPr/>
          </p:nvGrpSpPr>
          <p:grpSpPr>
            <a:xfrm>
              <a:off x="4503198" y="1463040"/>
              <a:ext cx="3678010" cy="1988820"/>
              <a:chOff x="4503198" y="1463040"/>
              <a:chExt cx="3678010" cy="1988820"/>
            </a:xfrm>
          </p:grpSpPr>
          <p:sp>
            <p:nvSpPr>
              <p:cNvPr id="6" name="Rectangle 5"/>
              <p:cNvSpPr/>
              <p:nvPr/>
            </p:nvSpPr>
            <p:spPr>
              <a:xfrm>
                <a:off x="4503198" y="1463040"/>
                <a:ext cx="3666913" cy="1988820"/>
              </a:xfrm>
              <a:prstGeom prst="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a:spLocks noChangeAspect="1"/>
              </p:cNvSpPr>
              <p:nvPr/>
            </p:nvSpPr>
            <p:spPr>
              <a:xfrm>
                <a:off x="5782024" y="3106741"/>
                <a:ext cx="137160" cy="13716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a:off x="5989320" y="1463040"/>
                <a:ext cx="2191888" cy="1712281"/>
              </a:xfrm>
              <a:prstGeom prst="straightConnector1">
                <a:avLst/>
              </a:prstGeom>
              <a:ln w="19050">
                <a:solidFill>
                  <a:srgbClr val="0070C0"/>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7156285" y="1973580"/>
                <a:ext cx="457200" cy="518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a:solidFill>
                      <a:srgbClr val="0070C0"/>
                    </a:solidFill>
                  </a:rPr>
                  <a:t>F</a:t>
                </a:r>
                <a:endParaRPr lang="en-US" sz="2400" dirty="0">
                  <a:solidFill>
                    <a:srgbClr val="0070C0"/>
                  </a:solidFill>
                </a:endParaRPr>
              </a:p>
            </p:txBody>
          </p:sp>
          <p:sp>
            <p:nvSpPr>
              <p:cNvPr id="14" name="Title 1"/>
              <p:cNvSpPr txBox="1">
                <a:spLocks/>
              </p:cNvSpPr>
              <p:nvPr/>
            </p:nvSpPr>
            <p:spPr>
              <a:xfrm>
                <a:off x="4683079" y="2705248"/>
                <a:ext cx="1214133" cy="74661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chemeClr val="bg1"/>
                    </a:solidFill>
                  </a:rPr>
                  <a:t>Axis of rotation</a:t>
                </a:r>
                <a:endParaRPr lang="en-US" sz="2400" dirty="0">
                  <a:solidFill>
                    <a:schemeClr val="bg1"/>
                  </a:solidFill>
                </a:endParaRPr>
              </a:p>
            </p:txBody>
          </p:sp>
          <p:cxnSp>
            <p:nvCxnSpPr>
              <p:cNvPr id="19" name="Straight Connector 18"/>
              <p:cNvCxnSpPr>
                <a:stCxn id="5" idx="6"/>
              </p:cNvCxnSpPr>
              <p:nvPr/>
            </p:nvCxnSpPr>
            <p:spPr>
              <a:xfrm flipV="1">
                <a:off x="5919184" y="2580655"/>
                <a:ext cx="1465701" cy="594666"/>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6632477" y="2779044"/>
                <a:ext cx="421357" cy="518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50"/>
                    </a:solidFill>
                  </a:rPr>
                  <a:t>R</a:t>
                </a:r>
                <a:endParaRPr lang="en-US" sz="2400" dirty="0">
                  <a:solidFill>
                    <a:srgbClr val="00B050"/>
                  </a:solidFill>
                </a:endParaRPr>
              </a:p>
            </p:txBody>
          </p:sp>
        </p:grpSp>
        <p:cxnSp>
          <p:nvCxnSpPr>
            <p:cNvPr id="8" name="Straight Arrow Connector 7"/>
            <p:cNvCxnSpPr/>
            <p:nvPr/>
          </p:nvCxnSpPr>
          <p:spPr>
            <a:xfrm>
              <a:off x="6250080" y="1677860"/>
              <a:ext cx="960109" cy="746760"/>
            </a:xfrm>
            <a:prstGeom prst="straightConnector1">
              <a:avLst/>
            </a:prstGeom>
            <a:ln w="508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5835107" y="1870961"/>
            <a:ext cx="885733" cy="1239109"/>
            <a:chOff x="5835107" y="1870961"/>
            <a:chExt cx="885733" cy="1239109"/>
          </a:xfrm>
        </p:grpSpPr>
        <p:cxnSp>
          <p:nvCxnSpPr>
            <p:cNvPr id="10" name="Straight Connector 9"/>
            <p:cNvCxnSpPr/>
            <p:nvPr/>
          </p:nvCxnSpPr>
          <p:spPr>
            <a:xfrm flipV="1">
              <a:off x="5897212" y="2051240"/>
              <a:ext cx="823628" cy="105883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rot="18512710">
              <a:off x="5672830" y="2033238"/>
              <a:ext cx="842714" cy="518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00B050"/>
                  </a:solidFill>
                </a:rPr>
                <a:t>R</a:t>
              </a:r>
              <a:r>
                <a:rPr lang="en-US" sz="2400" baseline="-25000" dirty="0" err="1" smtClean="0">
                  <a:solidFill>
                    <a:srgbClr val="00B050"/>
                  </a:solidFill>
                </a:rPr>
                <a:t>perp</a:t>
              </a:r>
              <a:endParaRPr lang="en-US" sz="2400" dirty="0">
                <a:solidFill>
                  <a:srgbClr val="00B050"/>
                </a:solidFill>
              </a:endParaRPr>
            </a:p>
          </p:txBody>
        </p:sp>
      </p:grpSp>
      <p:cxnSp>
        <p:nvCxnSpPr>
          <p:cNvPr id="33" name="Straight Arrow Connector 32"/>
          <p:cNvCxnSpPr/>
          <p:nvPr/>
        </p:nvCxnSpPr>
        <p:spPr>
          <a:xfrm>
            <a:off x="6799666" y="3918991"/>
            <a:ext cx="416887" cy="940044"/>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6260670" y="3917706"/>
            <a:ext cx="527309" cy="19457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0" name="Title 1"/>
          <p:cNvSpPr txBox="1">
            <a:spLocks/>
          </p:cNvSpPr>
          <p:nvPr/>
        </p:nvSpPr>
        <p:spPr>
          <a:xfrm>
            <a:off x="6929389" y="4044001"/>
            <a:ext cx="777240" cy="518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0070C0"/>
                </a:solidFill>
              </a:rPr>
              <a:t>F</a:t>
            </a:r>
            <a:r>
              <a:rPr lang="en-US" sz="2400" baseline="-25000" dirty="0" err="1" smtClean="0">
                <a:solidFill>
                  <a:srgbClr val="0070C0"/>
                </a:solidFill>
              </a:rPr>
              <a:t>perp</a:t>
            </a:r>
            <a:endParaRPr lang="en-US" sz="2400" dirty="0">
              <a:solidFill>
                <a:srgbClr val="0070C0"/>
              </a:solidFill>
            </a:endParaRPr>
          </a:p>
        </p:txBody>
      </p:sp>
      <p:sp>
        <p:nvSpPr>
          <p:cNvPr id="50" name="Title 1"/>
          <p:cNvSpPr txBox="1">
            <a:spLocks/>
          </p:cNvSpPr>
          <p:nvPr/>
        </p:nvSpPr>
        <p:spPr>
          <a:xfrm>
            <a:off x="452317" y="1801326"/>
            <a:ext cx="3794760" cy="185627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Draw R perpendicular to F.  It does not need to somehow “point to F” in your drawing.  It just connects to the line along which F is directed.</a:t>
            </a:r>
            <a:endParaRPr lang="en-US" sz="2400" dirty="0"/>
          </a:p>
        </p:txBody>
      </p:sp>
      <p:sp>
        <p:nvSpPr>
          <p:cNvPr id="3" name="Title 1"/>
          <p:cNvSpPr txBox="1">
            <a:spLocks/>
          </p:cNvSpPr>
          <p:nvPr/>
        </p:nvSpPr>
        <p:spPr>
          <a:xfrm>
            <a:off x="464528" y="4485655"/>
            <a:ext cx="3520440" cy="122191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Draw any R and use the component of F perpendicular to that R.</a:t>
            </a:r>
            <a:endParaRPr lang="en-US" sz="2400" dirty="0"/>
          </a:p>
        </p:txBody>
      </p:sp>
      <p:sp>
        <p:nvSpPr>
          <p:cNvPr id="51" name="Title 1"/>
          <p:cNvSpPr txBox="1">
            <a:spLocks/>
          </p:cNvSpPr>
          <p:nvPr/>
        </p:nvSpPr>
        <p:spPr>
          <a:xfrm>
            <a:off x="1793731" y="3778258"/>
            <a:ext cx="960109" cy="56924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OR</a:t>
            </a:r>
            <a:endParaRPr lang="en-US" sz="3200" dirty="0"/>
          </a:p>
        </p:txBody>
      </p:sp>
    </p:spTree>
    <p:extLst>
      <p:ext uri="{BB962C8B-B14F-4D97-AF65-F5344CB8AC3E}">
        <p14:creationId xmlns:p14="http://schemas.microsoft.com/office/powerpoint/2010/main" val="236169210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path" presetSubtype="0" accel="50000" decel="50000" fill="hold" nodeType="clickEffect">
                                  <p:stCondLst>
                                    <p:cond delay="0"/>
                                  </p:stCondLst>
                                  <p:childTnLst>
                                    <p:animMotion origin="layout" path="M -0.00625 0.00671 L 0.06736 0.15314 " pathEditMode="relative" rAng="0" ptsTypes="AA">
                                      <p:cBhvr>
                                        <p:cTn id="40" dur="2000" fill="hold"/>
                                        <p:tgtEl>
                                          <p:spTgt spid="33"/>
                                        </p:tgtEl>
                                        <p:attrNameLst>
                                          <p:attrName>ppt_x</p:attrName>
                                          <p:attrName>ppt_y</p:attrName>
                                        </p:attrNameLst>
                                      </p:cBhvr>
                                      <p:rCtr x="3681" y="7310"/>
                                    </p:animMotion>
                                  </p:childTnLst>
                                </p:cTn>
                              </p:par>
                              <p:par>
                                <p:cTn id="41" presetID="42" presetClass="path" presetSubtype="0" accel="50000" decel="50000" fill="hold" grpId="1" nodeType="withEffect">
                                  <p:stCondLst>
                                    <p:cond delay="0"/>
                                  </p:stCondLst>
                                  <p:childTnLst>
                                    <p:animMotion origin="layout" path="M 2.77778E-6 5.18159E-7 L 0.08472 0.15267 " pathEditMode="relative" rAng="0" ptsTypes="AA">
                                      <p:cBhvr>
                                        <p:cTn id="42" dur="2000" fill="hold"/>
                                        <p:tgtEl>
                                          <p:spTgt spid="40"/>
                                        </p:tgtEl>
                                        <p:attrNameLst>
                                          <p:attrName>ppt_x</p:attrName>
                                          <p:attrName>ppt_y</p:attrName>
                                        </p:attrNameLst>
                                      </p:cBhvr>
                                      <p:rCtr x="4236" y="76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50" grpId="0"/>
      <p:bldP spid="3" grpId="0"/>
      <p:bldP spid="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51495" y="332617"/>
            <a:ext cx="4970161" cy="5181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Results from previous lectures</a:t>
            </a:r>
            <a:endParaRPr lang="en-US" sz="3200" dirty="0"/>
          </a:p>
        </p:txBody>
      </p:sp>
      <p:graphicFrame>
        <p:nvGraphicFramePr>
          <p:cNvPr id="4" name="Object 3"/>
          <p:cNvGraphicFramePr>
            <a:graphicFrameLocks noChangeAspect="1"/>
          </p:cNvGraphicFramePr>
          <p:nvPr>
            <p:extLst>
              <p:ext uri="{D42A27DB-BD31-4B8C-83A1-F6EECF244321}">
                <p14:modId xmlns:p14="http://schemas.microsoft.com/office/powerpoint/2010/main" val="269682009"/>
              </p:ext>
            </p:extLst>
          </p:nvPr>
        </p:nvGraphicFramePr>
        <p:xfrm>
          <a:off x="5959877" y="332617"/>
          <a:ext cx="1143000" cy="514350"/>
        </p:xfrm>
        <a:graphic>
          <a:graphicData uri="http://schemas.openxmlformats.org/presentationml/2006/ole">
            <mc:AlternateContent xmlns:mc="http://schemas.openxmlformats.org/markup-compatibility/2006">
              <mc:Choice xmlns:v="urn:schemas-microsoft-com:vml" Requires="v">
                <p:oleObj spid="_x0000_s48203" name="Equation" r:id="rId3" imgW="761760" imgH="342720" progId="Equation.3">
                  <p:embed/>
                </p:oleObj>
              </mc:Choice>
              <mc:Fallback>
                <p:oleObj name="Equation" r:id="rId3" imgW="761760" imgH="342720" progId="Equation.3">
                  <p:embed/>
                  <p:pic>
                    <p:nvPicPr>
                      <p:cNvPr id="0" name="Object 3"/>
                      <p:cNvPicPr>
                        <a:picLocks noChangeAspect="1" noChangeArrowheads="1"/>
                      </p:cNvPicPr>
                      <p:nvPr/>
                    </p:nvPicPr>
                    <p:blipFill>
                      <a:blip r:embed="rId4"/>
                      <a:srcRect/>
                      <a:stretch>
                        <a:fillRect/>
                      </a:stretch>
                    </p:blipFill>
                    <p:spPr bwMode="auto">
                      <a:xfrm>
                        <a:off x="5959877" y="332617"/>
                        <a:ext cx="1143000" cy="5143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txBox="1">
            <a:spLocks/>
          </p:cNvSpPr>
          <p:nvPr/>
        </p:nvSpPr>
        <p:spPr>
          <a:xfrm>
            <a:off x="731520" y="1600200"/>
            <a:ext cx="5242561" cy="48463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Moment of Inertia</a:t>
            </a:r>
          </a:p>
          <a:p>
            <a:endParaRPr lang="en-US" sz="2400" dirty="0" smtClean="0"/>
          </a:p>
          <a:p>
            <a:pPr marL="457200" indent="-457200">
              <a:buFont typeface="Arial" pitchFamily="34" charset="0"/>
              <a:buChar char="•"/>
            </a:pPr>
            <a:r>
              <a:rPr lang="en-US" sz="2400" dirty="0" smtClean="0"/>
              <a:t>Rotational counterpart of mass.</a:t>
            </a:r>
          </a:p>
          <a:p>
            <a:pPr marL="457200" indent="-457200">
              <a:buFont typeface="Arial" pitchFamily="34" charset="0"/>
              <a:buChar char="•"/>
            </a:pPr>
            <a:r>
              <a:rPr lang="en-US" sz="2400" dirty="0" smtClean="0"/>
              <a:t>Pick axis of rotation.</a:t>
            </a:r>
          </a:p>
          <a:p>
            <a:pPr marL="457200" indent="-457200">
              <a:buFont typeface="Arial" pitchFamily="34" charset="0"/>
              <a:buChar char="•"/>
            </a:pPr>
            <a:r>
              <a:rPr lang="en-US" sz="2400" dirty="0" smtClean="0"/>
              <a:t>For single point mass R from the axis I=mR</a:t>
            </a:r>
            <a:r>
              <a:rPr lang="en-US" sz="2400" baseline="30000" dirty="0" smtClean="0"/>
              <a:t>2</a:t>
            </a:r>
            <a:endParaRPr lang="en-US" sz="2400" dirty="0" smtClean="0"/>
          </a:p>
          <a:p>
            <a:pPr marL="457200" indent="-457200">
              <a:buFont typeface="Arial" pitchFamily="34" charset="0"/>
              <a:buChar char="•"/>
            </a:pPr>
            <a:r>
              <a:rPr lang="en-US" sz="2400" dirty="0" smtClean="0"/>
              <a:t>Look up values for common shapes.</a:t>
            </a:r>
            <a:endParaRPr lang="en-US" sz="1200" dirty="0"/>
          </a:p>
          <a:p>
            <a:pPr marL="914400" lvl="1" indent="-457200">
              <a:lnSpc>
                <a:spcPct val="200000"/>
              </a:lnSpc>
              <a:buFont typeface="Arial" pitchFamily="34" charset="0"/>
              <a:buChar char="•"/>
            </a:pPr>
            <a:r>
              <a:rPr lang="en-US" dirty="0" smtClean="0"/>
              <a:t>Disk		</a:t>
            </a:r>
          </a:p>
          <a:p>
            <a:pPr marL="914400" lvl="1" indent="-457200">
              <a:lnSpc>
                <a:spcPct val="200000"/>
              </a:lnSpc>
              <a:buFont typeface="Arial" pitchFamily="34" charset="0"/>
              <a:buChar char="•"/>
            </a:pPr>
            <a:r>
              <a:rPr lang="en-US" dirty="0" smtClean="0"/>
              <a:t>Sphere		</a:t>
            </a:r>
          </a:p>
          <a:p>
            <a:pPr marL="914400" lvl="1" indent="-457200">
              <a:lnSpc>
                <a:spcPct val="200000"/>
              </a:lnSpc>
              <a:buFont typeface="Arial" pitchFamily="34" charset="0"/>
              <a:buChar char="•"/>
            </a:pPr>
            <a:r>
              <a:rPr lang="en-US" dirty="0" smtClean="0"/>
              <a:t>Rod at center	</a:t>
            </a:r>
          </a:p>
          <a:p>
            <a:pPr marL="914400" lvl="1" indent="-457200">
              <a:lnSpc>
                <a:spcPct val="200000"/>
              </a:lnSpc>
              <a:buFont typeface="Arial" pitchFamily="34" charset="0"/>
              <a:buChar char="•"/>
            </a:pPr>
            <a:r>
              <a:rPr lang="en-US" dirty="0" smtClean="0"/>
              <a:t>Rod at end	</a:t>
            </a:r>
          </a:p>
        </p:txBody>
      </p:sp>
      <p:graphicFrame>
        <p:nvGraphicFramePr>
          <p:cNvPr id="6" name="Object 5"/>
          <p:cNvGraphicFramePr>
            <a:graphicFrameLocks noChangeAspect="1"/>
          </p:cNvGraphicFramePr>
          <p:nvPr>
            <p:extLst>
              <p:ext uri="{D42A27DB-BD31-4B8C-83A1-F6EECF244321}">
                <p14:modId xmlns:p14="http://schemas.microsoft.com/office/powerpoint/2010/main" val="4293099556"/>
              </p:ext>
            </p:extLst>
          </p:nvPr>
        </p:nvGraphicFramePr>
        <p:xfrm>
          <a:off x="3657600" y="3611880"/>
          <a:ext cx="990600" cy="590550"/>
        </p:xfrm>
        <a:graphic>
          <a:graphicData uri="http://schemas.openxmlformats.org/presentationml/2006/ole">
            <mc:AlternateContent xmlns:mc="http://schemas.openxmlformats.org/markup-compatibility/2006">
              <mc:Choice xmlns:v="urn:schemas-microsoft-com:vml" Requires="v">
                <p:oleObj spid="_x0000_s48204" name="Equation" r:id="rId5" imgW="660240" imgH="393480" progId="Equation.3">
                  <p:embed/>
                </p:oleObj>
              </mc:Choice>
              <mc:Fallback>
                <p:oleObj name="Equation" r:id="rId5" imgW="660240" imgH="393480" progId="Equation.3">
                  <p:embed/>
                  <p:pic>
                    <p:nvPicPr>
                      <p:cNvPr id="0" name="Object 3"/>
                      <p:cNvPicPr>
                        <a:picLocks noChangeAspect="1" noChangeArrowheads="1"/>
                      </p:cNvPicPr>
                      <p:nvPr/>
                    </p:nvPicPr>
                    <p:blipFill>
                      <a:blip r:embed="rId6"/>
                      <a:srcRect/>
                      <a:stretch>
                        <a:fillRect/>
                      </a:stretch>
                    </p:blipFill>
                    <p:spPr bwMode="auto">
                      <a:xfrm>
                        <a:off x="3657600" y="3611880"/>
                        <a:ext cx="990600" cy="5905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015684"/>
              </p:ext>
            </p:extLst>
          </p:nvPr>
        </p:nvGraphicFramePr>
        <p:xfrm>
          <a:off x="3657600" y="4359910"/>
          <a:ext cx="990600" cy="590550"/>
        </p:xfrm>
        <a:graphic>
          <a:graphicData uri="http://schemas.openxmlformats.org/presentationml/2006/ole">
            <mc:AlternateContent xmlns:mc="http://schemas.openxmlformats.org/markup-compatibility/2006">
              <mc:Choice xmlns:v="urn:schemas-microsoft-com:vml" Requires="v">
                <p:oleObj spid="_x0000_s48205" name="Equation" r:id="rId7" imgW="660240" imgH="393480" progId="Equation.3">
                  <p:embed/>
                </p:oleObj>
              </mc:Choice>
              <mc:Fallback>
                <p:oleObj name="Equation" r:id="rId7" imgW="660240" imgH="393480" progId="Equation.3">
                  <p:embed/>
                  <p:pic>
                    <p:nvPicPr>
                      <p:cNvPr id="0" name="Object 5"/>
                      <p:cNvPicPr>
                        <a:picLocks noChangeAspect="1" noChangeArrowheads="1"/>
                      </p:cNvPicPr>
                      <p:nvPr/>
                    </p:nvPicPr>
                    <p:blipFill>
                      <a:blip r:embed="rId8"/>
                      <a:srcRect/>
                      <a:stretch>
                        <a:fillRect/>
                      </a:stretch>
                    </p:blipFill>
                    <p:spPr bwMode="auto">
                      <a:xfrm>
                        <a:off x="3657600" y="4359910"/>
                        <a:ext cx="990600" cy="5905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005868383"/>
              </p:ext>
            </p:extLst>
          </p:nvPr>
        </p:nvGraphicFramePr>
        <p:xfrm>
          <a:off x="3657600" y="5107940"/>
          <a:ext cx="1028700" cy="590550"/>
        </p:xfrm>
        <a:graphic>
          <a:graphicData uri="http://schemas.openxmlformats.org/presentationml/2006/ole">
            <mc:AlternateContent xmlns:mc="http://schemas.openxmlformats.org/markup-compatibility/2006">
              <mc:Choice xmlns:v="urn:schemas-microsoft-com:vml" Requires="v">
                <p:oleObj spid="_x0000_s48206" name="Equation" r:id="rId9" imgW="685800" imgH="393480" progId="Equation.3">
                  <p:embed/>
                </p:oleObj>
              </mc:Choice>
              <mc:Fallback>
                <p:oleObj name="Equation" r:id="rId9" imgW="685800" imgH="393480" progId="Equation.3">
                  <p:embed/>
                  <p:pic>
                    <p:nvPicPr>
                      <p:cNvPr id="0" name="Object 5"/>
                      <p:cNvPicPr>
                        <a:picLocks noChangeAspect="1" noChangeArrowheads="1"/>
                      </p:cNvPicPr>
                      <p:nvPr/>
                    </p:nvPicPr>
                    <p:blipFill>
                      <a:blip r:embed="rId10"/>
                      <a:srcRect/>
                      <a:stretch>
                        <a:fillRect/>
                      </a:stretch>
                    </p:blipFill>
                    <p:spPr bwMode="auto">
                      <a:xfrm>
                        <a:off x="3657600" y="5107940"/>
                        <a:ext cx="1028700" cy="5905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458091243"/>
              </p:ext>
            </p:extLst>
          </p:nvPr>
        </p:nvGraphicFramePr>
        <p:xfrm>
          <a:off x="3657600" y="5855970"/>
          <a:ext cx="933450" cy="590550"/>
        </p:xfrm>
        <a:graphic>
          <a:graphicData uri="http://schemas.openxmlformats.org/presentationml/2006/ole">
            <mc:AlternateContent xmlns:mc="http://schemas.openxmlformats.org/markup-compatibility/2006">
              <mc:Choice xmlns:v="urn:schemas-microsoft-com:vml" Requires="v">
                <p:oleObj spid="_x0000_s48207" name="Equation" r:id="rId11" imgW="622080" imgH="393480" progId="Equation.3">
                  <p:embed/>
                </p:oleObj>
              </mc:Choice>
              <mc:Fallback>
                <p:oleObj name="Equation" r:id="rId11" imgW="622080" imgH="393480" progId="Equation.3">
                  <p:embed/>
                  <p:pic>
                    <p:nvPicPr>
                      <p:cNvPr id="0" name="Object 7"/>
                      <p:cNvPicPr>
                        <a:picLocks noChangeAspect="1" noChangeArrowheads="1"/>
                      </p:cNvPicPr>
                      <p:nvPr/>
                    </p:nvPicPr>
                    <p:blipFill>
                      <a:blip r:embed="rId12"/>
                      <a:srcRect/>
                      <a:stretch>
                        <a:fillRect/>
                      </a:stretch>
                    </p:blipFill>
                    <p:spPr bwMode="auto">
                      <a:xfrm>
                        <a:off x="3657600" y="5855970"/>
                        <a:ext cx="933450" cy="5905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636513790"/>
              </p:ext>
            </p:extLst>
          </p:nvPr>
        </p:nvGraphicFramePr>
        <p:xfrm>
          <a:off x="6981825" y="2816714"/>
          <a:ext cx="666750" cy="266700"/>
        </p:xfrm>
        <a:graphic>
          <a:graphicData uri="http://schemas.openxmlformats.org/presentationml/2006/ole">
            <mc:AlternateContent xmlns:mc="http://schemas.openxmlformats.org/markup-compatibility/2006">
              <mc:Choice xmlns:v="urn:schemas-microsoft-com:vml" Requires="v">
                <p:oleObj spid="_x0000_s48208" name="Equation" r:id="rId13" imgW="444240" imgH="177480" progId="Equation.3">
                  <p:embed/>
                </p:oleObj>
              </mc:Choice>
              <mc:Fallback>
                <p:oleObj name="Equation" r:id="rId13" imgW="444240" imgH="177480" progId="Equation.3">
                  <p:embed/>
                  <p:pic>
                    <p:nvPicPr>
                      <p:cNvPr id="0" name="Object 3"/>
                      <p:cNvPicPr>
                        <a:picLocks noChangeAspect="1" noChangeArrowheads="1"/>
                      </p:cNvPicPr>
                      <p:nvPr/>
                    </p:nvPicPr>
                    <p:blipFill>
                      <a:blip r:embed="rId14"/>
                      <a:srcRect/>
                      <a:stretch>
                        <a:fillRect/>
                      </a:stretch>
                    </p:blipFill>
                    <p:spPr bwMode="auto">
                      <a:xfrm>
                        <a:off x="6981825" y="2816714"/>
                        <a:ext cx="666750" cy="2667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645872888"/>
              </p:ext>
            </p:extLst>
          </p:nvPr>
        </p:nvGraphicFramePr>
        <p:xfrm>
          <a:off x="6981825" y="4313962"/>
          <a:ext cx="1009650" cy="266700"/>
        </p:xfrm>
        <a:graphic>
          <a:graphicData uri="http://schemas.openxmlformats.org/presentationml/2006/ole">
            <mc:AlternateContent xmlns:mc="http://schemas.openxmlformats.org/markup-compatibility/2006">
              <mc:Choice xmlns:v="urn:schemas-microsoft-com:vml" Requires="v">
                <p:oleObj spid="_x0000_s48209" name="Equation" r:id="rId15" imgW="672840" imgH="177480" progId="Equation.3">
                  <p:embed/>
                </p:oleObj>
              </mc:Choice>
              <mc:Fallback>
                <p:oleObj name="Equation" r:id="rId15" imgW="672840" imgH="177480" progId="Equation.3">
                  <p:embed/>
                  <p:pic>
                    <p:nvPicPr>
                      <p:cNvPr id="0" name="Object 3"/>
                      <p:cNvPicPr>
                        <a:picLocks noChangeAspect="1" noChangeArrowheads="1"/>
                      </p:cNvPicPr>
                      <p:nvPr/>
                    </p:nvPicPr>
                    <p:blipFill>
                      <a:blip r:embed="rId16"/>
                      <a:srcRect/>
                      <a:stretch>
                        <a:fillRect/>
                      </a:stretch>
                    </p:blipFill>
                    <p:spPr bwMode="auto">
                      <a:xfrm>
                        <a:off x="6981825" y="4313962"/>
                        <a:ext cx="1009650" cy="26670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079311712"/>
              </p:ext>
            </p:extLst>
          </p:nvPr>
        </p:nvGraphicFramePr>
        <p:xfrm>
          <a:off x="6981825" y="5811212"/>
          <a:ext cx="1123950" cy="628650"/>
        </p:xfrm>
        <a:graphic>
          <a:graphicData uri="http://schemas.openxmlformats.org/presentationml/2006/ole">
            <mc:AlternateContent xmlns:mc="http://schemas.openxmlformats.org/markup-compatibility/2006">
              <mc:Choice xmlns:v="urn:schemas-microsoft-com:vml" Requires="v">
                <p:oleObj spid="_x0000_s48210" name="Equation" r:id="rId17" imgW="749160" imgH="419040" progId="Equation.3">
                  <p:embed/>
                </p:oleObj>
              </mc:Choice>
              <mc:Fallback>
                <p:oleObj name="Equation" r:id="rId17" imgW="749160" imgH="419040" progId="Equation.3">
                  <p:embed/>
                  <p:pic>
                    <p:nvPicPr>
                      <p:cNvPr id="0" name="Object 3"/>
                      <p:cNvPicPr>
                        <a:picLocks noChangeAspect="1" noChangeArrowheads="1"/>
                      </p:cNvPicPr>
                      <p:nvPr/>
                    </p:nvPicPr>
                    <p:blipFill>
                      <a:blip r:embed="rId18"/>
                      <a:srcRect/>
                      <a:stretch>
                        <a:fillRect/>
                      </a:stretch>
                    </p:blipFill>
                    <p:spPr bwMode="auto">
                      <a:xfrm>
                        <a:off x="6981825" y="5811212"/>
                        <a:ext cx="1123950" cy="628650"/>
                      </a:xfrm>
                      <a:prstGeom prst="rect">
                        <a:avLst/>
                      </a:prstGeom>
                      <a:solidFill>
                        <a:srgbClr val="CCD1D9"/>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itle 1"/>
          <p:cNvSpPr txBox="1">
            <a:spLocks/>
          </p:cNvSpPr>
          <p:nvPr/>
        </p:nvSpPr>
        <p:spPr>
          <a:xfrm>
            <a:off x="6217920" y="1691640"/>
            <a:ext cx="2485080" cy="74676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Newton’s 2</a:t>
            </a:r>
            <a:r>
              <a:rPr lang="en-US" sz="2400" baseline="30000" dirty="0" smtClean="0"/>
              <a:t>nd</a:t>
            </a:r>
            <a:r>
              <a:rPr lang="en-US" sz="2400" dirty="0" smtClean="0"/>
              <a:t> Law counterpart</a:t>
            </a:r>
            <a:endParaRPr lang="en-US" sz="2400" dirty="0"/>
          </a:p>
        </p:txBody>
      </p:sp>
      <p:sp>
        <p:nvSpPr>
          <p:cNvPr id="14" name="Title 1"/>
          <p:cNvSpPr txBox="1">
            <a:spLocks/>
          </p:cNvSpPr>
          <p:nvPr/>
        </p:nvSpPr>
        <p:spPr>
          <a:xfrm>
            <a:off x="6217920" y="3461728"/>
            <a:ext cx="2194560" cy="473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Rotational Work</a:t>
            </a:r>
            <a:endParaRPr lang="en-US" sz="2400" dirty="0"/>
          </a:p>
        </p:txBody>
      </p:sp>
      <p:sp>
        <p:nvSpPr>
          <p:cNvPr id="15" name="Title 1"/>
          <p:cNvSpPr txBox="1">
            <a:spLocks/>
          </p:cNvSpPr>
          <p:nvPr/>
        </p:nvSpPr>
        <p:spPr>
          <a:xfrm>
            <a:off x="6217920" y="4958976"/>
            <a:ext cx="2194560" cy="47392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Rotational KE</a:t>
            </a:r>
            <a:endParaRPr lang="en-US" sz="2400" dirty="0"/>
          </a:p>
        </p:txBody>
      </p:sp>
    </p:spTree>
    <p:extLst>
      <p:ext uri="{BB962C8B-B14F-4D97-AF65-F5344CB8AC3E}">
        <p14:creationId xmlns:p14="http://schemas.microsoft.com/office/powerpoint/2010/main" val="268686148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2960" y="411480"/>
            <a:ext cx="7543800" cy="1417320"/>
          </a:xfrm>
        </p:spPr>
        <p:txBody>
          <a:bodyPr/>
          <a:lstStyle/>
          <a:p>
            <a:r>
              <a:rPr lang="en-US" sz="3200" dirty="0" smtClean="0"/>
              <a:t>Today we will look at how these results show up in </a:t>
            </a:r>
            <a:r>
              <a:rPr lang="en-US" sz="3200" dirty="0" err="1" smtClean="0"/>
              <a:t>WETh</a:t>
            </a:r>
            <a:r>
              <a:rPr lang="en-US" sz="3200" dirty="0" smtClean="0"/>
              <a:t> problems and in static equilibrium problems.</a:t>
            </a:r>
            <a:endParaRPr lang="en-US" sz="3200" dirty="0"/>
          </a:p>
        </p:txBody>
      </p:sp>
      <p:sp>
        <p:nvSpPr>
          <p:cNvPr id="3" name="Title 1"/>
          <p:cNvSpPr txBox="1">
            <a:spLocks/>
          </p:cNvSpPr>
          <p:nvPr/>
        </p:nvSpPr>
        <p:spPr>
          <a:xfrm>
            <a:off x="822960" y="2024109"/>
            <a:ext cx="7543800" cy="10972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In Chapter 6 we analyzed the loop the loop problem for a sliding block.  What happens if we let a ball roll on its circumference in place of the block?</a:t>
            </a:r>
            <a:endParaRPr lang="en-US" sz="2400" dirty="0"/>
          </a:p>
        </p:txBody>
      </p:sp>
      <p:sp>
        <p:nvSpPr>
          <p:cNvPr id="4" name="Title 1"/>
          <p:cNvSpPr txBox="1">
            <a:spLocks/>
          </p:cNvSpPr>
          <p:nvPr/>
        </p:nvSpPr>
        <p:spPr>
          <a:xfrm>
            <a:off x="822960" y="3291840"/>
            <a:ext cx="7543800" cy="329184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FFFF00"/>
                </a:solidFill>
              </a:rPr>
              <a:t>Clicker Question:	Will the minimum height from which we could release the object change if we switch from a sliding block to a rolling ball?</a:t>
            </a:r>
          </a:p>
          <a:p>
            <a:endParaRPr lang="en-US" sz="2400" dirty="0" smtClean="0">
              <a:solidFill>
                <a:srgbClr val="FFFF00"/>
              </a:solidFill>
            </a:endParaRPr>
          </a:p>
          <a:p>
            <a:r>
              <a:rPr lang="en-US" sz="2400" dirty="0" smtClean="0">
                <a:solidFill>
                  <a:srgbClr val="FFFF00"/>
                </a:solidFill>
              </a:rPr>
              <a:t>A)	The minimum release point will be higher.</a:t>
            </a:r>
          </a:p>
          <a:p>
            <a:endParaRPr lang="en-US" sz="2400" dirty="0">
              <a:solidFill>
                <a:srgbClr val="FFFF00"/>
              </a:solidFill>
            </a:endParaRPr>
          </a:p>
          <a:p>
            <a:r>
              <a:rPr lang="en-US" sz="2400" dirty="0" smtClean="0">
                <a:solidFill>
                  <a:srgbClr val="FFFF00"/>
                </a:solidFill>
              </a:rPr>
              <a:t>B)	The minimum release point will be lower.</a:t>
            </a:r>
          </a:p>
          <a:p>
            <a:endParaRPr lang="en-US" sz="2400" dirty="0">
              <a:solidFill>
                <a:srgbClr val="FFFF00"/>
              </a:solidFill>
            </a:endParaRPr>
          </a:p>
          <a:p>
            <a:r>
              <a:rPr lang="en-US" sz="2400" dirty="0" smtClean="0">
                <a:solidFill>
                  <a:srgbClr val="FFFF00"/>
                </a:solidFill>
              </a:rPr>
              <a:t>C) 	The minimum release point will not change position.</a:t>
            </a:r>
            <a:endParaRPr lang="en-US" sz="2400" dirty="0">
              <a:solidFill>
                <a:srgbClr val="FFFF00"/>
              </a:solidFill>
            </a:endParaRPr>
          </a:p>
        </p:txBody>
      </p:sp>
    </p:spTree>
    <p:extLst>
      <p:ext uri="{BB962C8B-B14F-4D97-AF65-F5344CB8AC3E}">
        <p14:creationId xmlns:p14="http://schemas.microsoft.com/office/powerpoint/2010/main" val="16277626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099" y="403875"/>
            <a:ext cx="7543800" cy="563909"/>
          </a:xfrm>
        </p:spPr>
        <p:txBody>
          <a:bodyPr/>
          <a:lstStyle/>
          <a:p>
            <a:r>
              <a:rPr lang="en-US" dirty="0" smtClean="0"/>
              <a:t>Let’s </a:t>
            </a:r>
            <a:r>
              <a:rPr lang="en-US" dirty="0" smtClean="0"/>
              <a:t>review </a:t>
            </a:r>
            <a:r>
              <a:rPr lang="en-US" dirty="0" smtClean="0"/>
              <a:t>loop the loop problem.</a:t>
            </a:r>
            <a:endParaRPr lang="en-US" dirty="0"/>
          </a:p>
        </p:txBody>
      </p:sp>
      <p:sp>
        <p:nvSpPr>
          <p:cNvPr id="3" name="Arc 2"/>
          <p:cNvSpPr/>
          <p:nvPr/>
        </p:nvSpPr>
        <p:spPr>
          <a:xfrm rot="10800000">
            <a:off x="914440" y="685830"/>
            <a:ext cx="5486340" cy="5486350"/>
          </a:xfrm>
          <a:prstGeom prst="arc">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2743220" y="4343390"/>
            <a:ext cx="1828780" cy="1821242"/>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endCxn id="3" idx="0"/>
          </p:cNvCxnSpPr>
          <p:nvPr/>
        </p:nvCxnSpPr>
        <p:spPr>
          <a:xfrm flipH="1">
            <a:off x="3657610" y="6164632"/>
            <a:ext cx="1828780" cy="75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4" idx="4"/>
          </p:cNvCxnSpPr>
          <p:nvPr/>
        </p:nvCxnSpPr>
        <p:spPr>
          <a:xfrm>
            <a:off x="365806" y="6164632"/>
            <a:ext cx="3291804"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65806" y="4160512"/>
            <a:ext cx="640073"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48684" y="4160512"/>
            <a:ext cx="0" cy="200412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Title 1"/>
          <p:cNvSpPr txBox="1">
            <a:spLocks/>
          </p:cNvSpPr>
          <p:nvPr/>
        </p:nvSpPr>
        <p:spPr>
          <a:xfrm>
            <a:off x="5685212" y="1417342"/>
            <a:ext cx="3017487" cy="4930167"/>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Find the minimum height, h, from which the </a:t>
            </a:r>
            <a:r>
              <a:rPr lang="en-US" sz="3200" dirty="0" smtClean="0"/>
              <a:t>block </a:t>
            </a:r>
            <a:r>
              <a:rPr lang="en-US" sz="3200" dirty="0" smtClean="0"/>
              <a:t>can be released such that it still makes it around the loop without falling off.  Express h in terms of R.</a:t>
            </a:r>
            <a:endParaRPr lang="en-US" sz="3200" dirty="0"/>
          </a:p>
        </p:txBody>
      </p:sp>
      <p:sp>
        <p:nvSpPr>
          <p:cNvPr id="17" name="Title 1"/>
          <p:cNvSpPr txBox="1">
            <a:spLocks/>
          </p:cNvSpPr>
          <p:nvPr/>
        </p:nvSpPr>
        <p:spPr>
          <a:xfrm>
            <a:off x="547835" y="4880630"/>
            <a:ext cx="640073"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h</a:t>
            </a:r>
          </a:p>
        </p:txBody>
      </p:sp>
      <p:cxnSp>
        <p:nvCxnSpPr>
          <p:cNvPr id="18" name="Straight Connector 17"/>
          <p:cNvCxnSpPr/>
          <p:nvPr/>
        </p:nvCxnSpPr>
        <p:spPr>
          <a:xfrm>
            <a:off x="3657609" y="4343390"/>
            <a:ext cx="1828781"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4846317" y="4343390"/>
            <a:ext cx="0" cy="182124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4846317" y="4790641"/>
            <a:ext cx="731512"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2R</a:t>
            </a:r>
            <a:endParaRPr lang="en-US" dirty="0"/>
          </a:p>
        </p:txBody>
      </p:sp>
      <p:sp>
        <p:nvSpPr>
          <p:cNvPr id="5" name="Rectangle 4"/>
          <p:cNvSpPr>
            <a:spLocks noChangeAspect="1"/>
          </p:cNvSpPr>
          <p:nvPr/>
        </p:nvSpPr>
        <p:spPr>
          <a:xfrm rot="-840000">
            <a:off x="1025284" y="4069072"/>
            <a:ext cx="182880" cy="18288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5640740"/>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 y="320074"/>
            <a:ext cx="8046632" cy="914390"/>
          </a:xfrm>
        </p:spPr>
        <p:txBody>
          <a:bodyPr/>
          <a:lstStyle/>
          <a:p>
            <a:r>
              <a:rPr lang="en-US" sz="2800" dirty="0" smtClean="0"/>
              <a:t>What was the key that let us know the </a:t>
            </a:r>
            <a:r>
              <a:rPr lang="en-US" sz="2800" dirty="0" smtClean="0"/>
              <a:t>block </a:t>
            </a:r>
            <a:r>
              <a:rPr lang="en-US" sz="2800" dirty="0" smtClean="0"/>
              <a:t>was ready to fall from the track?</a:t>
            </a:r>
            <a:endParaRPr lang="en-US" sz="2800" dirty="0"/>
          </a:p>
        </p:txBody>
      </p:sp>
      <p:sp>
        <p:nvSpPr>
          <p:cNvPr id="3" name="Arc 2"/>
          <p:cNvSpPr/>
          <p:nvPr/>
        </p:nvSpPr>
        <p:spPr>
          <a:xfrm rot="10800000">
            <a:off x="3931927" y="960147"/>
            <a:ext cx="5486340" cy="5486350"/>
          </a:xfrm>
          <a:prstGeom prst="arc">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5760707" y="4617707"/>
            <a:ext cx="1828780" cy="1821242"/>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a:endCxn id="3" idx="0"/>
          </p:cNvCxnSpPr>
          <p:nvPr/>
        </p:nvCxnSpPr>
        <p:spPr>
          <a:xfrm flipH="1">
            <a:off x="6675097" y="6438949"/>
            <a:ext cx="1828780" cy="75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endCxn id="4" idx="4"/>
          </p:cNvCxnSpPr>
          <p:nvPr/>
        </p:nvCxnSpPr>
        <p:spPr>
          <a:xfrm>
            <a:off x="3383293" y="6438949"/>
            <a:ext cx="3291804"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383293" y="4434829"/>
            <a:ext cx="640073"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3566171" y="4434829"/>
            <a:ext cx="0" cy="200412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3565322" y="5154947"/>
            <a:ext cx="640073"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h</a:t>
            </a:r>
          </a:p>
        </p:txBody>
      </p:sp>
      <p:cxnSp>
        <p:nvCxnSpPr>
          <p:cNvPr id="11" name="Straight Connector 10"/>
          <p:cNvCxnSpPr/>
          <p:nvPr/>
        </p:nvCxnSpPr>
        <p:spPr>
          <a:xfrm>
            <a:off x="6675096" y="4617707"/>
            <a:ext cx="1828781"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863804" y="4617707"/>
            <a:ext cx="0" cy="182124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7863804" y="5064958"/>
            <a:ext cx="731512"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2R</a:t>
            </a:r>
            <a:endParaRPr lang="en-US" dirty="0"/>
          </a:p>
        </p:txBody>
      </p:sp>
      <p:sp>
        <p:nvSpPr>
          <p:cNvPr id="16" name="Title 1"/>
          <p:cNvSpPr txBox="1">
            <a:spLocks/>
          </p:cNvSpPr>
          <p:nvPr/>
        </p:nvSpPr>
        <p:spPr>
          <a:xfrm>
            <a:off x="320040" y="1634016"/>
            <a:ext cx="4480511"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The normal force vanished.</a:t>
            </a:r>
            <a:endParaRPr lang="en-US" sz="2800" dirty="0"/>
          </a:p>
        </p:txBody>
      </p:sp>
      <p:sp>
        <p:nvSpPr>
          <p:cNvPr id="18" name="Arc 17"/>
          <p:cNvSpPr/>
          <p:nvPr/>
        </p:nvSpPr>
        <p:spPr>
          <a:xfrm>
            <a:off x="6377240" y="1563613"/>
            <a:ext cx="1852320" cy="1853183"/>
          </a:xfrm>
          <a:prstGeom prst="arc">
            <a:avLst>
              <a:gd name="adj1" fmla="val 10688727"/>
              <a:gd name="adj2" fmla="val 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Arrow Connector 20"/>
          <p:cNvCxnSpPr/>
          <p:nvPr/>
        </p:nvCxnSpPr>
        <p:spPr>
          <a:xfrm>
            <a:off x="7303400" y="1767937"/>
            <a:ext cx="0" cy="4723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7303400" y="2331732"/>
            <a:ext cx="0" cy="472356"/>
          </a:xfrm>
          <a:prstGeom prst="straightConnector1">
            <a:avLst/>
          </a:prstGeom>
          <a:ln w="63500" cmpd="dbl">
            <a:solidFill>
              <a:srgbClr val="00FF00"/>
            </a:solidFill>
            <a:tailEnd type="triangle" w="med" len="sm"/>
          </a:ln>
        </p:spPr>
        <p:style>
          <a:lnRef idx="1">
            <a:schemeClr val="accent1"/>
          </a:lnRef>
          <a:fillRef idx="0">
            <a:schemeClr val="accent1"/>
          </a:fillRef>
          <a:effectRef idx="0">
            <a:schemeClr val="accent1"/>
          </a:effectRef>
          <a:fontRef idx="minor">
            <a:schemeClr val="tx1"/>
          </a:fontRef>
        </p:style>
      </p:cxnSp>
      <p:sp>
        <p:nvSpPr>
          <p:cNvPr id="25" name="Title 1"/>
          <p:cNvSpPr txBox="1">
            <a:spLocks/>
          </p:cNvSpPr>
          <p:nvPr/>
        </p:nvSpPr>
        <p:spPr>
          <a:xfrm>
            <a:off x="7297225" y="1767950"/>
            <a:ext cx="710194"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mg</a:t>
            </a:r>
            <a:endParaRPr lang="en-US" sz="2800" dirty="0"/>
          </a:p>
        </p:txBody>
      </p:sp>
      <p:sp>
        <p:nvSpPr>
          <p:cNvPr id="26" name="Title 1"/>
          <p:cNvSpPr txBox="1">
            <a:spLocks/>
          </p:cNvSpPr>
          <p:nvPr/>
        </p:nvSpPr>
        <p:spPr>
          <a:xfrm>
            <a:off x="7322056" y="2359212"/>
            <a:ext cx="1262201"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00FF00"/>
                </a:solidFill>
              </a:rPr>
              <a:t>a=</a:t>
            </a:r>
            <a:r>
              <a:rPr lang="en-US" sz="2800" dirty="0" smtClean="0">
                <a:solidFill>
                  <a:srgbClr val="00B0F0"/>
                </a:solidFill>
              </a:rPr>
              <a:t>v</a:t>
            </a:r>
            <a:r>
              <a:rPr lang="en-US" sz="2800" baseline="30000" dirty="0" smtClean="0">
                <a:solidFill>
                  <a:srgbClr val="00FF00"/>
                </a:solidFill>
              </a:rPr>
              <a:t>2</a:t>
            </a:r>
            <a:r>
              <a:rPr lang="en-US" sz="2800" dirty="0" smtClean="0">
                <a:solidFill>
                  <a:srgbClr val="00FF00"/>
                </a:solidFill>
              </a:rPr>
              <a:t>/R</a:t>
            </a:r>
            <a:endParaRPr lang="en-US" sz="2800" dirty="0">
              <a:solidFill>
                <a:srgbClr val="00FF00"/>
              </a:solidFill>
            </a:endParaRPr>
          </a:p>
        </p:txBody>
      </p:sp>
      <p:cxnSp>
        <p:nvCxnSpPr>
          <p:cNvPr id="27" name="Straight Arrow Connector 26"/>
          <p:cNvCxnSpPr/>
          <p:nvPr/>
        </p:nvCxnSpPr>
        <p:spPr>
          <a:xfrm flipH="1">
            <a:off x="6492219" y="1676496"/>
            <a:ext cx="640073" cy="15163"/>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9" name="Title 1"/>
          <p:cNvSpPr txBox="1">
            <a:spLocks/>
          </p:cNvSpPr>
          <p:nvPr/>
        </p:nvSpPr>
        <p:spPr>
          <a:xfrm>
            <a:off x="6492219" y="1241093"/>
            <a:ext cx="457195"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00B0F0"/>
                </a:solidFill>
              </a:rPr>
              <a:t>v</a:t>
            </a:r>
            <a:endParaRPr lang="en-US" sz="2800" dirty="0">
              <a:solidFill>
                <a:srgbClr val="00B0F0"/>
              </a:solidFill>
            </a:endParaRPr>
          </a:p>
        </p:txBody>
      </p:sp>
      <p:cxnSp>
        <p:nvCxnSpPr>
          <p:cNvPr id="30" name="Straight Arrow Connector 29"/>
          <p:cNvCxnSpPr/>
          <p:nvPr/>
        </p:nvCxnSpPr>
        <p:spPr>
          <a:xfrm>
            <a:off x="7295782" y="1091257"/>
            <a:ext cx="0" cy="4723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itle 1"/>
          <p:cNvSpPr txBox="1">
            <a:spLocks/>
          </p:cNvSpPr>
          <p:nvPr/>
        </p:nvSpPr>
        <p:spPr>
          <a:xfrm>
            <a:off x="7321179" y="931843"/>
            <a:ext cx="542625" cy="45719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N</a:t>
            </a:r>
            <a:endParaRPr lang="en-US" sz="2800" dirty="0"/>
          </a:p>
        </p:txBody>
      </p:sp>
      <p:sp>
        <p:nvSpPr>
          <p:cNvPr id="32" name="Title 1"/>
          <p:cNvSpPr txBox="1">
            <a:spLocks/>
          </p:cNvSpPr>
          <p:nvPr/>
        </p:nvSpPr>
        <p:spPr>
          <a:xfrm>
            <a:off x="320040" y="2490763"/>
            <a:ext cx="2743170" cy="5420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So, mg = m</a:t>
            </a:r>
            <a:r>
              <a:rPr lang="en-US" sz="2800" dirty="0" smtClean="0">
                <a:solidFill>
                  <a:srgbClr val="00B0F0"/>
                </a:solidFill>
              </a:rPr>
              <a:t>v</a:t>
            </a:r>
            <a:r>
              <a:rPr lang="en-US" sz="2800" baseline="30000" dirty="0" smtClean="0">
                <a:solidFill>
                  <a:srgbClr val="00FF00"/>
                </a:solidFill>
              </a:rPr>
              <a:t>2</a:t>
            </a:r>
            <a:r>
              <a:rPr lang="en-US" sz="2800" dirty="0" smtClean="0">
                <a:solidFill>
                  <a:srgbClr val="00FF00"/>
                </a:solidFill>
              </a:rPr>
              <a:t>/R</a:t>
            </a:r>
            <a:endParaRPr lang="en-US" sz="2800" dirty="0">
              <a:solidFill>
                <a:srgbClr val="00FF00"/>
              </a:solidFill>
            </a:endParaRPr>
          </a:p>
        </p:txBody>
      </p:sp>
      <p:sp>
        <p:nvSpPr>
          <p:cNvPr id="33" name="Title 1"/>
          <p:cNvSpPr txBox="1">
            <a:spLocks/>
          </p:cNvSpPr>
          <p:nvPr/>
        </p:nvSpPr>
        <p:spPr>
          <a:xfrm>
            <a:off x="320040" y="4838285"/>
            <a:ext cx="2285974" cy="94351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Use the </a:t>
            </a:r>
            <a:r>
              <a:rPr lang="en-US" sz="2800" dirty="0" err="1" smtClean="0"/>
              <a:t>WETh</a:t>
            </a:r>
            <a:r>
              <a:rPr lang="en-US" sz="2800" dirty="0" smtClean="0"/>
              <a:t> to relate v to h.</a:t>
            </a:r>
            <a:endParaRPr lang="en-US" sz="2800" dirty="0"/>
          </a:p>
        </p:txBody>
      </p:sp>
      <p:sp>
        <p:nvSpPr>
          <p:cNvPr id="35" name="Title 1"/>
          <p:cNvSpPr txBox="1">
            <a:spLocks/>
          </p:cNvSpPr>
          <p:nvPr/>
        </p:nvSpPr>
        <p:spPr>
          <a:xfrm>
            <a:off x="320040" y="3432319"/>
            <a:ext cx="2743170" cy="542005"/>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Or, m</a:t>
            </a:r>
            <a:r>
              <a:rPr lang="en-US" sz="2800" dirty="0" smtClean="0">
                <a:solidFill>
                  <a:srgbClr val="00B0F0"/>
                </a:solidFill>
              </a:rPr>
              <a:t>v</a:t>
            </a:r>
            <a:r>
              <a:rPr lang="en-US" sz="2800" baseline="30000" dirty="0" smtClean="0">
                <a:solidFill>
                  <a:srgbClr val="00FF00"/>
                </a:solidFill>
              </a:rPr>
              <a:t>2</a:t>
            </a:r>
            <a:r>
              <a:rPr lang="en-US" sz="2800" dirty="0" smtClean="0">
                <a:solidFill>
                  <a:srgbClr val="00FF00"/>
                </a:solidFill>
              </a:rPr>
              <a:t> </a:t>
            </a:r>
            <a:r>
              <a:rPr lang="en-US" sz="2800" dirty="0" smtClean="0"/>
              <a:t>= </a:t>
            </a:r>
            <a:r>
              <a:rPr lang="en-US" sz="2800" dirty="0" err="1" smtClean="0"/>
              <a:t>mg</a:t>
            </a:r>
            <a:r>
              <a:rPr lang="en-US" sz="2800" dirty="0" err="1" smtClean="0">
                <a:solidFill>
                  <a:srgbClr val="00FF00"/>
                </a:solidFill>
              </a:rPr>
              <a:t>R</a:t>
            </a:r>
            <a:endParaRPr lang="en-US" sz="2800" dirty="0">
              <a:solidFill>
                <a:srgbClr val="00FF00"/>
              </a:solidFill>
            </a:endParaRPr>
          </a:p>
        </p:txBody>
      </p:sp>
      <p:sp>
        <p:nvSpPr>
          <p:cNvPr id="36" name="Rectangle 35"/>
          <p:cNvSpPr>
            <a:spLocks noChangeAspect="1"/>
          </p:cNvSpPr>
          <p:nvPr/>
        </p:nvSpPr>
        <p:spPr>
          <a:xfrm>
            <a:off x="7205785" y="1568885"/>
            <a:ext cx="182880" cy="18288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a:spLocks noChangeAspect="1"/>
          </p:cNvSpPr>
          <p:nvPr/>
        </p:nvSpPr>
        <p:spPr>
          <a:xfrm rot="-840000">
            <a:off x="4042770" y="4343389"/>
            <a:ext cx="182880" cy="18288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4358047"/>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566" y="3339706"/>
            <a:ext cx="6126413" cy="598209"/>
          </a:xfrm>
        </p:spPr>
        <p:txBody>
          <a:bodyPr/>
          <a:lstStyle/>
          <a:p>
            <a:r>
              <a:rPr lang="en-US" dirty="0" smtClean="0"/>
              <a:t>Put these together in the </a:t>
            </a:r>
            <a:r>
              <a:rPr lang="en-US" dirty="0" err="1" smtClean="0"/>
              <a:t>WETh</a:t>
            </a:r>
            <a:endParaRPr lang="en-US" dirty="0"/>
          </a:p>
        </p:txBody>
      </p:sp>
      <p:graphicFrame>
        <p:nvGraphicFramePr>
          <p:cNvPr id="25" name="Object 24"/>
          <p:cNvGraphicFramePr>
            <a:graphicFrameLocks noChangeAspect="1"/>
          </p:cNvGraphicFramePr>
          <p:nvPr>
            <p:extLst>
              <p:ext uri="{D42A27DB-BD31-4B8C-83A1-F6EECF244321}">
                <p14:modId xmlns:p14="http://schemas.microsoft.com/office/powerpoint/2010/main" val="1048043256"/>
              </p:ext>
            </p:extLst>
          </p:nvPr>
        </p:nvGraphicFramePr>
        <p:xfrm>
          <a:off x="4996317" y="175286"/>
          <a:ext cx="3910012" cy="914400"/>
        </p:xfrm>
        <a:graphic>
          <a:graphicData uri="http://schemas.openxmlformats.org/presentationml/2006/ole">
            <mc:AlternateContent xmlns:mc="http://schemas.openxmlformats.org/markup-compatibility/2006">
              <mc:Choice xmlns:v="urn:schemas-microsoft-com:vml" Requires="v">
                <p:oleObj spid="_x0000_s49215" name="Equation" r:id="rId3" imgW="1955520" imgH="457200" progId="Equation.3">
                  <p:embed/>
                </p:oleObj>
              </mc:Choice>
              <mc:Fallback>
                <p:oleObj name="Equation" r:id="rId3" imgW="195552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6317" y="175286"/>
                        <a:ext cx="3910012" cy="914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5" name="Group 34"/>
          <p:cNvGrpSpPr/>
          <p:nvPr/>
        </p:nvGrpSpPr>
        <p:grpSpPr>
          <a:xfrm>
            <a:off x="320566" y="304825"/>
            <a:ext cx="3007731" cy="655322"/>
            <a:chOff x="320566" y="304825"/>
            <a:chExt cx="3007731" cy="655322"/>
          </a:xfrm>
        </p:grpSpPr>
        <p:sp>
          <p:nvSpPr>
            <p:cNvPr id="24" name="Title 1"/>
            <p:cNvSpPr txBox="1">
              <a:spLocks/>
            </p:cNvSpPr>
            <p:nvPr/>
          </p:nvSpPr>
          <p:spPr>
            <a:xfrm>
              <a:off x="320566" y="304825"/>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1)  Work</a:t>
              </a:r>
              <a:endParaRPr lang="en-US" dirty="0"/>
            </a:p>
          </p:txBody>
        </p:sp>
        <p:graphicFrame>
          <p:nvGraphicFramePr>
            <p:cNvPr id="26" name="Object 25"/>
            <p:cNvGraphicFramePr>
              <a:graphicFrameLocks noChangeAspect="1"/>
            </p:cNvGraphicFramePr>
            <p:nvPr>
              <p:extLst>
                <p:ext uri="{D42A27DB-BD31-4B8C-83A1-F6EECF244321}">
                  <p14:modId xmlns:p14="http://schemas.microsoft.com/office/powerpoint/2010/main" val="3315961851"/>
                </p:ext>
              </p:extLst>
            </p:nvPr>
          </p:nvGraphicFramePr>
          <p:xfrm>
            <a:off x="2261497" y="403886"/>
            <a:ext cx="1066800" cy="457200"/>
          </p:xfrm>
          <a:graphic>
            <a:graphicData uri="http://schemas.openxmlformats.org/presentationml/2006/ole">
              <mc:AlternateContent xmlns:mc="http://schemas.openxmlformats.org/markup-compatibility/2006">
                <mc:Choice xmlns:v="urn:schemas-microsoft-com:vml" Requires="v">
                  <p:oleObj spid="_x0000_s49216" name="Equation" r:id="rId5" imgW="533160" imgH="228600" progId="Equation.3">
                    <p:embed/>
                  </p:oleObj>
                </mc:Choice>
                <mc:Fallback>
                  <p:oleObj name="Equation" r:id="rId5" imgW="533160" imgH="228600" progId="Equation.3">
                    <p:embed/>
                    <p:pic>
                      <p:nvPicPr>
                        <p:cNvPr id="0" name=""/>
                        <p:cNvPicPr>
                          <a:picLocks noChangeAspect="1" noChangeArrowheads="1"/>
                        </p:cNvPicPr>
                        <p:nvPr/>
                      </p:nvPicPr>
                      <p:blipFill>
                        <a:blip r:embed="rId6"/>
                        <a:srcRect/>
                        <a:stretch>
                          <a:fillRect/>
                        </a:stretch>
                      </p:blipFill>
                      <p:spPr bwMode="auto">
                        <a:xfrm>
                          <a:off x="2261497" y="403886"/>
                          <a:ext cx="1066800" cy="457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36" name="Group 35"/>
          <p:cNvGrpSpPr/>
          <p:nvPr/>
        </p:nvGrpSpPr>
        <p:grpSpPr>
          <a:xfrm>
            <a:off x="320566" y="1247026"/>
            <a:ext cx="3922131" cy="863600"/>
            <a:chOff x="320566" y="1305579"/>
            <a:chExt cx="3922131" cy="863600"/>
          </a:xfrm>
        </p:grpSpPr>
        <p:sp>
          <p:nvSpPr>
            <p:cNvPr id="29" name="Title 1"/>
            <p:cNvSpPr txBox="1">
              <a:spLocks/>
            </p:cNvSpPr>
            <p:nvPr/>
          </p:nvSpPr>
          <p:spPr>
            <a:xfrm>
              <a:off x="320566" y="1409718"/>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2</a:t>
              </a:r>
              <a:r>
                <a:rPr lang="en-US" dirty="0" smtClean="0"/>
                <a:t>)  </a:t>
              </a:r>
              <a:r>
                <a:rPr lang="el-GR" dirty="0" smtClean="0"/>
                <a:t>Δ</a:t>
              </a:r>
              <a:r>
                <a:rPr lang="en-US" dirty="0" smtClean="0"/>
                <a:t>KE</a:t>
              </a:r>
              <a:endParaRPr lang="en-US" dirty="0"/>
            </a:p>
          </p:txBody>
        </p:sp>
        <p:graphicFrame>
          <p:nvGraphicFramePr>
            <p:cNvPr id="30" name="Object 29"/>
            <p:cNvGraphicFramePr>
              <a:graphicFrameLocks noChangeAspect="1"/>
            </p:cNvGraphicFramePr>
            <p:nvPr>
              <p:extLst>
                <p:ext uri="{D42A27DB-BD31-4B8C-83A1-F6EECF244321}">
                  <p14:modId xmlns:p14="http://schemas.microsoft.com/office/powerpoint/2010/main" val="492872815"/>
                </p:ext>
              </p:extLst>
            </p:nvPr>
          </p:nvGraphicFramePr>
          <p:xfrm>
            <a:off x="2261497" y="1305579"/>
            <a:ext cx="1981200" cy="863600"/>
          </p:xfrm>
          <a:graphic>
            <a:graphicData uri="http://schemas.openxmlformats.org/presentationml/2006/ole">
              <mc:AlternateContent xmlns:mc="http://schemas.openxmlformats.org/markup-compatibility/2006">
                <mc:Choice xmlns:v="urn:schemas-microsoft-com:vml" Requires="v">
                  <p:oleObj spid="_x0000_s49217" name="Equation" r:id="rId7" imgW="990360" imgH="431640" progId="Equation.3">
                    <p:embed/>
                  </p:oleObj>
                </mc:Choice>
                <mc:Fallback>
                  <p:oleObj name="Equation" r:id="rId7" imgW="990360" imgH="431640" progId="Equation.3">
                    <p:embed/>
                    <p:pic>
                      <p:nvPicPr>
                        <p:cNvPr id="0" name=""/>
                        <p:cNvPicPr>
                          <a:picLocks noChangeAspect="1" noChangeArrowheads="1"/>
                        </p:cNvPicPr>
                        <p:nvPr/>
                      </p:nvPicPr>
                      <p:blipFill>
                        <a:blip r:embed="rId8"/>
                        <a:srcRect/>
                        <a:stretch>
                          <a:fillRect/>
                        </a:stretch>
                      </p:blipFill>
                      <p:spPr bwMode="auto">
                        <a:xfrm>
                          <a:off x="2261497" y="1305579"/>
                          <a:ext cx="19812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37" name="Group 36"/>
          <p:cNvGrpSpPr/>
          <p:nvPr/>
        </p:nvGrpSpPr>
        <p:grpSpPr>
          <a:xfrm>
            <a:off x="320566" y="2397505"/>
            <a:ext cx="4912731" cy="655322"/>
            <a:chOff x="320566" y="2514610"/>
            <a:chExt cx="4912731" cy="655322"/>
          </a:xfrm>
        </p:grpSpPr>
        <p:graphicFrame>
          <p:nvGraphicFramePr>
            <p:cNvPr id="31" name="Object 30"/>
            <p:cNvGraphicFramePr>
              <a:graphicFrameLocks noChangeAspect="1"/>
            </p:cNvGraphicFramePr>
            <p:nvPr>
              <p:extLst>
                <p:ext uri="{D42A27DB-BD31-4B8C-83A1-F6EECF244321}">
                  <p14:modId xmlns:p14="http://schemas.microsoft.com/office/powerpoint/2010/main" val="877383698"/>
                </p:ext>
              </p:extLst>
            </p:nvPr>
          </p:nvGraphicFramePr>
          <p:xfrm>
            <a:off x="2261497" y="2639071"/>
            <a:ext cx="2971800" cy="406400"/>
          </p:xfrm>
          <a:graphic>
            <a:graphicData uri="http://schemas.openxmlformats.org/presentationml/2006/ole">
              <mc:AlternateContent xmlns:mc="http://schemas.openxmlformats.org/markup-compatibility/2006">
                <mc:Choice xmlns:v="urn:schemas-microsoft-com:vml" Requires="v">
                  <p:oleObj spid="_x0000_s49218" name="Equation" r:id="rId9" imgW="1485720" imgH="203040" progId="Equation.3">
                    <p:embed/>
                  </p:oleObj>
                </mc:Choice>
                <mc:Fallback>
                  <p:oleObj name="Equation" r:id="rId9" imgW="1485720" imgH="203040" progId="Equation.3">
                    <p:embed/>
                    <p:pic>
                      <p:nvPicPr>
                        <p:cNvPr id="0" name=""/>
                        <p:cNvPicPr>
                          <a:picLocks noChangeAspect="1" noChangeArrowheads="1"/>
                        </p:cNvPicPr>
                        <p:nvPr/>
                      </p:nvPicPr>
                      <p:blipFill>
                        <a:blip r:embed="rId10"/>
                        <a:srcRect/>
                        <a:stretch>
                          <a:fillRect/>
                        </a:stretch>
                      </p:blipFill>
                      <p:spPr bwMode="auto">
                        <a:xfrm>
                          <a:off x="2261497" y="2639071"/>
                          <a:ext cx="2971800" cy="406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 name="Title 1"/>
            <p:cNvSpPr txBox="1">
              <a:spLocks/>
            </p:cNvSpPr>
            <p:nvPr/>
          </p:nvSpPr>
          <p:spPr>
            <a:xfrm>
              <a:off x="320566" y="2514610"/>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3)  </a:t>
              </a:r>
              <a:r>
                <a:rPr lang="el-GR" dirty="0" smtClean="0"/>
                <a:t>Δ</a:t>
              </a:r>
              <a:r>
                <a:rPr lang="en-US" dirty="0"/>
                <a:t>P</a:t>
              </a:r>
              <a:r>
                <a:rPr lang="en-US" dirty="0" smtClean="0"/>
                <a:t>E</a:t>
              </a:r>
              <a:endParaRPr lang="en-US" dirty="0"/>
            </a:p>
          </p:txBody>
        </p:sp>
      </p:grpSp>
      <p:grpSp>
        <p:nvGrpSpPr>
          <p:cNvPr id="42" name="Group 41"/>
          <p:cNvGrpSpPr/>
          <p:nvPr/>
        </p:nvGrpSpPr>
        <p:grpSpPr>
          <a:xfrm>
            <a:off x="320566" y="4224794"/>
            <a:ext cx="8776318" cy="1016000"/>
            <a:chOff x="320566" y="4201147"/>
            <a:chExt cx="8686349" cy="1016000"/>
          </a:xfrm>
        </p:grpSpPr>
        <p:graphicFrame>
          <p:nvGraphicFramePr>
            <p:cNvPr id="39" name="Object 38"/>
            <p:cNvGraphicFramePr>
              <a:graphicFrameLocks noChangeAspect="1"/>
            </p:cNvGraphicFramePr>
            <p:nvPr>
              <p:extLst>
                <p:ext uri="{D42A27DB-BD31-4B8C-83A1-F6EECF244321}">
                  <p14:modId xmlns:p14="http://schemas.microsoft.com/office/powerpoint/2010/main" val="2147531935"/>
                </p:ext>
              </p:extLst>
            </p:nvPr>
          </p:nvGraphicFramePr>
          <p:xfrm>
            <a:off x="320566" y="4201147"/>
            <a:ext cx="4140200" cy="1016000"/>
          </p:xfrm>
          <a:graphic>
            <a:graphicData uri="http://schemas.openxmlformats.org/presentationml/2006/ole">
              <mc:AlternateContent xmlns:mc="http://schemas.openxmlformats.org/markup-compatibility/2006">
                <mc:Choice xmlns:v="urn:schemas-microsoft-com:vml" Requires="v">
                  <p:oleObj spid="_x0000_s49219" name="Equation" r:id="rId11" imgW="2070000" imgH="507960" progId="Equation.3">
                    <p:embed/>
                  </p:oleObj>
                </mc:Choice>
                <mc:Fallback>
                  <p:oleObj name="Equation" r:id="rId11" imgW="2070000" imgH="507960" progId="Equation.3">
                    <p:embed/>
                    <p:pic>
                      <p:nvPicPr>
                        <p:cNvPr id="0" name=""/>
                        <p:cNvPicPr>
                          <a:picLocks noChangeAspect="1" noChangeArrowheads="1"/>
                        </p:cNvPicPr>
                        <p:nvPr/>
                      </p:nvPicPr>
                      <p:blipFill>
                        <a:blip r:embed="rId12"/>
                        <a:srcRect/>
                        <a:stretch>
                          <a:fillRect/>
                        </a:stretch>
                      </p:blipFill>
                      <p:spPr bwMode="auto">
                        <a:xfrm>
                          <a:off x="320566" y="4201147"/>
                          <a:ext cx="4140200" cy="1016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 name="Title 1"/>
            <p:cNvSpPr txBox="1">
              <a:spLocks/>
            </p:cNvSpPr>
            <p:nvPr/>
          </p:nvSpPr>
          <p:spPr>
            <a:xfrm>
              <a:off x="4530390" y="4389108"/>
              <a:ext cx="4476525" cy="598209"/>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Recall that mv</a:t>
              </a:r>
              <a:r>
                <a:rPr lang="en-US" baseline="-25000" dirty="0" smtClean="0"/>
                <a:t>f</a:t>
              </a:r>
              <a:r>
                <a:rPr lang="en-US" baseline="30000" dirty="0" smtClean="0"/>
                <a:t>2 </a:t>
              </a:r>
              <a:r>
                <a:rPr lang="en-US" dirty="0" smtClean="0"/>
                <a:t>= </a:t>
              </a:r>
              <a:r>
                <a:rPr lang="en-US" dirty="0" err="1" smtClean="0"/>
                <a:t>mgR.</a:t>
              </a:r>
              <a:endParaRPr lang="en-US" dirty="0"/>
            </a:p>
          </p:txBody>
        </p:sp>
      </p:grpSp>
      <p:graphicFrame>
        <p:nvGraphicFramePr>
          <p:cNvPr id="41" name="Object 40"/>
          <p:cNvGraphicFramePr>
            <a:graphicFrameLocks noChangeAspect="1"/>
          </p:cNvGraphicFramePr>
          <p:nvPr>
            <p:extLst>
              <p:ext uri="{D42A27DB-BD31-4B8C-83A1-F6EECF244321}">
                <p14:modId xmlns:p14="http://schemas.microsoft.com/office/powerpoint/2010/main" val="1706228943"/>
              </p:ext>
            </p:extLst>
          </p:nvPr>
        </p:nvGraphicFramePr>
        <p:xfrm>
          <a:off x="320566" y="5527675"/>
          <a:ext cx="4191000" cy="863600"/>
        </p:xfrm>
        <a:graphic>
          <a:graphicData uri="http://schemas.openxmlformats.org/presentationml/2006/ole">
            <mc:AlternateContent xmlns:mc="http://schemas.openxmlformats.org/markup-compatibility/2006">
              <mc:Choice xmlns:v="urn:schemas-microsoft-com:vml" Requires="v">
                <p:oleObj spid="_x0000_s49220" name="Equation" r:id="rId13" imgW="2095200" imgH="431640" progId="Equation.3">
                  <p:embed/>
                </p:oleObj>
              </mc:Choice>
              <mc:Fallback>
                <p:oleObj name="Equation" r:id="rId13" imgW="2095200" imgH="431640" progId="Equation.3">
                  <p:embed/>
                  <p:pic>
                    <p:nvPicPr>
                      <p:cNvPr id="0" name=""/>
                      <p:cNvPicPr>
                        <a:picLocks noChangeAspect="1" noChangeArrowheads="1"/>
                      </p:cNvPicPr>
                      <p:nvPr/>
                    </p:nvPicPr>
                    <p:blipFill>
                      <a:blip r:embed="rId14"/>
                      <a:srcRect/>
                      <a:stretch>
                        <a:fillRect/>
                      </a:stretch>
                    </p:blipFill>
                    <p:spPr bwMode="auto">
                      <a:xfrm>
                        <a:off x="320566" y="5527675"/>
                        <a:ext cx="41910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7" name="Group 46"/>
          <p:cNvGrpSpPr/>
          <p:nvPr/>
        </p:nvGrpSpPr>
        <p:grpSpPr>
          <a:xfrm>
            <a:off x="3383293" y="960147"/>
            <a:ext cx="6034974" cy="5486350"/>
            <a:chOff x="3383293" y="960147"/>
            <a:chExt cx="6034974" cy="5486350"/>
          </a:xfrm>
        </p:grpSpPr>
        <p:grpSp>
          <p:nvGrpSpPr>
            <p:cNvPr id="33" name="Group 32"/>
            <p:cNvGrpSpPr/>
            <p:nvPr/>
          </p:nvGrpSpPr>
          <p:grpSpPr>
            <a:xfrm>
              <a:off x="4073070" y="3505189"/>
              <a:ext cx="1737341" cy="1047750"/>
              <a:chOff x="4073070" y="3505189"/>
              <a:chExt cx="1737341" cy="1047750"/>
            </a:xfrm>
          </p:grpSpPr>
          <p:grpSp>
            <p:nvGrpSpPr>
              <p:cNvPr id="20" name="Group 19"/>
              <p:cNvGrpSpPr/>
              <p:nvPr/>
            </p:nvGrpSpPr>
            <p:grpSpPr>
              <a:xfrm>
                <a:off x="4073070" y="3505189"/>
                <a:ext cx="1737341" cy="746760"/>
                <a:chOff x="4073070" y="3505189"/>
                <a:chExt cx="1737341" cy="746760"/>
              </a:xfrm>
            </p:grpSpPr>
            <p:sp>
              <p:nvSpPr>
                <p:cNvPr id="15" name="Title 1"/>
                <p:cNvSpPr txBox="1">
                  <a:spLocks/>
                </p:cNvSpPr>
                <p:nvPr/>
              </p:nvSpPr>
              <p:spPr>
                <a:xfrm>
                  <a:off x="4073070" y="3505189"/>
                  <a:ext cx="173734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Initial Point</a:t>
                  </a:r>
                  <a:endParaRPr lang="en-US" sz="2400" dirty="0"/>
                </a:p>
              </p:txBody>
            </p:sp>
            <p:cxnSp>
              <p:nvCxnSpPr>
                <p:cNvPr id="19" name="Straight Arrow Connector 18"/>
                <p:cNvCxnSpPr/>
                <p:nvPr/>
              </p:nvCxnSpPr>
              <p:spPr>
                <a:xfrm flipH="1">
                  <a:off x="4206246" y="3794756"/>
                  <a:ext cx="735494" cy="45719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7" name="Title 1"/>
              <p:cNvSpPr txBox="1">
                <a:spLocks/>
              </p:cNvSpPr>
              <p:nvPr/>
            </p:nvSpPr>
            <p:spPr>
              <a:xfrm>
                <a:off x="4530264" y="4133839"/>
                <a:ext cx="82295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rgbClr val="00B0F0"/>
                    </a:solidFill>
                  </a:rPr>
                  <a:t>v</a:t>
                </a:r>
                <a:r>
                  <a:rPr lang="en-US" sz="2400" baseline="-25000" dirty="0" smtClean="0">
                    <a:solidFill>
                      <a:srgbClr val="00B0F0"/>
                    </a:solidFill>
                  </a:rPr>
                  <a:t>i</a:t>
                </a:r>
                <a:r>
                  <a:rPr lang="en-US" sz="2400" dirty="0" smtClean="0">
                    <a:solidFill>
                      <a:srgbClr val="00B0F0"/>
                    </a:solidFill>
                  </a:rPr>
                  <a:t>=0</a:t>
                </a:r>
                <a:endParaRPr lang="en-US" sz="2400" dirty="0">
                  <a:solidFill>
                    <a:srgbClr val="00B0F0"/>
                  </a:solidFill>
                </a:endParaRPr>
              </a:p>
            </p:txBody>
          </p:sp>
        </p:grpSp>
        <p:grpSp>
          <p:nvGrpSpPr>
            <p:cNvPr id="34" name="Group 33"/>
            <p:cNvGrpSpPr/>
            <p:nvPr/>
          </p:nvGrpSpPr>
          <p:grpSpPr>
            <a:xfrm>
              <a:off x="6263621" y="3924289"/>
              <a:ext cx="2331695" cy="1230658"/>
              <a:chOff x="6263621" y="3924289"/>
              <a:chExt cx="2331695" cy="1230658"/>
            </a:xfrm>
          </p:grpSpPr>
          <p:grpSp>
            <p:nvGrpSpPr>
              <p:cNvPr id="23" name="Group 22"/>
              <p:cNvGrpSpPr/>
              <p:nvPr/>
            </p:nvGrpSpPr>
            <p:grpSpPr>
              <a:xfrm>
                <a:off x="6857975" y="3924289"/>
                <a:ext cx="1737341" cy="601979"/>
                <a:chOff x="6857975" y="3924289"/>
                <a:chExt cx="1737341" cy="601979"/>
              </a:xfrm>
            </p:grpSpPr>
            <p:sp>
              <p:nvSpPr>
                <p:cNvPr id="16" name="Title 1"/>
                <p:cNvSpPr txBox="1">
                  <a:spLocks/>
                </p:cNvSpPr>
                <p:nvPr/>
              </p:nvSpPr>
              <p:spPr>
                <a:xfrm>
                  <a:off x="6857975" y="3924289"/>
                  <a:ext cx="173734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Final Point</a:t>
                  </a:r>
                  <a:endParaRPr lang="en-US" sz="2400" dirty="0"/>
                </a:p>
              </p:txBody>
            </p:sp>
            <p:cxnSp>
              <p:nvCxnSpPr>
                <p:cNvPr id="22" name="Straight Arrow Connector 21"/>
                <p:cNvCxnSpPr/>
                <p:nvPr/>
              </p:nvCxnSpPr>
              <p:spPr>
                <a:xfrm flipH="1">
                  <a:off x="6857975" y="4251949"/>
                  <a:ext cx="731511" cy="27431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8" name="Title 1"/>
              <p:cNvSpPr txBox="1">
                <a:spLocks/>
              </p:cNvSpPr>
              <p:nvPr/>
            </p:nvSpPr>
            <p:spPr>
              <a:xfrm>
                <a:off x="6263621" y="4735847"/>
                <a:ext cx="822951" cy="4191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smtClean="0">
                    <a:solidFill>
                      <a:srgbClr val="00B0F0"/>
                    </a:solidFill>
                  </a:rPr>
                  <a:t>v</a:t>
                </a:r>
                <a:r>
                  <a:rPr lang="en-US" sz="2400" baseline="-25000" dirty="0" err="1">
                    <a:solidFill>
                      <a:srgbClr val="00B0F0"/>
                    </a:solidFill>
                  </a:rPr>
                  <a:t>f</a:t>
                </a:r>
                <a:r>
                  <a:rPr lang="en-US" sz="2400" dirty="0" smtClean="0">
                    <a:solidFill>
                      <a:srgbClr val="00B0F0"/>
                    </a:solidFill>
                  </a:rPr>
                  <a:t>=?</a:t>
                </a:r>
                <a:endParaRPr lang="en-US" sz="2400" dirty="0">
                  <a:solidFill>
                    <a:srgbClr val="00B0F0"/>
                  </a:solidFill>
                </a:endParaRPr>
              </a:p>
            </p:txBody>
          </p:sp>
        </p:grpSp>
        <p:grpSp>
          <p:nvGrpSpPr>
            <p:cNvPr id="21" name="Group 20"/>
            <p:cNvGrpSpPr/>
            <p:nvPr/>
          </p:nvGrpSpPr>
          <p:grpSpPr>
            <a:xfrm>
              <a:off x="3383293" y="960147"/>
              <a:ext cx="6034974" cy="5486350"/>
              <a:chOff x="3383293" y="960147"/>
              <a:chExt cx="6034974" cy="5486350"/>
            </a:xfrm>
          </p:grpSpPr>
          <p:grpSp>
            <p:nvGrpSpPr>
              <p:cNvPr id="18" name="Group 17"/>
              <p:cNvGrpSpPr/>
              <p:nvPr/>
            </p:nvGrpSpPr>
            <p:grpSpPr>
              <a:xfrm>
                <a:off x="3383293" y="960147"/>
                <a:ext cx="6034974" cy="5486350"/>
                <a:chOff x="3383293" y="960147"/>
                <a:chExt cx="6034974" cy="5486350"/>
              </a:xfrm>
            </p:grpSpPr>
            <p:grpSp>
              <p:nvGrpSpPr>
                <p:cNvPr id="3" name="Group 2"/>
                <p:cNvGrpSpPr/>
                <p:nvPr/>
              </p:nvGrpSpPr>
              <p:grpSpPr>
                <a:xfrm>
                  <a:off x="3383293" y="960147"/>
                  <a:ext cx="6034974" cy="5486350"/>
                  <a:chOff x="365806" y="685830"/>
                  <a:chExt cx="6034974" cy="5486350"/>
                </a:xfrm>
              </p:grpSpPr>
              <p:sp>
                <p:nvSpPr>
                  <p:cNvPr id="4" name="Arc 3"/>
                  <p:cNvSpPr/>
                  <p:nvPr/>
                </p:nvSpPr>
                <p:spPr>
                  <a:xfrm rot="10800000">
                    <a:off x="914440" y="685830"/>
                    <a:ext cx="5486340" cy="5486350"/>
                  </a:xfrm>
                  <a:prstGeom prst="arc">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2743220" y="4343390"/>
                    <a:ext cx="1828780" cy="1821242"/>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endCxn id="4" idx="0"/>
                  </p:cNvCxnSpPr>
                  <p:nvPr/>
                </p:nvCxnSpPr>
                <p:spPr>
                  <a:xfrm flipH="1">
                    <a:off x="3657610" y="6164632"/>
                    <a:ext cx="1828780" cy="75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5" idx="4"/>
                  </p:cNvCxnSpPr>
                  <p:nvPr/>
                </p:nvCxnSpPr>
                <p:spPr>
                  <a:xfrm>
                    <a:off x="365806" y="6164632"/>
                    <a:ext cx="3291804"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65806" y="4160512"/>
                    <a:ext cx="640073"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48684" y="4160512"/>
                    <a:ext cx="0" cy="200412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547835" y="4880630"/>
                    <a:ext cx="640073"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h</a:t>
                    </a:r>
                  </a:p>
                </p:txBody>
              </p:sp>
              <p:cxnSp>
                <p:nvCxnSpPr>
                  <p:cNvPr id="12" name="Straight Connector 11"/>
                  <p:cNvCxnSpPr/>
                  <p:nvPr/>
                </p:nvCxnSpPr>
                <p:spPr>
                  <a:xfrm>
                    <a:off x="3657609" y="4343390"/>
                    <a:ext cx="1828781"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846317" y="4343390"/>
                    <a:ext cx="0" cy="182124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4846317" y="4790641"/>
                    <a:ext cx="731512" cy="746761"/>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2R</a:t>
                    </a:r>
                    <a:endParaRPr lang="en-US" dirty="0"/>
                  </a:p>
                </p:txBody>
              </p:sp>
            </p:grpSp>
            <p:sp>
              <p:nvSpPr>
                <p:cNvPr id="44" name="Rectangle 43"/>
                <p:cNvSpPr>
                  <a:spLocks noChangeAspect="1"/>
                </p:cNvSpPr>
                <p:nvPr/>
              </p:nvSpPr>
              <p:spPr>
                <a:xfrm>
                  <a:off x="6583657" y="4644407"/>
                  <a:ext cx="182880" cy="18288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a:spLocks noChangeAspect="1"/>
              </p:cNvSpPr>
              <p:nvPr/>
            </p:nvSpPr>
            <p:spPr>
              <a:xfrm rot="-840000">
                <a:off x="4051517" y="4297667"/>
                <a:ext cx="182880" cy="18288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aphicFrame>
        <p:nvGraphicFramePr>
          <p:cNvPr id="48" name="Object 47"/>
          <p:cNvGraphicFramePr>
            <a:graphicFrameLocks noChangeAspect="1"/>
          </p:cNvGraphicFramePr>
          <p:nvPr>
            <p:extLst>
              <p:ext uri="{D42A27DB-BD31-4B8C-83A1-F6EECF244321}">
                <p14:modId xmlns:p14="http://schemas.microsoft.com/office/powerpoint/2010/main" val="1508019331"/>
              </p:ext>
            </p:extLst>
          </p:nvPr>
        </p:nvGraphicFramePr>
        <p:xfrm>
          <a:off x="5943572" y="5723908"/>
          <a:ext cx="1143000" cy="355600"/>
        </p:xfrm>
        <a:graphic>
          <a:graphicData uri="http://schemas.openxmlformats.org/presentationml/2006/ole">
            <mc:AlternateContent xmlns:mc="http://schemas.openxmlformats.org/markup-compatibility/2006">
              <mc:Choice xmlns:v="urn:schemas-microsoft-com:vml" Requires="v">
                <p:oleObj spid="_x0000_s49221" name="Equation" r:id="rId15" imgW="571320" imgH="177480" progId="Equation.3">
                  <p:embed/>
                </p:oleObj>
              </mc:Choice>
              <mc:Fallback>
                <p:oleObj name="Equation" r:id="rId15" imgW="571320" imgH="177480" progId="Equation.3">
                  <p:embed/>
                  <p:pic>
                    <p:nvPicPr>
                      <p:cNvPr id="0" name=""/>
                      <p:cNvPicPr>
                        <a:picLocks noChangeAspect="1" noChangeArrowheads="1"/>
                      </p:cNvPicPr>
                      <p:nvPr/>
                    </p:nvPicPr>
                    <p:blipFill>
                      <a:blip r:embed="rId16"/>
                      <a:srcRect/>
                      <a:stretch>
                        <a:fillRect/>
                      </a:stretch>
                    </p:blipFill>
                    <p:spPr bwMode="auto">
                      <a:xfrm>
                        <a:off x="5943572" y="5723908"/>
                        <a:ext cx="1143000" cy="355600"/>
                      </a:xfrm>
                      <a:prstGeom prst="rect">
                        <a:avLst/>
                      </a:prstGeom>
                      <a:solidFill>
                        <a:srgbClr val="FFFF00"/>
                      </a:solidFill>
                      <a:ln>
                        <a:noFill/>
                      </a:ln>
                      <a:extLst/>
                    </p:spPr>
                  </p:pic>
                </p:oleObj>
              </mc:Fallback>
            </mc:AlternateContent>
          </a:graphicData>
        </a:graphic>
      </p:graphicFrame>
    </p:spTree>
    <p:extLst>
      <p:ext uri="{BB962C8B-B14F-4D97-AF65-F5344CB8AC3E}">
        <p14:creationId xmlns:p14="http://schemas.microsoft.com/office/powerpoint/2010/main" val="413491709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xit" presetSubtype="4" fill="hold" nodeType="clickEffect">
                                  <p:stCondLst>
                                    <p:cond delay="0"/>
                                  </p:stCondLst>
                                  <p:childTnLst>
                                    <p:animEffect transition="out" filter="wipe(down)">
                                      <p:cBhvr>
                                        <p:cTn id="18" dur="500"/>
                                        <p:tgtEl>
                                          <p:spTgt spid="47"/>
                                        </p:tgtEl>
                                      </p:cBhvr>
                                    </p:animEffect>
                                    <p:set>
                                      <p:cBhvr>
                                        <p:cTn id="19" dur="1" fill="hold">
                                          <p:stCondLst>
                                            <p:cond delay="499"/>
                                          </p:stCondLst>
                                        </p:cTn>
                                        <p:tgtEl>
                                          <p:spTgt spid="4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11480" y="365760"/>
            <a:ext cx="8366234" cy="342900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solidFill>
                  <a:srgbClr val="FFFF00"/>
                </a:solidFill>
              </a:rPr>
              <a:t>Clicker Question:	</a:t>
            </a:r>
            <a:r>
              <a:rPr lang="en-US" sz="3200" dirty="0">
                <a:solidFill>
                  <a:srgbClr val="FFFF00"/>
                </a:solidFill>
              </a:rPr>
              <a:t> </a:t>
            </a:r>
            <a:r>
              <a:rPr lang="en-US" sz="3200" dirty="0" smtClean="0">
                <a:solidFill>
                  <a:srgbClr val="FFFF00"/>
                </a:solidFill>
              </a:rPr>
              <a:t>What </a:t>
            </a:r>
            <a:r>
              <a:rPr lang="en-US" sz="3200" dirty="0">
                <a:solidFill>
                  <a:srgbClr val="FFFF00"/>
                </a:solidFill>
              </a:rPr>
              <a:t>changes when we roll the ball instead of sliding the block? </a:t>
            </a:r>
            <a:endParaRPr lang="en-US" sz="3200" dirty="0" smtClean="0">
              <a:solidFill>
                <a:srgbClr val="FFFF00"/>
              </a:solidFill>
            </a:endParaRPr>
          </a:p>
          <a:p>
            <a:endParaRPr lang="en-US" sz="3200" dirty="0">
              <a:solidFill>
                <a:srgbClr val="FFFF00"/>
              </a:solidFill>
            </a:endParaRPr>
          </a:p>
          <a:p>
            <a:r>
              <a:rPr lang="en-US" sz="3200" dirty="0" smtClean="0">
                <a:solidFill>
                  <a:srgbClr val="FFFF00"/>
                </a:solidFill>
              </a:rPr>
              <a:t>A)	Nothing changes.</a:t>
            </a:r>
            <a:endParaRPr lang="en-US" sz="3200" dirty="0">
              <a:solidFill>
                <a:srgbClr val="FFFF00"/>
              </a:solidFill>
            </a:endParaRPr>
          </a:p>
          <a:p>
            <a:r>
              <a:rPr lang="en-US" sz="3200" dirty="0" smtClean="0">
                <a:solidFill>
                  <a:srgbClr val="FFFF00"/>
                </a:solidFill>
              </a:rPr>
              <a:t>B)	</a:t>
            </a:r>
            <a:r>
              <a:rPr lang="el-GR" sz="3200" dirty="0">
                <a:solidFill>
                  <a:srgbClr val="FFFF00"/>
                </a:solidFill>
              </a:rPr>
              <a:t>Δ</a:t>
            </a:r>
            <a:r>
              <a:rPr lang="en-US" sz="3200" dirty="0">
                <a:solidFill>
                  <a:srgbClr val="FFFF00"/>
                </a:solidFill>
              </a:rPr>
              <a:t>PE </a:t>
            </a:r>
            <a:r>
              <a:rPr lang="en-US" sz="3200" dirty="0" smtClean="0">
                <a:solidFill>
                  <a:srgbClr val="FFFF00"/>
                </a:solidFill>
              </a:rPr>
              <a:t>expression changes</a:t>
            </a:r>
          </a:p>
          <a:p>
            <a:r>
              <a:rPr lang="en-US" sz="3200" dirty="0" smtClean="0">
                <a:solidFill>
                  <a:srgbClr val="FFFF00"/>
                </a:solidFill>
              </a:rPr>
              <a:t>C)	</a:t>
            </a:r>
            <a:r>
              <a:rPr lang="el-GR" sz="3200" dirty="0" smtClean="0">
                <a:solidFill>
                  <a:srgbClr val="FFFF00"/>
                </a:solidFill>
              </a:rPr>
              <a:t>Δ</a:t>
            </a:r>
            <a:r>
              <a:rPr lang="en-US" sz="3200" dirty="0" smtClean="0">
                <a:solidFill>
                  <a:srgbClr val="FFFF00"/>
                </a:solidFill>
              </a:rPr>
              <a:t>KE expression changes</a:t>
            </a:r>
          </a:p>
          <a:p>
            <a:r>
              <a:rPr lang="en-US" sz="3200" dirty="0" smtClean="0">
                <a:solidFill>
                  <a:srgbClr val="FFFF00"/>
                </a:solidFill>
              </a:rPr>
              <a:t>D)	W expression changes</a:t>
            </a:r>
            <a:endParaRPr lang="en-US" sz="3200" dirty="0">
              <a:solidFill>
                <a:srgbClr val="FFFF00"/>
              </a:solidFill>
            </a:endParaRPr>
          </a:p>
        </p:txBody>
      </p:sp>
      <p:sp>
        <p:nvSpPr>
          <p:cNvPr id="5" name="Title 1"/>
          <p:cNvSpPr txBox="1">
            <a:spLocks/>
          </p:cNvSpPr>
          <p:nvPr/>
        </p:nvSpPr>
        <p:spPr>
          <a:xfrm>
            <a:off x="411480" y="4023360"/>
            <a:ext cx="8366234" cy="2468880"/>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solidFill>
                  <a:srgbClr val="FFFF00"/>
                </a:solidFill>
              </a:rPr>
              <a:t>Clicker Question:	</a:t>
            </a:r>
            <a:r>
              <a:rPr lang="en-US" sz="3200" dirty="0">
                <a:solidFill>
                  <a:srgbClr val="FFFF00"/>
                </a:solidFill>
              </a:rPr>
              <a:t> </a:t>
            </a:r>
            <a:r>
              <a:rPr lang="en-US" sz="3200" dirty="0" smtClean="0">
                <a:solidFill>
                  <a:srgbClr val="FFFF00"/>
                </a:solidFill>
              </a:rPr>
              <a:t>How does this change h? </a:t>
            </a:r>
          </a:p>
          <a:p>
            <a:endParaRPr lang="en-US" sz="3200" dirty="0">
              <a:solidFill>
                <a:srgbClr val="FFFF00"/>
              </a:solidFill>
            </a:endParaRPr>
          </a:p>
          <a:p>
            <a:r>
              <a:rPr lang="en-US" sz="3200" dirty="0" smtClean="0">
                <a:solidFill>
                  <a:srgbClr val="FFFF00"/>
                </a:solidFill>
              </a:rPr>
              <a:t>A)	h does not change.</a:t>
            </a:r>
            <a:endParaRPr lang="en-US" sz="3200" dirty="0">
              <a:solidFill>
                <a:srgbClr val="FFFF00"/>
              </a:solidFill>
            </a:endParaRPr>
          </a:p>
          <a:p>
            <a:r>
              <a:rPr lang="en-US" sz="3200" dirty="0" smtClean="0">
                <a:solidFill>
                  <a:srgbClr val="FFFF00"/>
                </a:solidFill>
              </a:rPr>
              <a:t>B)	h will be bigger.</a:t>
            </a:r>
          </a:p>
          <a:p>
            <a:r>
              <a:rPr lang="en-US" sz="3200" dirty="0" smtClean="0">
                <a:solidFill>
                  <a:srgbClr val="FFFF00"/>
                </a:solidFill>
              </a:rPr>
              <a:t>C)	</a:t>
            </a:r>
            <a:r>
              <a:rPr lang="en-US" sz="3200" dirty="0" smtClean="0">
                <a:solidFill>
                  <a:srgbClr val="FFFF00"/>
                </a:solidFill>
              </a:rPr>
              <a:t>h will be smaller.</a:t>
            </a:r>
          </a:p>
        </p:txBody>
      </p:sp>
    </p:spTree>
    <p:extLst>
      <p:ext uri="{BB962C8B-B14F-4D97-AF65-F5344CB8AC3E}">
        <p14:creationId xmlns:p14="http://schemas.microsoft.com/office/powerpoint/2010/main" val="360725160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20566" y="304825"/>
            <a:ext cx="3352274" cy="655322"/>
            <a:chOff x="320566" y="304825"/>
            <a:chExt cx="3352274" cy="655322"/>
          </a:xfrm>
        </p:grpSpPr>
        <p:sp>
          <p:nvSpPr>
            <p:cNvPr id="24" name="Title 1"/>
            <p:cNvSpPr txBox="1">
              <a:spLocks/>
            </p:cNvSpPr>
            <p:nvPr/>
          </p:nvSpPr>
          <p:spPr>
            <a:xfrm>
              <a:off x="320566" y="304825"/>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1)  Work</a:t>
              </a:r>
              <a:endParaRPr lang="en-US" dirty="0"/>
            </a:p>
          </p:txBody>
        </p:sp>
        <p:graphicFrame>
          <p:nvGraphicFramePr>
            <p:cNvPr id="26" name="Object 25"/>
            <p:cNvGraphicFramePr>
              <a:graphicFrameLocks noChangeAspect="1"/>
            </p:cNvGraphicFramePr>
            <p:nvPr>
              <p:extLst>
                <p:ext uri="{D42A27DB-BD31-4B8C-83A1-F6EECF244321}">
                  <p14:modId xmlns:p14="http://schemas.microsoft.com/office/powerpoint/2010/main" val="4137902744"/>
                </p:ext>
              </p:extLst>
            </p:nvPr>
          </p:nvGraphicFramePr>
          <p:xfrm>
            <a:off x="2606040" y="403886"/>
            <a:ext cx="1066800" cy="457200"/>
          </p:xfrm>
          <a:graphic>
            <a:graphicData uri="http://schemas.openxmlformats.org/presentationml/2006/ole">
              <mc:AlternateContent xmlns:mc="http://schemas.openxmlformats.org/markup-compatibility/2006">
                <mc:Choice xmlns:v="urn:schemas-microsoft-com:vml" Requires="v">
                  <p:oleObj spid="_x0000_s50215" name="Equation" r:id="rId3" imgW="533160" imgH="228600" progId="Equation.3">
                    <p:embed/>
                  </p:oleObj>
                </mc:Choice>
                <mc:Fallback>
                  <p:oleObj name="Equation" r:id="rId3" imgW="533160" imgH="228600" progId="Equation.3">
                    <p:embed/>
                    <p:pic>
                      <p:nvPicPr>
                        <p:cNvPr id="0" name=""/>
                        <p:cNvPicPr>
                          <a:picLocks noChangeAspect="1" noChangeArrowheads="1"/>
                        </p:cNvPicPr>
                        <p:nvPr/>
                      </p:nvPicPr>
                      <p:blipFill>
                        <a:blip r:embed="rId4"/>
                        <a:srcRect/>
                        <a:stretch>
                          <a:fillRect/>
                        </a:stretch>
                      </p:blipFill>
                      <p:spPr bwMode="auto">
                        <a:xfrm>
                          <a:off x="2606040" y="403886"/>
                          <a:ext cx="1066800" cy="4572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38" name="Group 37"/>
          <p:cNvGrpSpPr/>
          <p:nvPr/>
        </p:nvGrpSpPr>
        <p:grpSpPr>
          <a:xfrm>
            <a:off x="320566" y="1303040"/>
            <a:ext cx="5257274" cy="655322"/>
            <a:chOff x="320566" y="1555769"/>
            <a:chExt cx="5257274" cy="655322"/>
          </a:xfrm>
        </p:grpSpPr>
        <p:graphicFrame>
          <p:nvGraphicFramePr>
            <p:cNvPr id="31" name="Object 30"/>
            <p:cNvGraphicFramePr>
              <a:graphicFrameLocks noChangeAspect="1"/>
            </p:cNvGraphicFramePr>
            <p:nvPr>
              <p:extLst>
                <p:ext uri="{D42A27DB-BD31-4B8C-83A1-F6EECF244321}">
                  <p14:modId xmlns:p14="http://schemas.microsoft.com/office/powerpoint/2010/main" val="582261496"/>
                </p:ext>
              </p:extLst>
            </p:nvPr>
          </p:nvGraphicFramePr>
          <p:xfrm>
            <a:off x="2606040" y="1680230"/>
            <a:ext cx="2971800" cy="406400"/>
          </p:xfrm>
          <a:graphic>
            <a:graphicData uri="http://schemas.openxmlformats.org/presentationml/2006/ole">
              <mc:AlternateContent xmlns:mc="http://schemas.openxmlformats.org/markup-compatibility/2006">
                <mc:Choice xmlns:v="urn:schemas-microsoft-com:vml" Requires="v">
                  <p:oleObj spid="_x0000_s50216" name="Equation" r:id="rId5" imgW="1485720" imgH="203040" progId="Equation.3">
                    <p:embed/>
                  </p:oleObj>
                </mc:Choice>
                <mc:Fallback>
                  <p:oleObj name="Equation" r:id="rId5" imgW="1485720" imgH="203040" progId="Equation.3">
                    <p:embed/>
                    <p:pic>
                      <p:nvPicPr>
                        <p:cNvPr id="0" name=""/>
                        <p:cNvPicPr>
                          <a:picLocks noChangeAspect="1" noChangeArrowheads="1"/>
                        </p:cNvPicPr>
                        <p:nvPr/>
                      </p:nvPicPr>
                      <p:blipFill>
                        <a:blip r:embed="rId6"/>
                        <a:srcRect/>
                        <a:stretch>
                          <a:fillRect/>
                        </a:stretch>
                      </p:blipFill>
                      <p:spPr bwMode="auto">
                        <a:xfrm>
                          <a:off x="2606040" y="1680230"/>
                          <a:ext cx="2971800" cy="4064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 name="Title 1"/>
            <p:cNvSpPr txBox="1">
              <a:spLocks/>
            </p:cNvSpPr>
            <p:nvPr/>
          </p:nvSpPr>
          <p:spPr>
            <a:xfrm>
              <a:off x="320566" y="1555769"/>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2</a:t>
              </a:r>
              <a:r>
                <a:rPr lang="en-US" dirty="0" smtClean="0"/>
                <a:t>)  </a:t>
              </a:r>
              <a:r>
                <a:rPr lang="el-GR" dirty="0" smtClean="0"/>
                <a:t>Δ</a:t>
              </a:r>
              <a:r>
                <a:rPr lang="en-US" dirty="0"/>
                <a:t>P</a:t>
              </a:r>
              <a:r>
                <a:rPr lang="en-US" dirty="0" smtClean="0"/>
                <a:t>E</a:t>
              </a:r>
              <a:endParaRPr lang="en-US" dirty="0"/>
            </a:p>
          </p:txBody>
        </p:sp>
      </p:grpSp>
      <p:graphicFrame>
        <p:nvGraphicFramePr>
          <p:cNvPr id="41" name="Object 40"/>
          <p:cNvGraphicFramePr>
            <a:graphicFrameLocks noChangeAspect="1"/>
          </p:cNvGraphicFramePr>
          <p:nvPr>
            <p:extLst>
              <p:ext uri="{D42A27DB-BD31-4B8C-83A1-F6EECF244321}">
                <p14:modId xmlns:p14="http://schemas.microsoft.com/office/powerpoint/2010/main" val="816751117"/>
              </p:ext>
            </p:extLst>
          </p:nvPr>
        </p:nvGraphicFramePr>
        <p:xfrm>
          <a:off x="320566" y="5577840"/>
          <a:ext cx="4673600" cy="863600"/>
        </p:xfrm>
        <a:graphic>
          <a:graphicData uri="http://schemas.openxmlformats.org/presentationml/2006/ole">
            <mc:AlternateContent xmlns:mc="http://schemas.openxmlformats.org/markup-compatibility/2006">
              <mc:Choice xmlns:v="urn:schemas-microsoft-com:vml" Requires="v">
                <p:oleObj spid="_x0000_s50217" name="Equation" r:id="rId7" imgW="2336760" imgH="431640" progId="Equation.3">
                  <p:embed/>
                </p:oleObj>
              </mc:Choice>
              <mc:Fallback>
                <p:oleObj name="Equation" r:id="rId7" imgW="2336760" imgH="431640" progId="Equation.3">
                  <p:embed/>
                  <p:pic>
                    <p:nvPicPr>
                      <p:cNvPr id="0" name=""/>
                      <p:cNvPicPr>
                        <a:picLocks noChangeAspect="1" noChangeArrowheads="1"/>
                      </p:cNvPicPr>
                      <p:nvPr/>
                    </p:nvPicPr>
                    <p:blipFill>
                      <a:blip r:embed="rId8"/>
                      <a:srcRect/>
                      <a:stretch>
                        <a:fillRect/>
                      </a:stretch>
                    </p:blipFill>
                    <p:spPr bwMode="auto">
                      <a:xfrm>
                        <a:off x="320566" y="5577840"/>
                        <a:ext cx="4673600" cy="8636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3" name="Group 42"/>
          <p:cNvGrpSpPr/>
          <p:nvPr/>
        </p:nvGrpSpPr>
        <p:grpSpPr>
          <a:xfrm>
            <a:off x="320566" y="2301255"/>
            <a:ext cx="8427194" cy="1574800"/>
            <a:chOff x="320566" y="2346974"/>
            <a:chExt cx="8427194" cy="1574800"/>
          </a:xfrm>
        </p:grpSpPr>
        <p:graphicFrame>
          <p:nvGraphicFramePr>
            <p:cNvPr id="30" name="Object 29"/>
            <p:cNvGraphicFramePr>
              <a:graphicFrameLocks noChangeAspect="1"/>
            </p:cNvGraphicFramePr>
            <p:nvPr>
              <p:extLst>
                <p:ext uri="{D42A27DB-BD31-4B8C-83A1-F6EECF244321}">
                  <p14:modId xmlns:p14="http://schemas.microsoft.com/office/powerpoint/2010/main" val="321037977"/>
                </p:ext>
              </p:extLst>
            </p:nvPr>
          </p:nvGraphicFramePr>
          <p:xfrm>
            <a:off x="2606040" y="2346974"/>
            <a:ext cx="4470400" cy="1574800"/>
          </p:xfrm>
          <a:graphic>
            <a:graphicData uri="http://schemas.openxmlformats.org/presentationml/2006/ole">
              <mc:AlternateContent xmlns:mc="http://schemas.openxmlformats.org/markup-compatibility/2006">
                <mc:Choice xmlns:v="urn:schemas-microsoft-com:vml" Requires="v">
                  <p:oleObj spid="_x0000_s50218" name="Equation" r:id="rId9" imgW="2234880" imgH="787320" progId="Equation.3">
                    <p:embed/>
                  </p:oleObj>
                </mc:Choice>
                <mc:Fallback>
                  <p:oleObj name="Equation" r:id="rId9" imgW="2234880" imgH="787320" progId="Equation.3">
                    <p:embed/>
                    <p:pic>
                      <p:nvPicPr>
                        <p:cNvPr id="0" name=""/>
                        <p:cNvPicPr>
                          <a:picLocks noChangeAspect="1" noChangeArrowheads="1"/>
                        </p:cNvPicPr>
                        <p:nvPr/>
                      </p:nvPicPr>
                      <p:blipFill>
                        <a:blip r:embed="rId10"/>
                        <a:srcRect/>
                        <a:stretch>
                          <a:fillRect/>
                        </a:stretch>
                      </p:blipFill>
                      <p:spPr bwMode="auto">
                        <a:xfrm>
                          <a:off x="2606040" y="2346974"/>
                          <a:ext cx="4470400" cy="15748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6" name="Title 1"/>
            <p:cNvSpPr txBox="1">
              <a:spLocks/>
            </p:cNvSpPr>
            <p:nvPr/>
          </p:nvSpPr>
          <p:spPr>
            <a:xfrm>
              <a:off x="320566" y="2806713"/>
              <a:ext cx="187402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3</a:t>
              </a:r>
              <a:r>
                <a:rPr lang="en-US" dirty="0" smtClean="0"/>
                <a:t>)  </a:t>
              </a:r>
              <a:r>
                <a:rPr lang="el-GR" dirty="0" smtClean="0"/>
                <a:t>Δ</a:t>
              </a:r>
              <a:r>
                <a:rPr lang="en-US" dirty="0"/>
                <a:t>K</a:t>
              </a:r>
              <a:r>
                <a:rPr lang="en-US" dirty="0" smtClean="0"/>
                <a:t>E</a:t>
              </a:r>
              <a:endParaRPr lang="en-US" dirty="0"/>
            </a:p>
          </p:txBody>
        </p:sp>
        <p:graphicFrame>
          <p:nvGraphicFramePr>
            <p:cNvPr id="48" name="Object 47"/>
            <p:cNvGraphicFramePr>
              <a:graphicFrameLocks noChangeAspect="1"/>
            </p:cNvGraphicFramePr>
            <p:nvPr>
              <p:extLst>
                <p:ext uri="{D42A27DB-BD31-4B8C-83A1-F6EECF244321}">
                  <p14:modId xmlns:p14="http://schemas.microsoft.com/office/powerpoint/2010/main" val="1140284325"/>
                </p:ext>
              </p:extLst>
            </p:nvPr>
          </p:nvGraphicFramePr>
          <p:xfrm>
            <a:off x="7452360" y="2677174"/>
            <a:ext cx="1295400" cy="914400"/>
          </p:xfrm>
          <a:graphic>
            <a:graphicData uri="http://schemas.openxmlformats.org/presentationml/2006/ole">
              <mc:AlternateContent xmlns:mc="http://schemas.openxmlformats.org/markup-compatibility/2006">
                <mc:Choice xmlns:v="urn:schemas-microsoft-com:vml" Requires="v">
                  <p:oleObj spid="_x0000_s50219" name="Equation" r:id="rId11" imgW="647640" imgH="457200" progId="Equation.3">
                    <p:embed/>
                  </p:oleObj>
                </mc:Choice>
                <mc:Fallback>
                  <p:oleObj name="Equation" r:id="rId11" imgW="647640" imgH="457200" progId="Equation.3">
                    <p:embed/>
                    <p:pic>
                      <p:nvPicPr>
                        <p:cNvPr id="0" name=""/>
                        <p:cNvPicPr>
                          <a:picLocks noChangeAspect="1" noChangeArrowheads="1"/>
                        </p:cNvPicPr>
                        <p:nvPr/>
                      </p:nvPicPr>
                      <p:blipFill>
                        <a:blip r:embed="rId12"/>
                        <a:srcRect/>
                        <a:stretch>
                          <a:fillRect/>
                        </a:stretch>
                      </p:blipFill>
                      <p:spPr bwMode="auto">
                        <a:xfrm>
                          <a:off x="7452360" y="2677174"/>
                          <a:ext cx="1295400" cy="914400"/>
                        </a:xfrm>
                        <a:prstGeom prst="rect">
                          <a:avLst/>
                        </a:prstGeom>
                        <a:solidFill>
                          <a:srgbClr val="B3BDC8"/>
                        </a:solidFill>
                        <a:ln>
                          <a:noFill/>
                        </a:ln>
                        <a:extLst/>
                      </p:spPr>
                    </p:pic>
                  </p:oleObj>
                </mc:Fallback>
              </mc:AlternateContent>
            </a:graphicData>
          </a:graphic>
        </p:graphicFrame>
      </p:grpSp>
      <p:grpSp>
        <p:nvGrpSpPr>
          <p:cNvPr id="50" name="Group 49"/>
          <p:cNvGrpSpPr/>
          <p:nvPr/>
        </p:nvGrpSpPr>
        <p:grpSpPr>
          <a:xfrm>
            <a:off x="320566" y="4218948"/>
            <a:ext cx="6856974" cy="1016000"/>
            <a:chOff x="320566" y="4057657"/>
            <a:chExt cx="6856974" cy="1016000"/>
          </a:xfrm>
        </p:grpSpPr>
        <p:graphicFrame>
          <p:nvGraphicFramePr>
            <p:cNvPr id="39" name="Object 38"/>
            <p:cNvGraphicFramePr>
              <a:graphicFrameLocks noChangeAspect="1"/>
            </p:cNvGraphicFramePr>
            <p:nvPr>
              <p:extLst>
                <p:ext uri="{D42A27DB-BD31-4B8C-83A1-F6EECF244321}">
                  <p14:modId xmlns:p14="http://schemas.microsoft.com/office/powerpoint/2010/main" val="4054738197"/>
                </p:ext>
              </p:extLst>
            </p:nvPr>
          </p:nvGraphicFramePr>
          <p:xfrm>
            <a:off x="320566" y="4057657"/>
            <a:ext cx="4619625" cy="1016000"/>
          </p:xfrm>
          <a:graphic>
            <a:graphicData uri="http://schemas.openxmlformats.org/presentationml/2006/ole">
              <mc:AlternateContent xmlns:mc="http://schemas.openxmlformats.org/markup-compatibility/2006">
                <mc:Choice xmlns:v="urn:schemas-microsoft-com:vml" Requires="v">
                  <p:oleObj spid="_x0000_s50220" name="Equation" r:id="rId13" imgW="2286000" imgH="507960" progId="Equation.3">
                    <p:embed/>
                  </p:oleObj>
                </mc:Choice>
                <mc:Fallback>
                  <p:oleObj name="Equation" r:id="rId13" imgW="2286000" imgH="507960" progId="Equation.3">
                    <p:embed/>
                    <p:pic>
                      <p:nvPicPr>
                        <p:cNvPr id="0" name=""/>
                        <p:cNvPicPr>
                          <a:picLocks noChangeAspect="1" noChangeArrowheads="1"/>
                        </p:cNvPicPr>
                        <p:nvPr/>
                      </p:nvPicPr>
                      <p:blipFill>
                        <a:blip r:embed="rId14"/>
                        <a:srcRect/>
                        <a:stretch>
                          <a:fillRect/>
                        </a:stretch>
                      </p:blipFill>
                      <p:spPr bwMode="auto">
                        <a:xfrm>
                          <a:off x="320566" y="4057657"/>
                          <a:ext cx="4619625" cy="1016000"/>
                        </a:xfrm>
                        <a:prstGeom prst="rect">
                          <a:avLst/>
                        </a:prstGeom>
                        <a:solidFill>
                          <a:srgbClr val="B3BDC8"/>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 name="Title 1"/>
            <p:cNvSpPr txBox="1">
              <a:spLocks/>
            </p:cNvSpPr>
            <p:nvPr/>
          </p:nvSpPr>
          <p:spPr>
            <a:xfrm>
              <a:off x="5303520" y="4160520"/>
              <a:ext cx="1874020" cy="74676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Recall that mv</a:t>
              </a:r>
              <a:r>
                <a:rPr lang="en-US" sz="2400" baseline="-25000" dirty="0" smtClean="0"/>
                <a:t>f</a:t>
              </a:r>
              <a:r>
                <a:rPr lang="en-US" sz="2400" baseline="30000" dirty="0" smtClean="0"/>
                <a:t>2 </a:t>
              </a:r>
              <a:r>
                <a:rPr lang="en-US" sz="2400" dirty="0" smtClean="0"/>
                <a:t>= </a:t>
              </a:r>
              <a:r>
                <a:rPr lang="en-US" sz="2400" dirty="0" err="1" smtClean="0"/>
                <a:t>mgR</a:t>
              </a:r>
              <a:endParaRPr lang="en-US" sz="2400" dirty="0"/>
            </a:p>
          </p:txBody>
        </p:sp>
      </p:grpSp>
      <p:sp>
        <p:nvSpPr>
          <p:cNvPr id="51" name="Title 1"/>
          <p:cNvSpPr txBox="1">
            <a:spLocks/>
          </p:cNvSpPr>
          <p:nvPr/>
        </p:nvSpPr>
        <p:spPr>
          <a:xfrm>
            <a:off x="6228101" y="228600"/>
            <a:ext cx="2423160" cy="65532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Garamond"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Write it out.</a:t>
            </a:r>
            <a:endParaRPr lang="en-US" dirty="0"/>
          </a:p>
        </p:txBody>
      </p:sp>
      <p:graphicFrame>
        <p:nvGraphicFramePr>
          <p:cNvPr id="52" name="Object 51"/>
          <p:cNvGraphicFramePr>
            <a:graphicFrameLocks noChangeAspect="1"/>
          </p:cNvGraphicFramePr>
          <p:nvPr>
            <p:extLst>
              <p:ext uri="{D42A27DB-BD31-4B8C-83A1-F6EECF244321}">
                <p14:modId xmlns:p14="http://schemas.microsoft.com/office/powerpoint/2010/main" val="56530083"/>
              </p:ext>
            </p:extLst>
          </p:nvPr>
        </p:nvGraphicFramePr>
        <p:xfrm>
          <a:off x="5859463" y="5719763"/>
          <a:ext cx="1143000" cy="355600"/>
        </p:xfrm>
        <a:graphic>
          <a:graphicData uri="http://schemas.openxmlformats.org/presentationml/2006/ole">
            <mc:AlternateContent xmlns:mc="http://schemas.openxmlformats.org/markup-compatibility/2006">
              <mc:Choice xmlns:v="urn:schemas-microsoft-com:vml" Requires="v">
                <p:oleObj spid="_x0000_s50221" name="Equation" r:id="rId15" imgW="571320" imgH="177480" progId="Equation.3">
                  <p:embed/>
                </p:oleObj>
              </mc:Choice>
              <mc:Fallback>
                <p:oleObj name="Equation" r:id="rId15" imgW="571320" imgH="177480" progId="Equation.3">
                  <p:embed/>
                  <p:pic>
                    <p:nvPicPr>
                      <p:cNvPr id="0" name=""/>
                      <p:cNvPicPr>
                        <a:picLocks noChangeAspect="1" noChangeArrowheads="1"/>
                      </p:cNvPicPr>
                      <p:nvPr/>
                    </p:nvPicPr>
                    <p:blipFill>
                      <a:blip r:embed="rId16"/>
                      <a:srcRect/>
                      <a:stretch>
                        <a:fillRect/>
                      </a:stretch>
                    </p:blipFill>
                    <p:spPr bwMode="auto">
                      <a:xfrm>
                        <a:off x="5859463" y="5719763"/>
                        <a:ext cx="1143000" cy="355600"/>
                      </a:xfrm>
                      <a:prstGeom prst="rect">
                        <a:avLst/>
                      </a:prstGeom>
                      <a:solidFill>
                        <a:srgbClr val="FFFF00"/>
                      </a:solidFill>
                      <a:ln>
                        <a:noFill/>
                      </a:ln>
                      <a:extLst/>
                    </p:spPr>
                  </p:pic>
                </p:oleObj>
              </mc:Fallback>
            </mc:AlternateContent>
          </a:graphicData>
        </a:graphic>
      </p:graphicFrame>
    </p:spTree>
    <p:extLst>
      <p:ext uri="{BB962C8B-B14F-4D97-AF65-F5344CB8AC3E}">
        <p14:creationId xmlns:p14="http://schemas.microsoft.com/office/powerpoint/2010/main" val="276554335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3251</TotalTime>
  <Words>507</Words>
  <Application>Microsoft Office PowerPoint</Application>
  <PresentationFormat>On-screen Show (4:3)</PresentationFormat>
  <Paragraphs>113</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12</vt:i4>
      </vt:variant>
    </vt:vector>
  </HeadingPairs>
  <TitlesOfParts>
    <vt:vector size="15" baseType="lpstr">
      <vt:lpstr>Default Theme</vt:lpstr>
      <vt:lpstr>Microsoft Equation 3.0</vt:lpstr>
      <vt:lpstr>Equation</vt:lpstr>
      <vt:lpstr>Physics 101  -  Lecture 14</vt:lpstr>
      <vt:lpstr>Results from previous lectures</vt:lpstr>
      <vt:lpstr>PowerPoint Presentation</vt:lpstr>
      <vt:lpstr>Today we will look at how these results show up in WETh problems and in static equilibrium problems.</vt:lpstr>
      <vt:lpstr>Let’s review loop the loop problem.</vt:lpstr>
      <vt:lpstr>What was the key that let us know the block was ready to fall from the track?</vt:lpstr>
      <vt:lpstr>Put these together in the WETh</vt:lpstr>
      <vt:lpstr>PowerPoint Presentation</vt:lpstr>
      <vt:lpstr>PowerPoint Presentation</vt:lpstr>
      <vt:lpstr>If an object is not moving or is only just about to move then both the translational and angular accelerations are zero.  This is a good condition to impose upon buildings.</vt:lpstr>
      <vt:lpstr>Of course you drew a picture!</vt:lpstr>
      <vt:lpstr>PowerPoint Presentation</vt:lpstr>
    </vt:vector>
  </TitlesOfParts>
  <Company>University of Illinois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101  -  Lecture 7</dc:title>
  <dc:creator>Halfpap, Bradford Lee</dc:creator>
  <cp:lastModifiedBy>Halfpap, Bradford Lee</cp:lastModifiedBy>
  <cp:revision>224</cp:revision>
  <dcterms:created xsi:type="dcterms:W3CDTF">2012-09-16T23:14:53Z</dcterms:created>
  <dcterms:modified xsi:type="dcterms:W3CDTF">2012-10-17T01:27:00Z</dcterms:modified>
</cp:coreProperties>
</file>