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86DA"/>
    <a:srgbClr val="00FF00"/>
    <a:srgbClr val="FFDD71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42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16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finish chapter 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874520" y="199588"/>
            <a:ext cx="5341622" cy="472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Angular Momentum by Analogy</a:t>
            </a:r>
            <a:endParaRPr lang="en-US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6932" y="960120"/>
            <a:ext cx="3794760" cy="1112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Recall </a:t>
            </a:r>
            <a:r>
              <a:rPr lang="en-US" sz="2400" dirty="0"/>
              <a:t>h</a:t>
            </a:r>
            <a:r>
              <a:rPr lang="en-US" sz="2400" dirty="0" smtClean="0"/>
              <a:t>ow Newton’s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Law was re-expressed in terms of momentum. 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136377"/>
              </p:ext>
            </p:extLst>
          </p:nvPr>
        </p:nvGraphicFramePr>
        <p:xfrm>
          <a:off x="4521305" y="1133678"/>
          <a:ext cx="1504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9" name="Equation" r:id="rId3" imgW="1002960" imgH="393480" progId="Equation.3">
                  <p:embed/>
                </p:oleObj>
              </mc:Choice>
              <mc:Fallback>
                <p:oleObj name="Equation" r:id="rId3" imgW="10029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305" y="1133678"/>
                        <a:ext cx="15049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316932" y="2369820"/>
            <a:ext cx="3931920" cy="18135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Suppose the momentum is in the x direction but the force is in the y direction.  Then the momentum will change in the direction of the applied force.</a:t>
            </a:r>
            <a:endParaRPr lang="en-US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7740686" y="960120"/>
            <a:ext cx="1190898" cy="1074640"/>
            <a:chOff x="7665910" y="383510"/>
            <a:chExt cx="1190898" cy="1074640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7665910" y="1000950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x</a:t>
              </a:r>
              <a:endParaRPr lang="en-US" sz="2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7784013" y="1116947"/>
              <a:ext cx="61559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8399609" y="557068"/>
              <a:ext cx="0" cy="54864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itle 1"/>
            <p:cNvSpPr txBox="1">
              <a:spLocks/>
            </p:cNvSpPr>
            <p:nvPr/>
          </p:nvSpPr>
          <p:spPr>
            <a:xfrm>
              <a:off x="8399608" y="383510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y</a:t>
              </a: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316932" y="4480560"/>
            <a:ext cx="3794761" cy="21874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same result will hold for torque so long as the rotating mass is highly symmetric about the axis of rotation.  When it is not, things get much more complicated.</a:t>
            </a:r>
            <a:endParaRPr lang="en-US" sz="2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6400800" y="2560320"/>
            <a:ext cx="1828800" cy="480060"/>
            <a:chOff x="6400800" y="2560320"/>
            <a:chExt cx="1828800" cy="48006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6400800" y="2560320"/>
              <a:ext cx="1828800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6424848"/>
                </p:ext>
              </p:extLst>
            </p:nvPr>
          </p:nvGraphicFramePr>
          <p:xfrm>
            <a:off x="7209354" y="2697480"/>
            <a:ext cx="26670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30" name="Equation" r:id="rId5" imgW="177480" imgH="228600" progId="Equation.3">
                    <p:embed/>
                  </p:oleObj>
                </mc:Choice>
                <mc:Fallback>
                  <p:oleObj name="Equation" r:id="rId5" imgW="177480" imgH="2286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9354" y="2697480"/>
                          <a:ext cx="266700" cy="342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Group 25"/>
          <p:cNvGrpSpPr/>
          <p:nvPr/>
        </p:nvGrpSpPr>
        <p:grpSpPr>
          <a:xfrm>
            <a:off x="4434840" y="3518221"/>
            <a:ext cx="458421" cy="685800"/>
            <a:chOff x="5702349" y="3108960"/>
            <a:chExt cx="458421" cy="685800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6160770" y="3108960"/>
              <a:ext cx="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319479"/>
                </p:ext>
              </p:extLst>
            </p:nvPr>
          </p:nvGraphicFramePr>
          <p:xfrm>
            <a:off x="5702349" y="3261360"/>
            <a:ext cx="40005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31" name="Equation" r:id="rId7" imgW="266400" imgH="253800" progId="Equation.3">
                    <p:embed/>
                  </p:oleObj>
                </mc:Choice>
                <mc:Fallback>
                  <p:oleObj name="Equation" r:id="rId7" imgW="266400" imgH="2538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02349" y="3261360"/>
                          <a:ext cx="400050" cy="3810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" name="Group 22"/>
          <p:cNvGrpSpPr/>
          <p:nvPr/>
        </p:nvGrpSpPr>
        <p:grpSpPr>
          <a:xfrm>
            <a:off x="5273780" y="3381061"/>
            <a:ext cx="960120" cy="960120"/>
            <a:chOff x="6400800" y="2971800"/>
            <a:chExt cx="960120" cy="960120"/>
          </a:xfrm>
        </p:grpSpPr>
        <p:sp>
          <p:nvSpPr>
            <p:cNvPr id="22" name="Right Arrow 21"/>
            <p:cNvSpPr/>
            <p:nvPr/>
          </p:nvSpPr>
          <p:spPr>
            <a:xfrm>
              <a:off x="6400800" y="2971800"/>
              <a:ext cx="960120" cy="96012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6400800" y="3223260"/>
              <a:ext cx="84582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1600" dirty="0" smtClean="0">
                  <a:solidFill>
                    <a:schemeClr val="bg1"/>
                  </a:solidFill>
                </a:rPr>
                <a:t>multiply by </a:t>
              </a:r>
              <a:r>
                <a:rPr lang="el-GR" sz="1600" dirty="0" smtClean="0">
                  <a:solidFill>
                    <a:schemeClr val="bg1"/>
                  </a:solidFill>
                </a:rPr>
                <a:t>Δ</a:t>
              </a:r>
              <a:r>
                <a:rPr lang="en-US" sz="1600" dirty="0" smtClean="0">
                  <a:solidFill>
                    <a:schemeClr val="bg1"/>
                  </a:solidFill>
                </a:rPr>
                <a:t>t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V="1">
            <a:off x="6416502" y="3514226"/>
            <a:ext cx="0" cy="6858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7649837"/>
              </p:ext>
            </p:extLst>
          </p:nvPr>
        </p:nvGraphicFramePr>
        <p:xfrm>
          <a:off x="6483177" y="3688893"/>
          <a:ext cx="12382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2" name="Equation" r:id="rId9" imgW="825480" imgH="253800" progId="Equation.3">
                  <p:embed/>
                </p:oleObj>
              </mc:Choice>
              <mc:Fallback>
                <p:oleObj name="Equation" r:id="rId9" imgW="825480" imgH="253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177" y="3688893"/>
                        <a:ext cx="123825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/>
          <p:nvPr/>
        </p:nvCxnSpPr>
        <p:spPr>
          <a:xfrm flipH="1" flipV="1">
            <a:off x="6416502" y="4572000"/>
            <a:ext cx="1828800" cy="63919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30355"/>
              </p:ext>
            </p:extLst>
          </p:nvPr>
        </p:nvGraphicFramePr>
        <p:xfrm>
          <a:off x="7286625" y="4527550"/>
          <a:ext cx="323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3" name="Equation" r:id="rId11" imgW="215640" imgH="241200" progId="Equation.3">
                  <p:embed/>
                </p:oleObj>
              </mc:Choice>
              <mc:Fallback>
                <p:oleObj name="Equation" r:id="rId11" imgW="215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4527550"/>
                        <a:ext cx="3238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485787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46981E-8 L 0 0.3913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8318E-6 L -0.00174 0.1533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7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6213E-6 L -0.16181 0.1540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90" y="7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383280" y="5486400"/>
            <a:ext cx="5577839" cy="1188720"/>
          </a:xfrm>
          <a:prstGeom prst="rect">
            <a:avLst/>
          </a:prstGeom>
          <a:solidFill>
            <a:srgbClr val="FFDD71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B0F0"/>
                </a:solidFill>
              </a:rPr>
              <a:t>We must address the question of how the directions of torque and angular momentum are assigned.  First - Angular Momentum.</a:t>
            </a:r>
            <a:endParaRPr lang="en-US" sz="2400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005840" y="457200"/>
            <a:ext cx="7315200" cy="10058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dirty="0" smtClean="0"/>
              <a:t>For our purposes, this will define angular momentum, L.</a:t>
            </a:r>
            <a:endParaRPr lang="en-US" sz="3200" dirty="0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427324"/>
              </p:ext>
            </p:extLst>
          </p:nvPr>
        </p:nvGraphicFramePr>
        <p:xfrm>
          <a:off x="914400" y="1463040"/>
          <a:ext cx="876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0" name="Equation" r:id="rId3" imgW="583920" imgH="228600" progId="Equation.3">
                  <p:embed/>
                </p:oleObj>
              </mc:Choice>
              <mc:Fallback>
                <p:oleObj name="Equation" r:id="rId3" imgW="583920" imgH="2286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3040"/>
                        <a:ext cx="876300" cy="342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26210"/>
              </p:ext>
            </p:extLst>
          </p:nvPr>
        </p:nvGraphicFramePr>
        <p:xfrm>
          <a:off x="914400" y="2565474"/>
          <a:ext cx="11049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1" name="Equation" r:id="rId5" imgW="736560" imgH="393480" progId="Equation.3">
                  <p:embed/>
                </p:oleObj>
              </mc:Choice>
              <mc:Fallback>
                <p:oleObj name="Equation" r:id="rId5" imgW="736560" imgH="393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65474"/>
                        <a:ext cx="11049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45198"/>
              </p:ext>
            </p:extLst>
          </p:nvPr>
        </p:nvGraphicFramePr>
        <p:xfrm>
          <a:off x="914400" y="3915558"/>
          <a:ext cx="12001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2" name="Equation" r:id="rId7" imgW="799920" imgH="393480" progId="Equation.3">
                  <p:embed/>
                </p:oleObj>
              </mc:Choice>
              <mc:Fallback>
                <p:oleObj name="Equation" r:id="rId7" imgW="799920" imgH="393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915558"/>
                        <a:ext cx="120015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051869"/>
              </p:ext>
            </p:extLst>
          </p:nvPr>
        </p:nvGraphicFramePr>
        <p:xfrm>
          <a:off x="914400" y="5265641"/>
          <a:ext cx="933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3" name="Equation" r:id="rId9" imgW="622080" imgH="419040" progId="Equation.3">
                  <p:embed/>
                </p:oleObj>
              </mc:Choice>
              <mc:Fallback>
                <p:oleObj name="Equation" r:id="rId9" imgW="622080" imgH="4190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265641"/>
                        <a:ext cx="933450" cy="6286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694614"/>
              </p:ext>
            </p:extLst>
          </p:nvPr>
        </p:nvGraphicFramePr>
        <p:xfrm>
          <a:off x="2423160" y="5577840"/>
          <a:ext cx="7048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4" name="Equation" r:id="rId11" imgW="469800" imgH="215640" progId="Equation.3">
                  <p:embed/>
                </p:oleObj>
              </mc:Choice>
              <mc:Fallback>
                <p:oleObj name="Equation" r:id="rId11" imgW="469800" imgH="215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3160" y="5577840"/>
                        <a:ext cx="704850" cy="323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Group 51"/>
          <p:cNvGrpSpPr/>
          <p:nvPr/>
        </p:nvGrpSpPr>
        <p:grpSpPr>
          <a:xfrm>
            <a:off x="6389259" y="1696967"/>
            <a:ext cx="1828800" cy="498793"/>
            <a:chOff x="6400800" y="2560320"/>
            <a:chExt cx="1828800" cy="498793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6400800" y="2560320"/>
              <a:ext cx="1828800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4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0204694"/>
                </p:ext>
              </p:extLst>
            </p:nvPr>
          </p:nvGraphicFramePr>
          <p:xfrm>
            <a:off x="7218363" y="2678113"/>
            <a:ext cx="24765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25" name="Equation" r:id="rId13" imgW="164880" imgH="253800" progId="Equation.3">
                    <p:embed/>
                  </p:oleObj>
                </mc:Choice>
                <mc:Fallback>
                  <p:oleObj name="Equation" r:id="rId13" imgW="1648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18363" y="2678113"/>
                          <a:ext cx="247650" cy="3810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" name="Group 54"/>
          <p:cNvGrpSpPr/>
          <p:nvPr/>
        </p:nvGrpSpPr>
        <p:grpSpPr>
          <a:xfrm>
            <a:off x="4442984" y="2654868"/>
            <a:ext cx="438736" cy="685800"/>
            <a:chOff x="5722034" y="3108960"/>
            <a:chExt cx="438736" cy="685800"/>
          </a:xfrm>
        </p:grpSpPr>
        <p:cxnSp>
          <p:nvCxnSpPr>
            <p:cNvPr id="56" name="Straight Arrow Connector 55"/>
            <p:cNvCxnSpPr/>
            <p:nvPr/>
          </p:nvCxnSpPr>
          <p:spPr>
            <a:xfrm flipV="1">
              <a:off x="6160770" y="3108960"/>
              <a:ext cx="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" name="Object 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5863654"/>
                </p:ext>
              </p:extLst>
            </p:nvPr>
          </p:nvGraphicFramePr>
          <p:xfrm>
            <a:off x="5722034" y="3280089"/>
            <a:ext cx="3619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26" name="Equation" r:id="rId15" imgW="241200" imgH="228600" progId="Equation.3">
                    <p:embed/>
                  </p:oleObj>
                </mc:Choice>
                <mc:Fallback>
                  <p:oleObj name="Equation" r:id="rId15" imgW="24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22034" y="3280089"/>
                          <a:ext cx="361950" cy="342900"/>
                        </a:xfrm>
                        <a:prstGeom prst="rect">
                          <a:avLst/>
                        </a:prstGeom>
                        <a:solidFill>
                          <a:srgbClr val="B3BDC8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8" name="Group 57"/>
          <p:cNvGrpSpPr/>
          <p:nvPr/>
        </p:nvGrpSpPr>
        <p:grpSpPr>
          <a:xfrm>
            <a:off x="5262239" y="2517708"/>
            <a:ext cx="960120" cy="960120"/>
            <a:chOff x="6400800" y="2971800"/>
            <a:chExt cx="960120" cy="960120"/>
          </a:xfrm>
        </p:grpSpPr>
        <p:sp>
          <p:nvSpPr>
            <p:cNvPr id="59" name="Right Arrow 58"/>
            <p:cNvSpPr/>
            <p:nvPr/>
          </p:nvSpPr>
          <p:spPr>
            <a:xfrm>
              <a:off x="6400800" y="2971800"/>
              <a:ext cx="960120" cy="960120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itle 1"/>
            <p:cNvSpPr txBox="1">
              <a:spLocks/>
            </p:cNvSpPr>
            <p:nvPr/>
          </p:nvSpPr>
          <p:spPr>
            <a:xfrm>
              <a:off x="6400800" y="3223260"/>
              <a:ext cx="84582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1600" dirty="0" smtClean="0">
                  <a:solidFill>
                    <a:schemeClr val="bg1"/>
                  </a:solidFill>
                </a:rPr>
                <a:t>multiply by </a:t>
              </a:r>
              <a:r>
                <a:rPr lang="el-GR" sz="1600" dirty="0" smtClean="0">
                  <a:solidFill>
                    <a:schemeClr val="bg1"/>
                  </a:solidFill>
                </a:rPr>
                <a:t>Δ</a:t>
              </a:r>
              <a:r>
                <a:rPr lang="en-US" sz="1600" dirty="0" smtClean="0">
                  <a:solidFill>
                    <a:schemeClr val="bg1"/>
                  </a:solidFill>
                </a:rPr>
                <a:t>t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 flipV="1">
            <a:off x="6404961" y="2650873"/>
            <a:ext cx="0" cy="6858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260379"/>
              </p:ext>
            </p:extLst>
          </p:nvPr>
        </p:nvGraphicFramePr>
        <p:xfrm>
          <a:off x="6481334" y="2825997"/>
          <a:ext cx="1219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7" name="Equation" r:id="rId17" imgW="812520" imgH="253800" progId="Equation.3">
                  <p:embed/>
                </p:oleObj>
              </mc:Choice>
              <mc:Fallback>
                <p:oleObj name="Equation" r:id="rId17" imgW="8125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1334" y="2825997"/>
                        <a:ext cx="121920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3" name="Straight Arrow Connector 62"/>
          <p:cNvCxnSpPr/>
          <p:nvPr/>
        </p:nvCxnSpPr>
        <p:spPr>
          <a:xfrm flipH="1" flipV="1">
            <a:off x="6404961" y="3708647"/>
            <a:ext cx="1828800" cy="63919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817569"/>
              </p:ext>
            </p:extLst>
          </p:nvPr>
        </p:nvGraphicFramePr>
        <p:xfrm>
          <a:off x="7284609" y="3645147"/>
          <a:ext cx="3048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8" name="Equation" r:id="rId19" imgW="203040" imgH="266400" progId="Equation.3">
                  <p:embed/>
                </p:oleObj>
              </mc:Choice>
              <mc:Fallback>
                <p:oleObj name="Equation" r:id="rId19" imgW="2030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4609" y="3645147"/>
                        <a:ext cx="304800" cy="4000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54606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46981E-8 L 0 0.3913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8318E-6 L -0.00174 0.1533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7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6213E-6 L -0.16181 0.1540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90" y="7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94960" y="4598911"/>
            <a:ext cx="3657600" cy="1941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Curl the fingers of your right hand so that they follow the spin of the object.  Stick out your thumb to see the direction of L or </a:t>
            </a:r>
            <a:r>
              <a:rPr lang="el-GR" sz="2400" dirty="0" smtClean="0"/>
              <a:t>ω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3760" y="9393"/>
            <a:ext cx="1920240" cy="55122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Bicycle Wheel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27904" y="285007"/>
            <a:ext cx="4526280" cy="1694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Suppose we have a two part system.  One part is initially spinning with respect to the other.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27904" y="2452658"/>
            <a:ext cx="466344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direction of the angular velocity and the angular momentum will be along the axis about which the mass is rotating. </a:t>
            </a:r>
            <a:r>
              <a:rPr lang="en-US" sz="2400" b="1" dirty="0" smtClean="0"/>
              <a:t> BUT WHICH WAY ALONG THE AXIS?</a:t>
            </a:r>
            <a:endParaRPr lang="en-US" sz="2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7904" y="4754880"/>
            <a:ext cx="4754880" cy="17856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We use something called a right hand rule which encapsulates a convention established by mathematicians studying functions of complex variables.  It works like this...</a:t>
            </a:r>
            <a:endParaRPr lang="en-US" sz="2400" dirty="0"/>
          </a:p>
        </p:txBody>
      </p:sp>
      <p:pic>
        <p:nvPicPr>
          <p:cNvPr id="56326" name="Picture 6" descr="http://www.google.ca/url?source=imglanding&amp;ct=img&amp;q=http://upload.wikimedia.org/wikipedia/commons/4/45/Right_hand_rule_simple.png&amp;sa=X&amp;ei=Uz6HUJeyEaLlyAGJlYCoCA&amp;ved=0CAwQ8wc&amp;usg=AFQjCNEY9d_oTdUCtPiMkSW6xWNrU0Wm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070707"/>
            <a:ext cx="3657600" cy="352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86265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82880" y="1684883"/>
            <a:ext cx="8595360" cy="14401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Question:  Watch as I spin the bicycle wheel.  What direction is the angular momentum of the wheel?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A)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Left	B)  Right	C)  Up	D)  Down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897880" y="9393"/>
            <a:ext cx="3246120" cy="55122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Bicycle Wheel with Stool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2880" y="182880"/>
            <a:ext cx="5623560" cy="11455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When I sit on the stool it pivots freely; there will be no ( or at least not much ) torque in the vertical direction.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2880" y="3481478"/>
            <a:ext cx="7872940" cy="6883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Notice what happens when I sit on the stool and flip the </a:t>
            </a:r>
            <a:r>
              <a:rPr lang="en-US" sz="2400" i="1" dirty="0" smtClean="0"/>
              <a:t>stationary</a:t>
            </a:r>
            <a:r>
              <a:rPr lang="en-US" sz="2400" dirty="0" smtClean="0"/>
              <a:t> bicycle wheel.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2880" y="4526280"/>
            <a:ext cx="8595360" cy="2080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Clicker Question:  What will happen when I flip the </a:t>
            </a:r>
            <a:r>
              <a:rPr lang="en-US" sz="2800" i="1" dirty="0" smtClean="0">
                <a:solidFill>
                  <a:srgbClr val="FFFF00"/>
                </a:solidFill>
              </a:rPr>
              <a:t>spinning</a:t>
            </a:r>
            <a:r>
              <a:rPr lang="en-US" sz="2800" dirty="0" smtClean="0">
                <a:solidFill>
                  <a:srgbClr val="FFFF00"/>
                </a:solidFill>
              </a:rPr>
              <a:t> wheel over?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A)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 Brad rotates in the Up direction.</a:t>
            </a:r>
            <a:r>
              <a:rPr lang="en-US" sz="2800" dirty="0" smtClean="0">
                <a:solidFill>
                  <a:srgbClr val="FFFF00"/>
                </a:solidFill>
              </a:rPr>
              <a:t>	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B)  Brad rotates in the Down direction.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C)  Brad does not rotate.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762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1899" y="365760"/>
            <a:ext cx="466344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Recall the definitions of moment of inertia and angular momentum.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75120" y="9393"/>
            <a:ext cx="2468880" cy="55122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Weights with Stool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1899" y="4297680"/>
            <a:ext cx="7955280" cy="21945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FF00"/>
                </a:solidFill>
              </a:rPr>
              <a:t>Clicker Question: 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A)  Is </a:t>
            </a:r>
            <a:r>
              <a:rPr lang="en-US" sz="2400" dirty="0">
                <a:solidFill>
                  <a:srgbClr val="FFFF00"/>
                </a:solidFill>
              </a:rPr>
              <a:t>this like an elastic collision where KE stays the same? 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B)  Is </a:t>
            </a:r>
            <a:r>
              <a:rPr lang="en-US" sz="2400" dirty="0">
                <a:solidFill>
                  <a:srgbClr val="FFFF00"/>
                </a:solidFill>
              </a:rPr>
              <a:t>it like an inelastic collision where some kinetic energy disappears? 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C)  For </a:t>
            </a:r>
            <a:r>
              <a:rPr lang="en-US" sz="2400" dirty="0">
                <a:solidFill>
                  <a:srgbClr val="FFFF00"/>
                </a:solidFill>
              </a:rPr>
              <a:t>completeness, </a:t>
            </a:r>
            <a:r>
              <a:rPr lang="en-US" sz="2400" dirty="0" smtClean="0">
                <a:solidFill>
                  <a:srgbClr val="FFFF00"/>
                </a:solidFill>
              </a:rPr>
              <a:t>is </a:t>
            </a:r>
            <a:r>
              <a:rPr lang="en-US" sz="2400" dirty="0">
                <a:solidFill>
                  <a:srgbClr val="FFFF00"/>
                </a:solidFill>
              </a:rPr>
              <a:t>it something new where kinetic energy increases? 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392021"/>
              </p:ext>
            </p:extLst>
          </p:nvPr>
        </p:nvGraphicFramePr>
        <p:xfrm>
          <a:off x="431899" y="1356666"/>
          <a:ext cx="11049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6" name="Equation" r:id="rId4" imgW="736560" imgH="342720" progId="Equation.3">
                  <p:embed/>
                </p:oleObj>
              </mc:Choice>
              <mc:Fallback>
                <p:oleObj name="Equation" r:id="rId4" imgW="736560" imgH="34272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99" y="1356666"/>
                        <a:ext cx="1104900" cy="5143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788210"/>
              </p:ext>
            </p:extLst>
          </p:nvPr>
        </p:nvGraphicFramePr>
        <p:xfrm>
          <a:off x="3840480" y="1547166"/>
          <a:ext cx="8191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7" name="Equation" r:id="rId6" imgW="545760" imgH="215640" progId="Equation.3">
                  <p:embed/>
                </p:oleObj>
              </mc:Choice>
              <mc:Fallback>
                <p:oleObj name="Equation" r:id="rId6" imgW="545760" imgH="215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0480" y="1547166"/>
                        <a:ext cx="819150" cy="3238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431899" y="2130402"/>
            <a:ext cx="7706261" cy="82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As before, there will be no external torque and so angular momentum will be conserved.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31899" y="3212748"/>
            <a:ext cx="7643673" cy="8255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 stays the same, I gets smaller, </a:t>
            </a:r>
            <a:r>
              <a:rPr lang="el-GR" sz="2400" dirty="0" smtClean="0"/>
              <a:t>ω</a:t>
            </a:r>
            <a:r>
              <a:rPr lang="en-US" sz="2400" dirty="0" smtClean="0"/>
              <a:t> must get bigger.  </a:t>
            </a:r>
          </a:p>
          <a:p>
            <a:r>
              <a:rPr lang="en-US" sz="2400" dirty="0" smtClean="0"/>
              <a:t>What about the kinetic energy?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349482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26280" y="3198104"/>
            <a:ext cx="3680460" cy="1140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If the moment of inertia decreases, the KE increases.  Why?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65760" y="365760"/>
            <a:ext cx="8001000" cy="7772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Angular momentum will be conserved and the moment of inertial of the system will decrease.  What happens to the KE?</a:t>
            </a:r>
            <a:endParaRPr lang="en-US" sz="24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9777"/>
              </p:ext>
            </p:extLst>
          </p:nvPr>
        </p:nvGraphicFramePr>
        <p:xfrm>
          <a:off x="2606040" y="4573904"/>
          <a:ext cx="7239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0" name="Equation" r:id="rId3" imgW="482400" imgH="241200" progId="Equation.3">
                  <p:embed/>
                </p:oleObj>
              </mc:Choice>
              <mc:Fallback>
                <p:oleObj name="Equation" r:id="rId3" imgW="482400" imgH="241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040" y="4573904"/>
                        <a:ext cx="72390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781626"/>
              </p:ext>
            </p:extLst>
          </p:nvPr>
        </p:nvGraphicFramePr>
        <p:xfrm>
          <a:off x="365760" y="1802130"/>
          <a:ext cx="11239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1" name="Equation" r:id="rId5" imgW="749160" imgH="419040" progId="Equation.3">
                  <p:embed/>
                </p:oleObj>
              </mc:Choice>
              <mc:Fallback>
                <p:oleObj name="Equation" r:id="rId5" imgW="749160" imgH="4190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1802130"/>
                        <a:ext cx="112395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497314"/>
              </p:ext>
            </p:extLst>
          </p:nvPr>
        </p:nvGraphicFramePr>
        <p:xfrm>
          <a:off x="2057400" y="2007017"/>
          <a:ext cx="8191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2" name="Equation" r:id="rId7" imgW="545760" imgH="177480" progId="Equation.3">
                  <p:embed/>
                </p:oleObj>
              </mc:Choice>
              <mc:Fallback>
                <p:oleObj name="Equation" r:id="rId7" imgW="545760" imgH="177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007017"/>
                        <a:ext cx="819150" cy="266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own Arrow 6"/>
          <p:cNvSpPr/>
          <p:nvPr/>
        </p:nvSpPr>
        <p:spPr>
          <a:xfrm>
            <a:off x="731520" y="2560320"/>
            <a:ext cx="13716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148840" y="4754879"/>
            <a:ext cx="137160" cy="108707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094360"/>
              </p:ext>
            </p:extLst>
          </p:nvPr>
        </p:nvGraphicFramePr>
        <p:xfrm>
          <a:off x="365760" y="3089910"/>
          <a:ext cx="8763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3" name="Equation" r:id="rId9" imgW="583920" imgH="419040" progId="Equation.3">
                  <p:embed/>
                </p:oleObj>
              </mc:Choice>
              <mc:Fallback>
                <p:oleObj name="Equation" r:id="rId9" imgW="583920" imgH="419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3089910"/>
                        <a:ext cx="8763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964063"/>
              </p:ext>
            </p:extLst>
          </p:nvPr>
        </p:nvGraphicFramePr>
        <p:xfrm>
          <a:off x="365760" y="4377690"/>
          <a:ext cx="1638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4" name="Equation" r:id="rId11" imgW="1091880" imgH="482400" progId="Equation.3">
                  <p:embed/>
                </p:oleObj>
              </mc:Choice>
              <mc:Fallback>
                <p:oleObj name="Equation" r:id="rId11" imgW="109188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4377690"/>
                        <a:ext cx="1638300" cy="7239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own Arrow 11"/>
          <p:cNvSpPr/>
          <p:nvPr/>
        </p:nvSpPr>
        <p:spPr>
          <a:xfrm>
            <a:off x="1808381" y="2140367"/>
            <a:ext cx="137160" cy="128016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1143000" y="5210749"/>
            <a:ext cx="137160" cy="37596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553910"/>
              </p:ext>
            </p:extLst>
          </p:nvPr>
        </p:nvGraphicFramePr>
        <p:xfrm>
          <a:off x="365760" y="5760720"/>
          <a:ext cx="29337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5" name="Equation" r:id="rId13" imgW="1955520" imgH="507960" progId="Equation.3">
                  <p:embed/>
                </p:oleObj>
              </mc:Choice>
              <mc:Fallback>
                <p:oleObj name="Equation" r:id="rId13" imgW="1955520" imgH="5079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5760720"/>
                        <a:ext cx="2933700" cy="762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396573"/>
              </p:ext>
            </p:extLst>
          </p:nvPr>
        </p:nvGraphicFramePr>
        <p:xfrm>
          <a:off x="4160520" y="5748067"/>
          <a:ext cx="18478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6" name="Equation" r:id="rId15" imgW="1231560" imgH="507960" progId="Equation.3">
                  <p:embed/>
                </p:oleObj>
              </mc:Choice>
              <mc:Fallback>
                <p:oleObj name="Equation" r:id="rId15" imgW="123156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0520" y="5748067"/>
                        <a:ext cx="1847850" cy="762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>
          <a:xfrm>
            <a:off x="3474720" y="6035040"/>
            <a:ext cx="502920" cy="1880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460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12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51960" y="2651760"/>
            <a:ext cx="1943100" cy="6920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Direction is out of screen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17320" y="137160"/>
            <a:ext cx="4309110" cy="9627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What is a sensible direction for the torque?</a:t>
            </a:r>
            <a:endParaRPr lang="en-US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78040" y="9393"/>
            <a:ext cx="1965960" cy="55122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Bicycle Wheel</a:t>
            </a:r>
            <a:endParaRPr lang="en-US" sz="2400" dirty="0"/>
          </a:p>
        </p:txBody>
      </p:sp>
      <p:sp>
        <p:nvSpPr>
          <p:cNvPr id="2" name="Arc 1"/>
          <p:cNvSpPr>
            <a:spLocks noChangeAspect="1"/>
          </p:cNvSpPr>
          <p:nvPr/>
        </p:nvSpPr>
        <p:spPr>
          <a:xfrm>
            <a:off x="1048008" y="1423535"/>
            <a:ext cx="1828800" cy="1828800"/>
          </a:xfrm>
          <a:prstGeom prst="arc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1825248" y="2200775"/>
            <a:ext cx="274320" cy="274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549140" y="2200775"/>
            <a:ext cx="274320" cy="274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>
            <a:spLocks noChangeAspect="1"/>
          </p:cNvSpPr>
          <p:nvPr/>
        </p:nvSpPr>
        <p:spPr>
          <a:xfrm>
            <a:off x="3771900" y="1423535"/>
            <a:ext cx="1828800" cy="1828800"/>
          </a:xfrm>
          <a:prstGeom prst="arc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17320" y="2560320"/>
            <a:ext cx="1943100" cy="6920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Direction is into screen</a:t>
            </a:r>
            <a:endParaRPr lang="en-US" sz="2400" dirty="0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1840488" y="4937760"/>
            <a:ext cx="274320" cy="274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2" idx="0"/>
          </p:cNvCxnSpPr>
          <p:nvPr/>
        </p:nvCxnSpPr>
        <p:spPr>
          <a:xfrm flipV="1">
            <a:off x="1977648" y="4297680"/>
            <a:ext cx="0" cy="64008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977648" y="5212080"/>
            <a:ext cx="0" cy="64008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77648" y="4297680"/>
            <a:ext cx="899160" cy="0"/>
          </a:xfrm>
          <a:prstGeom prst="straightConnector1">
            <a:avLst/>
          </a:prstGeom>
          <a:ln w="508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977648" y="5836772"/>
            <a:ext cx="899160" cy="0"/>
          </a:xfrm>
          <a:prstGeom prst="straightConnector1">
            <a:avLst/>
          </a:prstGeom>
          <a:ln w="508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063248" y="4297680"/>
            <a:ext cx="899160" cy="0"/>
          </a:xfrm>
          <a:prstGeom prst="straightConnector1">
            <a:avLst/>
          </a:prstGeom>
          <a:ln w="50800">
            <a:solidFill>
              <a:srgbClr val="B686D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063248" y="5824267"/>
            <a:ext cx="899160" cy="0"/>
          </a:xfrm>
          <a:prstGeom prst="straightConnector1">
            <a:avLst/>
          </a:prstGeom>
          <a:ln w="50800">
            <a:solidFill>
              <a:srgbClr val="B686D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2277566" y="5247738"/>
            <a:ext cx="502920" cy="551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F</a:t>
            </a:r>
            <a:r>
              <a:rPr lang="en-US" sz="2400" baseline="-25000" dirty="0" smtClean="0">
                <a:solidFill>
                  <a:srgbClr val="00FF00"/>
                </a:solidFill>
              </a:rPr>
              <a:t>A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86000" y="3738462"/>
            <a:ext cx="502920" cy="551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00FF00"/>
                </a:solidFill>
              </a:rPr>
              <a:t>F</a:t>
            </a:r>
            <a:r>
              <a:rPr lang="en-US" sz="2400" baseline="-25000" dirty="0" smtClean="0">
                <a:solidFill>
                  <a:srgbClr val="00FF00"/>
                </a:solidFill>
              </a:rPr>
              <a:t>A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165860" y="5247738"/>
            <a:ext cx="502920" cy="551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B686DA"/>
                </a:solidFill>
              </a:rPr>
              <a:t>F</a:t>
            </a:r>
            <a:r>
              <a:rPr lang="en-US" sz="2400" baseline="-25000" dirty="0">
                <a:solidFill>
                  <a:srgbClr val="B686DA"/>
                </a:solidFill>
              </a:rPr>
              <a:t>B</a:t>
            </a:r>
            <a:endParaRPr lang="en-US" sz="2400" dirty="0">
              <a:solidFill>
                <a:srgbClr val="B686DA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189386" y="3738462"/>
            <a:ext cx="502920" cy="551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B686DA"/>
                </a:solidFill>
              </a:rPr>
              <a:t>F</a:t>
            </a:r>
            <a:r>
              <a:rPr lang="en-US" sz="2400" baseline="-25000" dirty="0">
                <a:solidFill>
                  <a:srgbClr val="B686DA"/>
                </a:solidFill>
              </a:rPr>
              <a:t>B</a:t>
            </a:r>
            <a:endParaRPr lang="en-US" sz="2400" dirty="0">
              <a:solidFill>
                <a:srgbClr val="B686DA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116140" y="4937760"/>
            <a:ext cx="1600200" cy="3226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Axis of rotation</a:t>
            </a:r>
            <a:endParaRPr lang="en-US" sz="1600" dirty="0"/>
          </a:p>
        </p:txBody>
      </p:sp>
      <p:pic>
        <p:nvPicPr>
          <p:cNvPr id="60421" name="Picture 5" descr="http://www.google.ca/url?source=imglanding&amp;ct=img&amp;q=http://hyperphysics.phy-astr.gsu.edu/hbase/imgmec/vtord.gif&amp;sa=X&amp;ei=glCHUKDhLIOHygGa1oHwBQ&amp;ved=0CAsQ8wc&amp;usg=AFQjCNEC8OObdNaioepDWYhJpmX0fIlp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766" y="3840184"/>
            <a:ext cx="4876800" cy="300990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1946848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40080" y="457200"/>
            <a:ext cx="59436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So what should the gyroscope do?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543800" y="9393"/>
            <a:ext cx="1600200" cy="55122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Gyroscope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0080" y="4606290"/>
            <a:ext cx="466344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How should the angular momentum change?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0080" y="1657350"/>
            <a:ext cx="466344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is the direction of the angular momentum?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0080" y="3131820"/>
            <a:ext cx="466344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What is the direction of the torque due to  the unbalanced force?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0080" y="6080760"/>
            <a:ext cx="4663440" cy="365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 what should the gyroscope do?</a:t>
            </a:r>
            <a:endParaRPr lang="en-US" sz="24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46520" y="3131820"/>
            <a:ext cx="150876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FFFF00"/>
                </a:solidFill>
              </a:rPr>
              <a:t>Try It!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0280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6680</TotalTime>
  <Words>540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Theme</vt:lpstr>
      <vt:lpstr>Microsoft Equation 3.0</vt:lpstr>
      <vt:lpstr>Physics 101  -  Lecture 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279</cp:revision>
  <dcterms:created xsi:type="dcterms:W3CDTF">2012-09-16T23:14:53Z</dcterms:created>
  <dcterms:modified xsi:type="dcterms:W3CDTF">2012-10-24T02:36:35Z</dcterms:modified>
</cp:coreProperties>
</file>