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2"/>
  </p:notesMasterIdLst>
  <p:sldIdLst>
    <p:sldId id="257" r:id="rId2"/>
    <p:sldId id="274" r:id="rId3"/>
    <p:sldId id="278" r:id="rId4"/>
    <p:sldId id="279" r:id="rId5"/>
    <p:sldId id="284" r:id="rId6"/>
    <p:sldId id="283" r:id="rId7"/>
    <p:sldId id="282" r:id="rId8"/>
    <p:sldId id="285" r:id="rId9"/>
    <p:sldId id="281" r:id="rId10"/>
    <p:sldId id="280"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DBA4"/>
    <a:srgbClr val="00FF00"/>
    <a:srgbClr val="B686DA"/>
    <a:srgbClr val="FFDD71"/>
    <a:srgbClr val="CCEC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PE vs. Angle for Pendulum</a:t>
            </a:r>
            <a:endParaRPr lang="en-US" dirty="0"/>
          </a:p>
        </c:rich>
      </c:tx>
      <c:layout/>
      <c:overlay val="0"/>
    </c:title>
    <c:autoTitleDeleted val="0"/>
    <c:plotArea>
      <c:layout/>
      <c:scatterChart>
        <c:scatterStyle val="lineMarker"/>
        <c:varyColors val="0"/>
        <c:ser>
          <c:idx val="0"/>
          <c:order val="0"/>
          <c:tx>
            <c:strRef>
              <c:f>Sheet1!$B$1</c:f>
              <c:strCache>
                <c:ptCount val="1"/>
                <c:pt idx="0">
                  <c:v>mgh</c:v>
                </c:pt>
              </c:strCache>
            </c:strRef>
          </c:tx>
          <c:spPr>
            <a:ln w="38100">
              <a:solidFill>
                <a:srgbClr val="00B0F0"/>
              </a:solidFill>
            </a:ln>
          </c:spPr>
          <c:marker>
            <c:symbol val="none"/>
          </c:marker>
          <c:xVal>
            <c:numRef>
              <c:f>Sheet1!$A$2:$A$17</c:f>
              <c:numCache>
                <c:formatCode>General</c:formatCode>
                <c:ptCount val="16"/>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numCache>
            </c:numRef>
          </c:xVal>
          <c:yVal>
            <c:numRef>
              <c:f>Sheet1!$B$2:$B$17</c:f>
              <c:numCache>
                <c:formatCode>General</c:formatCode>
                <c:ptCount val="16"/>
                <c:pt idx="0">
                  <c:v>0</c:v>
                </c:pt>
                <c:pt idx="1">
                  <c:v>4.9958347219741794E-3</c:v>
                </c:pt>
                <c:pt idx="2">
                  <c:v>1.9933422158758374E-2</c:v>
                </c:pt>
                <c:pt idx="3">
                  <c:v>4.4663510874394019E-2</c:v>
                </c:pt>
                <c:pt idx="4">
                  <c:v>7.8939005997114897E-2</c:v>
                </c:pt>
                <c:pt idx="5">
                  <c:v>0.12241743810962724</c:v>
                </c:pt>
                <c:pt idx="6">
                  <c:v>0.17466438509032167</c:v>
                </c:pt>
                <c:pt idx="7">
                  <c:v>0.2351578127155115</c:v>
                </c:pt>
                <c:pt idx="8">
                  <c:v>0.3032932906528345</c:v>
                </c:pt>
                <c:pt idx="9">
                  <c:v>0.3783900317293355</c:v>
                </c:pt>
                <c:pt idx="10">
                  <c:v>0.45969769413186023</c:v>
                </c:pt>
                <c:pt idx="11">
                  <c:v>0.54640387857442252</c:v>
                </c:pt>
                <c:pt idx="12">
                  <c:v>0.63764224552332638</c:v>
                </c:pt>
                <c:pt idx="13">
                  <c:v>0.7325011713754126</c:v>
                </c:pt>
                <c:pt idx="14">
                  <c:v>0.83003285709975916</c:v>
                </c:pt>
                <c:pt idx="15">
                  <c:v>0.9292627983322973</c:v>
                </c:pt>
              </c:numCache>
            </c:numRef>
          </c:yVal>
          <c:smooth val="0"/>
        </c:ser>
        <c:ser>
          <c:idx val="1"/>
          <c:order val="1"/>
          <c:tx>
            <c:strRef>
              <c:f>Sheet1!$C$1</c:f>
              <c:strCache>
                <c:ptCount val="1"/>
                <c:pt idx="0">
                  <c:v>(mgLθ^2)/2</c:v>
                </c:pt>
              </c:strCache>
            </c:strRef>
          </c:tx>
          <c:spPr>
            <a:ln w="38100">
              <a:solidFill>
                <a:srgbClr val="FFFF00"/>
              </a:solidFill>
            </a:ln>
          </c:spPr>
          <c:marker>
            <c:symbol val="none"/>
          </c:marker>
          <c:xVal>
            <c:numRef>
              <c:f>Sheet1!$A$2:$A$17</c:f>
              <c:numCache>
                <c:formatCode>General</c:formatCode>
                <c:ptCount val="16"/>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numCache>
            </c:numRef>
          </c:xVal>
          <c:yVal>
            <c:numRef>
              <c:f>Sheet1!$C$2:$C$17</c:f>
              <c:numCache>
                <c:formatCode>General</c:formatCode>
                <c:ptCount val="16"/>
                <c:pt idx="0">
                  <c:v>0</c:v>
                </c:pt>
                <c:pt idx="1">
                  <c:v>5.000000000000001E-3</c:v>
                </c:pt>
                <c:pt idx="2">
                  <c:v>2.0000000000000004E-2</c:v>
                </c:pt>
                <c:pt idx="3">
                  <c:v>4.5000000000000012E-2</c:v>
                </c:pt>
                <c:pt idx="4">
                  <c:v>8.0000000000000016E-2</c:v>
                </c:pt>
                <c:pt idx="5">
                  <c:v>0.125</c:v>
                </c:pt>
                <c:pt idx="6">
                  <c:v>0.18</c:v>
                </c:pt>
                <c:pt idx="7">
                  <c:v>0.24499999999999997</c:v>
                </c:pt>
                <c:pt idx="8">
                  <c:v>0.31999999999999995</c:v>
                </c:pt>
                <c:pt idx="9">
                  <c:v>0.40499999999999992</c:v>
                </c:pt>
                <c:pt idx="10">
                  <c:v>0.49999999999999989</c:v>
                </c:pt>
                <c:pt idx="11">
                  <c:v>0.60499999999999987</c:v>
                </c:pt>
                <c:pt idx="12">
                  <c:v>0.72</c:v>
                </c:pt>
                <c:pt idx="13">
                  <c:v>0.84500000000000008</c:v>
                </c:pt>
                <c:pt idx="14">
                  <c:v>0.9800000000000002</c:v>
                </c:pt>
                <c:pt idx="15">
                  <c:v>1.1250000000000004</c:v>
                </c:pt>
              </c:numCache>
            </c:numRef>
          </c:yVal>
          <c:smooth val="0"/>
        </c:ser>
        <c:dLbls>
          <c:showLegendKey val="0"/>
          <c:showVal val="0"/>
          <c:showCatName val="0"/>
          <c:showSerName val="0"/>
          <c:showPercent val="0"/>
          <c:showBubbleSize val="0"/>
        </c:dLbls>
        <c:axId val="85878656"/>
        <c:axId val="85534208"/>
      </c:scatterChart>
      <c:valAx>
        <c:axId val="85878656"/>
        <c:scaling>
          <c:orientation val="minMax"/>
        </c:scaling>
        <c:delete val="0"/>
        <c:axPos val="b"/>
        <c:title>
          <c:tx>
            <c:rich>
              <a:bodyPr/>
              <a:lstStyle/>
              <a:p>
                <a:pPr>
                  <a:defRPr/>
                </a:pPr>
                <a:r>
                  <a:rPr lang="en-US" dirty="0" smtClean="0"/>
                  <a:t>Angle (rad)</a:t>
                </a:r>
                <a:endParaRPr lang="en-US" dirty="0"/>
              </a:p>
            </c:rich>
          </c:tx>
          <c:layout/>
          <c:overlay val="0"/>
        </c:title>
        <c:numFmt formatCode="General" sourceLinked="1"/>
        <c:majorTickMark val="out"/>
        <c:minorTickMark val="none"/>
        <c:tickLblPos val="nextTo"/>
        <c:crossAx val="85534208"/>
        <c:crosses val="autoZero"/>
        <c:crossBetween val="midCat"/>
      </c:valAx>
      <c:valAx>
        <c:axId val="85534208"/>
        <c:scaling>
          <c:orientation val="minMax"/>
        </c:scaling>
        <c:delete val="0"/>
        <c:axPos val="l"/>
        <c:majorGridlines/>
        <c:title>
          <c:tx>
            <c:rich>
              <a:bodyPr rot="-5400000" vert="horz"/>
              <a:lstStyle/>
              <a:p>
                <a:pPr>
                  <a:defRPr/>
                </a:pPr>
                <a:r>
                  <a:rPr lang="en-US" dirty="0" smtClean="0"/>
                  <a:t>Potential</a:t>
                </a:r>
                <a:r>
                  <a:rPr lang="en-US" baseline="0" dirty="0" smtClean="0"/>
                  <a:t> Energy</a:t>
                </a:r>
                <a:endParaRPr lang="en-US" dirty="0"/>
              </a:p>
            </c:rich>
          </c:tx>
          <c:layout/>
          <c:overlay val="0"/>
        </c:title>
        <c:numFmt formatCode="General" sourceLinked="1"/>
        <c:majorTickMark val="out"/>
        <c:minorTickMark val="none"/>
        <c:tickLblPos val="nextTo"/>
        <c:crossAx val="85878656"/>
        <c:crosses val="autoZero"/>
        <c:crossBetween val="midCat"/>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image" Target="../media/image23.wmf"/><Relationship Id="rId1" Type="http://schemas.openxmlformats.org/officeDocument/2006/relationships/image" Target="../media/image22.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11/8/2012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Measure</a:t>
            </a:r>
            <a:r>
              <a:rPr lang="en-US" baseline="0" dirty="0" smtClean="0"/>
              <a:t> period and then predict periods for length 2L and 4L.  Use </a:t>
            </a:r>
            <a:r>
              <a:rPr lang="en-US" baseline="0" smtClean="0"/>
              <a:t>small amplitudes.</a:t>
            </a:r>
            <a:endParaRPr lang="en-US" dirty="0" smtClean="0"/>
          </a:p>
          <a:p>
            <a:r>
              <a:rPr lang="en-US" dirty="0" smtClean="0"/>
              <a:t>2)	Note divergence</a:t>
            </a:r>
            <a:r>
              <a:rPr lang="en-US" baseline="0" dirty="0" smtClean="0"/>
              <a:t> of graphs starting between 0.5 and 1.0 radians.  Measure periods for a set of amplitudes.</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9</a:t>
            </a:fld>
            <a:endParaRPr lang="en-US"/>
          </a:p>
        </p:txBody>
      </p:sp>
    </p:spTree>
    <p:extLst>
      <p:ext uri="{BB962C8B-B14F-4D97-AF65-F5344CB8AC3E}">
        <p14:creationId xmlns:p14="http://schemas.microsoft.com/office/powerpoint/2010/main" val="3291070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oleObject" Target="../embeddings/oleObject28.bin"/><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9.bin"/><Relationship Id="rId11" Type="http://schemas.openxmlformats.org/officeDocument/2006/relationships/image" Target="../media/image34.wmf"/><Relationship Id="rId5" Type="http://schemas.openxmlformats.org/officeDocument/2006/relationships/image" Target="../media/image2.jpeg"/><Relationship Id="rId10" Type="http://schemas.openxmlformats.org/officeDocument/2006/relationships/oleObject" Target="../embeddings/oleObject31.bin"/><Relationship Id="rId4" Type="http://schemas.openxmlformats.org/officeDocument/2006/relationships/image" Target="../media/image31.wmf"/><Relationship Id="rId9" Type="http://schemas.openxmlformats.org/officeDocument/2006/relationships/image" Target="../media/image33.wmf"/></Relationships>
</file>

<file path=ppt/slides/_rels/slide2.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7.wmf"/><Relationship Id="rId17" Type="http://schemas.openxmlformats.org/officeDocument/2006/relationships/image" Target="../media/image2.jpeg"/><Relationship Id="rId2" Type="http://schemas.openxmlformats.org/officeDocument/2006/relationships/slideLayout" Target="../slideLayouts/slideLayout1.xml"/><Relationship Id="rId16" Type="http://schemas.openxmlformats.org/officeDocument/2006/relationships/image" Target="../media/image9.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4.wmf"/><Relationship Id="rId3" Type="http://schemas.openxmlformats.org/officeDocument/2006/relationships/image" Target="../media/image2.jpeg"/><Relationship Id="rId7" Type="http://schemas.openxmlformats.org/officeDocument/2006/relationships/image" Target="../media/image11.wmf"/><Relationship Id="rId12"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2.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19.wmf"/><Relationship Id="rId3" Type="http://schemas.openxmlformats.org/officeDocument/2006/relationships/oleObject" Target="../embeddings/oleObject13.bin"/><Relationship Id="rId7" Type="http://schemas.openxmlformats.org/officeDocument/2006/relationships/image" Target="../media/image16.wmf"/><Relationship Id="rId12"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4.bin"/><Relationship Id="rId11" Type="http://schemas.openxmlformats.org/officeDocument/2006/relationships/image" Target="../media/image18.wmf"/><Relationship Id="rId5" Type="http://schemas.openxmlformats.org/officeDocument/2006/relationships/image" Target="../media/image2.jpeg"/><Relationship Id="rId10" Type="http://schemas.openxmlformats.org/officeDocument/2006/relationships/oleObject" Target="../embeddings/oleObject16.bin"/><Relationship Id="rId4" Type="http://schemas.openxmlformats.org/officeDocument/2006/relationships/image" Target="../media/image15.wmf"/><Relationship Id="rId9" Type="http://schemas.openxmlformats.org/officeDocument/2006/relationships/image" Target="../media/image17.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8.bin"/><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9.bin"/><Relationship Id="rId5" Type="http://schemas.openxmlformats.org/officeDocument/2006/relationships/image" Target="../media/image2.jpeg"/><Relationship Id="rId4" Type="http://schemas.openxmlformats.org/officeDocument/2006/relationships/image" Target="../media/image20.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6.wmf"/><Relationship Id="rId18" Type="http://schemas.openxmlformats.org/officeDocument/2006/relationships/oleObject" Target="../embeddings/oleObject27.bin"/><Relationship Id="rId3" Type="http://schemas.openxmlformats.org/officeDocument/2006/relationships/image" Target="../media/image2.jpeg"/><Relationship Id="rId7" Type="http://schemas.openxmlformats.org/officeDocument/2006/relationships/image" Target="../media/image23.wmf"/><Relationship Id="rId12" Type="http://schemas.openxmlformats.org/officeDocument/2006/relationships/oleObject" Target="../embeddings/oleObject24.bin"/><Relationship Id="rId17" Type="http://schemas.openxmlformats.org/officeDocument/2006/relationships/image" Target="../media/image28.wmf"/><Relationship Id="rId2" Type="http://schemas.openxmlformats.org/officeDocument/2006/relationships/slideLayout" Target="../slideLayouts/slideLayout7.xml"/><Relationship Id="rId16" Type="http://schemas.openxmlformats.org/officeDocument/2006/relationships/oleObject" Target="../embeddings/oleObject26.bin"/><Relationship Id="rId1" Type="http://schemas.openxmlformats.org/officeDocument/2006/relationships/vmlDrawing" Target="../drawings/vmlDrawing5.vml"/><Relationship Id="rId6" Type="http://schemas.openxmlformats.org/officeDocument/2006/relationships/oleObject" Target="../embeddings/oleObject21.bin"/><Relationship Id="rId11" Type="http://schemas.openxmlformats.org/officeDocument/2006/relationships/image" Target="../media/image25.wmf"/><Relationship Id="rId5" Type="http://schemas.openxmlformats.org/officeDocument/2006/relationships/image" Target="../media/image22.wmf"/><Relationship Id="rId15" Type="http://schemas.openxmlformats.org/officeDocument/2006/relationships/image" Target="../media/image27.wmf"/><Relationship Id="rId10" Type="http://schemas.openxmlformats.org/officeDocument/2006/relationships/oleObject" Target="../embeddings/oleObject23.bin"/><Relationship Id="rId19" Type="http://schemas.openxmlformats.org/officeDocument/2006/relationships/image" Target="../media/image29.wmf"/><Relationship Id="rId4" Type="http://schemas.openxmlformats.org/officeDocument/2006/relationships/oleObject" Target="../embeddings/oleObject20.bin"/><Relationship Id="rId9" Type="http://schemas.openxmlformats.org/officeDocument/2006/relationships/image" Target="../media/image24.wmf"/><Relationship Id="rId14" Type="http://schemas.openxmlformats.org/officeDocument/2006/relationships/oleObject" Target="../embeddings/oleObject25.bin"/></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20</a:t>
            </a:r>
            <a:endParaRPr lang="en-US" sz="4800" dirty="0"/>
          </a:p>
        </p:txBody>
      </p:sp>
      <p:sp>
        <p:nvSpPr>
          <p:cNvPr id="3" name="Title 1"/>
          <p:cNvSpPr txBox="1">
            <a:spLocks/>
          </p:cNvSpPr>
          <p:nvPr/>
        </p:nvSpPr>
        <p:spPr>
          <a:xfrm>
            <a:off x="804461" y="1965960"/>
            <a:ext cx="7543800" cy="594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finish chapter 10.</a:t>
            </a:r>
            <a:endParaRPr lang="en-US" dirty="0"/>
          </a:p>
        </p:txBody>
      </p:sp>
      <p:sp>
        <p:nvSpPr>
          <p:cNvPr id="4"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a:t>
            </a:r>
            <a:endParaRPr lang="en-US" sz="16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4166361501"/>
              </p:ext>
            </p:extLst>
          </p:nvPr>
        </p:nvGraphicFramePr>
        <p:xfrm>
          <a:off x="5678488" y="6035675"/>
          <a:ext cx="1524000" cy="342900"/>
        </p:xfrm>
        <a:graphic>
          <a:graphicData uri="http://schemas.openxmlformats.org/presentationml/2006/ole">
            <mc:AlternateContent xmlns:mc="http://schemas.openxmlformats.org/markup-compatibility/2006">
              <mc:Choice xmlns:v="urn:schemas-microsoft-com:vml" Requires="v">
                <p:oleObj spid="_x0000_s77877" name="Equation" r:id="rId3" imgW="1015920" imgH="228600" progId="Equation.3">
                  <p:embed/>
                </p:oleObj>
              </mc:Choice>
              <mc:Fallback>
                <p:oleObj name="Equation" r:id="rId3" imgW="1015920" imgH="228600" progId="Equation.3">
                  <p:embed/>
                  <p:pic>
                    <p:nvPicPr>
                      <p:cNvPr id="0" name=""/>
                      <p:cNvPicPr>
                        <a:picLocks noChangeAspect="1" noChangeArrowheads="1"/>
                      </p:cNvPicPr>
                      <p:nvPr/>
                    </p:nvPicPr>
                    <p:blipFill>
                      <a:blip r:embed="rId4"/>
                      <a:srcRect/>
                      <a:stretch>
                        <a:fillRect/>
                      </a:stretch>
                    </p:blipFill>
                    <p:spPr bwMode="auto">
                      <a:xfrm>
                        <a:off x="5678488" y="6035675"/>
                        <a:ext cx="1524000" cy="342900"/>
                      </a:xfrm>
                      <a:prstGeom prst="rect">
                        <a:avLst/>
                      </a:prstGeom>
                      <a:solidFill>
                        <a:srgbClr val="FFFF00"/>
                      </a:solidFill>
                      <a:ln>
                        <a:noFill/>
                      </a:ln>
                      <a:extLst/>
                    </p:spPr>
                  </p:pic>
                </p:oleObj>
              </mc:Fallback>
            </mc:AlternateContent>
          </a:graphicData>
        </a:graphic>
      </p:graphicFrame>
      <p:sp>
        <p:nvSpPr>
          <p:cNvPr id="4" name="Title 1"/>
          <p:cNvSpPr txBox="1">
            <a:spLocks/>
          </p:cNvSpPr>
          <p:nvPr/>
        </p:nvSpPr>
        <p:spPr>
          <a:xfrm>
            <a:off x="1679803" y="182879"/>
            <a:ext cx="576072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Example:	Setting your grandfather clock.</a:t>
            </a:r>
          </a:p>
        </p:txBody>
      </p:sp>
      <p:sp>
        <p:nvSpPr>
          <p:cNvPr id="5"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10</a:t>
            </a:r>
            <a:endParaRPr lang="en-US" sz="1600" b="1" dirty="0">
              <a:solidFill>
                <a:schemeClr val="bg1"/>
              </a:solidFill>
            </a:endParaRPr>
          </a:p>
        </p:txBody>
      </p:sp>
      <p:sp>
        <p:nvSpPr>
          <p:cNvPr id="6" name="Title 1"/>
          <p:cNvSpPr txBox="1">
            <a:spLocks/>
          </p:cNvSpPr>
          <p:nvPr/>
        </p:nvSpPr>
        <p:spPr>
          <a:xfrm>
            <a:off x="320040" y="893315"/>
            <a:ext cx="7315200" cy="1143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Suppose that you have a grandfather clock that gains 1.00 minutes every 12.0 hours.  The pendulum is 1.000m long.  What should you do to make it keep the correct time?</a:t>
            </a:r>
          </a:p>
        </p:txBody>
      </p:sp>
      <p:sp>
        <p:nvSpPr>
          <p:cNvPr id="7" name="Title 1"/>
          <p:cNvSpPr txBox="1">
            <a:spLocks/>
          </p:cNvSpPr>
          <p:nvPr/>
        </p:nvSpPr>
        <p:spPr>
          <a:xfrm>
            <a:off x="320040" y="2247115"/>
            <a:ext cx="731520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It is ticking too fast; what do you want to achieve?</a:t>
            </a:r>
          </a:p>
        </p:txBody>
      </p:sp>
      <p:graphicFrame>
        <p:nvGraphicFramePr>
          <p:cNvPr id="2" name="Object 1"/>
          <p:cNvGraphicFramePr>
            <a:graphicFrameLocks noChangeAspect="1"/>
          </p:cNvGraphicFramePr>
          <p:nvPr>
            <p:extLst>
              <p:ext uri="{D42A27DB-BD31-4B8C-83A1-F6EECF244321}">
                <p14:modId xmlns:p14="http://schemas.microsoft.com/office/powerpoint/2010/main" val="2288316573"/>
              </p:ext>
            </p:extLst>
          </p:nvPr>
        </p:nvGraphicFramePr>
        <p:xfrm>
          <a:off x="320040" y="2956766"/>
          <a:ext cx="3467100" cy="647700"/>
        </p:xfrm>
        <a:graphic>
          <a:graphicData uri="http://schemas.openxmlformats.org/presentationml/2006/ole">
            <mc:AlternateContent xmlns:mc="http://schemas.openxmlformats.org/markup-compatibility/2006">
              <mc:Choice xmlns:v="urn:schemas-microsoft-com:vml" Requires="v">
                <p:oleObj spid="_x0000_s77878" name="Equation" r:id="rId6" imgW="2311200" imgH="431640" progId="Equation.3">
                  <p:embed/>
                </p:oleObj>
              </mc:Choice>
              <mc:Fallback>
                <p:oleObj name="Equation" r:id="rId6" imgW="2311200" imgH="431640" progId="Equation.3">
                  <p:embed/>
                  <p:pic>
                    <p:nvPicPr>
                      <p:cNvPr id="0" name="Object 2"/>
                      <p:cNvPicPr>
                        <a:picLocks noChangeAspect="1" noChangeArrowheads="1"/>
                      </p:cNvPicPr>
                      <p:nvPr/>
                    </p:nvPicPr>
                    <p:blipFill>
                      <a:blip r:embed="rId7"/>
                      <a:srcRect/>
                      <a:stretch>
                        <a:fillRect/>
                      </a:stretch>
                    </p:blipFill>
                    <p:spPr bwMode="auto">
                      <a:xfrm>
                        <a:off x="320040" y="2956766"/>
                        <a:ext cx="34671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itle 1"/>
          <p:cNvSpPr txBox="1">
            <a:spLocks/>
          </p:cNvSpPr>
          <p:nvPr/>
        </p:nvSpPr>
        <p:spPr>
          <a:xfrm>
            <a:off x="320040" y="3815266"/>
            <a:ext cx="731520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Write this ratio in terms of the pendulum length.</a:t>
            </a:r>
          </a:p>
        </p:txBody>
      </p:sp>
      <p:graphicFrame>
        <p:nvGraphicFramePr>
          <p:cNvPr id="9" name="Object 8"/>
          <p:cNvGraphicFramePr>
            <a:graphicFrameLocks noChangeAspect="1"/>
          </p:cNvGraphicFramePr>
          <p:nvPr>
            <p:extLst>
              <p:ext uri="{D42A27DB-BD31-4B8C-83A1-F6EECF244321}">
                <p14:modId xmlns:p14="http://schemas.microsoft.com/office/powerpoint/2010/main" val="815944401"/>
              </p:ext>
            </p:extLst>
          </p:nvPr>
        </p:nvGraphicFramePr>
        <p:xfrm>
          <a:off x="320040" y="4524917"/>
          <a:ext cx="1657350" cy="1066800"/>
        </p:xfrm>
        <a:graphic>
          <a:graphicData uri="http://schemas.openxmlformats.org/presentationml/2006/ole">
            <mc:AlternateContent xmlns:mc="http://schemas.openxmlformats.org/markup-compatibility/2006">
              <mc:Choice xmlns:v="urn:schemas-microsoft-com:vml" Requires="v">
                <p:oleObj spid="_x0000_s77879" name="Equation" r:id="rId8" imgW="1104840" imgH="711000" progId="Equation.3">
                  <p:embed/>
                </p:oleObj>
              </mc:Choice>
              <mc:Fallback>
                <p:oleObj name="Equation" r:id="rId8" imgW="1104840" imgH="711000" progId="Equation.3">
                  <p:embed/>
                  <p:pic>
                    <p:nvPicPr>
                      <p:cNvPr id="0" name="Object 2"/>
                      <p:cNvPicPr>
                        <a:picLocks noChangeAspect="1" noChangeArrowheads="1"/>
                      </p:cNvPicPr>
                      <p:nvPr/>
                    </p:nvPicPr>
                    <p:blipFill>
                      <a:blip r:embed="rId9"/>
                      <a:srcRect/>
                      <a:stretch>
                        <a:fillRect/>
                      </a:stretch>
                    </p:blipFill>
                    <p:spPr bwMode="auto">
                      <a:xfrm>
                        <a:off x="320040" y="4524917"/>
                        <a:ext cx="1657350" cy="1066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251940770"/>
              </p:ext>
            </p:extLst>
          </p:nvPr>
        </p:nvGraphicFramePr>
        <p:xfrm>
          <a:off x="320040" y="5802519"/>
          <a:ext cx="3829050" cy="723900"/>
        </p:xfrm>
        <a:graphic>
          <a:graphicData uri="http://schemas.openxmlformats.org/presentationml/2006/ole">
            <mc:AlternateContent xmlns:mc="http://schemas.openxmlformats.org/markup-compatibility/2006">
              <mc:Choice xmlns:v="urn:schemas-microsoft-com:vml" Requires="v">
                <p:oleObj spid="_x0000_s77880" name="Equation" r:id="rId10" imgW="2552400" imgH="482400" progId="Equation.3">
                  <p:embed/>
                </p:oleObj>
              </mc:Choice>
              <mc:Fallback>
                <p:oleObj name="Equation" r:id="rId10" imgW="2552400" imgH="482400" progId="Equation.3">
                  <p:embed/>
                  <p:pic>
                    <p:nvPicPr>
                      <p:cNvPr id="0" name="Object 8"/>
                      <p:cNvPicPr>
                        <a:picLocks noChangeAspect="1" noChangeArrowheads="1"/>
                      </p:cNvPicPr>
                      <p:nvPr/>
                    </p:nvPicPr>
                    <p:blipFill>
                      <a:blip r:embed="rId11"/>
                      <a:srcRect/>
                      <a:stretch>
                        <a:fillRect/>
                      </a:stretch>
                    </p:blipFill>
                    <p:spPr bwMode="auto">
                      <a:xfrm>
                        <a:off x="320040" y="5802519"/>
                        <a:ext cx="3829050" cy="723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itle 1"/>
          <p:cNvSpPr txBox="1">
            <a:spLocks/>
          </p:cNvSpPr>
          <p:nvPr/>
        </p:nvSpPr>
        <p:spPr>
          <a:xfrm>
            <a:off x="4560163" y="4663440"/>
            <a:ext cx="4572000" cy="8229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Turn the adjustment screw to make the pendulum </a:t>
            </a:r>
            <a:r>
              <a:rPr lang="en-US" sz="2400" dirty="0" smtClean="0"/>
              <a:t>2.8mm </a:t>
            </a:r>
            <a:r>
              <a:rPr lang="en-US" sz="2400" dirty="0" smtClean="0"/>
              <a:t>longer.</a:t>
            </a:r>
          </a:p>
        </p:txBody>
      </p:sp>
    </p:spTree>
    <p:extLst>
      <p:ext uri="{BB962C8B-B14F-4D97-AF65-F5344CB8AC3E}">
        <p14:creationId xmlns:p14="http://schemas.microsoft.com/office/powerpoint/2010/main" val="374836122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7320" y="365760"/>
            <a:ext cx="6304698" cy="457200"/>
          </a:xfrm>
        </p:spPr>
        <p:txBody>
          <a:bodyPr/>
          <a:lstStyle/>
          <a:p>
            <a:r>
              <a:rPr lang="en-US" sz="3200" dirty="0" smtClean="0"/>
              <a:t>Recall these from the previous lecture.</a:t>
            </a:r>
            <a:endParaRPr lang="en-US" sz="3200" dirty="0"/>
          </a:p>
        </p:txBody>
      </p:sp>
      <p:sp>
        <p:nvSpPr>
          <p:cNvPr id="3" name="Title 1"/>
          <p:cNvSpPr txBox="1">
            <a:spLocks/>
          </p:cNvSpPr>
          <p:nvPr/>
        </p:nvSpPr>
        <p:spPr>
          <a:xfrm>
            <a:off x="5047398" y="1234440"/>
            <a:ext cx="2537460" cy="1463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Angular frequency is set by the spring constant and the mass.</a:t>
            </a:r>
            <a:endParaRPr lang="en-US" sz="2400" dirty="0">
              <a:solidFill>
                <a:srgbClr val="00B0F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534481497"/>
              </p:ext>
            </p:extLst>
          </p:nvPr>
        </p:nvGraphicFramePr>
        <p:xfrm>
          <a:off x="7726680" y="1383141"/>
          <a:ext cx="952500" cy="514350"/>
        </p:xfrm>
        <a:graphic>
          <a:graphicData uri="http://schemas.openxmlformats.org/presentationml/2006/ole">
            <mc:AlternateContent xmlns:mc="http://schemas.openxmlformats.org/markup-compatibility/2006">
              <mc:Choice xmlns:v="urn:schemas-microsoft-com:vml" Requires="v">
                <p:oleObj spid="_x0000_s66832" name="Equation" r:id="rId3" imgW="634680" imgH="342720" progId="Equation.3">
                  <p:embed/>
                </p:oleObj>
              </mc:Choice>
              <mc:Fallback>
                <p:oleObj name="Equation" r:id="rId3" imgW="634680" imgH="342720" progId="Equation.3">
                  <p:embed/>
                  <p:pic>
                    <p:nvPicPr>
                      <p:cNvPr id="0" name=""/>
                      <p:cNvPicPr>
                        <a:picLocks noChangeAspect="1" noChangeArrowheads="1"/>
                      </p:cNvPicPr>
                      <p:nvPr/>
                    </p:nvPicPr>
                    <p:blipFill>
                      <a:blip r:embed="rId4"/>
                      <a:srcRect/>
                      <a:stretch>
                        <a:fillRect/>
                      </a:stretch>
                    </p:blipFill>
                    <p:spPr bwMode="auto">
                      <a:xfrm>
                        <a:off x="7726680" y="1383141"/>
                        <a:ext cx="952500" cy="514350"/>
                      </a:xfrm>
                      <a:prstGeom prst="rect">
                        <a:avLst/>
                      </a:prstGeom>
                      <a:solidFill>
                        <a:srgbClr val="00B0F0"/>
                      </a:solidFill>
                      <a:ln>
                        <a:noFill/>
                      </a:ln>
                      <a:extLst/>
                    </p:spPr>
                  </p:pic>
                </p:oleObj>
              </mc:Fallback>
            </mc:AlternateContent>
          </a:graphicData>
        </a:graphic>
      </p:graphicFrame>
      <p:sp>
        <p:nvSpPr>
          <p:cNvPr id="5" name="Title 1"/>
          <p:cNvSpPr txBox="1">
            <a:spLocks/>
          </p:cNvSpPr>
          <p:nvPr/>
        </p:nvSpPr>
        <p:spPr>
          <a:xfrm>
            <a:off x="365760" y="1034249"/>
            <a:ext cx="1325880"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Symbols</a:t>
            </a:r>
            <a:endParaRPr lang="en-US" sz="2400" dirty="0">
              <a:solidFill>
                <a:srgbClr val="00B0F0"/>
              </a:solidFill>
            </a:endParaRPr>
          </a:p>
        </p:txBody>
      </p:sp>
      <p:sp>
        <p:nvSpPr>
          <p:cNvPr id="7" name="Title 1"/>
          <p:cNvSpPr txBox="1">
            <a:spLocks/>
          </p:cNvSpPr>
          <p:nvPr/>
        </p:nvSpPr>
        <p:spPr>
          <a:xfrm>
            <a:off x="365760" y="3684423"/>
            <a:ext cx="4060646"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position as a function of time</a:t>
            </a:r>
            <a:endParaRPr lang="en-US" sz="2400" dirty="0">
              <a:solidFill>
                <a:srgbClr val="00FF00"/>
              </a:solidFill>
            </a:endParaRPr>
          </a:p>
        </p:txBody>
      </p:sp>
      <p:sp>
        <p:nvSpPr>
          <p:cNvPr id="8" name="Title 1"/>
          <p:cNvSpPr txBox="1">
            <a:spLocks/>
          </p:cNvSpPr>
          <p:nvPr/>
        </p:nvSpPr>
        <p:spPr>
          <a:xfrm>
            <a:off x="5047398" y="5014492"/>
            <a:ext cx="2139076" cy="8229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KE + PE = TE is constant</a:t>
            </a:r>
            <a:endParaRPr lang="en-US" sz="2400" dirty="0">
              <a:solidFill>
                <a:srgbClr val="FFFF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2017154955"/>
              </p:ext>
            </p:extLst>
          </p:nvPr>
        </p:nvGraphicFramePr>
        <p:xfrm>
          <a:off x="365760" y="1532566"/>
          <a:ext cx="4133850" cy="2019300"/>
        </p:xfrm>
        <a:graphic>
          <a:graphicData uri="http://schemas.openxmlformats.org/presentationml/2006/ole">
            <mc:AlternateContent xmlns:mc="http://schemas.openxmlformats.org/markup-compatibility/2006">
              <mc:Choice xmlns:v="urn:schemas-microsoft-com:vml" Requires="v">
                <p:oleObj spid="_x0000_s66833" name="Equation" r:id="rId5" imgW="2755800" imgH="1346040" progId="Equation.3">
                  <p:embed/>
                </p:oleObj>
              </mc:Choice>
              <mc:Fallback>
                <p:oleObj name="Equation" r:id="rId5" imgW="2755800" imgH="1346040" progId="Equation.3">
                  <p:embed/>
                  <p:pic>
                    <p:nvPicPr>
                      <p:cNvPr id="0" name="Object 3"/>
                      <p:cNvPicPr>
                        <a:picLocks noChangeAspect="1" noChangeArrowheads="1"/>
                      </p:cNvPicPr>
                      <p:nvPr/>
                    </p:nvPicPr>
                    <p:blipFill>
                      <a:blip r:embed="rId6"/>
                      <a:srcRect/>
                      <a:stretch>
                        <a:fillRect/>
                      </a:stretch>
                    </p:blipFill>
                    <p:spPr bwMode="auto">
                      <a:xfrm>
                        <a:off x="365760" y="1532566"/>
                        <a:ext cx="4133850" cy="2019300"/>
                      </a:xfrm>
                      <a:prstGeom prst="rect">
                        <a:avLst/>
                      </a:prstGeom>
                      <a:solidFill>
                        <a:srgbClr val="00B0F0"/>
                      </a:solidFill>
                      <a:ln>
                        <a:noFill/>
                      </a:ln>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77682664"/>
              </p:ext>
            </p:extLst>
          </p:nvPr>
        </p:nvGraphicFramePr>
        <p:xfrm>
          <a:off x="365760" y="4159880"/>
          <a:ext cx="2876550" cy="590550"/>
        </p:xfrm>
        <a:graphic>
          <a:graphicData uri="http://schemas.openxmlformats.org/presentationml/2006/ole">
            <mc:AlternateContent xmlns:mc="http://schemas.openxmlformats.org/markup-compatibility/2006">
              <mc:Choice xmlns:v="urn:schemas-microsoft-com:vml" Requires="v">
                <p:oleObj spid="_x0000_s66834" name="Equation" r:id="rId7" imgW="1917360" imgH="393480" progId="Equation.3">
                  <p:embed/>
                </p:oleObj>
              </mc:Choice>
              <mc:Fallback>
                <p:oleObj name="Equation" r:id="rId7" imgW="1917360" imgH="393480" progId="Equation.3">
                  <p:embed/>
                  <p:pic>
                    <p:nvPicPr>
                      <p:cNvPr id="0" name="Object 3"/>
                      <p:cNvPicPr>
                        <a:picLocks noChangeAspect="1" noChangeArrowheads="1"/>
                      </p:cNvPicPr>
                      <p:nvPr/>
                    </p:nvPicPr>
                    <p:blipFill>
                      <a:blip r:embed="rId8"/>
                      <a:srcRect/>
                      <a:stretch>
                        <a:fillRect/>
                      </a:stretch>
                    </p:blipFill>
                    <p:spPr bwMode="auto">
                      <a:xfrm>
                        <a:off x="365760" y="4159880"/>
                        <a:ext cx="2876550" cy="590550"/>
                      </a:xfrm>
                      <a:prstGeom prst="rect">
                        <a:avLst/>
                      </a:prstGeom>
                      <a:solidFill>
                        <a:srgbClr val="00FF00"/>
                      </a:solidFill>
                      <a:ln>
                        <a:noFill/>
                      </a:ln>
                    </p:spPr>
                  </p:pic>
                </p:oleObj>
              </mc:Fallback>
            </mc:AlternateContent>
          </a:graphicData>
        </a:graphic>
      </p:graphicFrame>
      <p:sp>
        <p:nvSpPr>
          <p:cNvPr id="11" name="Title 1"/>
          <p:cNvSpPr txBox="1">
            <a:spLocks/>
          </p:cNvSpPr>
          <p:nvPr/>
        </p:nvSpPr>
        <p:spPr>
          <a:xfrm>
            <a:off x="365760" y="4882987"/>
            <a:ext cx="4060646"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velocity as a function of time</a:t>
            </a:r>
            <a:endParaRPr lang="en-US" sz="2400" dirty="0">
              <a:solidFill>
                <a:srgbClr val="00FF00"/>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708771590"/>
              </p:ext>
            </p:extLst>
          </p:nvPr>
        </p:nvGraphicFramePr>
        <p:xfrm>
          <a:off x="365760" y="5358444"/>
          <a:ext cx="3219450" cy="342900"/>
        </p:xfrm>
        <a:graphic>
          <a:graphicData uri="http://schemas.openxmlformats.org/presentationml/2006/ole">
            <mc:AlternateContent xmlns:mc="http://schemas.openxmlformats.org/markup-compatibility/2006">
              <mc:Choice xmlns:v="urn:schemas-microsoft-com:vml" Requires="v">
                <p:oleObj spid="_x0000_s66835" name="Equation" r:id="rId9" imgW="2145960" imgH="228600" progId="Equation.3">
                  <p:embed/>
                </p:oleObj>
              </mc:Choice>
              <mc:Fallback>
                <p:oleObj name="Equation" r:id="rId9" imgW="2145960" imgH="228600" progId="Equation.3">
                  <p:embed/>
                  <p:pic>
                    <p:nvPicPr>
                      <p:cNvPr id="0" name="Object 9"/>
                      <p:cNvPicPr>
                        <a:picLocks noChangeAspect="1" noChangeArrowheads="1"/>
                      </p:cNvPicPr>
                      <p:nvPr/>
                    </p:nvPicPr>
                    <p:blipFill>
                      <a:blip r:embed="rId10"/>
                      <a:srcRect/>
                      <a:stretch>
                        <a:fillRect/>
                      </a:stretch>
                    </p:blipFill>
                    <p:spPr bwMode="auto">
                      <a:xfrm>
                        <a:off x="365760" y="5358444"/>
                        <a:ext cx="3219450" cy="342900"/>
                      </a:xfrm>
                      <a:prstGeom prst="rect">
                        <a:avLst/>
                      </a:prstGeom>
                      <a:solidFill>
                        <a:srgbClr val="00FF00"/>
                      </a:solidFill>
                      <a:ln>
                        <a:noFill/>
                      </a:ln>
                    </p:spPr>
                  </p:pic>
                </p:oleObj>
              </mc:Fallback>
            </mc:AlternateContent>
          </a:graphicData>
        </a:graphic>
      </p:graphicFrame>
      <p:sp>
        <p:nvSpPr>
          <p:cNvPr id="13" name="Title 1"/>
          <p:cNvSpPr txBox="1">
            <a:spLocks/>
          </p:cNvSpPr>
          <p:nvPr/>
        </p:nvSpPr>
        <p:spPr>
          <a:xfrm>
            <a:off x="365760" y="5833901"/>
            <a:ext cx="4548697"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acceleration as a function of time</a:t>
            </a:r>
            <a:endParaRPr lang="en-US" sz="2400" dirty="0">
              <a:solidFill>
                <a:srgbClr val="00FF00"/>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301719314"/>
              </p:ext>
            </p:extLst>
          </p:nvPr>
        </p:nvGraphicFramePr>
        <p:xfrm>
          <a:off x="355600" y="6308725"/>
          <a:ext cx="1504950" cy="342900"/>
        </p:xfrm>
        <a:graphic>
          <a:graphicData uri="http://schemas.openxmlformats.org/presentationml/2006/ole">
            <mc:AlternateContent xmlns:mc="http://schemas.openxmlformats.org/markup-compatibility/2006">
              <mc:Choice xmlns:v="urn:schemas-microsoft-com:vml" Requires="v">
                <p:oleObj spid="_x0000_s66836" name="Equation" r:id="rId11" imgW="1002960" imgH="228600" progId="Equation.3">
                  <p:embed/>
                </p:oleObj>
              </mc:Choice>
              <mc:Fallback>
                <p:oleObj name="Equation" r:id="rId11" imgW="1002960" imgH="228600" progId="Equation.3">
                  <p:embed/>
                  <p:pic>
                    <p:nvPicPr>
                      <p:cNvPr id="0" name="Object 11"/>
                      <p:cNvPicPr>
                        <a:picLocks noChangeAspect="1" noChangeArrowheads="1"/>
                      </p:cNvPicPr>
                      <p:nvPr/>
                    </p:nvPicPr>
                    <p:blipFill>
                      <a:blip r:embed="rId12"/>
                      <a:srcRect/>
                      <a:stretch>
                        <a:fillRect/>
                      </a:stretch>
                    </p:blipFill>
                    <p:spPr bwMode="auto">
                      <a:xfrm>
                        <a:off x="355600" y="6308725"/>
                        <a:ext cx="1504950" cy="342900"/>
                      </a:xfrm>
                      <a:prstGeom prst="rect">
                        <a:avLst/>
                      </a:prstGeom>
                      <a:solidFill>
                        <a:srgbClr val="00FF00"/>
                      </a:solidFill>
                      <a:ln>
                        <a:noFill/>
                      </a:ln>
                    </p:spPr>
                  </p:pic>
                </p:oleObj>
              </mc:Fallback>
            </mc:AlternateContent>
          </a:graphicData>
        </a:graphic>
      </p:graphicFrame>
      <p:sp>
        <p:nvSpPr>
          <p:cNvPr id="15" name="Title 1"/>
          <p:cNvSpPr txBox="1">
            <a:spLocks/>
          </p:cNvSpPr>
          <p:nvPr/>
        </p:nvSpPr>
        <p:spPr>
          <a:xfrm>
            <a:off x="5047397" y="2958618"/>
            <a:ext cx="1889613" cy="1451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Amplitude is set by how you start the SHO.</a:t>
            </a:r>
            <a:endParaRPr lang="en-US" sz="2400" dirty="0">
              <a:solidFill>
                <a:srgbClr val="00B0F0"/>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201145443"/>
              </p:ext>
            </p:extLst>
          </p:nvPr>
        </p:nvGraphicFramePr>
        <p:xfrm>
          <a:off x="7181850" y="2960523"/>
          <a:ext cx="1962150" cy="723900"/>
        </p:xfrm>
        <a:graphic>
          <a:graphicData uri="http://schemas.openxmlformats.org/presentationml/2006/ole">
            <mc:AlternateContent xmlns:mc="http://schemas.openxmlformats.org/markup-compatibility/2006">
              <mc:Choice xmlns:v="urn:schemas-microsoft-com:vml" Requires="v">
                <p:oleObj spid="_x0000_s66837" name="Equation" r:id="rId13" imgW="1307880" imgH="482400" progId="Equation.3">
                  <p:embed/>
                </p:oleObj>
              </mc:Choice>
              <mc:Fallback>
                <p:oleObj name="Equation" r:id="rId13" imgW="1307880" imgH="482400" progId="Equation.3">
                  <p:embed/>
                  <p:pic>
                    <p:nvPicPr>
                      <p:cNvPr id="0" name="Object 3"/>
                      <p:cNvPicPr>
                        <a:picLocks noChangeAspect="1" noChangeArrowheads="1"/>
                      </p:cNvPicPr>
                      <p:nvPr/>
                    </p:nvPicPr>
                    <p:blipFill>
                      <a:blip r:embed="rId14"/>
                      <a:srcRect/>
                      <a:stretch>
                        <a:fillRect/>
                      </a:stretch>
                    </p:blipFill>
                    <p:spPr bwMode="auto">
                      <a:xfrm>
                        <a:off x="7181850" y="2960523"/>
                        <a:ext cx="1962150" cy="723900"/>
                      </a:xfrm>
                      <a:prstGeom prst="rect">
                        <a:avLst/>
                      </a:prstGeom>
                      <a:solidFill>
                        <a:srgbClr val="00B0F0"/>
                      </a:solidFill>
                      <a:ln>
                        <a:noFill/>
                      </a:ln>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368245345"/>
              </p:ext>
            </p:extLst>
          </p:nvPr>
        </p:nvGraphicFramePr>
        <p:xfrm>
          <a:off x="7505700" y="4042151"/>
          <a:ext cx="1638300" cy="2819400"/>
        </p:xfrm>
        <a:graphic>
          <a:graphicData uri="http://schemas.openxmlformats.org/presentationml/2006/ole">
            <mc:AlternateContent xmlns:mc="http://schemas.openxmlformats.org/markup-compatibility/2006">
              <mc:Choice xmlns:v="urn:schemas-microsoft-com:vml" Requires="v">
                <p:oleObj spid="_x0000_s66838" name="Equation" r:id="rId15" imgW="1091880" imgH="1879560" progId="Equation.3">
                  <p:embed/>
                </p:oleObj>
              </mc:Choice>
              <mc:Fallback>
                <p:oleObj name="Equation" r:id="rId15" imgW="1091880" imgH="1879560" progId="Equation.3">
                  <p:embed/>
                  <p:pic>
                    <p:nvPicPr>
                      <p:cNvPr id="0" name="Object 15"/>
                      <p:cNvPicPr>
                        <a:picLocks noChangeAspect="1" noChangeArrowheads="1"/>
                      </p:cNvPicPr>
                      <p:nvPr/>
                    </p:nvPicPr>
                    <p:blipFill>
                      <a:blip r:embed="rId16"/>
                      <a:srcRect/>
                      <a:stretch>
                        <a:fillRect/>
                      </a:stretch>
                    </p:blipFill>
                    <p:spPr bwMode="auto">
                      <a:xfrm>
                        <a:off x="7505700" y="4042151"/>
                        <a:ext cx="1638300" cy="2819400"/>
                      </a:xfrm>
                      <a:prstGeom prst="rect">
                        <a:avLst/>
                      </a:prstGeom>
                      <a:solidFill>
                        <a:srgbClr val="FFFF00"/>
                      </a:solidFill>
                      <a:ln>
                        <a:noFill/>
                      </a:ln>
                    </p:spPr>
                  </p:pic>
                </p:oleObj>
              </mc:Fallback>
            </mc:AlternateContent>
          </a:graphicData>
        </a:graphic>
      </p:graphicFrame>
      <p:sp>
        <p:nvSpPr>
          <p:cNvPr id="18" name="Title 1"/>
          <p:cNvSpPr txBox="1">
            <a:spLocks/>
          </p:cNvSpPr>
          <p:nvPr/>
        </p:nvSpPr>
        <p:spPr>
          <a:xfrm>
            <a:off x="0" y="6528195"/>
            <a:ext cx="274320" cy="325817"/>
          </a:xfrm>
          <a:prstGeom prst="rect">
            <a:avLst/>
          </a:prstGeom>
          <a:blipFill>
            <a:blip r:embed="rId17"/>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Tree>
    <p:extLst>
      <p:ext uri="{BB962C8B-B14F-4D97-AF65-F5344CB8AC3E}">
        <p14:creationId xmlns:p14="http://schemas.microsoft.com/office/powerpoint/2010/main" val="257979416"/>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40080" y="457200"/>
            <a:ext cx="7909560" cy="21945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Can a simple harmonic oscillator ( a mass on a spring ) ever have velocity and position with the same algebraic sign?</a:t>
            </a:r>
            <a:br>
              <a:rPr lang="en-US" sz="2800" dirty="0" smtClean="0">
                <a:solidFill>
                  <a:srgbClr val="FFFF00"/>
                </a:solidFill>
              </a:rPr>
            </a:br>
            <a:r>
              <a:rPr lang="en-US" sz="2800" dirty="0" smtClean="0">
                <a:solidFill>
                  <a:srgbClr val="FFFF00"/>
                </a:solidFill>
              </a:rPr>
              <a:t>A)	Yes</a:t>
            </a:r>
            <a:br>
              <a:rPr lang="en-US" sz="2800" dirty="0" smtClean="0">
                <a:solidFill>
                  <a:srgbClr val="FFFF00"/>
                </a:solidFill>
              </a:rPr>
            </a:br>
            <a:r>
              <a:rPr lang="en-US" sz="2800" dirty="0" smtClean="0">
                <a:solidFill>
                  <a:srgbClr val="FFFF00"/>
                </a:solidFill>
              </a:rPr>
              <a:t>B)	No</a:t>
            </a:r>
            <a:endParaRPr lang="en-US" sz="2800" dirty="0">
              <a:solidFill>
                <a:srgbClr val="FFFF00"/>
              </a:solidFill>
            </a:endParaRPr>
          </a:p>
        </p:txBody>
      </p:sp>
      <p:sp>
        <p:nvSpPr>
          <p:cNvPr id="4" name="Title 1"/>
          <p:cNvSpPr txBox="1">
            <a:spLocks/>
          </p:cNvSpPr>
          <p:nvPr/>
        </p:nvSpPr>
        <p:spPr>
          <a:xfrm>
            <a:off x="640080" y="3200400"/>
            <a:ext cx="7909560" cy="21945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Can a simple harmonic oscillator ever have acceleration and position with the same algebraic sign?</a:t>
            </a:r>
            <a:br>
              <a:rPr lang="en-US" sz="2800" dirty="0" smtClean="0">
                <a:solidFill>
                  <a:srgbClr val="FFFF00"/>
                </a:solidFill>
              </a:rPr>
            </a:br>
            <a:r>
              <a:rPr lang="en-US" sz="2800" dirty="0" smtClean="0">
                <a:solidFill>
                  <a:srgbClr val="FFFF00"/>
                </a:solidFill>
              </a:rPr>
              <a:t>A)	Yes</a:t>
            </a:r>
            <a:br>
              <a:rPr lang="en-US" sz="2800" dirty="0" smtClean="0">
                <a:solidFill>
                  <a:srgbClr val="FFFF00"/>
                </a:solidFill>
              </a:rPr>
            </a:br>
            <a:r>
              <a:rPr lang="en-US" sz="2800" dirty="0" smtClean="0">
                <a:solidFill>
                  <a:srgbClr val="FFFF00"/>
                </a:solidFill>
              </a:rPr>
              <a:t>B)	No</a:t>
            </a:r>
            <a:endParaRPr lang="en-US" sz="2800" dirty="0">
              <a:solidFill>
                <a:srgbClr val="FFFF00"/>
              </a:solidFill>
            </a:endParaRPr>
          </a:p>
        </p:txBody>
      </p:sp>
      <p:sp>
        <p:nvSpPr>
          <p:cNvPr id="5"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3</a:t>
            </a:r>
          </a:p>
        </p:txBody>
      </p:sp>
    </p:spTree>
    <p:extLst>
      <p:ext uri="{BB962C8B-B14F-4D97-AF65-F5344CB8AC3E}">
        <p14:creationId xmlns:p14="http://schemas.microsoft.com/office/powerpoint/2010/main" val="315013713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3017519"/>
            <a:ext cx="260604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Find the Amplitude</a:t>
            </a:r>
          </a:p>
        </p:txBody>
      </p:sp>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4</a:t>
            </a:r>
          </a:p>
        </p:txBody>
      </p:sp>
      <p:sp>
        <p:nvSpPr>
          <p:cNvPr id="6" name="Title 1"/>
          <p:cNvSpPr txBox="1">
            <a:spLocks/>
          </p:cNvSpPr>
          <p:nvPr/>
        </p:nvSpPr>
        <p:spPr>
          <a:xfrm>
            <a:off x="1577340" y="228600"/>
            <a:ext cx="594360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Example:	Using the SHO expressions.</a:t>
            </a:r>
          </a:p>
        </p:txBody>
      </p:sp>
      <p:sp>
        <p:nvSpPr>
          <p:cNvPr id="7" name="Title 1"/>
          <p:cNvSpPr txBox="1">
            <a:spLocks/>
          </p:cNvSpPr>
          <p:nvPr/>
        </p:nvSpPr>
        <p:spPr>
          <a:xfrm>
            <a:off x="640080" y="868680"/>
            <a:ext cx="7818120" cy="19202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A 550g mass is attached to a spring with force constant 0.15N/m.  It is pulled aside from the equilibrium point by +20.0cm and started into motion with a velocity of  -20.0cm/s.  Find the amplitude of the motion, the KE at t = 5.0s, and the position at t = 10.0s.</a:t>
            </a:r>
          </a:p>
        </p:txBody>
      </p:sp>
      <p:graphicFrame>
        <p:nvGraphicFramePr>
          <p:cNvPr id="8" name="Object 7"/>
          <p:cNvGraphicFramePr>
            <a:graphicFrameLocks noChangeAspect="1"/>
          </p:cNvGraphicFramePr>
          <p:nvPr>
            <p:extLst>
              <p:ext uri="{D42A27DB-BD31-4B8C-83A1-F6EECF244321}">
                <p14:modId xmlns:p14="http://schemas.microsoft.com/office/powerpoint/2010/main" val="3960834712"/>
              </p:ext>
            </p:extLst>
          </p:nvPr>
        </p:nvGraphicFramePr>
        <p:xfrm>
          <a:off x="914400" y="3850702"/>
          <a:ext cx="1600200" cy="762000"/>
        </p:xfrm>
        <a:graphic>
          <a:graphicData uri="http://schemas.openxmlformats.org/presentationml/2006/ole">
            <mc:AlternateContent xmlns:mc="http://schemas.openxmlformats.org/markup-compatibility/2006">
              <mc:Choice xmlns:v="urn:schemas-microsoft-com:vml" Requires="v">
                <p:oleObj spid="_x0000_s73810" name="Equation" r:id="rId4" imgW="1066680" imgH="507960" progId="Equation.3">
                  <p:embed/>
                </p:oleObj>
              </mc:Choice>
              <mc:Fallback>
                <p:oleObj name="Equation" r:id="rId4" imgW="1066680" imgH="507960" progId="Equation.3">
                  <p:embed/>
                  <p:pic>
                    <p:nvPicPr>
                      <p:cNvPr id="0" name="Object 2"/>
                      <p:cNvPicPr>
                        <a:picLocks noChangeAspect="1" noChangeArrowheads="1"/>
                      </p:cNvPicPr>
                      <p:nvPr/>
                    </p:nvPicPr>
                    <p:blipFill>
                      <a:blip r:embed="rId5"/>
                      <a:srcRect/>
                      <a:stretch>
                        <a:fillRect/>
                      </a:stretch>
                    </p:blipFill>
                    <p:spPr bwMode="auto">
                      <a:xfrm>
                        <a:off x="914400" y="3850702"/>
                        <a:ext cx="1600200" cy="762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652686678"/>
              </p:ext>
            </p:extLst>
          </p:nvPr>
        </p:nvGraphicFramePr>
        <p:xfrm>
          <a:off x="914400" y="4947034"/>
          <a:ext cx="1428750" cy="685800"/>
        </p:xfrm>
        <a:graphic>
          <a:graphicData uri="http://schemas.openxmlformats.org/presentationml/2006/ole">
            <mc:AlternateContent xmlns:mc="http://schemas.openxmlformats.org/markup-compatibility/2006">
              <mc:Choice xmlns:v="urn:schemas-microsoft-com:vml" Requires="v">
                <p:oleObj spid="_x0000_s73811" name="Equation" r:id="rId6" imgW="952200" imgH="457200" progId="Equation.3">
                  <p:embed/>
                </p:oleObj>
              </mc:Choice>
              <mc:Fallback>
                <p:oleObj name="Equation" r:id="rId6" imgW="952200" imgH="457200" progId="Equation.3">
                  <p:embed/>
                  <p:pic>
                    <p:nvPicPr>
                      <p:cNvPr id="0" name="Object 2"/>
                      <p:cNvPicPr>
                        <a:picLocks noChangeAspect="1" noChangeArrowheads="1"/>
                      </p:cNvPicPr>
                      <p:nvPr/>
                    </p:nvPicPr>
                    <p:blipFill>
                      <a:blip r:embed="rId7"/>
                      <a:srcRect/>
                      <a:stretch>
                        <a:fillRect/>
                      </a:stretch>
                    </p:blipFill>
                    <p:spPr bwMode="auto">
                      <a:xfrm>
                        <a:off x="914400" y="4947034"/>
                        <a:ext cx="142875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091633183"/>
              </p:ext>
            </p:extLst>
          </p:nvPr>
        </p:nvGraphicFramePr>
        <p:xfrm>
          <a:off x="914400" y="5967166"/>
          <a:ext cx="3028950" cy="704850"/>
        </p:xfrm>
        <a:graphic>
          <a:graphicData uri="http://schemas.openxmlformats.org/presentationml/2006/ole">
            <mc:AlternateContent xmlns:mc="http://schemas.openxmlformats.org/markup-compatibility/2006">
              <mc:Choice xmlns:v="urn:schemas-microsoft-com:vml" Requires="v">
                <p:oleObj spid="_x0000_s73812" name="Equation" r:id="rId8" imgW="2019240" imgH="469800" progId="Equation.3">
                  <p:embed/>
                </p:oleObj>
              </mc:Choice>
              <mc:Fallback>
                <p:oleObj name="Equation" r:id="rId8" imgW="2019240" imgH="469800" progId="Equation.3">
                  <p:embed/>
                  <p:pic>
                    <p:nvPicPr>
                      <p:cNvPr id="0" name="Object 2"/>
                      <p:cNvPicPr>
                        <a:picLocks noChangeAspect="1" noChangeArrowheads="1"/>
                      </p:cNvPicPr>
                      <p:nvPr/>
                    </p:nvPicPr>
                    <p:blipFill>
                      <a:blip r:embed="rId9"/>
                      <a:srcRect/>
                      <a:stretch>
                        <a:fillRect/>
                      </a:stretch>
                    </p:blipFill>
                    <p:spPr bwMode="auto">
                      <a:xfrm>
                        <a:off x="914400" y="5967166"/>
                        <a:ext cx="3028950" cy="704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566862320"/>
              </p:ext>
            </p:extLst>
          </p:nvPr>
        </p:nvGraphicFramePr>
        <p:xfrm>
          <a:off x="5505450" y="3850702"/>
          <a:ext cx="2952750" cy="762000"/>
        </p:xfrm>
        <a:graphic>
          <a:graphicData uri="http://schemas.openxmlformats.org/presentationml/2006/ole">
            <mc:AlternateContent xmlns:mc="http://schemas.openxmlformats.org/markup-compatibility/2006">
              <mc:Choice xmlns:v="urn:schemas-microsoft-com:vml" Requires="v">
                <p:oleObj spid="_x0000_s73813" name="Equation" r:id="rId10" imgW="1968480" imgH="507960" progId="Equation.3">
                  <p:embed/>
                </p:oleObj>
              </mc:Choice>
              <mc:Fallback>
                <p:oleObj name="Equation" r:id="rId10" imgW="1968480" imgH="507960" progId="Equation.3">
                  <p:embed/>
                  <p:pic>
                    <p:nvPicPr>
                      <p:cNvPr id="0" name="Object 7"/>
                      <p:cNvPicPr>
                        <a:picLocks noChangeAspect="1" noChangeArrowheads="1"/>
                      </p:cNvPicPr>
                      <p:nvPr/>
                    </p:nvPicPr>
                    <p:blipFill>
                      <a:blip r:embed="rId11"/>
                      <a:srcRect/>
                      <a:stretch>
                        <a:fillRect/>
                      </a:stretch>
                    </p:blipFill>
                    <p:spPr bwMode="auto">
                      <a:xfrm>
                        <a:off x="5505450" y="3850702"/>
                        <a:ext cx="2952750" cy="762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063643168"/>
              </p:ext>
            </p:extLst>
          </p:nvPr>
        </p:nvGraphicFramePr>
        <p:xfrm>
          <a:off x="6526382" y="5366134"/>
          <a:ext cx="1009650" cy="266700"/>
        </p:xfrm>
        <a:graphic>
          <a:graphicData uri="http://schemas.openxmlformats.org/presentationml/2006/ole">
            <mc:AlternateContent xmlns:mc="http://schemas.openxmlformats.org/markup-compatibility/2006">
              <mc:Choice xmlns:v="urn:schemas-microsoft-com:vml" Requires="v">
                <p:oleObj spid="_x0000_s73814" name="Equation" r:id="rId12" imgW="672840" imgH="177480" progId="Equation.3">
                  <p:embed/>
                </p:oleObj>
              </mc:Choice>
              <mc:Fallback>
                <p:oleObj name="Equation" r:id="rId12" imgW="672840" imgH="177480" progId="Equation.3">
                  <p:embed/>
                  <p:pic>
                    <p:nvPicPr>
                      <p:cNvPr id="0" name="Object 2"/>
                      <p:cNvPicPr>
                        <a:picLocks noChangeAspect="1" noChangeArrowheads="1"/>
                      </p:cNvPicPr>
                      <p:nvPr/>
                    </p:nvPicPr>
                    <p:blipFill>
                      <a:blip r:embed="rId13"/>
                      <a:srcRect/>
                      <a:stretch>
                        <a:fillRect/>
                      </a:stretch>
                    </p:blipFill>
                    <p:spPr bwMode="auto">
                      <a:xfrm>
                        <a:off x="6526382" y="5366134"/>
                        <a:ext cx="1009650" cy="266700"/>
                      </a:xfrm>
                      <a:prstGeom prst="rect">
                        <a:avLst/>
                      </a:prstGeom>
                      <a:solidFill>
                        <a:srgbClr val="FFFF00"/>
                      </a:solidFill>
                      <a:ln>
                        <a:noFill/>
                      </a:ln>
                    </p:spPr>
                  </p:pic>
                </p:oleObj>
              </mc:Fallback>
            </mc:AlternateContent>
          </a:graphicData>
        </a:graphic>
      </p:graphicFrame>
    </p:spTree>
    <p:extLst>
      <p:ext uri="{BB962C8B-B14F-4D97-AF65-F5344CB8AC3E}">
        <p14:creationId xmlns:p14="http://schemas.microsoft.com/office/powerpoint/2010/main" val="335807204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1554202822"/>
              </p:ext>
            </p:extLst>
          </p:nvPr>
        </p:nvGraphicFramePr>
        <p:xfrm>
          <a:off x="5627370" y="6103620"/>
          <a:ext cx="1638300" cy="304800"/>
        </p:xfrm>
        <a:graphic>
          <a:graphicData uri="http://schemas.openxmlformats.org/presentationml/2006/ole">
            <mc:AlternateContent xmlns:mc="http://schemas.openxmlformats.org/markup-compatibility/2006">
              <mc:Choice xmlns:v="urn:schemas-microsoft-com:vml" Requires="v">
                <p:oleObj spid="_x0000_s78932" name="Equation" r:id="rId3" imgW="1091880" imgH="203040" progId="Equation.3">
                  <p:embed/>
                </p:oleObj>
              </mc:Choice>
              <mc:Fallback>
                <p:oleObj name="Equation" r:id="rId3" imgW="1091880" imgH="203040" progId="Equation.3">
                  <p:embed/>
                  <p:pic>
                    <p:nvPicPr>
                      <p:cNvPr id="0" name=""/>
                      <p:cNvPicPr>
                        <a:picLocks noChangeAspect="1" noChangeArrowheads="1"/>
                      </p:cNvPicPr>
                      <p:nvPr/>
                    </p:nvPicPr>
                    <p:blipFill>
                      <a:blip r:embed="rId4"/>
                      <a:srcRect/>
                      <a:stretch>
                        <a:fillRect/>
                      </a:stretch>
                    </p:blipFill>
                    <p:spPr bwMode="auto">
                      <a:xfrm>
                        <a:off x="5627370" y="6103620"/>
                        <a:ext cx="1638300" cy="304800"/>
                      </a:xfrm>
                      <a:prstGeom prst="rect">
                        <a:avLst/>
                      </a:prstGeom>
                      <a:solidFill>
                        <a:srgbClr val="FFFF00"/>
                      </a:solidFill>
                      <a:ln>
                        <a:noFill/>
                      </a:ln>
                    </p:spPr>
                  </p:pic>
                </p:oleObj>
              </mc:Fallback>
            </mc:AlternateContent>
          </a:graphicData>
        </a:graphic>
      </p:graphicFrame>
      <p:sp>
        <p:nvSpPr>
          <p:cNvPr id="5"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5</a:t>
            </a:r>
          </a:p>
        </p:txBody>
      </p:sp>
      <p:sp>
        <p:nvSpPr>
          <p:cNvPr id="6" name="Title 1"/>
          <p:cNvSpPr txBox="1">
            <a:spLocks/>
          </p:cNvSpPr>
          <p:nvPr/>
        </p:nvSpPr>
        <p:spPr>
          <a:xfrm>
            <a:off x="676034" y="182880"/>
            <a:ext cx="8147926"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Find the KE at t = 5.0s.	</a:t>
            </a:r>
            <a:r>
              <a:rPr lang="en-US" sz="2400" dirty="0" smtClean="0">
                <a:solidFill>
                  <a:srgbClr val="FFFF00"/>
                </a:solidFill>
              </a:rPr>
              <a:t>Set your calculator to radian mode.</a:t>
            </a:r>
            <a:endParaRPr 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1759921366"/>
              </p:ext>
            </p:extLst>
          </p:nvPr>
        </p:nvGraphicFramePr>
        <p:xfrm>
          <a:off x="676034" y="1275203"/>
          <a:ext cx="1866900" cy="647700"/>
        </p:xfrm>
        <a:graphic>
          <a:graphicData uri="http://schemas.openxmlformats.org/presentationml/2006/ole">
            <mc:AlternateContent xmlns:mc="http://schemas.openxmlformats.org/markup-compatibility/2006">
              <mc:Choice xmlns:v="urn:schemas-microsoft-com:vml" Requires="v">
                <p:oleObj spid="_x0000_s78933" name="Equation" r:id="rId6" imgW="1244520" imgH="431640" progId="Equation.3">
                  <p:embed/>
                </p:oleObj>
              </mc:Choice>
              <mc:Fallback>
                <p:oleObj name="Equation" r:id="rId6" imgW="1244520" imgH="431640" progId="Equation.3">
                  <p:embed/>
                  <p:pic>
                    <p:nvPicPr>
                      <p:cNvPr id="0" name="Object 2"/>
                      <p:cNvPicPr>
                        <a:picLocks noChangeAspect="1" noChangeArrowheads="1"/>
                      </p:cNvPicPr>
                      <p:nvPr/>
                    </p:nvPicPr>
                    <p:blipFill>
                      <a:blip r:embed="rId7"/>
                      <a:srcRect/>
                      <a:stretch>
                        <a:fillRect/>
                      </a:stretch>
                    </p:blipFill>
                    <p:spPr bwMode="auto">
                      <a:xfrm>
                        <a:off x="676034" y="1275203"/>
                        <a:ext cx="186690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141742786"/>
              </p:ext>
            </p:extLst>
          </p:nvPr>
        </p:nvGraphicFramePr>
        <p:xfrm>
          <a:off x="676034" y="2516375"/>
          <a:ext cx="3219450" cy="342900"/>
        </p:xfrm>
        <a:graphic>
          <a:graphicData uri="http://schemas.openxmlformats.org/presentationml/2006/ole">
            <mc:AlternateContent xmlns:mc="http://schemas.openxmlformats.org/markup-compatibility/2006">
              <mc:Choice xmlns:v="urn:schemas-microsoft-com:vml" Requires="v">
                <p:oleObj spid="_x0000_s78934" name="Equation" r:id="rId8" imgW="2145960" imgH="228600" progId="Equation.3">
                  <p:embed/>
                </p:oleObj>
              </mc:Choice>
              <mc:Fallback>
                <p:oleObj name="Equation" r:id="rId8" imgW="2145960" imgH="228600" progId="Equation.3">
                  <p:embed/>
                  <p:pic>
                    <p:nvPicPr>
                      <p:cNvPr id="0" name="Object 2"/>
                      <p:cNvPicPr>
                        <a:picLocks noChangeAspect="1" noChangeArrowheads="1"/>
                      </p:cNvPicPr>
                      <p:nvPr/>
                    </p:nvPicPr>
                    <p:blipFill>
                      <a:blip r:embed="rId9"/>
                      <a:srcRect/>
                      <a:stretch>
                        <a:fillRect/>
                      </a:stretch>
                    </p:blipFill>
                    <p:spPr bwMode="auto">
                      <a:xfrm>
                        <a:off x="676034" y="2516375"/>
                        <a:ext cx="3219450" cy="342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522462236"/>
              </p:ext>
            </p:extLst>
          </p:nvPr>
        </p:nvGraphicFramePr>
        <p:xfrm>
          <a:off x="676034" y="3452747"/>
          <a:ext cx="6686550" cy="1714500"/>
        </p:xfrm>
        <a:graphic>
          <a:graphicData uri="http://schemas.openxmlformats.org/presentationml/2006/ole">
            <mc:AlternateContent xmlns:mc="http://schemas.openxmlformats.org/markup-compatibility/2006">
              <mc:Choice xmlns:v="urn:schemas-microsoft-com:vml" Requires="v">
                <p:oleObj spid="_x0000_s78935" name="Equation" r:id="rId10" imgW="4457520" imgH="1143000" progId="Equation.3">
                  <p:embed/>
                </p:oleObj>
              </mc:Choice>
              <mc:Fallback>
                <p:oleObj name="Equation" r:id="rId10" imgW="4457520" imgH="1143000" progId="Equation.3">
                  <p:embed/>
                  <p:pic>
                    <p:nvPicPr>
                      <p:cNvPr id="0" name="Object 6"/>
                      <p:cNvPicPr>
                        <a:picLocks noChangeAspect="1" noChangeArrowheads="1"/>
                      </p:cNvPicPr>
                      <p:nvPr/>
                    </p:nvPicPr>
                    <p:blipFill>
                      <a:blip r:embed="rId11"/>
                      <a:srcRect/>
                      <a:stretch>
                        <a:fillRect/>
                      </a:stretch>
                    </p:blipFill>
                    <p:spPr bwMode="auto">
                      <a:xfrm>
                        <a:off x="676034" y="3452747"/>
                        <a:ext cx="6686550" cy="17145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940303467"/>
              </p:ext>
            </p:extLst>
          </p:nvPr>
        </p:nvGraphicFramePr>
        <p:xfrm>
          <a:off x="676034" y="5760720"/>
          <a:ext cx="2971801" cy="647700"/>
        </p:xfrm>
        <a:graphic>
          <a:graphicData uri="http://schemas.openxmlformats.org/presentationml/2006/ole">
            <mc:AlternateContent xmlns:mc="http://schemas.openxmlformats.org/markup-compatibility/2006">
              <mc:Choice xmlns:v="urn:schemas-microsoft-com:vml" Requires="v">
                <p:oleObj spid="_x0000_s78936" name="Equation" r:id="rId12" imgW="1981080" imgH="431640" progId="Equation.3">
                  <p:embed/>
                </p:oleObj>
              </mc:Choice>
              <mc:Fallback>
                <p:oleObj name="Equation" r:id="rId12" imgW="1981080" imgH="431640" progId="Equation.3">
                  <p:embed/>
                  <p:pic>
                    <p:nvPicPr>
                      <p:cNvPr id="0" name="Object 2"/>
                      <p:cNvPicPr>
                        <a:picLocks noChangeAspect="1" noChangeArrowheads="1"/>
                      </p:cNvPicPr>
                      <p:nvPr/>
                    </p:nvPicPr>
                    <p:blipFill>
                      <a:blip r:embed="rId13"/>
                      <a:srcRect/>
                      <a:stretch>
                        <a:fillRect/>
                      </a:stretch>
                    </p:blipFill>
                    <p:spPr bwMode="auto">
                      <a:xfrm>
                        <a:off x="676034" y="5760720"/>
                        <a:ext cx="2971801"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9646568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61716615"/>
              </p:ext>
            </p:extLst>
          </p:nvPr>
        </p:nvGraphicFramePr>
        <p:xfrm>
          <a:off x="879544" y="4069080"/>
          <a:ext cx="1562100" cy="304800"/>
        </p:xfrm>
        <a:graphic>
          <a:graphicData uri="http://schemas.openxmlformats.org/presentationml/2006/ole">
            <mc:AlternateContent xmlns:mc="http://schemas.openxmlformats.org/markup-compatibility/2006">
              <mc:Choice xmlns:v="urn:schemas-microsoft-com:vml" Requires="v">
                <p:oleObj spid="_x0000_s74785" name="Equation" r:id="rId3" imgW="1041120" imgH="203040" progId="Equation.3">
                  <p:embed/>
                </p:oleObj>
              </mc:Choice>
              <mc:Fallback>
                <p:oleObj name="Equation" r:id="rId3" imgW="1041120" imgH="203040" progId="Equation.3">
                  <p:embed/>
                  <p:pic>
                    <p:nvPicPr>
                      <p:cNvPr id="0" name=""/>
                      <p:cNvPicPr>
                        <a:picLocks noChangeAspect="1" noChangeArrowheads="1"/>
                      </p:cNvPicPr>
                      <p:nvPr/>
                    </p:nvPicPr>
                    <p:blipFill>
                      <a:blip r:embed="rId4"/>
                      <a:srcRect/>
                      <a:stretch>
                        <a:fillRect/>
                      </a:stretch>
                    </p:blipFill>
                    <p:spPr bwMode="auto">
                      <a:xfrm>
                        <a:off x="879544" y="4069080"/>
                        <a:ext cx="1562100" cy="304800"/>
                      </a:xfrm>
                      <a:prstGeom prst="rect">
                        <a:avLst/>
                      </a:prstGeom>
                      <a:solidFill>
                        <a:srgbClr val="FFFF00"/>
                      </a:solidFill>
                      <a:ln>
                        <a:noFill/>
                      </a:ln>
                    </p:spPr>
                  </p:pic>
                </p:oleObj>
              </mc:Fallback>
            </mc:AlternateContent>
          </a:graphicData>
        </a:graphic>
      </p:graphicFrame>
      <p:sp>
        <p:nvSpPr>
          <p:cNvPr id="4" name="Title 1"/>
          <p:cNvSpPr txBox="1">
            <a:spLocks/>
          </p:cNvSpPr>
          <p:nvPr/>
        </p:nvSpPr>
        <p:spPr>
          <a:xfrm>
            <a:off x="868680" y="182880"/>
            <a:ext cx="356616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Find the position at t = 10s.</a:t>
            </a:r>
          </a:p>
        </p:txBody>
      </p:sp>
      <p:sp>
        <p:nvSpPr>
          <p:cNvPr id="5" name="Title 1"/>
          <p:cNvSpPr txBox="1">
            <a:spLocks/>
          </p:cNvSpPr>
          <p:nvPr/>
        </p:nvSpPr>
        <p:spPr>
          <a:xfrm>
            <a:off x="0" y="6528195"/>
            <a:ext cx="411480" cy="325817"/>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6</a:t>
            </a:r>
          </a:p>
        </p:txBody>
      </p:sp>
      <p:graphicFrame>
        <p:nvGraphicFramePr>
          <p:cNvPr id="2" name="Object 1"/>
          <p:cNvGraphicFramePr>
            <a:graphicFrameLocks noChangeAspect="1"/>
          </p:cNvGraphicFramePr>
          <p:nvPr>
            <p:extLst>
              <p:ext uri="{D42A27DB-BD31-4B8C-83A1-F6EECF244321}">
                <p14:modId xmlns:p14="http://schemas.microsoft.com/office/powerpoint/2010/main" val="66043558"/>
              </p:ext>
            </p:extLst>
          </p:nvPr>
        </p:nvGraphicFramePr>
        <p:xfrm>
          <a:off x="868680" y="1097280"/>
          <a:ext cx="5829300" cy="2362200"/>
        </p:xfrm>
        <a:graphic>
          <a:graphicData uri="http://schemas.openxmlformats.org/presentationml/2006/ole">
            <mc:AlternateContent xmlns:mc="http://schemas.openxmlformats.org/markup-compatibility/2006">
              <mc:Choice xmlns:v="urn:schemas-microsoft-com:vml" Requires="v">
                <p:oleObj spid="_x0000_s74786" name="Equation" r:id="rId6" imgW="3886200" imgH="1574640" progId="Equation.3">
                  <p:embed/>
                </p:oleObj>
              </mc:Choice>
              <mc:Fallback>
                <p:oleObj name="Equation" r:id="rId6" imgW="3886200" imgH="1574640" progId="Equation.3">
                  <p:embed/>
                  <p:pic>
                    <p:nvPicPr>
                      <p:cNvPr id="0" name="Object 2"/>
                      <p:cNvPicPr>
                        <a:picLocks noChangeAspect="1" noChangeArrowheads="1"/>
                      </p:cNvPicPr>
                      <p:nvPr/>
                    </p:nvPicPr>
                    <p:blipFill>
                      <a:blip r:embed="rId7"/>
                      <a:srcRect/>
                      <a:stretch>
                        <a:fillRect/>
                      </a:stretch>
                    </p:blipFill>
                    <p:spPr bwMode="auto">
                      <a:xfrm>
                        <a:off x="868680" y="1097280"/>
                        <a:ext cx="5829300" cy="2362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44716420"/>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1334" y="4572000"/>
            <a:ext cx="4160520" cy="40741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Now we simply evaluate x(15.0s)</a:t>
            </a:r>
          </a:p>
        </p:txBody>
      </p:sp>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7</a:t>
            </a:r>
          </a:p>
        </p:txBody>
      </p:sp>
      <p:sp>
        <p:nvSpPr>
          <p:cNvPr id="6" name="Title 1"/>
          <p:cNvSpPr txBox="1">
            <a:spLocks/>
          </p:cNvSpPr>
          <p:nvPr/>
        </p:nvSpPr>
        <p:spPr>
          <a:xfrm>
            <a:off x="502920" y="2445667"/>
            <a:ext cx="3566160" cy="3814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To find x(15.0s) I need x(t).  </a:t>
            </a:r>
          </a:p>
        </p:txBody>
      </p:sp>
      <p:sp>
        <p:nvSpPr>
          <p:cNvPr id="7" name="Title 1"/>
          <p:cNvSpPr txBox="1">
            <a:spLocks/>
          </p:cNvSpPr>
          <p:nvPr/>
        </p:nvSpPr>
        <p:spPr>
          <a:xfrm>
            <a:off x="1599534" y="182880"/>
            <a:ext cx="5943600" cy="39718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Example:	Using the TE expressions.</a:t>
            </a:r>
          </a:p>
        </p:txBody>
      </p:sp>
      <p:sp>
        <p:nvSpPr>
          <p:cNvPr id="8" name="Title 1"/>
          <p:cNvSpPr txBox="1">
            <a:spLocks/>
          </p:cNvSpPr>
          <p:nvPr/>
        </p:nvSpPr>
        <p:spPr>
          <a:xfrm>
            <a:off x="502920" y="773551"/>
            <a:ext cx="8138160" cy="146304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To set a SHO in motion I pull it in the positive direction by some amount and give it an initial velocity of -2.85m/s.  The total energy of the SHO is 15.2J,the spring constant is 14.3N/m, and the mass is 1.38kg.  Find x(15.0s).  </a:t>
            </a:r>
            <a:r>
              <a:rPr lang="en-US" sz="2400" dirty="0" smtClean="0">
                <a:solidFill>
                  <a:srgbClr val="FFFF00"/>
                </a:solidFill>
              </a:rPr>
              <a:t>Take 5 minutes and get started.</a:t>
            </a:r>
          </a:p>
        </p:txBody>
      </p:sp>
      <p:graphicFrame>
        <p:nvGraphicFramePr>
          <p:cNvPr id="9" name="Object 8"/>
          <p:cNvGraphicFramePr>
            <a:graphicFrameLocks noChangeAspect="1"/>
          </p:cNvGraphicFramePr>
          <p:nvPr>
            <p:extLst>
              <p:ext uri="{D42A27DB-BD31-4B8C-83A1-F6EECF244321}">
                <p14:modId xmlns:p14="http://schemas.microsoft.com/office/powerpoint/2010/main" val="556977207"/>
              </p:ext>
            </p:extLst>
          </p:nvPr>
        </p:nvGraphicFramePr>
        <p:xfrm>
          <a:off x="502920" y="4506913"/>
          <a:ext cx="1790700" cy="628650"/>
        </p:xfrm>
        <a:graphic>
          <a:graphicData uri="http://schemas.openxmlformats.org/presentationml/2006/ole">
            <mc:AlternateContent xmlns:mc="http://schemas.openxmlformats.org/markup-compatibility/2006">
              <mc:Choice xmlns:v="urn:schemas-microsoft-com:vml" Requires="v">
                <p:oleObj spid="_x0000_s75904" name="Equation" r:id="rId4" imgW="1193760" imgH="419040" progId="Equation.3">
                  <p:embed/>
                </p:oleObj>
              </mc:Choice>
              <mc:Fallback>
                <p:oleObj name="Equation" r:id="rId4" imgW="1193760" imgH="419040" progId="Equation.3">
                  <p:embed/>
                  <p:pic>
                    <p:nvPicPr>
                      <p:cNvPr id="0" name=""/>
                      <p:cNvPicPr>
                        <a:picLocks noChangeAspect="1" noChangeArrowheads="1"/>
                      </p:cNvPicPr>
                      <p:nvPr/>
                    </p:nvPicPr>
                    <p:blipFill>
                      <a:blip r:embed="rId5"/>
                      <a:srcRect/>
                      <a:stretch>
                        <a:fillRect/>
                      </a:stretch>
                    </p:blipFill>
                    <p:spPr bwMode="auto">
                      <a:xfrm>
                        <a:off x="502920" y="4506913"/>
                        <a:ext cx="1790700" cy="6286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155862919"/>
              </p:ext>
            </p:extLst>
          </p:nvPr>
        </p:nvGraphicFramePr>
        <p:xfrm>
          <a:off x="502920" y="3579988"/>
          <a:ext cx="3009900" cy="704850"/>
        </p:xfrm>
        <a:graphic>
          <a:graphicData uri="http://schemas.openxmlformats.org/presentationml/2006/ole">
            <mc:AlternateContent xmlns:mc="http://schemas.openxmlformats.org/markup-compatibility/2006">
              <mc:Choice xmlns:v="urn:schemas-microsoft-com:vml" Requires="v">
                <p:oleObj spid="_x0000_s75905" name="Equation" r:id="rId6" imgW="2006280" imgH="469800" progId="Equation.3">
                  <p:embed/>
                </p:oleObj>
              </mc:Choice>
              <mc:Fallback>
                <p:oleObj name="Equation" r:id="rId6" imgW="2006280" imgH="469800" progId="Equation.3">
                  <p:embed/>
                  <p:pic>
                    <p:nvPicPr>
                      <p:cNvPr id="0" name=""/>
                      <p:cNvPicPr>
                        <a:picLocks noChangeAspect="1" noChangeArrowheads="1"/>
                      </p:cNvPicPr>
                      <p:nvPr/>
                    </p:nvPicPr>
                    <p:blipFill>
                      <a:blip r:embed="rId7"/>
                      <a:srcRect/>
                      <a:stretch>
                        <a:fillRect/>
                      </a:stretch>
                    </p:blipFill>
                    <p:spPr bwMode="auto">
                      <a:xfrm>
                        <a:off x="502920" y="3579988"/>
                        <a:ext cx="3009900" cy="7048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956922894"/>
              </p:ext>
            </p:extLst>
          </p:nvPr>
        </p:nvGraphicFramePr>
        <p:xfrm>
          <a:off x="502920" y="5357603"/>
          <a:ext cx="1771650" cy="1333500"/>
        </p:xfrm>
        <a:graphic>
          <a:graphicData uri="http://schemas.openxmlformats.org/presentationml/2006/ole">
            <mc:AlternateContent xmlns:mc="http://schemas.openxmlformats.org/markup-compatibility/2006">
              <mc:Choice xmlns:v="urn:schemas-microsoft-com:vml" Requires="v">
                <p:oleObj spid="_x0000_s75906" name="Equation" r:id="rId8" imgW="1180800" imgH="888840" progId="Equation.3">
                  <p:embed/>
                </p:oleObj>
              </mc:Choice>
              <mc:Fallback>
                <p:oleObj name="Equation" r:id="rId8" imgW="1180800" imgH="888840" progId="Equation.3">
                  <p:embed/>
                  <p:pic>
                    <p:nvPicPr>
                      <p:cNvPr id="0" name="Object 8"/>
                      <p:cNvPicPr>
                        <a:picLocks noChangeAspect="1" noChangeArrowheads="1"/>
                      </p:cNvPicPr>
                      <p:nvPr/>
                    </p:nvPicPr>
                    <p:blipFill>
                      <a:blip r:embed="rId9"/>
                      <a:srcRect/>
                      <a:stretch>
                        <a:fillRect/>
                      </a:stretch>
                    </p:blipFill>
                    <p:spPr bwMode="auto">
                      <a:xfrm>
                        <a:off x="502920" y="5357603"/>
                        <a:ext cx="1771650" cy="13335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78668043"/>
              </p:ext>
            </p:extLst>
          </p:nvPr>
        </p:nvGraphicFramePr>
        <p:xfrm>
          <a:off x="4571334" y="3474720"/>
          <a:ext cx="3790950" cy="800100"/>
        </p:xfrm>
        <a:graphic>
          <a:graphicData uri="http://schemas.openxmlformats.org/presentationml/2006/ole">
            <mc:AlternateContent xmlns:mc="http://schemas.openxmlformats.org/markup-compatibility/2006">
              <mc:Choice xmlns:v="urn:schemas-microsoft-com:vml" Requires="v">
                <p:oleObj spid="_x0000_s75907" name="Equation" r:id="rId10" imgW="2527200" imgH="533160" progId="Equation.3">
                  <p:embed/>
                </p:oleObj>
              </mc:Choice>
              <mc:Fallback>
                <p:oleObj name="Equation" r:id="rId10" imgW="2527200" imgH="533160" progId="Equation.3">
                  <p:embed/>
                  <p:pic>
                    <p:nvPicPr>
                      <p:cNvPr id="0" name="Object 2"/>
                      <p:cNvPicPr>
                        <a:picLocks noChangeAspect="1" noChangeArrowheads="1"/>
                      </p:cNvPicPr>
                      <p:nvPr/>
                    </p:nvPicPr>
                    <p:blipFill>
                      <a:blip r:embed="rId11"/>
                      <a:srcRect/>
                      <a:stretch>
                        <a:fillRect/>
                      </a:stretch>
                    </p:blipFill>
                    <p:spPr bwMode="auto">
                      <a:xfrm>
                        <a:off x="4571334" y="3474720"/>
                        <a:ext cx="3790950" cy="8001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01969256"/>
              </p:ext>
            </p:extLst>
          </p:nvPr>
        </p:nvGraphicFramePr>
        <p:xfrm>
          <a:off x="2743200" y="5349240"/>
          <a:ext cx="6248400" cy="590550"/>
        </p:xfrm>
        <a:graphic>
          <a:graphicData uri="http://schemas.openxmlformats.org/presentationml/2006/ole">
            <mc:AlternateContent xmlns:mc="http://schemas.openxmlformats.org/markup-compatibility/2006">
              <mc:Choice xmlns:v="urn:schemas-microsoft-com:vml" Requires="v">
                <p:oleObj spid="_x0000_s75908" name="Equation" r:id="rId12" imgW="4165560" imgH="393480" progId="Equation.3">
                  <p:embed/>
                </p:oleObj>
              </mc:Choice>
              <mc:Fallback>
                <p:oleObj name="Equation" r:id="rId12" imgW="4165560" imgH="393480" progId="Equation.3">
                  <p:embed/>
                  <p:pic>
                    <p:nvPicPr>
                      <p:cNvPr id="0" name="Object 9"/>
                      <p:cNvPicPr>
                        <a:picLocks noChangeAspect="1" noChangeArrowheads="1"/>
                      </p:cNvPicPr>
                      <p:nvPr/>
                    </p:nvPicPr>
                    <p:blipFill>
                      <a:blip r:embed="rId13"/>
                      <a:srcRect/>
                      <a:stretch>
                        <a:fillRect/>
                      </a:stretch>
                    </p:blipFill>
                    <p:spPr bwMode="auto">
                      <a:xfrm>
                        <a:off x="2743200" y="5349240"/>
                        <a:ext cx="6248400" cy="590550"/>
                      </a:xfrm>
                      <a:prstGeom prst="rect">
                        <a:avLst/>
                      </a:prstGeom>
                      <a:solidFill>
                        <a:schemeClr val="accent4">
                          <a:lumMod val="40000"/>
                          <a:lumOff val="60000"/>
                        </a:schemeClr>
                      </a:solidFill>
                      <a:ln>
                        <a:noFill/>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872737887"/>
              </p:ext>
            </p:extLst>
          </p:nvPr>
        </p:nvGraphicFramePr>
        <p:xfrm>
          <a:off x="2743200" y="6375795"/>
          <a:ext cx="2762250" cy="304800"/>
        </p:xfrm>
        <a:graphic>
          <a:graphicData uri="http://schemas.openxmlformats.org/presentationml/2006/ole">
            <mc:AlternateContent xmlns:mc="http://schemas.openxmlformats.org/markup-compatibility/2006">
              <mc:Choice xmlns:v="urn:schemas-microsoft-com:vml" Requires="v">
                <p:oleObj spid="_x0000_s75909" name="Equation" r:id="rId14" imgW="1841400" imgH="203040" progId="Equation.3">
                  <p:embed/>
                </p:oleObj>
              </mc:Choice>
              <mc:Fallback>
                <p:oleObj name="Equation" r:id="rId14" imgW="1841400" imgH="203040" progId="Equation.3">
                  <p:embed/>
                  <p:pic>
                    <p:nvPicPr>
                      <p:cNvPr id="0" name="Object 13"/>
                      <p:cNvPicPr>
                        <a:picLocks noChangeAspect="1" noChangeArrowheads="1"/>
                      </p:cNvPicPr>
                      <p:nvPr/>
                    </p:nvPicPr>
                    <p:blipFill>
                      <a:blip r:embed="rId15"/>
                      <a:srcRect/>
                      <a:stretch>
                        <a:fillRect/>
                      </a:stretch>
                    </p:blipFill>
                    <p:spPr bwMode="auto">
                      <a:xfrm>
                        <a:off x="2743200" y="6375795"/>
                        <a:ext cx="2762250" cy="304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871878242"/>
              </p:ext>
            </p:extLst>
          </p:nvPr>
        </p:nvGraphicFramePr>
        <p:xfrm>
          <a:off x="6492240" y="6386303"/>
          <a:ext cx="1714500" cy="304800"/>
        </p:xfrm>
        <a:graphic>
          <a:graphicData uri="http://schemas.openxmlformats.org/presentationml/2006/ole">
            <mc:AlternateContent xmlns:mc="http://schemas.openxmlformats.org/markup-compatibility/2006">
              <mc:Choice xmlns:v="urn:schemas-microsoft-com:vml" Requires="v">
                <p:oleObj spid="_x0000_s75910" name="Equation" r:id="rId16" imgW="1143000" imgH="203040" progId="Equation.3">
                  <p:embed/>
                </p:oleObj>
              </mc:Choice>
              <mc:Fallback>
                <p:oleObj name="Equation" r:id="rId16" imgW="1143000" imgH="203040" progId="Equation.3">
                  <p:embed/>
                  <p:pic>
                    <p:nvPicPr>
                      <p:cNvPr id="0" name="Object 14"/>
                      <p:cNvPicPr>
                        <a:picLocks noChangeAspect="1" noChangeArrowheads="1"/>
                      </p:cNvPicPr>
                      <p:nvPr/>
                    </p:nvPicPr>
                    <p:blipFill>
                      <a:blip r:embed="rId17"/>
                      <a:srcRect/>
                      <a:stretch>
                        <a:fillRect/>
                      </a:stretch>
                    </p:blipFill>
                    <p:spPr bwMode="auto">
                      <a:xfrm>
                        <a:off x="6492240" y="6386303"/>
                        <a:ext cx="1714500" cy="304800"/>
                      </a:xfrm>
                      <a:prstGeom prst="rect">
                        <a:avLst/>
                      </a:prstGeom>
                      <a:solidFill>
                        <a:srgbClr val="FFFF00"/>
                      </a:solidFill>
                      <a:ln>
                        <a:noFill/>
                      </a:ln>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567710323"/>
              </p:ext>
            </p:extLst>
          </p:nvPr>
        </p:nvGraphicFramePr>
        <p:xfrm>
          <a:off x="4571334" y="2236592"/>
          <a:ext cx="2876550" cy="590550"/>
        </p:xfrm>
        <a:graphic>
          <a:graphicData uri="http://schemas.openxmlformats.org/presentationml/2006/ole">
            <mc:AlternateContent xmlns:mc="http://schemas.openxmlformats.org/markup-compatibility/2006">
              <mc:Choice xmlns:v="urn:schemas-microsoft-com:vml" Requires="v">
                <p:oleObj spid="_x0000_s75911" name="Equation" r:id="rId18" imgW="1917360" imgH="393480" progId="Equation.3">
                  <p:embed/>
                </p:oleObj>
              </mc:Choice>
              <mc:Fallback>
                <p:oleObj name="Equation" r:id="rId18" imgW="1917360" imgH="393480" progId="Equation.3">
                  <p:embed/>
                  <p:pic>
                    <p:nvPicPr>
                      <p:cNvPr id="0" name="Object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571334" y="2236592"/>
                        <a:ext cx="2876550" cy="59055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Title 1"/>
          <p:cNvSpPr txBox="1">
            <a:spLocks/>
          </p:cNvSpPr>
          <p:nvPr/>
        </p:nvSpPr>
        <p:spPr>
          <a:xfrm>
            <a:off x="502920" y="3005031"/>
            <a:ext cx="5440088" cy="38147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To use this, I must find </a:t>
            </a:r>
            <a:r>
              <a:rPr lang="el-GR" sz="2400" dirty="0" smtClean="0"/>
              <a:t>ω</a:t>
            </a:r>
            <a:r>
              <a:rPr lang="en-US" sz="2400" dirty="0" smtClean="0"/>
              <a:t> and the size of x</a:t>
            </a:r>
            <a:r>
              <a:rPr lang="en-US" sz="2400" baseline="-25000" dirty="0" smtClean="0"/>
              <a:t>0</a:t>
            </a:r>
            <a:r>
              <a:rPr lang="en-US" sz="2400" baseline="-25000" dirty="0"/>
              <a:t>.</a:t>
            </a:r>
            <a:endParaRPr lang="en-US" sz="2400" dirty="0" smtClean="0"/>
          </a:p>
        </p:txBody>
      </p:sp>
    </p:spTree>
    <p:extLst>
      <p:ext uri="{BB962C8B-B14F-4D97-AF65-F5344CB8AC3E}">
        <p14:creationId xmlns:p14="http://schemas.microsoft.com/office/powerpoint/2010/main" val="116831818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240" y="548640"/>
            <a:ext cx="7543800" cy="5440680"/>
          </a:xfrm>
        </p:spPr>
        <p:txBody>
          <a:bodyPr/>
          <a:lstStyle/>
          <a:p>
            <a:r>
              <a:rPr lang="en-US" sz="3200" dirty="0" smtClean="0">
                <a:solidFill>
                  <a:srgbClr val="FFFF00"/>
                </a:solidFill>
              </a:rPr>
              <a:t>Clicker Question:	Can you use a pendulum to measure the local acceleration of gravity ( g )?</a:t>
            </a:r>
            <a:br>
              <a:rPr lang="en-US" sz="3200" dirty="0" smtClean="0">
                <a:solidFill>
                  <a:srgbClr val="FFFF00"/>
                </a:solidFill>
              </a:rPr>
            </a:br>
            <a:r>
              <a:rPr lang="en-US" sz="3200" dirty="0">
                <a:solidFill>
                  <a:srgbClr val="FFFF00"/>
                </a:solidFill>
              </a:rPr>
              <a:t/>
            </a:r>
            <a:br>
              <a:rPr lang="en-US" sz="3200" dirty="0">
                <a:solidFill>
                  <a:srgbClr val="FFFF00"/>
                </a:solidFill>
              </a:rPr>
            </a:br>
            <a:r>
              <a:rPr lang="en-US" sz="3200" dirty="0" smtClean="0">
                <a:solidFill>
                  <a:srgbClr val="FFFF00"/>
                </a:solidFill>
              </a:rPr>
              <a:t>A)	Sure - let me tell you how to do it...</a:t>
            </a:r>
            <a:br>
              <a:rPr lang="en-US" sz="3200" dirty="0" smtClean="0">
                <a:solidFill>
                  <a:srgbClr val="FFFF00"/>
                </a:solidFill>
              </a:rPr>
            </a:br>
            <a:r>
              <a:rPr lang="en-US" sz="3200" dirty="0" smtClean="0">
                <a:solidFill>
                  <a:srgbClr val="FFFF00"/>
                </a:solidFill>
              </a:rPr>
              <a:t/>
            </a:r>
            <a:br>
              <a:rPr lang="en-US" sz="3200" dirty="0" smtClean="0">
                <a:solidFill>
                  <a:srgbClr val="FFFF00"/>
                </a:solidFill>
              </a:rPr>
            </a:br>
            <a:r>
              <a:rPr lang="en-US" sz="3200" dirty="0" smtClean="0">
                <a:solidFill>
                  <a:srgbClr val="FFFF00"/>
                </a:solidFill>
              </a:rPr>
              <a:t>B)	Only if you drop the pendulum off the 	top of the building and measure the 	time it takes to smash into the ground.  	Then g = 2h/t</a:t>
            </a:r>
            <a:r>
              <a:rPr lang="en-US" sz="3200" baseline="30000" dirty="0" smtClean="0">
                <a:solidFill>
                  <a:srgbClr val="FFFF00"/>
                </a:solidFill>
              </a:rPr>
              <a:t>2</a:t>
            </a:r>
            <a:r>
              <a:rPr lang="en-US" sz="3200" dirty="0" smtClean="0">
                <a:solidFill>
                  <a:srgbClr val="FFFF00"/>
                </a:solidFill>
              </a:rPr>
              <a:t>.  ( It’s another drop-the-	rock problem!)</a:t>
            </a:r>
            <a:endParaRPr lang="en-US" sz="3200" dirty="0">
              <a:solidFill>
                <a:srgbClr val="FFFF00"/>
              </a:solidFill>
            </a:endParaRPr>
          </a:p>
        </p:txBody>
      </p:sp>
      <p:sp>
        <p:nvSpPr>
          <p:cNvPr id="3"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8</a:t>
            </a:r>
          </a:p>
        </p:txBody>
      </p:sp>
    </p:spTree>
    <p:extLst>
      <p:ext uri="{BB962C8B-B14F-4D97-AF65-F5344CB8AC3E}">
        <p14:creationId xmlns:p14="http://schemas.microsoft.com/office/powerpoint/2010/main" val="759639052"/>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0" y="274320"/>
            <a:ext cx="429768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t>What does its PE graph look like?</a:t>
            </a:r>
            <a:endParaRPr lang="en-US" sz="2400" dirty="0" smtClean="0"/>
          </a:p>
        </p:txBody>
      </p:sp>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9</a:t>
            </a:r>
          </a:p>
        </p:txBody>
      </p:sp>
      <p:sp>
        <p:nvSpPr>
          <p:cNvPr id="6" name="Title 1"/>
          <p:cNvSpPr txBox="1">
            <a:spLocks/>
          </p:cNvSpPr>
          <p:nvPr/>
        </p:nvSpPr>
        <p:spPr>
          <a:xfrm>
            <a:off x="889543" y="274320"/>
            <a:ext cx="2834640" cy="45313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Examine a pendulum. </a:t>
            </a:r>
            <a:endParaRPr lang="en-US" sz="2400" dirty="0"/>
          </a:p>
        </p:txBody>
      </p:sp>
      <p:sp>
        <p:nvSpPr>
          <p:cNvPr id="10" name="Arc 9"/>
          <p:cNvSpPr>
            <a:spLocks noChangeAspect="1"/>
          </p:cNvSpPr>
          <p:nvPr/>
        </p:nvSpPr>
        <p:spPr>
          <a:xfrm>
            <a:off x="914400" y="-277872"/>
            <a:ext cx="3657600" cy="3657600"/>
          </a:xfrm>
          <a:prstGeom prst="arc">
            <a:avLst>
              <a:gd name="adj1" fmla="val 119121"/>
              <a:gd name="adj2" fmla="val 10711225"/>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2" name="Group 21"/>
          <p:cNvGrpSpPr/>
          <p:nvPr/>
        </p:nvGrpSpPr>
        <p:grpSpPr>
          <a:xfrm>
            <a:off x="914400" y="1188720"/>
            <a:ext cx="3657600" cy="2204325"/>
            <a:chOff x="914400" y="1188720"/>
            <a:chExt cx="3657600" cy="2204325"/>
          </a:xfrm>
        </p:grpSpPr>
        <p:cxnSp>
          <p:nvCxnSpPr>
            <p:cNvPr id="7" name="Straight Connector 6"/>
            <p:cNvCxnSpPr/>
            <p:nvPr/>
          </p:nvCxnSpPr>
          <p:spPr>
            <a:xfrm>
              <a:off x="914400" y="3393045"/>
              <a:ext cx="356616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4400" y="1600200"/>
              <a:ext cx="3657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p:cNvSpPr>
              <a:spLocks noChangeAspect="1"/>
            </p:cNvSpPr>
            <p:nvPr/>
          </p:nvSpPr>
          <p:spPr>
            <a:xfrm>
              <a:off x="3611880" y="3017520"/>
              <a:ext cx="182880" cy="1828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endCxn id="11" idx="1"/>
            </p:cNvCxnSpPr>
            <p:nvPr/>
          </p:nvCxnSpPr>
          <p:spPr>
            <a:xfrm>
              <a:off x="2743200" y="1600200"/>
              <a:ext cx="895462" cy="14441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743200" y="1188720"/>
              <a:ext cx="0" cy="220432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a:off x="2148840" y="1833682"/>
              <a:ext cx="914400" cy="914400"/>
            </a:xfrm>
            <a:prstGeom prst="arc">
              <a:avLst>
                <a:gd name="adj1" fmla="val 19167655"/>
                <a:gd name="adj2" fmla="val 0"/>
              </a:avLst>
            </a:prstGeom>
            <a:ln w="19050">
              <a:solidFill>
                <a:schemeClr val="tx1"/>
              </a:solidFill>
              <a:headEnd type="arrow" w="sm" len="med"/>
              <a:tailEnd type="none" w="sm" len="med"/>
            </a:ln>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
            <p:cNvSpPr txBox="1">
              <a:spLocks/>
            </p:cNvSpPr>
            <p:nvPr/>
          </p:nvSpPr>
          <p:spPr>
            <a:xfrm>
              <a:off x="2781374" y="2194560"/>
              <a:ext cx="365760" cy="40182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2400" dirty="0" smtClean="0"/>
                <a:t>θ</a:t>
              </a:r>
              <a:endParaRPr lang="en-US" sz="2400" dirty="0" smtClean="0"/>
            </a:p>
          </p:txBody>
        </p:sp>
        <p:sp>
          <p:nvSpPr>
            <p:cNvPr id="20" name="Right Brace 19"/>
            <p:cNvSpPr/>
            <p:nvPr/>
          </p:nvSpPr>
          <p:spPr>
            <a:xfrm>
              <a:off x="3314700" y="1401118"/>
              <a:ext cx="137160" cy="1779528"/>
            </a:xfrm>
            <a:prstGeom prst="rightBrace">
              <a:avLst/>
            </a:prstGeom>
            <a:ln w="19050">
              <a:solidFill>
                <a:schemeClr val="tx1"/>
              </a:solidFill>
            </a:ln>
            <a:scene3d>
              <a:camera prst="orthographicFront">
                <a:rot lat="0" lon="0" rev="192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itle 1"/>
            <p:cNvSpPr txBox="1">
              <a:spLocks/>
            </p:cNvSpPr>
            <p:nvPr/>
          </p:nvSpPr>
          <p:spPr>
            <a:xfrm>
              <a:off x="3413760" y="2001117"/>
              <a:ext cx="396240" cy="40182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L</a:t>
              </a:r>
            </a:p>
          </p:txBody>
        </p:sp>
      </p:grpSp>
      <p:cxnSp>
        <p:nvCxnSpPr>
          <p:cNvPr id="26" name="Straight Arrow Connector 25"/>
          <p:cNvCxnSpPr/>
          <p:nvPr/>
        </p:nvCxnSpPr>
        <p:spPr>
          <a:xfrm flipH="1">
            <a:off x="3236429" y="3291840"/>
            <a:ext cx="466891" cy="310571"/>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236429" y="3602411"/>
            <a:ext cx="447731" cy="722051"/>
          </a:xfrm>
          <a:prstGeom prst="line">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3703320" y="3291840"/>
            <a:ext cx="614779" cy="1097280"/>
            <a:chOff x="3703320" y="3291840"/>
            <a:chExt cx="614779" cy="1097280"/>
          </a:xfrm>
        </p:grpSpPr>
        <p:cxnSp>
          <p:nvCxnSpPr>
            <p:cNvPr id="24" name="Straight Arrow Connector 23"/>
            <p:cNvCxnSpPr/>
            <p:nvPr/>
          </p:nvCxnSpPr>
          <p:spPr>
            <a:xfrm>
              <a:off x="3703320" y="3291840"/>
              <a:ext cx="0" cy="109728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3724183" y="3561055"/>
              <a:ext cx="593916" cy="37378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mg</a:t>
              </a:r>
            </a:p>
          </p:txBody>
        </p:sp>
      </p:grpSp>
      <p:sp>
        <p:nvSpPr>
          <p:cNvPr id="32" name="Title 1"/>
          <p:cNvSpPr txBox="1">
            <a:spLocks/>
          </p:cNvSpPr>
          <p:nvPr/>
        </p:nvSpPr>
        <p:spPr>
          <a:xfrm>
            <a:off x="3469874" y="3422713"/>
            <a:ext cx="1356360" cy="41776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FFFF00"/>
                </a:solidFill>
              </a:rPr>
              <a:t>mg∙sin</a:t>
            </a:r>
            <a:r>
              <a:rPr lang="en-US" sz="2400" dirty="0" smtClean="0">
                <a:solidFill>
                  <a:srgbClr val="FFFF00"/>
                </a:solidFill>
              </a:rPr>
              <a:t>(</a:t>
            </a:r>
            <a:r>
              <a:rPr lang="el-GR" sz="2400" dirty="0" smtClean="0">
                <a:solidFill>
                  <a:srgbClr val="FFFF00"/>
                </a:solidFill>
              </a:rPr>
              <a:t>θ</a:t>
            </a:r>
            <a:r>
              <a:rPr lang="en-US" sz="2400" dirty="0" smtClean="0">
                <a:solidFill>
                  <a:srgbClr val="FFFF00"/>
                </a:solidFill>
              </a:rPr>
              <a:t>)</a:t>
            </a:r>
          </a:p>
        </p:txBody>
      </p:sp>
      <p:grpSp>
        <p:nvGrpSpPr>
          <p:cNvPr id="37" name="Group 36"/>
          <p:cNvGrpSpPr/>
          <p:nvPr/>
        </p:nvGrpSpPr>
        <p:grpSpPr>
          <a:xfrm>
            <a:off x="4112359" y="734996"/>
            <a:ext cx="4757321" cy="2668702"/>
            <a:chOff x="4112359" y="734996"/>
            <a:chExt cx="4757321" cy="2668702"/>
          </a:xfrm>
        </p:grpSpPr>
        <p:sp>
          <p:nvSpPr>
            <p:cNvPr id="33" name="Title 1"/>
            <p:cNvSpPr txBox="1">
              <a:spLocks/>
            </p:cNvSpPr>
            <p:nvPr/>
          </p:nvSpPr>
          <p:spPr>
            <a:xfrm>
              <a:off x="4572000" y="734996"/>
              <a:ext cx="429768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Recall that h = L( 1 - </a:t>
              </a:r>
              <a:r>
                <a:rPr lang="en-US" sz="2400" dirty="0" err="1" smtClean="0"/>
                <a:t>cos</a:t>
              </a:r>
              <a:r>
                <a:rPr lang="en-US" sz="2400" dirty="0" smtClean="0"/>
                <a:t>(</a:t>
              </a:r>
              <a:r>
                <a:rPr lang="el-GR" sz="2400" dirty="0" smtClean="0"/>
                <a:t>θ</a:t>
              </a:r>
              <a:r>
                <a:rPr lang="en-US" sz="2400" dirty="0" smtClean="0"/>
                <a:t>) )</a:t>
              </a:r>
            </a:p>
          </p:txBody>
        </p:sp>
        <p:cxnSp>
          <p:nvCxnSpPr>
            <p:cNvPr id="35" name="Straight Connector 34"/>
            <p:cNvCxnSpPr/>
            <p:nvPr/>
          </p:nvCxnSpPr>
          <p:spPr>
            <a:xfrm>
              <a:off x="4148054" y="3108960"/>
              <a:ext cx="0" cy="270768"/>
            </a:xfrm>
            <a:prstGeom prst="line">
              <a:avLst/>
            </a:prstGeom>
            <a:ln w="19050">
              <a:solidFill>
                <a:schemeClr val="tx1"/>
              </a:solidFill>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4112359" y="2904847"/>
              <a:ext cx="41148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h</a:t>
              </a:r>
            </a:p>
          </p:txBody>
        </p:sp>
      </p:grpSp>
      <p:graphicFrame>
        <p:nvGraphicFramePr>
          <p:cNvPr id="38" name="Chart 37"/>
          <p:cNvGraphicFramePr/>
          <p:nvPr>
            <p:extLst>
              <p:ext uri="{D42A27DB-BD31-4B8C-83A1-F6EECF244321}">
                <p14:modId xmlns:p14="http://schemas.microsoft.com/office/powerpoint/2010/main" val="1803521506"/>
              </p:ext>
            </p:extLst>
          </p:nvPr>
        </p:nvGraphicFramePr>
        <p:xfrm>
          <a:off x="4912200" y="1401118"/>
          <a:ext cx="4231800" cy="4908242"/>
        </p:xfrm>
        <a:graphic>
          <a:graphicData uri="http://schemas.openxmlformats.org/drawingml/2006/chart">
            <c:chart xmlns:c="http://schemas.openxmlformats.org/drawingml/2006/chart" xmlns:r="http://schemas.openxmlformats.org/officeDocument/2006/relationships" r:id="rId4"/>
          </a:graphicData>
        </a:graphic>
      </p:graphicFrame>
      <p:sp>
        <p:nvSpPr>
          <p:cNvPr id="39" name="Title 1"/>
          <p:cNvSpPr txBox="1">
            <a:spLocks/>
          </p:cNvSpPr>
          <p:nvPr/>
        </p:nvSpPr>
        <p:spPr>
          <a:xfrm>
            <a:off x="554744" y="4846320"/>
            <a:ext cx="4297680" cy="159043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The yellow line is a SHO potential energy function.  If kx</a:t>
            </a:r>
            <a:r>
              <a:rPr lang="en-US" sz="2400" baseline="30000" dirty="0" smtClean="0"/>
              <a:t>2</a:t>
            </a:r>
            <a:r>
              <a:rPr lang="en-US" sz="2400" dirty="0" smtClean="0"/>
              <a:t>/2 leads to </a:t>
            </a:r>
            <a:r>
              <a:rPr lang="el-GR" sz="2400" dirty="0" smtClean="0"/>
              <a:t>ω</a:t>
            </a:r>
            <a:r>
              <a:rPr lang="en-US" sz="2400" baseline="30000" dirty="0" smtClean="0"/>
              <a:t>2</a:t>
            </a:r>
            <a:r>
              <a:rPr lang="en-US" sz="2400" dirty="0" smtClean="0"/>
              <a:t> = k/m then </a:t>
            </a:r>
            <a:r>
              <a:rPr lang="en-US" sz="2400" dirty="0" err="1" smtClean="0"/>
              <a:t>mgL</a:t>
            </a:r>
            <a:r>
              <a:rPr lang="el-GR" sz="2400" dirty="0" smtClean="0"/>
              <a:t>θ</a:t>
            </a:r>
            <a:r>
              <a:rPr lang="en-US" sz="2400" baseline="30000" dirty="0" smtClean="0"/>
              <a:t>2</a:t>
            </a:r>
            <a:r>
              <a:rPr lang="en-US" sz="2400" dirty="0" smtClean="0"/>
              <a:t>/2 leads to </a:t>
            </a:r>
            <a:r>
              <a:rPr lang="el-GR" sz="2400" dirty="0"/>
              <a:t>ω</a:t>
            </a:r>
            <a:r>
              <a:rPr lang="en-US" sz="2400" baseline="30000" dirty="0"/>
              <a:t>2</a:t>
            </a:r>
            <a:r>
              <a:rPr lang="en-US" sz="2400" dirty="0"/>
              <a:t> = </a:t>
            </a:r>
            <a:r>
              <a:rPr lang="en-US" sz="2400" dirty="0" err="1" smtClean="0"/>
              <a:t>mLg</a:t>
            </a:r>
            <a:r>
              <a:rPr lang="en-US" sz="2400" dirty="0" smtClean="0"/>
              <a:t>/mL</a:t>
            </a:r>
            <a:r>
              <a:rPr lang="en-US" sz="2400" baseline="30000" dirty="0" smtClean="0"/>
              <a:t>2</a:t>
            </a:r>
            <a:r>
              <a:rPr lang="en-US" sz="2400" dirty="0" smtClean="0"/>
              <a:t> = g/L.</a:t>
            </a:r>
          </a:p>
        </p:txBody>
      </p:sp>
      <p:sp>
        <p:nvSpPr>
          <p:cNvPr id="40" name="Title 1"/>
          <p:cNvSpPr txBox="1">
            <a:spLocks/>
          </p:cNvSpPr>
          <p:nvPr/>
        </p:nvSpPr>
        <p:spPr>
          <a:xfrm>
            <a:off x="7890400" y="0"/>
            <a:ext cx="1253600" cy="407411"/>
          </a:xfrm>
          <a:prstGeom prst="rect">
            <a:avLst/>
          </a:prstGeom>
          <a:blipFill>
            <a:blip r:embed="rId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Pendulum</a:t>
            </a:r>
          </a:p>
        </p:txBody>
      </p:sp>
      <p:sp>
        <p:nvSpPr>
          <p:cNvPr id="42" name="Title 1"/>
          <p:cNvSpPr txBox="1">
            <a:spLocks/>
          </p:cNvSpPr>
          <p:nvPr/>
        </p:nvSpPr>
        <p:spPr>
          <a:xfrm>
            <a:off x="573387" y="3710956"/>
            <a:ext cx="4297680" cy="113536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We could use </a:t>
            </a:r>
            <a:r>
              <a:rPr lang="el-GR" sz="1600" dirty="0" smtClean="0"/>
              <a:t>τ</a:t>
            </a:r>
            <a:r>
              <a:rPr lang="en-US" sz="1600" dirty="0" smtClean="0"/>
              <a:t> = I∙</a:t>
            </a:r>
            <a:r>
              <a:rPr lang="el-GR" sz="1600" dirty="0" smtClean="0"/>
              <a:t>α</a:t>
            </a:r>
            <a:r>
              <a:rPr lang="en-US" sz="1600" dirty="0" smtClean="0"/>
              <a:t> but what to do about that sin(</a:t>
            </a:r>
            <a:r>
              <a:rPr lang="el-GR" sz="1600" dirty="0" smtClean="0"/>
              <a:t>θ</a:t>
            </a:r>
            <a:r>
              <a:rPr lang="en-US" sz="1600" dirty="0" smtClean="0"/>
              <a:t>)?  Your author actually makes the approximation </a:t>
            </a:r>
            <a:r>
              <a:rPr lang="en-US" sz="1600" dirty="0"/>
              <a:t>sin(</a:t>
            </a:r>
            <a:r>
              <a:rPr lang="el-GR" sz="1600" dirty="0"/>
              <a:t>θ</a:t>
            </a:r>
            <a:r>
              <a:rPr lang="en-US" sz="1600" dirty="0" smtClean="0"/>
              <a:t>) = </a:t>
            </a:r>
            <a:r>
              <a:rPr lang="el-GR" sz="1600" dirty="0" smtClean="0"/>
              <a:t>θ</a:t>
            </a:r>
            <a:r>
              <a:rPr lang="en-US" sz="1600" dirty="0" smtClean="0"/>
              <a:t> for small </a:t>
            </a:r>
            <a:r>
              <a:rPr lang="el-GR" sz="1600" dirty="0" smtClean="0"/>
              <a:t>θ</a:t>
            </a:r>
            <a:r>
              <a:rPr lang="en-US" sz="1600" dirty="0" smtClean="0"/>
              <a:t>.  I will do something a bit different.</a:t>
            </a:r>
          </a:p>
        </p:txBody>
      </p:sp>
    </p:spTree>
    <p:extLst>
      <p:ext uri="{BB962C8B-B14F-4D97-AF65-F5344CB8AC3E}">
        <p14:creationId xmlns:p14="http://schemas.microsoft.com/office/powerpoint/2010/main" val="130600196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31"/>
                                        </p:tgtEl>
                                        <p:attrNameLst>
                                          <p:attrName>ppt_x</p:attrName>
                                        </p:attrNameLst>
                                      </p:cBhvr>
                                      <p:tavLst>
                                        <p:tav tm="0">
                                          <p:val>
                                            <p:strVal val="ppt_x"/>
                                          </p:val>
                                        </p:tav>
                                        <p:tav tm="100000">
                                          <p:val>
                                            <p:strVal val="ppt_x"/>
                                          </p:val>
                                        </p:tav>
                                      </p:tavLst>
                                    </p:anim>
                                    <p:anim calcmode="lin" valueType="num">
                                      <p:cBhvr additive="base">
                                        <p:cTn id="17" dur="500"/>
                                        <p:tgtEl>
                                          <p:spTgt spid="31"/>
                                        </p:tgtEl>
                                        <p:attrNameLst>
                                          <p:attrName>ppt_y</p:attrName>
                                        </p:attrNameLst>
                                      </p:cBhvr>
                                      <p:tavLst>
                                        <p:tav tm="0">
                                          <p:val>
                                            <p:strVal val="ppt_y"/>
                                          </p:val>
                                        </p:tav>
                                        <p:tav tm="100000">
                                          <p:val>
                                            <p:strVal val="1+ppt_h/2"/>
                                          </p:val>
                                        </p:tav>
                                      </p:tavLst>
                                    </p:anim>
                                    <p:set>
                                      <p:cBhvr>
                                        <p:cTn id="18" dur="1" fill="hold">
                                          <p:stCondLst>
                                            <p:cond delay="499"/>
                                          </p:stCondLst>
                                        </p:cTn>
                                        <p:tgtEl>
                                          <p:spTgt spid="3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2" presetClass="exit" presetSubtype="4" fill="hold" nodeType="clickEffect">
                                  <p:stCondLst>
                                    <p:cond delay="0"/>
                                  </p:stCondLst>
                                  <p:childTnLst>
                                    <p:animEffect transition="out" filter="wipe(down)">
                                      <p:cBhvr>
                                        <p:cTn id="22" dur="500"/>
                                        <p:tgtEl>
                                          <p:spTgt spid="27"/>
                                        </p:tgtEl>
                                      </p:cBhvr>
                                    </p:animEffect>
                                    <p:set>
                                      <p:cBhvr>
                                        <p:cTn id="23" dur="1" fill="hold">
                                          <p:stCondLst>
                                            <p:cond delay="499"/>
                                          </p:stCondLst>
                                        </p:cTn>
                                        <p:tgtEl>
                                          <p:spTgt spid="2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2" grpId="0"/>
      <p:bldGraphic spid="38" grpId="0">
        <p:bldAsOne/>
      </p:bldGraphic>
      <p:bldP spid="39" grpId="0"/>
      <p:bldP spid="4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7901</TotalTime>
  <Words>438</Words>
  <Application>Microsoft Office PowerPoint</Application>
  <PresentationFormat>On-screen Show (4:3)</PresentationFormat>
  <Paragraphs>55</Paragraphs>
  <Slides>10</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3" baseType="lpstr">
      <vt:lpstr>Default Theme</vt:lpstr>
      <vt:lpstr>Equation</vt:lpstr>
      <vt:lpstr>Microsoft Equation 3.0</vt:lpstr>
      <vt:lpstr>Physics 101  -  Lecture 20</vt:lpstr>
      <vt:lpstr>Recall these from the previous lecture.</vt:lpstr>
      <vt:lpstr>PowerPoint Presentation</vt:lpstr>
      <vt:lpstr>PowerPoint Presentation</vt:lpstr>
      <vt:lpstr>PowerPoint Presentation</vt:lpstr>
      <vt:lpstr>PowerPoint Presentation</vt:lpstr>
      <vt:lpstr>PowerPoint Presentation</vt:lpstr>
      <vt:lpstr>Clicker Question: Can you use a pendulum to measure the local acceleration of gravity ( g )?  A) Sure - let me tell you how to do it...  B) Only if you drop the pendulum off the  top of the building and measure the  time it takes to smash into the ground.   Then g = 2h/t2.  ( It’s another drop-the- rock problem!)</vt:lpstr>
      <vt:lpstr>PowerPoint Presentation</vt:lpstr>
      <vt:lpstr>PowerPoint Presentation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395</cp:revision>
  <dcterms:created xsi:type="dcterms:W3CDTF">2012-09-16T23:14:53Z</dcterms:created>
  <dcterms:modified xsi:type="dcterms:W3CDTF">2012-11-08T15:02:06Z</dcterms:modified>
</cp:coreProperties>
</file>