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2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7.wmf"/><Relationship Id="rId9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sz="4800" dirty="0" smtClean="0"/>
              <a:t>Physics 101  -  Lecture 12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461" y="1621231"/>
            <a:ext cx="7543800" cy="11277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Today’s lecture will cover sections 7.5 to 7.8.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320074"/>
            <a:ext cx="2514615" cy="502902"/>
          </a:xfrm>
        </p:spPr>
        <p:txBody>
          <a:bodyPr/>
          <a:lstStyle/>
          <a:p>
            <a:r>
              <a:rPr lang="en-US" sz="3200" dirty="0" smtClean="0"/>
              <a:t>Conserve KE.</a:t>
            </a:r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31562" y="4682908"/>
            <a:ext cx="868712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and</a:t>
            </a:r>
            <a:endParaRPr lang="en-US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153626"/>
              </p:ext>
            </p:extLst>
          </p:nvPr>
        </p:nvGraphicFramePr>
        <p:xfrm>
          <a:off x="731562" y="1077822"/>
          <a:ext cx="35814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6" name="Equation" r:id="rId3" imgW="1790640" imgH="215640" progId="Equation.3">
                  <p:embed/>
                </p:oleObj>
              </mc:Choice>
              <mc:Fallback>
                <p:oleObj name="Equation" r:id="rId3" imgW="1790640" imgH="21564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1077822"/>
                        <a:ext cx="3581400" cy="431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731562" y="1764468"/>
            <a:ext cx="5852096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Solve for the two velocities.</a:t>
            </a:r>
            <a:endParaRPr lang="en-US" sz="3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687516"/>
              </p:ext>
            </p:extLst>
          </p:nvPr>
        </p:nvGraphicFramePr>
        <p:xfrm>
          <a:off x="731562" y="2522216"/>
          <a:ext cx="1930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7" name="Equation" r:id="rId5" imgW="965160" imgH="177480" progId="Equation.3">
                  <p:embed/>
                </p:oleObj>
              </mc:Choice>
              <mc:Fallback>
                <p:oleObj name="Equation" r:id="rId5" imgW="96516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2522216"/>
                        <a:ext cx="1930400" cy="355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946477"/>
              </p:ext>
            </p:extLst>
          </p:nvPr>
        </p:nvGraphicFramePr>
        <p:xfrm>
          <a:off x="5303512" y="2514610"/>
          <a:ext cx="2082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8" name="Equation" r:id="rId7" imgW="1041120" imgH="177480" progId="Equation.3">
                  <p:embed/>
                </p:oleObj>
              </mc:Choice>
              <mc:Fallback>
                <p:oleObj name="Equation" r:id="rId7" imgW="1041120" imgH="1774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512" y="2514610"/>
                        <a:ext cx="2082800" cy="355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134771"/>
              </p:ext>
            </p:extLst>
          </p:nvPr>
        </p:nvGraphicFramePr>
        <p:xfrm>
          <a:off x="731562" y="3132662"/>
          <a:ext cx="33782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9" name="Equation" r:id="rId9" imgW="1688760" imgH="647640" progId="Equation.3">
                  <p:embed/>
                </p:oleObj>
              </mc:Choice>
              <mc:Fallback>
                <p:oleObj name="Equation" r:id="rId9" imgW="1688760" imgH="64764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3132662"/>
                        <a:ext cx="3378200" cy="1295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273778"/>
              </p:ext>
            </p:extLst>
          </p:nvPr>
        </p:nvGraphicFramePr>
        <p:xfrm>
          <a:off x="731562" y="5440658"/>
          <a:ext cx="27178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0" name="Equation" r:id="rId11" imgW="1358640" imgH="406080" progId="Equation.3">
                  <p:embed/>
                </p:oleObj>
              </mc:Choice>
              <mc:Fallback>
                <p:oleObj name="Equation" r:id="rId11" imgW="1358640" imgH="4060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5440658"/>
                        <a:ext cx="2717800" cy="812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Curved Connector 10"/>
          <p:cNvCxnSpPr/>
          <p:nvPr/>
        </p:nvCxnSpPr>
        <p:spPr>
          <a:xfrm rot="16200000" flipH="1">
            <a:off x="2697500" y="2560329"/>
            <a:ext cx="548634" cy="457195"/>
          </a:xfrm>
          <a:prstGeom prst="curvedConnector3">
            <a:avLst>
              <a:gd name="adj1" fmla="val 1456"/>
            </a:avLst>
          </a:prstGeom>
          <a:ln w="50800" cmpd="dbl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114805" y="2788926"/>
            <a:ext cx="1097268" cy="365757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88542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02952"/>
            <a:ext cx="7543800" cy="1021078"/>
          </a:xfrm>
        </p:spPr>
        <p:txBody>
          <a:bodyPr/>
          <a:lstStyle/>
          <a:p>
            <a:r>
              <a:rPr lang="en-US" dirty="0" smtClean="0"/>
              <a:t>Work the same problem but switch the masses.  </a:t>
            </a:r>
            <a:r>
              <a:rPr lang="en-US" dirty="0" smtClean="0">
                <a:solidFill>
                  <a:srgbClr val="FFFF00"/>
                </a:solidFill>
              </a:rPr>
              <a:t>Take 3 minutes and do this.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731562" y="1745279"/>
            <a:ext cx="2651726" cy="1410827"/>
            <a:chOff x="823006" y="2713636"/>
            <a:chExt cx="2651726" cy="1410827"/>
          </a:xfrm>
        </p:grpSpPr>
        <p:sp>
          <p:nvSpPr>
            <p:cNvPr id="4" name="Rectangle 3"/>
            <p:cNvSpPr/>
            <p:nvPr/>
          </p:nvSpPr>
          <p:spPr>
            <a:xfrm>
              <a:off x="914440" y="3263842"/>
              <a:ext cx="914400" cy="45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338411" y="3266066"/>
              <a:ext cx="914400" cy="45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1559257" y="2713636"/>
              <a:ext cx="1183968" cy="48676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3200" dirty="0" smtClean="0"/>
                <a:t>initial</a:t>
              </a:r>
              <a:endParaRPr lang="en-US" sz="3200" dirty="0"/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>
            <a:xfrm>
              <a:off x="823006" y="3723266"/>
              <a:ext cx="1097268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3.0m/s</a:t>
              </a:r>
              <a:endParaRPr lang="en-US" sz="2400" dirty="0"/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2268728" y="3723201"/>
              <a:ext cx="1097268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0</a:t>
              </a:r>
              <a:r>
                <a:rPr lang="en-US" sz="2400" dirty="0" smtClean="0"/>
                <a:t>.0m/s</a:t>
              </a:r>
              <a:endParaRPr lang="en-US" sz="2400" dirty="0"/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>
              <a:off x="960610" y="3295754"/>
              <a:ext cx="822951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chemeClr val="bg1"/>
                  </a:solidFill>
                </a:rPr>
                <a:t>1.0kg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2384135" y="3294067"/>
              <a:ext cx="822951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chemeClr val="bg1"/>
                  </a:solidFill>
                </a:rPr>
                <a:t>2.0kg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084046" y="4124463"/>
              <a:ext cx="5486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887057" y="2713636"/>
              <a:ext cx="58767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itle 1"/>
            <p:cNvSpPr txBox="1">
              <a:spLocks/>
            </p:cNvSpPr>
            <p:nvPr/>
          </p:nvSpPr>
          <p:spPr>
            <a:xfrm>
              <a:off x="3001348" y="2713636"/>
              <a:ext cx="411475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973952" y="1745279"/>
            <a:ext cx="2560292" cy="1410827"/>
            <a:chOff x="4846312" y="2943338"/>
            <a:chExt cx="2560292" cy="1410827"/>
          </a:xfrm>
        </p:grpSpPr>
        <p:grpSp>
          <p:nvGrpSpPr>
            <p:cNvPr id="15" name="Group 14"/>
            <p:cNvGrpSpPr/>
            <p:nvPr/>
          </p:nvGrpSpPr>
          <p:grpSpPr>
            <a:xfrm>
              <a:off x="4846312" y="2943338"/>
              <a:ext cx="2560292" cy="1410827"/>
              <a:chOff x="914440" y="2713636"/>
              <a:chExt cx="2560292" cy="141082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914440" y="3263842"/>
                <a:ext cx="9144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338411" y="3266066"/>
                <a:ext cx="9144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itle 1"/>
              <p:cNvSpPr txBox="1">
                <a:spLocks/>
              </p:cNvSpPr>
              <p:nvPr/>
            </p:nvSpPr>
            <p:spPr>
              <a:xfrm>
                <a:off x="1559257" y="2713636"/>
                <a:ext cx="1183968" cy="48676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3200" dirty="0" smtClean="0"/>
                  <a:t>final</a:t>
                </a:r>
                <a:endParaRPr lang="en-US" sz="3200" dirty="0"/>
              </a:p>
            </p:txBody>
          </p:sp>
          <p:sp>
            <p:nvSpPr>
              <p:cNvPr id="20" name="Title 1"/>
              <p:cNvSpPr txBox="1">
                <a:spLocks/>
              </p:cNvSpPr>
              <p:nvPr/>
            </p:nvSpPr>
            <p:spPr>
              <a:xfrm>
                <a:off x="1188762" y="3723266"/>
                <a:ext cx="594799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v</a:t>
                </a:r>
                <a:endParaRPr lang="en-US" sz="2400" dirty="0"/>
              </a:p>
            </p:txBody>
          </p:sp>
          <p:sp>
            <p:nvSpPr>
              <p:cNvPr id="21" name="Title 1"/>
              <p:cNvSpPr txBox="1">
                <a:spLocks/>
              </p:cNvSpPr>
              <p:nvPr/>
            </p:nvSpPr>
            <p:spPr>
              <a:xfrm>
                <a:off x="2651786" y="3723201"/>
                <a:ext cx="714210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V</a:t>
                </a:r>
                <a:endParaRPr lang="en-US" sz="2400" dirty="0"/>
              </a:p>
            </p:txBody>
          </p:sp>
          <p:sp>
            <p:nvSpPr>
              <p:cNvPr id="22" name="Title 1"/>
              <p:cNvSpPr txBox="1">
                <a:spLocks/>
              </p:cNvSpPr>
              <p:nvPr/>
            </p:nvSpPr>
            <p:spPr>
              <a:xfrm>
                <a:off x="960610" y="3295754"/>
                <a:ext cx="822951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solidFill>
                      <a:schemeClr val="bg1"/>
                    </a:solidFill>
                  </a:rPr>
                  <a:t>1.0kg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itle 1"/>
              <p:cNvSpPr txBox="1">
                <a:spLocks/>
              </p:cNvSpPr>
              <p:nvPr/>
            </p:nvSpPr>
            <p:spPr>
              <a:xfrm>
                <a:off x="2384135" y="3294067"/>
                <a:ext cx="822951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solidFill>
                      <a:schemeClr val="bg1"/>
                    </a:solidFill>
                  </a:rPr>
                  <a:t>2.0kg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>
                <a:off x="1084046" y="4124463"/>
                <a:ext cx="548634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2887057" y="2713636"/>
                <a:ext cx="58767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itle 1"/>
              <p:cNvSpPr txBox="1">
                <a:spLocks/>
              </p:cNvSpPr>
              <p:nvPr/>
            </p:nvSpPr>
            <p:spPr>
              <a:xfrm>
                <a:off x="3001348" y="2713636"/>
                <a:ext cx="411475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+</a:t>
                </a:r>
                <a:endParaRPr lang="en-US" sz="2400" dirty="0"/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>
              <a:off x="6474214" y="4315298"/>
              <a:ext cx="5486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itle 1"/>
          <p:cNvSpPr txBox="1">
            <a:spLocks/>
          </p:cNvSpPr>
          <p:nvPr/>
        </p:nvSpPr>
        <p:spPr>
          <a:xfrm>
            <a:off x="731562" y="3377355"/>
            <a:ext cx="3744260" cy="5280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Conserve momentum</a:t>
            </a:r>
            <a:endParaRPr lang="en-US" sz="3200" dirty="0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52061"/>
              </p:ext>
            </p:extLst>
          </p:nvPr>
        </p:nvGraphicFramePr>
        <p:xfrm>
          <a:off x="731562" y="4126681"/>
          <a:ext cx="68834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4" name="Equation" r:id="rId3" imgW="3441600" imgH="215640" progId="Equation.3">
                  <p:embed/>
                </p:oleObj>
              </mc:Choice>
              <mc:Fallback>
                <p:oleObj name="Equation" r:id="rId3" imgW="3441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4126681"/>
                        <a:ext cx="6883400" cy="431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800943"/>
              </p:ext>
            </p:extLst>
          </p:nvPr>
        </p:nvGraphicFramePr>
        <p:xfrm>
          <a:off x="731562" y="4779730"/>
          <a:ext cx="2082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5" name="Equation" r:id="rId5" imgW="1041120" imgH="177480" progId="Equation.3">
                  <p:embed/>
                </p:oleObj>
              </mc:Choice>
              <mc:Fallback>
                <p:oleObj name="Equation" r:id="rId5" imgW="1041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4779730"/>
                        <a:ext cx="2082800" cy="355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itle 1"/>
          <p:cNvSpPr txBox="1">
            <a:spLocks/>
          </p:cNvSpPr>
          <p:nvPr/>
        </p:nvSpPr>
        <p:spPr>
          <a:xfrm>
            <a:off x="731562" y="5356579"/>
            <a:ext cx="2514615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smtClean="0"/>
              <a:t>Conserve KE.</a:t>
            </a:r>
            <a:endParaRPr lang="en-US" sz="3200" dirty="0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913052"/>
              </p:ext>
            </p:extLst>
          </p:nvPr>
        </p:nvGraphicFramePr>
        <p:xfrm>
          <a:off x="731562" y="6080731"/>
          <a:ext cx="35814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6" name="Equation" r:id="rId7" imgW="1790640" imgH="215640" progId="Equation.3">
                  <p:embed/>
                </p:oleObj>
              </mc:Choice>
              <mc:Fallback>
                <p:oleObj name="Equation" r:id="rId7" imgW="1790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62" y="6080731"/>
                        <a:ext cx="3581400" cy="431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23" name="Picture 11" descr="C:\Users\bhalfpap\AppData\Local\Microsoft\Windows\Temporary Internet Files\Content.IE5\KL3111ZU\MC900048761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48" y="1487978"/>
            <a:ext cx="1805026" cy="167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54832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3563" y="5349219"/>
            <a:ext cx="7543800" cy="1112517"/>
          </a:xfrm>
        </p:spPr>
        <p:txBody>
          <a:bodyPr/>
          <a:lstStyle/>
          <a:p>
            <a:r>
              <a:rPr lang="en-US" dirty="0" smtClean="0"/>
              <a:t>Note the change in direction of the small glider.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63563" y="3512831"/>
            <a:ext cx="868712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and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3563" y="342940"/>
            <a:ext cx="5852096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Solve for the two velocities.</a:t>
            </a:r>
            <a:endParaRPr lang="en-US" sz="3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748310"/>
              </p:ext>
            </p:extLst>
          </p:nvPr>
        </p:nvGraphicFramePr>
        <p:xfrm>
          <a:off x="563563" y="1352139"/>
          <a:ext cx="1930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0" name="Equation" r:id="rId3" imgW="965160" imgH="177480" progId="Equation.3">
                  <p:embed/>
                </p:oleObj>
              </mc:Choice>
              <mc:Fallback>
                <p:oleObj name="Equation" r:id="rId3" imgW="965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1352139"/>
                        <a:ext cx="1930400" cy="355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0351698"/>
              </p:ext>
            </p:extLst>
          </p:nvPr>
        </p:nvGraphicFramePr>
        <p:xfrm>
          <a:off x="5212073" y="1344533"/>
          <a:ext cx="2082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1" name="Equation" r:id="rId5" imgW="1041120" imgH="177480" progId="Equation.3">
                  <p:embed/>
                </p:oleObj>
              </mc:Choice>
              <mc:Fallback>
                <p:oleObj name="Equation" r:id="rId5" imgW="1041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2073" y="1344533"/>
                        <a:ext cx="2082800" cy="355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247469"/>
              </p:ext>
            </p:extLst>
          </p:nvPr>
        </p:nvGraphicFramePr>
        <p:xfrm>
          <a:off x="563563" y="1962585"/>
          <a:ext cx="33782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2" name="Equation" r:id="rId7" imgW="1688760" imgH="647640" progId="Equation.3">
                  <p:embed/>
                </p:oleObj>
              </mc:Choice>
              <mc:Fallback>
                <p:oleObj name="Equation" r:id="rId7" imgW="168876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1962585"/>
                        <a:ext cx="3378200" cy="1295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660592"/>
              </p:ext>
            </p:extLst>
          </p:nvPr>
        </p:nvGraphicFramePr>
        <p:xfrm>
          <a:off x="563563" y="4270375"/>
          <a:ext cx="2870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3" name="Equation" r:id="rId9" imgW="1434960" imgH="406080" progId="Equation.3">
                  <p:embed/>
                </p:oleObj>
              </mc:Choice>
              <mc:Fallback>
                <p:oleObj name="Equation" r:id="rId9" imgW="143496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4270375"/>
                        <a:ext cx="2870200" cy="812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Curved Connector 8"/>
          <p:cNvCxnSpPr/>
          <p:nvPr/>
        </p:nvCxnSpPr>
        <p:spPr>
          <a:xfrm rot="16200000" flipH="1">
            <a:off x="2606061" y="1390252"/>
            <a:ext cx="548634" cy="457195"/>
          </a:xfrm>
          <a:prstGeom prst="curvedConnector3">
            <a:avLst>
              <a:gd name="adj1" fmla="val 1456"/>
            </a:avLst>
          </a:prstGeom>
          <a:ln w="50800" cmpd="dbl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023366" y="1618849"/>
            <a:ext cx="1097268" cy="365757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1280196" y="845842"/>
            <a:ext cx="822951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FF00"/>
                </a:solidFill>
              </a:rPr>
              <a:t>KE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394951" y="841630"/>
            <a:ext cx="1737341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FF00"/>
                </a:solidFill>
              </a:rPr>
              <a:t>momentum</a:t>
            </a:r>
            <a:endParaRPr lang="en-US" sz="2400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8020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84" y="502952"/>
            <a:ext cx="8138071" cy="3474682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Clicker Question  -  You see a 2,000kg truck moving to your right at 40 miles per hour ( mph ).  Moving at 60 mph toward your left and about to hit the truck is a </a:t>
            </a:r>
            <a:r>
              <a:rPr lang="en-US" sz="3200" dirty="0" err="1" smtClean="0">
                <a:solidFill>
                  <a:srgbClr val="FFFF00"/>
                </a:solidFill>
              </a:rPr>
              <a:t>superball</a:t>
            </a:r>
            <a:r>
              <a:rPr lang="en-US" sz="3200" dirty="0" smtClean="0">
                <a:solidFill>
                  <a:srgbClr val="FFFF00"/>
                </a:solidFill>
              </a:rPr>
              <a:t>.  The collision will be perfectly elastic.  How fast do you see the ball moving after the collision?</a:t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00FF00"/>
                </a:solidFill>
              </a:rPr>
              <a:t>Think!  Don’t compute.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48684" y="4069073"/>
            <a:ext cx="5852096" cy="20116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rgbClr val="FFFF00"/>
                </a:solidFill>
              </a:rPr>
              <a:t>A)	60mph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B)	100mph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C)	120mph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D)	140mph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1044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02952"/>
            <a:ext cx="7543800" cy="838200"/>
          </a:xfrm>
        </p:spPr>
        <p:txBody>
          <a:bodyPr/>
          <a:lstStyle/>
          <a:p>
            <a:pPr algn="ctr"/>
            <a:r>
              <a:rPr lang="en-US" dirty="0" smtClean="0"/>
              <a:t>Center of mass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24456" y="1783098"/>
            <a:ext cx="7543800" cy="44043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Consider a collection of point masses.  These might be the atoms that make up a coin, the grains of dust found within some particular billion cubic meter volume of interstellar space, or anything in between.</a:t>
            </a:r>
          </a:p>
          <a:p>
            <a:endParaRPr lang="en-US" sz="3200" dirty="0"/>
          </a:p>
          <a:p>
            <a:r>
              <a:rPr lang="en-US" sz="3200" dirty="0" smtClean="0"/>
              <a:t>I am going to define a location in space called the center of mass and then see that it has some useful properties.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836666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6107" y="411513"/>
            <a:ext cx="7543800" cy="1935468"/>
          </a:xfrm>
        </p:spPr>
        <p:txBody>
          <a:bodyPr/>
          <a:lstStyle/>
          <a:p>
            <a:r>
              <a:rPr lang="en-US" sz="3200" dirty="0" smtClean="0"/>
              <a:t>The center of mass, COM, is a weighted sum of the positions of all of the point masses.  It is defined relative to some origin that we choose.</a:t>
            </a:r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00505" y="3154683"/>
            <a:ext cx="7543800" cy="13868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We ask how the location of the COM changes as time passes and we get the velocity of the COM.</a:t>
            </a:r>
            <a:endParaRPr lang="en-US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44198"/>
              </p:ext>
            </p:extLst>
          </p:nvPr>
        </p:nvGraphicFramePr>
        <p:xfrm>
          <a:off x="3251520" y="1874537"/>
          <a:ext cx="264096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4" name="Equation" r:id="rId3" imgW="1320480" imgH="482400" progId="Equation.3">
                  <p:embed/>
                </p:oleObj>
              </mc:Choice>
              <mc:Fallback>
                <p:oleObj name="Equation" r:id="rId3" imgW="13204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51520" y="1874537"/>
                        <a:ext cx="2640960" cy="96480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989614"/>
              </p:ext>
            </p:extLst>
          </p:nvPr>
        </p:nvGraphicFramePr>
        <p:xfrm>
          <a:off x="3017537" y="4450078"/>
          <a:ext cx="309880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5" name="Equation" r:id="rId5" imgW="1549080" imgH="965160" progId="Equation.3">
                  <p:embed/>
                </p:oleObj>
              </mc:Choice>
              <mc:Fallback>
                <p:oleObj name="Equation" r:id="rId5" imgW="154908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537" y="4450078"/>
                        <a:ext cx="3098800" cy="1930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337273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320074"/>
            <a:ext cx="7543800" cy="1478273"/>
          </a:xfrm>
        </p:spPr>
        <p:txBody>
          <a:bodyPr/>
          <a:lstStyle/>
          <a:p>
            <a:r>
              <a:rPr lang="en-US" sz="3200" dirty="0" smtClean="0"/>
              <a:t>If we multiply this last by the total mass we see that the COM momentum is equal to the total momentum of the system.</a:t>
            </a:r>
            <a:endParaRPr lang="en-US" sz="32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722336"/>
              </p:ext>
            </p:extLst>
          </p:nvPr>
        </p:nvGraphicFramePr>
        <p:xfrm>
          <a:off x="457200" y="1997727"/>
          <a:ext cx="82296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6" name="Equation" r:id="rId3" imgW="4114800" imgH="482400" progId="Equation.3">
                  <p:embed/>
                </p:oleObj>
              </mc:Choice>
              <mc:Fallback>
                <p:oleObj name="Equation" r:id="rId3" imgW="411480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97727"/>
                        <a:ext cx="8229600" cy="965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731562" y="3162307"/>
            <a:ext cx="7543800" cy="5486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Now we ask how </a:t>
            </a:r>
            <a:r>
              <a:rPr lang="en-US" sz="3200" dirty="0" err="1" smtClean="0"/>
              <a:t>v</a:t>
            </a:r>
            <a:r>
              <a:rPr lang="en-US" sz="3200" baseline="-25000" dirty="0" err="1" smtClean="0"/>
              <a:t>COM</a:t>
            </a:r>
            <a:r>
              <a:rPr lang="en-US" sz="3200" dirty="0" smtClean="0"/>
              <a:t> changes with time.</a:t>
            </a:r>
            <a:endParaRPr lang="en-US" sz="3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753901"/>
              </p:ext>
            </p:extLst>
          </p:nvPr>
        </p:nvGraphicFramePr>
        <p:xfrm>
          <a:off x="1206500" y="3910321"/>
          <a:ext cx="67310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7" name="Equation" r:id="rId5" imgW="3365280" imgH="482400" progId="Equation.3">
                  <p:embed/>
                </p:oleObj>
              </mc:Choice>
              <mc:Fallback>
                <p:oleObj name="Equation" r:id="rId5" imgW="336528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3910321"/>
                        <a:ext cx="6731000" cy="965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731562" y="5074902"/>
            <a:ext cx="7543800" cy="14630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Here comes the cool bit.  </a:t>
            </a:r>
          </a:p>
          <a:p>
            <a:r>
              <a:rPr lang="en-US" sz="3200" b="1" dirty="0" smtClean="0"/>
              <a:t>First</a:t>
            </a:r>
            <a:r>
              <a:rPr lang="en-US" sz="3200" dirty="0" smtClean="0"/>
              <a:t>  Use Newton’s 2</a:t>
            </a:r>
            <a:r>
              <a:rPr lang="en-US" sz="3200" baseline="30000" dirty="0" smtClean="0"/>
              <a:t>nd</a:t>
            </a:r>
            <a:r>
              <a:rPr lang="en-US" sz="3200" dirty="0" smtClean="0"/>
              <a:t> law to rewrite the </a:t>
            </a:r>
            <a:r>
              <a:rPr lang="en-US" sz="3200" dirty="0" err="1" smtClean="0"/>
              <a:t>m</a:t>
            </a:r>
            <a:r>
              <a:rPr lang="en-US" sz="3200" baseline="-25000" dirty="0" err="1" smtClean="0"/>
              <a:t>i</a:t>
            </a:r>
            <a:r>
              <a:rPr lang="en-US" sz="3200" dirty="0" err="1" smtClean="0"/>
              <a:t>∙a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terms as the total force on mass </a:t>
            </a:r>
            <a:r>
              <a:rPr lang="en-US" sz="3200" dirty="0" err="1" smtClean="0"/>
              <a:t>i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9112548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2001537"/>
            <a:ext cx="7543800" cy="929639"/>
          </a:xfrm>
        </p:spPr>
        <p:txBody>
          <a:bodyPr/>
          <a:lstStyle/>
          <a:p>
            <a:r>
              <a:rPr lang="en-US" sz="3200" b="1" dirty="0" smtClean="0"/>
              <a:t>Second</a:t>
            </a:r>
            <a:r>
              <a:rPr lang="en-US" sz="3200" dirty="0" smtClean="0"/>
              <a:t>  Use Newton’s 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law to pair up the </a:t>
            </a:r>
            <a:r>
              <a:rPr lang="en-US" sz="3200" dirty="0" smtClean="0"/>
              <a:t>internal </a:t>
            </a:r>
            <a:r>
              <a:rPr lang="en-US" sz="3200" dirty="0" smtClean="0"/>
              <a:t>forces.</a:t>
            </a:r>
            <a:endParaRPr lang="en-US" sz="32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886647"/>
              </p:ext>
            </p:extLst>
          </p:nvPr>
        </p:nvGraphicFramePr>
        <p:xfrm>
          <a:off x="365806" y="502952"/>
          <a:ext cx="83312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8" name="Equation" r:id="rId3" imgW="4165560" imgH="482400" progId="Equation.3">
                  <p:embed/>
                </p:oleObj>
              </mc:Choice>
              <mc:Fallback>
                <p:oleObj name="Equation" r:id="rId3" imgW="416556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806" y="502952"/>
                        <a:ext cx="8331200" cy="965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985836"/>
              </p:ext>
            </p:extLst>
          </p:nvPr>
        </p:nvGraphicFramePr>
        <p:xfrm>
          <a:off x="3260725" y="3464561"/>
          <a:ext cx="25400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9" name="Equation" r:id="rId5" imgW="1269720" imgH="355320" progId="Equation.3">
                  <p:embed/>
                </p:oleObj>
              </mc:Choice>
              <mc:Fallback>
                <p:oleObj name="Equation" r:id="rId5" imgW="1269720" imgH="3553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0725" y="3464561"/>
                        <a:ext cx="2540000" cy="711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731562" y="4709146"/>
            <a:ext cx="7543800" cy="14782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rgbClr val="FFFF00"/>
                </a:solidFill>
              </a:rPr>
              <a:t>No matter what your system looks like, the COM behaves as if it is a point mass with only the net external force acting upon it.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4381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40" y="594391"/>
            <a:ext cx="7543800" cy="493770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Clicker Question  -  A 4kg mass sits at the origin.  A 2kg mass is at x = 3m.  A second 4kg mass is at 5m.  Where is the COM?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A)	0.8m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B)	26.0m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C)	10.0m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D)	2.6m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7155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94391"/>
            <a:ext cx="7543800" cy="5120584"/>
          </a:xfrm>
        </p:spPr>
        <p:txBody>
          <a:bodyPr/>
          <a:lstStyle/>
          <a:p>
            <a:r>
              <a:rPr lang="en-US" dirty="0" smtClean="0"/>
              <a:t>Nice things happen if your origin is attached to the COM.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1)	Total momentum = 0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2)		     is true even if 	      .  This result anticipates the next chapter so don’t worry about it today!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795922"/>
              </p:ext>
            </p:extLst>
          </p:nvPr>
        </p:nvGraphicFramePr>
        <p:xfrm>
          <a:off x="1645952" y="3977634"/>
          <a:ext cx="1397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6" name="Equation" r:id="rId3" imgW="698400" imgH="342720" progId="Equation.3">
                  <p:embed/>
                </p:oleObj>
              </mc:Choice>
              <mc:Fallback>
                <p:oleObj name="Equation" r:id="rId3" imgW="698400" imgH="342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5952" y="3977634"/>
                        <a:ext cx="1397000" cy="685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006076"/>
              </p:ext>
            </p:extLst>
          </p:nvPr>
        </p:nvGraphicFramePr>
        <p:xfrm>
          <a:off x="5760707" y="4069073"/>
          <a:ext cx="1168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7" name="Equation" r:id="rId5" imgW="583920" imgH="228600" progId="Equation.3">
                  <p:embed/>
                </p:oleObj>
              </mc:Choice>
              <mc:Fallback>
                <p:oleObj name="Equation" r:id="rId5" imgW="58392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0707" y="4069073"/>
                        <a:ext cx="1168400" cy="457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636891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603" y="411513"/>
            <a:ext cx="7543800" cy="1280145"/>
          </a:xfrm>
        </p:spPr>
        <p:txBody>
          <a:bodyPr/>
          <a:lstStyle/>
          <a:p>
            <a:pPr algn="ctr"/>
            <a:r>
              <a:rPr lang="en-US" dirty="0" smtClean="0"/>
              <a:t>Collisions between two objects.  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No </a:t>
            </a:r>
            <a:r>
              <a:rPr lang="en-US" sz="2400" dirty="0"/>
              <a:t>e</a:t>
            </a:r>
            <a:r>
              <a:rPr lang="en-US" sz="2400" dirty="0" smtClean="0"/>
              <a:t>xternal forces in the one or two dimensions being discussed.</a:t>
            </a:r>
            <a:endParaRPr lang="en-US" sz="2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78603" y="1880521"/>
            <a:ext cx="7543800" cy="2926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Perfectly Elastic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Kinetic energy of the system does not change.</a:t>
            </a:r>
          </a:p>
          <a:p>
            <a:r>
              <a:rPr lang="en-US" sz="2400" dirty="0"/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Momentum is conserved in each </a:t>
            </a:r>
            <a:r>
              <a:rPr lang="en-US" sz="2400" dirty="0" smtClean="0">
                <a:solidFill>
                  <a:srgbClr val="FFFF00"/>
                </a:solidFill>
              </a:rPr>
              <a:t>direction.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Algebra can be involved in the two dimensional case.</a:t>
            </a:r>
          </a:p>
          <a:p>
            <a:r>
              <a:rPr lang="en-US" sz="2400" dirty="0"/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The magnitude of the relative velocity does not 	change.  ( v</a:t>
            </a:r>
            <a:r>
              <a:rPr lang="en-US" sz="2400" baseline="-25000" dirty="0" smtClean="0">
                <a:solidFill>
                  <a:srgbClr val="FFFF00"/>
                </a:solidFill>
              </a:rPr>
              <a:t>1</a:t>
            </a:r>
            <a:r>
              <a:rPr lang="en-US" sz="2400" dirty="0" smtClean="0">
                <a:solidFill>
                  <a:srgbClr val="FFFF00"/>
                </a:solidFill>
              </a:rPr>
              <a:t> - v</a:t>
            </a:r>
            <a:r>
              <a:rPr lang="en-US" sz="2400" baseline="-25000" dirty="0" smtClean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) = - ( v</a:t>
            </a:r>
            <a:r>
              <a:rPr lang="en-US" sz="2400" baseline="-25000" dirty="0" smtClean="0">
                <a:solidFill>
                  <a:srgbClr val="FFFF00"/>
                </a:solidFill>
              </a:rPr>
              <a:t>1</a:t>
            </a:r>
            <a:r>
              <a:rPr lang="en-US" sz="2400" dirty="0" smtClean="0">
                <a:solidFill>
                  <a:srgbClr val="FFFF00"/>
                </a:solidFill>
              </a:rPr>
              <a:t>΄-v</a:t>
            </a:r>
            <a:r>
              <a:rPr lang="en-US" sz="2400" baseline="-25000" dirty="0" smtClean="0">
                <a:solidFill>
                  <a:srgbClr val="FFFF00"/>
                </a:solidFill>
              </a:rPr>
              <a:t>2</a:t>
            </a:r>
            <a:r>
              <a:rPr lang="el-GR" sz="2400" dirty="0" smtClean="0">
                <a:solidFill>
                  <a:srgbClr val="FFFF00"/>
                </a:solidFill>
              </a:rPr>
              <a:t>΄</a:t>
            </a:r>
            <a:r>
              <a:rPr lang="en-US" sz="2400" dirty="0" smtClean="0">
                <a:solidFill>
                  <a:srgbClr val="FFFF00"/>
                </a:solidFill>
              </a:rPr>
              <a:t> )  </a:t>
            </a:r>
          </a:p>
          <a:p>
            <a:r>
              <a:rPr lang="en-US" sz="2400" i="1" dirty="0">
                <a:solidFill>
                  <a:srgbClr val="FFFF00"/>
                </a:solidFill>
              </a:rPr>
              <a:t>	</a:t>
            </a:r>
            <a:r>
              <a:rPr lang="en-US" sz="2400" i="1" dirty="0" smtClean="0">
                <a:solidFill>
                  <a:srgbClr val="FFFF00"/>
                </a:solidFill>
              </a:rPr>
              <a:t>	</a:t>
            </a:r>
            <a:r>
              <a:rPr lang="en-US" sz="2400" i="1" dirty="0" smtClean="0">
                <a:solidFill>
                  <a:srgbClr val="00FF00"/>
                </a:solidFill>
              </a:rPr>
              <a:t>( This expresses </a:t>
            </a:r>
            <a:r>
              <a:rPr lang="el-GR" sz="2400" i="1" dirty="0" smtClean="0">
                <a:solidFill>
                  <a:srgbClr val="00FF00"/>
                </a:solidFill>
              </a:rPr>
              <a:t>Δ</a:t>
            </a:r>
            <a:r>
              <a:rPr lang="en-US" sz="2400" i="1" dirty="0" smtClean="0">
                <a:solidFill>
                  <a:srgbClr val="00FF00"/>
                </a:solidFill>
              </a:rPr>
              <a:t>KE = 0. )</a:t>
            </a:r>
          </a:p>
          <a:p>
            <a:r>
              <a:rPr lang="en-US" sz="2400" i="1" dirty="0">
                <a:solidFill>
                  <a:srgbClr val="00FF00"/>
                </a:solidFill>
              </a:rPr>
              <a:t>	</a:t>
            </a:r>
            <a:r>
              <a:rPr lang="en-US" sz="2400" i="1" dirty="0" smtClean="0">
                <a:solidFill>
                  <a:srgbClr val="00FF00"/>
                </a:solidFill>
              </a:rPr>
              <a:t>	NOTE THE NEGATIVE SIGN</a:t>
            </a:r>
            <a:endParaRPr lang="en-US" sz="2400" i="1" dirty="0">
              <a:solidFill>
                <a:srgbClr val="00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78603" y="4995431"/>
            <a:ext cx="7543800" cy="14630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Perfectly </a:t>
            </a:r>
            <a:r>
              <a:rPr lang="en-US" sz="2400" dirty="0" smtClean="0"/>
              <a:t>Inelastic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Kinetic energy of the system </a:t>
            </a:r>
            <a:r>
              <a:rPr lang="en-US" sz="2400" u="sng" dirty="0" smtClean="0"/>
              <a:t>does</a:t>
            </a:r>
            <a:r>
              <a:rPr lang="en-US" sz="2400" dirty="0" smtClean="0"/>
              <a:t> </a:t>
            </a:r>
            <a:r>
              <a:rPr lang="en-US" sz="2400" dirty="0" smtClean="0"/>
              <a:t>change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Momentum is conserved in each </a:t>
            </a:r>
            <a:r>
              <a:rPr lang="en-US" sz="2400" dirty="0" smtClean="0">
                <a:solidFill>
                  <a:srgbClr val="FFFF00"/>
                </a:solidFill>
              </a:rPr>
              <a:t>direction.</a:t>
            </a:r>
          </a:p>
          <a:p>
            <a:r>
              <a:rPr lang="en-US" sz="2400" dirty="0"/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The final velocity is the same for each object.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4911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652" y="502952"/>
            <a:ext cx="7543800" cy="1920218"/>
          </a:xfrm>
        </p:spPr>
        <p:txBody>
          <a:bodyPr/>
          <a:lstStyle/>
          <a:p>
            <a:r>
              <a:rPr lang="en-US" sz="3200" dirty="0" smtClean="0"/>
              <a:t>Example:  On an air track a 2.0kg glider collides with a 1.0kg glider.  The large glider was initially moving at 3.0m/s while the small one was at rest.  What are the final velocities?</a:t>
            </a:r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7652" y="4765144"/>
            <a:ext cx="3744260" cy="5280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Conserve momentum</a:t>
            </a:r>
            <a:endParaRPr lang="en-US" sz="3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253540"/>
              </p:ext>
            </p:extLst>
          </p:nvPr>
        </p:nvGraphicFramePr>
        <p:xfrm>
          <a:off x="687652" y="5407636"/>
          <a:ext cx="6934201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5" name="Equation" r:id="rId3" imgW="3466800" imgH="215640" progId="Equation.3">
                  <p:embed/>
                </p:oleObj>
              </mc:Choice>
              <mc:Fallback>
                <p:oleObj name="Equation" r:id="rId3" imgW="346680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52" y="5407636"/>
                        <a:ext cx="6934201" cy="431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823006" y="2943338"/>
            <a:ext cx="2651726" cy="1410827"/>
            <a:chOff x="823006" y="2713636"/>
            <a:chExt cx="2651726" cy="1410827"/>
          </a:xfrm>
        </p:grpSpPr>
        <p:sp>
          <p:nvSpPr>
            <p:cNvPr id="6" name="Rectangle 5"/>
            <p:cNvSpPr/>
            <p:nvPr/>
          </p:nvSpPr>
          <p:spPr>
            <a:xfrm>
              <a:off x="914440" y="3263842"/>
              <a:ext cx="914400" cy="45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338411" y="3266066"/>
              <a:ext cx="914400" cy="45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1559257" y="2713636"/>
              <a:ext cx="1183968" cy="48676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3200" dirty="0" smtClean="0"/>
                <a:t>initial</a:t>
              </a:r>
              <a:endParaRPr lang="en-US" sz="3200" dirty="0"/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823006" y="3723266"/>
              <a:ext cx="1097268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3.0m/s</a:t>
              </a:r>
              <a:endParaRPr lang="en-US" sz="2400" dirty="0"/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>
            <a:xfrm>
              <a:off x="2268728" y="3723201"/>
              <a:ext cx="1097268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0</a:t>
              </a:r>
              <a:r>
                <a:rPr lang="en-US" sz="2400" dirty="0" smtClean="0"/>
                <a:t>.0m/s</a:t>
              </a:r>
              <a:endParaRPr lang="en-US" sz="2400" dirty="0"/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>
            <a:xfrm>
              <a:off x="960610" y="3295754"/>
              <a:ext cx="822951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>
                  <a:solidFill>
                    <a:schemeClr val="bg1"/>
                  </a:solidFill>
                </a:rPr>
                <a:t>2</a:t>
              </a:r>
              <a:r>
                <a:rPr lang="en-US" sz="2400" dirty="0" smtClean="0">
                  <a:solidFill>
                    <a:schemeClr val="bg1"/>
                  </a:solidFill>
                </a:rPr>
                <a:t>.0kg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2384135" y="3294067"/>
              <a:ext cx="822951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>
                  <a:solidFill>
                    <a:schemeClr val="bg1"/>
                  </a:solidFill>
                </a:rPr>
                <a:t>1</a:t>
              </a:r>
              <a:r>
                <a:rPr lang="en-US" sz="2400" dirty="0" smtClean="0">
                  <a:solidFill>
                    <a:schemeClr val="bg1"/>
                  </a:solidFill>
                </a:rPr>
                <a:t>.0kg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1084046" y="4124463"/>
              <a:ext cx="5486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887057" y="2713636"/>
              <a:ext cx="58767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itle 1"/>
            <p:cNvSpPr txBox="1">
              <a:spLocks/>
            </p:cNvSpPr>
            <p:nvPr/>
          </p:nvSpPr>
          <p:spPr>
            <a:xfrm>
              <a:off x="3001348" y="2713636"/>
              <a:ext cx="411475" cy="4011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846312" y="2943338"/>
            <a:ext cx="2560292" cy="1410827"/>
            <a:chOff x="4846312" y="2943338"/>
            <a:chExt cx="2560292" cy="1410827"/>
          </a:xfrm>
        </p:grpSpPr>
        <p:grpSp>
          <p:nvGrpSpPr>
            <p:cNvPr id="22" name="Group 21"/>
            <p:cNvGrpSpPr/>
            <p:nvPr/>
          </p:nvGrpSpPr>
          <p:grpSpPr>
            <a:xfrm>
              <a:off x="4846312" y="2943338"/>
              <a:ext cx="2560292" cy="1410827"/>
              <a:chOff x="914440" y="2713636"/>
              <a:chExt cx="2560292" cy="1410827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914440" y="3263842"/>
                <a:ext cx="9144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338411" y="3266066"/>
                <a:ext cx="9144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itle 1"/>
              <p:cNvSpPr txBox="1">
                <a:spLocks/>
              </p:cNvSpPr>
              <p:nvPr/>
            </p:nvSpPr>
            <p:spPr>
              <a:xfrm>
                <a:off x="1559257" y="2713636"/>
                <a:ext cx="1183968" cy="48676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3200" dirty="0" smtClean="0"/>
                  <a:t>final</a:t>
                </a:r>
                <a:endParaRPr lang="en-US" sz="3200" dirty="0"/>
              </a:p>
            </p:txBody>
          </p:sp>
          <p:sp>
            <p:nvSpPr>
              <p:cNvPr id="26" name="Title 1"/>
              <p:cNvSpPr txBox="1">
                <a:spLocks/>
              </p:cNvSpPr>
              <p:nvPr/>
            </p:nvSpPr>
            <p:spPr>
              <a:xfrm>
                <a:off x="1188762" y="3723266"/>
                <a:ext cx="594799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V</a:t>
                </a:r>
                <a:endParaRPr lang="en-US" sz="2400" dirty="0"/>
              </a:p>
            </p:txBody>
          </p:sp>
          <p:sp>
            <p:nvSpPr>
              <p:cNvPr id="27" name="Title 1"/>
              <p:cNvSpPr txBox="1">
                <a:spLocks/>
              </p:cNvSpPr>
              <p:nvPr/>
            </p:nvSpPr>
            <p:spPr>
              <a:xfrm>
                <a:off x="2651786" y="3723201"/>
                <a:ext cx="714210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v</a:t>
                </a:r>
                <a:endParaRPr lang="en-US" sz="2400" dirty="0"/>
              </a:p>
            </p:txBody>
          </p:sp>
          <p:sp>
            <p:nvSpPr>
              <p:cNvPr id="28" name="Title 1"/>
              <p:cNvSpPr txBox="1">
                <a:spLocks/>
              </p:cNvSpPr>
              <p:nvPr/>
            </p:nvSpPr>
            <p:spPr>
              <a:xfrm>
                <a:off x="960610" y="3295754"/>
                <a:ext cx="822951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>
                    <a:solidFill>
                      <a:schemeClr val="bg1"/>
                    </a:solidFill>
                  </a:rPr>
                  <a:t>2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.0kg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itle 1"/>
              <p:cNvSpPr txBox="1">
                <a:spLocks/>
              </p:cNvSpPr>
              <p:nvPr/>
            </p:nvSpPr>
            <p:spPr>
              <a:xfrm>
                <a:off x="2384135" y="3294067"/>
                <a:ext cx="822951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>
                    <a:solidFill>
                      <a:schemeClr val="bg1"/>
                    </a:solidFill>
                  </a:rPr>
                  <a:t>1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.0kg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1084046" y="4124463"/>
                <a:ext cx="548634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2887057" y="2713636"/>
                <a:ext cx="58767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itle 1"/>
              <p:cNvSpPr txBox="1">
                <a:spLocks/>
              </p:cNvSpPr>
              <p:nvPr/>
            </p:nvSpPr>
            <p:spPr>
              <a:xfrm>
                <a:off x="3001348" y="2713636"/>
                <a:ext cx="411475" cy="40119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+</a:t>
                </a:r>
                <a:endParaRPr lang="en-US" sz="2400" dirty="0"/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6474214" y="4315298"/>
              <a:ext cx="5486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215381"/>
              </p:ext>
            </p:extLst>
          </p:nvPr>
        </p:nvGraphicFramePr>
        <p:xfrm>
          <a:off x="687652" y="5953851"/>
          <a:ext cx="2082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6" name="Equation" r:id="rId5" imgW="1041120" imgH="177480" progId="Equation.3">
                  <p:embed/>
                </p:oleObj>
              </mc:Choice>
              <mc:Fallback>
                <p:oleObj name="Equation" r:id="rId5" imgW="104112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52" y="5953851"/>
                        <a:ext cx="2082800" cy="355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939283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2210</TotalTime>
  <Words>458</Words>
  <Application>Microsoft Office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Default Theme</vt:lpstr>
      <vt:lpstr>Equation</vt:lpstr>
      <vt:lpstr>Microsoft Equation 3.0</vt:lpstr>
      <vt:lpstr>Physics 101  -  Lecture 12</vt:lpstr>
      <vt:lpstr>Center of mass</vt:lpstr>
      <vt:lpstr>The center of mass, COM, is a weighted sum of the positions of all of the point masses.  It is defined relative to some origin that we choose.</vt:lpstr>
      <vt:lpstr>If we multiply this last by the total mass we see that the COM momentum is equal to the total momentum of the system.</vt:lpstr>
      <vt:lpstr>Second  Use Newton’s 3rd law to pair up the internal forces.</vt:lpstr>
      <vt:lpstr>Clicker Question  -  A 4kg mass sits at the origin.  A 2kg mass is at x = 3m.  A second 4kg mass is at 5m.  Where is the COM?  A) 0.8m B) 26.0m C) 10.0m D) 2.6m</vt:lpstr>
      <vt:lpstr>Nice things happen if your origin is attached to the COM.   1) Total momentum = 0  2)       is true even if        .  This result anticipates the next chapter so don’t worry about it today!</vt:lpstr>
      <vt:lpstr>Collisions between two objects.   No external forces in the one or two dimensions being discussed.</vt:lpstr>
      <vt:lpstr>Example:  On an air track a 2.0kg glider collides with a 1.0kg glider.  The large glider was initially moving at 3.0m/s while the small one was at rest.  What are the final velocities?</vt:lpstr>
      <vt:lpstr>Conserve KE.</vt:lpstr>
      <vt:lpstr>Work the same problem but switch the masses.  Take 3 minutes and do this.</vt:lpstr>
      <vt:lpstr>Note the change in direction of the small glider.</vt:lpstr>
      <vt:lpstr>Clicker Question  -  You see a 2,000kg truck moving to your right at 40 miles per hour ( mph ).  Moving at 60 mph toward your left and about to hit the truck is a superball.  The collision will be perfectly elastic.  How fast do you see the ball moving after the collision? Think!  Don’t compute.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165</cp:revision>
  <dcterms:created xsi:type="dcterms:W3CDTF">2012-09-16T23:14:53Z</dcterms:created>
  <dcterms:modified xsi:type="dcterms:W3CDTF">2012-10-09T21:15:56Z</dcterms:modified>
</cp:coreProperties>
</file>