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notesMasterIdLst>
    <p:notesMasterId r:id="rId11"/>
  </p:notesMasterIdLst>
  <p:sldIdLst>
    <p:sldId id="257" r:id="rId2"/>
    <p:sldId id="281" r:id="rId3"/>
    <p:sldId id="282" r:id="rId4"/>
    <p:sldId id="283" r:id="rId5"/>
    <p:sldId id="284" r:id="rId6"/>
    <p:sldId id="289" r:id="rId7"/>
    <p:sldId id="285" r:id="rId8"/>
    <p:sldId id="286" r:id="rId9"/>
    <p:sldId id="287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A1DBA4"/>
    <a:srgbClr val="B686DA"/>
    <a:srgbClr val="FFDD71"/>
    <a:srgbClr val="CCEC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1834" autoAdjust="0"/>
  </p:normalViewPr>
  <p:slideViewPr>
    <p:cSldViewPr>
      <p:cViewPr varScale="1">
        <p:scale>
          <a:sx n="103" d="100"/>
          <a:sy n="103" d="100"/>
        </p:scale>
        <p:origin x="-121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45720" cy="4572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7" Type="http://schemas.openxmlformats.org/officeDocument/2006/relationships/image" Target="../media/image14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image" Target="../media/image16.wmf"/><Relationship Id="rId7" Type="http://schemas.openxmlformats.org/officeDocument/2006/relationships/image" Target="../media/image20.wmf"/><Relationship Id="rId2" Type="http://schemas.openxmlformats.org/officeDocument/2006/relationships/image" Target="../media/image15.wmf"/><Relationship Id="rId1" Type="http://schemas.openxmlformats.org/officeDocument/2006/relationships/image" Target="../media/image8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10" Type="http://schemas.openxmlformats.org/officeDocument/2006/relationships/image" Target="../media/image23.wmf"/><Relationship Id="rId4" Type="http://schemas.openxmlformats.org/officeDocument/2006/relationships/image" Target="../media/image17.wmf"/><Relationship Id="rId9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071FFD-C035-4E47-ABC8-35C7A43D8A7B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2DDE62-0F45-4A26-8B3A-EBD5CE1A8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944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683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683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683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683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683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683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683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68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447800"/>
            <a:ext cx="7543800" cy="838200"/>
          </a:xfrm>
        </p:spPr>
        <p:txBody>
          <a:bodyPr>
            <a:noAutofit/>
          </a:bodyPr>
          <a:lstStyle>
            <a:lvl1pPr>
              <a:defRPr sz="3600">
                <a:solidFill>
                  <a:schemeClr val="tx1"/>
                </a:solidFill>
                <a:latin typeface="Garamond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ransition>
    <p:wipe dir="d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5.jpeg"/><Relationship Id="rId4" Type="http://schemas.openxmlformats.org/officeDocument/2006/relationships/image" Target="../media/image2.jpeg"/><Relationship Id="rId9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oleObject" Target="../embeddings/oleObject9.bin"/><Relationship Id="rId18" Type="http://schemas.openxmlformats.org/officeDocument/2006/relationships/image" Target="../media/image14.wmf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6.bin"/><Relationship Id="rId12" Type="http://schemas.openxmlformats.org/officeDocument/2006/relationships/image" Target="../media/image11.wmf"/><Relationship Id="rId17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3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5.bin"/><Relationship Id="rId15" Type="http://schemas.openxmlformats.org/officeDocument/2006/relationships/oleObject" Target="../embeddings/oleObject10.bin"/><Relationship Id="rId10" Type="http://schemas.openxmlformats.org/officeDocument/2006/relationships/image" Target="../media/image10.wmf"/><Relationship Id="rId4" Type="http://schemas.openxmlformats.org/officeDocument/2006/relationships/image" Target="../media/image2.jpeg"/><Relationship Id="rId9" Type="http://schemas.openxmlformats.org/officeDocument/2006/relationships/oleObject" Target="../embeddings/oleObject7.bin"/><Relationship Id="rId14" Type="http://schemas.openxmlformats.org/officeDocument/2006/relationships/image" Target="../media/image12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13" Type="http://schemas.openxmlformats.org/officeDocument/2006/relationships/oleObject" Target="../embeddings/oleObject16.bin"/><Relationship Id="rId18" Type="http://schemas.openxmlformats.org/officeDocument/2006/relationships/image" Target="../media/image20.wmf"/><Relationship Id="rId3" Type="http://schemas.openxmlformats.org/officeDocument/2006/relationships/notesSlide" Target="../notesSlides/notesSlide5.xml"/><Relationship Id="rId21" Type="http://schemas.openxmlformats.org/officeDocument/2006/relationships/oleObject" Target="../embeddings/oleObject20.bin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17.wmf"/><Relationship Id="rId17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9.wmf"/><Relationship Id="rId20" Type="http://schemas.openxmlformats.org/officeDocument/2006/relationships/image" Target="../media/image21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15.bin"/><Relationship Id="rId24" Type="http://schemas.openxmlformats.org/officeDocument/2006/relationships/image" Target="../media/image23.wmf"/><Relationship Id="rId5" Type="http://schemas.openxmlformats.org/officeDocument/2006/relationships/oleObject" Target="../embeddings/oleObject12.bin"/><Relationship Id="rId15" Type="http://schemas.openxmlformats.org/officeDocument/2006/relationships/oleObject" Target="../embeddings/oleObject17.bin"/><Relationship Id="rId23" Type="http://schemas.openxmlformats.org/officeDocument/2006/relationships/oleObject" Target="../embeddings/oleObject21.bin"/><Relationship Id="rId10" Type="http://schemas.openxmlformats.org/officeDocument/2006/relationships/image" Target="../media/image16.wmf"/><Relationship Id="rId19" Type="http://schemas.openxmlformats.org/officeDocument/2006/relationships/oleObject" Target="../embeddings/oleObject19.bin"/><Relationship Id="rId4" Type="http://schemas.openxmlformats.org/officeDocument/2006/relationships/image" Target="../media/image2.jpeg"/><Relationship Id="rId9" Type="http://schemas.openxmlformats.org/officeDocument/2006/relationships/oleObject" Target="../embeddings/oleObject14.bin"/><Relationship Id="rId14" Type="http://schemas.openxmlformats.org/officeDocument/2006/relationships/image" Target="../media/image18.wmf"/><Relationship Id="rId22" Type="http://schemas.openxmlformats.org/officeDocument/2006/relationships/image" Target="../media/image22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hyperlink" Target="http://astro.unl.edu/classaction/animations/light/dopplershift.html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23.bin"/><Relationship Id="rId10" Type="http://schemas.openxmlformats.org/officeDocument/2006/relationships/image" Target="../media/image28.wmf"/><Relationship Id="rId4" Type="http://schemas.openxmlformats.org/officeDocument/2006/relationships/image" Target="../media/image2.jpeg"/><Relationship Id="rId9" Type="http://schemas.openxmlformats.org/officeDocument/2006/relationships/oleObject" Target="../embeddings/oleObject2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57200"/>
            <a:ext cx="7543800" cy="838200"/>
          </a:xfrm>
        </p:spPr>
        <p:txBody>
          <a:bodyPr/>
          <a:lstStyle/>
          <a:p>
            <a:pPr algn="ctr"/>
            <a:r>
              <a:rPr lang="en-US" dirty="0" smtClean="0"/>
              <a:t>Physics 101  -  Lecture 22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804461" y="1645920"/>
            <a:ext cx="7543800" cy="9601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Today’s lecture will be our only discussion of chapter 12.  You are responsible for reading sections 12.1 through 12.8.</a:t>
            </a:r>
            <a:endParaRPr lang="en-US" sz="24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 smtClean="0">
                <a:solidFill>
                  <a:schemeClr val="bg1"/>
                </a:solidFill>
              </a:rPr>
              <a:t>1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25245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08760" y="269009"/>
            <a:ext cx="5486400" cy="5029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Application of waves  -  Sound.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14400" y="1068339"/>
            <a:ext cx="5623560" cy="12801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Medium  -  Air ( can be other materials )</a:t>
            </a:r>
          </a:p>
          <a:p>
            <a:r>
              <a:rPr lang="en-US" sz="2400" dirty="0" smtClean="0"/>
              <a:t>Displacement  -  Density variation</a:t>
            </a:r>
          </a:p>
          <a:p>
            <a:r>
              <a:rPr lang="en-US" sz="2400" dirty="0" smtClean="0"/>
              <a:t>Restoring Force  -  Pressure variation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8138159" y="0"/>
            <a:ext cx="1005841" cy="411480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dirty="0" smtClean="0"/>
              <a:t>Bell Jar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1463732"/>
              </p:ext>
            </p:extLst>
          </p:nvPr>
        </p:nvGraphicFramePr>
        <p:xfrm>
          <a:off x="914400" y="2644909"/>
          <a:ext cx="4857750" cy="213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71" name="Equation" r:id="rId6" imgW="3238200" imgH="1422360" progId="Equation.3">
                  <p:embed/>
                </p:oleObj>
              </mc:Choice>
              <mc:Fallback>
                <p:oleObj name="Equation" r:id="rId6" imgW="3238200" imgH="142236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2644909"/>
                        <a:ext cx="4857750" cy="21336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914400" y="5074920"/>
            <a:ext cx="6263640" cy="10842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Intensity is proportional to s</a:t>
            </a:r>
            <a:r>
              <a:rPr lang="en-US" sz="2400" baseline="-25000" dirty="0" smtClean="0"/>
              <a:t>0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∙</a:t>
            </a:r>
            <a:r>
              <a:rPr lang="el-GR" sz="2400" dirty="0" smtClean="0"/>
              <a:t>ω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∙v.  For a gas, there are additional relationships that allow this to be re-expressed.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2633926"/>
              </p:ext>
            </p:extLst>
          </p:nvPr>
        </p:nvGraphicFramePr>
        <p:xfrm>
          <a:off x="3246120" y="5843838"/>
          <a:ext cx="800100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72" name="Equation" r:id="rId8" imgW="533160" imgH="444240" progId="Equation.3">
                  <p:embed/>
                </p:oleObj>
              </mc:Choice>
              <mc:Fallback>
                <p:oleObj name="Equation" r:id="rId8" imgW="533160" imgH="44424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6120" y="5843838"/>
                        <a:ext cx="800100" cy="6667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3790459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77240" y="269009"/>
            <a:ext cx="6126480" cy="5029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Intensity and Sound Intensity Level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77240" y="5747657"/>
            <a:ext cx="7132320" cy="7315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For incoherent sound sources one adds intensities.  For coherent sound sources you must add amplitudes.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77240" y="1115442"/>
            <a:ext cx="5989320" cy="3657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Human ears do not respond linearly to intensity.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777240" y="1824715"/>
            <a:ext cx="6858000" cy="3657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A logarithm function gets close to the actual response.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9968574"/>
              </p:ext>
            </p:extLst>
          </p:nvPr>
        </p:nvGraphicFramePr>
        <p:xfrm>
          <a:off x="777240" y="2533988"/>
          <a:ext cx="16002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55" name="Equation" r:id="rId5" imgW="1066680" imgH="482400" progId="Equation.3">
                  <p:embed/>
                </p:oleObj>
              </mc:Choice>
              <mc:Fallback>
                <p:oleObj name="Equation" r:id="rId5" imgW="1066680" imgH="4824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7240" y="2533988"/>
                        <a:ext cx="1600200" cy="7239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itle 1"/>
          <p:cNvSpPr txBox="1">
            <a:spLocks/>
          </p:cNvSpPr>
          <p:nvPr/>
        </p:nvSpPr>
        <p:spPr>
          <a:xfrm>
            <a:off x="2729204" y="2389208"/>
            <a:ext cx="5806440" cy="8686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Sound Intensity Level, </a:t>
            </a:r>
            <a:r>
              <a:rPr lang="el-GR" sz="2400" dirty="0" smtClean="0"/>
              <a:t>β</a:t>
            </a:r>
            <a:r>
              <a:rPr lang="en-US" sz="2400" dirty="0" smtClean="0"/>
              <a:t>, is roughly twice as big for a sound we would say is twice as loud.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9305191"/>
              </p:ext>
            </p:extLst>
          </p:nvPr>
        </p:nvGraphicFramePr>
        <p:xfrm>
          <a:off x="777240" y="3601401"/>
          <a:ext cx="190500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56" name="Equation" r:id="rId7" imgW="1269720" imgH="241200" progId="Equation.3">
                  <p:embed/>
                </p:oleObj>
              </mc:Choice>
              <mc:Fallback>
                <p:oleObj name="Equation" r:id="rId7" imgW="1269720" imgH="241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7240" y="3601401"/>
                        <a:ext cx="1905000" cy="3619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itle 1"/>
          <p:cNvSpPr txBox="1">
            <a:spLocks/>
          </p:cNvSpPr>
          <p:nvPr/>
        </p:nvSpPr>
        <p:spPr>
          <a:xfrm>
            <a:off x="777240" y="4306864"/>
            <a:ext cx="7429500" cy="10972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S.I.L. is dimensionless but is given the unit of the </a:t>
            </a:r>
            <a:r>
              <a:rPr lang="en-US" sz="2400" dirty="0" err="1" smtClean="0"/>
              <a:t>Bel</a:t>
            </a:r>
            <a:r>
              <a:rPr lang="en-US" sz="2400" dirty="0" smtClean="0"/>
              <a:t>.  We most often refer to 0.1 </a:t>
            </a:r>
            <a:r>
              <a:rPr lang="en-US" sz="2400" dirty="0" err="1" smtClean="0"/>
              <a:t>Bels</a:t>
            </a:r>
            <a:r>
              <a:rPr lang="en-US" sz="2400" dirty="0" smtClean="0"/>
              <a:t> or decibels.</a:t>
            </a:r>
          </a:p>
        </p:txBody>
      </p:sp>
    </p:spTree>
    <p:extLst>
      <p:ext uri="{BB962C8B-B14F-4D97-AF65-F5344CB8AC3E}">
        <p14:creationId xmlns:p14="http://schemas.microsoft.com/office/powerpoint/2010/main" val="4062926540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617720" y="3157478"/>
            <a:ext cx="4526280" cy="369653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Make sure you know how to do these manipulations on your calculator!	</a:t>
            </a:r>
            <a:r>
              <a:rPr lang="en-US" sz="2400" dirty="0" smtClean="0">
                <a:solidFill>
                  <a:srgbClr val="FFFF00"/>
                </a:solidFill>
              </a:rPr>
              <a:t>Clicker </a:t>
            </a:r>
            <a:r>
              <a:rPr lang="en-US" sz="2400" dirty="0" smtClean="0">
                <a:solidFill>
                  <a:srgbClr val="FFFF00"/>
                </a:solidFill>
              </a:rPr>
              <a:t>Question (L22Q1):</a:t>
            </a:r>
            <a:r>
              <a:rPr lang="en-US" sz="2400" dirty="0">
                <a:solidFill>
                  <a:srgbClr val="FFFF00"/>
                </a:solidFill>
              </a:rPr>
              <a:t> </a:t>
            </a:r>
            <a:r>
              <a:rPr lang="en-US" sz="2400" dirty="0" smtClean="0">
                <a:solidFill>
                  <a:srgbClr val="FFFF00"/>
                </a:solidFill>
              </a:rPr>
              <a:t> </a:t>
            </a:r>
            <a:r>
              <a:rPr lang="en-US" sz="2400" dirty="0" smtClean="0">
                <a:solidFill>
                  <a:srgbClr val="FFFF00"/>
                </a:solidFill>
              </a:rPr>
              <a:t>Compute </a:t>
            </a:r>
            <a:r>
              <a:rPr lang="en-US" sz="2400" dirty="0" smtClean="0">
                <a:solidFill>
                  <a:srgbClr val="FFFF00"/>
                </a:solidFill>
              </a:rPr>
              <a:t>10</a:t>
            </a:r>
            <a:r>
              <a:rPr lang="en-US" sz="2400" baseline="30000" dirty="0" smtClean="0">
                <a:solidFill>
                  <a:srgbClr val="FFFF00"/>
                </a:solidFill>
              </a:rPr>
              <a:t>8.5</a:t>
            </a:r>
            <a:r>
              <a:rPr lang="en-US" sz="2400" dirty="0" smtClean="0">
                <a:solidFill>
                  <a:srgbClr val="FFFF00"/>
                </a:solidFill>
              </a:rPr>
              <a:t>.</a:t>
            </a:r>
          </a:p>
          <a:p>
            <a:endParaRPr lang="en-US" sz="2400" dirty="0" smtClean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A)	1.EE86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B)	4914.8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C)	316,227,766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D)	1,968,744,043</a:t>
            </a:r>
          </a:p>
          <a:p>
            <a:endParaRPr lang="en-US" sz="2400" dirty="0" smtClean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78180" y="320040"/>
            <a:ext cx="7734300" cy="3657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Examples:  Adding sounds to get total S.I.L.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78180" y="889518"/>
            <a:ext cx="7911115" cy="107644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Suppose two </a:t>
            </a:r>
            <a:r>
              <a:rPr lang="en-US" sz="2400" dirty="0" smtClean="0">
                <a:solidFill>
                  <a:srgbClr val="FFFF00"/>
                </a:solidFill>
              </a:rPr>
              <a:t>incoherent</a:t>
            </a:r>
            <a:r>
              <a:rPr lang="en-US" sz="2400" dirty="0" smtClean="0"/>
              <a:t> sounds are heard simultaneously.  One has a S.I.L. of 85dB and the other 90dB.  What is the S.I.L. of the two sounds together?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78180" y="2103120"/>
            <a:ext cx="7315200" cy="3657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For incoherent sounds add the intensities.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4750403"/>
              </p:ext>
            </p:extLst>
          </p:nvPr>
        </p:nvGraphicFramePr>
        <p:xfrm>
          <a:off x="678180" y="2606040"/>
          <a:ext cx="20193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153" name="Equation" r:id="rId5" imgW="1346040" imgH="482400" progId="Equation.3">
                  <p:embed/>
                </p:oleObj>
              </mc:Choice>
              <mc:Fallback>
                <p:oleObj name="Equation" r:id="rId5" imgW="1346040" imgH="4824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" y="2606040"/>
                        <a:ext cx="2019300" cy="7239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1750922"/>
              </p:ext>
            </p:extLst>
          </p:nvPr>
        </p:nvGraphicFramePr>
        <p:xfrm>
          <a:off x="1508760" y="3520440"/>
          <a:ext cx="139065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154" name="Equation" r:id="rId7" imgW="927000" imgH="228600" progId="Equation.3">
                  <p:embed/>
                </p:oleObj>
              </mc:Choice>
              <mc:Fallback>
                <p:oleObj name="Equation" r:id="rId7" imgW="927000" imgH="228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8760" y="3520440"/>
                        <a:ext cx="1390650" cy="3429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1878599"/>
              </p:ext>
            </p:extLst>
          </p:nvPr>
        </p:nvGraphicFramePr>
        <p:xfrm>
          <a:off x="2331720" y="4023360"/>
          <a:ext cx="17526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155" name="Equation" r:id="rId9" imgW="1168200" imgH="482400" progId="Equation.3">
                  <p:embed/>
                </p:oleObj>
              </mc:Choice>
              <mc:Fallback>
                <p:oleObj name="Equation" r:id="rId9" imgW="1168200" imgH="4824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1720" y="4023360"/>
                        <a:ext cx="1752600" cy="7239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1434674"/>
              </p:ext>
            </p:extLst>
          </p:nvPr>
        </p:nvGraphicFramePr>
        <p:xfrm>
          <a:off x="2331720" y="4927652"/>
          <a:ext cx="127635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156" name="Equation" r:id="rId11" imgW="850680" imgH="482400" progId="Equation.3">
                  <p:embed/>
                </p:oleObj>
              </mc:Choice>
              <mc:Fallback>
                <p:oleObj name="Equation" r:id="rId11" imgW="850680" imgH="4824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1720" y="4927652"/>
                        <a:ext cx="1276350" cy="7239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3676634"/>
              </p:ext>
            </p:extLst>
          </p:nvPr>
        </p:nvGraphicFramePr>
        <p:xfrm>
          <a:off x="2331720" y="5806440"/>
          <a:ext cx="121920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157" name="Equation" r:id="rId13" imgW="812520" imgH="241200" progId="Equation.3">
                  <p:embed/>
                </p:oleObj>
              </mc:Choice>
              <mc:Fallback>
                <p:oleObj name="Equation" r:id="rId13" imgW="812520" imgH="241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1720" y="5806440"/>
                        <a:ext cx="1219200" cy="3619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2928078"/>
              </p:ext>
            </p:extLst>
          </p:nvPr>
        </p:nvGraphicFramePr>
        <p:xfrm>
          <a:off x="1508760" y="6347814"/>
          <a:ext cx="228600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158" name="Equation" r:id="rId15" imgW="1523880" imgH="241200" progId="Equation.3">
                  <p:embed/>
                </p:oleObj>
              </mc:Choice>
              <mc:Fallback>
                <p:oleObj name="Equation" r:id="rId15" imgW="1523880" imgH="2412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8760" y="6347814"/>
                        <a:ext cx="2286000" cy="3619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4417451"/>
              </p:ext>
            </p:extLst>
          </p:nvPr>
        </p:nvGraphicFramePr>
        <p:xfrm>
          <a:off x="5166360" y="2743200"/>
          <a:ext cx="247650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159" name="Equation" r:id="rId17" imgW="1650960" imgH="241200" progId="Equation.3">
                  <p:embed/>
                </p:oleObj>
              </mc:Choice>
              <mc:Fallback>
                <p:oleObj name="Equation" r:id="rId17" imgW="1650960" imgH="2412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6360" y="2743200"/>
                        <a:ext cx="2476500" cy="3619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40678814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304877" y="457200"/>
            <a:ext cx="7040880" cy="15544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FFFF00"/>
                </a:solidFill>
              </a:rPr>
              <a:t>Clicker </a:t>
            </a:r>
            <a:r>
              <a:rPr lang="en-US" sz="2400" dirty="0" smtClean="0">
                <a:solidFill>
                  <a:srgbClr val="FFFF00"/>
                </a:solidFill>
              </a:rPr>
              <a:t>Question (L22Q2):</a:t>
            </a:r>
            <a:r>
              <a:rPr lang="en-US" sz="2400" dirty="0" smtClean="0">
                <a:solidFill>
                  <a:srgbClr val="FFFF00"/>
                </a:solidFill>
              </a:rPr>
              <a:t>	What is 10</a:t>
            </a:r>
            <a:r>
              <a:rPr lang="en-US" sz="2400" baseline="30000" dirty="0" smtClean="0">
                <a:solidFill>
                  <a:srgbClr val="FFFF00"/>
                </a:solidFill>
              </a:rPr>
              <a:t>8.5 </a:t>
            </a:r>
            <a:r>
              <a:rPr lang="en-US" sz="2400" dirty="0" smtClean="0">
                <a:solidFill>
                  <a:srgbClr val="FFFF00"/>
                </a:solidFill>
              </a:rPr>
              <a:t>+ 10</a:t>
            </a:r>
            <a:r>
              <a:rPr lang="en-US" sz="2400" baseline="30000" dirty="0" smtClean="0">
                <a:solidFill>
                  <a:srgbClr val="FFFF00"/>
                </a:solidFill>
              </a:rPr>
              <a:t>9.0</a:t>
            </a:r>
            <a:r>
              <a:rPr lang="en-US" sz="2400" dirty="0" smtClean="0">
                <a:solidFill>
                  <a:srgbClr val="FFFF00"/>
                </a:solidFill>
              </a:rPr>
              <a:t> ?</a:t>
            </a:r>
          </a:p>
          <a:p>
            <a:endParaRPr lang="en-US" sz="2400" dirty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A)	1,316,227,766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B)	I got something else.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304876" y="2537460"/>
            <a:ext cx="7381923" cy="15544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FFFF00"/>
                </a:solidFill>
              </a:rPr>
              <a:t>Clicker </a:t>
            </a:r>
            <a:r>
              <a:rPr lang="en-US" sz="2400" dirty="0" smtClean="0">
                <a:solidFill>
                  <a:srgbClr val="FFFF00"/>
                </a:solidFill>
              </a:rPr>
              <a:t>Question (L22Q3):</a:t>
            </a:r>
            <a:r>
              <a:rPr lang="en-US" sz="2400" dirty="0" smtClean="0">
                <a:solidFill>
                  <a:srgbClr val="FFFF00"/>
                </a:solidFill>
              </a:rPr>
              <a:t>	What is log</a:t>
            </a:r>
            <a:r>
              <a:rPr lang="en-US" sz="2400" baseline="-25000" dirty="0" smtClean="0">
                <a:solidFill>
                  <a:srgbClr val="FFFF00"/>
                </a:solidFill>
              </a:rPr>
              <a:t>10</a:t>
            </a:r>
            <a:r>
              <a:rPr lang="en-US" sz="2400" dirty="0" smtClean="0">
                <a:solidFill>
                  <a:srgbClr val="FFFF00"/>
                </a:solidFill>
              </a:rPr>
              <a:t>( 10</a:t>
            </a:r>
            <a:r>
              <a:rPr lang="en-US" sz="2400" baseline="30000" dirty="0" smtClean="0">
                <a:solidFill>
                  <a:srgbClr val="FFFF00"/>
                </a:solidFill>
              </a:rPr>
              <a:t>8.5 </a:t>
            </a:r>
            <a:r>
              <a:rPr lang="en-US" sz="2400" dirty="0" smtClean="0">
                <a:solidFill>
                  <a:srgbClr val="FFFF00"/>
                </a:solidFill>
              </a:rPr>
              <a:t>+ 10</a:t>
            </a:r>
            <a:r>
              <a:rPr lang="en-US" sz="2400" baseline="30000" dirty="0" smtClean="0">
                <a:solidFill>
                  <a:srgbClr val="FFFF00"/>
                </a:solidFill>
              </a:rPr>
              <a:t>9.0</a:t>
            </a:r>
            <a:r>
              <a:rPr lang="en-US" sz="2400" dirty="0" smtClean="0">
                <a:solidFill>
                  <a:srgbClr val="FFFF00"/>
                </a:solidFill>
              </a:rPr>
              <a:t> )?</a:t>
            </a:r>
          </a:p>
          <a:p>
            <a:endParaRPr lang="en-US" sz="2400" dirty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A)	9.12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B)	I got something else.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304877" y="4617720"/>
            <a:ext cx="7040880" cy="1828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FFFF00"/>
                </a:solidFill>
              </a:rPr>
              <a:t>Clicker </a:t>
            </a:r>
            <a:r>
              <a:rPr lang="en-US" sz="2400" dirty="0" smtClean="0">
                <a:solidFill>
                  <a:srgbClr val="FFFF00"/>
                </a:solidFill>
              </a:rPr>
              <a:t>Question (L22Q4):</a:t>
            </a:r>
            <a:r>
              <a:rPr lang="en-US" sz="2400" dirty="0" smtClean="0">
                <a:solidFill>
                  <a:srgbClr val="FFFF00"/>
                </a:solidFill>
              </a:rPr>
              <a:t>	What is the S.I.L. of these two sounds taken together?</a:t>
            </a:r>
          </a:p>
          <a:p>
            <a:endParaRPr lang="en-US" sz="2400" dirty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A)	91.2 dB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B)	I got something else.</a:t>
            </a:r>
          </a:p>
        </p:txBody>
      </p:sp>
    </p:spTree>
    <p:extLst>
      <p:ext uri="{BB962C8B-B14F-4D97-AF65-F5344CB8AC3E}">
        <p14:creationId xmlns:p14="http://schemas.microsoft.com/office/powerpoint/2010/main" val="226570945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62162" y="182880"/>
            <a:ext cx="7911115" cy="107644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Suppose two </a:t>
            </a:r>
            <a:r>
              <a:rPr lang="en-US" sz="2400" dirty="0" smtClean="0">
                <a:solidFill>
                  <a:srgbClr val="FFFF00"/>
                </a:solidFill>
              </a:rPr>
              <a:t>coherent</a:t>
            </a:r>
            <a:r>
              <a:rPr lang="en-US" sz="2400" dirty="0" smtClean="0"/>
              <a:t> sounds are heard simultaneously.  One has a S.I.L. of 85dB and the other 90dB.  What is the S.I.L. of the two sounds together?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78180" y="1375332"/>
            <a:ext cx="7315200" cy="7315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For coherent sounds add the amplitudes.  The intensity is proportional to the amplitude squared.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794034"/>
              </p:ext>
            </p:extLst>
          </p:nvPr>
        </p:nvGraphicFramePr>
        <p:xfrm>
          <a:off x="731520" y="2240280"/>
          <a:ext cx="20193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37" name="Equation" r:id="rId5" imgW="1346040" imgH="482400" progId="Equation.3">
                  <p:embed/>
                </p:oleObj>
              </mc:Choice>
              <mc:Fallback>
                <p:oleObj name="Equation" r:id="rId5" imgW="134604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20" y="2240280"/>
                        <a:ext cx="2019300" cy="7239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8929000"/>
              </p:ext>
            </p:extLst>
          </p:nvPr>
        </p:nvGraphicFramePr>
        <p:xfrm>
          <a:off x="1234440" y="3163062"/>
          <a:ext cx="144780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38" name="Equation" r:id="rId7" imgW="965160" imgH="241200" progId="Equation.3">
                  <p:embed/>
                </p:oleObj>
              </mc:Choice>
              <mc:Fallback>
                <p:oleObj name="Equation" r:id="rId7" imgW="9651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4440" y="3163062"/>
                        <a:ext cx="1447800" cy="3619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8872590"/>
              </p:ext>
            </p:extLst>
          </p:nvPr>
        </p:nvGraphicFramePr>
        <p:xfrm>
          <a:off x="1821180" y="3723894"/>
          <a:ext cx="205740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39" name="Equation" r:id="rId9" imgW="1371600" imgH="241200" progId="Equation.3">
                  <p:embed/>
                </p:oleObj>
              </mc:Choice>
              <mc:Fallback>
                <p:oleObj name="Equation" r:id="rId9" imgW="13716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1180" y="3723894"/>
                        <a:ext cx="2057400" cy="3619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8138278"/>
              </p:ext>
            </p:extLst>
          </p:nvPr>
        </p:nvGraphicFramePr>
        <p:xfrm>
          <a:off x="5212080" y="4663440"/>
          <a:ext cx="228600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40" name="Equation" r:id="rId11" imgW="1523880" imgH="241200" progId="Equation.3">
                  <p:embed/>
                </p:oleObj>
              </mc:Choice>
              <mc:Fallback>
                <p:oleObj name="Equation" r:id="rId11" imgW="15238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2080" y="4663440"/>
                        <a:ext cx="2286000" cy="3619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5594230"/>
              </p:ext>
            </p:extLst>
          </p:nvPr>
        </p:nvGraphicFramePr>
        <p:xfrm>
          <a:off x="2926080" y="3182112"/>
          <a:ext cx="15240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41" name="Equation" r:id="rId13" imgW="1015920" imgH="228600" progId="Equation.3">
                  <p:embed/>
                </p:oleObj>
              </mc:Choice>
              <mc:Fallback>
                <p:oleObj name="Equation" r:id="rId13" imgW="101592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6080" y="3182112"/>
                        <a:ext cx="1524000" cy="3429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3881611"/>
              </p:ext>
            </p:extLst>
          </p:nvPr>
        </p:nvGraphicFramePr>
        <p:xfrm>
          <a:off x="1821180" y="4284726"/>
          <a:ext cx="264795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42" name="Equation" r:id="rId15" imgW="1765080" imgH="457200" progId="Equation.3">
                  <p:embed/>
                </p:oleObj>
              </mc:Choice>
              <mc:Fallback>
                <p:oleObj name="Equation" r:id="rId15" imgW="1765080" imgH="457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1180" y="4284726"/>
                        <a:ext cx="2647950" cy="6858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431883"/>
              </p:ext>
            </p:extLst>
          </p:nvPr>
        </p:nvGraphicFramePr>
        <p:xfrm>
          <a:off x="1821180" y="5169408"/>
          <a:ext cx="1504950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43" name="Equation" r:id="rId17" imgW="1002960" imgH="444240" progId="Equation.3">
                  <p:embed/>
                </p:oleObj>
              </mc:Choice>
              <mc:Fallback>
                <p:oleObj name="Equation" r:id="rId17" imgW="1002960" imgH="4442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1180" y="5169408"/>
                        <a:ext cx="1504950" cy="6667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5588892"/>
              </p:ext>
            </p:extLst>
          </p:nvPr>
        </p:nvGraphicFramePr>
        <p:xfrm>
          <a:off x="1821180" y="6035040"/>
          <a:ext cx="25146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44" name="Equation" r:id="rId19" imgW="1676160" imgH="482400" progId="Equation.3">
                  <p:embed/>
                </p:oleObj>
              </mc:Choice>
              <mc:Fallback>
                <p:oleObj name="Equation" r:id="rId19" imgW="1676160" imgH="4824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1180" y="6035040"/>
                        <a:ext cx="2514600" cy="7239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1766987"/>
              </p:ext>
            </p:extLst>
          </p:nvPr>
        </p:nvGraphicFramePr>
        <p:xfrm>
          <a:off x="5212080" y="2106852"/>
          <a:ext cx="3733800" cy="188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45" name="Equation" r:id="rId21" imgW="2489040" imgH="1257120" progId="Equation.3">
                  <p:embed/>
                </p:oleObj>
              </mc:Choice>
              <mc:Fallback>
                <p:oleObj name="Equation" r:id="rId21" imgW="2489040" imgH="125712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2080" y="2106852"/>
                        <a:ext cx="3733800" cy="18859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4766187"/>
              </p:ext>
            </p:extLst>
          </p:nvPr>
        </p:nvGraphicFramePr>
        <p:xfrm>
          <a:off x="5212080" y="5806440"/>
          <a:ext cx="14097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46" name="Equation" r:id="rId23" imgW="939600" imgH="228600" progId="Equation.3">
                  <p:embed/>
                </p:oleObj>
              </mc:Choice>
              <mc:Fallback>
                <p:oleObj name="Equation" r:id="rId23" imgW="939600" imgH="2286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2080" y="5806440"/>
                        <a:ext cx="1409700" cy="3429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57712515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 smtClean="0">
                <a:solidFill>
                  <a:schemeClr val="bg1"/>
                </a:solidFill>
              </a:rPr>
              <a:t>7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49326" y="269009"/>
            <a:ext cx="4252075" cy="5029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Standing Waves in Tubes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7452360" y="1"/>
            <a:ext cx="1691641" cy="68580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dirty="0" smtClean="0"/>
              <a:t>Singing Tubes</a:t>
            </a:r>
          </a:p>
          <a:p>
            <a:r>
              <a:rPr lang="en-US" sz="2000" dirty="0" err="1" smtClean="0"/>
              <a:t>Kundt’s</a:t>
            </a:r>
            <a:r>
              <a:rPr lang="en-US" sz="2000" dirty="0" smtClean="0"/>
              <a:t> Tube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49326" y="992347"/>
            <a:ext cx="4526280" cy="3657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Just as we did for strings!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49326" y="1578525"/>
            <a:ext cx="5241938" cy="3657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First - Look at the boundary conditions.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476160" y="2164702"/>
            <a:ext cx="3634159" cy="8229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Closed End → NODE</a:t>
            </a:r>
          </a:p>
          <a:p>
            <a:r>
              <a:rPr lang="en-US" sz="2400" dirty="0" smtClean="0"/>
              <a:t>Open End → ANTINODE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49326" y="3931920"/>
            <a:ext cx="2676486" cy="3657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Draw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Harmonic</a:t>
            </a:r>
          </a:p>
        </p:txBody>
      </p:sp>
      <p:pic>
        <p:nvPicPr>
          <p:cNvPr id="89100" name="Picture 12" descr="http://s2.hubimg.com/u/3384829_f52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5361" y="3002591"/>
            <a:ext cx="4953000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449326" y="4931403"/>
            <a:ext cx="3470988" cy="12344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Add one loop ( a half wavelength ) at a time and write down the pattern.</a:t>
            </a:r>
          </a:p>
        </p:txBody>
      </p:sp>
    </p:spTree>
    <p:extLst>
      <p:ext uri="{BB962C8B-B14F-4D97-AF65-F5344CB8AC3E}">
        <p14:creationId xmlns:p14="http://schemas.microsoft.com/office/powerpoint/2010/main" val="324776229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 smtClean="0">
                <a:solidFill>
                  <a:schemeClr val="bg1"/>
                </a:solidFill>
              </a:rPr>
              <a:t>8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377440" y="182880"/>
            <a:ext cx="2445905" cy="5029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Doppler Shift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928792"/>
            <a:ext cx="3886200" cy="6850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Section 12.8 does a fine job of deriving this result.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446635" y="0"/>
            <a:ext cx="2697366" cy="411480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dirty="0" smtClean="0"/>
              <a:t>Doppler Shift Simulation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903720" y="435094"/>
            <a:ext cx="2240280" cy="7772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dirty="0">
                <a:hlinkClick r:id="rId6"/>
              </a:rPr>
              <a:t>http://</a:t>
            </a:r>
            <a:r>
              <a:rPr lang="en-US" sz="1600" dirty="0" smtClean="0">
                <a:hlinkClick r:id="rId6"/>
              </a:rPr>
              <a:t>astro.unl.edu/classaction/animations/light/dopplershift.html</a:t>
            </a:r>
            <a:r>
              <a:rPr lang="en-US" sz="1600" dirty="0" smtClean="0"/>
              <a:t> 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446635" y="1212334"/>
            <a:ext cx="2697366" cy="411480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dirty="0" smtClean="0"/>
              <a:t>Tuning Fork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3228747"/>
              </p:ext>
            </p:extLst>
          </p:nvPr>
        </p:nvGraphicFramePr>
        <p:xfrm>
          <a:off x="685800" y="1772309"/>
          <a:ext cx="295275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37" name="Equation" r:id="rId7" imgW="1968480" imgH="482400" progId="Equation.3">
                  <p:embed/>
                </p:oleObj>
              </mc:Choice>
              <mc:Fallback>
                <p:oleObj name="Equation" r:id="rId7" imgW="1968480" imgH="4824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772309"/>
                        <a:ext cx="2952750" cy="7239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itle 1"/>
          <p:cNvSpPr txBox="1">
            <a:spLocks/>
          </p:cNvSpPr>
          <p:nvPr/>
        </p:nvSpPr>
        <p:spPr>
          <a:xfrm>
            <a:off x="685800" y="2654680"/>
            <a:ext cx="7955280" cy="40593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Three very important rules go with this expression!</a:t>
            </a:r>
          </a:p>
          <a:p>
            <a:endParaRPr lang="en-US" sz="2400" dirty="0"/>
          </a:p>
          <a:p>
            <a:r>
              <a:rPr lang="en-US" sz="2400" dirty="0" smtClean="0"/>
              <a:t>1)  All velocities MUST be measured relative to the air.  If there is a wind blowing and the observer’s velocity is given relative to the ground, you must correct it to be the velocity relative to the air itself.</a:t>
            </a:r>
          </a:p>
          <a:p>
            <a:endParaRPr lang="en-US" sz="2400" dirty="0" smtClean="0"/>
          </a:p>
          <a:p>
            <a:r>
              <a:rPr lang="en-US" sz="2400" dirty="0" smtClean="0"/>
              <a:t>2)  The sound speed is always a positive value.</a:t>
            </a:r>
          </a:p>
          <a:p>
            <a:endParaRPr lang="en-US" sz="2400" dirty="0" smtClean="0"/>
          </a:p>
          <a:p>
            <a:r>
              <a:rPr lang="en-US" sz="2400" dirty="0" smtClean="0"/>
              <a:t>3)  The positive direction for the source and observer motion is the direction from the source toward the observer. </a:t>
            </a:r>
          </a:p>
        </p:txBody>
      </p:sp>
    </p:spTree>
    <p:extLst>
      <p:ext uri="{BB962C8B-B14F-4D97-AF65-F5344CB8AC3E}">
        <p14:creationId xmlns:p14="http://schemas.microsoft.com/office/powerpoint/2010/main" val="369183578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05740" y="198742"/>
            <a:ext cx="7383780" cy="17830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Example:  Wind blows from West to East at 11.0m/s.  You are riding your motorcycle toward the West at 33.0m/s.  Your horn is advertised to produce a pitch of 1000Hz.  What does your friend standing by the side of the road hear as you approach her?  Use 330m/s as the speed of sound.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05740" y="2377034"/>
            <a:ext cx="4640579" cy="7315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Use the Doppler Shift formula but be sure to get the velocities right!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8413092" y="2696547"/>
            <a:ext cx="737439" cy="365760"/>
          </a:xfrm>
          <a:prstGeom prst="rect">
            <a:avLst/>
          </a:prstGeom>
          <a:solidFill>
            <a:srgbClr val="00FF00"/>
          </a:solid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You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5120640" y="2697480"/>
            <a:ext cx="1097280" cy="36576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chemeClr val="bg1"/>
                </a:solidFill>
              </a:rPr>
              <a:t>Friend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8079917" y="198742"/>
            <a:ext cx="960120" cy="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"/>
          <p:cNvSpPr txBox="1">
            <a:spLocks/>
          </p:cNvSpPr>
          <p:nvPr/>
        </p:nvSpPr>
        <p:spPr>
          <a:xfrm>
            <a:off x="8070586" y="198742"/>
            <a:ext cx="398957" cy="3657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dirty="0" smtClean="0"/>
              <a:t>W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8749388" y="198742"/>
            <a:ext cx="401143" cy="3657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dirty="0"/>
              <a:t>E</a:t>
            </a:r>
            <a:endParaRPr lang="en-US" sz="2000" dirty="0" smtClean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7086600" y="2468880"/>
            <a:ext cx="36576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 txBox="1">
            <a:spLocks/>
          </p:cNvSpPr>
          <p:nvPr/>
        </p:nvSpPr>
        <p:spPr>
          <a:xfrm>
            <a:off x="6341697" y="2536527"/>
            <a:ext cx="2017599" cy="685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dirty="0" smtClean="0"/>
              <a:t>Wind     11m/s relative to ground</a:t>
            </a: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8213591" y="3291840"/>
            <a:ext cx="1016263" cy="12801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dirty="0" smtClean="0"/>
              <a:t>33m/s relative to ground</a:t>
            </a: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5201657" y="3068838"/>
            <a:ext cx="1016263" cy="12801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dirty="0" smtClean="0"/>
              <a:t>0m/s relative to ground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8414045" y="3131820"/>
            <a:ext cx="736486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/>
          <p:cNvGrpSpPr/>
          <p:nvPr/>
        </p:nvGrpSpPr>
        <p:grpSpPr>
          <a:xfrm>
            <a:off x="5161148" y="3062307"/>
            <a:ext cx="1016263" cy="1280160"/>
            <a:chOff x="3154680" y="3383280"/>
            <a:chExt cx="1016263" cy="1280160"/>
          </a:xfrm>
        </p:grpSpPr>
        <p:cxnSp>
          <p:nvCxnSpPr>
            <p:cNvPr id="26" name="Straight Arrow Connector 25"/>
            <p:cNvCxnSpPr/>
            <p:nvPr/>
          </p:nvCxnSpPr>
          <p:spPr>
            <a:xfrm flipH="1">
              <a:off x="3383280" y="3566160"/>
              <a:ext cx="365760" cy="0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itle 1"/>
            <p:cNvSpPr txBox="1">
              <a:spLocks/>
            </p:cNvSpPr>
            <p:nvPr/>
          </p:nvSpPr>
          <p:spPr>
            <a:xfrm>
              <a:off x="3154680" y="3383280"/>
              <a:ext cx="1016263" cy="128016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000" dirty="0" smtClean="0"/>
                <a:t>11m/s relative to air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951387" y="3057641"/>
            <a:ext cx="1382023" cy="1280160"/>
            <a:chOff x="2057400" y="3474720"/>
            <a:chExt cx="1382023" cy="1280160"/>
          </a:xfrm>
        </p:grpSpPr>
        <p:sp>
          <p:nvSpPr>
            <p:cNvPr id="29" name="Title 1"/>
            <p:cNvSpPr txBox="1">
              <a:spLocks/>
            </p:cNvSpPr>
            <p:nvPr/>
          </p:nvSpPr>
          <p:spPr>
            <a:xfrm>
              <a:off x="2423160" y="3474720"/>
              <a:ext cx="1016263" cy="128016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000" dirty="0" smtClean="0"/>
                <a:t>44m/s relative to air</a:t>
              </a: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 flipH="1">
              <a:off x="2057400" y="3697721"/>
              <a:ext cx="1112209" cy="11197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3010034"/>
              </p:ext>
            </p:extLst>
          </p:nvPr>
        </p:nvGraphicFramePr>
        <p:xfrm>
          <a:off x="205740" y="3503766"/>
          <a:ext cx="295275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74" name="Equation" r:id="rId5" imgW="1968480" imgH="482400" progId="Equation.3">
                  <p:embed/>
                </p:oleObj>
              </mc:Choice>
              <mc:Fallback>
                <p:oleObj name="Equation" r:id="rId5" imgW="1968480" imgH="4824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" y="3503766"/>
                        <a:ext cx="2952750" cy="723900"/>
                      </a:xfrm>
                      <a:prstGeom prst="rect">
                        <a:avLst/>
                      </a:prstGeom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65459"/>
              </p:ext>
            </p:extLst>
          </p:nvPr>
        </p:nvGraphicFramePr>
        <p:xfrm>
          <a:off x="205740" y="4622878"/>
          <a:ext cx="3924301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75" name="Equation" r:id="rId7" imgW="2616120" imgH="457200" progId="Equation.3">
                  <p:embed/>
                </p:oleObj>
              </mc:Choice>
              <mc:Fallback>
                <p:oleObj name="Equation" r:id="rId7" imgW="2616120" imgH="457200" progId="Equation.3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" y="4622878"/>
                        <a:ext cx="3924301" cy="685800"/>
                      </a:xfrm>
                      <a:prstGeom prst="rect">
                        <a:avLst/>
                      </a:prstGeom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9918515"/>
              </p:ext>
            </p:extLst>
          </p:nvPr>
        </p:nvGraphicFramePr>
        <p:xfrm>
          <a:off x="244475" y="5703888"/>
          <a:ext cx="16383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76" name="Equation" r:id="rId9" imgW="1091880" imgH="228600" progId="Equation.3">
                  <p:embed/>
                </p:oleObj>
              </mc:Choice>
              <mc:Fallback>
                <p:oleObj name="Equation" r:id="rId9" imgW="1091880" imgH="228600" progId="Equation.3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475" y="5703888"/>
                        <a:ext cx="1638300" cy="3429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65825204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4" grpId="0"/>
      <p:bldP spid="15" grpId="0"/>
      <p:bldP spid="18" grpId="0"/>
      <p:bldP spid="19" grpId="0"/>
      <p:bldP spid="19" grpId="1"/>
      <p:bldP spid="20" grpId="0"/>
      <p:bldP spid="20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8753</TotalTime>
  <Words>556</Words>
  <Application>Microsoft Office PowerPoint</Application>
  <PresentationFormat>On-screen Show (4:3)</PresentationFormat>
  <Paragraphs>86</Paragraphs>
  <Slides>9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Default Theme</vt:lpstr>
      <vt:lpstr>Equation</vt:lpstr>
      <vt:lpstr>Physics 101  -  Lecture 22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Illinois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101  -  Lecture 7</dc:title>
  <dc:creator>Halfpap, Bradford Lee</dc:creator>
  <cp:lastModifiedBy>Halfpap, Bradford Lee</cp:lastModifiedBy>
  <cp:revision>451</cp:revision>
  <dcterms:created xsi:type="dcterms:W3CDTF">2012-09-16T23:14:53Z</dcterms:created>
  <dcterms:modified xsi:type="dcterms:W3CDTF">2013-04-10T13:33:09Z</dcterms:modified>
</cp:coreProperties>
</file>