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7" r:id="rId2"/>
    <p:sldId id="275" r:id="rId3"/>
    <p:sldId id="276" r:id="rId4"/>
    <p:sldId id="277" r:id="rId5"/>
    <p:sldId id="278" r:id="rId6"/>
    <p:sldId id="279" r:id="rId7"/>
    <p:sldId id="280" r:id="rId8"/>
    <p:sldId id="281" r:id="rId9"/>
    <p:sldId id="282" r:id="rId10"/>
    <p:sldId id="283" r:id="rId11"/>
    <p:sldId id="284" r:id="rId12"/>
    <p:sldId id="285" r:id="rId1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30"/>
      </p:cViewPr>
      <p:guideLst>
        <p:guide orient="horz" pos="2160"/>
        <p:guide pos="2880"/>
      </p:guideLst>
    </p:cSldViewPr>
  </p:slideViewPr>
  <p:notesTextViewPr>
    <p:cViewPr>
      <p:scale>
        <a:sx n="1" d="1"/>
        <a:sy n="1" d="1"/>
      </p:scale>
      <p:origin x="0" y="0"/>
    </p:cViewPr>
  </p:notesText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6.wmf"/><Relationship Id="rId2" Type="http://schemas.openxmlformats.org/officeDocument/2006/relationships/slideLayout" Target="../slideLayouts/slideLayout1.xml"/><Relationship Id="rId16" Type="http://schemas.openxmlformats.org/officeDocument/2006/relationships/image" Target="../media/image8.wmf"/><Relationship Id="rId1" Type="http://schemas.openxmlformats.org/officeDocument/2006/relationships/vmlDrawing" Target="../drawings/vmlDrawing1.vml"/><Relationship Id="rId6" Type="http://schemas.openxmlformats.org/officeDocument/2006/relationships/image" Target="../media/image3.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4.bin"/><Relationship Id="rId14" Type="http://schemas.openxmlformats.org/officeDocument/2006/relationships/image" Target="../media/image7.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2.wmf"/><Relationship Id="rId5" Type="http://schemas.openxmlformats.org/officeDocument/2006/relationships/oleObject" Target="../embeddings/oleObject10.bin"/><Relationship Id="rId4" Type="http://schemas.openxmlformats.org/officeDocument/2006/relationships/image" Target="../media/image11.wmf"/></Relationships>
</file>

<file path=ppt/slides/_rels/slide6.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13.bin"/><Relationship Id="rId4" Type="http://schemas.openxmlformats.org/officeDocument/2006/relationships/image" Target="../media/image1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21.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18.wmf"/><Relationship Id="rId11" Type="http://schemas.openxmlformats.org/officeDocument/2006/relationships/oleObject" Target="../embeddings/oleObject19.bin"/><Relationship Id="rId5" Type="http://schemas.openxmlformats.org/officeDocument/2006/relationships/oleObject" Target="../embeddings/oleObject16.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18.bin"/><Relationship Id="rId14" Type="http://schemas.openxmlformats.org/officeDocument/2006/relationships/image" Target="../media/image2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sz="4800" dirty="0" smtClean="0"/>
              <a:t>Physics 101  -  Lecture 10</a:t>
            </a:r>
            <a:endParaRPr lang="en-US" sz="4800" dirty="0"/>
          </a:p>
        </p:txBody>
      </p:sp>
      <p:sp>
        <p:nvSpPr>
          <p:cNvPr id="3" name="Title 1"/>
          <p:cNvSpPr txBox="1">
            <a:spLocks/>
          </p:cNvSpPr>
          <p:nvPr/>
        </p:nvSpPr>
        <p:spPr>
          <a:xfrm>
            <a:off x="838200" y="1676400"/>
            <a:ext cx="7543800" cy="1600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Today’s lecture will cover sections 6.5 to 6.7.  Be sure to read 6.8 for the definition of power.</a:t>
            </a:r>
            <a:endParaRPr lang="en-US" dirty="0"/>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0123" y="411512"/>
            <a:ext cx="7543800" cy="5029145"/>
          </a:xfrm>
        </p:spPr>
        <p:txBody>
          <a:bodyPr/>
          <a:lstStyle/>
          <a:p>
            <a:r>
              <a:rPr lang="en-US" dirty="0" smtClean="0">
                <a:solidFill>
                  <a:srgbClr val="FFFF00"/>
                </a:solidFill>
              </a:rPr>
              <a:t>Clicker Question:  Is this going to work?</a:t>
            </a:r>
            <a:br>
              <a:rPr lang="en-US" dirty="0" smtClean="0">
                <a:solidFill>
                  <a:srgbClr val="FFFF00"/>
                </a:solidFill>
              </a:rPr>
            </a:br>
            <a:r>
              <a:rPr lang="en-US" dirty="0" smtClean="0">
                <a:solidFill>
                  <a:srgbClr val="FFFF00"/>
                </a:solidFill>
              </a:rPr>
              <a:t/>
            </a:r>
            <a:br>
              <a:rPr lang="en-US" dirty="0" smtClean="0">
                <a:solidFill>
                  <a:srgbClr val="FFFF00"/>
                </a:solidFill>
              </a:rPr>
            </a:br>
            <a:r>
              <a:rPr lang="en-US" dirty="0" smtClean="0">
                <a:solidFill>
                  <a:srgbClr val="FFFF00"/>
                </a:solidFill>
              </a:rPr>
              <a:t>A)  Yes, Professor </a:t>
            </a:r>
            <a:r>
              <a:rPr lang="en-US" dirty="0" err="1" smtClean="0">
                <a:solidFill>
                  <a:srgbClr val="FFFF00"/>
                </a:solidFill>
              </a:rPr>
              <a:t>Halfpap</a:t>
            </a:r>
            <a:r>
              <a:rPr lang="en-US" dirty="0" smtClean="0">
                <a:solidFill>
                  <a:srgbClr val="FFFF00"/>
                </a:solidFill>
              </a:rPr>
              <a:t> would never lead us astray!</a:t>
            </a:r>
            <a:br>
              <a:rPr lang="en-US" dirty="0" smtClean="0">
                <a:solidFill>
                  <a:srgbClr val="FFFF00"/>
                </a:solidFill>
              </a:rPr>
            </a:br>
            <a:r>
              <a:rPr lang="en-US" dirty="0">
                <a:solidFill>
                  <a:srgbClr val="FFFF00"/>
                </a:solidFill>
              </a:rPr>
              <a:t/>
            </a:r>
            <a:br>
              <a:rPr lang="en-US" dirty="0">
                <a:solidFill>
                  <a:srgbClr val="FFFF00"/>
                </a:solidFill>
              </a:rPr>
            </a:br>
            <a:r>
              <a:rPr lang="en-US" dirty="0" smtClean="0">
                <a:solidFill>
                  <a:srgbClr val="FFFF00"/>
                </a:solidFill>
              </a:rPr>
              <a:t>B)  No, when does anything ever work?</a:t>
            </a:r>
            <a:br>
              <a:rPr lang="en-US" dirty="0" smtClean="0">
                <a:solidFill>
                  <a:srgbClr val="FFFF00"/>
                </a:solidFill>
              </a:rPr>
            </a:br>
            <a:r>
              <a:rPr lang="en-US" dirty="0">
                <a:solidFill>
                  <a:srgbClr val="FFFF00"/>
                </a:solidFill>
              </a:rPr>
              <a:t/>
            </a:r>
            <a:br>
              <a:rPr lang="en-US" dirty="0">
                <a:solidFill>
                  <a:srgbClr val="FFFF00"/>
                </a:solidFill>
              </a:rPr>
            </a:br>
            <a:r>
              <a:rPr lang="en-US" dirty="0" smtClean="0">
                <a:solidFill>
                  <a:srgbClr val="FFFF00"/>
                </a:solidFill>
              </a:rPr>
              <a:t>C)  I’m not sure, but he might hurt himself and </a:t>
            </a:r>
            <a:r>
              <a:rPr lang="en-US" i="1" dirty="0" smtClean="0">
                <a:solidFill>
                  <a:srgbClr val="FFFF00"/>
                </a:solidFill>
              </a:rPr>
              <a:t>that</a:t>
            </a:r>
            <a:r>
              <a:rPr lang="en-US" dirty="0" smtClean="0">
                <a:solidFill>
                  <a:srgbClr val="FFFF00"/>
                </a:solidFill>
              </a:rPr>
              <a:t> would be fun to see.</a:t>
            </a:r>
            <a:endParaRPr lang="en-US" dirty="0">
              <a:solidFill>
                <a:srgbClr val="FFFF00"/>
              </a:solidFill>
            </a:endParaRPr>
          </a:p>
        </p:txBody>
      </p:sp>
    </p:spTree>
    <p:extLst>
      <p:ext uri="{BB962C8B-B14F-4D97-AF65-F5344CB8AC3E}">
        <p14:creationId xmlns:p14="http://schemas.microsoft.com/office/powerpoint/2010/main" val="3549272289"/>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3001" y="411513"/>
            <a:ext cx="7543800" cy="1051536"/>
          </a:xfrm>
        </p:spPr>
        <p:txBody>
          <a:bodyPr/>
          <a:lstStyle/>
          <a:p>
            <a:r>
              <a:rPr lang="en-US" dirty="0" smtClean="0"/>
              <a:t>What if we were to use springs to launch a hockey puck?  What is it’s speed?</a:t>
            </a:r>
            <a:endParaRPr lang="en-US" dirty="0"/>
          </a:p>
        </p:txBody>
      </p:sp>
      <p:grpSp>
        <p:nvGrpSpPr>
          <p:cNvPr id="27" name="Group 26"/>
          <p:cNvGrpSpPr/>
          <p:nvPr/>
        </p:nvGrpSpPr>
        <p:grpSpPr>
          <a:xfrm>
            <a:off x="914440" y="2057415"/>
            <a:ext cx="983009" cy="4114755"/>
            <a:chOff x="914440" y="2057415"/>
            <a:chExt cx="983009" cy="4114755"/>
          </a:xfrm>
        </p:grpSpPr>
        <p:cxnSp>
          <p:nvCxnSpPr>
            <p:cNvPr id="4" name="Straight Connector 3"/>
            <p:cNvCxnSpPr/>
            <p:nvPr/>
          </p:nvCxnSpPr>
          <p:spPr>
            <a:xfrm>
              <a:off x="1828830" y="2514610"/>
              <a:ext cx="0" cy="365756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914440" y="2514610"/>
              <a:ext cx="914390" cy="1828780"/>
            </a:xfrm>
            <a:prstGeom prst="line">
              <a:avLst/>
            </a:prstGeom>
            <a:ln w="50800" cmpd="tri">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914440" y="4343390"/>
              <a:ext cx="914390" cy="1828780"/>
            </a:xfrm>
            <a:prstGeom prst="line">
              <a:avLst/>
            </a:prstGeom>
            <a:ln w="50800" cmpd="tri">
              <a:solidFill>
                <a:srgbClr val="00FF00"/>
              </a:solidFill>
            </a:ln>
          </p:spPr>
          <p:style>
            <a:lnRef idx="1">
              <a:schemeClr val="accent1"/>
            </a:lnRef>
            <a:fillRef idx="0">
              <a:schemeClr val="accent1"/>
            </a:fillRef>
            <a:effectRef idx="0">
              <a:schemeClr val="accent1"/>
            </a:effectRef>
            <a:fontRef idx="minor">
              <a:schemeClr val="tx1"/>
            </a:fontRef>
          </p:style>
        </p:cxnSp>
        <p:sp>
          <p:nvSpPr>
            <p:cNvPr id="11" name="Oval 10"/>
            <p:cNvSpPr>
              <a:spLocks noChangeAspect="1"/>
            </p:cNvSpPr>
            <p:nvPr/>
          </p:nvSpPr>
          <p:spPr>
            <a:xfrm>
              <a:off x="914440" y="4206230"/>
              <a:ext cx="274320" cy="27432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1"/>
            <p:cNvSpPr txBox="1">
              <a:spLocks/>
            </p:cNvSpPr>
            <p:nvPr/>
          </p:nvSpPr>
          <p:spPr>
            <a:xfrm>
              <a:off x="914440" y="2057415"/>
              <a:ext cx="983009"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Initial</a:t>
              </a:r>
              <a:endParaRPr lang="en-US" sz="2400" dirty="0"/>
            </a:p>
          </p:txBody>
        </p:sp>
      </p:grpSp>
      <p:grpSp>
        <p:nvGrpSpPr>
          <p:cNvPr id="28" name="Group 27"/>
          <p:cNvGrpSpPr/>
          <p:nvPr/>
        </p:nvGrpSpPr>
        <p:grpSpPr>
          <a:xfrm>
            <a:off x="4530304" y="2057414"/>
            <a:ext cx="983009" cy="4114756"/>
            <a:chOff x="4530304" y="2057414"/>
            <a:chExt cx="983009" cy="4114756"/>
          </a:xfrm>
        </p:grpSpPr>
        <p:cxnSp>
          <p:nvCxnSpPr>
            <p:cNvPr id="12" name="Straight Connector 11"/>
            <p:cNvCxnSpPr/>
            <p:nvPr/>
          </p:nvCxnSpPr>
          <p:spPr>
            <a:xfrm>
              <a:off x="4572000" y="2514610"/>
              <a:ext cx="0" cy="365756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572000" y="2514610"/>
              <a:ext cx="1" cy="1828780"/>
            </a:xfrm>
            <a:prstGeom prst="line">
              <a:avLst/>
            </a:prstGeom>
            <a:ln w="50800" cmpd="tri">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572001" y="4343390"/>
              <a:ext cx="0" cy="1828780"/>
            </a:xfrm>
            <a:prstGeom prst="line">
              <a:avLst/>
            </a:prstGeom>
            <a:ln w="50800" cmpd="tri">
              <a:solidFill>
                <a:srgbClr val="00FF00"/>
              </a:solidFill>
            </a:ln>
          </p:spPr>
          <p:style>
            <a:lnRef idx="1">
              <a:schemeClr val="accent1"/>
            </a:lnRef>
            <a:fillRef idx="0">
              <a:schemeClr val="accent1"/>
            </a:fillRef>
            <a:effectRef idx="0">
              <a:schemeClr val="accent1"/>
            </a:effectRef>
            <a:fontRef idx="minor">
              <a:schemeClr val="tx1"/>
            </a:fontRef>
          </p:style>
        </p:cxnSp>
        <p:sp>
          <p:nvSpPr>
            <p:cNvPr id="20" name="Oval 19"/>
            <p:cNvSpPr>
              <a:spLocks noChangeAspect="1"/>
            </p:cNvSpPr>
            <p:nvPr/>
          </p:nvSpPr>
          <p:spPr>
            <a:xfrm>
              <a:off x="4754878" y="4227674"/>
              <a:ext cx="274320" cy="27432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a:off x="4754878" y="4206230"/>
              <a:ext cx="731512" cy="0"/>
            </a:xfrm>
            <a:prstGeom prst="straightConnector1">
              <a:avLst/>
            </a:prstGeom>
            <a:ln w="254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4530304" y="2057414"/>
              <a:ext cx="983009"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Final</a:t>
              </a:r>
              <a:endParaRPr lang="en-US" sz="2400" dirty="0"/>
            </a:p>
          </p:txBody>
        </p:sp>
        <p:sp>
          <p:nvSpPr>
            <p:cNvPr id="25" name="Title 1"/>
            <p:cNvSpPr txBox="1">
              <a:spLocks/>
            </p:cNvSpPr>
            <p:nvPr/>
          </p:nvSpPr>
          <p:spPr>
            <a:xfrm>
              <a:off x="4846317" y="3770479"/>
              <a:ext cx="548634"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00B0F0"/>
                  </a:solidFill>
                </a:rPr>
                <a:t>v</a:t>
              </a:r>
              <a:r>
                <a:rPr lang="en-US" sz="2400" baseline="-25000" dirty="0" err="1" smtClean="0">
                  <a:solidFill>
                    <a:srgbClr val="00B0F0"/>
                  </a:solidFill>
                </a:rPr>
                <a:t>f</a:t>
              </a:r>
              <a:endParaRPr lang="en-US" sz="2400" dirty="0">
                <a:solidFill>
                  <a:srgbClr val="00B0F0"/>
                </a:solidFill>
              </a:endParaRPr>
            </a:p>
          </p:txBody>
        </p:sp>
      </p:grpSp>
      <p:sp>
        <p:nvSpPr>
          <p:cNvPr id="26" name="Title 1"/>
          <p:cNvSpPr txBox="1">
            <a:spLocks/>
          </p:cNvSpPr>
          <p:nvPr/>
        </p:nvSpPr>
        <p:spPr>
          <a:xfrm>
            <a:off x="6035024" y="2070001"/>
            <a:ext cx="2834609" cy="410216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t>k</a:t>
            </a:r>
            <a:r>
              <a:rPr lang="en-US" sz="2400" baseline="-25000" dirty="0" err="1" smtClean="0"/>
              <a:t>s</a:t>
            </a:r>
            <a:r>
              <a:rPr lang="en-US" sz="2400" dirty="0" smtClean="0"/>
              <a:t> = 7.2N/m</a:t>
            </a:r>
          </a:p>
          <a:p>
            <a:r>
              <a:rPr lang="en-US" sz="2400" dirty="0" err="1" smtClean="0"/>
              <a:t>m</a:t>
            </a:r>
            <a:r>
              <a:rPr lang="en-US" sz="2400" baseline="-25000" dirty="0" err="1" smtClean="0"/>
              <a:t>puck</a:t>
            </a:r>
            <a:r>
              <a:rPr lang="en-US" sz="2400" dirty="0" smtClean="0"/>
              <a:t> = 1.5kg</a:t>
            </a:r>
          </a:p>
          <a:p>
            <a:endParaRPr lang="en-US" sz="2400" dirty="0" smtClean="0"/>
          </a:p>
          <a:p>
            <a:r>
              <a:rPr lang="el-GR" sz="2400" dirty="0" smtClean="0"/>
              <a:t>Δ</a:t>
            </a:r>
            <a:r>
              <a:rPr lang="en-US" sz="2400" dirty="0" smtClean="0"/>
              <a:t>KE = 0.5mv</a:t>
            </a:r>
            <a:r>
              <a:rPr lang="en-US" sz="2400" baseline="-25000" dirty="0" smtClean="0"/>
              <a:t>f</a:t>
            </a:r>
            <a:r>
              <a:rPr lang="en-US" sz="2400" baseline="30000" dirty="0" smtClean="0"/>
              <a:t>2</a:t>
            </a:r>
            <a:endParaRPr lang="en-US" sz="2400" dirty="0"/>
          </a:p>
          <a:p>
            <a:endParaRPr lang="en-US" sz="2400" dirty="0" smtClean="0"/>
          </a:p>
          <a:p>
            <a:r>
              <a:rPr lang="en-US" sz="2400" dirty="0" smtClean="0"/>
              <a:t>Springs are still stretched in final position.</a:t>
            </a:r>
          </a:p>
          <a:p>
            <a:endParaRPr lang="en-US" sz="2400" dirty="0"/>
          </a:p>
          <a:p>
            <a:r>
              <a:rPr lang="el-GR" sz="2400" dirty="0" smtClean="0"/>
              <a:t>Δ</a:t>
            </a:r>
            <a:r>
              <a:rPr lang="en-US" sz="2400" dirty="0" smtClean="0"/>
              <a:t>PE </a:t>
            </a:r>
            <a:r>
              <a:rPr lang="en-US" sz="2400" dirty="0"/>
              <a:t>= </a:t>
            </a:r>
            <a:r>
              <a:rPr lang="en-US" sz="2400" dirty="0" smtClean="0"/>
              <a:t>0.5k</a:t>
            </a:r>
            <a:r>
              <a:rPr lang="en-US" sz="2400" baseline="-25000" dirty="0" smtClean="0"/>
              <a:t>s</a:t>
            </a:r>
            <a:r>
              <a:rPr lang="en-US" sz="2400" dirty="0" smtClean="0"/>
              <a:t>(x</a:t>
            </a:r>
            <a:r>
              <a:rPr lang="en-US" sz="2400" baseline="-25000" dirty="0" smtClean="0"/>
              <a:t>f</a:t>
            </a:r>
            <a:r>
              <a:rPr lang="en-US" sz="2400" baseline="30000" dirty="0" smtClean="0"/>
              <a:t>2</a:t>
            </a:r>
            <a:r>
              <a:rPr lang="en-US" sz="2400" dirty="0" smtClean="0"/>
              <a:t> - x</a:t>
            </a:r>
            <a:r>
              <a:rPr lang="en-US" sz="2400" baseline="-25000" dirty="0" smtClean="0"/>
              <a:t>i</a:t>
            </a:r>
            <a:r>
              <a:rPr lang="en-US" sz="2400" baseline="30000" dirty="0" smtClean="0"/>
              <a:t>2</a:t>
            </a:r>
            <a:r>
              <a:rPr lang="en-US" sz="2400" dirty="0" smtClean="0"/>
              <a:t>)</a:t>
            </a:r>
          </a:p>
          <a:p>
            <a:r>
              <a:rPr lang="el-GR" sz="2400" dirty="0" smtClean="0"/>
              <a:t>Δ</a:t>
            </a:r>
            <a:r>
              <a:rPr lang="en-US" sz="2400" dirty="0" smtClean="0"/>
              <a:t>PE = 0.35J</a:t>
            </a:r>
          </a:p>
        </p:txBody>
      </p:sp>
    </p:spTree>
    <p:extLst>
      <p:ext uri="{BB962C8B-B14F-4D97-AF65-F5344CB8AC3E}">
        <p14:creationId xmlns:p14="http://schemas.microsoft.com/office/powerpoint/2010/main" val="322734870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62" y="502952"/>
            <a:ext cx="3291804" cy="838200"/>
          </a:xfrm>
        </p:spPr>
        <p:txBody>
          <a:bodyPr/>
          <a:lstStyle/>
          <a:p>
            <a:r>
              <a:rPr lang="en-US" dirty="0" smtClean="0"/>
              <a:t>Final Velocity IS!</a:t>
            </a:r>
            <a:endParaRPr lang="en-US" dirty="0"/>
          </a:p>
        </p:txBody>
      </p:sp>
      <p:sp>
        <p:nvSpPr>
          <p:cNvPr id="3" name="Title 1"/>
          <p:cNvSpPr txBox="1">
            <a:spLocks/>
          </p:cNvSpPr>
          <p:nvPr/>
        </p:nvSpPr>
        <p:spPr>
          <a:xfrm>
            <a:off x="4389122" y="502952"/>
            <a:ext cx="1554463"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0.7m/s</a:t>
            </a:r>
            <a:endParaRPr lang="en-US" dirty="0"/>
          </a:p>
        </p:txBody>
      </p:sp>
      <p:sp>
        <p:nvSpPr>
          <p:cNvPr id="4" name="Title 1"/>
          <p:cNvSpPr txBox="1">
            <a:spLocks/>
          </p:cNvSpPr>
          <p:nvPr/>
        </p:nvSpPr>
        <p:spPr>
          <a:xfrm>
            <a:off x="2834659" y="2057415"/>
            <a:ext cx="2103097"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Let’s try it.</a:t>
            </a:r>
            <a:endParaRPr lang="en-US" dirty="0">
              <a:solidFill>
                <a:srgbClr val="FFFF00"/>
              </a:solidFill>
            </a:endParaRPr>
          </a:p>
        </p:txBody>
      </p:sp>
    </p:spTree>
    <p:extLst>
      <p:ext uri="{BB962C8B-B14F-4D97-AF65-F5344CB8AC3E}">
        <p14:creationId xmlns:p14="http://schemas.microsoft.com/office/powerpoint/2010/main" val="84629516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4072" y="381000"/>
            <a:ext cx="4571261" cy="1143000"/>
          </a:xfrm>
        </p:spPr>
        <p:txBody>
          <a:bodyPr/>
          <a:lstStyle/>
          <a:p>
            <a:r>
              <a:rPr lang="en-US" sz="3200" dirty="0" smtClean="0"/>
              <a:t>Last time we produced the Work-Energy Theorem.</a:t>
            </a:r>
            <a:endParaRPr lang="en-US" sz="3200" dirty="0"/>
          </a:p>
        </p:txBody>
      </p:sp>
      <p:graphicFrame>
        <p:nvGraphicFramePr>
          <p:cNvPr id="3" name="Object 2"/>
          <p:cNvGraphicFramePr>
            <a:graphicFrameLocks noChangeAspect="1"/>
          </p:cNvGraphicFramePr>
          <p:nvPr>
            <p:extLst>
              <p:ext uri="{D42A27DB-BD31-4B8C-83A1-F6EECF244321}">
                <p14:modId xmlns:p14="http://schemas.microsoft.com/office/powerpoint/2010/main" val="1850713434"/>
              </p:ext>
            </p:extLst>
          </p:nvPr>
        </p:nvGraphicFramePr>
        <p:xfrm>
          <a:off x="4865333" y="533400"/>
          <a:ext cx="3911040" cy="914400"/>
        </p:xfrm>
        <a:graphic>
          <a:graphicData uri="http://schemas.openxmlformats.org/presentationml/2006/ole">
            <mc:AlternateContent xmlns:mc="http://schemas.openxmlformats.org/markup-compatibility/2006">
              <mc:Choice xmlns:v="urn:schemas-microsoft-com:vml" Requires="v">
                <p:oleObj spid="_x0000_s20584" name="Equation" r:id="rId3" imgW="1955520" imgH="457200" progId="Equation.3">
                  <p:embed/>
                </p:oleObj>
              </mc:Choice>
              <mc:Fallback>
                <p:oleObj name="Equation" r:id="rId3" imgW="1955520" imgH="457200" progId="Equation.3">
                  <p:embed/>
                  <p:pic>
                    <p:nvPicPr>
                      <p:cNvPr id="0" name="Object 3"/>
                      <p:cNvPicPr>
                        <a:picLocks noChangeAspect="1" noChangeArrowheads="1"/>
                      </p:cNvPicPr>
                      <p:nvPr/>
                    </p:nvPicPr>
                    <p:blipFill>
                      <a:blip r:embed="rId4"/>
                      <a:srcRect/>
                      <a:stretch>
                        <a:fillRect/>
                      </a:stretch>
                    </p:blipFill>
                    <p:spPr bwMode="auto">
                      <a:xfrm>
                        <a:off x="4865333" y="533400"/>
                        <a:ext cx="3911040" cy="914400"/>
                      </a:xfrm>
                      <a:prstGeom prst="rect">
                        <a:avLst/>
                      </a:prstGeom>
                      <a:solidFill>
                        <a:schemeClr val="accent4">
                          <a:lumMod val="40000"/>
                          <a:lumOff val="60000"/>
                        </a:schemeClr>
                      </a:solidFill>
                      <a:ln>
                        <a:noFill/>
                      </a:ln>
                    </p:spPr>
                  </p:pic>
                </p:oleObj>
              </mc:Fallback>
            </mc:AlternateContent>
          </a:graphicData>
        </a:graphic>
      </p:graphicFrame>
      <p:sp>
        <p:nvSpPr>
          <p:cNvPr id="4" name="Title 1"/>
          <p:cNvSpPr txBox="1">
            <a:spLocks/>
          </p:cNvSpPr>
          <p:nvPr/>
        </p:nvSpPr>
        <p:spPr>
          <a:xfrm>
            <a:off x="294072" y="2063318"/>
            <a:ext cx="7772400" cy="381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Work from non-conservative forces will be one of two types:</a:t>
            </a:r>
          </a:p>
        </p:txBody>
      </p:sp>
      <p:sp>
        <p:nvSpPr>
          <p:cNvPr id="5" name="Title 1"/>
          <p:cNvSpPr txBox="1">
            <a:spLocks/>
          </p:cNvSpPr>
          <p:nvPr/>
        </p:nvSpPr>
        <p:spPr>
          <a:xfrm>
            <a:off x="294072" y="3848100"/>
            <a:ext cx="3379433" cy="381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Kinetic Energy is, for now, </a:t>
            </a:r>
            <a:endParaRPr lang="en-US" sz="2400" dirty="0"/>
          </a:p>
        </p:txBody>
      </p:sp>
      <p:sp>
        <p:nvSpPr>
          <p:cNvPr id="6" name="Title 1"/>
          <p:cNvSpPr txBox="1">
            <a:spLocks/>
          </p:cNvSpPr>
          <p:nvPr/>
        </p:nvSpPr>
        <p:spPr>
          <a:xfrm>
            <a:off x="294072" y="4456959"/>
            <a:ext cx="7543800" cy="39764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Changes in potential energy will be one of three types:</a:t>
            </a:r>
          </a:p>
        </p:txBody>
      </p:sp>
      <p:graphicFrame>
        <p:nvGraphicFramePr>
          <p:cNvPr id="7" name="Object 6"/>
          <p:cNvGraphicFramePr>
            <a:graphicFrameLocks noChangeAspect="1"/>
          </p:cNvGraphicFramePr>
          <p:nvPr>
            <p:extLst>
              <p:ext uri="{D42A27DB-BD31-4B8C-83A1-F6EECF244321}">
                <p14:modId xmlns:p14="http://schemas.microsoft.com/office/powerpoint/2010/main" val="2457694478"/>
              </p:ext>
            </p:extLst>
          </p:nvPr>
        </p:nvGraphicFramePr>
        <p:xfrm>
          <a:off x="1986007" y="5091432"/>
          <a:ext cx="1371600" cy="361800"/>
        </p:xfrm>
        <a:graphic>
          <a:graphicData uri="http://schemas.openxmlformats.org/presentationml/2006/ole">
            <mc:AlternateContent xmlns:mc="http://schemas.openxmlformats.org/markup-compatibility/2006">
              <mc:Choice xmlns:v="urn:schemas-microsoft-com:vml" Requires="v">
                <p:oleObj spid="_x0000_s20585" name="Equation" r:id="rId5" imgW="914400" imgH="241200" progId="Equation.3">
                  <p:embed/>
                </p:oleObj>
              </mc:Choice>
              <mc:Fallback>
                <p:oleObj name="Equation" r:id="rId5" imgW="914400" imgH="241200" progId="Equation.3">
                  <p:embed/>
                  <p:pic>
                    <p:nvPicPr>
                      <p:cNvPr id="0" name=""/>
                      <p:cNvPicPr/>
                      <p:nvPr/>
                    </p:nvPicPr>
                    <p:blipFill>
                      <a:blip r:embed="rId6"/>
                      <a:stretch>
                        <a:fillRect/>
                      </a:stretch>
                    </p:blipFill>
                    <p:spPr>
                      <a:xfrm>
                        <a:off x="1986007" y="5091432"/>
                        <a:ext cx="1371600" cy="361800"/>
                      </a:xfrm>
                      <a:prstGeom prst="rect">
                        <a:avLst/>
                      </a:prstGeom>
                      <a:solidFill>
                        <a:schemeClr val="accent4">
                          <a:lumMod val="40000"/>
                          <a:lumOff val="60000"/>
                        </a:schemeClr>
                      </a:solidFill>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9168744"/>
              </p:ext>
            </p:extLst>
          </p:nvPr>
        </p:nvGraphicFramePr>
        <p:xfrm>
          <a:off x="3886200" y="3752940"/>
          <a:ext cx="2152440" cy="571320"/>
        </p:xfrm>
        <a:graphic>
          <a:graphicData uri="http://schemas.openxmlformats.org/presentationml/2006/ole">
            <mc:AlternateContent xmlns:mc="http://schemas.openxmlformats.org/markup-compatibility/2006">
              <mc:Choice xmlns:v="urn:schemas-microsoft-com:vml" Requires="v">
                <p:oleObj spid="_x0000_s20586" name="Equation" r:id="rId7" imgW="1434960" imgH="380880" progId="Equation.3">
                  <p:embed/>
                </p:oleObj>
              </mc:Choice>
              <mc:Fallback>
                <p:oleObj name="Equation" r:id="rId7" imgW="1434960" imgH="380880" progId="Equation.3">
                  <p:embed/>
                  <p:pic>
                    <p:nvPicPr>
                      <p:cNvPr id="0" name="Object 6"/>
                      <p:cNvPicPr>
                        <a:picLocks noChangeAspect="1" noChangeArrowheads="1"/>
                      </p:cNvPicPr>
                      <p:nvPr/>
                    </p:nvPicPr>
                    <p:blipFill>
                      <a:blip r:embed="rId8"/>
                      <a:srcRect/>
                      <a:stretch>
                        <a:fillRect/>
                      </a:stretch>
                    </p:blipFill>
                    <p:spPr bwMode="auto">
                      <a:xfrm>
                        <a:off x="3886200" y="3752940"/>
                        <a:ext cx="2152440" cy="57132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586759247"/>
              </p:ext>
            </p:extLst>
          </p:nvPr>
        </p:nvGraphicFramePr>
        <p:xfrm>
          <a:off x="3448789" y="5536214"/>
          <a:ext cx="2076450" cy="571500"/>
        </p:xfrm>
        <a:graphic>
          <a:graphicData uri="http://schemas.openxmlformats.org/presentationml/2006/ole">
            <mc:AlternateContent xmlns:mc="http://schemas.openxmlformats.org/markup-compatibility/2006">
              <mc:Choice xmlns:v="urn:schemas-microsoft-com:vml" Requires="v">
                <p:oleObj spid="_x0000_s20587" name="Equation" r:id="rId9" imgW="1384200" imgH="380880" progId="Equation.3">
                  <p:embed/>
                </p:oleObj>
              </mc:Choice>
              <mc:Fallback>
                <p:oleObj name="Equation" r:id="rId9" imgW="1384200" imgH="380880" progId="Equation.3">
                  <p:embed/>
                  <p:pic>
                    <p:nvPicPr>
                      <p:cNvPr id="0" name="Object 6"/>
                      <p:cNvPicPr>
                        <a:picLocks noChangeAspect="1" noChangeArrowheads="1"/>
                      </p:cNvPicPr>
                      <p:nvPr/>
                    </p:nvPicPr>
                    <p:blipFill>
                      <a:blip r:embed="rId10"/>
                      <a:srcRect/>
                      <a:stretch>
                        <a:fillRect/>
                      </a:stretch>
                    </p:blipFill>
                    <p:spPr bwMode="auto">
                      <a:xfrm>
                        <a:off x="3448789" y="5536214"/>
                        <a:ext cx="2076450" cy="5715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851014146"/>
              </p:ext>
            </p:extLst>
          </p:nvPr>
        </p:nvGraphicFramePr>
        <p:xfrm>
          <a:off x="5704512" y="6061888"/>
          <a:ext cx="2361960" cy="666360"/>
        </p:xfrm>
        <a:graphic>
          <a:graphicData uri="http://schemas.openxmlformats.org/presentationml/2006/ole">
            <mc:AlternateContent xmlns:mc="http://schemas.openxmlformats.org/markup-compatibility/2006">
              <mc:Choice xmlns:v="urn:schemas-microsoft-com:vml" Requires="v">
                <p:oleObj spid="_x0000_s20588" name="Equation" r:id="rId11" imgW="1574640" imgH="444240" progId="Equation.3">
                  <p:embed/>
                </p:oleObj>
              </mc:Choice>
              <mc:Fallback>
                <p:oleObj name="Equation" r:id="rId11" imgW="1574640" imgH="444240" progId="Equation.3">
                  <p:embed/>
                  <p:pic>
                    <p:nvPicPr>
                      <p:cNvPr id="0" name=""/>
                      <p:cNvPicPr/>
                      <p:nvPr/>
                    </p:nvPicPr>
                    <p:blipFill>
                      <a:blip r:embed="rId12"/>
                      <a:stretch>
                        <a:fillRect/>
                      </a:stretch>
                    </p:blipFill>
                    <p:spPr>
                      <a:xfrm>
                        <a:off x="5704512" y="6061888"/>
                        <a:ext cx="2361960" cy="666360"/>
                      </a:xfrm>
                      <a:prstGeom prst="rect">
                        <a:avLst/>
                      </a:prstGeom>
                      <a:solidFill>
                        <a:schemeClr val="accent4">
                          <a:lumMod val="40000"/>
                          <a:lumOff val="60000"/>
                        </a:schemeClr>
                      </a:solidFill>
                    </p:spPr>
                  </p:pic>
                </p:oleObj>
              </mc:Fallback>
            </mc:AlternateContent>
          </a:graphicData>
        </a:graphic>
      </p:graphicFrame>
      <p:sp>
        <p:nvSpPr>
          <p:cNvPr id="12" name="Title 1"/>
          <p:cNvSpPr txBox="1">
            <a:spLocks/>
          </p:cNvSpPr>
          <p:nvPr/>
        </p:nvSpPr>
        <p:spPr>
          <a:xfrm>
            <a:off x="294072" y="2591539"/>
            <a:ext cx="5231167" cy="39431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Work done by friction</a:t>
            </a:r>
          </a:p>
        </p:txBody>
      </p:sp>
      <p:sp>
        <p:nvSpPr>
          <p:cNvPr id="13" name="Title 1"/>
          <p:cNvSpPr txBox="1">
            <a:spLocks/>
          </p:cNvSpPr>
          <p:nvPr/>
        </p:nvSpPr>
        <p:spPr>
          <a:xfrm>
            <a:off x="294072" y="3133077"/>
            <a:ext cx="7772400"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Work done by some explicitly specified force</a:t>
            </a:r>
            <a:endParaRPr lang="en-US" sz="2400" dirty="0"/>
          </a:p>
        </p:txBody>
      </p:sp>
      <p:graphicFrame>
        <p:nvGraphicFramePr>
          <p:cNvPr id="14" name="Object 13"/>
          <p:cNvGraphicFramePr>
            <a:graphicFrameLocks noChangeAspect="1"/>
          </p:cNvGraphicFramePr>
          <p:nvPr>
            <p:extLst>
              <p:ext uri="{D42A27DB-BD31-4B8C-83A1-F6EECF244321}">
                <p14:modId xmlns:p14="http://schemas.microsoft.com/office/powerpoint/2010/main" val="1135896814"/>
              </p:ext>
            </p:extLst>
          </p:nvPr>
        </p:nvGraphicFramePr>
        <p:xfrm>
          <a:off x="3200400" y="2591539"/>
          <a:ext cx="1314450" cy="361950"/>
        </p:xfrm>
        <a:graphic>
          <a:graphicData uri="http://schemas.openxmlformats.org/presentationml/2006/ole">
            <mc:AlternateContent xmlns:mc="http://schemas.openxmlformats.org/markup-compatibility/2006">
              <mc:Choice xmlns:v="urn:schemas-microsoft-com:vml" Requires="v">
                <p:oleObj spid="_x0000_s20589" name="Equation" r:id="rId13" imgW="876240" imgH="241200" progId="Equation.3">
                  <p:embed/>
                </p:oleObj>
              </mc:Choice>
              <mc:Fallback>
                <p:oleObj name="Equation" r:id="rId13" imgW="876240" imgH="241200" progId="Equation.3">
                  <p:embed/>
                  <p:pic>
                    <p:nvPicPr>
                      <p:cNvPr id="0" name="Object 6"/>
                      <p:cNvPicPr>
                        <a:picLocks noChangeAspect="1" noChangeArrowheads="1"/>
                      </p:cNvPicPr>
                      <p:nvPr/>
                    </p:nvPicPr>
                    <p:blipFill>
                      <a:blip r:embed="rId14"/>
                      <a:srcRect/>
                      <a:stretch>
                        <a:fillRect/>
                      </a:stretch>
                    </p:blipFill>
                    <p:spPr bwMode="auto">
                      <a:xfrm>
                        <a:off x="3200400" y="2591539"/>
                        <a:ext cx="1314450" cy="361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528895009"/>
              </p:ext>
            </p:extLst>
          </p:nvPr>
        </p:nvGraphicFramePr>
        <p:xfrm>
          <a:off x="5867400" y="3181349"/>
          <a:ext cx="1790700" cy="342900"/>
        </p:xfrm>
        <a:graphic>
          <a:graphicData uri="http://schemas.openxmlformats.org/presentationml/2006/ole">
            <mc:AlternateContent xmlns:mc="http://schemas.openxmlformats.org/markup-compatibility/2006">
              <mc:Choice xmlns:v="urn:schemas-microsoft-com:vml" Requires="v">
                <p:oleObj spid="_x0000_s20590" name="Equation" r:id="rId15" imgW="1193760" imgH="228600" progId="Equation.3">
                  <p:embed/>
                </p:oleObj>
              </mc:Choice>
              <mc:Fallback>
                <p:oleObj name="Equation" r:id="rId15" imgW="1193760" imgH="228600" progId="Equation.3">
                  <p:embed/>
                  <p:pic>
                    <p:nvPicPr>
                      <p:cNvPr id="0" name="Object 13"/>
                      <p:cNvPicPr>
                        <a:picLocks noChangeAspect="1" noChangeArrowheads="1"/>
                      </p:cNvPicPr>
                      <p:nvPr/>
                    </p:nvPicPr>
                    <p:blipFill>
                      <a:blip r:embed="rId16"/>
                      <a:srcRect/>
                      <a:stretch>
                        <a:fillRect/>
                      </a:stretch>
                    </p:blipFill>
                    <p:spPr bwMode="auto">
                      <a:xfrm>
                        <a:off x="5867400" y="3181349"/>
                        <a:ext cx="17907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itle 1"/>
          <p:cNvSpPr txBox="1">
            <a:spLocks/>
          </p:cNvSpPr>
          <p:nvPr/>
        </p:nvSpPr>
        <p:spPr>
          <a:xfrm>
            <a:off x="294072" y="6206232"/>
            <a:ext cx="7543800" cy="37767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Planets </a:t>
            </a:r>
            <a:r>
              <a:rPr lang="en-US" sz="2400" dirty="0"/>
              <a:t>→</a:t>
            </a:r>
          </a:p>
        </p:txBody>
      </p:sp>
      <p:sp>
        <p:nvSpPr>
          <p:cNvPr id="17" name="Title 1"/>
          <p:cNvSpPr txBox="1">
            <a:spLocks/>
          </p:cNvSpPr>
          <p:nvPr/>
        </p:nvSpPr>
        <p:spPr>
          <a:xfrm>
            <a:off x="294072" y="5040050"/>
            <a:ext cx="1447800" cy="39764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Weight →</a:t>
            </a:r>
          </a:p>
        </p:txBody>
      </p:sp>
      <p:sp>
        <p:nvSpPr>
          <p:cNvPr id="18" name="Title 1"/>
          <p:cNvSpPr txBox="1">
            <a:spLocks/>
          </p:cNvSpPr>
          <p:nvPr/>
        </p:nvSpPr>
        <p:spPr>
          <a:xfrm>
            <a:off x="294072" y="5623141"/>
            <a:ext cx="1458157" cy="39764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Spring →</a:t>
            </a:r>
          </a:p>
        </p:txBody>
      </p:sp>
    </p:spTree>
    <p:extLst>
      <p:ext uri="{BB962C8B-B14F-4D97-AF65-F5344CB8AC3E}">
        <p14:creationId xmlns:p14="http://schemas.microsoft.com/office/powerpoint/2010/main" val="5432557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2" grpId="0"/>
      <p:bldP spid="13" grpId="0"/>
      <p:bldP spid="16"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543800" cy="838200"/>
          </a:xfrm>
        </p:spPr>
        <p:txBody>
          <a:bodyPr/>
          <a:lstStyle/>
          <a:p>
            <a:r>
              <a:rPr lang="en-US" dirty="0" smtClean="0"/>
              <a:t>Recall that you used the expression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411984531"/>
              </p:ext>
            </p:extLst>
          </p:nvPr>
        </p:nvGraphicFramePr>
        <p:xfrm>
          <a:off x="3314700" y="1371600"/>
          <a:ext cx="2133600" cy="508000"/>
        </p:xfrm>
        <a:graphic>
          <a:graphicData uri="http://schemas.openxmlformats.org/presentationml/2006/ole">
            <mc:AlternateContent xmlns:mc="http://schemas.openxmlformats.org/markup-compatibility/2006">
              <mc:Choice xmlns:v="urn:schemas-microsoft-com:vml" Requires="v">
                <p:oleObj spid="_x0000_s21518" name="Equation" r:id="rId3" imgW="1066680" imgH="253800" progId="Equation.3">
                  <p:embed/>
                </p:oleObj>
              </mc:Choice>
              <mc:Fallback>
                <p:oleObj name="Equation" r:id="rId3" imgW="1066680" imgH="253800" progId="Equation.3">
                  <p:embed/>
                  <p:pic>
                    <p:nvPicPr>
                      <p:cNvPr id="0" name="Object 14"/>
                      <p:cNvPicPr>
                        <a:picLocks noChangeAspect="1" noChangeArrowheads="1"/>
                      </p:cNvPicPr>
                      <p:nvPr/>
                    </p:nvPicPr>
                    <p:blipFill>
                      <a:blip r:embed="rId4"/>
                      <a:srcRect/>
                      <a:stretch>
                        <a:fillRect/>
                      </a:stretch>
                    </p:blipFill>
                    <p:spPr bwMode="auto">
                      <a:xfrm>
                        <a:off x="3314700" y="1371600"/>
                        <a:ext cx="2133600" cy="508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txBox="1">
            <a:spLocks/>
          </p:cNvSpPr>
          <p:nvPr/>
        </p:nvSpPr>
        <p:spPr>
          <a:xfrm>
            <a:off x="609600" y="1981200"/>
            <a:ext cx="7543800" cy="1676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w</a:t>
            </a:r>
            <a:r>
              <a:rPr lang="en-US" dirty="0" smtClean="0"/>
              <a:t>hen </a:t>
            </a:r>
            <a:r>
              <a:rPr lang="en-US" dirty="0" smtClean="0"/>
              <a:t>the problem did not explicitly involve time.  The same is true for the Work-Energy Theorem.</a:t>
            </a:r>
            <a:endParaRPr lang="en-US" dirty="0"/>
          </a:p>
        </p:txBody>
      </p:sp>
      <p:sp>
        <p:nvSpPr>
          <p:cNvPr id="6" name="Title 1"/>
          <p:cNvSpPr txBox="1">
            <a:spLocks/>
          </p:cNvSpPr>
          <p:nvPr/>
        </p:nvSpPr>
        <p:spPr>
          <a:xfrm>
            <a:off x="609600" y="3733800"/>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Let’s play “drop the rock.”  </a:t>
            </a:r>
            <a:endParaRPr lang="en-US" dirty="0"/>
          </a:p>
        </p:txBody>
      </p:sp>
      <p:sp>
        <p:nvSpPr>
          <p:cNvPr id="7" name="Title 1"/>
          <p:cNvSpPr txBox="1">
            <a:spLocks/>
          </p:cNvSpPr>
          <p:nvPr/>
        </p:nvSpPr>
        <p:spPr>
          <a:xfrm>
            <a:off x="609600" y="5181600"/>
            <a:ext cx="75438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I drop a rock.  How fast is it moving when it has fallen 5.5m?</a:t>
            </a:r>
            <a:endParaRPr lang="en-US" dirty="0"/>
          </a:p>
        </p:txBody>
      </p:sp>
    </p:spTree>
    <p:extLst>
      <p:ext uri="{BB962C8B-B14F-4D97-AF65-F5344CB8AC3E}">
        <p14:creationId xmlns:p14="http://schemas.microsoft.com/office/powerpoint/2010/main" val="165187287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descr="C:\Users\bhalfpap\AppData\Local\Microsoft\Windows\Temporary Internet Files\Content.IE5\ISQ3JE9R\MC90043382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14286" cy="914286"/>
          </a:xfrm>
          <a:prstGeom prst="rect">
            <a:avLst/>
          </a:prstGeom>
          <a:noFill/>
          <a:extLst>
            <a:ext uri="{909E8E84-426E-40DD-AFC4-6F175D3DCCD1}">
              <a14:hiddenFill xmlns:a14="http://schemas.microsoft.com/office/drawing/2010/main">
                <a:solidFill>
                  <a:srgbClr val="FFFFFF"/>
                </a:solidFill>
              </a14:hiddenFill>
            </a:ext>
          </a:extLst>
        </p:spPr>
      </p:pic>
      <p:sp>
        <p:nvSpPr>
          <p:cNvPr id="3" name="Oval Callout 2"/>
          <p:cNvSpPr/>
          <p:nvPr/>
        </p:nvSpPr>
        <p:spPr>
          <a:xfrm>
            <a:off x="1409700" y="152400"/>
            <a:ext cx="1447800" cy="685800"/>
          </a:xfrm>
          <a:prstGeom prst="wedgeEllipseCallout">
            <a:avLst>
              <a:gd name="adj1" fmla="val -82151"/>
              <a:gd name="adj2" fmla="val 5473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rgbClr val="FF0000"/>
                </a:solidFill>
              </a:rPr>
              <a:t>Grrr</a:t>
            </a:r>
            <a:r>
              <a:rPr lang="en-US" b="1" dirty="0" smtClean="0">
                <a:solidFill>
                  <a:srgbClr val="FF0000"/>
                </a:solidFill>
              </a:rPr>
              <a:t>!</a:t>
            </a:r>
            <a:endParaRPr lang="en-US" b="1" dirty="0">
              <a:solidFill>
                <a:srgbClr val="FF0000"/>
              </a:solidFill>
            </a:endParaRPr>
          </a:p>
        </p:txBody>
      </p:sp>
      <p:sp>
        <p:nvSpPr>
          <p:cNvPr id="6" name="Title 1"/>
          <p:cNvSpPr txBox="1">
            <a:spLocks/>
          </p:cNvSpPr>
          <p:nvPr/>
        </p:nvSpPr>
        <p:spPr>
          <a:xfrm>
            <a:off x="3505200" y="88606"/>
            <a:ext cx="4267200" cy="106685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Don’t even </a:t>
            </a:r>
            <a:r>
              <a:rPr lang="en-US" i="1" dirty="0" smtClean="0"/>
              <a:t>think </a:t>
            </a:r>
            <a:r>
              <a:rPr lang="en-US" dirty="0" smtClean="0"/>
              <a:t>of not drawing a picture.</a:t>
            </a:r>
            <a:endParaRPr lang="en-US" i="1" dirty="0"/>
          </a:p>
        </p:txBody>
      </p:sp>
      <p:sp>
        <p:nvSpPr>
          <p:cNvPr id="7" name="Title 1"/>
          <p:cNvSpPr txBox="1">
            <a:spLocks/>
          </p:cNvSpPr>
          <p:nvPr/>
        </p:nvSpPr>
        <p:spPr>
          <a:xfrm>
            <a:off x="381000" y="1295400"/>
            <a:ext cx="6248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But what kind of picture?</a:t>
            </a:r>
            <a:endParaRPr lang="en-US" dirty="0"/>
          </a:p>
        </p:txBody>
      </p:sp>
      <p:sp>
        <p:nvSpPr>
          <p:cNvPr id="8" name="Title 1"/>
          <p:cNvSpPr txBox="1">
            <a:spLocks/>
          </p:cNvSpPr>
          <p:nvPr/>
        </p:nvSpPr>
        <p:spPr>
          <a:xfrm>
            <a:off x="381000" y="2133600"/>
            <a:ext cx="8077200" cy="1600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a:t>
            </a:r>
            <a:r>
              <a:rPr lang="en-US" dirty="0" err="1" smtClean="0"/>
              <a:t>WETh</a:t>
            </a:r>
            <a:r>
              <a:rPr lang="en-US" dirty="0" smtClean="0"/>
              <a:t> makes reference to “initial” and “final.”  Some object will move from an initial place to a final place; show that.</a:t>
            </a:r>
            <a:endParaRPr lang="en-US" dirty="0"/>
          </a:p>
        </p:txBody>
      </p:sp>
      <p:sp>
        <p:nvSpPr>
          <p:cNvPr id="4" name="Oval 3"/>
          <p:cNvSpPr/>
          <p:nvPr/>
        </p:nvSpPr>
        <p:spPr>
          <a:xfrm>
            <a:off x="937220" y="4038600"/>
            <a:ext cx="304800" cy="30480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588875" y="5840093"/>
            <a:ext cx="304800" cy="30480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914440" y="6172170"/>
            <a:ext cx="73151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4" idx="4"/>
          </p:cNvCxnSpPr>
          <p:nvPr/>
        </p:nvCxnSpPr>
        <p:spPr>
          <a:xfrm>
            <a:off x="1089620" y="4343400"/>
            <a:ext cx="0" cy="1793385"/>
          </a:xfrm>
          <a:prstGeom prst="straightConnector1">
            <a:avLst/>
          </a:prstGeom>
          <a:ln w="25400">
            <a:solidFill>
              <a:schemeClr val="tx1"/>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15" name="Title 1"/>
          <p:cNvSpPr txBox="1">
            <a:spLocks/>
          </p:cNvSpPr>
          <p:nvPr/>
        </p:nvSpPr>
        <p:spPr>
          <a:xfrm>
            <a:off x="1264385" y="3740088"/>
            <a:ext cx="1932357"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h</a:t>
            </a:r>
            <a:r>
              <a:rPr lang="en-US" baseline="-25000" dirty="0" smtClean="0"/>
              <a:t>i</a:t>
            </a:r>
            <a:r>
              <a:rPr lang="en-US" dirty="0" smtClean="0"/>
              <a:t>=5.5m</a:t>
            </a:r>
            <a:endParaRPr lang="en-US" dirty="0"/>
          </a:p>
        </p:txBody>
      </p:sp>
      <p:sp>
        <p:nvSpPr>
          <p:cNvPr id="16" name="Title 1"/>
          <p:cNvSpPr txBox="1">
            <a:spLocks/>
          </p:cNvSpPr>
          <p:nvPr/>
        </p:nvSpPr>
        <p:spPr>
          <a:xfrm>
            <a:off x="5029195" y="5483906"/>
            <a:ext cx="2240825"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t>v</a:t>
            </a:r>
            <a:r>
              <a:rPr lang="en-US" baseline="-25000" dirty="0" err="1" smtClean="0"/>
              <a:t>f</a:t>
            </a:r>
            <a:r>
              <a:rPr lang="en-US" dirty="0" smtClean="0"/>
              <a:t>=?</a:t>
            </a:r>
            <a:endParaRPr lang="en-US" dirty="0"/>
          </a:p>
        </p:txBody>
      </p:sp>
      <p:sp>
        <p:nvSpPr>
          <p:cNvPr id="17" name="Title 1"/>
          <p:cNvSpPr txBox="1">
            <a:spLocks/>
          </p:cNvSpPr>
          <p:nvPr/>
        </p:nvSpPr>
        <p:spPr>
          <a:xfrm>
            <a:off x="5029195" y="4800585"/>
            <a:ext cx="1932357"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t>h</a:t>
            </a:r>
            <a:r>
              <a:rPr lang="en-US" baseline="-25000" dirty="0" err="1" smtClean="0"/>
              <a:t>f</a:t>
            </a:r>
            <a:r>
              <a:rPr lang="en-US" dirty="0" smtClean="0"/>
              <a:t>=0.0m</a:t>
            </a:r>
            <a:endParaRPr lang="en-US" dirty="0"/>
          </a:p>
        </p:txBody>
      </p:sp>
      <p:sp>
        <p:nvSpPr>
          <p:cNvPr id="18" name="Title 1"/>
          <p:cNvSpPr txBox="1">
            <a:spLocks/>
          </p:cNvSpPr>
          <p:nvPr/>
        </p:nvSpPr>
        <p:spPr>
          <a:xfrm>
            <a:off x="1304320" y="4449932"/>
            <a:ext cx="2261851"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v</a:t>
            </a:r>
            <a:r>
              <a:rPr lang="en-US" baseline="-25000" dirty="0" smtClean="0"/>
              <a:t>i</a:t>
            </a:r>
            <a:r>
              <a:rPr lang="en-US" dirty="0" smtClean="0"/>
              <a:t>=0.0m/s</a:t>
            </a:r>
            <a:endParaRPr lang="en-US" dirty="0"/>
          </a:p>
        </p:txBody>
      </p:sp>
    </p:spTree>
    <p:extLst>
      <p:ext uri="{BB962C8B-B14F-4D97-AF65-F5344CB8AC3E}">
        <p14:creationId xmlns:p14="http://schemas.microsoft.com/office/powerpoint/2010/main" val="185996986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animBg="1"/>
      <p:bldP spid="10" grpId="0" animBg="1"/>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62" y="502952"/>
            <a:ext cx="7543800" cy="838200"/>
          </a:xfrm>
        </p:spPr>
        <p:txBody>
          <a:bodyPr/>
          <a:lstStyle/>
          <a:p>
            <a:r>
              <a:rPr lang="en-US" dirty="0" smtClean="0"/>
              <a:t>There are three bits to write down.</a:t>
            </a:r>
            <a:endParaRPr lang="en-US" dirty="0"/>
          </a:p>
        </p:txBody>
      </p:sp>
      <p:sp>
        <p:nvSpPr>
          <p:cNvPr id="3" name="Title 1"/>
          <p:cNvSpPr txBox="1">
            <a:spLocks/>
          </p:cNvSpPr>
          <p:nvPr/>
        </p:nvSpPr>
        <p:spPr>
          <a:xfrm>
            <a:off x="731562" y="1563644"/>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1)	Any work terms in this problem?</a:t>
            </a:r>
            <a:endParaRPr lang="en-US" dirty="0"/>
          </a:p>
        </p:txBody>
      </p:sp>
      <p:sp>
        <p:nvSpPr>
          <p:cNvPr id="4" name="Title 1"/>
          <p:cNvSpPr txBox="1">
            <a:spLocks/>
          </p:cNvSpPr>
          <p:nvPr/>
        </p:nvSpPr>
        <p:spPr>
          <a:xfrm>
            <a:off x="731562" y="2624336"/>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No.</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774734045"/>
              </p:ext>
            </p:extLst>
          </p:nvPr>
        </p:nvGraphicFramePr>
        <p:xfrm>
          <a:off x="2011708" y="2880366"/>
          <a:ext cx="1066800" cy="457200"/>
        </p:xfrm>
        <a:graphic>
          <a:graphicData uri="http://schemas.openxmlformats.org/presentationml/2006/ole">
            <mc:AlternateContent xmlns:mc="http://schemas.openxmlformats.org/markup-compatibility/2006">
              <mc:Choice xmlns:v="urn:schemas-microsoft-com:vml" Requires="v">
                <p:oleObj spid="_x0000_s23580" name="Equation" r:id="rId3" imgW="533160" imgH="228600" progId="Equation.3">
                  <p:embed/>
                </p:oleObj>
              </mc:Choice>
              <mc:Fallback>
                <p:oleObj name="Equation" r:id="rId3" imgW="533160" imgH="228600" progId="Equation.3">
                  <p:embed/>
                  <p:pic>
                    <p:nvPicPr>
                      <p:cNvPr id="0" name="Object 3"/>
                      <p:cNvPicPr>
                        <a:picLocks noChangeAspect="1" noChangeArrowheads="1"/>
                      </p:cNvPicPr>
                      <p:nvPr/>
                    </p:nvPicPr>
                    <p:blipFill>
                      <a:blip r:embed="rId4"/>
                      <a:srcRect/>
                      <a:stretch>
                        <a:fillRect/>
                      </a:stretch>
                    </p:blipFill>
                    <p:spPr bwMode="auto">
                      <a:xfrm>
                        <a:off x="2011708" y="2880366"/>
                        <a:ext cx="1066800" cy="457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txBox="1">
            <a:spLocks/>
          </p:cNvSpPr>
          <p:nvPr/>
        </p:nvSpPr>
        <p:spPr>
          <a:xfrm>
            <a:off x="731562" y="3685028"/>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2</a:t>
            </a:r>
            <a:r>
              <a:rPr lang="en-US" dirty="0" smtClean="0"/>
              <a:t>)	Kinetic Energy?</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521504276"/>
              </p:ext>
            </p:extLst>
          </p:nvPr>
        </p:nvGraphicFramePr>
        <p:xfrm>
          <a:off x="4937756" y="3685028"/>
          <a:ext cx="1981200" cy="863600"/>
        </p:xfrm>
        <a:graphic>
          <a:graphicData uri="http://schemas.openxmlformats.org/presentationml/2006/ole">
            <mc:AlternateContent xmlns:mc="http://schemas.openxmlformats.org/markup-compatibility/2006">
              <mc:Choice xmlns:v="urn:schemas-microsoft-com:vml" Requires="v">
                <p:oleObj spid="_x0000_s23581" name="Equation" r:id="rId5" imgW="990360" imgH="431640" progId="Equation.3">
                  <p:embed/>
                </p:oleObj>
              </mc:Choice>
              <mc:Fallback>
                <p:oleObj name="Equation" r:id="rId5" imgW="990360" imgH="431640" progId="Equation.3">
                  <p:embed/>
                  <p:pic>
                    <p:nvPicPr>
                      <p:cNvPr id="0" name="Object 4"/>
                      <p:cNvPicPr>
                        <a:picLocks noChangeAspect="1" noChangeArrowheads="1"/>
                      </p:cNvPicPr>
                      <p:nvPr/>
                    </p:nvPicPr>
                    <p:blipFill>
                      <a:blip r:embed="rId6"/>
                      <a:srcRect/>
                      <a:stretch>
                        <a:fillRect/>
                      </a:stretch>
                    </p:blipFill>
                    <p:spPr bwMode="auto">
                      <a:xfrm>
                        <a:off x="4937756" y="3685028"/>
                        <a:ext cx="19812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itle 1"/>
          <p:cNvSpPr txBox="1">
            <a:spLocks/>
          </p:cNvSpPr>
          <p:nvPr/>
        </p:nvSpPr>
        <p:spPr>
          <a:xfrm>
            <a:off x="731562" y="4745720"/>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3)	Potential Energy?</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326975772"/>
              </p:ext>
            </p:extLst>
          </p:nvPr>
        </p:nvGraphicFramePr>
        <p:xfrm>
          <a:off x="5303512" y="5074902"/>
          <a:ext cx="2540000" cy="406400"/>
        </p:xfrm>
        <a:graphic>
          <a:graphicData uri="http://schemas.openxmlformats.org/presentationml/2006/ole">
            <mc:AlternateContent xmlns:mc="http://schemas.openxmlformats.org/markup-compatibility/2006">
              <mc:Choice xmlns:v="urn:schemas-microsoft-com:vml" Requires="v">
                <p:oleObj spid="_x0000_s23582" name="Equation" r:id="rId7" imgW="1269720" imgH="203040" progId="Equation.3">
                  <p:embed/>
                </p:oleObj>
              </mc:Choice>
              <mc:Fallback>
                <p:oleObj name="Equation" r:id="rId7" imgW="1269720" imgH="203040" progId="Equation.3">
                  <p:embed/>
                  <p:pic>
                    <p:nvPicPr>
                      <p:cNvPr id="0" name="Object 4"/>
                      <p:cNvPicPr>
                        <a:picLocks noChangeAspect="1" noChangeArrowheads="1"/>
                      </p:cNvPicPr>
                      <p:nvPr/>
                    </p:nvPicPr>
                    <p:blipFill>
                      <a:blip r:embed="rId8"/>
                      <a:srcRect/>
                      <a:stretch>
                        <a:fillRect/>
                      </a:stretch>
                    </p:blipFill>
                    <p:spPr bwMode="auto">
                      <a:xfrm>
                        <a:off x="5303512" y="5074902"/>
                        <a:ext cx="2540000" cy="406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itle 1"/>
          <p:cNvSpPr txBox="1">
            <a:spLocks/>
          </p:cNvSpPr>
          <p:nvPr/>
        </p:nvSpPr>
        <p:spPr>
          <a:xfrm>
            <a:off x="731562" y="5806414"/>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Put those three pieces into the </a:t>
            </a:r>
            <a:r>
              <a:rPr lang="en-US" dirty="0" err="1" smtClean="0"/>
              <a:t>WETh</a:t>
            </a:r>
            <a:r>
              <a:rPr lang="en-US" dirty="0" smtClean="0"/>
              <a:t>.</a:t>
            </a:r>
            <a:endParaRPr lang="en-US" dirty="0"/>
          </a:p>
        </p:txBody>
      </p:sp>
    </p:spTree>
    <p:extLst>
      <p:ext uri="{BB962C8B-B14F-4D97-AF65-F5344CB8AC3E}">
        <p14:creationId xmlns:p14="http://schemas.microsoft.com/office/powerpoint/2010/main" val="358530507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3001" y="1156228"/>
            <a:ext cx="7543800" cy="563883"/>
          </a:xfrm>
        </p:spPr>
        <p:txBody>
          <a:bodyPr/>
          <a:lstStyle/>
          <a:p>
            <a:r>
              <a:rPr lang="en-US" dirty="0" smtClean="0"/>
              <a:t>Insert each piece into the </a:t>
            </a:r>
            <a:r>
              <a:rPr lang="en-US" dirty="0" err="1" smtClean="0"/>
              <a:t>WETh</a:t>
            </a:r>
            <a:r>
              <a:rPr lang="en-US" dirty="0" smtClean="0"/>
              <a:t>.</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4164893774"/>
              </p:ext>
            </p:extLst>
          </p:nvPr>
        </p:nvGraphicFramePr>
        <p:xfrm>
          <a:off x="823001" y="502952"/>
          <a:ext cx="2716212" cy="508000"/>
        </p:xfrm>
        <a:graphic>
          <a:graphicData uri="http://schemas.openxmlformats.org/presentationml/2006/ole">
            <mc:AlternateContent xmlns:mc="http://schemas.openxmlformats.org/markup-compatibility/2006">
              <mc:Choice xmlns:v="urn:schemas-microsoft-com:vml" Requires="v">
                <p:oleObj spid="_x0000_s24605" name="Equation" r:id="rId3" imgW="1358640" imgH="253800" progId="Equation.3">
                  <p:embed/>
                </p:oleObj>
              </mc:Choice>
              <mc:Fallback>
                <p:oleObj name="Equation" r:id="rId3" imgW="1358640" imgH="253800" progId="Equation.3">
                  <p:embed/>
                  <p:pic>
                    <p:nvPicPr>
                      <p:cNvPr id="0" name="Object 2"/>
                      <p:cNvPicPr>
                        <a:picLocks noChangeAspect="1" noChangeArrowheads="1"/>
                      </p:cNvPicPr>
                      <p:nvPr/>
                    </p:nvPicPr>
                    <p:blipFill>
                      <a:blip r:embed="rId4"/>
                      <a:srcRect/>
                      <a:stretch>
                        <a:fillRect/>
                      </a:stretch>
                    </p:blipFill>
                    <p:spPr bwMode="auto">
                      <a:xfrm>
                        <a:off x="823001" y="502952"/>
                        <a:ext cx="2716212" cy="508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82600538"/>
              </p:ext>
            </p:extLst>
          </p:nvPr>
        </p:nvGraphicFramePr>
        <p:xfrm>
          <a:off x="823001" y="1865387"/>
          <a:ext cx="3148013" cy="1016000"/>
        </p:xfrm>
        <a:graphic>
          <a:graphicData uri="http://schemas.openxmlformats.org/presentationml/2006/ole">
            <mc:AlternateContent xmlns:mc="http://schemas.openxmlformats.org/markup-compatibility/2006">
              <mc:Choice xmlns:v="urn:schemas-microsoft-com:vml" Requires="v">
                <p:oleObj spid="_x0000_s24606" name="Equation" r:id="rId5" imgW="1574640" imgH="507960" progId="Equation.3">
                  <p:embed/>
                </p:oleObj>
              </mc:Choice>
              <mc:Fallback>
                <p:oleObj name="Equation" r:id="rId5" imgW="1574640" imgH="507960" progId="Equation.3">
                  <p:embed/>
                  <p:pic>
                    <p:nvPicPr>
                      <p:cNvPr id="0" name="Object 2"/>
                      <p:cNvPicPr>
                        <a:picLocks noChangeAspect="1" noChangeArrowheads="1"/>
                      </p:cNvPicPr>
                      <p:nvPr/>
                    </p:nvPicPr>
                    <p:blipFill>
                      <a:blip r:embed="rId6"/>
                      <a:srcRect/>
                      <a:stretch>
                        <a:fillRect/>
                      </a:stretch>
                    </p:blipFill>
                    <p:spPr bwMode="auto">
                      <a:xfrm>
                        <a:off x="823001" y="1865387"/>
                        <a:ext cx="3148013" cy="1016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txBox="1">
            <a:spLocks/>
          </p:cNvSpPr>
          <p:nvPr/>
        </p:nvSpPr>
        <p:spPr>
          <a:xfrm>
            <a:off x="823001" y="3026663"/>
            <a:ext cx="7543800" cy="56388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Solve for what you want.</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423074550"/>
              </p:ext>
            </p:extLst>
          </p:nvPr>
        </p:nvGraphicFramePr>
        <p:xfrm>
          <a:off x="823001" y="3735822"/>
          <a:ext cx="3046413" cy="1651000"/>
        </p:xfrm>
        <a:graphic>
          <a:graphicData uri="http://schemas.openxmlformats.org/presentationml/2006/ole">
            <mc:AlternateContent xmlns:mc="http://schemas.openxmlformats.org/markup-compatibility/2006">
              <mc:Choice xmlns:v="urn:schemas-microsoft-com:vml" Requires="v">
                <p:oleObj spid="_x0000_s24607" name="Equation" r:id="rId7" imgW="1523880" imgH="825480" progId="Equation.3">
                  <p:embed/>
                </p:oleObj>
              </mc:Choice>
              <mc:Fallback>
                <p:oleObj name="Equation" r:id="rId7" imgW="1523880" imgH="825480" progId="Equation.3">
                  <p:embed/>
                  <p:pic>
                    <p:nvPicPr>
                      <p:cNvPr id="0" name="Object 3"/>
                      <p:cNvPicPr>
                        <a:picLocks noChangeAspect="1" noChangeArrowheads="1"/>
                      </p:cNvPicPr>
                      <p:nvPr/>
                    </p:nvPicPr>
                    <p:blipFill>
                      <a:blip r:embed="rId8"/>
                      <a:srcRect/>
                      <a:stretch>
                        <a:fillRect/>
                      </a:stretch>
                    </p:blipFill>
                    <p:spPr bwMode="auto">
                      <a:xfrm>
                        <a:off x="823001" y="3735822"/>
                        <a:ext cx="3046413" cy="1651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itle 1"/>
          <p:cNvSpPr txBox="1">
            <a:spLocks/>
          </p:cNvSpPr>
          <p:nvPr/>
        </p:nvSpPr>
        <p:spPr>
          <a:xfrm>
            <a:off x="823001" y="5532097"/>
            <a:ext cx="7543800" cy="56388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OK, so we already knew how to do that.</a:t>
            </a:r>
            <a:endParaRPr lang="en-US" dirty="0"/>
          </a:p>
        </p:txBody>
      </p:sp>
    </p:spTree>
    <p:extLst>
      <p:ext uri="{BB962C8B-B14F-4D97-AF65-F5344CB8AC3E}">
        <p14:creationId xmlns:p14="http://schemas.microsoft.com/office/powerpoint/2010/main" val="63637197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62" y="502952"/>
            <a:ext cx="7543800" cy="1112517"/>
          </a:xfrm>
        </p:spPr>
        <p:txBody>
          <a:bodyPr/>
          <a:lstStyle/>
          <a:p>
            <a:r>
              <a:rPr lang="en-US" dirty="0" smtClean="0"/>
              <a:t>Let’s ask a new question about the loop the loop problem.</a:t>
            </a:r>
            <a:endParaRPr lang="en-US" dirty="0"/>
          </a:p>
        </p:txBody>
      </p:sp>
      <p:sp>
        <p:nvSpPr>
          <p:cNvPr id="3" name="Arc 2"/>
          <p:cNvSpPr/>
          <p:nvPr/>
        </p:nvSpPr>
        <p:spPr>
          <a:xfrm rot="10800000">
            <a:off x="914440" y="685830"/>
            <a:ext cx="5486340" cy="5486350"/>
          </a:xfrm>
          <a:prstGeom prst="arc">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2743220" y="4343390"/>
            <a:ext cx="1828780" cy="1821242"/>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endCxn id="3" idx="0"/>
          </p:cNvCxnSpPr>
          <p:nvPr/>
        </p:nvCxnSpPr>
        <p:spPr>
          <a:xfrm flipH="1">
            <a:off x="3657610" y="6164632"/>
            <a:ext cx="1828780" cy="75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4" idx="4"/>
          </p:cNvCxnSpPr>
          <p:nvPr/>
        </p:nvCxnSpPr>
        <p:spPr>
          <a:xfrm>
            <a:off x="365806" y="6164632"/>
            <a:ext cx="3291804"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65806" y="4160512"/>
            <a:ext cx="640073"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48684" y="4160512"/>
            <a:ext cx="0" cy="200412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005879" y="3977632"/>
            <a:ext cx="182880" cy="18288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5685212" y="1417342"/>
            <a:ext cx="3017487" cy="493016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Find the minimum height, h, from which the ball can be released such that it still makes it around the loop without falling off</a:t>
            </a:r>
            <a:r>
              <a:rPr lang="en-US" sz="3200" dirty="0" smtClean="0"/>
              <a:t>.  Express h in terms of R.</a:t>
            </a:r>
            <a:endParaRPr lang="en-US" sz="3200" dirty="0"/>
          </a:p>
        </p:txBody>
      </p:sp>
      <p:sp>
        <p:nvSpPr>
          <p:cNvPr id="17" name="Title 1"/>
          <p:cNvSpPr txBox="1">
            <a:spLocks/>
          </p:cNvSpPr>
          <p:nvPr/>
        </p:nvSpPr>
        <p:spPr>
          <a:xfrm>
            <a:off x="547835" y="4880630"/>
            <a:ext cx="640073"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h</a:t>
            </a:r>
          </a:p>
        </p:txBody>
      </p:sp>
      <p:cxnSp>
        <p:nvCxnSpPr>
          <p:cNvPr id="18" name="Straight Connector 17"/>
          <p:cNvCxnSpPr/>
          <p:nvPr/>
        </p:nvCxnSpPr>
        <p:spPr>
          <a:xfrm>
            <a:off x="3657609" y="4343390"/>
            <a:ext cx="1828781"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4846317" y="4343390"/>
            <a:ext cx="0" cy="182124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4846317" y="4790641"/>
            <a:ext cx="731512"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2R</a:t>
            </a:r>
            <a:endParaRPr lang="en-US" dirty="0"/>
          </a:p>
        </p:txBody>
      </p:sp>
      <p:sp>
        <p:nvSpPr>
          <p:cNvPr id="23" name="Title 1"/>
          <p:cNvSpPr txBox="1">
            <a:spLocks/>
          </p:cNvSpPr>
          <p:nvPr/>
        </p:nvSpPr>
        <p:spPr>
          <a:xfrm>
            <a:off x="685842" y="1965976"/>
            <a:ext cx="4343353" cy="109538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Take 3 minutes to talk about how to do this.</a:t>
            </a:r>
            <a:endParaRPr lang="en-US" dirty="0">
              <a:solidFill>
                <a:srgbClr val="FFFF00"/>
              </a:solidFill>
            </a:endParaRPr>
          </a:p>
        </p:txBody>
      </p:sp>
    </p:spTree>
    <p:extLst>
      <p:ext uri="{BB962C8B-B14F-4D97-AF65-F5344CB8AC3E}">
        <p14:creationId xmlns:p14="http://schemas.microsoft.com/office/powerpoint/2010/main" val="178989990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806" y="320074"/>
            <a:ext cx="8046632" cy="914390"/>
          </a:xfrm>
        </p:spPr>
        <p:txBody>
          <a:bodyPr/>
          <a:lstStyle/>
          <a:p>
            <a:r>
              <a:rPr lang="en-US" sz="2800" dirty="0" smtClean="0"/>
              <a:t>What was the key that let us know the ball was ready to fall from the track?</a:t>
            </a:r>
            <a:endParaRPr lang="en-US" sz="2800" dirty="0"/>
          </a:p>
        </p:txBody>
      </p:sp>
      <p:grpSp>
        <p:nvGrpSpPr>
          <p:cNvPr id="15" name="Group 14"/>
          <p:cNvGrpSpPr/>
          <p:nvPr/>
        </p:nvGrpSpPr>
        <p:grpSpPr>
          <a:xfrm>
            <a:off x="3383293" y="960147"/>
            <a:ext cx="6034974" cy="5486350"/>
            <a:chOff x="365806" y="685830"/>
            <a:chExt cx="6034974" cy="5486350"/>
          </a:xfrm>
        </p:grpSpPr>
        <p:sp>
          <p:nvSpPr>
            <p:cNvPr id="3" name="Arc 2"/>
            <p:cNvSpPr/>
            <p:nvPr/>
          </p:nvSpPr>
          <p:spPr>
            <a:xfrm rot="10800000">
              <a:off x="914440" y="685830"/>
              <a:ext cx="5486340" cy="5486350"/>
            </a:xfrm>
            <a:prstGeom prst="arc">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2743220" y="4343390"/>
              <a:ext cx="1828780" cy="1821242"/>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a:endCxn id="3" idx="0"/>
            </p:cNvCxnSpPr>
            <p:nvPr/>
          </p:nvCxnSpPr>
          <p:spPr>
            <a:xfrm flipH="1">
              <a:off x="3657610" y="6164632"/>
              <a:ext cx="1828780" cy="75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endCxn id="4" idx="4"/>
            </p:cNvCxnSpPr>
            <p:nvPr/>
          </p:nvCxnSpPr>
          <p:spPr>
            <a:xfrm>
              <a:off x="365806" y="6164632"/>
              <a:ext cx="3291804"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65806" y="4160512"/>
              <a:ext cx="640073"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548684" y="4160512"/>
              <a:ext cx="0" cy="200412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1005879" y="3977632"/>
              <a:ext cx="182880" cy="18288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547835" y="4880630"/>
              <a:ext cx="640073"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h</a:t>
              </a:r>
            </a:p>
          </p:txBody>
        </p:sp>
        <p:cxnSp>
          <p:nvCxnSpPr>
            <p:cNvPr id="11" name="Straight Connector 10"/>
            <p:cNvCxnSpPr/>
            <p:nvPr/>
          </p:nvCxnSpPr>
          <p:spPr>
            <a:xfrm>
              <a:off x="3657609" y="4343390"/>
              <a:ext cx="1828781"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846317" y="4343390"/>
              <a:ext cx="0" cy="182124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4846317" y="4790641"/>
              <a:ext cx="731512"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2R</a:t>
              </a:r>
              <a:endParaRPr lang="en-US" dirty="0"/>
            </a:p>
          </p:txBody>
        </p:sp>
      </p:grpSp>
      <p:sp>
        <p:nvSpPr>
          <p:cNvPr id="16" name="Title 1"/>
          <p:cNvSpPr txBox="1">
            <a:spLocks/>
          </p:cNvSpPr>
          <p:nvPr/>
        </p:nvSpPr>
        <p:spPr>
          <a:xfrm>
            <a:off x="365806" y="1294570"/>
            <a:ext cx="4480511"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The normal force vanished.</a:t>
            </a:r>
            <a:endParaRPr lang="en-US" sz="2800" dirty="0"/>
          </a:p>
        </p:txBody>
      </p:sp>
      <p:sp>
        <p:nvSpPr>
          <p:cNvPr id="18" name="Arc 17"/>
          <p:cNvSpPr/>
          <p:nvPr/>
        </p:nvSpPr>
        <p:spPr>
          <a:xfrm>
            <a:off x="6377240" y="1563613"/>
            <a:ext cx="1852320" cy="1853183"/>
          </a:xfrm>
          <a:prstGeom prst="arc">
            <a:avLst>
              <a:gd name="adj1" fmla="val 10688727"/>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Oval 18"/>
          <p:cNvSpPr/>
          <p:nvPr/>
        </p:nvSpPr>
        <p:spPr>
          <a:xfrm>
            <a:off x="7211960" y="1585056"/>
            <a:ext cx="182880" cy="18288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a:off x="7303400" y="1767937"/>
            <a:ext cx="0" cy="4723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7303400" y="2331732"/>
            <a:ext cx="0" cy="472356"/>
          </a:xfrm>
          <a:prstGeom prst="straightConnector1">
            <a:avLst/>
          </a:prstGeom>
          <a:ln w="63500" cmpd="dbl">
            <a:solidFill>
              <a:srgbClr val="00FF00"/>
            </a:solidFill>
            <a:tailEnd type="triangle" w="med" len="sm"/>
          </a:ln>
        </p:spPr>
        <p:style>
          <a:lnRef idx="1">
            <a:schemeClr val="accent1"/>
          </a:lnRef>
          <a:fillRef idx="0">
            <a:schemeClr val="accent1"/>
          </a:fillRef>
          <a:effectRef idx="0">
            <a:schemeClr val="accent1"/>
          </a:effectRef>
          <a:fontRef idx="minor">
            <a:schemeClr val="tx1"/>
          </a:fontRef>
        </p:style>
      </p:cxnSp>
      <p:sp>
        <p:nvSpPr>
          <p:cNvPr id="25" name="Title 1"/>
          <p:cNvSpPr txBox="1">
            <a:spLocks/>
          </p:cNvSpPr>
          <p:nvPr/>
        </p:nvSpPr>
        <p:spPr>
          <a:xfrm>
            <a:off x="7297225" y="1767950"/>
            <a:ext cx="710194"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mg</a:t>
            </a:r>
            <a:endParaRPr lang="en-US" sz="2800" dirty="0"/>
          </a:p>
        </p:txBody>
      </p:sp>
      <p:sp>
        <p:nvSpPr>
          <p:cNvPr id="26" name="Title 1"/>
          <p:cNvSpPr txBox="1">
            <a:spLocks/>
          </p:cNvSpPr>
          <p:nvPr/>
        </p:nvSpPr>
        <p:spPr>
          <a:xfrm>
            <a:off x="7322056" y="2359212"/>
            <a:ext cx="1262201"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00FF00"/>
                </a:solidFill>
              </a:rPr>
              <a:t>a=</a:t>
            </a:r>
            <a:r>
              <a:rPr lang="en-US" sz="2800" dirty="0" smtClean="0">
                <a:solidFill>
                  <a:srgbClr val="00B0F0"/>
                </a:solidFill>
              </a:rPr>
              <a:t>v</a:t>
            </a:r>
            <a:r>
              <a:rPr lang="en-US" sz="2800" baseline="30000" dirty="0" smtClean="0">
                <a:solidFill>
                  <a:srgbClr val="00FF00"/>
                </a:solidFill>
              </a:rPr>
              <a:t>2</a:t>
            </a:r>
            <a:r>
              <a:rPr lang="en-US" sz="2800" dirty="0" smtClean="0">
                <a:solidFill>
                  <a:srgbClr val="00FF00"/>
                </a:solidFill>
              </a:rPr>
              <a:t>/R</a:t>
            </a:r>
            <a:endParaRPr lang="en-US" sz="2800" dirty="0">
              <a:solidFill>
                <a:srgbClr val="00FF00"/>
              </a:solidFill>
            </a:endParaRPr>
          </a:p>
        </p:txBody>
      </p:sp>
      <p:cxnSp>
        <p:nvCxnSpPr>
          <p:cNvPr id="27" name="Straight Arrow Connector 26"/>
          <p:cNvCxnSpPr/>
          <p:nvPr/>
        </p:nvCxnSpPr>
        <p:spPr>
          <a:xfrm flipH="1">
            <a:off x="6492219" y="1676496"/>
            <a:ext cx="640073" cy="15163"/>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9" name="Title 1"/>
          <p:cNvSpPr txBox="1">
            <a:spLocks/>
          </p:cNvSpPr>
          <p:nvPr/>
        </p:nvSpPr>
        <p:spPr>
          <a:xfrm>
            <a:off x="6492219" y="1241093"/>
            <a:ext cx="457195"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00B0F0"/>
                </a:solidFill>
              </a:rPr>
              <a:t>v</a:t>
            </a:r>
            <a:endParaRPr lang="en-US" sz="2800" dirty="0">
              <a:solidFill>
                <a:srgbClr val="00B0F0"/>
              </a:solidFill>
            </a:endParaRPr>
          </a:p>
        </p:txBody>
      </p:sp>
      <p:cxnSp>
        <p:nvCxnSpPr>
          <p:cNvPr id="30" name="Straight Arrow Connector 29"/>
          <p:cNvCxnSpPr/>
          <p:nvPr/>
        </p:nvCxnSpPr>
        <p:spPr>
          <a:xfrm>
            <a:off x="7295782" y="1091257"/>
            <a:ext cx="0" cy="4723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itle 1"/>
          <p:cNvSpPr txBox="1">
            <a:spLocks/>
          </p:cNvSpPr>
          <p:nvPr/>
        </p:nvSpPr>
        <p:spPr>
          <a:xfrm>
            <a:off x="7321179" y="931843"/>
            <a:ext cx="542625"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N</a:t>
            </a:r>
            <a:endParaRPr lang="en-US" sz="2800" dirty="0"/>
          </a:p>
        </p:txBody>
      </p:sp>
      <p:sp>
        <p:nvSpPr>
          <p:cNvPr id="32" name="Title 1"/>
          <p:cNvSpPr txBox="1">
            <a:spLocks/>
          </p:cNvSpPr>
          <p:nvPr/>
        </p:nvSpPr>
        <p:spPr>
          <a:xfrm>
            <a:off x="365806" y="1811871"/>
            <a:ext cx="2743170" cy="5420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So, mg = m</a:t>
            </a:r>
            <a:r>
              <a:rPr lang="en-US" sz="2800" dirty="0" smtClean="0">
                <a:solidFill>
                  <a:srgbClr val="00B0F0"/>
                </a:solidFill>
              </a:rPr>
              <a:t>v</a:t>
            </a:r>
            <a:r>
              <a:rPr lang="en-US" sz="2800" baseline="30000" dirty="0" smtClean="0">
                <a:solidFill>
                  <a:srgbClr val="00FF00"/>
                </a:solidFill>
              </a:rPr>
              <a:t>2</a:t>
            </a:r>
            <a:r>
              <a:rPr lang="en-US" sz="2800" dirty="0" smtClean="0">
                <a:solidFill>
                  <a:srgbClr val="00FF00"/>
                </a:solidFill>
              </a:rPr>
              <a:t>/R</a:t>
            </a:r>
            <a:endParaRPr lang="en-US" sz="2800" dirty="0">
              <a:solidFill>
                <a:srgbClr val="00FF00"/>
              </a:solidFill>
            </a:endParaRPr>
          </a:p>
        </p:txBody>
      </p:sp>
      <p:sp>
        <p:nvSpPr>
          <p:cNvPr id="33" name="Title 1"/>
          <p:cNvSpPr txBox="1">
            <a:spLocks/>
          </p:cNvSpPr>
          <p:nvPr/>
        </p:nvSpPr>
        <p:spPr>
          <a:xfrm>
            <a:off x="365806" y="3154683"/>
            <a:ext cx="4571949" cy="94351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This tells me about v but how is that related to h?</a:t>
            </a:r>
            <a:endParaRPr lang="en-US" sz="2800" dirty="0"/>
          </a:p>
        </p:txBody>
      </p:sp>
      <p:sp>
        <p:nvSpPr>
          <p:cNvPr id="34" name="Title 1"/>
          <p:cNvSpPr txBox="1">
            <a:spLocks/>
          </p:cNvSpPr>
          <p:nvPr/>
        </p:nvSpPr>
        <p:spPr>
          <a:xfrm>
            <a:off x="365806" y="4647787"/>
            <a:ext cx="3428963" cy="83434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Use the </a:t>
            </a:r>
            <a:r>
              <a:rPr lang="en-US" dirty="0" err="1" smtClean="0">
                <a:solidFill>
                  <a:srgbClr val="FFFF00"/>
                </a:solidFill>
              </a:rPr>
              <a:t>WETh</a:t>
            </a:r>
            <a:r>
              <a:rPr lang="en-US" dirty="0" smtClean="0">
                <a:solidFill>
                  <a:srgbClr val="FFFF00"/>
                </a:solidFill>
              </a:rPr>
              <a:t>!</a:t>
            </a:r>
            <a:endParaRPr lang="en-US" dirty="0">
              <a:solidFill>
                <a:srgbClr val="FFFF00"/>
              </a:solidFill>
            </a:endParaRPr>
          </a:p>
        </p:txBody>
      </p:sp>
      <p:sp>
        <p:nvSpPr>
          <p:cNvPr id="35" name="Title 1"/>
          <p:cNvSpPr txBox="1">
            <a:spLocks/>
          </p:cNvSpPr>
          <p:nvPr/>
        </p:nvSpPr>
        <p:spPr>
          <a:xfrm>
            <a:off x="365806" y="2612678"/>
            <a:ext cx="2975112" cy="5420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Or</a:t>
            </a:r>
            <a:r>
              <a:rPr lang="en-US" sz="2800" dirty="0" smtClean="0"/>
              <a:t>, m</a:t>
            </a:r>
            <a:r>
              <a:rPr lang="en-US" sz="2800" dirty="0" smtClean="0">
                <a:solidFill>
                  <a:srgbClr val="00B0F0"/>
                </a:solidFill>
              </a:rPr>
              <a:t>v</a:t>
            </a:r>
            <a:r>
              <a:rPr lang="en-US" sz="2800" baseline="30000" dirty="0" smtClean="0">
                <a:solidFill>
                  <a:srgbClr val="00FF00"/>
                </a:solidFill>
              </a:rPr>
              <a:t>2</a:t>
            </a:r>
            <a:r>
              <a:rPr lang="en-US" sz="2800" dirty="0" smtClean="0">
                <a:solidFill>
                  <a:srgbClr val="00FF00"/>
                </a:solidFill>
              </a:rPr>
              <a:t> </a:t>
            </a:r>
            <a:r>
              <a:rPr lang="en-US" sz="2800" dirty="0" smtClean="0"/>
              <a:t>= </a:t>
            </a:r>
            <a:r>
              <a:rPr lang="en-US" sz="2800" dirty="0" err="1" smtClean="0"/>
              <a:t>mg</a:t>
            </a:r>
            <a:r>
              <a:rPr lang="en-US" sz="2800" dirty="0" err="1" smtClean="0">
                <a:solidFill>
                  <a:srgbClr val="00FF00"/>
                </a:solidFill>
              </a:rPr>
              <a:t>R</a:t>
            </a:r>
            <a:endParaRPr lang="en-US" sz="2800" dirty="0">
              <a:solidFill>
                <a:srgbClr val="00FF00"/>
              </a:solidFill>
            </a:endParaRPr>
          </a:p>
        </p:txBody>
      </p:sp>
    </p:spTree>
    <p:extLst>
      <p:ext uri="{BB962C8B-B14F-4D97-AF65-F5344CB8AC3E}">
        <p14:creationId xmlns:p14="http://schemas.microsoft.com/office/powerpoint/2010/main" val="356174428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30"/>
                                        </p:tgtEl>
                                        <p:attrNameLst>
                                          <p:attrName>ppt_x</p:attrName>
                                        </p:attrNameLst>
                                      </p:cBhvr>
                                      <p:tavLst>
                                        <p:tav tm="0">
                                          <p:val>
                                            <p:strVal val="ppt_x"/>
                                          </p:val>
                                        </p:tav>
                                        <p:tav tm="100000">
                                          <p:val>
                                            <p:strVal val="ppt_x"/>
                                          </p:val>
                                        </p:tav>
                                      </p:tavLst>
                                    </p:anim>
                                    <p:anim calcmode="lin" valueType="num">
                                      <p:cBhvr additive="base">
                                        <p:cTn id="37" dur="500"/>
                                        <p:tgtEl>
                                          <p:spTgt spid="30"/>
                                        </p:tgtEl>
                                        <p:attrNameLst>
                                          <p:attrName>ppt_y</p:attrName>
                                        </p:attrNameLst>
                                      </p:cBhvr>
                                      <p:tavLst>
                                        <p:tav tm="0">
                                          <p:val>
                                            <p:strVal val="ppt_y"/>
                                          </p:val>
                                        </p:tav>
                                        <p:tav tm="100000">
                                          <p:val>
                                            <p:strVal val="1+ppt_h/2"/>
                                          </p:val>
                                        </p:tav>
                                      </p:tavLst>
                                    </p:anim>
                                    <p:set>
                                      <p:cBhvr>
                                        <p:cTn id="38" dur="1" fill="hold">
                                          <p:stCondLst>
                                            <p:cond delay="499"/>
                                          </p:stCondLst>
                                        </p:cTn>
                                        <p:tgtEl>
                                          <p:spTgt spid="30"/>
                                        </p:tgtEl>
                                        <p:attrNameLst>
                                          <p:attrName>style.visibility</p:attrName>
                                        </p:attrNameLst>
                                      </p:cBhvr>
                                      <p:to>
                                        <p:strVal val="hidden"/>
                                      </p:to>
                                    </p:set>
                                  </p:childTnLst>
                                </p:cTn>
                              </p:par>
                              <p:par>
                                <p:cTn id="39" presetID="2" presetClass="exit" presetSubtype="4" fill="hold" grpId="1" nodeType="withEffect">
                                  <p:stCondLst>
                                    <p:cond delay="0"/>
                                  </p:stCondLst>
                                  <p:childTnLst>
                                    <p:anim calcmode="lin" valueType="num">
                                      <p:cBhvr additive="base">
                                        <p:cTn id="40" dur="500"/>
                                        <p:tgtEl>
                                          <p:spTgt spid="31"/>
                                        </p:tgtEl>
                                        <p:attrNameLst>
                                          <p:attrName>ppt_x</p:attrName>
                                        </p:attrNameLst>
                                      </p:cBhvr>
                                      <p:tavLst>
                                        <p:tav tm="0">
                                          <p:val>
                                            <p:strVal val="ppt_x"/>
                                          </p:val>
                                        </p:tav>
                                        <p:tav tm="100000">
                                          <p:val>
                                            <p:strVal val="ppt_x"/>
                                          </p:val>
                                        </p:tav>
                                      </p:tavLst>
                                    </p:anim>
                                    <p:anim calcmode="lin" valueType="num">
                                      <p:cBhvr additive="base">
                                        <p:cTn id="41" dur="500"/>
                                        <p:tgtEl>
                                          <p:spTgt spid="31"/>
                                        </p:tgtEl>
                                        <p:attrNameLst>
                                          <p:attrName>ppt_y</p:attrName>
                                        </p:attrNameLst>
                                      </p:cBhvr>
                                      <p:tavLst>
                                        <p:tav tm="0">
                                          <p:val>
                                            <p:strVal val="ppt_y"/>
                                          </p:val>
                                        </p:tav>
                                        <p:tav tm="100000">
                                          <p:val>
                                            <p:strVal val="1+ppt_h/2"/>
                                          </p:val>
                                        </p:tav>
                                      </p:tavLst>
                                    </p:anim>
                                    <p:set>
                                      <p:cBhvr>
                                        <p:cTn id="42" dur="1" fill="hold">
                                          <p:stCondLst>
                                            <p:cond delay="499"/>
                                          </p:stCondLst>
                                        </p:cTn>
                                        <p:tgtEl>
                                          <p:spTgt spid="3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19" grpId="0" animBg="1"/>
      <p:bldP spid="25" grpId="0"/>
      <p:bldP spid="26" grpId="0"/>
      <p:bldP spid="29" grpId="0"/>
      <p:bldP spid="31" grpId="0"/>
      <p:bldP spid="31" grpId="1"/>
      <p:bldP spid="32" grpId="0"/>
      <p:bldP spid="33" grpId="0"/>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566" y="3326080"/>
            <a:ext cx="6126413" cy="598209"/>
          </a:xfrm>
        </p:spPr>
        <p:txBody>
          <a:bodyPr/>
          <a:lstStyle/>
          <a:p>
            <a:r>
              <a:rPr lang="en-US" dirty="0" smtClean="0"/>
              <a:t>Put these together in the </a:t>
            </a:r>
            <a:r>
              <a:rPr lang="en-US" dirty="0" err="1" smtClean="0"/>
              <a:t>WETh</a:t>
            </a:r>
            <a:endParaRPr lang="en-US" dirty="0"/>
          </a:p>
        </p:txBody>
      </p:sp>
      <p:grpSp>
        <p:nvGrpSpPr>
          <p:cNvPr id="3" name="Group 2"/>
          <p:cNvGrpSpPr/>
          <p:nvPr/>
        </p:nvGrpSpPr>
        <p:grpSpPr>
          <a:xfrm>
            <a:off x="3383293" y="960147"/>
            <a:ext cx="6034974" cy="5486350"/>
            <a:chOff x="365806" y="685830"/>
            <a:chExt cx="6034974" cy="5486350"/>
          </a:xfrm>
        </p:grpSpPr>
        <p:sp>
          <p:nvSpPr>
            <p:cNvPr id="4" name="Arc 3"/>
            <p:cNvSpPr/>
            <p:nvPr/>
          </p:nvSpPr>
          <p:spPr>
            <a:xfrm rot="10800000">
              <a:off x="914440" y="685830"/>
              <a:ext cx="5486340" cy="5486350"/>
            </a:xfrm>
            <a:prstGeom prst="arc">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2743220" y="4343390"/>
              <a:ext cx="1828780" cy="1821242"/>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endCxn id="4" idx="0"/>
            </p:cNvCxnSpPr>
            <p:nvPr/>
          </p:nvCxnSpPr>
          <p:spPr>
            <a:xfrm flipH="1">
              <a:off x="3657610" y="6164632"/>
              <a:ext cx="1828780" cy="75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5" idx="4"/>
            </p:cNvCxnSpPr>
            <p:nvPr/>
          </p:nvCxnSpPr>
          <p:spPr>
            <a:xfrm>
              <a:off x="365806" y="6164632"/>
              <a:ext cx="3291804"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65806" y="4160512"/>
              <a:ext cx="640073"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48684" y="4160512"/>
              <a:ext cx="0" cy="200412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1005879" y="3977632"/>
              <a:ext cx="182880" cy="18288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547835" y="4880630"/>
              <a:ext cx="640073"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h</a:t>
              </a:r>
            </a:p>
          </p:txBody>
        </p:sp>
        <p:cxnSp>
          <p:nvCxnSpPr>
            <p:cNvPr id="12" name="Straight Connector 11"/>
            <p:cNvCxnSpPr/>
            <p:nvPr/>
          </p:nvCxnSpPr>
          <p:spPr>
            <a:xfrm>
              <a:off x="3657609" y="4343390"/>
              <a:ext cx="1828781"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846317" y="4343390"/>
              <a:ext cx="0" cy="182124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4846317" y="4790641"/>
              <a:ext cx="731512"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2R</a:t>
              </a:r>
              <a:endParaRPr lang="en-US" dirty="0"/>
            </a:p>
          </p:txBody>
        </p:sp>
      </p:grpSp>
      <p:graphicFrame>
        <p:nvGraphicFramePr>
          <p:cNvPr id="25" name="Object 24"/>
          <p:cNvGraphicFramePr>
            <a:graphicFrameLocks noChangeAspect="1"/>
          </p:cNvGraphicFramePr>
          <p:nvPr>
            <p:extLst>
              <p:ext uri="{D42A27DB-BD31-4B8C-83A1-F6EECF244321}">
                <p14:modId xmlns:p14="http://schemas.microsoft.com/office/powerpoint/2010/main" val="659062834"/>
              </p:ext>
            </p:extLst>
          </p:nvPr>
        </p:nvGraphicFramePr>
        <p:xfrm>
          <a:off x="4996317" y="175286"/>
          <a:ext cx="3910012" cy="914400"/>
        </p:xfrm>
        <a:graphic>
          <a:graphicData uri="http://schemas.openxmlformats.org/presentationml/2006/ole">
            <mc:AlternateContent xmlns:mc="http://schemas.openxmlformats.org/markup-compatibility/2006">
              <mc:Choice xmlns:v="urn:schemas-microsoft-com:vml" Requires="v">
                <p:oleObj spid="_x0000_s25642" name="Equation" r:id="rId3" imgW="1955520" imgH="457200" progId="Equation.3">
                  <p:embed/>
                </p:oleObj>
              </mc:Choice>
              <mc:Fallback>
                <p:oleObj name="Equation" r:id="rId3" imgW="1955520" imgH="4572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6317" y="175286"/>
                        <a:ext cx="3910012" cy="914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5" name="Group 34"/>
          <p:cNvGrpSpPr/>
          <p:nvPr/>
        </p:nvGrpSpPr>
        <p:grpSpPr>
          <a:xfrm>
            <a:off x="320566" y="304825"/>
            <a:ext cx="3007731" cy="655322"/>
            <a:chOff x="320566" y="304825"/>
            <a:chExt cx="3007731" cy="655322"/>
          </a:xfrm>
        </p:grpSpPr>
        <p:sp>
          <p:nvSpPr>
            <p:cNvPr id="24" name="Title 1"/>
            <p:cNvSpPr txBox="1">
              <a:spLocks/>
            </p:cNvSpPr>
            <p:nvPr/>
          </p:nvSpPr>
          <p:spPr>
            <a:xfrm>
              <a:off x="320566" y="304825"/>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1)  Work</a:t>
              </a:r>
              <a:endParaRPr lang="en-US" dirty="0"/>
            </a:p>
          </p:txBody>
        </p:sp>
        <p:graphicFrame>
          <p:nvGraphicFramePr>
            <p:cNvPr id="26" name="Object 25"/>
            <p:cNvGraphicFramePr>
              <a:graphicFrameLocks noChangeAspect="1"/>
            </p:cNvGraphicFramePr>
            <p:nvPr>
              <p:extLst>
                <p:ext uri="{D42A27DB-BD31-4B8C-83A1-F6EECF244321}">
                  <p14:modId xmlns:p14="http://schemas.microsoft.com/office/powerpoint/2010/main" val="3438012051"/>
                </p:ext>
              </p:extLst>
            </p:nvPr>
          </p:nvGraphicFramePr>
          <p:xfrm>
            <a:off x="2261497" y="403886"/>
            <a:ext cx="1066800" cy="457200"/>
          </p:xfrm>
          <a:graphic>
            <a:graphicData uri="http://schemas.openxmlformats.org/presentationml/2006/ole">
              <mc:AlternateContent xmlns:mc="http://schemas.openxmlformats.org/markup-compatibility/2006">
                <mc:Choice xmlns:v="urn:schemas-microsoft-com:vml" Requires="v">
                  <p:oleObj spid="_x0000_s25643" name="Equation" r:id="rId5" imgW="533160" imgH="228600" progId="Equation.3">
                    <p:embed/>
                  </p:oleObj>
                </mc:Choice>
                <mc:Fallback>
                  <p:oleObj name="Equation" r:id="rId5" imgW="533160" imgH="228600" progId="Equation.3">
                    <p:embed/>
                    <p:pic>
                      <p:nvPicPr>
                        <p:cNvPr id="0" name="Object 24"/>
                        <p:cNvPicPr>
                          <a:picLocks noChangeAspect="1" noChangeArrowheads="1"/>
                        </p:cNvPicPr>
                        <p:nvPr/>
                      </p:nvPicPr>
                      <p:blipFill>
                        <a:blip r:embed="rId6"/>
                        <a:srcRect/>
                        <a:stretch>
                          <a:fillRect/>
                        </a:stretch>
                      </p:blipFill>
                      <p:spPr bwMode="auto">
                        <a:xfrm>
                          <a:off x="2261497" y="403886"/>
                          <a:ext cx="1066800" cy="457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33" name="Group 32"/>
          <p:cNvGrpSpPr/>
          <p:nvPr/>
        </p:nvGrpSpPr>
        <p:grpSpPr>
          <a:xfrm>
            <a:off x="4073070" y="3505189"/>
            <a:ext cx="1737341" cy="1047750"/>
            <a:chOff x="4073070" y="3505189"/>
            <a:chExt cx="1737341" cy="1047750"/>
          </a:xfrm>
        </p:grpSpPr>
        <p:grpSp>
          <p:nvGrpSpPr>
            <p:cNvPr id="20" name="Group 19"/>
            <p:cNvGrpSpPr/>
            <p:nvPr/>
          </p:nvGrpSpPr>
          <p:grpSpPr>
            <a:xfrm>
              <a:off x="4073070" y="3505189"/>
              <a:ext cx="1737341" cy="746760"/>
              <a:chOff x="4073070" y="3505189"/>
              <a:chExt cx="1737341" cy="746760"/>
            </a:xfrm>
          </p:grpSpPr>
          <p:sp>
            <p:nvSpPr>
              <p:cNvPr id="15" name="Title 1"/>
              <p:cNvSpPr txBox="1">
                <a:spLocks/>
              </p:cNvSpPr>
              <p:nvPr/>
            </p:nvSpPr>
            <p:spPr>
              <a:xfrm>
                <a:off x="4073070" y="3505189"/>
                <a:ext cx="173734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Initial Point</a:t>
                </a:r>
                <a:endParaRPr lang="en-US" sz="2400" dirty="0"/>
              </a:p>
            </p:txBody>
          </p:sp>
          <p:cxnSp>
            <p:nvCxnSpPr>
              <p:cNvPr id="19" name="Straight Arrow Connector 18"/>
              <p:cNvCxnSpPr/>
              <p:nvPr/>
            </p:nvCxnSpPr>
            <p:spPr>
              <a:xfrm flipH="1">
                <a:off x="4206246" y="3794756"/>
                <a:ext cx="735494" cy="45719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7" name="Title 1"/>
            <p:cNvSpPr txBox="1">
              <a:spLocks/>
            </p:cNvSpPr>
            <p:nvPr/>
          </p:nvSpPr>
          <p:spPr>
            <a:xfrm>
              <a:off x="4530264" y="4133839"/>
              <a:ext cx="82295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v</a:t>
              </a:r>
              <a:r>
                <a:rPr lang="en-US" sz="2400" baseline="-25000" dirty="0" smtClean="0">
                  <a:solidFill>
                    <a:srgbClr val="00B0F0"/>
                  </a:solidFill>
                </a:rPr>
                <a:t>i</a:t>
              </a:r>
              <a:r>
                <a:rPr lang="en-US" sz="2400" dirty="0" smtClean="0">
                  <a:solidFill>
                    <a:srgbClr val="00B0F0"/>
                  </a:solidFill>
                </a:rPr>
                <a:t>=0</a:t>
              </a:r>
              <a:endParaRPr lang="en-US" sz="2400" dirty="0">
                <a:solidFill>
                  <a:srgbClr val="00B0F0"/>
                </a:solidFill>
              </a:endParaRPr>
            </a:p>
          </p:txBody>
        </p:sp>
      </p:grpSp>
      <p:grpSp>
        <p:nvGrpSpPr>
          <p:cNvPr id="38" name="Group 37"/>
          <p:cNvGrpSpPr/>
          <p:nvPr/>
        </p:nvGrpSpPr>
        <p:grpSpPr>
          <a:xfrm>
            <a:off x="6263621" y="3924289"/>
            <a:ext cx="2331695" cy="1230658"/>
            <a:chOff x="6263621" y="3924289"/>
            <a:chExt cx="2331695" cy="1230658"/>
          </a:xfrm>
        </p:grpSpPr>
        <p:sp>
          <p:nvSpPr>
            <p:cNvPr id="17" name="Oval 16"/>
            <p:cNvSpPr/>
            <p:nvPr/>
          </p:nvSpPr>
          <p:spPr>
            <a:xfrm>
              <a:off x="6583656" y="4617707"/>
              <a:ext cx="182880" cy="18288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63621" y="3924289"/>
              <a:ext cx="2331695" cy="1230658"/>
              <a:chOff x="6263621" y="3924289"/>
              <a:chExt cx="2331695" cy="1230658"/>
            </a:xfrm>
          </p:grpSpPr>
          <p:grpSp>
            <p:nvGrpSpPr>
              <p:cNvPr id="23" name="Group 22"/>
              <p:cNvGrpSpPr/>
              <p:nvPr/>
            </p:nvGrpSpPr>
            <p:grpSpPr>
              <a:xfrm>
                <a:off x="6857975" y="3924289"/>
                <a:ext cx="1737341" cy="601979"/>
                <a:chOff x="6857975" y="3924289"/>
                <a:chExt cx="1737341" cy="601979"/>
              </a:xfrm>
            </p:grpSpPr>
            <p:sp>
              <p:nvSpPr>
                <p:cNvPr id="16" name="Title 1"/>
                <p:cNvSpPr txBox="1">
                  <a:spLocks/>
                </p:cNvSpPr>
                <p:nvPr/>
              </p:nvSpPr>
              <p:spPr>
                <a:xfrm>
                  <a:off x="6857975" y="3924289"/>
                  <a:ext cx="173734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Final Point</a:t>
                  </a:r>
                  <a:endParaRPr lang="en-US" sz="2400" dirty="0"/>
                </a:p>
              </p:txBody>
            </p:sp>
            <p:cxnSp>
              <p:nvCxnSpPr>
                <p:cNvPr id="22" name="Straight Arrow Connector 21"/>
                <p:cNvCxnSpPr/>
                <p:nvPr/>
              </p:nvCxnSpPr>
              <p:spPr>
                <a:xfrm flipH="1">
                  <a:off x="6857975" y="4251949"/>
                  <a:ext cx="731511" cy="27431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8" name="Title 1"/>
              <p:cNvSpPr txBox="1">
                <a:spLocks/>
              </p:cNvSpPr>
              <p:nvPr/>
            </p:nvSpPr>
            <p:spPr>
              <a:xfrm>
                <a:off x="6263621" y="4735847"/>
                <a:ext cx="82295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00B0F0"/>
                    </a:solidFill>
                  </a:rPr>
                  <a:t>v</a:t>
                </a:r>
                <a:r>
                  <a:rPr lang="en-US" sz="2400" baseline="-25000" dirty="0" err="1">
                    <a:solidFill>
                      <a:srgbClr val="00B0F0"/>
                    </a:solidFill>
                  </a:rPr>
                  <a:t>f</a:t>
                </a:r>
                <a:r>
                  <a:rPr lang="en-US" sz="2400" dirty="0" smtClean="0">
                    <a:solidFill>
                      <a:srgbClr val="00B0F0"/>
                    </a:solidFill>
                  </a:rPr>
                  <a:t>=?</a:t>
                </a:r>
                <a:endParaRPr lang="en-US" sz="2400" dirty="0">
                  <a:solidFill>
                    <a:srgbClr val="00B0F0"/>
                  </a:solidFill>
                </a:endParaRPr>
              </a:p>
            </p:txBody>
          </p:sp>
        </p:grpSp>
      </p:grpSp>
      <p:grpSp>
        <p:nvGrpSpPr>
          <p:cNvPr id="36" name="Group 35"/>
          <p:cNvGrpSpPr/>
          <p:nvPr/>
        </p:nvGrpSpPr>
        <p:grpSpPr>
          <a:xfrm>
            <a:off x="320566" y="1305579"/>
            <a:ext cx="3922131" cy="863600"/>
            <a:chOff x="320566" y="1305579"/>
            <a:chExt cx="3922131" cy="863600"/>
          </a:xfrm>
        </p:grpSpPr>
        <p:sp>
          <p:nvSpPr>
            <p:cNvPr id="29" name="Title 1"/>
            <p:cNvSpPr txBox="1">
              <a:spLocks/>
            </p:cNvSpPr>
            <p:nvPr/>
          </p:nvSpPr>
          <p:spPr>
            <a:xfrm>
              <a:off x="320566" y="1409718"/>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2</a:t>
              </a:r>
              <a:r>
                <a:rPr lang="en-US" dirty="0" smtClean="0"/>
                <a:t>)  </a:t>
              </a:r>
              <a:r>
                <a:rPr lang="el-GR" dirty="0" smtClean="0"/>
                <a:t>Δ</a:t>
              </a:r>
              <a:r>
                <a:rPr lang="en-US" dirty="0" smtClean="0"/>
                <a:t>KE</a:t>
              </a:r>
              <a:endParaRPr lang="en-US" dirty="0"/>
            </a:p>
          </p:txBody>
        </p:sp>
        <p:graphicFrame>
          <p:nvGraphicFramePr>
            <p:cNvPr id="30" name="Object 29"/>
            <p:cNvGraphicFramePr>
              <a:graphicFrameLocks noChangeAspect="1"/>
            </p:cNvGraphicFramePr>
            <p:nvPr>
              <p:extLst>
                <p:ext uri="{D42A27DB-BD31-4B8C-83A1-F6EECF244321}">
                  <p14:modId xmlns:p14="http://schemas.microsoft.com/office/powerpoint/2010/main" val="2208419672"/>
                </p:ext>
              </p:extLst>
            </p:nvPr>
          </p:nvGraphicFramePr>
          <p:xfrm>
            <a:off x="2261497" y="1305579"/>
            <a:ext cx="1981200" cy="863600"/>
          </p:xfrm>
          <a:graphic>
            <a:graphicData uri="http://schemas.openxmlformats.org/presentationml/2006/ole">
              <mc:AlternateContent xmlns:mc="http://schemas.openxmlformats.org/markup-compatibility/2006">
                <mc:Choice xmlns:v="urn:schemas-microsoft-com:vml" Requires="v">
                  <p:oleObj spid="_x0000_s25644" name="Equation" r:id="rId7" imgW="990360" imgH="431640" progId="Equation.3">
                    <p:embed/>
                  </p:oleObj>
                </mc:Choice>
                <mc:Fallback>
                  <p:oleObj name="Equation" r:id="rId7" imgW="990360" imgH="431640" progId="Equation.3">
                    <p:embed/>
                    <p:pic>
                      <p:nvPicPr>
                        <p:cNvPr id="0" name="Object 25"/>
                        <p:cNvPicPr>
                          <a:picLocks noChangeAspect="1" noChangeArrowheads="1"/>
                        </p:cNvPicPr>
                        <p:nvPr/>
                      </p:nvPicPr>
                      <p:blipFill>
                        <a:blip r:embed="rId8"/>
                        <a:srcRect/>
                        <a:stretch>
                          <a:fillRect/>
                        </a:stretch>
                      </p:blipFill>
                      <p:spPr bwMode="auto">
                        <a:xfrm>
                          <a:off x="2261497" y="1305579"/>
                          <a:ext cx="19812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37" name="Group 36"/>
          <p:cNvGrpSpPr/>
          <p:nvPr/>
        </p:nvGrpSpPr>
        <p:grpSpPr>
          <a:xfrm>
            <a:off x="320566" y="2514610"/>
            <a:ext cx="4912731" cy="655322"/>
            <a:chOff x="320566" y="2514610"/>
            <a:chExt cx="4912731" cy="655322"/>
          </a:xfrm>
        </p:grpSpPr>
        <p:graphicFrame>
          <p:nvGraphicFramePr>
            <p:cNvPr id="31" name="Object 30"/>
            <p:cNvGraphicFramePr>
              <a:graphicFrameLocks noChangeAspect="1"/>
            </p:cNvGraphicFramePr>
            <p:nvPr>
              <p:extLst>
                <p:ext uri="{D42A27DB-BD31-4B8C-83A1-F6EECF244321}">
                  <p14:modId xmlns:p14="http://schemas.microsoft.com/office/powerpoint/2010/main" val="839731938"/>
                </p:ext>
              </p:extLst>
            </p:nvPr>
          </p:nvGraphicFramePr>
          <p:xfrm>
            <a:off x="2261497" y="2639071"/>
            <a:ext cx="2971800" cy="406400"/>
          </p:xfrm>
          <a:graphic>
            <a:graphicData uri="http://schemas.openxmlformats.org/presentationml/2006/ole">
              <mc:AlternateContent xmlns:mc="http://schemas.openxmlformats.org/markup-compatibility/2006">
                <mc:Choice xmlns:v="urn:schemas-microsoft-com:vml" Requires="v">
                  <p:oleObj spid="_x0000_s25645" name="Equation" r:id="rId9" imgW="1485720" imgH="203040" progId="Equation.3">
                    <p:embed/>
                  </p:oleObj>
                </mc:Choice>
                <mc:Fallback>
                  <p:oleObj name="Equation" r:id="rId9" imgW="1485720" imgH="203040" progId="Equation.3">
                    <p:embed/>
                    <p:pic>
                      <p:nvPicPr>
                        <p:cNvPr id="0" name="Object 25"/>
                        <p:cNvPicPr>
                          <a:picLocks noChangeAspect="1" noChangeArrowheads="1"/>
                        </p:cNvPicPr>
                        <p:nvPr/>
                      </p:nvPicPr>
                      <p:blipFill>
                        <a:blip r:embed="rId10"/>
                        <a:srcRect/>
                        <a:stretch>
                          <a:fillRect/>
                        </a:stretch>
                      </p:blipFill>
                      <p:spPr bwMode="auto">
                        <a:xfrm>
                          <a:off x="2261497" y="2639071"/>
                          <a:ext cx="2971800" cy="406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 name="Title 1"/>
            <p:cNvSpPr txBox="1">
              <a:spLocks/>
            </p:cNvSpPr>
            <p:nvPr/>
          </p:nvSpPr>
          <p:spPr>
            <a:xfrm>
              <a:off x="320566" y="2514610"/>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3)  </a:t>
              </a:r>
              <a:r>
                <a:rPr lang="el-GR" dirty="0" smtClean="0"/>
                <a:t>Δ</a:t>
              </a:r>
              <a:r>
                <a:rPr lang="en-US" dirty="0"/>
                <a:t>P</a:t>
              </a:r>
              <a:r>
                <a:rPr lang="en-US" dirty="0" smtClean="0"/>
                <a:t>E</a:t>
              </a:r>
              <a:endParaRPr lang="en-US" dirty="0"/>
            </a:p>
          </p:txBody>
        </p:sp>
      </p:grpSp>
      <p:grpSp>
        <p:nvGrpSpPr>
          <p:cNvPr id="42" name="Group 41"/>
          <p:cNvGrpSpPr/>
          <p:nvPr/>
        </p:nvGrpSpPr>
        <p:grpSpPr>
          <a:xfrm>
            <a:off x="320566" y="4201147"/>
            <a:ext cx="8914823" cy="1016000"/>
            <a:chOff x="320566" y="4201147"/>
            <a:chExt cx="8823434" cy="1016000"/>
          </a:xfrm>
        </p:grpSpPr>
        <p:graphicFrame>
          <p:nvGraphicFramePr>
            <p:cNvPr id="39" name="Object 38"/>
            <p:cNvGraphicFramePr>
              <a:graphicFrameLocks noChangeAspect="1"/>
            </p:cNvGraphicFramePr>
            <p:nvPr>
              <p:extLst>
                <p:ext uri="{D42A27DB-BD31-4B8C-83A1-F6EECF244321}">
                  <p14:modId xmlns:p14="http://schemas.microsoft.com/office/powerpoint/2010/main" val="1608783218"/>
                </p:ext>
              </p:extLst>
            </p:nvPr>
          </p:nvGraphicFramePr>
          <p:xfrm>
            <a:off x="320566" y="4201147"/>
            <a:ext cx="4140200" cy="1016000"/>
          </p:xfrm>
          <a:graphic>
            <a:graphicData uri="http://schemas.openxmlformats.org/presentationml/2006/ole">
              <mc:AlternateContent xmlns:mc="http://schemas.openxmlformats.org/markup-compatibility/2006">
                <mc:Choice xmlns:v="urn:schemas-microsoft-com:vml" Requires="v">
                  <p:oleObj spid="_x0000_s25646" name="Equation" r:id="rId11" imgW="2070000" imgH="507960" progId="Equation.3">
                    <p:embed/>
                  </p:oleObj>
                </mc:Choice>
                <mc:Fallback>
                  <p:oleObj name="Equation" r:id="rId11" imgW="2070000" imgH="507960" progId="Equation.3">
                    <p:embed/>
                    <p:pic>
                      <p:nvPicPr>
                        <p:cNvPr id="0" name=""/>
                        <p:cNvPicPr>
                          <a:picLocks noChangeAspect="1" noChangeArrowheads="1"/>
                        </p:cNvPicPr>
                        <p:nvPr/>
                      </p:nvPicPr>
                      <p:blipFill>
                        <a:blip r:embed="rId12"/>
                        <a:srcRect/>
                        <a:stretch>
                          <a:fillRect/>
                        </a:stretch>
                      </p:blipFill>
                      <p:spPr bwMode="auto">
                        <a:xfrm>
                          <a:off x="320566" y="4201147"/>
                          <a:ext cx="4140200" cy="1016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 name="Title 1"/>
            <p:cNvSpPr txBox="1">
              <a:spLocks/>
            </p:cNvSpPr>
            <p:nvPr/>
          </p:nvSpPr>
          <p:spPr>
            <a:xfrm>
              <a:off x="4667475" y="4366262"/>
              <a:ext cx="4476525" cy="5982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Recall that mv</a:t>
              </a:r>
              <a:r>
                <a:rPr lang="en-US" baseline="-25000" dirty="0" smtClean="0"/>
                <a:t>f</a:t>
              </a:r>
              <a:r>
                <a:rPr lang="en-US" baseline="30000" dirty="0" smtClean="0"/>
                <a:t>2 </a:t>
              </a:r>
              <a:r>
                <a:rPr lang="en-US" dirty="0" smtClean="0"/>
                <a:t>= </a:t>
              </a:r>
              <a:r>
                <a:rPr lang="en-US" dirty="0" err="1" smtClean="0"/>
                <a:t>mgR.</a:t>
              </a:r>
              <a:endParaRPr lang="en-US" dirty="0"/>
            </a:p>
          </p:txBody>
        </p:sp>
      </p:grpSp>
      <p:graphicFrame>
        <p:nvGraphicFramePr>
          <p:cNvPr id="41" name="Object 40"/>
          <p:cNvGraphicFramePr>
            <a:graphicFrameLocks noChangeAspect="1"/>
          </p:cNvGraphicFramePr>
          <p:nvPr>
            <p:extLst>
              <p:ext uri="{D42A27DB-BD31-4B8C-83A1-F6EECF244321}">
                <p14:modId xmlns:p14="http://schemas.microsoft.com/office/powerpoint/2010/main" val="238518251"/>
              </p:ext>
            </p:extLst>
          </p:nvPr>
        </p:nvGraphicFramePr>
        <p:xfrm>
          <a:off x="320566" y="5528327"/>
          <a:ext cx="5537201" cy="863600"/>
        </p:xfrm>
        <a:graphic>
          <a:graphicData uri="http://schemas.openxmlformats.org/presentationml/2006/ole">
            <mc:AlternateContent xmlns:mc="http://schemas.openxmlformats.org/markup-compatibility/2006">
              <mc:Choice xmlns:v="urn:schemas-microsoft-com:vml" Requires="v">
                <p:oleObj spid="_x0000_s25647" name="Equation" r:id="rId13" imgW="2768400" imgH="431640" progId="Equation.3">
                  <p:embed/>
                </p:oleObj>
              </mc:Choice>
              <mc:Fallback>
                <p:oleObj name="Equation" r:id="rId13" imgW="2768400" imgH="431640" progId="Equation.3">
                  <p:embed/>
                  <p:pic>
                    <p:nvPicPr>
                      <p:cNvPr id="0" name="Object 38"/>
                      <p:cNvPicPr>
                        <a:picLocks noChangeAspect="1" noChangeArrowheads="1"/>
                      </p:cNvPicPr>
                      <p:nvPr/>
                    </p:nvPicPr>
                    <p:blipFill>
                      <a:blip r:embed="rId14"/>
                      <a:srcRect/>
                      <a:stretch>
                        <a:fillRect/>
                      </a:stretch>
                    </p:blipFill>
                    <p:spPr bwMode="auto">
                      <a:xfrm>
                        <a:off x="320566" y="5528327"/>
                        <a:ext cx="5537201"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3" name="Title 1"/>
          <p:cNvSpPr txBox="1">
            <a:spLocks/>
          </p:cNvSpPr>
          <p:nvPr/>
        </p:nvSpPr>
        <p:spPr>
          <a:xfrm>
            <a:off x="6913432" y="5574047"/>
            <a:ext cx="1257047"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Try it!</a:t>
            </a:r>
            <a:endParaRPr lang="en-US" dirty="0">
              <a:solidFill>
                <a:srgbClr val="FFFF00"/>
              </a:solidFill>
            </a:endParaRPr>
          </a:p>
        </p:txBody>
      </p:sp>
    </p:spTree>
    <p:extLst>
      <p:ext uri="{BB962C8B-B14F-4D97-AF65-F5344CB8AC3E}">
        <p14:creationId xmlns:p14="http://schemas.microsoft.com/office/powerpoint/2010/main" val="305833765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ppt_x"/>
                                          </p:val>
                                        </p:tav>
                                        <p:tav tm="100000">
                                          <p:val>
                                            <p:strVal val="#ppt_x"/>
                                          </p:val>
                                        </p:tav>
                                      </p:tavLst>
                                    </p:anim>
                                    <p:anim calcmode="lin" valueType="num">
                                      <p:cBhvr additive="base">
                                        <p:cTn id="1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3"/>
                                        </p:tgtEl>
                                      </p:cBhvr>
                                    </p:animEffect>
                                    <p:set>
                                      <p:cBhvr>
                                        <p:cTn id="35" dur="1" fill="hold">
                                          <p:stCondLst>
                                            <p:cond delay="499"/>
                                          </p:stCondLst>
                                        </p:cTn>
                                        <p:tgtEl>
                                          <p:spTgt spid="3"/>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33"/>
                                        </p:tgtEl>
                                      </p:cBhvr>
                                    </p:animEffect>
                                    <p:set>
                                      <p:cBhvr>
                                        <p:cTn id="38" dur="1" fill="hold">
                                          <p:stCondLst>
                                            <p:cond delay="499"/>
                                          </p:stCondLst>
                                        </p:cTn>
                                        <p:tgtEl>
                                          <p:spTgt spid="33"/>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38"/>
                                        </p:tgtEl>
                                      </p:cBhvr>
                                    </p:animEffect>
                                    <p:set>
                                      <p:cBhvr>
                                        <p:cTn id="41" dur="1" fill="hold">
                                          <p:stCondLst>
                                            <p:cond delay="499"/>
                                          </p:stCondLst>
                                        </p:cTn>
                                        <p:tgtEl>
                                          <p:spTgt spid="38"/>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4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41"/>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45" presetClass="entr" presetSubtype="0" fill="hold" grpId="0" nodeType="click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2000"/>
                                        <p:tgtEl>
                                          <p:spTgt spid="43"/>
                                        </p:tgtEl>
                                      </p:cBhvr>
                                    </p:animEffect>
                                    <p:anim calcmode="lin" valueType="num">
                                      <p:cBhvr>
                                        <p:cTn id="59" dur="2000" fill="hold"/>
                                        <p:tgtEl>
                                          <p:spTgt spid="43"/>
                                        </p:tgtEl>
                                        <p:attrNameLst>
                                          <p:attrName>ppt_w</p:attrName>
                                        </p:attrNameLst>
                                      </p:cBhvr>
                                      <p:tavLst>
                                        <p:tav tm="0" fmla="#ppt_w*sin(2.5*pi*$)">
                                          <p:val>
                                            <p:fltVal val="0"/>
                                          </p:val>
                                        </p:tav>
                                        <p:tav tm="100000">
                                          <p:val>
                                            <p:fltVal val="1"/>
                                          </p:val>
                                        </p:tav>
                                      </p:tavLst>
                                    </p:anim>
                                    <p:anim calcmode="lin" valueType="num">
                                      <p:cBhvr>
                                        <p:cTn id="60" dur="2000" fill="hold"/>
                                        <p:tgtEl>
                                          <p:spTgt spid="4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1618</TotalTime>
  <Words>442</Words>
  <Application>Microsoft Office PowerPoint</Application>
  <PresentationFormat>On-screen Show (4:3)</PresentationFormat>
  <Paragraphs>78</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12</vt:i4>
      </vt:variant>
    </vt:vector>
  </HeadingPairs>
  <TitlesOfParts>
    <vt:vector size="15" baseType="lpstr">
      <vt:lpstr>Default Theme</vt:lpstr>
      <vt:lpstr>Equation</vt:lpstr>
      <vt:lpstr>Microsoft Equation 3.0</vt:lpstr>
      <vt:lpstr>Physics 101  -  Lecture 10</vt:lpstr>
      <vt:lpstr>Last time we produced the Work-Energy Theorem.</vt:lpstr>
      <vt:lpstr>Recall that you used the expression</vt:lpstr>
      <vt:lpstr>PowerPoint Presentation</vt:lpstr>
      <vt:lpstr>There are three bits to write down.</vt:lpstr>
      <vt:lpstr>Insert each piece into the WETh.</vt:lpstr>
      <vt:lpstr>Let’s ask a new question about the loop the loop problem.</vt:lpstr>
      <vt:lpstr>What was the key that let us know the ball was ready to fall from the track?</vt:lpstr>
      <vt:lpstr>Put these together in the WETh</vt:lpstr>
      <vt:lpstr>Clicker Question:  Is this going to work?  A)  Yes, Professor Halfpap would never lead us astray!  B)  No, when does anything ever work?  C)  I’m not sure, but he might hurt himself and that would be fun to see.</vt:lpstr>
      <vt:lpstr>What if we were to use springs to launch a hockey puck?  What is it’s speed?</vt:lpstr>
      <vt:lpstr>Final Velocity IS!</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112</cp:revision>
  <dcterms:created xsi:type="dcterms:W3CDTF">2012-09-16T23:14:53Z</dcterms:created>
  <dcterms:modified xsi:type="dcterms:W3CDTF">2012-10-03T16:25:54Z</dcterms:modified>
</cp:coreProperties>
</file>