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5" r:id="rId1"/>
  </p:sldMasterIdLst>
  <p:notesMasterIdLst>
    <p:notesMasterId r:id="rId12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75" autoAdjust="0"/>
  </p:normalViewPr>
  <p:slideViewPr>
    <p:cSldViewPr>
      <p:cViewPr varScale="1">
        <p:scale>
          <a:sx n="107" d="100"/>
          <a:sy n="107" d="100"/>
        </p:scale>
        <p:origin x="-1098" y="-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91439" cy="91439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Relationship Id="rId4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5" Type="http://schemas.openxmlformats.org/officeDocument/2006/relationships/image" Target="../media/image13.wmf"/><Relationship Id="rId4" Type="http://schemas.openxmlformats.org/officeDocument/2006/relationships/image" Target="../media/image12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Relationship Id="rId5" Type="http://schemas.openxmlformats.org/officeDocument/2006/relationships/image" Target="../media/image23.wmf"/><Relationship Id="rId4" Type="http://schemas.openxmlformats.org/officeDocument/2006/relationships/image" Target="../media/image22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Relationship Id="rId5" Type="http://schemas.openxmlformats.org/officeDocument/2006/relationships/image" Target="../media/image28.wmf"/><Relationship Id="rId4" Type="http://schemas.openxmlformats.org/officeDocument/2006/relationships/image" Target="../media/image2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071FFD-C035-4E47-ABC8-35C7A43D8A7B}" type="datetimeFigureOut">
              <a:rPr lang="en-US" smtClean="0"/>
              <a:t>10/16/2012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2DDE62-0F45-4A26-8B3A-EBD5CE1A87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9446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DE62-0F45-4A26-8B3A-EBD5CE1A87C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9194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447800"/>
            <a:ext cx="7543800" cy="838200"/>
          </a:xfrm>
        </p:spPr>
        <p:txBody>
          <a:bodyPr>
            <a:noAutofit/>
          </a:bodyPr>
          <a:lstStyle>
            <a:lvl1pPr>
              <a:defRPr sz="3600">
                <a:solidFill>
                  <a:schemeClr val="tx1"/>
                </a:solidFill>
                <a:latin typeface="Garamond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ransition>
    <p:wipe dir="d"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3" Type="http://schemas.openxmlformats.org/officeDocument/2006/relationships/oleObject" Target="../embeddings/oleObject22.bin"/><Relationship Id="rId7" Type="http://schemas.openxmlformats.org/officeDocument/2006/relationships/oleObject" Target="../embeddings/oleObject24.bin"/><Relationship Id="rId12" Type="http://schemas.openxmlformats.org/officeDocument/2006/relationships/image" Target="../media/image28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5.wmf"/><Relationship Id="rId11" Type="http://schemas.openxmlformats.org/officeDocument/2006/relationships/oleObject" Target="../embeddings/oleObject26.bin"/><Relationship Id="rId5" Type="http://schemas.openxmlformats.org/officeDocument/2006/relationships/oleObject" Target="../embeddings/oleObject23.bin"/><Relationship Id="rId10" Type="http://schemas.openxmlformats.org/officeDocument/2006/relationships/image" Target="../media/image27.wmf"/><Relationship Id="rId4" Type="http://schemas.openxmlformats.org/officeDocument/2006/relationships/image" Target="../media/image24.wmf"/><Relationship Id="rId9" Type="http://schemas.openxmlformats.org/officeDocument/2006/relationships/oleObject" Target="../embeddings/oleObject25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4.bin"/><Relationship Id="rId10" Type="http://schemas.openxmlformats.org/officeDocument/2006/relationships/image" Target="../media/image8.wmf"/><Relationship Id="rId4" Type="http://schemas.openxmlformats.org/officeDocument/2006/relationships/image" Target="../media/image5.wmf"/><Relationship Id="rId9" Type="http://schemas.openxmlformats.org/officeDocument/2006/relationships/oleObject" Target="../embeddings/oleObject6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12" Type="http://schemas.openxmlformats.org/officeDocument/2006/relationships/image" Target="../media/image13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0.wmf"/><Relationship Id="rId11" Type="http://schemas.openxmlformats.org/officeDocument/2006/relationships/oleObject" Target="../embeddings/oleObject11.bin"/><Relationship Id="rId5" Type="http://schemas.openxmlformats.org/officeDocument/2006/relationships/oleObject" Target="../embeddings/oleObject8.bin"/><Relationship Id="rId10" Type="http://schemas.openxmlformats.org/officeDocument/2006/relationships/image" Target="../media/image12.wmf"/><Relationship Id="rId4" Type="http://schemas.openxmlformats.org/officeDocument/2006/relationships/image" Target="../media/image9.wmf"/><Relationship Id="rId9" Type="http://schemas.openxmlformats.org/officeDocument/2006/relationships/oleObject" Target="../embeddings/oleObject10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oleObject" Target="../embeddings/oleObject12.bin"/><Relationship Id="rId7" Type="http://schemas.openxmlformats.org/officeDocument/2006/relationships/oleObject" Target="../embeddings/oleObject14.bin"/><Relationship Id="rId12" Type="http://schemas.openxmlformats.org/officeDocument/2006/relationships/image" Target="../media/image18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5.wmf"/><Relationship Id="rId11" Type="http://schemas.openxmlformats.org/officeDocument/2006/relationships/oleObject" Target="../embeddings/oleObject16.bin"/><Relationship Id="rId5" Type="http://schemas.openxmlformats.org/officeDocument/2006/relationships/oleObject" Target="../embeddings/oleObject13.bin"/><Relationship Id="rId10" Type="http://schemas.openxmlformats.org/officeDocument/2006/relationships/image" Target="../media/image17.wmf"/><Relationship Id="rId4" Type="http://schemas.openxmlformats.org/officeDocument/2006/relationships/image" Target="../media/image14.wmf"/><Relationship Id="rId9" Type="http://schemas.openxmlformats.org/officeDocument/2006/relationships/oleObject" Target="../embeddings/oleObject15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3" Type="http://schemas.openxmlformats.org/officeDocument/2006/relationships/oleObject" Target="../embeddings/oleObject17.bin"/><Relationship Id="rId7" Type="http://schemas.openxmlformats.org/officeDocument/2006/relationships/oleObject" Target="../embeddings/oleObject19.bin"/><Relationship Id="rId12" Type="http://schemas.openxmlformats.org/officeDocument/2006/relationships/image" Target="../media/image23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0.wmf"/><Relationship Id="rId11" Type="http://schemas.openxmlformats.org/officeDocument/2006/relationships/oleObject" Target="../embeddings/oleObject21.bin"/><Relationship Id="rId5" Type="http://schemas.openxmlformats.org/officeDocument/2006/relationships/oleObject" Target="../embeddings/oleObject18.bin"/><Relationship Id="rId10" Type="http://schemas.openxmlformats.org/officeDocument/2006/relationships/image" Target="../media/image22.wmf"/><Relationship Id="rId4" Type="http://schemas.openxmlformats.org/officeDocument/2006/relationships/image" Target="../media/image19.wmf"/><Relationship Id="rId9" Type="http://schemas.openxmlformats.org/officeDocument/2006/relationships/oleObject" Target="../embeddings/oleObject20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457200"/>
            <a:ext cx="7543800" cy="838200"/>
          </a:xfrm>
        </p:spPr>
        <p:txBody>
          <a:bodyPr/>
          <a:lstStyle/>
          <a:p>
            <a:pPr algn="ctr"/>
            <a:r>
              <a:rPr lang="en-US" sz="4800" dirty="0" smtClean="0"/>
              <a:t>Physics 101  -  Lecture 13</a:t>
            </a:r>
            <a:endParaRPr lang="en-US" sz="48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804461" y="1621231"/>
            <a:ext cx="7543800" cy="112774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smtClean="0"/>
              <a:t>Today’s lecture will cover sections 8.1 and 8.2.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325245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1562" y="502952"/>
            <a:ext cx="7543800" cy="2651731"/>
          </a:xfrm>
        </p:spPr>
        <p:txBody>
          <a:bodyPr/>
          <a:lstStyle/>
          <a:p>
            <a:r>
              <a:rPr lang="en-US" sz="2400" dirty="0" smtClean="0"/>
              <a:t>A solid cylinder, I = MR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/2, has a string wrapped around it several times.  The free end of the string is attached to a support and then the cylinder is released from rest so that it rotates and the string unwinds as the cylinder descends.  How long does it take to descend a distance h?</a:t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>
                <a:solidFill>
                  <a:srgbClr val="FFFF00"/>
                </a:solidFill>
              </a:rPr>
              <a:t>Take 3 minutes to start the problem.</a:t>
            </a:r>
            <a:endParaRPr lang="en-US" sz="2400" dirty="0"/>
          </a:p>
        </p:txBody>
      </p:sp>
      <p:grpSp>
        <p:nvGrpSpPr>
          <p:cNvPr id="22" name="Group 21"/>
          <p:cNvGrpSpPr/>
          <p:nvPr/>
        </p:nvGrpSpPr>
        <p:grpSpPr>
          <a:xfrm>
            <a:off x="6900557" y="3429000"/>
            <a:ext cx="1518067" cy="2743170"/>
            <a:chOff x="6900557" y="3429000"/>
            <a:chExt cx="1518067" cy="2743170"/>
          </a:xfrm>
        </p:grpSpPr>
        <p:cxnSp>
          <p:nvCxnSpPr>
            <p:cNvPr id="4" name="Straight Connector 3"/>
            <p:cNvCxnSpPr/>
            <p:nvPr/>
          </p:nvCxnSpPr>
          <p:spPr>
            <a:xfrm flipH="1">
              <a:off x="6949414" y="3429000"/>
              <a:ext cx="1463024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Oval 4"/>
            <p:cNvSpPr/>
            <p:nvPr/>
          </p:nvSpPr>
          <p:spPr>
            <a:xfrm>
              <a:off x="7315170" y="4243501"/>
              <a:ext cx="914400" cy="914400"/>
            </a:xfrm>
            <a:prstGeom prst="ellipse">
              <a:avLst/>
            </a:prstGeom>
            <a:solidFill>
              <a:srgbClr val="00206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" name="Straight Connector 7"/>
            <p:cNvCxnSpPr>
              <a:endCxn id="5" idx="6"/>
            </p:cNvCxnSpPr>
            <p:nvPr/>
          </p:nvCxnSpPr>
          <p:spPr>
            <a:xfrm>
              <a:off x="8229570" y="3429000"/>
              <a:ext cx="0" cy="1271701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6900557" y="5157901"/>
              <a:ext cx="1463025" cy="0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>
              <a:off x="7315170" y="5157901"/>
              <a:ext cx="0" cy="1014269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itle 1"/>
            <p:cNvSpPr txBox="1">
              <a:spLocks/>
            </p:cNvSpPr>
            <p:nvPr/>
          </p:nvSpPr>
          <p:spPr>
            <a:xfrm>
              <a:off x="6955599" y="5474532"/>
              <a:ext cx="411475" cy="381005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 smtClean="0"/>
                <a:t>h</a:t>
              </a:r>
              <a:endParaRPr lang="en-US" sz="2400" dirty="0"/>
            </a:p>
          </p:txBody>
        </p:sp>
        <p:cxnSp>
          <p:nvCxnSpPr>
            <p:cNvPr id="16" name="Straight Connector 15"/>
            <p:cNvCxnSpPr/>
            <p:nvPr/>
          </p:nvCxnSpPr>
          <p:spPr>
            <a:xfrm flipH="1">
              <a:off x="6955599" y="6155869"/>
              <a:ext cx="1463025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itle 1"/>
            <p:cNvSpPr txBox="1">
              <a:spLocks/>
            </p:cNvSpPr>
            <p:nvPr/>
          </p:nvSpPr>
          <p:spPr>
            <a:xfrm>
              <a:off x="7362667" y="4688444"/>
              <a:ext cx="411475" cy="381005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 smtClean="0"/>
                <a:t>M</a:t>
              </a:r>
              <a:endParaRPr lang="en-US" sz="2400" dirty="0"/>
            </a:p>
          </p:txBody>
        </p:sp>
        <p:cxnSp>
          <p:nvCxnSpPr>
            <p:cNvPr id="20" name="Straight Arrow Connector 19"/>
            <p:cNvCxnSpPr>
              <a:endCxn id="5" idx="6"/>
            </p:cNvCxnSpPr>
            <p:nvPr/>
          </p:nvCxnSpPr>
          <p:spPr>
            <a:xfrm>
              <a:off x="7774142" y="4700701"/>
              <a:ext cx="455428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itle 1"/>
            <p:cNvSpPr txBox="1">
              <a:spLocks/>
            </p:cNvSpPr>
            <p:nvPr/>
          </p:nvSpPr>
          <p:spPr>
            <a:xfrm>
              <a:off x="7770148" y="4418778"/>
              <a:ext cx="411475" cy="381005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 smtClean="0"/>
                <a:t>R</a:t>
              </a:r>
              <a:endParaRPr lang="en-US" sz="2400" dirty="0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7758532" y="5176019"/>
            <a:ext cx="640073" cy="648513"/>
            <a:chOff x="7723509" y="5157901"/>
            <a:chExt cx="640073" cy="648513"/>
          </a:xfrm>
        </p:grpSpPr>
        <p:cxnSp>
          <p:nvCxnSpPr>
            <p:cNvPr id="24" name="Straight Arrow Connector 23"/>
            <p:cNvCxnSpPr>
              <a:stCxn id="5" idx="4"/>
            </p:cNvCxnSpPr>
            <p:nvPr/>
          </p:nvCxnSpPr>
          <p:spPr>
            <a:xfrm>
              <a:off x="7772370" y="5157901"/>
              <a:ext cx="1772" cy="648513"/>
            </a:xfrm>
            <a:prstGeom prst="straightConnector1">
              <a:avLst/>
            </a:prstGeom>
            <a:ln w="31750">
              <a:solidFill>
                <a:schemeClr val="tx2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itle 1"/>
            <p:cNvSpPr txBox="1">
              <a:spLocks/>
            </p:cNvSpPr>
            <p:nvPr/>
          </p:nvSpPr>
          <p:spPr>
            <a:xfrm>
              <a:off x="7723509" y="5302085"/>
              <a:ext cx="640073" cy="381005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 smtClean="0">
                  <a:solidFill>
                    <a:schemeClr val="tx2">
                      <a:lumMod val="50000"/>
                    </a:schemeClr>
                  </a:solidFill>
                </a:rPr>
                <a:t>Mg</a:t>
              </a:r>
              <a:endParaRPr lang="en-US" sz="2400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8192868" y="3886195"/>
            <a:ext cx="411475" cy="814506"/>
            <a:chOff x="8192868" y="3886195"/>
            <a:chExt cx="411475" cy="814506"/>
          </a:xfrm>
        </p:grpSpPr>
        <p:cxnSp>
          <p:nvCxnSpPr>
            <p:cNvPr id="28" name="Straight Arrow Connector 27"/>
            <p:cNvCxnSpPr>
              <a:stCxn id="5" idx="6"/>
            </p:cNvCxnSpPr>
            <p:nvPr/>
          </p:nvCxnSpPr>
          <p:spPr>
            <a:xfrm flipV="1">
              <a:off x="8229570" y="3886195"/>
              <a:ext cx="0" cy="814506"/>
            </a:xfrm>
            <a:prstGeom prst="straightConnector1">
              <a:avLst/>
            </a:prstGeom>
            <a:ln w="38100">
              <a:solidFill>
                <a:schemeClr val="tx2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itle 1"/>
            <p:cNvSpPr txBox="1">
              <a:spLocks/>
            </p:cNvSpPr>
            <p:nvPr/>
          </p:nvSpPr>
          <p:spPr>
            <a:xfrm>
              <a:off x="8192868" y="3999225"/>
              <a:ext cx="411475" cy="381005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 smtClean="0">
                  <a:solidFill>
                    <a:schemeClr val="tx2">
                      <a:lumMod val="50000"/>
                    </a:schemeClr>
                  </a:solidFill>
                </a:rPr>
                <a:t>T</a:t>
              </a:r>
              <a:endParaRPr lang="en-US" sz="2400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cxnSp>
        <p:nvCxnSpPr>
          <p:cNvPr id="31" name="Straight Arrow Connector 30"/>
          <p:cNvCxnSpPr/>
          <p:nvPr/>
        </p:nvCxnSpPr>
        <p:spPr>
          <a:xfrm>
            <a:off x="8604343" y="4799783"/>
            <a:ext cx="0" cy="69280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itle 1"/>
          <p:cNvSpPr txBox="1">
            <a:spLocks/>
          </p:cNvSpPr>
          <p:nvPr/>
        </p:nvSpPr>
        <p:spPr>
          <a:xfrm>
            <a:off x="8579931" y="4926921"/>
            <a:ext cx="411475" cy="38100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+</a:t>
            </a:r>
            <a:endParaRPr lang="en-US" sz="2400" dirty="0"/>
          </a:p>
        </p:txBody>
      </p:sp>
      <p:sp>
        <p:nvSpPr>
          <p:cNvPr id="33" name="Arc 32"/>
          <p:cNvSpPr/>
          <p:nvPr/>
        </p:nvSpPr>
        <p:spPr>
          <a:xfrm rot="16200000">
            <a:off x="7180863" y="4064850"/>
            <a:ext cx="914400" cy="914400"/>
          </a:xfrm>
          <a:prstGeom prst="arc">
            <a:avLst/>
          </a:prstGeom>
          <a:ln w="19050">
            <a:solidFill>
              <a:schemeClr val="tx1"/>
            </a:solidFill>
            <a:headEnd type="arrow" w="sm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itle 1"/>
          <p:cNvSpPr txBox="1">
            <a:spLocks/>
          </p:cNvSpPr>
          <p:nvPr/>
        </p:nvSpPr>
        <p:spPr>
          <a:xfrm>
            <a:off x="7040853" y="3999224"/>
            <a:ext cx="411475" cy="38100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+</a:t>
            </a:r>
            <a:endParaRPr lang="en-US" sz="2400" dirty="0"/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8418624" y="5608520"/>
            <a:ext cx="0" cy="494034"/>
          </a:xfrm>
          <a:prstGeom prst="straightConnector1">
            <a:avLst/>
          </a:prstGeom>
          <a:ln w="50800" cmpd="dbl">
            <a:solidFill>
              <a:schemeClr val="tx1"/>
            </a:solidFill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itle 1"/>
          <p:cNvSpPr txBox="1">
            <a:spLocks/>
          </p:cNvSpPr>
          <p:nvPr/>
        </p:nvSpPr>
        <p:spPr>
          <a:xfrm>
            <a:off x="8418624" y="5634030"/>
            <a:ext cx="411475" cy="38100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/>
              <a:t>a</a:t>
            </a:r>
          </a:p>
        </p:txBody>
      </p:sp>
      <p:sp>
        <p:nvSpPr>
          <p:cNvPr id="38" name="Title 1"/>
          <p:cNvSpPr txBox="1">
            <a:spLocks/>
          </p:cNvSpPr>
          <p:nvPr/>
        </p:nvSpPr>
        <p:spPr>
          <a:xfrm>
            <a:off x="6606298" y="4418776"/>
            <a:ext cx="411475" cy="38100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α</a:t>
            </a:r>
            <a:endParaRPr lang="en-US" sz="2400" dirty="0"/>
          </a:p>
        </p:txBody>
      </p:sp>
      <p:sp>
        <p:nvSpPr>
          <p:cNvPr id="39" name="Arc 38"/>
          <p:cNvSpPr/>
          <p:nvPr/>
        </p:nvSpPr>
        <p:spPr>
          <a:xfrm rot="13402352">
            <a:off x="6927576" y="4152079"/>
            <a:ext cx="914400" cy="914400"/>
          </a:xfrm>
          <a:prstGeom prst="arc">
            <a:avLst/>
          </a:prstGeom>
          <a:ln w="50800" cmpd="dbl">
            <a:solidFill>
              <a:schemeClr val="tx1"/>
            </a:solidFill>
            <a:headEnd type="arrow" w="sm" len="sm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1" name="Objec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9588990"/>
              </p:ext>
            </p:extLst>
          </p:nvPr>
        </p:nvGraphicFramePr>
        <p:xfrm>
          <a:off x="731562" y="3482975"/>
          <a:ext cx="1276350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07" name="Equation" r:id="rId3" imgW="850680" imgH="203040" progId="Equation.3">
                  <p:embed/>
                </p:oleObj>
              </mc:Choice>
              <mc:Fallback>
                <p:oleObj name="Equation" r:id="rId3" imgW="85068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1562" y="3482975"/>
                        <a:ext cx="1276350" cy="3048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" name="Object 4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5067363"/>
              </p:ext>
            </p:extLst>
          </p:nvPr>
        </p:nvGraphicFramePr>
        <p:xfrm>
          <a:off x="2823214" y="3429000"/>
          <a:ext cx="2857500" cy="62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08" name="Equation" r:id="rId5" imgW="1904760" imgH="419040" progId="Equation.3">
                  <p:embed/>
                </p:oleObj>
              </mc:Choice>
              <mc:Fallback>
                <p:oleObj name="Equation" r:id="rId5" imgW="190476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23214" y="3429000"/>
                        <a:ext cx="2857500" cy="62865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" name="Object 4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99827255"/>
              </p:ext>
            </p:extLst>
          </p:nvPr>
        </p:nvGraphicFramePr>
        <p:xfrm>
          <a:off x="731562" y="4601078"/>
          <a:ext cx="1276350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09" name="Equation" r:id="rId7" imgW="850680" imgH="203040" progId="Equation.3">
                  <p:embed/>
                </p:oleObj>
              </mc:Choice>
              <mc:Fallback>
                <p:oleObj name="Equation" r:id="rId7" imgW="850680" imgH="203040" progId="Equation.3">
                  <p:embed/>
                  <p:pic>
                    <p:nvPicPr>
                      <p:cNvPr id="0" name="Object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1562" y="4601078"/>
                        <a:ext cx="1276350" cy="3048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" name="Object 4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4768336"/>
              </p:ext>
            </p:extLst>
          </p:nvPr>
        </p:nvGraphicFramePr>
        <p:xfrm>
          <a:off x="2823214" y="4526873"/>
          <a:ext cx="2628900" cy="59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10" name="Equation" r:id="rId9" imgW="1752480" imgH="393480" progId="Equation.3">
                  <p:embed/>
                </p:oleObj>
              </mc:Choice>
              <mc:Fallback>
                <p:oleObj name="Equation" r:id="rId9" imgW="1752480" imgH="393480" progId="Equation.3">
                  <p:embed/>
                  <p:pic>
                    <p:nvPicPr>
                      <p:cNvPr id="0" name="Object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23214" y="4526873"/>
                        <a:ext cx="2628900" cy="59055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" name="Object 4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4047990"/>
              </p:ext>
            </p:extLst>
          </p:nvPr>
        </p:nvGraphicFramePr>
        <p:xfrm>
          <a:off x="2560342" y="5522162"/>
          <a:ext cx="1047750" cy="666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11" name="Equation" r:id="rId11" imgW="698400" imgH="444240" progId="Equation.3">
                  <p:embed/>
                </p:oleObj>
              </mc:Choice>
              <mc:Fallback>
                <p:oleObj name="Equation" r:id="rId11" imgW="698400" imgH="444240" progId="Equation.3">
                  <p:embed/>
                  <p:pic>
                    <p:nvPicPr>
                      <p:cNvPr id="0" name="Object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60342" y="5522162"/>
                        <a:ext cx="1047750" cy="66675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" name="Down Arrow 46"/>
          <p:cNvSpPr/>
          <p:nvPr/>
        </p:nvSpPr>
        <p:spPr>
          <a:xfrm>
            <a:off x="4069084" y="4144777"/>
            <a:ext cx="137160" cy="293522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Down Arrow 47"/>
          <p:cNvSpPr/>
          <p:nvPr/>
        </p:nvSpPr>
        <p:spPr>
          <a:xfrm>
            <a:off x="1353471" y="3915407"/>
            <a:ext cx="137160" cy="548640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ight Arrow 48"/>
          <p:cNvSpPr/>
          <p:nvPr/>
        </p:nvSpPr>
        <p:spPr>
          <a:xfrm>
            <a:off x="2194586" y="4662621"/>
            <a:ext cx="457200" cy="137160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450138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 animBg="1"/>
      <p:bldP spid="34" grpId="0"/>
      <p:bldP spid="37" grpId="0"/>
      <p:bldP spid="38" grpId="0"/>
      <p:bldP spid="39" grpId="0" animBg="1"/>
      <p:bldP spid="47" grpId="0" animBg="1"/>
      <p:bldP spid="48" grpId="0" animBg="1"/>
      <p:bldP spid="4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0123" y="594391"/>
            <a:ext cx="7726678" cy="1051536"/>
          </a:xfrm>
        </p:spPr>
        <p:txBody>
          <a:bodyPr/>
          <a:lstStyle/>
          <a:p>
            <a:r>
              <a:rPr lang="en-US" dirty="0" smtClean="0"/>
              <a:t>Recall what we have in hand that connects translational and rotational motion.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9070600"/>
              </p:ext>
            </p:extLst>
          </p:nvPr>
        </p:nvGraphicFramePr>
        <p:xfrm>
          <a:off x="647700" y="1905000"/>
          <a:ext cx="7924800" cy="40386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2400"/>
                <a:gridCol w="3962400"/>
              </a:tblGrid>
              <a:tr h="57694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/>
                          </a:solidFill>
                          <a:latin typeface="Garamond" pitchFamily="18" charset="0"/>
                        </a:rPr>
                        <a:t>Translational</a:t>
                      </a:r>
                      <a:endParaRPr lang="en-US" sz="2400" dirty="0">
                        <a:solidFill>
                          <a:schemeClr val="bg1"/>
                        </a:solidFill>
                        <a:latin typeface="Garamond" pitchFamily="18" charset="0"/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/>
                          </a:solidFill>
                          <a:latin typeface="Garamond" pitchFamily="18" charset="0"/>
                        </a:rPr>
                        <a:t>Rotational</a:t>
                      </a:r>
                      <a:endParaRPr lang="en-US" sz="2400" dirty="0">
                        <a:solidFill>
                          <a:schemeClr val="bg1"/>
                        </a:solidFill>
                        <a:latin typeface="Garamond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576943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bg1"/>
                          </a:solidFill>
                          <a:latin typeface="Garamond" pitchFamily="18" charset="0"/>
                        </a:rPr>
                        <a:t>x(t) = x</a:t>
                      </a:r>
                      <a:r>
                        <a:rPr lang="en-US" sz="2400" baseline="-25000" dirty="0" smtClean="0">
                          <a:solidFill>
                            <a:schemeClr val="bg1"/>
                          </a:solidFill>
                          <a:latin typeface="Garamond" pitchFamily="18" charset="0"/>
                        </a:rPr>
                        <a:t>0</a:t>
                      </a:r>
                      <a:r>
                        <a:rPr lang="en-US" sz="2400" baseline="0" dirty="0" smtClean="0">
                          <a:solidFill>
                            <a:schemeClr val="bg1"/>
                          </a:solidFill>
                          <a:latin typeface="Garamond" pitchFamily="18" charset="0"/>
                        </a:rPr>
                        <a:t> + v</a:t>
                      </a:r>
                      <a:r>
                        <a:rPr lang="en-US" sz="2400" baseline="-25000" dirty="0" smtClean="0">
                          <a:solidFill>
                            <a:schemeClr val="bg1"/>
                          </a:solidFill>
                          <a:latin typeface="Garamond" pitchFamily="18" charset="0"/>
                        </a:rPr>
                        <a:t>0</a:t>
                      </a:r>
                      <a:r>
                        <a:rPr lang="en-US" sz="2400" baseline="0" dirty="0" smtClean="0">
                          <a:solidFill>
                            <a:schemeClr val="bg1"/>
                          </a:solidFill>
                          <a:latin typeface="Garamond" pitchFamily="18" charset="0"/>
                        </a:rPr>
                        <a:t>∙t + 0.5∙a∙t</a:t>
                      </a:r>
                      <a:r>
                        <a:rPr lang="en-US" sz="2400" baseline="30000" dirty="0" smtClean="0">
                          <a:solidFill>
                            <a:schemeClr val="bg1"/>
                          </a:solidFill>
                          <a:latin typeface="Garamond" pitchFamily="18" charset="0"/>
                        </a:rPr>
                        <a:t>2</a:t>
                      </a:r>
                      <a:endParaRPr lang="en-US" sz="2400" dirty="0">
                        <a:solidFill>
                          <a:schemeClr val="bg1"/>
                        </a:solidFill>
                        <a:latin typeface="Garamond" pitchFamily="18" charset="0"/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2400" dirty="0" smtClean="0">
                          <a:solidFill>
                            <a:schemeClr val="bg1"/>
                          </a:solidFill>
                          <a:latin typeface="Garamond" pitchFamily="18" charset="0"/>
                        </a:rPr>
                        <a:t>θ</a:t>
                      </a:r>
                      <a:r>
                        <a:rPr lang="en-US" sz="2400" dirty="0" smtClean="0">
                          <a:solidFill>
                            <a:schemeClr val="bg1"/>
                          </a:solidFill>
                          <a:latin typeface="Garamond" pitchFamily="18" charset="0"/>
                        </a:rPr>
                        <a:t>(t) = </a:t>
                      </a:r>
                      <a:r>
                        <a:rPr lang="el-GR" sz="2400" dirty="0" smtClean="0">
                          <a:solidFill>
                            <a:schemeClr val="bg1"/>
                          </a:solidFill>
                          <a:latin typeface="Garamond" pitchFamily="18" charset="0"/>
                        </a:rPr>
                        <a:t>θ</a:t>
                      </a:r>
                      <a:r>
                        <a:rPr lang="en-US" sz="2400" baseline="-25000" dirty="0" smtClean="0">
                          <a:solidFill>
                            <a:schemeClr val="bg1"/>
                          </a:solidFill>
                          <a:latin typeface="Garamond" pitchFamily="18" charset="0"/>
                        </a:rPr>
                        <a:t>0</a:t>
                      </a:r>
                      <a:r>
                        <a:rPr lang="en-US" sz="2400" baseline="0" dirty="0" smtClean="0">
                          <a:solidFill>
                            <a:schemeClr val="bg1"/>
                          </a:solidFill>
                          <a:latin typeface="Garamond" pitchFamily="18" charset="0"/>
                        </a:rPr>
                        <a:t> + </a:t>
                      </a:r>
                      <a:r>
                        <a:rPr lang="el-GR" sz="2400" baseline="0" dirty="0" smtClean="0">
                          <a:solidFill>
                            <a:schemeClr val="bg1"/>
                          </a:solidFill>
                          <a:latin typeface="Garamond" pitchFamily="18" charset="0"/>
                        </a:rPr>
                        <a:t>ω</a:t>
                      </a:r>
                      <a:r>
                        <a:rPr lang="en-US" sz="2400" baseline="-25000" dirty="0" smtClean="0">
                          <a:solidFill>
                            <a:schemeClr val="bg1"/>
                          </a:solidFill>
                          <a:latin typeface="Garamond" pitchFamily="18" charset="0"/>
                        </a:rPr>
                        <a:t>0</a:t>
                      </a:r>
                      <a:r>
                        <a:rPr lang="en-US" sz="2400" baseline="0" dirty="0" smtClean="0">
                          <a:solidFill>
                            <a:schemeClr val="bg1"/>
                          </a:solidFill>
                          <a:latin typeface="Garamond" pitchFamily="18" charset="0"/>
                        </a:rPr>
                        <a:t>∙t + 0.5∙</a:t>
                      </a:r>
                      <a:r>
                        <a:rPr lang="el-GR" sz="2400" baseline="0" dirty="0" smtClean="0">
                          <a:solidFill>
                            <a:schemeClr val="bg1"/>
                          </a:solidFill>
                          <a:latin typeface="Garamond" pitchFamily="18" charset="0"/>
                        </a:rPr>
                        <a:t>α</a:t>
                      </a:r>
                      <a:r>
                        <a:rPr lang="en-US" sz="2400" baseline="0" dirty="0" smtClean="0">
                          <a:solidFill>
                            <a:schemeClr val="bg1"/>
                          </a:solidFill>
                          <a:latin typeface="Garamond" pitchFamily="18" charset="0"/>
                        </a:rPr>
                        <a:t>∙t</a:t>
                      </a:r>
                      <a:r>
                        <a:rPr lang="en-US" sz="2400" baseline="30000" dirty="0" smtClean="0">
                          <a:solidFill>
                            <a:schemeClr val="bg1"/>
                          </a:solidFill>
                          <a:latin typeface="Garamond" pitchFamily="18" charset="0"/>
                        </a:rPr>
                        <a:t>2</a:t>
                      </a:r>
                      <a:endParaRPr lang="en-US" sz="2400" dirty="0" smtClean="0">
                        <a:solidFill>
                          <a:schemeClr val="bg1"/>
                        </a:solidFill>
                        <a:latin typeface="Garamond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576943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bg1"/>
                          </a:solidFill>
                          <a:latin typeface="Garamond" pitchFamily="18" charset="0"/>
                        </a:rPr>
                        <a:t>v(t) = </a:t>
                      </a:r>
                      <a:r>
                        <a:rPr lang="en-US" sz="2400" baseline="0" dirty="0" smtClean="0">
                          <a:solidFill>
                            <a:schemeClr val="bg1"/>
                          </a:solidFill>
                          <a:latin typeface="Garamond" pitchFamily="18" charset="0"/>
                        </a:rPr>
                        <a:t>v</a:t>
                      </a:r>
                      <a:r>
                        <a:rPr lang="en-US" sz="2400" baseline="-25000" dirty="0" smtClean="0">
                          <a:solidFill>
                            <a:schemeClr val="bg1"/>
                          </a:solidFill>
                          <a:latin typeface="Garamond" pitchFamily="18" charset="0"/>
                        </a:rPr>
                        <a:t>0</a:t>
                      </a:r>
                      <a:r>
                        <a:rPr lang="en-US" sz="2400" baseline="0" dirty="0" smtClean="0">
                          <a:solidFill>
                            <a:schemeClr val="bg1"/>
                          </a:solidFill>
                          <a:latin typeface="Garamond" pitchFamily="18" charset="0"/>
                        </a:rPr>
                        <a:t> + </a:t>
                      </a:r>
                      <a:r>
                        <a:rPr lang="en-US" sz="2400" baseline="0" dirty="0" err="1" smtClean="0">
                          <a:solidFill>
                            <a:schemeClr val="bg1"/>
                          </a:solidFill>
                          <a:latin typeface="Garamond" pitchFamily="18" charset="0"/>
                        </a:rPr>
                        <a:t>a∙t</a:t>
                      </a:r>
                      <a:endParaRPr lang="en-US" sz="2400" dirty="0">
                        <a:solidFill>
                          <a:schemeClr val="bg1"/>
                        </a:solidFill>
                        <a:latin typeface="Garamond" pitchFamily="18" charset="0"/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2400" baseline="0" dirty="0" smtClean="0">
                          <a:solidFill>
                            <a:schemeClr val="bg1"/>
                          </a:solidFill>
                          <a:latin typeface="Garamond" pitchFamily="18" charset="0"/>
                        </a:rPr>
                        <a:t>ω</a:t>
                      </a:r>
                      <a:r>
                        <a:rPr lang="en-US" sz="2400" dirty="0" smtClean="0">
                          <a:solidFill>
                            <a:schemeClr val="bg1"/>
                          </a:solidFill>
                          <a:latin typeface="Garamond" pitchFamily="18" charset="0"/>
                        </a:rPr>
                        <a:t>(t) = </a:t>
                      </a:r>
                      <a:r>
                        <a:rPr lang="el-GR" sz="2400" baseline="0" dirty="0" smtClean="0">
                          <a:solidFill>
                            <a:schemeClr val="bg1"/>
                          </a:solidFill>
                          <a:latin typeface="Garamond" pitchFamily="18" charset="0"/>
                        </a:rPr>
                        <a:t>ω</a:t>
                      </a:r>
                      <a:r>
                        <a:rPr lang="en-US" sz="2400" baseline="-25000" dirty="0" smtClean="0">
                          <a:solidFill>
                            <a:schemeClr val="bg1"/>
                          </a:solidFill>
                          <a:latin typeface="Garamond" pitchFamily="18" charset="0"/>
                        </a:rPr>
                        <a:t>0</a:t>
                      </a:r>
                      <a:r>
                        <a:rPr lang="en-US" sz="2400" baseline="0" dirty="0" smtClean="0">
                          <a:solidFill>
                            <a:schemeClr val="bg1"/>
                          </a:solidFill>
                          <a:latin typeface="Garamond" pitchFamily="18" charset="0"/>
                        </a:rPr>
                        <a:t> + </a:t>
                      </a:r>
                      <a:r>
                        <a:rPr lang="el-GR" sz="2400" baseline="0" dirty="0" smtClean="0">
                          <a:solidFill>
                            <a:schemeClr val="bg1"/>
                          </a:solidFill>
                          <a:latin typeface="Garamond" pitchFamily="18" charset="0"/>
                        </a:rPr>
                        <a:t>α</a:t>
                      </a:r>
                      <a:r>
                        <a:rPr lang="en-US" sz="2400" baseline="0" dirty="0" smtClean="0">
                          <a:solidFill>
                            <a:schemeClr val="bg1"/>
                          </a:solidFill>
                          <a:latin typeface="Garamond" pitchFamily="18" charset="0"/>
                        </a:rPr>
                        <a:t>∙t</a:t>
                      </a:r>
                      <a:endParaRPr lang="en-US" sz="2400" dirty="0" smtClean="0">
                        <a:solidFill>
                          <a:schemeClr val="bg1"/>
                        </a:solidFill>
                        <a:latin typeface="Garamond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576943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bg1"/>
                          </a:solidFill>
                          <a:latin typeface="Garamond" pitchFamily="18" charset="0"/>
                        </a:rPr>
                        <a:t>Total mass;</a:t>
                      </a:r>
                      <a:r>
                        <a:rPr lang="en-US" sz="2400" baseline="0" dirty="0" smtClean="0">
                          <a:solidFill>
                            <a:schemeClr val="bg1"/>
                          </a:solidFill>
                          <a:latin typeface="Garamond" pitchFamily="18" charset="0"/>
                        </a:rPr>
                        <a:t> M = ∑m</a:t>
                      </a:r>
                      <a:r>
                        <a:rPr lang="en-US" sz="2400" baseline="-25000" dirty="0" smtClean="0">
                          <a:solidFill>
                            <a:schemeClr val="bg1"/>
                          </a:solidFill>
                          <a:latin typeface="Garamond" pitchFamily="18" charset="0"/>
                        </a:rPr>
                        <a:t>i</a:t>
                      </a:r>
                      <a:endParaRPr lang="en-US" sz="2400" dirty="0">
                        <a:solidFill>
                          <a:schemeClr val="bg1"/>
                        </a:solidFill>
                        <a:latin typeface="Garamond" pitchFamily="18" charset="0"/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Garamond" pitchFamily="18" charset="0"/>
                        </a:rPr>
                        <a:t>Moment of Inertia I = ∑m</a:t>
                      </a:r>
                      <a:r>
                        <a:rPr lang="en-US" sz="2400" baseline="-250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Garamond" pitchFamily="18" charset="0"/>
                        </a:rPr>
                        <a:t>i</a:t>
                      </a:r>
                      <a:r>
                        <a:rPr lang="en-US" sz="2400" baseline="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Garamond" pitchFamily="18" charset="0"/>
                        </a:rPr>
                        <a:t>r</a:t>
                      </a:r>
                      <a:r>
                        <a:rPr lang="en-US" sz="2400" baseline="-250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Garamond" pitchFamily="18" charset="0"/>
                        </a:rPr>
                        <a:t>i</a:t>
                      </a:r>
                      <a:r>
                        <a:rPr lang="en-US" sz="2400" baseline="300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Garamond" pitchFamily="18" charset="0"/>
                        </a:rPr>
                        <a:t>2</a:t>
                      </a:r>
                      <a:endParaRPr lang="en-US" sz="2400" dirty="0">
                        <a:solidFill>
                          <a:schemeClr val="bg2">
                            <a:lumMod val="75000"/>
                          </a:schemeClr>
                        </a:solidFill>
                        <a:latin typeface="Garamond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576943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bg1"/>
                          </a:solidFill>
                          <a:latin typeface="Garamond" pitchFamily="18" charset="0"/>
                        </a:rPr>
                        <a:t>F = </a:t>
                      </a:r>
                      <a:r>
                        <a:rPr lang="en-US" sz="2400" dirty="0" err="1" smtClean="0">
                          <a:solidFill>
                            <a:schemeClr val="bg1"/>
                          </a:solidFill>
                          <a:latin typeface="Garamond" pitchFamily="18" charset="0"/>
                        </a:rPr>
                        <a:t>M∙a</a:t>
                      </a:r>
                      <a:endParaRPr lang="en-US" sz="2400" dirty="0">
                        <a:solidFill>
                          <a:schemeClr val="bg1"/>
                        </a:solidFill>
                        <a:latin typeface="Garamond" pitchFamily="18" charset="0"/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sz="24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Garamond" pitchFamily="18" charset="0"/>
                        </a:rPr>
                        <a:t>τ</a:t>
                      </a:r>
                      <a:r>
                        <a:rPr lang="en-US" sz="24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Garamond" pitchFamily="18" charset="0"/>
                        </a:rPr>
                        <a:t> = I∙</a:t>
                      </a:r>
                      <a:r>
                        <a:rPr lang="el-GR" sz="24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Garamond" pitchFamily="18" charset="0"/>
                        </a:rPr>
                        <a:t>α</a:t>
                      </a:r>
                      <a:endParaRPr lang="en-US" sz="2400" dirty="0">
                        <a:solidFill>
                          <a:schemeClr val="bg2">
                            <a:lumMod val="75000"/>
                          </a:schemeClr>
                        </a:solidFill>
                        <a:latin typeface="Garamond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576943">
                <a:tc>
                  <a:txBody>
                    <a:bodyPr/>
                    <a:lstStyle/>
                    <a:p>
                      <a:r>
                        <a:rPr lang="en-US" sz="2400" dirty="0" err="1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Garamond" pitchFamily="18" charset="0"/>
                        </a:rPr>
                        <a:t>p</a:t>
                      </a:r>
                      <a:r>
                        <a:rPr lang="en-US" sz="2400" baseline="-25000" dirty="0" err="1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Garamond" pitchFamily="18" charset="0"/>
                        </a:rPr>
                        <a:t>x</a:t>
                      </a:r>
                      <a:r>
                        <a:rPr lang="en-US" sz="2400" baseline="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Garamond" pitchFamily="18" charset="0"/>
                        </a:rPr>
                        <a:t> =</a:t>
                      </a:r>
                      <a:r>
                        <a:rPr lang="en-US" sz="2400" baseline="0" dirty="0" smtClean="0">
                          <a:solidFill>
                            <a:srgbClr val="00B050"/>
                          </a:solidFill>
                          <a:latin typeface="Garamond" pitchFamily="18" charset="0"/>
                        </a:rPr>
                        <a:t> </a:t>
                      </a:r>
                      <a:r>
                        <a:rPr lang="en-US" sz="2400" baseline="0" dirty="0" err="1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Garamond" pitchFamily="18" charset="0"/>
                        </a:rPr>
                        <a:t>M∙v</a:t>
                      </a:r>
                      <a:r>
                        <a:rPr lang="en-US" sz="2400" baseline="-25000" dirty="0" err="1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Garamond" pitchFamily="18" charset="0"/>
                        </a:rPr>
                        <a:t>x</a:t>
                      </a:r>
                      <a:endParaRPr lang="en-US" sz="2400" dirty="0">
                        <a:solidFill>
                          <a:schemeClr val="bg2">
                            <a:lumMod val="75000"/>
                          </a:schemeClr>
                        </a:solidFill>
                        <a:latin typeface="Garamond" pitchFamily="18" charset="0"/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Garamond" pitchFamily="18" charset="0"/>
                        </a:rPr>
                        <a:t>L = I∙</a:t>
                      </a:r>
                      <a:r>
                        <a:rPr lang="el-GR" sz="24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Garamond" pitchFamily="18" charset="0"/>
                        </a:rPr>
                        <a:t>ω</a:t>
                      </a:r>
                      <a:endParaRPr lang="en-US" sz="2400" dirty="0">
                        <a:solidFill>
                          <a:schemeClr val="bg2">
                            <a:lumMod val="75000"/>
                          </a:schemeClr>
                        </a:solidFill>
                        <a:latin typeface="Garamond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576943">
                <a:tc gridSpan="2">
                  <a:txBody>
                    <a:bodyPr/>
                    <a:lstStyle/>
                    <a:p>
                      <a:r>
                        <a:rPr lang="en-US" sz="2400" dirty="0" err="1" smtClean="0">
                          <a:solidFill>
                            <a:schemeClr val="bg1"/>
                          </a:solidFill>
                          <a:latin typeface="Garamond" pitchFamily="18" charset="0"/>
                        </a:rPr>
                        <a:t>a</a:t>
                      </a:r>
                      <a:r>
                        <a:rPr lang="en-US" sz="2400" baseline="-25000" dirty="0" err="1" smtClean="0">
                          <a:solidFill>
                            <a:schemeClr val="bg1"/>
                          </a:solidFill>
                          <a:latin typeface="Garamond" pitchFamily="18" charset="0"/>
                        </a:rPr>
                        <a:t>radial</a:t>
                      </a:r>
                      <a:r>
                        <a:rPr lang="en-US" sz="2400" baseline="0" dirty="0" smtClean="0">
                          <a:solidFill>
                            <a:schemeClr val="bg1"/>
                          </a:solidFill>
                          <a:latin typeface="Garamond" pitchFamily="18" charset="0"/>
                        </a:rPr>
                        <a:t> = </a:t>
                      </a:r>
                      <a:r>
                        <a:rPr lang="el-GR" sz="2400" baseline="0" dirty="0" smtClean="0">
                          <a:solidFill>
                            <a:schemeClr val="bg1"/>
                          </a:solidFill>
                          <a:latin typeface="Garamond" pitchFamily="18" charset="0"/>
                        </a:rPr>
                        <a:t>ω</a:t>
                      </a:r>
                      <a:r>
                        <a:rPr lang="en-US" sz="2400" baseline="30000" dirty="0" smtClean="0">
                          <a:solidFill>
                            <a:schemeClr val="bg1"/>
                          </a:solidFill>
                          <a:latin typeface="Garamond" pitchFamily="18" charset="0"/>
                        </a:rPr>
                        <a:t>2</a:t>
                      </a:r>
                      <a:r>
                        <a:rPr lang="en-US" sz="2400" baseline="0" dirty="0" smtClean="0">
                          <a:solidFill>
                            <a:schemeClr val="bg1"/>
                          </a:solidFill>
                          <a:latin typeface="Garamond" pitchFamily="18" charset="0"/>
                        </a:rPr>
                        <a:t>∙r = v</a:t>
                      </a:r>
                      <a:r>
                        <a:rPr lang="en-US" sz="2400" baseline="30000" dirty="0" smtClean="0">
                          <a:solidFill>
                            <a:schemeClr val="bg1"/>
                          </a:solidFill>
                          <a:latin typeface="Garamond" pitchFamily="18" charset="0"/>
                        </a:rPr>
                        <a:t>2</a:t>
                      </a:r>
                      <a:r>
                        <a:rPr lang="en-US" sz="2400" baseline="0" dirty="0" smtClean="0">
                          <a:solidFill>
                            <a:schemeClr val="bg1"/>
                          </a:solidFill>
                          <a:latin typeface="Garamond" pitchFamily="18" charset="0"/>
                        </a:rPr>
                        <a:t>/r ;       </a:t>
                      </a:r>
                      <a:r>
                        <a:rPr lang="en-US" sz="2400" baseline="0" dirty="0" err="1" smtClean="0">
                          <a:solidFill>
                            <a:schemeClr val="bg1"/>
                          </a:solidFill>
                          <a:latin typeface="Garamond" pitchFamily="18" charset="0"/>
                        </a:rPr>
                        <a:t>v</a:t>
                      </a:r>
                      <a:r>
                        <a:rPr lang="en-US" sz="2400" baseline="-25000" dirty="0" err="1" smtClean="0">
                          <a:solidFill>
                            <a:schemeClr val="bg1"/>
                          </a:solidFill>
                          <a:latin typeface="Garamond" pitchFamily="18" charset="0"/>
                        </a:rPr>
                        <a:t>tangential</a:t>
                      </a:r>
                      <a:r>
                        <a:rPr lang="en-US" sz="2400" baseline="0" dirty="0" smtClean="0">
                          <a:solidFill>
                            <a:schemeClr val="bg1"/>
                          </a:solidFill>
                          <a:latin typeface="Garamond" pitchFamily="18" charset="0"/>
                        </a:rPr>
                        <a:t> = </a:t>
                      </a:r>
                      <a:r>
                        <a:rPr lang="el-GR" sz="2400" baseline="0" dirty="0" smtClean="0">
                          <a:solidFill>
                            <a:schemeClr val="bg1"/>
                          </a:solidFill>
                          <a:latin typeface="Garamond" pitchFamily="18" charset="0"/>
                        </a:rPr>
                        <a:t>ω</a:t>
                      </a:r>
                      <a:r>
                        <a:rPr lang="en-US" sz="2400" baseline="0" dirty="0" smtClean="0">
                          <a:solidFill>
                            <a:schemeClr val="bg1"/>
                          </a:solidFill>
                          <a:latin typeface="Garamond" pitchFamily="18" charset="0"/>
                        </a:rPr>
                        <a:t>∙r ;       </a:t>
                      </a:r>
                      <a:r>
                        <a:rPr lang="en-US" sz="2400" baseline="0" dirty="0" err="1" smtClean="0">
                          <a:solidFill>
                            <a:schemeClr val="bg1"/>
                          </a:solidFill>
                          <a:latin typeface="Garamond" pitchFamily="18" charset="0"/>
                        </a:rPr>
                        <a:t>a</a:t>
                      </a:r>
                      <a:r>
                        <a:rPr lang="en-US" sz="2400" baseline="-25000" dirty="0" err="1" smtClean="0">
                          <a:solidFill>
                            <a:schemeClr val="bg1"/>
                          </a:solidFill>
                          <a:latin typeface="Garamond" pitchFamily="18" charset="0"/>
                        </a:rPr>
                        <a:t>tangential</a:t>
                      </a:r>
                      <a:r>
                        <a:rPr lang="en-US" sz="2400" baseline="0" dirty="0" smtClean="0">
                          <a:solidFill>
                            <a:schemeClr val="bg1"/>
                          </a:solidFill>
                          <a:latin typeface="Garamond" pitchFamily="18" charset="0"/>
                        </a:rPr>
                        <a:t> = </a:t>
                      </a:r>
                      <a:r>
                        <a:rPr lang="el-GR" sz="2400" baseline="0" dirty="0" smtClean="0">
                          <a:solidFill>
                            <a:schemeClr val="bg1"/>
                          </a:solidFill>
                          <a:latin typeface="Garamond" pitchFamily="18" charset="0"/>
                        </a:rPr>
                        <a:t>α</a:t>
                      </a:r>
                      <a:r>
                        <a:rPr lang="en-US" sz="2400" baseline="0" dirty="0" smtClean="0">
                          <a:solidFill>
                            <a:schemeClr val="bg1"/>
                          </a:solidFill>
                          <a:latin typeface="Garamond" pitchFamily="18" charset="0"/>
                        </a:rPr>
                        <a:t>∙r</a:t>
                      </a:r>
                      <a:endParaRPr lang="en-US" sz="2400" dirty="0">
                        <a:solidFill>
                          <a:schemeClr val="bg1"/>
                        </a:solidFill>
                        <a:latin typeface="Garamond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2400" dirty="0">
                        <a:solidFill>
                          <a:schemeClr val="bg1"/>
                        </a:solidFill>
                        <a:latin typeface="Garamond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8756408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914440" y="1600220"/>
            <a:ext cx="2011658" cy="1280146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ounded Rectangle 33"/>
          <p:cNvSpPr/>
          <p:nvPr/>
        </p:nvSpPr>
        <p:spPr>
          <a:xfrm rot="794208">
            <a:off x="5281390" y="1807768"/>
            <a:ext cx="2011658" cy="1280146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640123" y="1819395"/>
            <a:ext cx="7306821" cy="68580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val 34"/>
          <p:cNvSpPr>
            <a:spLocks noChangeAspect="1"/>
          </p:cNvSpPr>
          <p:nvPr/>
        </p:nvSpPr>
        <p:spPr>
          <a:xfrm rot="794208" flipH="1">
            <a:off x="5668293" y="1864127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>
            <a:spLocks noChangeAspect="1"/>
          </p:cNvSpPr>
          <p:nvPr/>
        </p:nvSpPr>
        <p:spPr>
          <a:xfrm rot="794208">
            <a:off x="6824203" y="2101061"/>
            <a:ext cx="137160" cy="13716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Arrow Connector 36"/>
          <p:cNvCxnSpPr>
            <a:stCxn id="35" idx="2"/>
            <a:endCxn id="36" idx="1"/>
          </p:cNvCxnSpPr>
          <p:nvPr/>
        </p:nvCxnSpPr>
        <p:spPr>
          <a:xfrm rot="794208">
            <a:off x="5698222" y="2023080"/>
            <a:ext cx="1142987" cy="0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rot="794208">
            <a:off x="6722897" y="2218510"/>
            <a:ext cx="0" cy="1346717"/>
          </a:xfrm>
          <a:prstGeom prst="straightConnector1">
            <a:avLst/>
          </a:prstGeom>
          <a:ln w="381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0123" y="289449"/>
            <a:ext cx="7772315" cy="960097"/>
          </a:xfrm>
        </p:spPr>
        <p:txBody>
          <a:bodyPr/>
          <a:lstStyle/>
          <a:p>
            <a:r>
              <a:rPr lang="en-US" sz="2800" dirty="0" smtClean="0"/>
              <a:t>Use the structure of the </a:t>
            </a:r>
            <a:r>
              <a:rPr lang="en-US" sz="2800" dirty="0" err="1" smtClean="0"/>
              <a:t>WETh</a:t>
            </a:r>
            <a:r>
              <a:rPr lang="en-US" sz="2800" dirty="0" smtClean="0"/>
              <a:t> to re-express force and inertia for rotation of rigid objects.</a:t>
            </a:r>
            <a:endParaRPr lang="en-US" sz="2800" dirty="0"/>
          </a:p>
        </p:txBody>
      </p:sp>
      <p:sp>
        <p:nvSpPr>
          <p:cNvPr id="5" name="Oval 4"/>
          <p:cNvSpPr>
            <a:spLocks noChangeAspect="1"/>
          </p:cNvSpPr>
          <p:nvPr/>
        </p:nvSpPr>
        <p:spPr>
          <a:xfrm flipH="1">
            <a:off x="1188757" y="1807965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>
            <a:spLocks noChangeAspect="1"/>
          </p:cNvSpPr>
          <p:nvPr/>
        </p:nvSpPr>
        <p:spPr>
          <a:xfrm>
            <a:off x="2377464" y="1762245"/>
            <a:ext cx="137160" cy="13716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>
            <a:stCxn id="5" idx="2"/>
            <a:endCxn id="6" idx="1"/>
          </p:cNvCxnSpPr>
          <p:nvPr/>
        </p:nvCxnSpPr>
        <p:spPr>
          <a:xfrm>
            <a:off x="1234477" y="1830825"/>
            <a:ext cx="1142987" cy="0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6" idx="2"/>
          </p:cNvCxnSpPr>
          <p:nvPr/>
        </p:nvCxnSpPr>
        <p:spPr>
          <a:xfrm>
            <a:off x="2446044" y="1899405"/>
            <a:ext cx="1028688" cy="1346717"/>
          </a:xfrm>
          <a:prstGeom prst="straightConnector1">
            <a:avLst/>
          </a:prstGeom>
          <a:ln w="381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2446044" y="1899405"/>
            <a:ext cx="0" cy="1346717"/>
          </a:xfrm>
          <a:prstGeom prst="straightConnector1">
            <a:avLst/>
          </a:prstGeom>
          <a:ln w="381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2446044" y="3246122"/>
            <a:ext cx="1028688" cy="0"/>
          </a:xfrm>
          <a:prstGeom prst="straightConnector1">
            <a:avLst/>
          </a:prstGeom>
          <a:ln w="381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Arc 40"/>
          <p:cNvSpPr/>
          <p:nvPr/>
        </p:nvSpPr>
        <p:spPr>
          <a:xfrm rot="5400000">
            <a:off x="6048720" y="1435021"/>
            <a:ext cx="914400" cy="914400"/>
          </a:xfrm>
          <a:prstGeom prst="arc">
            <a:avLst>
              <a:gd name="adj1" fmla="val 16200000"/>
              <a:gd name="adj2" fmla="val 18331446"/>
            </a:avLst>
          </a:prstGeom>
          <a:ln w="25400">
            <a:solidFill>
              <a:srgbClr val="00B050"/>
            </a:solidFill>
            <a:tailEnd type="arrow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itle 1"/>
          <p:cNvSpPr txBox="1">
            <a:spLocks/>
          </p:cNvSpPr>
          <p:nvPr/>
        </p:nvSpPr>
        <p:spPr>
          <a:xfrm>
            <a:off x="3291854" y="2624219"/>
            <a:ext cx="1146907" cy="51229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600" dirty="0" smtClean="0">
                <a:solidFill>
                  <a:srgbClr val="00B0F0"/>
                </a:solidFill>
              </a:rPr>
              <a:t>Force, F, acting on m</a:t>
            </a:r>
            <a:endParaRPr lang="en-US" sz="1600" dirty="0">
              <a:solidFill>
                <a:srgbClr val="00B0F0"/>
              </a:solidFill>
            </a:endParaRPr>
          </a:p>
        </p:txBody>
      </p:sp>
      <p:sp>
        <p:nvSpPr>
          <p:cNvPr id="43" name="Title 1"/>
          <p:cNvSpPr txBox="1">
            <a:spLocks/>
          </p:cNvSpPr>
          <p:nvPr/>
        </p:nvSpPr>
        <p:spPr>
          <a:xfrm>
            <a:off x="184732" y="1249546"/>
            <a:ext cx="853428" cy="59434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600" dirty="0" smtClean="0"/>
              <a:t>Axis of rotation</a:t>
            </a:r>
            <a:endParaRPr lang="en-US" sz="1600" dirty="0"/>
          </a:p>
        </p:txBody>
      </p:sp>
      <p:cxnSp>
        <p:nvCxnSpPr>
          <p:cNvPr id="45" name="Straight Arrow Connector 44"/>
          <p:cNvCxnSpPr/>
          <p:nvPr/>
        </p:nvCxnSpPr>
        <p:spPr>
          <a:xfrm>
            <a:off x="814702" y="1546716"/>
            <a:ext cx="374055" cy="261249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itle 1"/>
          <p:cNvSpPr txBox="1">
            <a:spLocks/>
          </p:cNvSpPr>
          <p:nvPr/>
        </p:nvSpPr>
        <p:spPr>
          <a:xfrm>
            <a:off x="4649649" y="1243736"/>
            <a:ext cx="853428" cy="59434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600" dirty="0" smtClean="0"/>
              <a:t>Axis of rotation</a:t>
            </a:r>
            <a:endParaRPr lang="en-US" sz="1600" dirty="0"/>
          </a:p>
        </p:txBody>
      </p:sp>
      <p:cxnSp>
        <p:nvCxnSpPr>
          <p:cNvPr id="51" name="Straight Arrow Connector 50"/>
          <p:cNvCxnSpPr/>
          <p:nvPr/>
        </p:nvCxnSpPr>
        <p:spPr>
          <a:xfrm>
            <a:off x="5279619" y="1540906"/>
            <a:ext cx="374055" cy="261249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itle 1"/>
          <p:cNvSpPr txBox="1">
            <a:spLocks/>
          </p:cNvSpPr>
          <p:nvPr/>
        </p:nvSpPr>
        <p:spPr>
          <a:xfrm>
            <a:off x="3164366" y="1909291"/>
            <a:ext cx="1959022" cy="57601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600" dirty="0" smtClean="0"/>
              <a:t>Small part of rigid body - mass m</a:t>
            </a:r>
            <a:endParaRPr lang="en-US" sz="1600" dirty="0"/>
          </a:p>
        </p:txBody>
      </p:sp>
      <p:cxnSp>
        <p:nvCxnSpPr>
          <p:cNvPr id="53" name="Straight Arrow Connector 52"/>
          <p:cNvCxnSpPr/>
          <p:nvPr/>
        </p:nvCxnSpPr>
        <p:spPr>
          <a:xfrm flipH="1" flipV="1">
            <a:off x="2514624" y="1838077"/>
            <a:ext cx="685791" cy="249103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itle 1"/>
          <p:cNvSpPr txBox="1">
            <a:spLocks/>
          </p:cNvSpPr>
          <p:nvPr/>
        </p:nvSpPr>
        <p:spPr>
          <a:xfrm>
            <a:off x="2386934" y="3253382"/>
            <a:ext cx="1146907" cy="51229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err="1" smtClean="0">
                <a:solidFill>
                  <a:srgbClr val="00B0F0"/>
                </a:solidFill>
              </a:rPr>
              <a:t>F</a:t>
            </a:r>
            <a:r>
              <a:rPr lang="en-US" sz="2400" baseline="-25000" dirty="0" err="1" smtClean="0">
                <a:solidFill>
                  <a:srgbClr val="00B0F0"/>
                </a:solidFill>
              </a:rPr>
              <a:t>parallel</a:t>
            </a:r>
            <a:endParaRPr lang="en-US" sz="2400" dirty="0">
              <a:solidFill>
                <a:srgbClr val="00B0F0"/>
              </a:solidFill>
            </a:endParaRPr>
          </a:p>
        </p:txBody>
      </p:sp>
      <p:sp>
        <p:nvSpPr>
          <p:cNvPr id="60" name="Title 1"/>
          <p:cNvSpPr txBox="1">
            <a:spLocks/>
          </p:cNvSpPr>
          <p:nvPr/>
        </p:nvSpPr>
        <p:spPr>
          <a:xfrm>
            <a:off x="1001729" y="2229160"/>
            <a:ext cx="1472194" cy="51229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err="1" smtClean="0">
                <a:solidFill>
                  <a:srgbClr val="00B0F0"/>
                </a:solidFill>
              </a:rPr>
              <a:t>F</a:t>
            </a:r>
            <a:r>
              <a:rPr lang="en-US" sz="2400" baseline="-25000" dirty="0" err="1" smtClean="0">
                <a:solidFill>
                  <a:srgbClr val="00B0F0"/>
                </a:solidFill>
              </a:rPr>
              <a:t>perpendicular</a:t>
            </a:r>
            <a:endParaRPr lang="en-US" sz="2400" dirty="0">
              <a:solidFill>
                <a:srgbClr val="00B0F0"/>
              </a:solidFill>
            </a:endParaRPr>
          </a:p>
        </p:txBody>
      </p:sp>
      <p:sp>
        <p:nvSpPr>
          <p:cNvPr id="61" name="Title 1"/>
          <p:cNvSpPr txBox="1">
            <a:spLocks/>
          </p:cNvSpPr>
          <p:nvPr/>
        </p:nvSpPr>
        <p:spPr>
          <a:xfrm>
            <a:off x="6424228" y="1320938"/>
            <a:ext cx="1463024" cy="512293"/>
          </a:xfrm>
          <a:prstGeom prst="rect">
            <a:avLst/>
          </a:prstGeom>
          <a:solidFill>
            <a:srgbClr val="B3BDC8"/>
          </a:solid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l-GR" sz="2400" dirty="0" smtClean="0">
                <a:solidFill>
                  <a:schemeClr val="bg1"/>
                </a:solidFill>
              </a:rPr>
              <a:t>Δ</a:t>
            </a:r>
            <a:r>
              <a:rPr lang="en-US" sz="2400" dirty="0" smtClean="0">
                <a:solidFill>
                  <a:schemeClr val="bg1"/>
                </a:solidFill>
              </a:rPr>
              <a:t>s</a:t>
            </a:r>
            <a:r>
              <a:rPr lang="en-US" sz="2400" dirty="0" smtClean="0">
                <a:solidFill>
                  <a:srgbClr val="00B0F0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= </a:t>
            </a:r>
            <a:r>
              <a:rPr lang="el-GR" sz="2400" dirty="0" smtClean="0">
                <a:solidFill>
                  <a:srgbClr val="00B050"/>
                </a:solidFill>
              </a:rPr>
              <a:t>Δθ</a:t>
            </a:r>
            <a:r>
              <a:rPr lang="el-GR" sz="2400" dirty="0" smtClean="0">
                <a:solidFill>
                  <a:schemeClr val="bg1"/>
                </a:solidFill>
              </a:rPr>
              <a:t>∙</a:t>
            </a:r>
            <a:r>
              <a:rPr lang="en-US" sz="2400" dirty="0" smtClean="0">
                <a:solidFill>
                  <a:schemeClr val="bg1"/>
                </a:solidFill>
              </a:rPr>
              <a:t>R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2" name="Title 1"/>
          <p:cNvSpPr txBox="1">
            <a:spLocks/>
          </p:cNvSpPr>
          <p:nvPr/>
        </p:nvSpPr>
        <p:spPr>
          <a:xfrm>
            <a:off x="1554948" y="1706719"/>
            <a:ext cx="365756" cy="51229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solidFill>
                  <a:schemeClr val="bg1"/>
                </a:solidFill>
              </a:rPr>
              <a:t>R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3" name="Title 1"/>
          <p:cNvSpPr txBox="1">
            <a:spLocks/>
          </p:cNvSpPr>
          <p:nvPr/>
        </p:nvSpPr>
        <p:spPr>
          <a:xfrm>
            <a:off x="6104341" y="1928745"/>
            <a:ext cx="365756" cy="51229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solidFill>
                  <a:schemeClr val="bg1"/>
                </a:solidFill>
              </a:rPr>
              <a:t>R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4" name="Title 1"/>
          <p:cNvSpPr txBox="1">
            <a:spLocks/>
          </p:cNvSpPr>
          <p:nvPr/>
        </p:nvSpPr>
        <p:spPr>
          <a:xfrm>
            <a:off x="6898593" y="1874948"/>
            <a:ext cx="514294" cy="512293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l-GR" sz="2400" dirty="0" smtClean="0">
                <a:solidFill>
                  <a:srgbClr val="00B050"/>
                </a:solidFill>
              </a:rPr>
              <a:t>Δθ</a:t>
            </a:r>
            <a:endParaRPr lang="en-US" sz="2400" dirty="0">
              <a:solidFill>
                <a:srgbClr val="00B050"/>
              </a:solidFill>
            </a:endParaRPr>
          </a:p>
        </p:txBody>
      </p:sp>
      <p:sp>
        <p:nvSpPr>
          <p:cNvPr id="65" name="Title 1"/>
          <p:cNvSpPr txBox="1">
            <a:spLocks/>
          </p:cNvSpPr>
          <p:nvPr/>
        </p:nvSpPr>
        <p:spPr>
          <a:xfrm>
            <a:off x="5986800" y="2497457"/>
            <a:ext cx="736097" cy="51229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err="1" smtClean="0">
                <a:solidFill>
                  <a:srgbClr val="00B0F0"/>
                </a:solidFill>
              </a:rPr>
              <a:t>F</a:t>
            </a:r>
            <a:r>
              <a:rPr lang="en-US" sz="2400" baseline="-25000" dirty="0" err="1" smtClean="0">
                <a:solidFill>
                  <a:srgbClr val="00B0F0"/>
                </a:solidFill>
              </a:rPr>
              <a:t>perp</a:t>
            </a:r>
            <a:endParaRPr lang="en-US" sz="2400" dirty="0">
              <a:solidFill>
                <a:srgbClr val="00B0F0"/>
              </a:solidFill>
            </a:endParaRPr>
          </a:p>
        </p:txBody>
      </p:sp>
      <p:sp>
        <p:nvSpPr>
          <p:cNvPr id="66" name="Title 1"/>
          <p:cNvSpPr txBox="1">
            <a:spLocks/>
          </p:cNvSpPr>
          <p:nvPr/>
        </p:nvSpPr>
        <p:spPr>
          <a:xfrm>
            <a:off x="273766" y="3009750"/>
            <a:ext cx="1268341" cy="48004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ΔPE = 0</a:t>
            </a:r>
            <a:endParaRPr lang="en-US" sz="2400" dirty="0"/>
          </a:p>
        </p:txBody>
      </p:sp>
      <p:sp>
        <p:nvSpPr>
          <p:cNvPr id="67" name="Title 1"/>
          <p:cNvSpPr txBox="1">
            <a:spLocks/>
          </p:cNvSpPr>
          <p:nvPr/>
        </p:nvSpPr>
        <p:spPr>
          <a:xfrm>
            <a:off x="273766" y="3760071"/>
            <a:ext cx="2100327" cy="98173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W = </a:t>
            </a:r>
            <a:r>
              <a:rPr lang="en-US" sz="2400" dirty="0" err="1" smtClean="0">
                <a:solidFill>
                  <a:srgbClr val="00B0F0"/>
                </a:solidFill>
              </a:rPr>
              <a:t>F</a:t>
            </a:r>
            <a:r>
              <a:rPr lang="en-US" sz="2400" baseline="-25000" dirty="0" err="1" smtClean="0">
                <a:solidFill>
                  <a:srgbClr val="00B0F0"/>
                </a:solidFill>
              </a:rPr>
              <a:t>perp</a:t>
            </a:r>
            <a:r>
              <a:rPr lang="en-US" sz="2400" dirty="0" smtClean="0"/>
              <a:t>∙</a:t>
            </a:r>
            <a:r>
              <a:rPr lang="el-GR" sz="2400" dirty="0" smtClean="0">
                <a:solidFill>
                  <a:schemeClr val="bg1"/>
                </a:solidFill>
              </a:rPr>
              <a:t>Δ</a:t>
            </a:r>
            <a:r>
              <a:rPr lang="en-US" sz="2400" dirty="0" smtClean="0">
                <a:solidFill>
                  <a:schemeClr val="bg1"/>
                </a:solidFill>
              </a:rPr>
              <a:t>s</a:t>
            </a:r>
          </a:p>
          <a:p>
            <a:r>
              <a:rPr lang="en-US" sz="2400" dirty="0" smtClean="0"/>
              <a:t>W = </a:t>
            </a:r>
            <a:r>
              <a:rPr lang="en-US" sz="2400" dirty="0" err="1" smtClean="0"/>
              <a:t>F</a:t>
            </a:r>
            <a:r>
              <a:rPr lang="en-US" sz="2400" baseline="-25000" dirty="0" err="1" smtClean="0"/>
              <a:t>perp</a:t>
            </a:r>
            <a:r>
              <a:rPr lang="en-US" sz="2400" dirty="0" err="1" smtClean="0"/>
              <a:t>∙R</a:t>
            </a:r>
            <a:r>
              <a:rPr lang="en-US" sz="2400" dirty="0" smtClean="0"/>
              <a:t>∙</a:t>
            </a:r>
            <a:r>
              <a:rPr lang="el-GR" sz="2400" dirty="0" smtClean="0"/>
              <a:t>Δθ</a:t>
            </a:r>
            <a:endParaRPr lang="en-US" sz="2400" dirty="0"/>
          </a:p>
        </p:txBody>
      </p:sp>
      <p:sp>
        <p:nvSpPr>
          <p:cNvPr id="68" name="Title 1"/>
          <p:cNvSpPr txBox="1">
            <a:spLocks/>
          </p:cNvSpPr>
          <p:nvPr/>
        </p:nvSpPr>
        <p:spPr>
          <a:xfrm>
            <a:off x="273766" y="5012075"/>
            <a:ext cx="2090857" cy="79092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solidFill>
                  <a:srgbClr val="FFFF00"/>
                </a:solidFill>
              </a:rPr>
              <a:t>Define Torque:</a:t>
            </a:r>
          </a:p>
          <a:p>
            <a:r>
              <a:rPr lang="el-GR" sz="2400" dirty="0" smtClean="0">
                <a:solidFill>
                  <a:srgbClr val="FFFF00"/>
                </a:solidFill>
              </a:rPr>
              <a:t>τ</a:t>
            </a:r>
            <a:r>
              <a:rPr lang="en-US" sz="2400" dirty="0" smtClean="0">
                <a:solidFill>
                  <a:srgbClr val="FFFF00"/>
                </a:solidFill>
              </a:rPr>
              <a:t> </a:t>
            </a:r>
            <a:r>
              <a:rPr lang="el-GR" sz="2400" dirty="0" smtClean="0">
                <a:solidFill>
                  <a:srgbClr val="FFFF00"/>
                </a:solidFill>
              </a:rPr>
              <a:t>≡</a:t>
            </a:r>
            <a:r>
              <a:rPr lang="en-US" sz="2400" dirty="0" smtClean="0">
                <a:solidFill>
                  <a:srgbClr val="FFFF00"/>
                </a:solidFill>
              </a:rPr>
              <a:t> </a:t>
            </a:r>
            <a:r>
              <a:rPr lang="en-US" sz="2400" dirty="0" err="1" smtClean="0">
                <a:solidFill>
                  <a:srgbClr val="FFFF00"/>
                </a:solidFill>
              </a:rPr>
              <a:t>F</a:t>
            </a:r>
            <a:r>
              <a:rPr lang="en-US" sz="2400" baseline="-25000" dirty="0" err="1" smtClean="0">
                <a:solidFill>
                  <a:srgbClr val="FFFF00"/>
                </a:solidFill>
              </a:rPr>
              <a:t>perp</a:t>
            </a:r>
            <a:r>
              <a:rPr lang="el-GR" sz="2400" dirty="0" smtClean="0">
                <a:solidFill>
                  <a:srgbClr val="FFFF00"/>
                </a:solidFill>
              </a:rPr>
              <a:t>∙</a:t>
            </a:r>
            <a:r>
              <a:rPr lang="en-US" sz="2400" dirty="0" smtClean="0">
                <a:solidFill>
                  <a:srgbClr val="FFFF00"/>
                </a:solidFill>
              </a:rPr>
              <a:t>R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69" name="Title 1"/>
          <p:cNvSpPr txBox="1">
            <a:spLocks/>
          </p:cNvSpPr>
          <p:nvPr/>
        </p:nvSpPr>
        <p:spPr>
          <a:xfrm>
            <a:off x="6975245" y="4731232"/>
            <a:ext cx="2194536" cy="161311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solidFill>
                  <a:srgbClr val="FFFF00"/>
                </a:solidFill>
              </a:rPr>
              <a:t>Define Moment of Inertia </a:t>
            </a:r>
          </a:p>
          <a:p>
            <a:r>
              <a:rPr lang="en-US" sz="2400" dirty="0" smtClean="0">
                <a:solidFill>
                  <a:srgbClr val="FFFF00"/>
                </a:solidFill>
              </a:rPr>
              <a:t>I ≡ mR</a:t>
            </a:r>
            <a:r>
              <a:rPr lang="en-US" sz="2400" baseline="30000" dirty="0" smtClean="0">
                <a:solidFill>
                  <a:srgbClr val="FFFF00"/>
                </a:solidFill>
              </a:rPr>
              <a:t>2  </a:t>
            </a:r>
            <a:r>
              <a:rPr lang="en-US" sz="2400" i="1" dirty="0" smtClean="0">
                <a:solidFill>
                  <a:srgbClr val="FFFF00"/>
                </a:solidFill>
              </a:rPr>
              <a:t>( </a:t>
            </a:r>
            <a:r>
              <a:rPr lang="en-US" sz="2400" b="1" i="1" u="sng" dirty="0" smtClean="0">
                <a:solidFill>
                  <a:srgbClr val="FFFF00"/>
                </a:solidFill>
              </a:rPr>
              <a:t>For a Point Mass!</a:t>
            </a:r>
            <a:r>
              <a:rPr lang="en-US" sz="2400" i="1" dirty="0" smtClean="0">
                <a:solidFill>
                  <a:srgbClr val="FFFF00"/>
                </a:solidFill>
              </a:rPr>
              <a:t> )</a:t>
            </a:r>
            <a:endParaRPr lang="en-US" sz="2400" i="1" dirty="0">
              <a:solidFill>
                <a:srgbClr val="FFFF00"/>
              </a:solidFill>
            </a:endParaRPr>
          </a:p>
        </p:txBody>
      </p:sp>
      <p:sp>
        <p:nvSpPr>
          <p:cNvPr id="70" name="Title 1"/>
          <p:cNvSpPr txBox="1">
            <a:spLocks/>
          </p:cNvSpPr>
          <p:nvPr/>
        </p:nvSpPr>
        <p:spPr>
          <a:xfrm>
            <a:off x="273766" y="6073275"/>
            <a:ext cx="1451219" cy="49086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W = </a:t>
            </a:r>
            <a:r>
              <a:rPr lang="el-GR" sz="2400" dirty="0" smtClean="0"/>
              <a:t>τ</a:t>
            </a:r>
            <a:r>
              <a:rPr lang="en-US" sz="2400" dirty="0" smtClean="0"/>
              <a:t>∙</a:t>
            </a:r>
            <a:r>
              <a:rPr lang="el-GR" sz="2400" dirty="0" smtClean="0"/>
              <a:t>Δθ</a:t>
            </a:r>
            <a:endParaRPr lang="en-US" sz="2400" dirty="0"/>
          </a:p>
        </p:txBody>
      </p:sp>
      <p:graphicFrame>
        <p:nvGraphicFramePr>
          <p:cNvPr id="71" name="Object 7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6260901"/>
              </p:ext>
            </p:extLst>
          </p:nvPr>
        </p:nvGraphicFramePr>
        <p:xfrm>
          <a:off x="2392449" y="3927207"/>
          <a:ext cx="4514400" cy="6474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6" name="Equation" r:id="rId3" imgW="3009600" imgH="431640" progId="Equation.3">
                  <p:embed/>
                </p:oleObj>
              </mc:Choice>
              <mc:Fallback>
                <p:oleObj name="Equation" r:id="rId3" imgW="3009600" imgH="431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392449" y="3927207"/>
                        <a:ext cx="4514400" cy="647460"/>
                      </a:xfrm>
                      <a:prstGeom prst="rect">
                        <a:avLst/>
                      </a:prstGeom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2" name="Object 7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84834120"/>
              </p:ext>
            </p:extLst>
          </p:nvPr>
        </p:nvGraphicFramePr>
        <p:xfrm>
          <a:off x="2392449" y="4731232"/>
          <a:ext cx="4528867" cy="19429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7" name="Equation" r:id="rId5" imgW="2234880" imgH="1295280" progId="Equation.3">
                  <p:embed/>
                </p:oleObj>
              </mc:Choice>
              <mc:Fallback>
                <p:oleObj name="Equation" r:id="rId5" imgW="2234880" imgH="1295280" progId="Equation.3">
                  <p:embed/>
                  <p:pic>
                    <p:nvPicPr>
                      <p:cNvPr id="0" name="Object 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92449" y="4731232"/>
                        <a:ext cx="4528867" cy="194292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262690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4" grpId="0" animBg="1"/>
      <p:bldP spid="35" grpId="0" animBg="1"/>
      <p:bldP spid="36" grpId="0" animBg="1"/>
      <p:bldP spid="5" grpId="0" animBg="1"/>
      <p:bldP spid="6" grpId="0" animBg="1"/>
      <p:bldP spid="41" grpId="0" animBg="1"/>
      <p:bldP spid="42" grpId="0"/>
      <p:bldP spid="43" grpId="0"/>
      <p:bldP spid="50" grpId="0"/>
      <p:bldP spid="52" grpId="0"/>
      <p:bldP spid="59" grpId="0"/>
      <p:bldP spid="60" grpId="0"/>
      <p:bldP spid="61" grpId="0" animBg="1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1562" y="502952"/>
            <a:ext cx="7543800" cy="1478273"/>
          </a:xfrm>
        </p:spPr>
        <p:txBody>
          <a:bodyPr/>
          <a:lstStyle/>
          <a:p>
            <a:r>
              <a:rPr lang="en-US" sz="3200" dirty="0" smtClean="0"/>
              <a:t>Same </a:t>
            </a:r>
            <a:r>
              <a:rPr lang="el-GR" sz="3200" dirty="0" smtClean="0"/>
              <a:t>ω</a:t>
            </a:r>
            <a:r>
              <a:rPr lang="en-US" sz="3200" dirty="0" smtClean="0"/>
              <a:t> for all parts of rigid object.  So just compute I for a given shape and axis.  In this class look them up on page 263.</a:t>
            </a:r>
            <a:endParaRPr lang="en-US" sz="32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9547" y="27952"/>
            <a:ext cx="1737342" cy="46482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Inertia Rods</a:t>
            </a:r>
            <a:endParaRPr lang="en-US" sz="24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31562" y="2514610"/>
            <a:ext cx="7406559" cy="34573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 smtClean="0">
                <a:solidFill>
                  <a:srgbClr val="FFFF00"/>
                </a:solidFill>
              </a:rPr>
              <a:t>Clicker Question:  Which of the objects will get to the bottom of the ramp first?</a:t>
            </a:r>
          </a:p>
          <a:p>
            <a:endParaRPr lang="en-US" sz="3200" dirty="0">
              <a:solidFill>
                <a:srgbClr val="FFFF00"/>
              </a:solidFill>
            </a:endParaRPr>
          </a:p>
          <a:p>
            <a:r>
              <a:rPr lang="en-US" sz="3200" dirty="0" smtClean="0">
                <a:solidFill>
                  <a:srgbClr val="FFFF00"/>
                </a:solidFill>
              </a:rPr>
              <a:t>A)	Sphere</a:t>
            </a:r>
          </a:p>
          <a:p>
            <a:r>
              <a:rPr lang="en-US" sz="3200" dirty="0" smtClean="0">
                <a:solidFill>
                  <a:srgbClr val="FFFF00"/>
                </a:solidFill>
              </a:rPr>
              <a:t>B)	Solid Cylinder</a:t>
            </a:r>
          </a:p>
          <a:p>
            <a:r>
              <a:rPr lang="en-US" sz="3200" dirty="0" smtClean="0">
                <a:solidFill>
                  <a:srgbClr val="FFFF00"/>
                </a:solidFill>
              </a:rPr>
              <a:t>C)	Hoop</a:t>
            </a:r>
          </a:p>
          <a:p>
            <a:r>
              <a:rPr lang="en-US" sz="3200" dirty="0" smtClean="0">
                <a:solidFill>
                  <a:srgbClr val="FFFF00"/>
                </a:solidFill>
              </a:rPr>
              <a:t>D)	They all reach the bottom together.</a:t>
            </a:r>
          </a:p>
        </p:txBody>
      </p:sp>
    </p:spTree>
    <p:extLst>
      <p:ext uri="{BB962C8B-B14F-4D97-AF65-F5344CB8AC3E}">
        <p14:creationId xmlns:p14="http://schemas.microsoft.com/office/powerpoint/2010/main" val="3731316268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8684" y="502952"/>
            <a:ext cx="7543800" cy="1463024"/>
          </a:xfrm>
        </p:spPr>
        <p:txBody>
          <a:bodyPr/>
          <a:lstStyle/>
          <a:p>
            <a:r>
              <a:rPr lang="en-US" sz="2400" dirty="0" smtClean="0"/>
              <a:t>What is the moment of inertia of a balancing pole that consists of a 4.0m long rod of mass 10kg with a small 5.0kg mass at either end?  Compute the answer for the rotation axis at the middle and at one end.</a:t>
            </a:r>
            <a:endParaRPr lang="en-US" sz="24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548684" y="2378770"/>
            <a:ext cx="3200365" cy="17830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The moment of inertia is a sum.  You can add the moments for several parts together to get the whole.</a:t>
            </a:r>
            <a:endParaRPr lang="en-US" sz="2400" dirty="0"/>
          </a:p>
        </p:txBody>
      </p:sp>
      <p:grpSp>
        <p:nvGrpSpPr>
          <p:cNvPr id="21" name="Group 20"/>
          <p:cNvGrpSpPr/>
          <p:nvPr/>
        </p:nvGrpSpPr>
        <p:grpSpPr>
          <a:xfrm>
            <a:off x="4297683" y="1821193"/>
            <a:ext cx="4224391" cy="1887885"/>
            <a:chOff x="4297683" y="1821193"/>
            <a:chExt cx="4224391" cy="1887885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4572000" y="2514610"/>
              <a:ext cx="3657560" cy="0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Oval 5"/>
            <p:cNvSpPr>
              <a:spLocks noChangeAspect="1"/>
            </p:cNvSpPr>
            <p:nvPr/>
          </p:nvSpPr>
          <p:spPr>
            <a:xfrm>
              <a:off x="4434840" y="2377450"/>
              <a:ext cx="274320" cy="27432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>
              <a:spLocks noChangeAspect="1"/>
            </p:cNvSpPr>
            <p:nvPr/>
          </p:nvSpPr>
          <p:spPr>
            <a:xfrm>
              <a:off x="8092400" y="2377450"/>
              <a:ext cx="274320" cy="27432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" name="Straight Arrow Connector 8"/>
            <p:cNvCxnSpPr/>
            <p:nvPr/>
          </p:nvCxnSpPr>
          <p:spPr>
            <a:xfrm flipV="1">
              <a:off x="6400780" y="2514610"/>
              <a:ext cx="0" cy="548634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itle 1"/>
            <p:cNvSpPr txBox="1">
              <a:spLocks/>
            </p:cNvSpPr>
            <p:nvPr/>
          </p:nvSpPr>
          <p:spPr>
            <a:xfrm>
              <a:off x="5852146" y="3069005"/>
              <a:ext cx="1188707" cy="640073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 smtClean="0"/>
                <a:t>axis of rotation</a:t>
              </a:r>
              <a:endParaRPr lang="en-US" sz="2400" dirty="0"/>
            </a:p>
          </p:txBody>
        </p:sp>
        <p:sp>
          <p:nvSpPr>
            <p:cNvPr id="11" name="Title 1"/>
            <p:cNvSpPr txBox="1">
              <a:spLocks/>
            </p:cNvSpPr>
            <p:nvPr/>
          </p:nvSpPr>
          <p:spPr>
            <a:xfrm>
              <a:off x="4297683" y="2651770"/>
              <a:ext cx="640073" cy="41910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 smtClean="0"/>
                <a:t>5kg</a:t>
              </a:r>
              <a:endParaRPr lang="en-US" sz="2400" dirty="0"/>
            </a:p>
          </p:txBody>
        </p:sp>
        <p:sp>
          <p:nvSpPr>
            <p:cNvPr id="12" name="Title 1"/>
            <p:cNvSpPr txBox="1">
              <a:spLocks/>
            </p:cNvSpPr>
            <p:nvPr/>
          </p:nvSpPr>
          <p:spPr>
            <a:xfrm>
              <a:off x="6583658" y="2524874"/>
              <a:ext cx="777232" cy="41910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 smtClean="0"/>
                <a:t>10kg</a:t>
              </a:r>
              <a:endParaRPr lang="en-US" sz="2400" dirty="0"/>
            </a:p>
          </p:txBody>
        </p:sp>
        <p:sp>
          <p:nvSpPr>
            <p:cNvPr id="13" name="Title 1"/>
            <p:cNvSpPr txBox="1">
              <a:spLocks/>
            </p:cNvSpPr>
            <p:nvPr/>
          </p:nvSpPr>
          <p:spPr>
            <a:xfrm>
              <a:off x="7882001" y="2644144"/>
              <a:ext cx="640073" cy="41910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 smtClean="0"/>
                <a:t>5kg</a:t>
              </a:r>
              <a:endParaRPr lang="en-US" sz="2400" dirty="0"/>
            </a:p>
          </p:txBody>
        </p:sp>
        <p:sp>
          <p:nvSpPr>
            <p:cNvPr id="14" name="Title 1"/>
            <p:cNvSpPr txBox="1">
              <a:spLocks/>
            </p:cNvSpPr>
            <p:nvPr/>
          </p:nvSpPr>
          <p:spPr>
            <a:xfrm>
              <a:off x="7040853" y="1821193"/>
              <a:ext cx="640073" cy="41910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/>
                <a:t>2</a:t>
              </a:r>
              <a:r>
                <a:rPr lang="en-US" sz="2400" dirty="0" smtClean="0"/>
                <a:t>m</a:t>
              </a:r>
              <a:endParaRPr lang="en-US" sz="2400" dirty="0"/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 flipH="1">
              <a:off x="6400780" y="2240293"/>
              <a:ext cx="182878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9558821"/>
              </p:ext>
            </p:extLst>
          </p:nvPr>
        </p:nvGraphicFramePr>
        <p:xfrm>
          <a:off x="548684" y="4629290"/>
          <a:ext cx="2057400" cy="36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25" name="Equation" r:id="rId3" imgW="1371600" imgH="241200" progId="Equation.3">
                  <p:embed/>
                </p:oleObj>
              </mc:Choice>
              <mc:Fallback>
                <p:oleObj name="Equation" r:id="rId3" imgW="1371600" imgH="241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48684" y="4629290"/>
                        <a:ext cx="2057400" cy="361800"/>
                      </a:xfrm>
                      <a:prstGeom prst="rect">
                        <a:avLst/>
                      </a:prstGeom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93128364"/>
              </p:ext>
            </p:extLst>
          </p:nvPr>
        </p:nvGraphicFramePr>
        <p:xfrm>
          <a:off x="4053971" y="4343390"/>
          <a:ext cx="4514851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26" name="Equation" r:id="rId5" imgW="3009600" imgH="431640" progId="Equation.3">
                  <p:embed/>
                </p:oleObj>
              </mc:Choice>
              <mc:Fallback>
                <p:oleObj name="Equation" r:id="rId5" imgW="3009600" imgH="43164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53971" y="4343390"/>
                        <a:ext cx="4514851" cy="6477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0164178"/>
              </p:ext>
            </p:extLst>
          </p:nvPr>
        </p:nvGraphicFramePr>
        <p:xfrm>
          <a:off x="4053971" y="5768319"/>
          <a:ext cx="421005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27" name="Equation" r:id="rId7" imgW="2806560" imgH="253800" progId="Equation.3">
                  <p:embed/>
                </p:oleObj>
              </mc:Choice>
              <mc:Fallback>
                <p:oleObj name="Equation" r:id="rId7" imgW="2806560" imgH="25380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53971" y="5768319"/>
                        <a:ext cx="4210050" cy="3810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35749828"/>
              </p:ext>
            </p:extLst>
          </p:nvPr>
        </p:nvGraphicFramePr>
        <p:xfrm>
          <a:off x="548684" y="5349219"/>
          <a:ext cx="2838450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28" name="Equation" r:id="rId9" imgW="1892160" imgH="533160" progId="Equation.3">
                  <p:embed/>
                </p:oleObj>
              </mc:Choice>
              <mc:Fallback>
                <p:oleObj name="Equation" r:id="rId9" imgW="1892160" imgH="53316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684" y="5349219"/>
                        <a:ext cx="2838450" cy="8001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93211138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67" y="320074"/>
            <a:ext cx="3570545" cy="3017487"/>
          </a:xfrm>
        </p:spPr>
        <p:txBody>
          <a:bodyPr/>
          <a:lstStyle/>
          <a:p>
            <a:r>
              <a:rPr lang="en-US" sz="2800" dirty="0" smtClean="0">
                <a:solidFill>
                  <a:srgbClr val="FFFF00"/>
                </a:solidFill>
              </a:rPr>
              <a:t>Clicker Question:  Compute the moment of inertia for the pole about the left end.  The moment of inertial of a thin rod about one end is (mL</a:t>
            </a:r>
            <a:r>
              <a:rPr lang="en-US" sz="2800" baseline="30000" dirty="0" smtClean="0">
                <a:solidFill>
                  <a:srgbClr val="FFFF00"/>
                </a:solidFill>
              </a:rPr>
              <a:t>2</a:t>
            </a:r>
            <a:r>
              <a:rPr lang="en-US" sz="2800" dirty="0" smtClean="0">
                <a:solidFill>
                  <a:srgbClr val="FFFF00"/>
                </a:solidFill>
              </a:rPr>
              <a:t>)/3.</a:t>
            </a:r>
            <a:endParaRPr lang="en-US" sz="2800" dirty="0">
              <a:solidFill>
                <a:srgbClr val="FFFF00"/>
              </a:solidFill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4165186" y="411024"/>
            <a:ext cx="4544428" cy="1896398"/>
            <a:chOff x="4014266" y="1997423"/>
            <a:chExt cx="4544428" cy="1896398"/>
          </a:xfrm>
        </p:grpSpPr>
        <p:cxnSp>
          <p:nvCxnSpPr>
            <p:cNvPr id="4" name="Straight Connector 3"/>
            <p:cNvCxnSpPr/>
            <p:nvPr/>
          </p:nvCxnSpPr>
          <p:spPr>
            <a:xfrm>
              <a:off x="4608620" y="3337561"/>
              <a:ext cx="3657560" cy="0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Oval 4"/>
            <p:cNvSpPr>
              <a:spLocks noChangeAspect="1"/>
            </p:cNvSpPr>
            <p:nvPr/>
          </p:nvSpPr>
          <p:spPr>
            <a:xfrm>
              <a:off x="4471460" y="3200401"/>
              <a:ext cx="274320" cy="27432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>
              <a:spLocks noChangeAspect="1"/>
            </p:cNvSpPr>
            <p:nvPr/>
          </p:nvSpPr>
          <p:spPr>
            <a:xfrm>
              <a:off x="8129020" y="3200401"/>
              <a:ext cx="274320" cy="27432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" name="Straight Arrow Connector 6"/>
            <p:cNvCxnSpPr/>
            <p:nvPr/>
          </p:nvCxnSpPr>
          <p:spPr>
            <a:xfrm>
              <a:off x="4572000" y="2644144"/>
              <a:ext cx="0" cy="41910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itle 1"/>
            <p:cNvSpPr txBox="1">
              <a:spLocks/>
            </p:cNvSpPr>
            <p:nvPr/>
          </p:nvSpPr>
          <p:spPr>
            <a:xfrm>
              <a:off x="4014266" y="1997423"/>
              <a:ext cx="1188707" cy="640073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 smtClean="0"/>
                <a:t>axis of rotation</a:t>
              </a:r>
              <a:endParaRPr lang="en-US" sz="2400" dirty="0"/>
            </a:p>
          </p:txBody>
        </p:sp>
        <p:sp>
          <p:nvSpPr>
            <p:cNvPr id="9" name="Title 1"/>
            <p:cNvSpPr txBox="1">
              <a:spLocks/>
            </p:cNvSpPr>
            <p:nvPr/>
          </p:nvSpPr>
          <p:spPr>
            <a:xfrm>
              <a:off x="4334303" y="3474721"/>
              <a:ext cx="640073" cy="41910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 smtClean="0"/>
                <a:t>5kg</a:t>
              </a:r>
              <a:endParaRPr lang="en-US" sz="2400" dirty="0"/>
            </a:p>
          </p:txBody>
        </p:sp>
        <p:sp>
          <p:nvSpPr>
            <p:cNvPr id="10" name="Title 1"/>
            <p:cNvSpPr txBox="1">
              <a:spLocks/>
            </p:cNvSpPr>
            <p:nvPr/>
          </p:nvSpPr>
          <p:spPr>
            <a:xfrm>
              <a:off x="5968634" y="3332863"/>
              <a:ext cx="777232" cy="41910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 smtClean="0"/>
                <a:t>10kg</a:t>
              </a:r>
              <a:endParaRPr lang="en-US" sz="2400" dirty="0"/>
            </a:p>
          </p:txBody>
        </p:sp>
        <p:sp>
          <p:nvSpPr>
            <p:cNvPr id="11" name="Title 1"/>
            <p:cNvSpPr txBox="1">
              <a:spLocks/>
            </p:cNvSpPr>
            <p:nvPr/>
          </p:nvSpPr>
          <p:spPr>
            <a:xfrm>
              <a:off x="7918621" y="3467095"/>
              <a:ext cx="640073" cy="41910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 smtClean="0"/>
                <a:t>5kg</a:t>
              </a:r>
              <a:endParaRPr lang="en-US" sz="2400" dirty="0"/>
            </a:p>
          </p:txBody>
        </p:sp>
        <p:sp>
          <p:nvSpPr>
            <p:cNvPr id="12" name="Title 1"/>
            <p:cNvSpPr txBox="1">
              <a:spLocks/>
            </p:cNvSpPr>
            <p:nvPr/>
          </p:nvSpPr>
          <p:spPr>
            <a:xfrm>
              <a:off x="6117363" y="2637496"/>
              <a:ext cx="640073" cy="41910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 smtClean="0"/>
                <a:t>4m</a:t>
              </a:r>
              <a:endParaRPr lang="en-US" sz="2400" dirty="0"/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 flipH="1">
              <a:off x="4572000" y="3063244"/>
              <a:ext cx="369418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Title 1"/>
          <p:cNvSpPr txBox="1">
            <a:spLocks/>
          </p:cNvSpPr>
          <p:nvPr/>
        </p:nvSpPr>
        <p:spPr>
          <a:xfrm>
            <a:off x="274367" y="3063244"/>
            <a:ext cx="5697211" cy="256029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 smtClean="0">
                <a:solidFill>
                  <a:srgbClr val="FFFF00"/>
                </a:solidFill>
              </a:rPr>
              <a:t>A)	13.3kgm</a:t>
            </a:r>
            <a:r>
              <a:rPr lang="en-US" sz="2800" baseline="30000" dirty="0" smtClean="0">
                <a:solidFill>
                  <a:srgbClr val="FFFF00"/>
                </a:solidFill>
              </a:rPr>
              <a:t>2</a:t>
            </a:r>
          </a:p>
          <a:p>
            <a:r>
              <a:rPr lang="en-US" sz="2800" dirty="0">
                <a:solidFill>
                  <a:srgbClr val="FFFF00"/>
                </a:solidFill>
              </a:rPr>
              <a:t>B</a:t>
            </a:r>
            <a:r>
              <a:rPr lang="en-US" sz="2800" dirty="0" smtClean="0">
                <a:solidFill>
                  <a:srgbClr val="FFFF00"/>
                </a:solidFill>
              </a:rPr>
              <a:t>)</a:t>
            </a:r>
            <a:r>
              <a:rPr lang="en-US" sz="2800" dirty="0">
                <a:solidFill>
                  <a:srgbClr val="FFFF00"/>
                </a:solidFill>
              </a:rPr>
              <a:t>	</a:t>
            </a:r>
            <a:r>
              <a:rPr lang="en-US" sz="2800" dirty="0" smtClean="0">
                <a:solidFill>
                  <a:srgbClr val="FFFF00"/>
                </a:solidFill>
              </a:rPr>
              <a:t>15.0kgm</a:t>
            </a:r>
            <a:r>
              <a:rPr lang="en-US" sz="2800" baseline="30000" dirty="0" smtClean="0">
                <a:solidFill>
                  <a:srgbClr val="FFFF00"/>
                </a:solidFill>
              </a:rPr>
              <a:t>2</a:t>
            </a:r>
            <a:endParaRPr lang="en-US" sz="2800" dirty="0" smtClean="0">
              <a:solidFill>
                <a:srgbClr val="FFFF00"/>
              </a:solidFill>
            </a:endParaRPr>
          </a:p>
          <a:p>
            <a:r>
              <a:rPr lang="en-US" sz="2800" dirty="0" smtClean="0">
                <a:solidFill>
                  <a:srgbClr val="FFFF00"/>
                </a:solidFill>
              </a:rPr>
              <a:t>C)</a:t>
            </a:r>
            <a:r>
              <a:rPr lang="en-US" sz="2800" dirty="0">
                <a:solidFill>
                  <a:srgbClr val="FFFF00"/>
                </a:solidFill>
              </a:rPr>
              <a:t>	</a:t>
            </a:r>
            <a:r>
              <a:rPr lang="en-US" sz="2800" dirty="0" smtClean="0">
                <a:solidFill>
                  <a:srgbClr val="FFFF00"/>
                </a:solidFill>
              </a:rPr>
              <a:t>53.3kgm</a:t>
            </a:r>
            <a:r>
              <a:rPr lang="en-US" sz="2800" baseline="30000" dirty="0" smtClean="0">
                <a:solidFill>
                  <a:srgbClr val="FFFF00"/>
                </a:solidFill>
              </a:rPr>
              <a:t>2</a:t>
            </a:r>
            <a:endParaRPr lang="en-US" sz="2800" dirty="0">
              <a:solidFill>
                <a:srgbClr val="FFFF00"/>
              </a:solidFill>
            </a:endParaRPr>
          </a:p>
          <a:p>
            <a:r>
              <a:rPr lang="en-US" sz="2800" dirty="0" smtClean="0">
                <a:solidFill>
                  <a:srgbClr val="FFFF00"/>
                </a:solidFill>
              </a:rPr>
              <a:t>D)</a:t>
            </a:r>
            <a:r>
              <a:rPr lang="en-US" sz="2800" dirty="0">
                <a:solidFill>
                  <a:srgbClr val="FFFF00"/>
                </a:solidFill>
              </a:rPr>
              <a:t>	</a:t>
            </a:r>
            <a:r>
              <a:rPr lang="en-US" sz="2800" dirty="0" smtClean="0">
                <a:solidFill>
                  <a:srgbClr val="FFFF00"/>
                </a:solidFill>
              </a:rPr>
              <a:t>133.3kgm</a:t>
            </a:r>
            <a:r>
              <a:rPr lang="en-US" sz="2800" baseline="30000" dirty="0" smtClean="0">
                <a:solidFill>
                  <a:srgbClr val="FFFF00"/>
                </a:solidFill>
              </a:rPr>
              <a:t>2</a:t>
            </a:r>
            <a:endParaRPr lang="en-US" sz="28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9233507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1562" y="594391"/>
            <a:ext cx="7635198" cy="502902"/>
          </a:xfrm>
        </p:spPr>
        <p:txBody>
          <a:bodyPr/>
          <a:lstStyle/>
          <a:p>
            <a:r>
              <a:rPr lang="en-US" sz="3200" dirty="0" smtClean="0"/>
              <a:t>Put this into practice with an Atwood machine.</a:t>
            </a:r>
            <a:endParaRPr lang="en-US" sz="32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868008" y="1691659"/>
            <a:ext cx="7635198" cy="438907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solidFill>
                  <a:srgbClr val="FFFF00"/>
                </a:solidFill>
              </a:rPr>
              <a:t>But first - Drop the rock! </a:t>
            </a:r>
          </a:p>
          <a:p>
            <a:r>
              <a:rPr lang="en-US" sz="2400" dirty="0" smtClean="0">
                <a:solidFill>
                  <a:srgbClr val="FFFF00"/>
                </a:solidFill>
              </a:rPr>
              <a:t> </a:t>
            </a:r>
          </a:p>
          <a:p>
            <a:r>
              <a:rPr lang="en-US" sz="2400" dirty="0" smtClean="0">
                <a:solidFill>
                  <a:srgbClr val="FFFF00"/>
                </a:solidFill>
              </a:rPr>
              <a:t>Clicker Question:  How long does it take a dropped rock to fall a distance h?  You only get 30 seconds!</a:t>
            </a:r>
          </a:p>
          <a:p>
            <a:endParaRPr lang="en-US" sz="2400" dirty="0">
              <a:solidFill>
                <a:srgbClr val="FFFF00"/>
              </a:solidFill>
            </a:endParaRPr>
          </a:p>
          <a:p>
            <a:r>
              <a:rPr lang="en-US" sz="2400" dirty="0" smtClean="0">
                <a:solidFill>
                  <a:srgbClr val="FFFF00"/>
                </a:solidFill>
              </a:rPr>
              <a:t>A)		B</a:t>
            </a:r>
            <a:r>
              <a:rPr lang="en-US" sz="2400" dirty="0">
                <a:solidFill>
                  <a:srgbClr val="FFFF00"/>
                </a:solidFill>
              </a:rPr>
              <a:t>)</a:t>
            </a:r>
          </a:p>
          <a:p>
            <a:endParaRPr lang="en-US" sz="2400" dirty="0" smtClean="0">
              <a:solidFill>
                <a:srgbClr val="FFFF00"/>
              </a:solidFill>
            </a:endParaRPr>
          </a:p>
          <a:p>
            <a:r>
              <a:rPr lang="en-US" sz="2400" dirty="0" smtClean="0">
                <a:solidFill>
                  <a:srgbClr val="FFFF00"/>
                </a:solidFill>
              </a:rPr>
              <a:t>	</a:t>
            </a:r>
          </a:p>
          <a:p>
            <a:r>
              <a:rPr lang="en-US" sz="2400" dirty="0" smtClean="0">
                <a:solidFill>
                  <a:srgbClr val="FFFF00"/>
                </a:solidFill>
              </a:rPr>
              <a:t>	</a:t>
            </a:r>
          </a:p>
          <a:p>
            <a:r>
              <a:rPr lang="en-US" sz="2400" dirty="0" smtClean="0">
                <a:solidFill>
                  <a:srgbClr val="FFFF00"/>
                </a:solidFill>
              </a:rPr>
              <a:t>C)		D)</a:t>
            </a:r>
          </a:p>
          <a:p>
            <a:endParaRPr lang="en-US" sz="2400" dirty="0" smtClean="0">
              <a:solidFill>
                <a:srgbClr val="FFFF00"/>
              </a:solidFill>
            </a:endParaRPr>
          </a:p>
          <a:p>
            <a:endParaRPr lang="en-US" sz="2400" dirty="0">
              <a:solidFill>
                <a:srgbClr val="FFFF00"/>
              </a:solidFill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0168044"/>
              </p:ext>
            </p:extLst>
          </p:nvPr>
        </p:nvGraphicFramePr>
        <p:xfrm>
          <a:off x="1828830" y="3337561"/>
          <a:ext cx="30480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57" name="Equation" r:id="rId3" imgW="203040" imgH="431640" progId="Equation.3">
                  <p:embed/>
                </p:oleObj>
              </mc:Choice>
              <mc:Fallback>
                <p:oleObj name="Equation" r:id="rId3" imgW="203040" imgH="43164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30" y="3337561"/>
                        <a:ext cx="304800" cy="6477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561332"/>
              </p:ext>
            </p:extLst>
          </p:nvPr>
        </p:nvGraphicFramePr>
        <p:xfrm>
          <a:off x="3657610" y="3505195"/>
          <a:ext cx="6096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58" name="Equation" r:id="rId5" imgW="406080" imgH="253800" progId="Equation.3">
                  <p:embed/>
                </p:oleObj>
              </mc:Choice>
              <mc:Fallback>
                <p:oleObj name="Equation" r:id="rId5" imgW="406080" imgH="2538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7610" y="3505195"/>
                        <a:ext cx="609600" cy="3810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4784986"/>
              </p:ext>
            </p:extLst>
          </p:nvPr>
        </p:nvGraphicFramePr>
        <p:xfrm>
          <a:off x="1828830" y="4800585"/>
          <a:ext cx="514350" cy="704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59" name="Equation" r:id="rId7" imgW="342720" imgH="469800" progId="Equation.3">
                  <p:embed/>
                </p:oleObj>
              </mc:Choice>
              <mc:Fallback>
                <p:oleObj name="Equation" r:id="rId7" imgW="342720" imgH="4698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30" y="4800585"/>
                        <a:ext cx="514350" cy="70485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1544562"/>
              </p:ext>
            </p:extLst>
          </p:nvPr>
        </p:nvGraphicFramePr>
        <p:xfrm>
          <a:off x="3657610" y="4892024"/>
          <a:ext cx="552450" cy="666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60" name="Equation" r:id="rId9" imgW="368280" imgH="444240" progId="Equation.3">
                  <p:embed/>
                </p:oleObj>
              </mc:Choice>
              <mc:Fallback>
                <p:oleObj name="Equation" r:id="rId9" imgW="368280" imgH="4442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7610" y="4892024"/>
                        <a:ext cx="552450" cy="66675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1350116"/>
              </p:ext>
            </p:extLst>
          </p:nvPr>
        </p:nvGraphicFramePr>
        <p:xfrm>
          <a:off x="5943585" y="3429000"/>
          <a:ext cx="2324100" cy="2019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61" name="Equation" r:id="rId11" imgW="1549080" imgH="1346040" progId="Equation.3">
                  <p:embed/>
                </p:oleObj>
              </mc:Choice>
              <mc:Fallback>
                <p:oleObj name="Equation" r:id="rId11" imgW="1549080" imgH="134604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3585" y="3429000"/>
                        <a:ext cx="2324100" cy="20193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03147689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1562" y="502952"/>
            <a:ext cx="7543800" cy="381005"/>
          </a:xfrm>
        </p:spPr>
        <p:txBody>
          <a:bodyPr/>
          <a:lstStyle/>
          <a:p>
            <a:r>
              <a:rPr lang="en-US" sz="2400" dirty="0" smtClean="0"/>
              <a:t>Start at the beginning.  This pulley is massless and frictionless.</a:t>
            </a:r>
            <a:endParaRPr lang="en-US" sz="2400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5943585" y="4343390"/>
            <a:ext cx="292604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5"/>
          <p:cNvSpPr/>
          <p:nvPr/>
        </p:nvSpPr>
        <p:spPr>
          <a:xfrm>
            <a:off x="6857975" y="1143025"/>
            <a:ext cx="914400" cy="9144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>
            <a:stCxn id="6" idx="2"/>
          </p:cNvCxnSpPr>
          <p:nvPr/>
        </p:nvCxnSpPr>
        <p:spPr>
          <a:xfrm>
            <a:off x="6857975" y="1600225"/>
            <a:ext cx="0" cy="128014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stCxn id="6" idx="6"/>
          </p:cNvCxnSpPr>
          <p:nvPr/>
        </p:nvCxnSpPr>
        <p:spPr>
          <a:xfrm>
            <a:off x="7772375" y="1600225"/>
            <a:ext cx="0" cy="137158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/>
          <p:cNvGrpSpPr/>
          <p:nvPr/>
        </p:nvGrpSpPr>
        <p:grpSpPr>
          <a:xfrm>
            <a:off x="6629375" y="2880366"/>
            <a:ext cx="548634" cy="457200"/>
            <a:chOff x="6629375" y="2880366"/>
            <a:chExt cx="548634" cy="457200"/>
          </a:xfrm>
        </p:grpSpPr>
        <p:sp>
          <p:nvSpPr>
            <p:cNvPr id="11" name="Rectangle 10"/>
            <p:cNvSpPr/>
            <p:nvPr/>
          </p:nvSpPr>
          <p:spPr>
            <a:xfrm>
              <a:off x="6629375" y="2880366"/>
              <a:ext cx="457200" cy="457200"/>
            </a:xfrm>
            <a:prstGeom prst="rect">
              <a:avLst/>
            </a:prstGeom>
            <a:solidFill>
              <a:srgbClr val="00206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itle 1"/>
            <p:cNvSpPr txBox="1">
              <a:spLocks/>
            </p:cNvSpPr>
            <p:nvPr/>
          </p:nvSpPr>
          <p:spPr>
            <a:xfrm>
              <a:off x="6629375" y="2918463"/>
              <a:ext cx="548634" cy="381005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/>
                <a:t>m</a:t>
              </a: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7543775" y="2971805"/>
            <a:ext cx="457200" cy="739348"/>
            <a:chOff x="7543775" y="2971805"/>
            <a:chExt cx="457200" cy="739348"/>
          </a:xfrm>
        </p:grpSpPr>
        <p:sp>
          <p:nvSpPr>
            <p:cNvPr id="12" name="Rectangle 11"/>
            <p:cNvSpPr/>
            <p:nvPr/>
          </p:nvSpPr>
          <p:spPr>
            <a:xfrm>
              <a:off x="7543775" y="2971805"/>
              <a:ext cx="457200" cy="739348"/>
            </a:xfrm>
            <a:prstGeom prst="rect">
              <a:avLst/>
            </a:prstGeom>
            <a:solidFill>
              <a:srgbClr val="00206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itle 1"/>
            <p:cNvSpPr txBox="1">
              <a:spLocks/>
            </p:cNvSpPr>
            <p:nvPr/>
          </p:nvSpPr>
          <p:spPr>
            <a:xfrm>
              <a:off x="7566637" y="3150976"/>
              <a:ext cx="411475" cy="381005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/>
                <a:t>M</a:t>
              </a:r>
            </a:p>
          </p:txBody>
        </p:sp>
      </p:grpSp>
      <p:cxnSp>
        <p:nvCxnSpPr>
          <p:cNvPr id="18" name="Straight Arrow Connector 17"/>
          <p:cNvCxnSpPr/>
          <p:nvPr/>
        </p:nvCxnSpPr>
        <p:spPr>
          <a:xfrm>
            <a:off x="8069538" y="3711153"/>
            <a:ext cx="22863" cy="632237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1"/>
          <p:cNvSpPr txBox="1">
            <a:spLocks/>
          </p:cNvSpPr>
          <p:nvPr/>
        </p:nvSpPr>
        <p:spPr>
          <a:xfrm>
            <a:off x="8092402" y="3828770"/>
            <a:ext cx="411475" cy="38100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/>
              <a:t>h</a:t>
            </a:r>
          </a:p>
        </p:txBody>
      </p:sp>
      <p:sp>
        <p:nvSpPr>
          <p:cNvPr id="20" name="Title 1"/>
          <p:cNvSpPr txBox="1">
            <a:spLocks/>
          </p:cNvSpPr>
          <p:nvPr/>
        </p:nvSpPr>
        <p:spPr>
          <a:xfrm>
            <a:off x="731562" y="1102463"/>
            <a:ext cx="3931877" cy="15544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Assume M &gt; m.  In terms of the acceleration of the blocks, how long does it take the large mass to reach the floor?</a:t>
            </a:r>
            <a:endParaRPr lang="en-US" sz="2400" dirty="0"/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731562" y="2875432"/>
            <a:ext cx="5120585" cy="41147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So all I need do is find the acceleration, a.</a:t>
            </a:r>
            <a:endParaRPr lang="en-US" sz="2400" dirty="0"/>
          </a:p>
        </p:txBody>
      </p:sp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753492"/>
              </p:ext>
            </p:extLst>
          </p:nvPr>
        </p:nvGraphicFramePr>
        <p:xfrm>
          <a:off x="4937756" y="1612882"/>
          <a:ext cx="514350" cy="666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85" name="Equation" r:id="rId3" imgW="342720" imgH="444240" progId="Equation.3">
                  <p:embed/>
                </p:oleObj>
              </mc:Choice>
              <mc:Fallback>
                <p:oleObj name="Equation" r:id="rId3" imgW="342720" imgH="4442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7756" y="1612882"/>
                        <a:ext cx="514350" cy="66675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Title 1"/>
          <p:cNvSpPr txBox="1">
            <a:spLocks/>
          </p:cNvSpPr>
          <p:nvPr/>
        </p:nvSpPr>
        <p:spPr>
          <a:xfrm>
            <a:off x="731562" y="3505415"/>
            <a:ext cx="2405809" cy="41147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How do I do that?</a:t>
            </a:r>
            <a:endParaRPr lang="en-US" sz="2400" dirty="0"/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3749049" y="3505415"/>
            <a:ext cx="1771802" cy="41147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NEWTON!</a:t>
            </a:r>
            <a:endParaRPr lang="en-US" sz="2400" dirty="0"/>
          </a:p>
        </p:txBody>
      </p:sp>
      <p:sp>
        <p:nvSpPr>
          <p:cNvPr id="42" name="Title 1"/>
          <p:cNvSpPr txBox="1">
            <a:spLocks/>
          </p:cNvSpPr>
          <p:nvPr/>
        </p:nvSpPr>
        <p:spPr>
          <a:xfrm>
            <a:off x="7178009" y="4792960"/>
            <a:ext cx="579112" cy="38100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So</a:t>
            </a:r>
            <a:endParaRPr lang="en-US" sz="2400" dirty="0"/>
          </a:p>
        </p:txBody>
      </p:sp>
      <p:grpSp>
        <p:nvGrpSpPr>
          <p:cNvPr id="61" name="Group 60"/>
          <p:cNvGrpSpPr/>
          <p:nvPr/>
        </p:nvGrpSpPr>
        <p:grpSpPr>
          <a:xfrm>
            <a:off x="129252" y="4019272"/>
            <a:ext cx="1836736" cy="2274820"/>
            <a:chOff x="129252" y="4019272"/>
            <a:chExt cx="1836736" cy="2274820"/>
          </a:xfrm>
        </p:grpSpPr>
        <p:sp>
          <p:nvSpPr>
            <p:cNvPr id="13" name="Title 1"/>
            <p:cNvSpPr txBox="1">
              <a:spLocks/>
            </p:cNvSpPr>
            <p:nvPr/>
          </p:nvSpPr>
          <p:spPr>
            <a:xfrm>
              <a:off x="1554513" y="4608874"/>
              <a:ext cx="411475" cy="381005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/>
                <a:t>a</a:t>
              </a:r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914440" y="4800585"/>
              <a:ext cx="548634" cy="457200"/>
              <a:chOff x="6629375" y="2880366"/>
              <a:chExt cx="548634" cy="457200"/>
            </a:xfrm>
          </p:grpSpPr>
          <p:sp>
            <p:nvSpPr>
              <p:cNvPr id="29" name="Rectangle 28"/>
              <p:cNvSpPr/>
              <p:nvPr/>
            </p:nvSpPr>
            <p:spPr>
              <a:xfrm>
                <a:off x="6629375" y="2880366"/>
                <a:ext cx="457200" cy="457200"/>
              </a:xfrm>
              <a:prstGeom prst="rect">
                <a:avLst/>
              </a:prstGeom>
              <a:solidFill>
                <a:srgbClr val="00206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Title 1"/>
              <p:cNvSpPr txBox="1">
                <a:spLocks/>
              </p:cNvSpPr>
              <p:nvPr/>
            </p:nvSpPr>
            <p:spPr>
              <a:xfrm>
                <a:off x="6629375" y="2918463"/>
                <a:ext cx="548634" cy="381005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Autofit/>
              </a:bodyPr>
              <a:lstStyle>
                <a:lvl1pPr algn="l" defTabSz="914400" rtl="0" eaLnBrk="1" latinLnBrk="0" hangingPunct="1">
                  <a:spcBef>
                    <a:spcPct val="0"/>
                  </a:spcBef>
                  <a:buNone/>
                  <a:defRPr sz="3600" kern="12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aramond" pitchFamily="18" charset="0"/>
                    <a:ea typeface="+mj-ea"/>
                    <a:cs typeface="+mj-cs"/>
                  </a:defRPr>
                </a:lvl1pPr>
                <a:lvl2pPr eaLnBrk="1" hangingPunct="1">
                  <a:defRPr>
                    <a:solidFill>
                      <a:schemeClr val="tx2"/>
                    </a:solidFill>
                  </a:defRPr>
                </a:lvl2pPr>
                <a:lvl3pPr eaLnBrk="1" hangingPunct="1">
                  <a:defRPr>
                    <a:solidFill>
                      <a:schemeClr val="tx2"/>
                    </a:solidFill>
                  </a:defRPr>
                </a:lvl3pPr>
                <a:lvl4pPr eaLnBrk="1" hangingPunct="1">
                  <a:defRPr>
                    <a:solidFill>
                      <a:schemeClr val="tx2"/>
                    </a:solidFill>
                  </a:defRPr>
                </a:lvl4pPr>
                <a:lvl5pPr eaLnBrk="1" hangingPunct="1">
                  <a:defRPr>
                    <a:solidFill>
                      <a:schemeClr val="tx2"/>
                    </a:solidFill>
                  </a:defRPr>
                </a:lvl5pPr>
                <a:lvl6pPr eaLnBrk="1" hangingPunct="1">
                  <a:defRPr>
                    <a:solidFill>
                      <a:schemeClr val="tx2"/>
                    </a:solidFill>
                  </a:defRPr>
                </a:lvl6pPr>
                <a:lvl7pPr eaLnBrk="1" hangingPunct="1">
                  <a:defRPr>
                    <a:solidFill>
                      <a:schemeClr val="tx2"/>
                    </a:solidFill>
                  </a:defRPr>
                </a:lvl7pPr>
                <a:lvl8pPr eaLnBrk="1" hangingPunct="1">
                  <a:defRPr>
                    <a:solidFill>
                      <a:schemeClr val="tx2"/>
                    </a:solidFill>
                  </a:defRPr>
                </a:lvl8pPr>
                <a:lvl9pPr eaLnBrk="1" hangingPunct="1">
                  <a:defRPr>
                    <a:solidFill>
                      <a:schemeClr val="tx2"/>
                    </a:solidFill>
                  </a:defRPr>
                </a:lvl9pPr>
              </a:lstStyle>
              <a:p>
                <a:r>
                  <a:rPr lang="en-US" sz="2400" dirty="0"/>
                  <a:t>m</a:t>
                </a:r>
              </a:p>
            </p:txBody>
          </p:sp>
        </p:grpSp>
        <p:cxnSp>
          <p:nvCxnSpPr>
            <p:cNvPr id="32" name="Straight Arrow Connector 31"/>
            <p:cNvCxnSpPr/>
            <p:nvPr/>
          </p:nvCxnSpPr>
          <p:spPr>
            <a:xfrm flipV="1">
              <a:off x="457245" y="4019272"/>
              <a:ext cx="0" cy="506996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>
              <a:stCxn id="29" idx="2"/>
            </p:cNvCxnSpPr>
            <p:nvPr/>
          </p:nvCxnSpPr>
          <p:spPr>
            <a:xfrm>
              <a:off x="1143040" y="5257785"/>
              <a:ext cx="0" cy="548629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>
              <a:stCxn id="29" idx="0"/>
            </p:cNvCxnSpPr>
            <p:nvPr/>
          </p:nvCxnSpPr>
          <p:spPr>
            <a:xfrm flipV="1">
              <a:off x="1143040" y="4160512"/>
              <a:ext cx="0" cy="640073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itle 1"/>
            <p:cNvSpPr txBox="1">
              <a:spLocks/>
            </p:cNvSpPr>
            <p:nvPr/>
          </p:nvSpPr>
          <p:spPr>
            <a:xfrm>
              <a:off x="580682" y="5425409"/>
              <a:ext cx="640073" cy="381005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 smtClean="0"/>
                <a:t>mg</a:t>
              </a:r>
              <a:endParaRPr lang="en-US" sz="2400" dirty="0"/>
            </a:p>
          </p:txBody>
        </p:sp>
        <p:sp>
          <p:nvSpPr>
            <p:cNvPr id="38" name="Title 1"/>
            <p:cNvSpPr txBox="1">
              <a:spLocks/>
            </p:cNvSpPr>
            <p:nvPr/>
          </p:nvSpPr>
          <p:spPr>
            <a:xfrm>
              <a:off x="823001" y="4343390"/>
              <a:ext cx="411475" cy="381005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/>
                <a:t>T</a:t>
              </a:r>
            </a:p>
          </p:txBody>
        </p:sp>
        <p:sp>
          <p:nvSpPr>
            <p:cNvPr id="39" name="Title 1"/>
            <p:cNvSpPr txBox="1">
              <a:spLocks/>
            </p:cNvSpPr>
            <p:nvPr/>
          </p:nvSpPr>
          <p:spPr>
            <a:xfrm>
              <a:off x="129252" y="4136002"/>
              <a:ext cx="411475" cy="381005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/>
                <a:t>+</a:t>
              </a:r>
            </a:p>
          </p:txBody>
        </p:sp>
        <p:cxnSp>
          <p:nvCxnSpPr>
            <p:cNvPr id="41" name="Straight Arrow Connector 40"/>
            <p:cNvCxnSpPr/>
            <p:nvPr/>
          </p:nvCxnSpPr>
          <p:spPr>
            <a:xfrm flipV="1">
              <a:off x="1554513" y="4434829"/>
              <a:ext cx="0" cy="548634"/>
            </a:xfrm>
            <a:prstGeom prst="straightConnector1">
              <a:avLst/>
            </a:prstGeom>
            <a:ln w="50800" cmpd="dbl">
              <a:solidFill>
                <a:schemeClr val="tx1"/>
              </a:solidFill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43" name="Object 4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22702048"/>
                </p:ext>
              </p:extLst>
            </p:nvPr>
          </p:nvGraphicFramePr>
          <p:xfrm>
            <a:off x="335313" y="5989292"/>
            <a:ext cx="1219200" cy="304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4086" name="Equation" r:id="rId5" imgW="812520" imgH="203040" progId="Equation.3">
                    <p:embed/>
                  </p:oleObj>
                </mc:Choice>
                <mc:Fallback>
                  <p:oleObj name="Equation" r:id="rId5" imgW="812520" imgH="203040" progId="Equation.3">
                    <p:embed/>
                    <p:pic>
                      <p:nvPicPr>
                        <p:cNvPr id="0" name="Object 2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5313" y="5989292"/>
                          <a:ext cx="1219200" cy="304800"/>
                        </a:xfrm>
                        <a:prstGeom prst="rect">
                          <a:avLst/>
                        </a:prstGeom>
                        <a:solidFill>
                          <a:srgbClr val="B3BDC8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62" name="Group 61"/>
          <p:cNvGrpSpPr/>
          <p:nvPr/>
        </p:nvGrpSpPr>
        <p:grpSpPr>
          <a:xfrm>
            <a:off x="2583201" y="3857089"/>
            <a:ext cx="1577322" cy="2475449"/>
            <a:chOff x="2583201" y="3857089"/>
            <a:chExt cx="1577322" cy="2475449"/>
          </a:xfrm>
        </p:grpSpPr>
        <p:grpSp>
          <p:nvGrpSpPr>
            <p:cNvPr id="44" name="Group 43"/>
            <p:cNvGrpSpPr/>
            <p:nvPr/>
          </p:nvGrpSpPr>
          <p:grpSpPr>
            <a:xfrm>
              <a:off x="3106872" y="4517007"/>
              <a:ext cx="457200" cy="739348"/>
              <a:chOff x="7543775" y="2971805"/>
              <a:chExt cx="457200" cy="739348"/>
            </a:xfrm>
          </p:grpSpPr>
          <p:sp>
            <p:nvSpPr>
              <p:cNvPr id="45" name="Rectangle 44"/>
              <p:cNvSpPr/>
              <p:nvPr/>
            </p:nvSpPr>
            <p:spPr>
              <a:xfrm>
                <a:off x="7543775" y="2971805"/>
                <a:ext cx="457200" cy="739348"/>
              </a:xfrm>
              <a:prstGeom prst="rect">
                <a:avLst/>
              </a:prstGeom>
              <a:solidFill>
                <a:srgbClr val="00206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Title 1"/>
              <p:cNvSpPr txBox="1">
                <a:spLocks/>
              </p:cNvSpPr>
              <p:nvPr/>
            </p:nvSpPr>
            <p:spPr>
              <a:xfrm>
                <a:off x="7566637" y="3150976"/>
                <a:ext cx="411475" cy="381005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Autofit/>
              </a:bodyPr>
              <a:lstStyle>
                <a:lvl1pPr algn="l" defTabSz="914400" rtl="0" eaLnBrk="1" latinLnBrk="0" hangingPunct="1">
                  <a:spcBef>
                    <a:spcPct val="0"/>
                  </a:spcBef>
                  <a:buNone/>
                  <a:defRPr sz="3600" kern="12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aramond" pitchFamily="18" charset="0"/>
                    <a:ea typeface="+mj-ea"/>
                    <a:cs typeface="+mj-cs"/>
                  </a:defRPr>
                </a:lvl1pPr>
                <a:lvl2pPr eaLnBrk="1" hangingPunct="1">
                  <a:defRPr>
                    <a:solidFill>
                      <a:schemeClr val="tx2"/>
                    </a:solidFill>
                  </a:defRPr>
                </a:lvl2pPr>
                <a:lvl3pPr eaLnBrk="1" hangingPunct="1">
                  <a:defRPr>
                    <a:solidFill>
                      <a:schemeClr val="tx2"/>
                    </a:solidFill>
                  </a:defRPr>
                </a:lvl3pPr>
                <a:lvl4pPr eaLnBrk="1" hangingPunct="1">
                  <a:defRPr>
                    <a:solidFill>
                      <a:schemeClr val="tx2"/>
                    </a:solidFill>
                  </a:defRPr>
                </a:lvl4pPr>
                <a:lvl5pPr eaLnBrk="1" hangingPunct="1">
                  <a:defRPr>
                    <a:solidFill>
                      <a:schemeClr val="tx2"/>
                    </a:solidFill>
                  </a:defRPr>
                </a:lvl5pPr>
                <a:lvl6pPr eaLnBrk="1" hangingPunct="1">
                  <a:defRPr>
                    <a:solidFill>
                      <a:schemeClr val="tx2"/>
                    </a:solidFill>
                  </a:defRPr>
                </a:lvl6pPr>
                <a:lvl7pPr eaLnBrk="1" hangingPunct="1">
                  <a:defRPr>
                    <a:solidFill>
                      <a:schemeClr val="tx2"/>
                    </a:solidFill>
                  </a:defRPr>
                </a:lvl7pPr>
                <a:lvl8pPr eaLnBrk="1" hangingPunct="1">
                  <a:defRPr>
                    <a:solidFill>
                      <a:schemeClr val="tx2"/>
                    </a:solidFill>
                  </a:defRPr>
                </a:lvl8pPr>
                <a:lvl9pPr eaLnBrk="1" hangingPunct="1">
                  <a:defRPr>
                    <a:solidFill>
                      <a:schemeClr val="tx2"/>
                    </a:solidFill>
                  </a:defRPr>
                </a:lvl9pPr>
              </a:lstStyle>
              <a:p>
                <a:r>
                  <a:rPr lang="en-US" sz="2400" dirty="0"/>
                  <a:t>M</a:t>
                </a:r>
              </a:p>
            </p:txBody>
          </p:sp>
        </p:grpSp>
        <p:sp>
          <p:nvSpPr>
            <p:cNvPr id="47" name="Title 1"/>
            <p:cNvSpPr txBox="1">
              <a:spLocks/>
            </p:cNvSpPr>
            <p:nvPr/>
          </p:nvSpPr>
          <p:spPr>
            <a:xfrm>
              <a:off x="3749048" y="4696179"/>
              <a:ext cx="411475" cy="409222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/>
                <a:t>a</a:t>
              </a:r>
            </a:p>
          </p:txBody>
        </p:sp>
        <p:cxnSp>
          <p:nvCxnSpPr>
            <p:cNvPr id="48" name="Straight Arrow Connector 47"/>
            <p:cNvCxnSpPr/>
            <p:nvPr/>
          </p:nvCxnSpPr>
          <p:spPr>
            <a:xfrm flipV="1">
              <a:off x="2889292" y="4570187"/>
              <a:ext cx="0" cy="506996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/>
            <p:nvPr/>
          </p:nvCxnSpPr>
          <p:spPr>
            <a:xfrm flipV="1">
              <a:off x="3337575" y="3857089"/>
              <a:ext cx="0" cy="640073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itle 1"/>
            <p:cNvSpPr txBox="1">
              <a:spLocks/>
            </p:cNvSpPr>
            <p:nvPr/>
          </p:nvSpPr>
          <p:spPr>
            <a:xfrm>
              <a:off x="3017536" y="4039967"/>
              <a:ext cx="411475" cy="381005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/>
                <a:t>T</a:t>
              </a:r>
            </a:p>
          </p:txBody>
        </p:sp>
        <p:sp>
          <p:nvSpPr>
            <p:cNvPr id="51" name="Title 1"/>
            <p:cNvSpPr txBox="1">
              <a:spLocks/>
            </p:cNvSpPr>
            <p:nvPr/>
          </p:nvSpPr>
          <p:spPr>
            <a:xfrm>
              <a:off x="2583201" y="4633182"/>
              <a:ext cx="411475" cy="381005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/>
                <a:t>+</a:t>
              </a:r>
            </a:p>
          </p:txBody>
        </p:sp>
        <p:cxnSp>
          <p:nvCxnSpPr>
            <p:cNvPr id="52" name="Straight Arrow Connector 51"/>
            <p:cNvCxnSpPr/>
            <p:nvPr/>
          </p:nvCxnSpPr>
          <p:spPr>
            <a:xfrm>
              <a:off x="3749048" y="4570187"/>
              <a:ext cx="1" cy="649500"/>
            </a:xfrm>
            <a:prstGeom prst="straightConnector1">
              <a:avLst/>
            </a:prstGeom>
            <a:ln w="50800" cmpd="dbl">
              <a:solidFill>
                <a:schemeClr val="tx1"/>
              </a:solidFill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/>
            <p:cNvCxnSpPr/>
            <p:nvPr/>
          </p:nvCxnSpPr>
          <p:spPr>
            <a:xfrm>
              <a:off x="3335471" y="5257785"/>
              <a:ext cx="2104" cy="640068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itle 1"/>
            <p:cNvSpPr txBox="1">
              <a:spLocks/>
            </p:cNvSpPr>
            <p:nvPr/>
          </p:nvSpPr>
          <p:spPr>
            <a:xfrm>
              <a:off x="2758673" y="5341596"/>
              <a:ext cx="640073" cy="381005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/>
                <a:t>M</a:t>
              </a:r>
              <a:r>
                <a:rPr lang="en-US" sz="2400" dirty="0" smtClean="0"/>
                <a:t>g</a:t>
              </a:r>
              <a:endParaRPr lang="en-US" sz="2400" dirty="0"/>
            </a:p>
          </p:txBody>
        </p:sp>
        <p:graphicFrame>
          <p:nvGraphicFramePr>
            <p:cNvPr id="58" name="Object 5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35450231"/>
                </p:ext>
              </p:extLst>
            </p:nvPr>
          </p:nvGraphicFramePr>
          <p:xfrm>
            <a:off x="2654300" y="6027738"/>
            <a:ext cx="1276350" cy="304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4087" name="Equation" r:id="rId7" imgW="850680" imgH="203040" progId="Equation.3">
                    <p:embed/>
                  </p:oleObj>
                </mc:Choice>
                <mc:Fallback>
                  <p:oleObj name="Equation" r:id="rId7" imgW="850680" imgH="203040" progId="Equation.3">
                    <p:embed/>
                    <p:pic>
                      <p:nvPicPr>
                        <p:cNvPr id="0" name="Object 4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54300" y="6027738"/>
                          <a:ext cx="1276350" cy="304800"/>
                        </a:xfrm>
                        <a:prstGeom prst="rect">
                          <a:avLst/>
                        </a:prstGeom>
                        <a:solidFill>
                          <a:srgbClr val="B3BDC8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59" name="Object 5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0752490"/>
              </p:ext>
            </p:extLst>
          </p:nvPr>
        </p:nvGraphicFramePr>
        <p:xfrm>
          <a:off x="4480561" y="4878690"/>
          <a:ext cx="1238250" cy="59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88" name="Equation" r:id="rId9" imgW="825480" imgH="393480" progId="Equation.3">
                  <p:embed/>
                </p:oleObj>
              </mc:Choice>
              <mc:Fallback>
                <p:oleObj name="Equation" r:id="rId9" imgW="825480" imgH="393480" progId="Equation.3">
                  <p:embed/>
                  <p:pic>
                    <p:nvPicPr>
                      <p:cNvPr id="0" name="Object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80561" y="4878690"/>
                        <a:ext cx="1238250" cy="59055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0" name="Object 5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4918213"/>
              </p:ext>
            </p:extLst>
          </p:nvPr>
        </p:nvGraphicFramePr>
        <p:xfrm>
          <a:off x="6476965" y="5260579"/>
          <a:ext cx="1981200" cy="666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89" name="Equation" r:id="rId11" imgW="1320480" imgH="444240" progId="Equation.3">
                  <p:embed/>
                </p:oleObj>
              </mc:Choice>
              <mc:Fallback>
                <p:oleObj name="Equation" r:id="rId11" imgW="1320480" imgH="444240" progId="Equation.3">
                  <p:embed/>
                  <p:pic>
                    <p:nvPicPr>
                      <p:cNvPr id="0" name="Object 5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76965" y="5260579"/>
                        <a:ext cx="1981200" cy="66675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71650125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4" grpId="0"/>
      <p:bldP spid="25" grpId="0"/>
      <p:bldP spid="4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3001" y="320074"/>
            <a:ext cx="7543800" cy="1142975"/>
          </a:xfrm>
        </p:spPr>
        <p:txBody>
          <a:bodyPr/>
          <a:lstStyle/>
          <a:p>
            <a:r>
              <a:rPr lang="en-US" sz="2400" dirty="0" smtClean="0"/>
              <a:t>Now let the pulley have mass </a:t>
            </a:r>
            <a:r>
              <a:rPr lang="en-US" sz="2400" dirty="0" smtClean="0">
                <a:latin typeface="French Script MT" pitchFamily="66" charset="0"/>
              </a:rPr>
              <a:t>M </a:t>
            </a:r>
            <a:r>
              <a:rPr lang="en-US" sz="2400" dirty="0" smtClean="0"/>
              <a:t>and radius </a:t>
            </a:r>
            <a:r>
              <a:rPr lang="en-US" sz="2400" dirty="0" smtClean="0">
                <a:latin typeface="French Script MT" pitchFamily="66" charset="0"/>
              </a:rPr>
              <a:t>R</a:t>
            </a:r>
            <a:r>
              <a:rPr lang="en-US" sz="2400" dirty="0" smtClean="0"/>
              <a:t>.  Assume that it is a solid disk and so its moment of inertia is (</a:t>
            </a:r>
            <a:r>
              <a:rPr lang="en-US" sz="2400" dirty="0" smtClean="0">
                <a:latin typeface="French Script MT" pitchFamily="66" charset="0"/>
              </a:rPr>
              <a:t>MR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)/2.  Answer the same question.</a:t>
            </a:r>
            <a:endParaRPr lang="en-US" sz="2400" b="1" dirty="0"/>
          </a:p>
        </p:txBody>
      </p:sp>
      <p:grpSp>
        <p:nvGrpSpPr>
          <p:cNvPr id="3" name="Group 2"/>
          <p:cNvGrpSpPr/>
          <p:nvPr/>
        </p:nvGrpSpPr>
        <p:grpSpPr>
          <a:xfrm>
            <a:off x="564236" y="1513150"/>
            <a:ext cx="1836736" cy="2284150"/>
            <a:chOff x="129252" y="4019272"/>
            <a:chExt cx="1836736" cy="2284150"/>
          </a:xfrm>
        </p:grpSpPr>
        <p:sp>
          <p:nvSpPr>
            <p:cNvPr id="4" name="Title 1"/>
            <p:cNvSpPr txBox="1">
              <a:spLocks/>
            </p:cNvSpPr>
            <p:nvPr/>
          </p:nvSpPr>
          <p:spPr>
            <a:xfrm>
              <a:off x="1554513" y="4608874"/>
              <a:ext cx="411475" cy="381005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/>
                <a:t>a</a:t>
              </a: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914440" y="4800585"/>
              <a:ext cx="548634" cy="457200"/>
              <a:chOff x="6629375" y="2880366"/>
              <a:chExt cx="548634" cy="457200"/>
            </a:xfrm>
          </p:grpSpPr>
          <p:sp>
            <p:nvSpPr>
              <p:cNvPr id="14" name="Rectangle 13"/>
              <p:cNvSpPr/>
              <p:nvPr/>
            </p:nvSpPr>
            <p:spPr>
              <a:xfrm>
                <a:off x="6629375" y="2880366"/>
                <a:ext cx="457200" cy="457200"/>
              </a:xfrm>
              <a:prstGeom prst="rect">
                <a:avLst/>
              </a:prstGeom>
              <a:solidFill>
                <a:srgbClr val="00206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Title 1"/>
              <p:cNvSpPr txBox="1">
                <a:spLocks/>
              </p:cNvSpPr>
              <p:nvPr/>
            </p:nvSpPr>
            <p:spPr>
              <a:xfrm>
                <a:off x="6629375" y="2918463"/>
                <a:ext cx="548634" cy="381005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Autofit/>
              </a:bodyPr>
              <a:lstStyle>
                <a:lvl1pPr algn="l" defTabSz="914400" rtl="0" eaLnBrk="1" latinLnBrk="0" hangingPunct="1">
                  <a:spcBef>
                    <a:spcPct val="0"/>
                  </a:spcBef>
                  <a:buNone/>
                  <a:defRPr sz="3600" kern="12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aramond" pitchFamily="18" charset="0"/>
                    <a:ea typeface="+mj-ea"/>
                    <a:cs typeface="+mj-cs"/>
                  </a:defRPr>
                </a:lvl1pPr>
                <a:lvl2pPr eaLnBrk="1" hangingPunct="1">
                  <a:defRPr>
                    <a:solidFill>
                      <a:schemeClr val="tx2"/>
                    </a:solidFill>
                  </a:defRPr>
                </a:lvl2pPr>
                <a:lvl3pPr eaLnBrk="1" hangingPunct="1">
                  <a:defRPr>
                    <a:solidFill>
                      <a:schemeClr val="tx2"/>
                    </a:solidFill>
                  </a:defRPr>
                </a:lvl3pPr>
                <a:lvl4pPr eaLnBrk="1" hangingPunct="1">
                  <a:defRPr>
                    <a:solidFill>
                      <a:schemeClr val="tx2"/>
                    </a:solidFill>
                  </a:defRPr>
                </a:lvl4pPr>
                <a:lvl5pPr eaLnBrk="1" hangingPunct="1">
                  <a:defRPr>
                    <a:solidFill>
                      <a:schemeClr val="tx2"/>
                    </a:solidFill>
                  </a:defRPr>
                </a:lvl5pPr>
                <a:lvl6pPr eaLnBrk="1" hangingPunct="1">
                  <a:defRPr>
                    <a:solidFill>
                      <a:schemeClr val="tx2"/>
                    </a:solidFill>
                  </a:defRPr>
                </a:lvl6pPr>
                <a:lvl7pPr eaLnBrk="1" hangingPunct="1">
                  <a:defRPr>
                    <a:solidFill>
                      <a:schemeClr val="tx2"/>
                    </a:solidFill>
                  </a:defRPr>
                </a:lvl7pPr>
                <a:lvl8pPr eaLnBrk="1" hangingPunct="1">
                  <a:defRPr>
                    <a:solidFill>
                      <a:schemeClr val="tx2"/>
                    </a:solidFill>
                  </a:defRPr>
                </a:lvl8pPr>
                <a:lvl9pPr eaLnBrk="1" hangingPunct="1">
                  <a:defRPr>
                    <a:solidFill>
                      <a:schemeClr val="tx2"/>
                    </a:solidFill>
                  </a:defRPr>
                </a:lvl9pPr>
              </a:lstStyle>
              <a:p>
                <a:r>
                  <a:rPr lang="en-US" sz="2400" dirty="0"/>
                  <a:t>m</a:t>
                </a:r>
              </a:p>
            </p:txBody>
          </p:sp>
        </p:grpSp>
        <p:cxnSp>
          <p:nvCxnSpPr>
            <p:cNvPr id="6" name="Straight Arrow Connector 5"/>
            <p:cNvCxnSpPr/>
            <p:nvPr/>
          </p:nvCxnSpPr>
          <p:spPr>
            <a:xfrm flipV="1">
              <a:off x="457245" y="4019272"/>
              <a:ext cx="0" cy="506996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/>
            <p:cNvCxnSpPr>
              <a:stCxn id="14" idx="2"/>
            </p:cNvCxnSpPr>
            <p:nvPr/>
          </p:nvCxnSpPr>
          <p:spPr>
            <a:xfrm>
              <a:off x="1143040" y="5257785"/>
              <a:ext cx="0" cy="548629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>
              <a:stCxn id="14" idx="0"/>
            </p:cNvCxnSpPr>
            <p:nvPr/>
          </p:nvCxnSpPr>
          <p:spPr>
            <a:xfrm flipV="1">
              <a:off x="1143040" y="4160512"/>
              <a:ext cx="0" cy="640073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itle 1"/>
            <p:cNvSpPr txBox="1">
              <a:spLocks/>
            </p:cNvSpPr>
            <p:nvPr/>
          </p:nvSpPr>
          <p:spPr>
            <a:xfrm>
              <a:off x="580682" y="5425409"/>
              <a:ext cx="640073" cy="381005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 smtClean="0"/>
                <a:t>mg</a:t>
              </a:r>
              <a:endParaRPr lang="en-US" sz="2400" dirty="0"/>
            </a:p>
          </p:txBody>
        </p:sp>
        <p:sp>
          <p:nvSpPr>
            <p:cNvPr id="10" name="Title 1"/>
            <p:cNvSpPr txBox="1">
              <a:spLocks/>
            </p:cNvSpPr>
            <p:nvPr/>
          </p:nvSpPr>
          <p:spPr>
            <a:xfrm>
              <a:off x="662779" y="4343390"/>
              <a:ext cx="571698" cy="381005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 smtClean="0"/>
                <a:t>T</a:t>
              </a:r>
              <a:r>
                <a:rPr lang="en-US" sz="2400" baseline="-25000" dirty="0" smtClean="0"/>
                <a:t>L</a:t>
              </a:r>
              <a:endParaRPr lang="en-US" sz="2400" dirty="0"/>
            </a:p>
          </p:txBody>
        </p:sp>
        <p:sp>
          <p:nvSpPr>
            <p:cNvPr id="11" name="Title 1"/>
            <p:cNvSpPr txBox="1">
              <a:spLocks/>
            </p:cNvSpPr>
            <p:nvPr/>
          </p:nvSpPr>
          <p:spPr>
            <a:xfrm>
              <a:off x="129252" y="4136002"/>
              <a:ext cx="411475" cy="381005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/>
                <a:t>+</a:t>
              </a:r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 flipV="1">
              <a:off x="1554513" y="4434829"/>
              <a:ext cx="0" cy="548634"/>
            </a:xfrm>
            <a:prstGeom prst="straightConnector1">
              <a:avLst/>
            </a:prstGeom>
            <a:ln w="50800" cmpd="dbl">
              <a:solidFill>
                <a:schemeClr val="tx1"/>
              </a:solidFill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13" name="Object 1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47931188"/>
                </p:ext>
              </p:extLst>
            </p:nvPr>
          </p:nvGraphicFramePr>
          <p:xfrm>
            <a:off x="296854" y="5979572"/>
            <a:ext cx="1295400" cy="3238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5108" name="Equation" r:id="rId3" imgW="863280" imgH="215640" progId="Equation.3">
                    <p:embed/>
                  </p:oleObj>
                </mc:Choice>
                <mc:Fallback>
                  <p:oleObj name="Equation" r:id="rId3" imgW="86328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6854" y="5979572"/>
                          <a:ext cx="1295400" cy="323850"/>
                        </a:xfrm>
                        <a:prstGeom prst="rect">
                          <a:avLst/>
                        </a:prstGeom>
                        <a:solidFill>
                          <a:srgbClr val="B3BDC8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6" name="Group 15"/>
          <p:cNvGrpSpPr/>
          <p:nvPr/>
        </p:nvGrpSpPr>
        <p:grpSpPr>
          <a:xfrm>
            <a:off x="809896" y="3995740"/>
            <a:ext cx="1577322" cy="2484435"/>
            <a:chOff x="2583201" y="3857089"/>
            <a:chExt cx="1577322" cy="2484435"/>
          </a:xfrm>
        </p:grpSpPr>
        <p:grpSp>
          <p:nvGrpSpPr>
            <p:cNvPr id="17" name="Group 16"/>
            <p:cNvGrpSpPr/>
            <p:nvPr/>
          </p:nvGrpSpPr>
          <p:grpSpPr>
            <a:xfrm>
              <a:off x="3106872" y="4517007"/>
              <a:ext cx="457200" cy="739348"/>
              <a:chOff x="7543775" y="2971805"/>
              <a:chExt cx="457200" cy="739348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7543775" y="2971805"/>
                <a:ext cx="457200" cy="739348"/>
              </a:xfrm>
              <a:prstGeom prst="rect">
                <a:avLst/>
              </a:prstGeom>
              <a:solidFill>
                <a:srgbClr val="00206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Title 1"/>
              <p:cNvSpPr txBox="1">
                <a:spLocks/>
              </p:cNvSpPr>
              <p:nvPr/>
            </p:nvSpPr>
            <p:spPr>
              <a:xfrm>
                <a:off x="7566637" y="3150976"/>
                <a:ext cx="411475" cy="381005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Autofit/>
              </a:bodyPr>
              <a:lstStyle>
                <a:lvl1pPr algn="l" defTabSz="914400" rtl="0" eaLnBrk="1" latinLnBrk="0" hangingPunct="1">
                  <a:spcBef>
                    <a:spcPct val="0"/>
                  </a:spcBef>
                  <a:buNone/>
                  <a:defRPr sz="3600" kern="12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aramond" pitchFamily="18" charset="0"/>
                    <a:ea typeface="+mj-ea"/>
                    <a:cs typeface="+mj-cs"/>
                  </a:defRPr>
                </a:lvl1pPr>
                <a:lvl2pPr eaLnBrk="1" hangingPunct="1">
                  <a:defRPr>
                    <a:solidFill>
                      <a:schemeClr val="tx2"/>
                    </a:solidFill>
                  </a:defRPr>
                </a:lvl2pPr>
                <a:lvl3pPr eaLnBrk="1" hangingPunct="1">
                  <a:defRPr>
                    <a:solidFill>
                      <a:schemeClr val="tx2"/>
                    </a:solidFill>
                  </a:defRPr>
                </a:lvl3pPr>
                <a:lvl4pPr eaLnBrk="1" hangingPunct="1">
                  <a:defRPr>
                    <a:solidFill>
                      <a:schemeClr val="tx2"/>
                    </a:solidFill>
                  </a:defRPr>
                </a:lvl4pPr>
                <a:lvl5pPr eaLnBrk="1" hangingPunct="1">
                  <a:defRPr>
                    <a:solidFill>
                      <a:schemeClr val="tx2"/>
                    </a:solidFill>
                  </a:defRPr>
                </a:lvl5pPr>
                <a:lvl6pPr eaLnBrk="1" hangingPunct="1">
                  <a:defRPr>
                    <a:solidFill>
                      <a:schemeClr val="tx2"/>
                    </a:solidFill>
                  </a:defRPr>
                </a:lvl6pPr>
                <a:lvl7pPr eaLnBrk="1" hangingPunct="1">
                  <a:defRPr>
                    <a:solidFill>
                      <a:schemeClr val="tx2"/>
                    </a:solidFill>
                  </a:defRPr>
                </a:lvl7pPr>
                <a:lvl8pPr eaLnBrk="1" hangingPunct="1">
                  <a:defRPr>
                    <a:solidFill>
                      <a:schemeClr val="tx2"/>
                    </a:solidFill>
                  </a:defRPr>
                </a:lvl8pPr>
                <a:lvl9pPr eaLnBrk="1" hangingPunct="1">
                  <a:defRPr>
                    <a:solidFill>
                      <a:schemeClr val="tx2"/>
                    </a:solidFill>
                  </a:defRPr>
                </a:lvl9pPr>
              </a:lstStyle>
              <a:p>
                <a:r>
                  <a:rPr lang="en-US" sz="2400" dirty="0"/>
                  <a:t>M</a:t>
                </a:r>
              </a:p>
            </p:txBody>
          </p:sp>
        </p:grpSp>
        <p:sp>
          <p:nvSpPr>
            <p:cNvPr id="18" name="Title 1"/>
            <p:cNvSpPr txBox="1">
              <a:spLocks/>
            </p:cNvSpPr>
            <p:nvPr/>
          </p:nvSpPr>
          <p:spPr>
            <a:xfrm>
              <a:off x="3749048" y="4696179"/>
              <a:ext cx="411475" cy="409222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/>
                <a:t>a</a:t>
              </a:r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 flipV="1">
              <a:off x="2889292" y="4570187"/>
              <a:ext cx="0" cy="506996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flipV="1">
              <a:off x="3337575" y="3857089"/>
              <a:ext cx="0" cy="640073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itle 1"/>
            <p:cNvSpPr txBox="1">
              <a:spLocks/>
            </p:cNvSpPr>
            <p:nvPr/>
          </p:nvSpPr>
          <p:spPr>
            <a:xfrm>
              <a:off x="2889292" y="4039967"/>
              <a:ext cx="539719" cy="381005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 smtClean="0"/>
                <a:t>T</a:t>
              </a:r>
              <a:r>
                <a:rPr lang="en-US" sz="2400" baseline="-25000" dirty="0" smtClean="0"/>
                <a:t>R</a:t>
              </a:r>
              <a:endParaRPr lang="en-US" sz="2400" dirty="0"/>
            </a:p>
          </p:txBody>
        </p:sp>
        <p:sp>
          <p:nvSpPr>
            <p:cNvPr id="22" name="Title 1"/>
            <p:cNvSpPr txBox="1">
              <a:spLocks/>
            </p:cNvSpPr>
            <p:nvPr/>
          </p:nvSpPr>
          <p:spPr>
            <a:xfrm>
              <a:off x="2583201" y="4633182"/>
              <a:ext cx="411475" cy="381005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/>
                <a:t>+</a:t>
              </a:r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>
              <a:off x="3749048" y="4570187"/>
              <a:ext cx="1" cy="649500"/>
            </a:xfrm>
            <a:prstGeom prst="straightConnector1">
              <a:avLst/>
            </a:prstGeom>
            <a:ln w="50800" cmpd="dbl">
              <a:solidFill>
                <a:schemeClr val="tx1"/>
              </a:solidFill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>
              <a:off x="3335471" y="5257785"/>
              <a:ext cx="2104" cy="640068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itle 1"/>
            <p:cNvSpPr txBox="1">
              <a:spLocks/>
            </p:cNvSpPr>
            <p:nvPr/>
          </p:nvSpPr>
          <p:spPr>
            <a:xfrm>
              <a:off x="2758673" y="5341596"/>
              <a:ext cx="640073" cy="381005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/>
                <a:t>M</a:t>
              </a:r>
              <a:r>
                <a:rPr lang="en-US" sz="2400" dirty="0" smtClean="0"/>
                <a:t>g</a:t>
              </a:r>
              <a:endParaRPr lang="en-US" sz="2400" dirty="0"/>
            </a:p>
          </p:txBody>
        </p:sp>
        <p:graphicFrame>
          <p:nvGraphicFramePr>
            <p:cNvPr id="26" name="Object 2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289116322"/>
                </p:ext>
              </p:extLst>
            </p:nvPr>
          </p:nvGraphicFramePr>
          <p:xfrm>
            <a:off x="2616268" y="6017674"/>
            <a:ext cx="1352550" cy="3238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5109" name="Equation" r:id="rId5" imgW="901440" imgH="215640" progId="Equation.3">
                    <p:embed/>
                  </p:oleObj>
                </mc:Choice>
                <mc:Fallback>
                  <p:oleObj name="Equation" r:id="rId5" imgW="90144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16268" y="6017674"/>
                          <a:ext cx="1352550" cy="323850"/>
                        </a:xfrm>
                        <a:prstGeom prst="rect">
                          <a:avLst/>
                        </a:prstGeom>
                        <a:solidFill>
                          <a:srgbClr val="B3BDC8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9" name="Title 1"/>
          <p:cNvSpPr txBox="1">
            <a:spLocks/>
          </p:cNvSpPr>
          <p:nvPr/>
        </p:nvSpPr>
        <p:spPr>
          <a:xfrm>
            <a:off x="6849514" y="1592896"/>
            <a:ext cx="1942874" cy="43416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The pulley isn’t translating so the Standard Newton’s 2</a:t>
            </a:r>
            <a:r>
              <a:rPr lang="en-US" sz="2400" baseline="30000" dirty="0" smtClean="0"/>
              <a:t>nd</a:t>
            </a:r>
            <a:r>
              <a:rPr lang="en-US" sz="2400" dirty="0" smtClean="0"/>
              <a:t> law isn’t helpful.  But it rotates, so we want the rotational analog of the 2</a:t>
            </a:r>
            <a:r>
              <a:rPr lang="en-US" sz="2400" baseline="30000" dirty="0" smtClean="0"/>
              <a:t>nd</a:t>
            </a:r>
            <a:r>
              <a:rPr lang="en-US" sz="2400" dirty="0" smtClean="0"/>
              <a:t> law.</a:t>
            </a:r>
            <a:endParaRPr lang="en-US" sz="2400" dirty="0"/>
          </a:p>
        </p:txBody>
      </p:sp>
      <p:sp>
        <p:nvSpPr>
          <p:cNvPr id="50" name="Title 1"/>
          <p:cNvSpPr txBox="1">
            <a:spLocks/>
          </p:cNvSpPr>
          <p:nvPr/>
        </p:nvSpPr>
        <p:spPr>
          <a:xfrm>
            <a:off x="4875331" y="3761605"/>
            <a:ext cx="1851634" cy="10837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Solve this set of equations for a.</a:t>
            </a:r>
            <a:endParaRPr lang="en-US" sz="2400" dirty="0"/>
          </a:p>
        </p:txBody>
      </p:sp>
      <p:graphicFrame>
        <p:nvGraphicFramePr>
          <p:cNvPr id="54" name="Object 5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5704013"/>
              </p:ext>
            </p:extLst>
          </p:nvPr>
        </p:nvGraphicFramePr>
        <p:xfrm>
          <a:off x="2656997" y="5106988"/>
          <a:ext cx="1809750" cy="742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10" name="Equation" r:id="rId7" imgW="1206360" imgH="495000" progId="Equation.3">
                  <p:embed/>
                </p:oleObj>
              </mc:Choice>
              <mc:Fallback>
                <p:oleObj name="Equation" r:id="rId7" imgW="1206360" imgH="495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56997" y="5106988"/>
                        <a:ext cx="1809750" cy="74295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" name="Object 5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68471261"/>
              </p:ext>
            </p:extLst>
          </p:nvPr>
        </p:nvGraphicFramePr>
        <p:xfrm>
          <a:off x="2656997" y="3892870"/>
          <a:ext cx="2038350" cy="952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11" name="Equation" r:id="rId9" imgW="1358640" imgH="634680" progId="Equation.3">
                  <p:embed/>
                </p:oleObj>
              </mc:Choice>
              <mc:Fallback>
                <p:oleObj name="Equation" r:id="rId9" imgW="1358640" imgH="634680" progId="Equation.3">
                  <p:embed/>
                  <p:pic>
                    <p:nvPicPr>
                      <p:cNvPr id="0" name="Object 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56997" y="3892870"/>
                        <a:ext cx="2038350" cy="9525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6" name="Title 1"/>
          <p:cNvSpPr txBox="1">
            <a:spLocks/>
          </p:cNvSpPr>
          <p:nvPr/>
        </p:nvSpPr>
        <p:spPr>
          <a:xfrm>
            <a:off x="4875331" y="5172967"/>
            <a:ext cx="1620417" cy="44693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/>
              <a:t>N</a:t>
            </a:r>
            <a:r>
              <a:rPr lang="en-US" sz="2400" dirty="0" smtClean="0"/>
              <a:t>ow find t.</a:t>
            </a:r>
            <a:endParaRPr lang="en-US" sz="2400" dirty="0"/>
          </a:p>
        </p:txBody>
      </p:sp>
      <p:graphicFrame>
        <p:nvGraphicFramePr>
          <p:cNvPr id="57" name="Object 5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7428103"/>
              </p:ext>
            </p:extLst>
          </p:nvPr>
        </p:nvGraphicFramePr>
        <p:xfrm>
          <a:off x="4734964" y="5861252"/>
          <a:ext cx="2114550" cy="819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12" name="Equation" r:id="rId11" imgW="1409400" imgH="545760" progId="Equation.3">
                  <p:embed/>
                </p:oleObj>
              </mc:Choice>
              <mc:Fallback>
                <p:oleObj name="Equation" r:id="rId11" imgW="1409400" imgH="545760" progId="Equation.3">
                  <p:embed/>
                  <p:pic>
                    <p:nvPicPr>
                      <p:cNvPr id="0" name="Object 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34964" y="5861252"/>
                        <a:ext cx="2114550" cy="81915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0" name="Group 59"/>
          <p:cNvGrpSpPr/>
          <p:nvPr/>
        </p:nvGrpSpPr>
        <p:grpSpPr>
          <a:xfrm>
            <a:off x="3552117" y="1592896"/>
            <a:ext cx="2017925" cy="2195074"/>
            <a:chOff x="3552117" y="1592896"/>
            <a:chExt cx="2017925" cy="2195074"/>
          </a:xfrm>
        </p:grpSpPr>
        <p:grpSp>
          <p:nvGrpSpPr>
            <p:cNvPr id="49" name="Group 48"/>
            <p:cNvGrpSpPr/>
            <p:nvPr/>
          </p:nvGrpSpPr>
          <p:grpSpPr>
            <a:xfrm>
              <a:off x="3552117" y="1592896"/>
              <a:ext cx="1911314" cy="2195074"/>
              <a:chOff x="4937756" y="1051586"/>
              <a:chExt cx="1911314" cy="2195074"/>
            </a:xfrm>
          </p:grpSpPr>
          <p:sp>
            <p:nvSpPr>
              <p:cNvPr id="29" name="Oval 28"/>
              <p:cNvSpPr/>
              <p:nvPr/>
            </p:nvSpPr>
            <p:spPr>
              <a:xfrm>
                <a:off x="5394951" y="1656216"/>
                <a:ext cx="914400" cy="914400"/>
              </a:xfrm>
              <a:prstGeom prst="ellipse">
                <a:avLst/>
              </a:prstGeom>
              <a:solidFill>
                <a:schemeClr val="tx2">
                  <a:lumMod val="2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0" name="Straight Connector 29"/>
              <p:cNvCxnSpPr>
                <a:stCxn id="29" idx="2"/>
              </p:cNvCxnSpPr>
              <p:nvPr/>
            </p:nvCxnSpPr>
            <p:spPr>
              <a:xfrm>
                <a:off x="5394951" y="2113416"/>
                <a:ext cx="0" cy="507212"/>
              </a:xfrm>
              <a:prstGeom prst="line">
                <a:avLst/>
              </a:prstGeom>
              <a:ln w="254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>
                <a:stCxn id="29" idx="6"/>
                <a:endCxn id="32" idx="1"/>
              </p:cNvCxnSpPr>
              <p:nvPr/>
            </p:nvCxnSpPr>
            <p:spPr>
              <a:xfrm>
                <a:off x="6309351" y="2113416"/>
                <a:ext cx="0" cy="790568"/>
              </a:xfrm>
              <a:prstGeom prst="line">
                <a:avLst/>
              </a:prstGeom>
              <a:ln w="254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Title 1"/>
              <p:cNvSpPr txBox="1">
                <a:spLocks/>
              </p:cNvSpPr>
              <p:nvPr/>
            </p:nvSpPr>
            <p:spPr>
              <a:xfrm>
                <a:off x="6309351" y="2713481"/>
                <a:ext cx="539719" cy="381005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Autofit/>
              </a:bodyPr>
              <a:lstStyle>
                <a:lvl1pPr algn="l" defTabSz="914400" rtl="0" eaLnBrk="1" latinLnBrk="0" hangingPunct="1">
                  <a:spcBef>
                    <a:spcPct val="0"/>
                  </a:spcBef>
                  <a:buNone/>
                  <a:defRPr sz="3600" kern="12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aramond" pitchFamily="18" charset="0"/>
                    <a:ea typeface="+mj-ea"/>
                    <a:cs typeface="+mj-cs"/>
                  </a:defRPr>
                </a:lvl1pPr>
                <a:lvl2pPr eaLnBrk="1" hangingPunct="1">
                  <a:defRPr>
                    <a:solidFill>
                      <a:schemeClr val="tx2"/>
                    </a:solidFill>
                  </a:defRPr>
                </a:lvl2pPr>
                <a:lvl3pPr eaLnBrk="1" hangingPunct="1">
                  <a:defRPr>
                    <a:solidFill>
                      <a:schemeClr val="tx2"/>
                    </a:solidFill>
                  </a:defRPr>
                </a:lvl3pPr>
                <a:lvl4pPr eaLnBrk="1" hangingPunct="1">
                  <a:defRPr>
                    <a:solidFill>
                      <a:schemeClr val="tx2"/>
                    </a:solidFill>
                  </a:defRPr>
                </a:lvl4pPr>
                <a:lvl5pPr eaLnBrk="1" hangingPunct="1">
                  <a:defRPr>
                    <a:solidFill>
                      <a:schemeClr val="tx2"/>
                    </a:solidFill>
                  </a:defRPr>
                </a:lvl5pPr>
                <a:lvl6pPr eaLnBrk="1" hangingPunct="1">
                  <a:defRPr>
                    <a:solidFill>
                      <a:schemeClr val="tx2"/>
                    </a:solidFill>
                  </a:defRPr>
                </a:lvl6pPr>
                <a:lvl7pPr eaLnBrk="1" hangingPunct="1">
                  <a:defRPr>
                    <a:solidFill>
                      <a:schemeClr val="tx2"/>
                    </a:solidFill>
                  </a:defRPr>
                </a:lvl7pPr>
                <a:lvl8pPr eaLnBrk="1" hangingPunct="1">
                  <a:defRPr>
                    <a:solidFill>
                      <a:schemeClr val="tx2"/>
                    </a:solidFill>
                  </a:defRPr>
                </a:lvl8pPr>
                <a:lvl9pPr eaLnBrk="1" hangingPunct="1">
                  <a:defRPr>
                    <a:solidFill>
                      <a:schemeClr val="tx2"/>
                    </a:solidFill>
                  </a:defRPr>
                </a:lvl9pPr>
              </a:lstStyle>
              <a:p>
                <a:r>
                  <a:rPr lang="en-US" sz="2400" dirty="0" smtClean="0"/>
                  <a:t>T</a:t>
                </a:r>
                <a:r>
                  <a:rPr lang="en-US" sz="2400" baseline="-25000" dirty="0" smtClean="0"/>
                  <a:t>R</a:t>
                </a:r>
                <a:endParaRPr lang="en-US" sz="2400" dirty="0"/>
              </a:p>
            </p:txBody>
          </p:sp>
          <p:sp>
            <p:nvSpPr>
              <p:cNvPr id="36" name="Title 1"/>
              <p:cNvSpPr txBox="1">
                <a:spLocks/>
              </p:cNvSpPr>
              <p:nvPr/>
            </p:nvSpPr>
            <p:spPr>
              <a:xfrm>
                <a:off x="4937756" y="2222765"/>
                <a:ext cx="571698" cy="381005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Autofit/>
              </a:bodyPr>
              <a:lstStyle>
                <a:lvl1pPr algn="l" defTabSz="914400" rtl="0" eaLnBrk="1" latinLnBrk="0" hangingPunct="1">
                  <a:spcBef>
                    <a:spcPct val="0"/>
                  </a:spcBef>
                  <a:buNone/>
                  <a:defRPr sz="3600" kern="12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aramond" pitchFamily="18" charset="0"/>
                    <a:ea typeface="+mj-ea"/>
                    <a:cs typeface="+mj-cs"/>
                  </a:defRPr>
                </a:lvl1pPr>
                <a:lvl2pPr eaLnBrk="1" hangingPunct="1">
                  <a:defRPr>
                    <a:solidFill>
                      <a:schemeClr val="tx2"/>
                    </a:solidFill>
                  </a:defRPr>
                </a:lvl2pPr>
                <a:lvl3pPr eaLnBrk="1" hangingPunct="1">
                  <a:defRPr>
                    <a:solidFill>
                      <a:schemeClr val="tx2"/>
                    </a:solidFill>
                  </a:defRPr>
                </a:lvl3pPr>
                <a:lvl4pPr eaLnBrk="1" hangingPunct="1">
                  <a:defRPr>
                    <a:solidFill>
                      <a:schemeClr val="tx2"/>
                    </a:solidFill>
                  </a:defRPr>
                </a:lvl4pPr>
                <a:lvl5pPr eaLnBrk="1" hangingPunct="1">
                  <a:defRPr>
                    <a:solidFill>
                      <a:schemeClr val="tx2"/>
                    </a:solidFill>
                  </a:defRPr>
                </a:lvl5pPr>
                <a:lvl6pPr eaLnBrk="1" hangingPunct="1">
                  <a:defRPr>
                    <a:solidFill>
                      <a:schemeClr val="tx2"/>
                    </a:solidFill>
                  </a:defRPr>
                </a:lvl6pPr>
                <a:lvl7pPr eaLnBrk="1" hangingPunct="1">
                  <a:defRPr>
                    <a:solidFill>
                      <a:schemeClr val="tx2"/>
                    </a:solidFill>
                  </a:defRPr>
                </a:lvl7pPr>
                <a:lvl8pPr eaLnBrk="1" hangingPunct="1">
                  <a:defRPr>
                    <a:solidFill>
                      <a:schemeClr val="tx2"/>
                    </a:solidFill>
                  </a:defRPr>
                </a:lvl8pPr>
                <a:lvl9pPr eaLnBrk="1" hangingPunct="1">
                  <a:defRPr>
                    <a:solidFill>
                      <a:schemeClr val="tx2"/>
                    </a:solidFill>
                  </a:defRPr>
                </a:lvl9pPr>
              </a:lstStyle>
              <a:p>
                <a:r>
                  <a:rPr lang="en-US" sz="2400" dirty="0" smtClean="0"/>
                  <a:t>T</a:t>
                </a:r>
                <a:r>
                  <a:rPr lang="en-US" sz="2400" baseline="-25000" dirty="0" smtClean="0"/>
                  <a:t>L</a:t>
                </a:r>
                <a:endParaRPr lang="en-US" sz="2400" dirty="0"/>
              </a:p>
            </p:txBody>
          </p:sp>
          <p:cxnSp>
            <p:nvCxnSpPr>
              <p:cNvPr id="38" name="Straight Arrow Connector 37"/>
              <p:cNvCxnSpPr>
                <a:endCxn id="29" idx="6"/>
              </p:cNvCxnSpPr>
              <p:nvPr/>
            </p:nvCxnSpPr>
            <p:spPr>
              <a:xfrm>
                <a:off x="5852151" y="2113416"/>
                <a:ext cx="457200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" name="Title 1"/>
              <p:cNvSpPr txBox="1">
                <a:spLocks/>
              </p:cNvSpPr>
              <p:nvPr/>
            </p:nvSpPr>
            <p:spPr>
              <a:xfrm>
                <a:off x="5875013" y="2065578"/>
                <a:ext cx="411475" cy="409222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Autofit/>
              </a:bodyPr>
              <a:lstStyle>
                <a:lvl1pPr algn="l" defTabSz="914400" rtl="0" eaLnBrk="1" latinLnBrk="0" hangingPunct="1">
                  <a:spcBef>
                    <a:spcPct val="0"/>
                  </a:spcBef>
                  <a:buNone/>
                  <a:defRPr sz="3600" kern="12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aramond" pitchFamily="18" charset="0"/>
                    <a:ea typeface="+mj-ea"/>
                    <a:cs typeface="+mj-cs"/>
                  </a:defRPr>
                </a:lvl1pPr>
                <a:lvl2pPr eaLnBrk="1" hangingPunct="1">
                  <a:defRPr>
                    <a:solidFill>
                      <a:schemeClr val="tx2"/>
                    </a:solidFill>
                  </a:defRPr>
                </a:lvl2pPr>
                <a:lvl3pPr eaLnBrk="1" hangingPunct="1">
                  <a:defRPr>
                    <a:solidFill>
                      <a:schemeClr val="tx2"/>
                    </a:solidFill>
                  </a:defRPr>
                </a:lvl3pPr>
                <a:lvl4pPr eaLnBrk="1" hangingPunct="1">
                  <a:defRPr>
                    <a:solidFill>
                      <a:schemeClr val="tx2"/>
                    </a:solidFill>
                  </a:defRPr>
                </a:lvl4pPr>
                <a:lvl5pPr eaLnBrk="1" hangingPunct="1">
                  <a:defRPr>
                    <a:solidFill>
                      <a:schemeClr val="tx2"/>
                    </a:solidFill>
                  </a:defRPr>
                </a:lvl5pPr>
                <a:lvl6pPr eaLnBrk="1" hangingPunct="1">
                  <a:defRPr>
                    <a:solidFill>
                      <a:schemeClr val="tx2"/>
                    </a:solidFill>
                  </a:defRPr>
                </a:lvl6pPr>
                <a:lvl7pPr eaLnBrk="1" hangingPunct="1">
                  <a:defRPr>
                    <a:solidFill>
                      <a:schemeClr val="tx2"/>
                    </a:solidFill>
                  </a:defRPr>
                </a:lvl7pPr>
                <a:lvl8pPr eaLnBrk="1" hangingPunct="1">
                  <a:defRPr>
                    <a:solidFill>
                      <a:schemeClr val="tx2"/>
                    </a:solidFill>
                  </a:defRPr>
                </a:lvl8pPr>
                <a:lvl9pPr eaLnBrk="1" hangingPunct="1">
                  <a:defRPr>
                    <a:solidFill>
                      <a:schemeClr val="tx2"/>
                    </a:solidFill>
                  </a:defRPr>
                </a:lvl9pPr>
              </a:lstStyle>
              <a:p>
                <a:r>
                  <a:rPr lang="en-US" sz="2400" dirty="0" smtClean="0">
                    <a:latin typeface="French Script MT" pitchFamily="66" charset="0"/>
                  </a:rPr>
                  <a:t>R</a:t>
                </a:r>
                <a:endParaRPr lang="en-US" sz="2400" dirty="0">
                  <a:latin typeface="French Script MT" pitchFamily="66" charset="0"/>
                </a:endParaRPr>
              </a:p>
            </p:txBody>
          </p:sp>
          <p:sp>
            <p:nvSpPr>
              <p:cNvPr id="41" name="Title 1"/>
              <p:cNvSpPr txBox="1">
                <a:spLocks/>
              </p:cNvSpPr>
              <p:nvPr/>
            </p:nvSpPr>
            <p:spPr>
              <a:xfrm>
                <a:off x="5294366" y="2762007"/>
                <a:ext cx="759299" cy="409222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Autofit/>
              </a:bodyPr>
              <a:lstStyle>
                <a:lvl1pPr algn="l" defTabSz="914400" rtl="0" eaLnBrk="1" latinLnBrk="0" hangingPunct="1">
                  <a:spcBef>
                    <a:spcPct val="0"/>
                  </a:spcBef>
                  <a:buNone/>
                  <a:defRPr sz="3600" kern="12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aramond" pitchFamily="18" charset="0"/>
                    <a:ea typeface="+mj-ea"/>
                    <a:cs typeface="+mj-cs"/>
                  </a:defRPr>
                </a:lvl1pPr>
                <a:lvl2pPr eaLnBrk="1" hangingPunct="1">
                  <a:defRPr>
                    <a:solidFill>
                      <a:schemeClr val="tx2"/>
                    </a:solidFill>
                  </a:defRPr>
                </a:lvl2pPr>
                <a:lvl3pPr eaLnBrk="1" hangingPunct="1">
                  <a:defRPr>
                    <a:solidFill>
                      <a:schemeClr val="tx2"/>
                    </a:solidFill>
                  </a:defRPr>
                </a:lvl3pPr>
                <a:lvl4pPr eaLnBrk="1" hangingPunct="1">
                  <a:defRPr>
                    <a:solidFill>
                      <a:schemeClr val="tx2"/>
                    </a:solidFill>
                  </a:defRPr>
                </a:lvl4pPr>
                <a:lvl5pPr eaLnBrk="1" hangingPunct="1">
                  <a:defRPr>
                    <a:solidFill>
                      <a:schemeClr val="tx2"/>
                    </a:solidFill>
                  </a:defRPr>
                </a:lvl5pPr>
                <a:lvl6pPr eaLnBrk="1" hangingPunct="1">
                  <a:defRPr>
                    <a:solidFill>
                      <a:schemeClr val="tx2"/>
                    </a:solidFill>
                  </a:defRPr>
                </a:lvl6pPr>
                <a:lvl7pPr eaLnBrk="1" hangingPunct="1">
                  <a:defRPr>
                    <a:solidFill>
                      <a:schemeClr val="tx2"/>
                    </a:solidFill>
                  </a:defRPr>
                </a:lvl7pPr>
                <a:lvl8pPr eaLnBrk="1" hangingPunct="1">
                  <a:defRPr>
                    <a:solidFill>
                      <a:schemeClr val="tx2"/>
                    </a:solidFill>
                  </a:defRPr>
                </a:lvl8pPr>
                <a:lvl9pPr eaLnBrk="1" hangingPunct="1">
                  <a:defRPr>
                    <a:solidFill>
                      <a:schemeClr val="tx2"/>
                    </a:solidFill>
                  </a:defRPr>
                </a:lvl9pPr>
              </a:lstStyle>
              <a:p>
                <a:r>
                  <a:rPr lang="en-US" sz="2400" dirty="0" smtClean="0">
                    <a:latin typeface="French Script MT" pitchFamily="66" charset="0"/>
                  </a:rPr>
                  <a:t>M</a:t>
                </a:r>
                <a:r>
                  <a:rPr lang="en-US" sz="2400" dirty="0" smtClean="0"/>
                  <a:t>g</a:t>
                </a:r>
                <a:endParaRPr lang="en-US" sz="2400" dirty="0">
                  <a:latin typeface="French Script MT" pitchFamily="66" charset="0"/>
                </a:endParaRPr>
              </a:p>
            </p:txBody>
          </p:sp>
          <p:cxnSp>
            <p:nvCxnSpPr>
              <p:cNvPr id="43" name="Straight Arrow Connector 42"/>
              <p:cNvCxnSpPr>
                <a:stCxn id="29" idx="4"/>
              </p:cNvCxnSpPr>
              <p:nvPr/>
            </p:nvCxnSpPr>
            <p:spPr>
              <a:xfrm>
                <a:off x="5852151" y="2570616"/>
                <a:ext cx="0" cy="676044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Arrow Connector 44"/>
              <p:cNvCxnSpPr>
                <a:stCxn id="29" idx="0"/>
              </p:cNvCxnSpPr>
              <p:nvPr/>
            </p:nvCxnSpPr>
            <p:spPr>
              <a:xfrm flipV="1">
                <a:off x="5852151" y="1051586"/>
                <a:ext cx="0" cy="60463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" name="Title 1"/>
              <p:cNvSpPr txBox="1">
                <a:spLocks/>
              </p:cNvSpPr>
              <p:nvPr/>
            </p:nvSpPr>
            <p:spPr>
              <a:xfrm>
                <a:off x="5875013" y="1229667"/>
                <a:ext cx="731512" cy="409222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Autofit/>
              </a:bodyPr>
              <a:lstStyle>
                <a:lvl1pPr algn="l" defTabSz="914400" rtl="0" eaLnBrk="1" latinLnBrk="0" hangingPunct="1">
                  <a:spcBef>
                    <a:spcPct val="0"/>
                  </a:spcBef>
                  <a:buNone/>
                  <a:defRPr sz="3600" kern="12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aramond" pitchFamily="18" charset="0"/>
                    <a:ea typeface="+mj-ea"/>
                    <a:cs typeface="+mj-cs"/>
                  </a:defRPr>
                </a:lvl1pPr>
                <a:lvl2pPr eaLnBrk="1" hangingPunct="1">
                  <a:defRPr>
                    <a:solidFill>
                      <a:schemeClr val="tx2"/>
                    </a:solidFill>
                  </a:defRPr>
                </a:lvl2pPr>
                <a:lvl3pPr eaLnBrk="1" hangingPunct="1">
                  <a:defRPr>
                    <a:solidFill>
                      <a:schemeClr val="tx2"/>
                    </a:solidFill>
                  </a:defRPr>
                </a:lvl3pPr>
                <a:lvl4pPr eaLnBrk="1" hangingPunct="1">
                  <a:defRPr>
                    <a:solidFill>
                      <a:schemeClr val="tx2"/>
                    </a:solidFill>
                  </a:defRPr>
                </a:lvl4pPr>
                <a:lvl5pPr eaLnBrk="1" hangingPunct="1">
                  <a:defRPr>
                    <a:solidFill>
                      <a:schemeClr val="tx2"/>
                    </a:solidFill>
                  </a:defRPr>
                </a:lvl5pPr>
                <a:lvl6pPr eaLnBrk="1" hangingPunct="1">
                  <a:defRPr>
                    <a:solidFill>
                      <a:schemeClr val="tx2"/>
                    </a:solidFill>
                  </a:defRPr>
                </a:lvl6pPr>
                <a:lvl7pPr eaLnBrk="1" hangingPunct="1">
                  <a:defRPr>
                    <a:solidFill>
                      <a:schemeClr val="tx2"/>
                    </a:solidFill>
                  </a:defRPr>
                </a:lvl7pPr>
                <a:lvl8pPr eaLnBrk="1" hangingPunct="1">
                  <a:defRPr>
                    <a:solidFill>
                      <a:schemeClr val="tx2"/>
                    </a:solidFill>
                  </a:defRPr>
                </a:lvl8pPr>
                <a:lvl9pPr eaLnBrk="1" hangingPunct="1">
                  <a:defRPr>
                    <a:solidFill>
                      <a:schemeClr val="tx2"/>
                    </a:solidFill>
                  </a:defRPr>
                </a:lvl9pPr>
              </a:lstStyle>
              <a:p>
                <a:r>
                  <a:rPr lang="en-US" sz="2400" dirty="0" err="1" smtClean="0"/>
                  <a:t>F</a:t>
                </a:r>
                <a:r>
                  <a:rPr lang="en-US" sz="2400" baseline="-25000" dirty="0" err="1" smtClean="0"/>
                  <a:t>axel</a:t>
                </a:r>
                <a:endParaRPr lang="en-US" sz="2400" dirty="0"/>
              </a:p>
            </p:txBody>
          </p:sp>
          <p:sp>
            <p:nvSpPr>
              <p:cNvPr id="47" name="Arc 46"/>
              <p:cNvSpPr/>
              <p:nvPr/>
            </p:nvSpPr>
            <p:spPr>
              <a:xfrm rot="16200000">
                <a:off x="5294366" y="1529481"/>
                <a:ext cx="914400" cy="914400"/>
              </a:xfrm>
              <a:prstGeom prst="arc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Title 1"/>
              <p:cNvSpPr txBox="1">
                <a:spLocks/>
              </p:cNvSpPr>
              <p:nvPr/>
            </p:nvSpPr>
            <p:spPr>
              <a:xfrm>
                <a:off x="5124592" y="1363789"/>
                <a:ext cx="411475" cy="409222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Autofit/>
              </a:bodyPr>
              <a:lstStyle>
                <a:lvl1pPr algn="l" defTabSz="914400" rtl="0" eaLnBrk="1" latinLnBrk="0" hangingPunct="1">
                  <a:spcBef>
                    <a:spcPct val="0"/>
                  </a:spcBef>
                  <a:buNone/>
                  <a:defRPr sz="3600" kern="12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aramond" pitchFamily="18" charset="0"/>
                    <a:ea typeface="+mj-ea"/>
                    <a:cs typeface="+mj-cs"/>
                  </a:defRPr>
                </a:lvl1pPr>
                <a:lvl2pPr eaLnBrk="1" hangingPunct="1">
                  <a:defRPr>
                    <a:solidFill>
                      <a:schemeClr val="tx2"/>
                    </a:solidFill>
                  </a:defRPr>
                </a:lvl2pPr>
                <a:lvl3pPr eaLnBrk="1" hangingPunct="1">
                  <a:defRPr>
                    <a:solidFill>
                      <a:schemeClr val="tx2"/>
                    </a:solidFill>
                  </a:defRPr>
                </a:lvl3pPr>
                <a:lvl4pPr eaLnBrk="1" hangingPunct="1">
                  <a:defRPr>
                    <a:solidFill>
                      <a:schemeClr val="tx2"/>
                    </a:solidFill>
                  </a:defRPr>
                </a:lvl4pPr>
                <a:lvl5pPr eaLnBrk="1" hangingPunct="1">
                  <a:defRPr>
                    <a:solidFill>
                      <a:schemeClr val="tx2"/>
                    </a:solidFill>
                  </a:defRPr>
                </a:lvl5pPr>
                <a:lvl6pPr eaLnBrk="1" hangingPunct="1">
                  <a:defRPr>
                    <a:solidFill>
                      <a:schemeClr val="tx2"/>
                    </a:solidFill>
                  </a:defRPr>
                </a:lvl6pPr>
                <a:lvl7pPr eaLnBrk="1" hangingPunct="1">
                  <a:defRPr>
                    <a:solidFill>
                      <a:schemeClr val="tx2"/>
                    </a:solidFill>
                  </a:defRPr>
                </a:lvl7pPr>
                <a:lvl8pPr eaLnBrk="1" hangingPunct="1">
                  <a:defRPr>
                    <a:solidFill>
                      <a:schemeClr val="tx2"/>
                    </a:solidFill>
                  </a:defRPr>
                </a:lvl8pPr>
                <a:lvl9pPr eaLnBrk="1" hangingPunct="1">
                  <a:defRPr>
                    <a:solidFill>
                      <a:schemeClr val="tx2"/>
                    </a:solidFill>
                  </a:defRPr>
                </a:lvl9pPr>
              </a:lstStyle>
              <a:p>
                <a:r>
                  <a:rPr lang="en-US" sz="2400" dirty="0" smtClean="0"/>
                  <a:t>+</a:t>
                </a:r>
                <a:endParaRPr lang="en-US" sz="2400" dirty="0"/>
              </a:p>
            </p:txBody>
          </p:sp>
        </p:grpSp>
        <p:sp>
          <p:nvSpPr>
            <p:cNvPr id="58" name="Arc 57"/>
            <p:cNvSpPr/>
            <p:nvPr/>
          </p:nvSpPr>
          <p:spPr>
            <a:xfrm rot="2619065">
              <a:off x="4313013" y="2149688"/>
              <a:ext cx="914400" cy="914400"/>
            </a:xfrm>
            <a:prstGeom prst="arc">
              <a:avLst/>
            </a:prstGeom>
            <a:ln w="44450" cmpd="dbl">
              <a:solidFill>
                <a:schemeClr val="tx1"/>
              </a:solidFill>
              <a:headEnd w="sm" len="med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Title 1"/>
            <p:cNvSpPr txBox="1">
              <a:spLocks/>
            </p:cNvSpPr>
            <p:nvPr/>
          </p:nvSpPr>
          <p:spPr>
            <a:xfrm>
              <a:off x="5193571" y="2253872"/>
              <a:ext cx="376471" cy="446938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l-GR" sz="2400" dirty="0" smtClean="0"/>
                <a:t>α</a:t>
              </a:r>
              <a:endParaRPr lang="en-US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2768905185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50" grpId="0"/>
      <p:bldP spid="5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>
    <a:lnDef>
      <a:spPr>
        <a:ln w="254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2585</TotalTime>
  <Words>668</Words>
  <Application>Microsoft Office PowerPoint</Application>
  <PresentationFormat>On-screen Show (4:3)</PresentationFormat>
  <Paragraphs>122</Paragraphs>
  <Slides>10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Default Theme</vt:lpstr>
      <vt:lpstr>Equation</vt:lpstr>
      <vt:lpstr>Microsoft Equation 3.0</vt:lpstr>
      <vt:lpstr>Physics 101  -  Lecture 13</vt:lpstr>
      <vt:lpstr>Recall what we have in hand that connects translational and rotational motion.</vt:lpstr>
      <vt:lpstr>Use the structure of the WETh to re-express force and inertia for rotation of rigid objects.</vt:lpstr>
      <vt:lpstr>Same ω for all parts of rigid object.  So just compute I for a given shape and axis.  In this class look them up on page 263.</vt:lpstr>
      <vt:lpstr>What is the moment of inertia of a balancing pole that consists of a 4.0m long rod of mass 10kg with a small 5.0kg mass at either end?  Compute the answer for the rotation axis at the middle and at one end.</vt:lpstr>
      <vt:lpstr>Clicker Question:  Compute the moment of inertia for the pole about the left end.  The moment of inertial of a thin rod about one end is (mL2)/3.</vt:lpstr>
      <vt:lpstr>Put this into practice with an Atwood machine.</vt:lpstr>
      <vt:lpstr>Start at the beginning.  This pulley is massless and frictionless.</vt:lpstr>
      <vt:lpstr>Now let the pulley have mass M and radius R.  Assume that it is a solid disk and so its moment of inertia is (MR2)/2.  Answer the same question.</vt:lpstr>
      <vt:lpstr>A solid cylinder, I = MR2/2, has a string wrapped around it several times.  The free end of the string is attached to a support and then the cylinder is released from rest so that it rotates and the string unwinds as the cylinder descends.  How long does it take to descend a distance h?  Take 3 minutes to start the problem.</vt:lpstr>
    </vt:vector>
  </TitlesOfParts>
  <Company>University of Illinois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Physics 101  -  Lecture 7</dc:title>
  <dc:creator>Halfpap, Bradford Lee</dc:creator>
  <cp:lastModifiedBy>Halfpap, Bradford Lee</cp:lastModifiedBy>
  <cp:revision>199</cp:revision>
  <dcterms:created xsi:type="dcterms:W3CDTF">2012-09-16T23:14:53Z</dcterms:created>
  <dcterms:modified xsi:type="dcterms:W3CDTF">2012-10-16T23:29:27Z</dcterms:modified>
</cp:coreProperties>
</file>