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EC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426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5720" cy="457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71FFD-C035-4E47-ABC8-35C7A43D8A7B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DDE62-0F45-4A26-8B3A-EBD5CE1A8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44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Critical angle is about 60 degrees for our spool.</a:t>
            </a:r>
            <a:r>
              <a:rPr lang="en-US" baseline="0" dirty="0" smtClean="0"/>
              <a:t>  Line of action of P passes through point B.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625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Chain gives ability to see size of what</a:t>
            </a:r>
            <a:r>
              <a:rPr lang="en-US" baseline="0" dirty="0" smtClean="0"/>
              <a:t> would have been the friction force.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037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Chain force is represented as friction, F</a:t>
            </a:r>
            <a:r>
              <a:rPr lang="en-US" baseline="-25000" dirty="0" smtClean="0"/>
              <a:t>f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DDE62-0F45-4A26-8B3A-EBD5CE1A87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707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447800"/>
            <a:ext cx="7543800" cy="83820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en-US" dirty="0" smtClean="0"/>
              <a:t>Friday, September 07,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19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17.bin"/><Relationship Id="rId17" Type="http://schemas.openxmlformats.org/officeDocument/2006/relationships/image" Target="../media/image21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9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5" Type="http://schemas.openxmlformats.org/officeDocument/2006/relationships/image" Target="../media/image20.w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7.wmf"/><Relationship Id="rId14" Type="http://schemas.openxmlformats.org/officeDocument/2006/relationships/oleObject" Target="../embeddings/oleObject18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29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6.wmf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8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7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image" Target="../media/image34.jpeg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33.wmf"/><Relationship Id="rId5" Type="http://schemas.openxmlformats.org/officeDocument/2006/relationships/image" Target="../media/image30.wmf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8.bin"/><Relationship Id="rId9" Type="http://schemas.openxmlformats.org/officeDocument/2006/relationships/image" Target="../media/image3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543800" cy="838200"/>
          </a:xfrm>
        </p:spPr>
        <p:txBody>
          <a:bodyPr/>
          <a:lstStyle/>
          <a:p>
            <a:pPr algn="ctr"/>
            <a:r>
              <a:rPr lang="en-US" sz="4800" dirty="0" smtClean="0"/>
              <a:t>Physics 101  -  Lecture 15</a:t>
            </a:r>
            <a:endParaRPr lang="en-US" sz="48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04461" y="1621231"/>
            <a:ext cx="7543800" cy="11277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Today’s lecture will get us to section 8.6.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2524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74320"/>
            <a:ext cx="7543800" cy="1097280"/>
          </a:xfrm>
        </p:spPr>
        <p:txBody>
          <a:bodyPr/>
          <a:lstStyle/>
          <a:p>
            <a:r>
              <a:rPr lang="en-US" sz="3200" dirty="0" smtClean="0"/>
              <a:t>Statics Examples:  The Spool, The Ladder, and The Weighted Beam.</a:t>
            </a:r>
            <a:endParaRPr lang="en-US" sz="3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22960" y="5576657"/>
            <a:ext cx="528303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Summing forces will be easy but what should I pick for the axis of rotation?</a:t>
            </a:r>
            <a:endParaRPr lang="en-US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22960" y="1688384"/>
            <a:ext cx="7360920" cy="10972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The Spool  -  Depending upon the angle of the rope, the spool moves to the right or to the left.  Find the angle the marks the transition.  </a:t>
            </a:r>
            <a:endParaRPr lang="en-US" sz="24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5517441" y="3413020"/>
            <a:ext cx="2948940" cy="1829244"/>
            <a:chOff x="5517441" y="3413020"/>
            <a:chExt cx="2948940" cy="1829244"/>
          </a:xfrm>
        </p:grpSpPr>
        <p:cxnSp>
          <p:nvCxnSpPr>
            <p:cNvPr id="6" name="Straight Connector 5"/>
            <p:cNvCxnSpPr/>
            <p:nvPr/>
          </p:nvCxnSpPr>
          <p:spPr>
            <a:xfrm flipH="1">
              <a:off x="5517441" y="5242264"/>
              <a:ext cx="294894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>
              <a:spLocks noChangeAspect="1"/>
            </p:cNvSpPr>
            <p:nvPr/>
          </p:nvSpPr>
          <p:spPr>
            <a:xfrm>
              <a:off x="6413673" y="3413020"/>
              <a:ext cx="1828800" cy="18288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6870873" y="3870220"/>
              <a:ext cx="914400" cy="9144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517441" y="3523688"/>
            <a:ext cx="2281592" cy="2057401"/>
            <a:chOff x="5517441" y="3523688"/>
            <a:chExt cx="2281592" cy="2057401"/>
          </a:xfrm>
        </p:grpSpPr>
        <p:grpSp>
          <p:nvGrpSpPr>
            <p:cNvPr id="18" name="Group 17"/>
            <p:cNvGrpSpPr/>
            <p:nvPr/>
          </p:nvGrpSpPr>
          <p:grpSpPr>
            <a:xfrm>
              <a:off x="5517441" y="3752288"/>
              <a:ext cx="2281592" cy="1828801"/>
              <a:chOff x="5517441" y="3752288"/>
              <a:chExt cx="2281592" cy="1828801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 flipH="1" flipV="1">
                <a:off x="5964835" y="3752288"/>
                <a:ext cx="1027077" cy="914402"/>
              </a:xfrm>
              <a:prstGeom prst="straightConnector1">
                <a:avLst/>
              </a:prstGeom>
              <a:ln w="4445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H="1">
                <a:off x="5517441" y="4686368"/>
                <a:ext cx="1474470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Arc 13"/>
              <p:cNvSpPr>
                <a:spLocks noChangeAspect="1"/>
              </p:cNvSpPr>
              <p:nvPr/>
            </p:nvSpPr>
            <p:spPr>
              <a:xfrm rot="16200000">
                <a:off x="5970233" y="3752289"/>
                <a:ext cx="1828800" cy="1828800"/>
              </a:xfrm>
              <a:prstGeom prst="arc">
                <a:avLst>
                  <a:gd name="adj1" fmla="val 16200000"/>
                  <a:gd name="adj2" fmla="val 18901983"/>
                </a:avLst>
              </a:prstGeom>
              <a:ln w="19050">
                <a:solidFill>
                  <a:schemeClr val="tx1"/>
                </a:solidFill>
                <a:headEnd type="arrow" w="sm" len="med"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itle 1"/>
              <p:cNvSpPr txBox="1">
                <a:spLocks/>
              </p:cNvSpPr>
              <p:nvPr/>
            </p:nvSpPr>
            <p:spPr>
              <a:xfrm>
                <a:off x="5736235" y="4023360"/>
                <a:ext cx="457200" cy="4572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/>
                  <a:t>θ</a:t>
                </a:r>
              </a:p>
            </p:txBody>
          </p:sp>
        </p:grpSp>
        <p:sp>
          <p:nvSpPr>
            <p:cNvPr id="28" name="Title 1"/>
            <p:cNvSpPr txBox="1">
              <a:spLocks/>
            </p:cNvSpPr>
            <p:nvPr/>
          </p:nvSpPr>
          <p:spPr>
            <a:xfrm>
              <a:off x="6026076" y="3523688"/>
              <a:ext cx="457200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rgbClr val="FFFF00"/>
                  </a:solidFill>
                </a:rPr>
                <a:t>P</a:t>
              </a:r>
              <a:endParaRPr lang="en-US" sz="24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338060" y="5198899"/>
            <a:ext cx="937260" cy="457200"/>
            <a:chOff x="7338060" y="5198899"/>
            <a:chExt cx="937260" cy="457200"/>
          </a:xfrm>
        </p:grpSpPr>
        <p:cxnSp>
          <p:nvCxnSpPr>
            <p:cNvPr id="25" name="Straight Arrow Connector 24"/>
            <p:cNvCxnSpPr/>
            <p:nvPr/>
          </p:nvCxnSpPr>
          <p:spPr>
            <a:xfrm flipH="1">
              <a:off x="7338060" y="5223177"/>
              <a:ext cx="937260" cy="0"/>
            </a:xfrm>
            <a:prstGeom prst="straightConnector1">
              <a:avLst/>
            </a:prstGeom>
            <a:ln w="44450">
              <a:solidFill>
                <a:srgbClr val="FFFF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itle 1"/>
            <p:cNvSpPr txBox="1">
              <a:spLocks/>
            </p:cNvSpPr>
            <p:nvPr/>
          </p:nvSpPr>
          <p:spPr>
            <a:xfrm>
              <a:off x="7578090" y="5198899"/>
              <a:ext cx="457200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err="1" smtClean="0">
                  <a:solidFill>
                    <a:srgbClr val="FFFF00"/>
                  </a:solidFill>
                </a:rPr>
                <a:t>F</a:t>
              </a:r>
              <a:r>
                <a:rPr lang="en-US" sz="2400" baseline="-25000" dirty="0" err="1" smtClean="0">
                  <a:solidFill>
                    <a:srgbClr val="FFFF00"/>
                  </a:solidFill>
                </a:rPr>
                <a:t>f</a:t>
              </a:r>
              <a:endParaRPr lang="en-US" sz="24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255460" y="4200168"/>
            <a:ext cx="645260" cy="874752"/>
            <a:chOff x="7255460" y="4200168"/>
            <a:chExt cx="645260" cy="874752"/>
          </a:xfrm>
        </p:grpSpPr>
        <p:cxnSp>
          <p:nvCxnSpPr>
            <p:cNvPr id="33" name="Straight Arrow Connector 32"/>
            <p:cNvCxnSpPr/>
            <p:nvPr/>
          </p:nvCxnSpPr>
          <p:spPr>
            <a:xfrm>
              <a:off x="7315422" y="4327420"/>
              <a:ext cx="0" cy="747500"/>
            </a:xfrm>
            <a:prstGeom prst="straightConnector1">
              <a:avLst/>
            </a:prstGeom>
            <a:ln w="44450">
              <a:solidFill>
                <a:srgbClr val="FFFF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itle 1"/>
            <p:cNvSpPr txBox="1">
              <a:spLocks/>
            </p:cNvSpPr>
            <p:nvPr/>
          </p:nvSpPr>
          <p:spPr>
            <a:xfrm>
              <a:off x="7255460" y="4200168"/>
              <a:ext cx="645260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rgbClr val="FFFF00"/>
                  </a:solidFill>
                </a:rPr>
                <a:t>mg</a:t>
              </a:r>
              <a:endParaRPr lang="en-US" sz="24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884633" y="5242264"/>
            <a:ext cx="457200" cy="564176"/>
            <a:chOff x="6884633" y="5242264"/>
            <a:chExt cx="457200" cy="564176"/>
          </a:xfrm>
        </p:grpSpPr>
        <p:sp>
          <p:nvSpPr>
            <p:cNvPr id="27" name="Title 1"/>
            <p:cNvSpPr txBox="1">
              <a:spLocks/>
            </p:cNvSpPr>
            <p:nvPr/>
          </p:nvSpPr>
          <p:spPr>
            <a:xfrm>
              <a:off x="6884633" y="5349240"/>
              <a:ext cx="457200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>
                  <a:solidFill>
                    <a:srgbClr val="FFFF00"/>
                  </a:solidFill>
                </a:rPr>
                <a:t>N</a:t>
              </a: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7315422" y="5242264"/>
              <a:ext cx="0" cy="457201"/>
            </a:xfrm>
            <a:prstGeom prst="straightConnector1">
              <a:avLst/>
            </a:prstGeom>
            <a:ln w="444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7647024" y="2325062"/>
            <a:ext cx="1190898" cy="1087958"/>
            <a:chOff x="5002536" y="5304852"/>
            <a:chExt cx="1190898" cy="1087958"/>
          </a:xfrm>
        </p:grpSpPr>
        <p:sp>
          <p:nvSpPr>
            <p:cNvPr id="15" name="Title 1"/>
            <p:cNvSpPr txBox="1">
              <a:spLocks/>
            </p:cNvSpPr>
            <p:nvPr/>
          </p:nvSpPr>
          <p:spPr>
            <a:xfrm>
              <a:off x="5002536" y="5922292"/>
              <a:ext cx="457200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x</a:t>
              </a:r>
              <a:endParaRPr lang="en-US" sz="2400" dirty="0"/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flipH="1">
              <a:off x="5120639" y="6038289"/>
              <a:ext cx="615595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5736235" y="5478410"/>
              <a:ext cx="0" cy="54864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Arc 45"/>
            <p:cNvSpPr/>
            <p:nvPr/>
          </p:nvSpPr>
          <p:spPr>
            <a:xfrm rot="16200000">
              <a:off x="5279034" y="5478410"/>
              <a:ext cx="914400" cy="914400"/>
            </a:xfrm>
            <a:prstGeom prst="arc">
              <a:avLst>
                <a:gd name="adj1" fmla="val 16200000"/>
                <a:gd name="adj2" fmla="val 19060177"/>
              </a:avLst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itle 1"/>
            <p:cNvSpPr txBox="1">
              <a:spLocks/>
            </p:cNvSpPr>
            <p:nvPr/>
          </p:nvSpPr>
          <p:spPr>
            <a:xfrm>
              <a:off x="5736234" y="5304852"/>
              <a:ext cx="457200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y</a:t>
              </a:r>
            </a:p>
          </p:txBody>
        </p:sp>
        <p:sp>
          <p:nvSpPr>
            <p:cNvPr id="48" name="Title 1"/>
            <p:cNvSpPr txBox="1">
              <a:spLocks/>
            </p:cNvSpPr>
            <p:nvPr/>
          </p:nvSpPr>
          <p:spPr>
            <a:xfrm>
              <a:off x="5050434" y="5304852"/>
              <a:ext cx="457200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+</a:t>
              </a:r>
            </a:p>
          </p:txBody>
        </p:sp>
      </p:grpSp>
      <p:sp>
        <p:nvSpPr>
          <p:cNvPr id="50" name="Title 1"/>
          <p:cNvSpPr txBox="1">
            <a:spLocks/>
          </p:cNvSpPr>
          <p:nvPr/>
        </p:nvSpPr>
        <p:spPr>
          <a:xfrm>
            <a:off x="822960" y="3102448"/>
            <a:ext cx="4511601" cy="4076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We will need P in component form.</a:t>
            </a:r>
            <a:endParaRPr lang="en-US" sz="2400" dirty="0"/>
          </a:p>
        </p:txBody>
      </p:sp>
      <p:grpSp>
        <p:nvGrpSpPr>
          <p:cNvPr id="63" name="Group 62"/>
          <p:cNvGrpSpPr/>
          <p:nvPr/>
        </p:nvGrpSpPr>
        <p:grpSpPr>
          <a:xfrm>
            <a:off x="822960" y="3826865"/>
            <a:ext cx="2121027" cy="1433007"/>
            <a:chOff x="804317" y="4327418"/>
            <a:chExt cx="2121027" cy="1433007"/>
          </a:xfrm>
        </p:grpSpPr>
        <p:cxnSp>
          <p:nvCxnSpPr>
            <p:cNvPr id="51" name="Straight Arrow Connector 50"/>
            <p:cNvCxnSpPr/>
            <p:nvPr/>
          </p:nvCxnSpPr>
          <p:spPr>
            <a:xfrm flipH="1" flipV="1">
              <a:off x="1828800" y="4327418"/>
              <a:ext cx="1027077" cy="914402"/>
            </a:xfrm>
            <a:prstGeom prst="straightConnector1">
              <a:avLst/>
            </a:prstGeom>
            <a:ln w="44450">
              <a:solidFill>
                <a:srgbClr val="FFFF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H="1">
              <a:off x="1828800" y="5242264"/>
              <a:ext cx="1027078" cy="0"/>
            </a:xfrm>
            <a:prstGeom prst="straightConnector1">
              <a:avLst/>
            </a:prstGeom>
            <a:ln w="444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V="1">
              <a:off x="1828800" y="4327418"/>
              <a:ext cx="1" cy="914846"/>
            </a:xfrm>
            <a:prstGeom prst="straightConnector1">
              <a:avLst/>
            </a:prstGeom>
            <a:ln w="444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itle 1"/>
            <p:cNvSpPr txBox="1">
              <a:spLocks/>
            </p:cNvSpPr>
            <p:nvPr/>
          </p:nvSpPr>
          <p:spPr>
            <a:xfrm>
              <a:off x="2330797" y="4420623"/>
              <a:ext cx="457200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rgbClr val="FFFF00"/>
                  </a:solidFill>
                </a:rPr>
                <a:t>P</a:t>
              </a:r>
              <a:endParaRPr lang="en-US" sz="2400" dirty="0">
                <a:solidFill>
                  <a:srgbClr val="FFFF00"/>
                </a:solidFill>
              </a:endParaRPr>
            </a:p>
          </p:txBody>
        </p:sp>
        <p:sp>
          <p:nvSpPr>
            <p:cNvPr id="60" name="Title 1"/>
            <p:cNvSpPr txBox="1">
              <a:spLocks/>
            </p:cNvSpPr>
            <p:nvPr/>
          </p:nvSpPr>
          <p:spPr>
            <a:xfrm>
              <a:off x="804317" y="4611950"/>
              <a:ext cx="1097280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err="1" smtClean="0">
                  <a:solidFill>
                    <a:srgbClr val="FFFF00"/>
                  </a:solidFill>
                </a:rPr>
                <a:t>P∙sin</a:t>
              </a:r>
              <a:r>
                <a:rPr lang="en-US" sz="2400" dirty="0" smtClean="0">
                  <a:solidFill>
                    <a:srgbClr val="FFFF00"/>
                  </a:solidFill>
                </a:rPr>
                <a:t>(</a:t>
              </a:r>
              <a:r>
                <a:rPr lang="el-GR" sz="2400" dirty="0" smtClean="0">
                  <a:solidFill>
                    <a:srgbClr val="FFFF00"/>
                  </a:solidFill>
                </a:rPr>
                <a:t>θ</a:t>
              </a:r>
              <a:r>
                <a:rPr lang="en-US" sz="2400" dirty="0" smtClean="0">
                  <a:solidFill>
                    <a:srgbClr val="FFFF00"/>
                  </a:solidFill>
                </a:rPr>
                <a:t>)</a:t>
              </a:r>
              <a:endParaRPr lang="en-US" sz="2400" dirty="0">
                <a:solidFill>
                  <a:srgbClr val="FFFF00"/>
                </a:solidFill>
              </a:endParaRPr>
            </a:p>
          </p:txBody>
        </p:sp>
        <p:sp>
          <p:nvSpPr>
            <p:cNvPr id="61" name="Title 1"/>
            <p:cNvSpPr txBox="1">
              <a:spLocks/>
            </p:cNvSpPr>
            <p:nvPr/>
          </p:nvSpPr>
          <p:spPr>
            <a:xfrm>
              <a:off x="2321884" y="4840550"/>
              <a:ext cx="457200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θ</a:t>
              </a:r>
            </a:p>
          </p:txBody>
        </p:sp>
        <p:sp>
          <p:nvSpPr>
            <p:cNvPr id="62" name="Title 1"/>
            <p:cNvSpPr txBox="1">
              <a:spLocks/>
            </p:cNvSpPr>
            <p:nvPr/>
          </p:nvSpPr>
          <p:spPr>
            <a:xfrm>
              <a:off x="1736249" y="5303225"/>
              <a:ext cx="1189095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err="1" smtClean="0">
                  <a:solidFill>
                    <a:srgbClr val="FFFF00"/>
                  </a:solidFill>
                </a:rPr>
                <a:t>P∙cos</a:t>
              </a:r>
              <a:r>
                <a:rPr lang="en-US" sz="2400" dirty="0" smtClean="0">
                  <a:solidFill>
                    <a:srgbClr val="FFFF00"/>
                  </a:solidFill>
                </a:rPr>
                <a:t>(</a:t>
              </a:r>
              <a:r>
                <a:rPr lang="el-GR" sz="2400" dirty="0" smtClean="0">
                  <a:solidFill>
                    <a:srgbClr val="FFFF00"/>
                  </a:solidFill>
                </a:rPr>
                <a:t>θ</a:t>
              </a:r>
              <a:r>
                <a:rPr lang="en-US" sz="2400" dirty="0" smtClean="0">
                  <a:solidFill>
                    <a:srgbClr val="FFFF00"/>
                  </a:solidFill>
                </a:rPr>
                <a:t>)</a:t>
              </a:r>
              <a:endParaRPr lang="en-US" sz="24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026076" y="2887454"/>
            <a:ext cx="1371600" cy="1415848"/>
            <a:chOff x="6026076" y="2887454"/>
            <a:chExt cx="1371600" cy="1415848"/>
          </a:xfrm>
        </p:grpSpPr>
        <p:cxnSp>
          <p:nvCxnSpPr>
            <p:cNvPr id="65" name="Straight Arrow Connector 64"/>
            <p:cNvCxnSpPr>
              <a:stCxn id="66" idx="2"/>
            </p:cNvCxnSpPr>
            <p:nvPr/>
          </p:nvCxnSpPr>
          <p:spPr>
            <a:xfrm>
              <a:off x="6711876" y="3344654"/>
              <a:ext cx="603546" cy="9586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itle 1"/>
            <p:cNvSpPr txBox="1">
              <a:spLocks/>
            </p:cNvSpPr>
            <p:nvPr/>
          </p:nvSpPr>
          <p:spPr>
            <a:xfrm>
              <a:off x="6026076" y="2887454"/>
              <a:ext cx="1371600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Choice A</a:t>
              </a:r>
              <a:endParaRPr lang="en-US" sz="2400" dirty="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7315422" y="5349240"/>
            <a:ext cx="1371600" cy="1179094"/>
            <a:chOff x="7315422" y="5349240"/>
            <a:chExt cx="1371600" cy="1179094"/>
          </a:xfrm>
        </p:grpSpPr>
        <p:cxnSp>
          <p:nvCxnSpPr>
            <p:cNvPr id="72" name="Straight Arrow Connector 71"/>
            <p:cNvCxnSpPr/>
            <p:nvPr/>
          </p:nvCxnSpPr>
          <p:spPr>
            <a:xfrm flipH="1" flipV="1">
              <a:off x="7397676" y="5349240"/>
              <a:ext cx="387597" cy="73152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itle 1"/>
            <p:cNvSpPr txBox="1">
              <a:spLocks/>
            </p:cNvSpPr>
            <p:nvPr/>
          </p:nvSpPr>
          <p:spPr>
            <a:xfrm>
              <a:off x="7315422" y="6071134"/>
              <a:ext cx="1371600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Choice B</a:t>
              </a:r>
              <a:endParaRPr lang="en-US" sz="2400" dirty="0"/>
            </a:p>
          </p:txBody>
        </p:sp>
      </p:grpSp>
      <p:sp>
        <p:nvSpPr>
          <p:cNvPr id="53" name="Title 1"/>
          <p:cNvSpPr txBox="1">
            <a:spLocks/>
          </p:cNvSpPr>
          <p:nvPr/>
        </p:nvSpPr>
        <p:spPr>
          <a:xfrm>
            <a:off x="8237272" y="0"/>
            <a:ext cx="899499" cy="40763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Spool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9467546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8758" y="199588"/>
            <a:ext cx="2331720" cy="472440"/>
          </a:xfrm>
        </p:spPr>
        <p:txBody>
          <a:bodyPr/>
          <a:lstStyle/>
          <a:p>
            <a:r>
              <a:rPr lang="en-US" sz="3200" dirty="0" smtClean="0"/>
              <a:t>Try Choice A</a:t>
            </a:r>
            <a:endParaRPr lang="en-US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9075" y="280160"/>
            <a:ext cx="2560320" cy="110245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Let r be the small radius and R be the large radius.</a:t>
            </a:r>
            <a:endParaRPr lang="en-US" sz="24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5536327" y="383510"/>
            <a:ext cx="3320481" cy="3481378"/>
            <a:chOff x="5517441" y="2325062"/>
            <a:chExt cx="3320481" cy="3481378"/>
          </a:xfrm>
        </p:grpSpPr>
        <p:grpSp>
          <p:nvGrpSpPr>
            <p:cNvPr id="5" name="Group 4"/>
            <p:cNvGrpSpPr/>
            <p:nvPr/>
          </p:nvGrpSpPr>
          <p:grpSpPr>
            <a:xfrm>
              <a:off x="5517441" y="3413020"/>
              <a:ext cx="2948940" cy="1829244"/>
              <a:chOff x="5517441" y="3413020"/>
              <a:chExt cx="2948940" cy="1829244"/>
            </a:xfrm>
          </p:grpSpPr>
          <p:cxnSp>
            <p:nvCxnSpPr>
              <p:cNvPr id="6" name="Straight Connector 5"/>
              <p:cNvCxnSpPr/>
              <p:nvPr/>
            </p:nvCxnSpPr>
            <p:spPr>
              <a:xfrm flipH="1">
                <a:off x="5517441" y="5242264"/>
                <a:ext cx="29489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Oval 6"/>
              <p:cNvSpPr>
                <a:spLocks noChangeAspect="1"/>
              </p:cNvSpPr>
              <p:nvPr/>
            </p:nvSpPr>
            <p:spPr>
              <a:xfrm>
                <a:off x="6413673" y="3413020"/>
                <a:ext cx="1828800" cy="1828800"/>
              </a:xfrm>
              <a:prstGeom prst="ellipse">
                <a:avLst/>
              </a:prstGeom>
              <a:solidFill>
                <a:srgbClr val="00FF00"/>
              </a:soli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6870873" y="3870220"/>
                <a:ext cx="914400" cy="914400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5517441" y="3523688"/>
              <a:ext cx="2281592" cy="2057401"/>
              <a:chOff x="5517441" y="3523688"/>
              <a:chExt cx="2281592" cy="2057401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5517441" y="3752288"/>
                <a:ext cx="2281592" cy="1828801"/>
                <a:chOff x="5517441" y="3752288"/>
                <a:chExt cx="2281592" cy="1828801"/>
              </a:xfrm>
            </p:grpSpPr>
            <p:cxnSp>
              <p:nvCxnSpPr>
                <p:cNvPr id="12" name="Straight Arrow Connector 11"/>
                <p:cNvCxnSpPr/>
                <p:nvPr/>
              </p:nvCxnSpPr>
              <p:spPr>
                <a:xfrm flipH="1" flipV="1">
                  <a:off x="5964835" y="3752288"/>
                  <a:ext cx="1027077" cy="914402"/>
                </a:xfrm>
                <a:prstGeom prst="straightConnector1">
                  <a:avLst/>
                </a:prstGeom>
                <a:ln w="44450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 flipH="1">
                  <a:off x="5517441" y="4686368"/>
                  <a:ext cx="147447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Arc 13"/>
                <p:cNvSpPr>
                  <a:spLocks noChangeAspect="1"/>
                </p:cNvSpPr>
                <p:nvPr/>
              </p:nvSpPr>
              <p:spPr>
                <a:xfrm rot="16200000">
                  <a:off x="5970233" y="3752289"/>
                  <a:ext cx="1828800" cy="1828800"/>
                </a:xfrm>
                <a:prstGeom prst="arc">
                  <a:avLst>
                    <a:gd name="adj1" fmla="val 16200000"/>
                    <a:gd name="adj2" fmla="val 18901983"/>
                  </a:avLst>
                </a:prstGeom>
                <a:ln w="19050">
                  <a:solidFill>
                    <a:schemeClr val="tx1"/>
                  </a:solidFill>
                  <a:headEnd type="arrow" w="sm" len="med"/>
                  <a:tailEnd type="arrow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Title 1"/>
                <p:cNvSpPr txBox="1">
                  <a:spLocks/>
                </p:cNvSpPr>
                <p:nvPr/>
              </p:nvSpPr>
              <p:spPr>
                <a:xfrm>
                  <a:off x="5736235" y="4023360"/>
                  <a:ext cx="457200" cy="457200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b">
                  <a:noAutofit/>
                </a:bodyPr>
                <a:lstStyle>
                  <a:lvl1pPr algn="l" defTabSz="914400" rtl="0" eaLnBrk="1" latinLnBrk="0" hangingPunct="1">
                    <a:spcBef>
                      <a:spcPct val="0"/>
                    </a:spcBef>
                    <a:buNone/>
                    <a:defRPr sz="3600" kern="12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Garamond" pitchFamily="18" charset="0"/>
                      <a:ea typeface="+mj-ea"/>
                      <a:cs typeface="+mj-cs"/>
                    </a:defRPr>
                  </a:lvl1pPr>
                  <a:lvl2pPr eaLnBrk="1" hangingPunct="1">
                    <a:defRPr>
                      <a:solidFill>
                        <a:schemeClr val="tx2"/>
                      </a:solidFill>
                    </a:defRPr>
                  </a:lvl2pPr>
                  <a:lvl3pPr eaLnBrk="1" hangingPunct="1">
                    <a:defRPr>
                      <a:solidFill>
                        <a:schemeClr val="tx2"/>
                      </a:solidFill>
                    </a:defRPr>
                  </a:lvl3pPr>
                  <a:lvl4pPr eaLnBrk="1" hangingPunct="1">
                    <a:defRPr>
                      <a:solidFill>
                        <a:schemeClr val="tx2"/>
                      </a:solidFill>
                    </a:defRPr>
                  </a:lvl4pPr>
                  <a:lvl5pPr eaLnBrk="1" hangingPunct="1">
                    <a:defRPr>
                      <a:solidFill>
                        <a:schemeClr val="tx2"/>
                      </a:solidFill>
                    </a:defRPr>
                  </a:lvl5pPr>
                  <a:lvl6pPr eaLnBrk="1" hangingPunct="1">
                    <a:defRPr>
                      <a:solidFill>
                        <a:schemeClr val="tx2"/>
                      </a:solidFill>
                    </a:defRPr>
                  </a:lvl6pPr>
                  <a:lvl7pPr eaLnBrk="1" hangingPunct="1">
                    <a:defRPr>
                      <a:solidFill>
                        <a:schemeClr val="tx2"/>
                      </a:solidFill>
                    </a:defRPr>
                  </a:lvl7pPr>
                  <a:lvl8pPr eaLnBrk="1" hangingPunct="1">
                    <a:defRPr>
                      <a:solidFill>
                        <a:schemeClr val="tx2"/>
                      </a:solidFill>
                    </a:defRPr>
                  </a:lvl8pPr>
                  <a:lvl9pPr eaLnBrk="1" hangingPunct="1">
                    <a:defRPr>
                      <a:solidFill>
                        <a:schemeClr val="tx2"/>
                      </a:solidFill>
                    </a:defRPr>
                  </a:lvl9pPr>
                </a:lstStyle>
                <a:p>
                  <a:r>
                    <a:rPr lang="en-US" sz="2400" dirty="0"/>
                    <a:t>θ</a:t>
                  </a:r>
                </a:p>
              </p:txBody>
            </p:sp>
          </p:grpSp>
          <p:sp>
            <p:nvSpPr>
              <p:cNvPr id="11" name="Title 1"/>
              <p:cNvSpPr txBox="1">
                <a:spLocks/>
              </p:cNvSpPr>
              <p:nvPr/>
            </p:nvSpPr>
            <p:spPr>
              <a:xfrm>
                <a:off x="6026076" y="3523688"/>
                <a:ext cx="457200" cy="4572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>
                    <a:solidFill>
                      <a:srgbClr val="FFFF00"/>
                    </a:solidFill>
                  </a:rPr>
                  <a:t>P</a:t>
                </a:r>
                <a:endParaRPr lang="en-US" sz="2400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7338060" y="5198899"/>
              <a:ext cx="937260" cy="457200"/>
              <a:chOff x="7338060" y="5198899"/>
              <a:chExt cx="937260" cy="457200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 flipH="1">
                <a:off x="7338060" y="5223177"/>
                <a:ext cx="937260" cy="0"/>
              </a:xfrm>
              <a:prstGeom prst="straightConnector1">
                <a:avLst/>
              </a:prstGeom>
              <a:ln w="44450">
                <a:solidFill>
                  <a:srgbClr val="FFFF00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itle 1"/>
              <p:cNvSpPr txBox="1">
                <a:spLocks/>
              </p:cNvSpPr>
              <p:nvPr/>
            </p:nvSpPr>
            <p:spPr>
              <a:xfrm>
                <a:off x="7578090" y="5198899"/>
                <a:ext cx="457200" cy="4572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err="1" smtClean="0">
                    <a:solidFill>
                      <a:srgbClr val="FFFF00"/>
                    </a:solidFill>
                  </a:rPr>
                  <a:t>F</a:t>
                </a:r>
                <a:r>
                  <a:rPr lang="en-US" sz="2400" baseline="-25000" dirty="0" err="1" smtClean="0">
                    <a:solidFill>
                      <a:srgbClr val="FFFF00"/>
                    </a:solidFill>
                  </a:rPr>
                  <a:t>f</a:t>
                </a:r>
                <a:endParaRPr lang="en-US" sz="2400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7255460" y="4200168"/>
              <a:ext cx="645260" cy="874752"/>
              <a:chOff x="7255460" y="4200168"/>
              <a:chExt cx="645260" cy="874752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7315422" y="4327420"/>
                <a:ext cx="0" cy="747500"/>
              </a:xfrm>
              <a:prstGeom prst="straightConnector1">
                <a:avLst/>
              </a:prstGeom>
              <a:ln w="44450">
                <a:solidFill>
                  <a:srgbClr val="FFFF0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itle 1"/>
              <p:cNvSpPr txBox="1">
                <a:spLocks/>
              </p:cNvSpPr>
              <p:nvPr/>
            </p:nvSpPr>
            <p:spPr>
              <a:xfrm>
                <a:off x="7255460" y="4200168"/>
                <a:ext cx="645260" cy="4572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>
                    <a:solidFill>
                      <a:srgbClr val="FFFF00"/>
                    </a:solidFill>
                  </a:rPr>
                  <a:t>mg</a:t>
                </a:r>
                <a:endParaRPr lang="en-US" sz="2400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884633" y="5242264"/>
              <a:ext cx="457200" cy="564176"/>
              <a:chOff x="6884633" y="5242264"/>
              <a:chExt cx="457200" cy="564176"/>
            </a:xfrm>
          </p:grpSpPr>
          <p:sp>
            <p:nvSpPr>
              <p:cNvPr id="23" name="Title 1"/>
              <p:cNvSpPr txBox="1">
                <a:spLocks/>
              </p:cNvSpPr>
              <p:nvPr/>
            </p:nvSpPr>
            <p:spPr>
              <a:xfrm>
                <a:off x="6884633" y="5349240"/>
                <a:ext cx="457200" cy="4572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>
                    <a:solidFill>
                      <a:srgbClr val="FFFF00"/>
                    </a:solidFill>
                  </a:rPr>
                  <a:t>N</a:t>
                </a:r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 flipV="1">
                <a:off x="7315422" y="5242264"/>
                <a:ext cx="0" cy="457201"/>
              </a:xfrm>
              <a:prstGeom prst="straightConnector1">
                <a:avLst/>
              </a:prstGeom>
              <a:ln w="4445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/>
          </p:nvGrpSpPr>
          <p:grpSpPr>
            <a:xfrm>
              <a:off x="7647024" y="2325062"/>
              <a:ext cx="1190898" cy="1087958"/>
              <a:chOff x="5002536" y="5304852"/>
              <a:chExt cx="1190898" cy="1087958"/>
            </a:xfrm>
          </p:grpSpPr>
          <p:sp>
            <p:nvSpPr>
              <p:cNvPr id="26" name="Title 1"/>
              <p:cNvSpPr txBox="1">
                <a:spLocks/>
              </p:cNvSpPr>
              <p:nvPr/>
            </p:nvSpPr>
            <p:spPr>
              <a:xfrm>
                <a:off x="5002536" y="5922292"/>
                <a:ext cx="457200" cy="4572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/>
                  <a:t>x</a:t>
                </a:r>
                <a:endParaRPr lang="en-US" sz="2400" dirty="0"/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 flipH="1">
                <a:off x="5120639" y="6038289"/>
                <a:ext cx="615595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flipV="1">
                <a:off x="5736235" y="5478410"/>
                <a:ext cx="0" cy="54864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Arc 28"/>
              <p:cNvSpPr/>
              <p:nvPr/>
            </p:nvSpPr>
            <p:spPr>
              <a:xfrm rot="16200000">
                <a:off x="5279034" y="5478410"/>
                <a:ext cx="914400" cy="914400"/>
              </a:xfrm>
              <a:prstGeom prst="arc">
                <a:avLst>
                  <a:gd name="adj1" fmla="val 16200000"/>
                  <a:gd name="adj2" fmla="val 19060177"/>
                </a:avLst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Title 1"/>
              <p:cNvSpPr txBox="1">
                <a:spLocks/>
              </p:cNvSpPr>
              <p:nvPr/>
            </p:nvSpPr>
            <p:spPr>
              <a:xfrm>
                <a:off x="5736234" y="5304852"/>
                <a:ext cx="457200" cy="4572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/>
                  <a:t>y</a:t>
                </a:r>
              </a:p>
            </p:txBody>
          </p:sp>
          <p:sp>
            <p:nvSpPr>
              <p:cNvPr id="31" name="Title 1"/>
              <p:cNvSpPr txBox="1">
                <a:spLocks/>
              </p:cNvSpPr>
              <p:nvPr/>
            </p:nvSpPr>
            <p:spPr>
              <a:xfrm>
                <a:off x="5050434" y="5304852"/>
                <a:ext cx="457200" cy="4572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/>
                  <a:t>+</a:t>
                </a: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6026076" y="2887454"/>
              <a:ext cx="1371600" cy="1415848"/>
              <a:chOff x="6026076" y="2887454"/>
              <a:chExt cx="1371600" cy="1415848"/>
            </a:xfrm>
          </p:grpSpPr>
          <p:cxnSp>
            <p:nvCxnSpPr>
              <p:cNvPr id="33" name="Straight Arrow Connector 32"/>
              <p:cNvCxnSpPr>
                <a:stCxn id="34" idx="2"/>
              </p:cNvCxnSpPr>
              <p:nvPr/>
            </p:nvCxnSpPr>
            <p:spPr>
              <a:xfrm>
                <a:off x="6711876" y="3344654"/>
                <a:ext cx="603546" cy="95864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itle 1"/>
              <p:cNvSpPr txBox="1">
                <a:spLocks/>
              </p:cNvSpPr>
              <p:nvPr/>
            </p:nvSpPr>
            <p:spPr>
              <a:xfrm>
                <a:off x="6026076" y="2887454"/>
                <a:ext cx="1371600" cy="4572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/>
                  <a:t>Choice A</a:t>
                </a:r>
                <a:endParaRPr lang="en-US" sz="2400" dirty="0"/>
              </a:p>
            </p:txBody>
          </p:sp>
        </p:grpSp>
      </p:grpSp>
      <p:sp>
        <p:nvSpPr>
          <p:cNvPr id="39" name="Title 1"/>
          <p:cNvSpPr txBox="1">
            <a:spLocks/>
          </p:cNvSpPr>
          <p:nvPr/>
        </p:nvSpPr>
        <p:spPr>
          <a:xfrm>
            <a:off x="5257800" y="4023360"/>
            <a:ext cx="3370408" cy="10716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Solve the torque equation for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f</a:t>
            </a:r>
            <a:r>
              <a:rPr lang="en-US" sz="2400" dirty="0" smtClean="0"/>
              <a:t> and substitute into the ∑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x</a:t>
            </a:r>
            <a:r>
              <a:rPr lang="en-US" sz="2400" dirty="0" smtClean="0"/>
              <a:t> equation.</a:t>
            </a:r>
            <a:endParaRPr lang="en-US" sz="2400" dirty="0"/>
          </a:p>
        </p:txBody>
      </p: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6267412"/>
              </p:ext>
            </p:extLst>
          </p:nvPr>
        </p:nvGraphicFramePr>
        <p:xfrm>
          <a:off x="219075" y="2074234"/>
          <a:ext cx="2571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24" name="Equation" r:id="rId3" imgW="1714320" imgH="342720" progId="Equation.3">
                  <p:embed/>
                </p:oleObj>
              </mc:Choice>
              <mc:Fallback>
                <p:oleObj name="Equation" r:id="rId3" imgW="1714320" imgH="342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9075" y="2074234"/>
                        <a:ext cx="2571750" cy="514350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itle 1"/>
          <p:cNvSpPr txBox="1">
            <a:spLocks/>
          </p:cNvSpPr>
          <p:nvPr/>
        </p:nvSpPr>
        <p:spPr>
          <a:xfrm>
            <a:off x="3337560" y="1582136"/>
            <a:ext cx="1737360" cy="25543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The sign of a could end up as positive or negative depending upon </a:t>
            </a:r>
            <a:r>
              <a:rPr lang="el-GR" sz="2400" dirty="0" smtClean="0"/>
              <a:t>θ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603320"/>
              </p:ext>
            </p:extLst>
          </p:nvPr>
        </p:nvGraphicFramePr>
        <p:xfrm>
          <a:off x="219075" y="3280203"/>
          <a:ext cx="28003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25" name="Equation" r:id="rId5" imgW="1866600" imgH="355320" progId="Equation.3">
                  <p:embed/>
                </p:oleObj>
              </mc:Choice>
              <mc:Fallback>
                <p:oleObj name="Equation" r:id="rId5" imgW="1866600" imgH="35532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075" y="3280203"/>
                        <a:ext cx="2800350" cy="5334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4621769"/>
              </p:ext>
            </p:extLst>
          </p:nvPr>
        </p:nvGraphicFramePr>
        <p:xfrm>
          <a:off x="219075" y="4505222"/>
          <a:ext cx="241935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26" name="Equation" r:id="rId7" imgW="1612800" imgH="253800" progId="Equation.3">
                  <p:embed/>
                </p:oleObj>
              </mc:Choice>
              <mc:Fallback>
                <p:oleObj name="Equation" r:id="rId7" imgW="1612800" imgH="2538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075" y="4505222"/>
                        <a:ext cx="2419350" cy="3810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6633034"/>
              </p:ext>
            </p:extLst>
          </p:nvPr>
        </p:nvGraphicFramePr>
        <p:xfrm>
          <a:off x="2965132" y="4619522"/>
          <a:ext cx="8382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27" name="Equation" r:id="rId9" imgW="558720" imgH="177480" progId="Equation.3">
                  <p:embed/>
                </p:oleObj>
              </mc:Choice>
              <mc:Fallback>
                <p:oleObj name="Equation" r:id="rId9" imgW="558720" imgH="17748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5132" y="4619522"/>
                        <a:ext cx="838200" cy="266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itle 1"/>
          <p:cNvSpPr txBox="1">
            <a:spLocks/>
          </p:cNvSpPr>
          <p:nvPr/>
        </p:nvSpPr>
        <p:spPr>
          <a:xfrm>
            <a:off x="219075" y="5577840"/>
            <a:ext cx="4251960" cy="10716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I want the angle for which the sign of the acceleration is changing.  That implies that a = 0.</a:t>
            </a:r>
            <a:endParaRPr lang="en-US" sz="2400" dirty="0"/>
          </a:p>
        </p:txBody>
      </p:sp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7919604"/>
              </p:ext>
            </p:extLst>
          </p:nvPr>
        </p:nvGraphicFramePr>
        <p:xfrm>
          <a:off x="5325594" y="6007678"/>
          <a:ext cx="18097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28" name="Equation" r:id="rId11" imgW="1206360" imgH="431640" progId="Equation.3">
                  <p:embed/>
                </p:oleObj>
              </mc:Choice>
              <mc:Fallback>
                <p:oleObj name="Equation" r:id="rId11" imgW="1206360" imgH="43164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5594" y="6007678"/>
                        <a:ext cx="1809750" cy="6477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670077"/>
              </p:ext>
            </p:extLst>
          </p:nvPr>
        </p:nvGraphicFramePr>
        <p:xfrm>
          <a:off x="5325594" y="5256089"/>
          <a:ext cx="10668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29" name="Equation" r:id="rId13" imgW="711000" imgH="393480" progId="Equation.3">
                  <p:embed/>
                </p:oleObj>
              </mc:Choice>
              <mc:Fallback>
                <p:oleObj name="Equation" r:id="rId13" imgW="711000" imgH="39348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5594" y="5256089"/>
                        <a:ext cx="106680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54606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9" grpId="0"/>
      <p:bldP spid="41" grpId="0"/>
      <p:bldP spid="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83209" y="274320"/>
            <a:ext cx="2331720" cy="502920"/>
          </a:xfrm>
        </p:spPr>
        <p:txBody>
          <a:bodyPr/>
          <a:lstStyle/>
          <a:p>
            <a:r>
              <a:rPr lang="en-US" sz="3200" dirty="0" smtClean="0"/>
              <a:t>Try Choice B</a:t>
            </a:r>
            <a:endParaRPr lang="en-US" sz="3200" dirty="0"/>
          </a:p>
        </p:txBody>
      </p: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3006089" y="1820081"/>
            <a:ext cx="5897880" cy="4336138"/>
            <a:chOff x="5517441" y="3413020"/>
            <a:chExt cx="2948940" cy="2168069"/>
          </a:xfrm>
        </p:grpSpPr>
        <p:grpSp>
          <p:nvGrpSpPr>
            <p:cNvPr id="3" name="Group 2"/>
            <p:cNvGrpSpPr>
              <a:grpSpLocks noChangeAspect="1"/>
            </p:cNvGrpSpPr>
            <p:nvPr/>
          </p:nvGrpSpPr>
          <p:grpSpPr>
            <a:xfrm>
              <a:off x="5517441" y="3413020"/>
              <a:ext cx="2948940" cy="1829244"/>
              <a:chOff x="5517441" y="3413020"/>
              <a:chExt cx="2948940" cy="1829244"/>
            </a:xfrm>
          </p:grpSpPr>
          <p:cxnSp>
            <p:nvCxnSpPr>
              <p:cNvPr id="4" name="Straight Connector 3"/>
              <p:cNvCxnSpPr/>
              <p:nvPr/>
            </p:nvCxnSpPr>
            <p:spPr>
              <a:xfrm flipH="1">
                <a:off x="5517441" y="5242264"/>
                <a:ext cx="29489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Oval 4"/>
              <p:cNvSpPr>
                <a:spLocks noChangeAspect="1"/>
              </p:cNvSpPr>
              <p:nvPr/>
            </p:nvSpPr>
            <p:spPr>
              <a:xfrm>
                <a:off x="6413673" y="3413020"/>
                <a:ext cx="1828800" cy="1828800"/>
              </a:xfrm>
              <a:prstGeom prst="ellipse">
                <a:avLst/>
              </a:prstGeom>
              <a:solidFill>
                <a:srgbClr val="00FF00"/>
              </a:soli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6870873" y="3870220"/>
                <a:ext cx="914400" cy="914400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517441" y="3714559"/>
              <a:ext cx="2840356" cy="1866530"/>
              <a:chOff x="5517441" y="3714559"/>
              <a:chExt cx="2840356" cy="186653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5517441" y="3752288"/>
                <a:ext cx="2840356" cy="1828801"/>
                <a:chOff x="5517441" y="3752288"/>
                <a:chExt cx="2840356" cy="1828801"/>
              </a:xfrm>
            </p:grpSpPr>
            <p:cxnSp>
              <p:nvCxnSpPr>
                <p:cNvPr id="10" name="Straight Arrow Connector 9"/>
                <p:cNvCxnSpPr/>
                <p:nvPr/>
              </p:nvCxnSpPr>
              <p:spPr>
                <a:xfrm flipH="1" flipV="1">
                  <a:off x="5964835" y="3752288"/>
                  <a:ext cx="1027077" cy="914402"/>
                </a:xfrm>
                <a:prstGeom prst="straightConnector1">
                  <a:avLst/>
                </a:prstGeom>
                <a:ln w="44450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 flipH="1">
                  <a:off x="5517441" y="4666689"/>
                  <a:ext cx="2840356" cy="984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Arc 11"/>
                <p:cNvSpPr>
                  <a:spLocks noChangeAspect="1"/>
                </p:cNvSpPr>
                <p:nvPr/>
              </p:nvSpPr>
              <p:spPr>
                <a:xfrm rot="16200000">
                  <a:off x="5970233" y="3752289"/>
                  <a:ext cx="1828800" cy="1828800"/>
                </a:xfrm>
                <a:prstGeom prst="arc">
                  <a:avLst>
                    <a:gd name="adj1" fmla="val 16200000"/>
                    <a:gd name="adj2" fmla="val 18901983"/>
                  </a:avLst>
                </a:prstGeom>
                <a:ln w="19050">
                  <a:solidFill>
                    <a:schemeClr val="tx1"/>
                  </a:solidFill>
                  <a:headEnd type="arrow" w="sm" len="med"/>
                  <a:tailEnd type="arrow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Title 1"/>
                <p:cNvSpPr txBox="1">
                  <a:spLocks/>
                </p:cNvSpPr>
                <p:nvPr/>
              </p:nvSpPr>
              <p:spPr>
                <a:xfrm>
                  <a:off x="5906005" y="4073954"/>
                  <a:ext cx="228600" cy="271071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b">
                  <a:noAutofit/>
                </a:bodyPr>
                <a:lstStyle>
                  <a:lvl1pPr algn="l" defTabSz="914400" rtl="0" eaLnBrk="1" latinLnBrk="0" hangingPunct="1">
                    <a:spcBef>
                      <a:spcPct val="0"/>
                    </a:spcBef>
                    <a:buNone/>
                    <a:defRPr sz="3600" kern="12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Garamond" pitchFamily="18" charset="0"/>
                      <a:ea typeface="+mj-ea"/>
                      <a:cs typeface="+mj-cs"/>
                    </a:defRPr>
                  </a:lvl1pPr>
                  <a:lvl2pPr eaLnBrk="1" hangingPunct="1">
                    <a:defRPr>
                      <a:solidFill>
                        <a:schemeClr val="tx2"/>
                      </a:solidFill>
                    </a:defRPr>
                  </a:lvl2pPr>
                  <a:lvl3pPr eaLnBrk="1" hangingPunct="1">
                    <a:defRPr>
                      <a:solidFill>
                        <a:schemeClr val="tx2"/>
                      </a:solidFill>
                    </a:defRPr>
                  </a:lvl3pPr>
                  <a:lvl4pPr eaLnBrk="1" hangingPunct="1">
                    <a:defRPr>
                      <a:solidFill>
                        <a:schemeClr val="tx2"/>
                      </a:solidFill>
                    </a:defRPr>
                  </a:lvl4pPr>
                  <a:lvl5pPr eaLnBrk="1" hangingPunct="1">
                    <a:defRPr>
                      <a:solidFill>
                        <a:schemeClr val="tx2"/>
                      </a:solidFill>
                    </a:defRPr>
                  </a:lvl5pPr>
                  <a:lvl6pPr eaLnBrk="1" hangingPunct="1">
                    <a:defRPr>
                      <a:solidFill>
                        <a:schemeClr val="tx2"/>
                      </a:solidFill>
                    </a:defRPr>
                  </a:lvl6pPr>
                  <a:lvl7pPr eaLnBrk="1" hangingPunct="1">
                    <a:defRPr>
                      <a:solidFill>
                        <a:schemeClr val="tx2"/>
                      </a:solidFill>
                    </a:defRPr>
                  </a:lvl7pPr>
                  <a:lvl8pPr eaLnBrk="1" hangingPunct="1">
                    <a:defRPr>
                      <a:solidFill>
                        <a:schemeClr val="tx2"/>
                      </a:solidFill>
                    </a:defRPr>
                  </a:lvl8pPr>
                  <a:lvl9pPr eaLnBrk="1" hangingPunct="1">
                    <a:defRPr>
                      <a:solidFill>
                        <a:schemeClr val="tx2"/>
                      </a:solidFill>
                    </a:defRPr>
                  </a:lvl9pPr>
                </a:lstStyle>
                <a:p>
                  <a:r>
                    <a:rPr lang="en-US" sz="2400" dirty="0"/>
                    <a:t>θ</a:t>
                  </a:r>
                </a:p>
              </p:txBody>
            </p:sp>
          </p:grpSp>
          <p:sp>
            <p:nvSpPr>
              <p:cNvPr id="9" name="Title 1"/>
              <p:cNvSpPr txBox="1">
                <a:spLocks/>
              </p:cNvSpPr>
              <p:nvPr/>
            </p:nvSpPr>
            <p:spPr>
              <a:xfrm>
                <a:off x="6134605" y="3714559"/>
                <a:ext cx="228600" cy="26632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 smtClean="0">
                    <a:solidFill>
                      <a:srgbClr val="FFFF00"/>
                    </a:solidFill>
                  </a:rPr>
                  <a:t>P</a:t>
                </a:r>
                <a:endParaRPr lang="en-US" sz="2400" dirty="0">
                  <a:solidFill>
                    <a:srgbClr val="FFFF00"/>
                  </a:solidFill>
                </a:endParaRPr>
              </a:p>
            </p:txBody>
          </p:sp>
        </p:grpSp>
      </p:grpSp>
      <p:cxnSp>
        <p:nvCxnSpPr>
          <p:cNvPr id="38" name="Straight Connector 37"/>
          <p:cNvCxnSpPr/>
          <p:nvPr/>
        </p:nvCxnSpPr>
        <p:spPr>
          <a:xfrm>
            <a:off x="3911672" y="2498618"/>
            <a:ext cx="3815008" cy="3399262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6" idx="2"/>
          </p:cNvCxnSpPr>
          <p:nvPr/>
        </p:nvCxnSpPr>
        <p:spPr>
          <a:xfrm>
            <a:off x="5712953" y="3648881"/>
            <a:ext cx="1828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6" idx="0"/>
            <a:endCxn id="6" idx="4"/>
          </p:cNvCxnSpPr>
          <p:nvPr/>
        </p:nvCxnSpPr>
        <p:spPr>
          <a:xfrm>
            <a:off x="6627353" y="2734481"/>
            <a:ext cx="0" cy="1828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endCxn id="6" idx="3"/>
          </p:cNvCxnSpPr>
          <p:nvPr/>
        </p:nvCxnSpPr>
        <p:spPr>
          <a:xfrm flipH="1">
            <a:off x="5980775" y="3648881"/>
            <a:ext cx="646578" cy="646578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endCxn id="6" idx="3"/>
          </p:cNvCxnSpPr>
          <p:nvPr/>
        </p:nvCxnSpPr>
        <p:spPr>
          <a:xfrm flipH="1" flipV="1">
            <a:off x="5980775" y="4295459"/>
            <a:ext cx="646578" cy="596581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6627353" y="3648881"/>
            <a:ext cx="0" cy="12431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itle 1"/>
          <p:cNvSpPr txBox="1">
            <a:spLocks/>
          </p:cNvSpPr>
          <p:nvPr/>
        </p:nvSpPr>
        <p:spPr>
          <a:xfrm>
            <a:off x="6345073" y="3725368"/>
            <a:ext cx="340157" cy="4681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</a:rPr>
              <a:t>θ</a:t>
            </a:r>
          </a:p>
        </p:txBody>
      </p:sp>
      <p:graphicFrame>
        <p:nvGraphicFramePr>
          <p:cNvPr id="58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6911256"/>
              </p:ext>
            </p:extLst>
          </p:nvPr>
        </p:nvGraphicFramePr>
        <p:xfrm>
          <a:off x="6068278" y="3734404"/>
          <a:ext cx="228240" cy="253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5" name="Equation" r:id="rId3" imgW="114120" imgH="126720" progId="Equation.3">
                  <p:embed/>
                </p:oleObj>
              </mc:Choice>
              <mc:Fallback>
                <p:oleObj name="Equation" r:id="rId3" imgW="114120" imgH="126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68278" y="3734404"/>
                        <a:ext cx="228240" cy="253440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9087617"/>
              </p:ext>
            </p:extLst>
          </p:nvPr>
        </p:nvGraphicFramePr>
        <p:xfrm>
          <a:off x="6661223" y="3725368"/>
          <a:ext cx="9080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6" name="Equation" r:id="rId5" imgW="457200" imgH="419040" progId="Equation.3">
                  <p:embed/>
                </p:oleObj>
              </mc:Choice>
              <mc:Fallback>
                <p:oleObj name="Equation" r:id="rId5" imgW="457200" imgH="419040" progId="Equation.3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1223" y="3725368"/>
                        <a:ext cx="908050" cy="838200"/>
                      </a:xfrm>
                      <a:prstGeom prst="rect">
                        <a:avLst/>
                      </a:prstGeom>
                      <a:solidFill>
                        <a:srgbClr val="0070C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5" name="Group 64"/>
          <p:cNvGrpSpPr/>
          <p:nvPr/>
        </p:nvGrpSpPr>
        <p:grpSpPr>
          <a:xfrm>
            <a:off x="3911673" y="4327419"/>
            <a:ext cx="2043358" cy="429766"/>
            <a:chOff x="3911673" y="4327419"/>
            <a:chExt cx="2043358" cy="429766"/>
          </a:xfrm>
        </p:grpSpPr>
        <p:cxnSp>
          <p:nvCxnSpPr>
            <p:cNvPr id="61" name="Straight Arrow Connector 60"/>
            <p:cNvCxnSpPr>
              <a:endCxn id="12" idx="0"/>
            </p:cNvCxnSpPr>
            <p:nvPr/>
          </p:nvCxnSpPr>
          <p:spPr>
            <a:xfrm flipH="1" flipV="1">
              <a:off x="3911673" y="4327419"/>
              <a:ext cx="2043358" cy="2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itle 1"/>
            <p:cNvSpPr txBox="1">
              <a:spLocks/>
            </p:cNvSpPr>
            <p:nvPr/>
          </p:nvSpPr>
          <p:spPr>
            <a:xfrm>
              <a:off x="4011817" y="4369377"/>
              <a:ext cx="1188720" cy="387808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err="1" smtClean="0">
                  <a:solidFill>
                    <a:srgbClr val="FFFF00"/>
                  </a:solidFill>
                </a:rPr>
                <a:t>Pcos</a:t>
              </a:r>
              <a:r>
                <a:rPr lang="en-US" sz="2400" dirty="0" smtClean="0">
                  <a:solidFill>
                    <a:srgbClr val="FFFF00"/>
                  </a:solidFill>
                </a:rPr>
                <a:t>(</a:t>
              </a:r>
              <a:r>
                <a:rPr lang="el-GR" sz="2400" dirty="0" smtClean="0">
                  <a:solidFill>
                    <a:srgbClr val="FFFF00"/>
                  </a:solidFill>
                </a:rPr>
                <a:t>θ</a:t>
              </a:r>
              <a:r>
                <a:rPr lang="en-US" sz="2400" dirty="0" smtClean="0">
                  <a:solidFill>
                    <a:srgbClr val="FFFF00"/>
                  </a:solidFill>
                </a:rPr>
                <a:t>)</a:t>
              </a:r>
              <a:endParaRPr lang="en-US" sz="2400" dirty="0">
                <a:solidFill>
                  <a:srgbClr val="FFFF00"/>
                </a:solidFill>
              </a:endParaRPr>
            </a:p>
          </p:txBody>
        </p:sp>
      </p:grpSp>
      <p:cxnSp>
        <p:nvCxnSpPr>
          <p:cNvPr id="69" name="Straight Connector 68"/>
          <p:cNvCxnSpPr>
            <a:endCxn id="5" idx="4"/>
          </p:cNvCxnSpPr>
          <p:nvPr/>
        </p:nvCxnSpPr>
        <p:spPr>
          <a:xfrm>
            <a:off x="6627353" y="4892040"/>
            <a:ext cx="0" cy="585641"/>
          </a:xfrm>
          <a:prstGeom prst="line">
            <a:avLst/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 flipV="1">
            <a:off x="6766560" y="5577840"/>
            <a:ext cx="775193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itle 1"/>
          <p:cNvSpPr txBox="1">
            <a:spLocks/>
          </p:cNvSpPr>
          <p:nvPr/>
        </p:nvSpPr>
        <p:spPr>
          <a:xfrm>
            <a:off x="7406640" y="5975333"/>
            <a:ext cx="1417320" cy="36177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dirty="0" smtClean="0"/>
              <a:t>axis of rotation</a:t>
            </a:r>
            <a:endParaRPr lang="en-US" sz="1600" dirty="0"/>
          </a:p>
        </p:txBody>
      </p:sp>
      <p:graphicFrame>
        <p:nvGraphicFramePr>
          <p:cNvPr id="73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3673005"/>
              </p:ext>
            </p:extLst>
          </p:nvPr>
        </p:nvGraphicFramePr>
        <p:xfrm>
          <a:off x="223717" y="960120"/>
          <a:ext cx="31623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7" name="Equation" r:id="rId7" imgW="2108160" imgH="457200" progId="Equation.3">
                  <p:embed/>
                </p:oleObj>
              </mc:Choice>
              <mc:Fallback>
                <p:oleObj name="Equation" r:id="rId7" imgW="2108160" imgH="45720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717" y="960120"/>
                        <a:ext cx="3162300" cy="6858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Title 1"/>
          <p:cNvSpPr txBox="1">
            <a:spLocks/>
          </p:cNvSpPr>
          <p:nvPr/>
        </p:nvSpPr>
        <p:spPr>
          <a:xfrm>
            <a:off x="223717" y="2129790"/>
            <a:ext cx="3886200" cy="7772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The only solution possible is when the second term is zero.</a:t>
            </a:r>
            <a:endParaRPr lang="en-US" sz="2400" dirty="0"/>
          </a:p>
        </p:txBody>
      </p:sp>
      <p:graphicFrame>
        <p:nvGraphicFramePr>
          <p:cNvPr id="75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4981731"/>
              </p:ext>
            </p:extLst>
          </p:nvPr>
        </p:nvGraphicFramePr>
        <p:xfrm>
          <a:off x="223717" y="3390900"/>
          <a:ext cx="13716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8" name="Equation" r:id="rId9" imgW="914400" imgH="419040" progId="Equation.3">
                  <p:embed/>
                </p:oleObj>
              </mc:Choice>
              <mc:Fallback>
                <p:oleObj name="Equation" r:id="rId9" imgW="914400" imgH="419040" progId="Equation.3">
                  <p:embed/>
                  <p:pic>
                    <p:nvPicPr>
                      <p:cNvPr id="0" name="Object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717" y="3390900"/>
                        <a:ext cx="1371600" cy="6286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0124410"/>
              </p:ext>
            </p:extLst>
          </p:nvPr>
        </p:nvGraphicFramePr>
        <p:xfrm>
          <a:off x="223717" y="4503420"/>
          <a:ext cx="10668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9" name="Equation" r:id="rId11" imgW="711000" imgH="393480" progId="Equation.3">
                  <p:embed/>
                </p:oleObj>
              </mc:Choice>
              <mc:Fallback>
                <p:oleObj name="Equation" r:id="rId11" imgW="711000" imgH="393480" progId="Equation.3">
                  <p:embed/>
                  <p:pic>
                    <p:nvPicPr>
                      <p:cNvPr id="0" name="Object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717" y="4503420"/>
                        <a:ext cx="106680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" name="Objec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6201589"/>
              </p:ext>
            </p:extLst>
          </p:nvPr>
        </p:nvGraphicFramePr>
        <p:xfrm>
          <a:off x="223717" y="5577840"/>
          <a:ext cx="18097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30" name="Equation" r:id="rId13" imgW="1206360" imgH="431640" progId="Equation.3">
                  <p:embed/>
                </p:oleObj>
              </mc:Choice>
              <mc:Fallback>
                <p:oleObj name="Equation" r:id="rId13" imgW="1206360" imgH="43164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717" y="5577840"/>
                        <a:ext cx="1809750" cy="6477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384430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02498E-6 L 0.07066 0.0777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4" y="38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5840" y="685800"/>
            <a:ext cx="7543800" cy="5867400"/>
          </a:xfrm>
        </p:spPr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Clicker Question:  Suppose that you and the ladder have the same mass and the coefficient of friction between floor and ladder is 0.3.  Is there a limit to how far up the ladder you may climb?</a:t>
            </a:r>
            <a:br>
              <a:rPr lang="en-US" sz="3200" dirty="0" smtClean="0">
                <a:solidFill>
                  <a:srgbClr val="FFFF00"/>
                </a:solidFill>
              </a:rPr>
            </a:br>
            <a:r>
              <a:rPr lang="en-US" sz="3200" dirty="0">
                <a:solidFill>
                  <a:srgbClr val="FFFF00"/>
                </a:solidFill>
              </a:rPr>
              <a:t/>
            </a:r>
            <a:br>
              <a:rPr lang="en-US" sz="3200" dirty="0">
                <a:solidFill>
                  <a:srgbClr val="FFFF00"/>
                </a:solidFill>
              </a:rPr>
            </a:br>
            <a:r>
              <a:rPr lang="en-US" sz="3200" dirty="0" smtClean="0">
                <a:solidFill>
                  <a:srgbClr val="FFFF00"/>
                </a:solidFill>
              </a:rPr>
              <a:t>A)	Yes</a:t>
            </a:r>
            <a:br>
              <a:rPr lang="en-US" sz="3200" dirty="0" smtClean="0">
                <a:solidFill>
                  <a:srgbClr val="FFFF00"/>
                </a:solidFill>
              </a:rPr>
            </a:br>
            <a:r>
              <a:rPr lang="en-US" sz="3200" dirty="0">
                <a:solidFill>
                  <a:srgbClr val="FFFF00"/>
                </a:solidFill>
              </a:rPr>
              <a:t/>
            </a:r>
            <a:br>
              <a:rPr lang="en-US" sz="3200" dirty="0">
                <a:solidFill>
                  <a:srgbClr val="FFFF00"/>
                </a:solidFill>
              </a:rPr>
            </a:br>
            <a:r>
              <a:rPr lang="en-US" sz="3200" dirty="0" smtClean="0">
                <a:solidFill>
                  <a:srgbClr val="FFFF00"/>
                </a:solidFill>
              </a:rPr>
              <a:t>B)	No</a:t>
            </a:r>
            <a:br>
              <a:rPr lang="en-US" sz="3200" dirty="0" smtClean="0">
                <a:solidFill>
                  <a:srgbClr val="FFFF00"/>
                </a:solidFill>
              </a:rPr>
            </a:br>
            <a:r>
              <a:rPr lang="en-US" sz="3200" dirty="0">
                <a:solidFill>
                  <a:srgbClr val="FFFF00"/>
                </a:solidFill>
              </a:rPr>
              <a:t/>
            </a:r>
            <a:br>
              <a:rPr lang="en-US" sz="3200" dirty="0">
                <a:solidFill>
                  <a:srgbClr val="FFFF00"/>
                </a:solidFill>
              </a:rPr>
            </a:br>
            <a:r>
              <a:rPr lang="en-US" sz="3200" dirty="0" smtClean="0">
                <a:solidFill>
                  <a:srgbClr val="FFFF00"/>
                </a:solidFill>
              </a:rPr>
              <a:t>C)	It depends upon the angle between the 	wall and the ladder.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092440" y="-2959"/>
            <a:ext cx="1023249" cy="40763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Ladder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8004335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3195" y="122438"/>
            <a:ext cx="5057609" cy="518160"/>
          </a:xfrm>
        </p:spPr>
        <p:txBody>
          <a:bodyPr/>
          <a:lstStyle/>
          <a:p>
            <a:r>
              <a:rPr lang="en-US" sz="3200" dirty="0" smtClean="0"/>
              <a:t>Work out the </a:t>
            </a:r>
            <a:r>
              <a:rPr lang="en-US" sz="3200" dirty="0"/>
              <a:t>L</a:t>
            </a:r>
            <a:r>
              <a:rPr lang="en-US" sz="3200" dirty="0" smtClean="0"/>
              <a:t>adder Problem</a:t>
            </a:r>
            <a:endParaRPr lang="en-US" sz="32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6995160" y="457200"/>
            <a:ext cx="1623060" cy="1463040"/>
            <a:chOff x="6995160" y="457200"/>
            <a:chExt cx="1623060" cy="1463040"/>
          </a:xfrm>
        </p:grpSpPr>
        <p:cxnSp>
          <p:nvCxnSpPr>
            <p:cNvPr id="4" name="Straight Arrow Connector 3"/>
            <p:cNvCxnSpPr/>
            <p:nvPr/>
          </p:nvCxnSpPr>
          <p:spPr>
            <a:xfrm flipV="1">
              <a:off x="7315200" y="548640"/>
              <a:ext cx="0" cy="105156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7315200" y="1600200"/>
              <a:ext cx="105156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Arc 6"/>
            <p:cNvSpPr/>
            <p:nvPr/>
          </p:nvSpPr>
          <p:spPr>
            <a:xfrm>
              <a:off x="6995160" y="1005840"/>
              <a:ext cx="914400" cy="914400"/>
            </a:xfrm>
            <a:prstGeom prst="arc">
              <a:avLst/>
            </a:prstGeom>
            <a:ln w="19050">
              <a:solidFill>
                <a:schemeClr val="tx1"/>
              </a:solidFill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itle 1"/>
            <p:cNvSpPr txBox="1">
              <a:spLocks/>
            </p:cNvSpPr>
            <p:nvPr/>
          </p:nvSpPr>
          <p:spPr>
            <a:xfrm>
              <a:off x="7717802" y="746760"/>
              <a:ext cx="640080" cy="5181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+</a:t>
              </a:r>
              <a:endParaRPr lang="en-US" sz="2400" dirty="0"/>
            </a:p>
          </p:txBody>
        </p:sp>
        <p:sp>
          <p:nvSpPr>
            <p:cNvPr id="10" name="Title 1"/>
            <p:cNvSpPr txBox="1">
              <a:spLocks/>
            </p:cNvSpPr>
            <p:nvPr/>
          </p:nvSpPr>
          <p:spPr>
            <a:xfrm>
              <a:off x="8115300" y="1173480"/>
              <a:ext cx="502920" cy="42672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x</a:t>
              </a:r>
              <a:endParaRPr lang="en-US" sz="2400" dirty="0"/>
            </a:p>
          </p:txBody>
        </p:sp>
        <p:sp>
          <p:nvSpPr>
            <p:cNvPr id="11" name="Title 1"/>
            <p:cNvSpPr txBox="1">
              <a:spLocks/>
            </p:cNvSpPr>
            <p:nvPr/>
          </p:nvSpPr>
          <p:spPr>
            <a:xfrm>
              <a:off x="7336950" y="457200"/>
              <a:ext cx="457200" cy="381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y</a:t>
              </a:r>
              <a:endParaRPr lang="en-US" sz="2400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760720" y="1074420"/>
            <a:ext cx="2537460" cy="3974570"/>
            <a:chOff x="5760720" y="1074420"/>
            <a:chExt cx="2537460" cy="3974570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6557269" y="1104382"/>
              <a:ext cx="1691640" cy="352044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5760720" y="1074420"/>
              <a:ext cx="845820" cy="43434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7452360" y="4614650"/>
              <a:ext cx="845820" cy="43434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itle 1"/>
            <p:cNvSpPr txBox="1">
              <a:spLocks/>
            </p:cNvSpPr>
            <p:nvPr/>
          </p:nvSpPr>
          <p:spPr>
            <a:xfrm>
              <a:off x="7422953" y="2605522"/>
              <a:ext cx="457200" cy="5181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L</a:t>
              </a:r>
              <a:endParaRPr lang="en-US" sz="2400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6459171" y="3200400"/>
            <a:ext cx="1106379" cy="1783080"/>
            <a:chOff x="6469380" y="3200400"/>
            <a:chExt cx="1106379" cy="1783080"/>
          </a:xfrm>
        </p:grpSpPr>
        <p:grpSp>
          <p:nvGrpSpPr>
            <p:cNvPr id="59" name="Group 58"/>
            <p:cNvGrpSpPr/>
            <p:nvPr/>
          </p:nvGrpSpPr>
          <p:grpSpPr>
            <a:xfrm>
              <a:off x="6469380" y="3200400"/>
              <a:ext cx="1106379" cy="1783080"/>
              <a:chOff x="6469380" y="3200400"/>
              <a:chExt cx="1106379" cy="1783080"/>
            </a:xfrm>
          </p:grpSpPr>
          <p:cxnSp>
            <p:nvCxnSpPr>
              <p:cNvPr id="26" name="Straight Arrow Connector 25"/>
              <p:cNvCxnSpPr/>
              <p:nvPr/>
            </p:nvCxnSpPr>
            <p:spPr>
              <a:xfrm>
                <a:off x="6469380" y="3360420"/>
                <a:ext cx="0" cy="1257300"/>
              </a:xfrm>
              <a:prstGeom prst="straightConnector1">
                <a:avLst/>
              </a:prstGeom>
              <a:ln w="44450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V="1">
                <a:off x="6501117" y="3200400"/>
                <a:ext cx="265443" cy="16002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6695909" y="3280410"/>
                <a:ext cx="845820" cy="170307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itle 1"/>
              <p:cNvSpPr txBox="1">
                <a:spLocks/>
              </p:cNvSpPr>
              <p:nvPr/>
            </p:nvSpPr>
            <p:spPr>
              <a:xfrm>
                <a:off x="6942486" y="3675910"/>
                <a:ext cx="633273" cy="40767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000" dirty="0" smtClean="0"/>
                  <a:t>L/2</a:t>
                </a:r>
                <a:endParaRPr lang="en-US" sz="2000" dirty="0"/>
              </a:p>
            </p:txBody>
          </p:sp>
        </p:grpSp>
        <p:sp>
          <p:nvSpPr>
            <p:cNvPr id="60" name="Title 1"/>
            <p:cNvSpPr txBox="1">
              <a:spLocks/>
            </p:cNvSpPr>
            <p:nvPr/>
          </p:nvSpPr>
          <p:spPr>
            <a:xfrm>
              <a:off x="6498714" y="4323369"/>
              <a:ext cx="640080" cy="45385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rgbClr val="00B0F0"/>
                  </a:solidFill>
                </a:rPr>
                <a:t>mg</a:t>
              </a:r>
              <a:endParaRPr lang="en-US" sz="2400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4572000" y="1072721"/>
            <a:ext cx="914400" cy="527479"/>
            <a:chOff x="4572000" y="1072721"/>
            <a:chExt cx="914400" cy="527479"/>
          </a:xfrm>
        </p:grpSpPr>
        <p:cxnSp>
          <p:nvCxnSpPr>
            <p:cNvPr id="22" name="Straight Arrow Connector 21"/>
            <p:cNvCxnSpPr>
              <a:endCxn id="17" idx="2"/>
            </p:cNvCxnSpPr>
            <p:nvPr/>
          </p:nvCxnSpPr>
          <p:spPr>
            <a:xfrm>
              <a:off x="4572000" y="1600200"/>
              <a:ext cx="914400" cy="0"/>
            </a:xfrm>
            <a:prstGeom prst="straightConnector1">
              <a:avLst/>
            </a:prstGeom>
            <a:ln w="444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itle 1"/>
            <p:cNvSpPr txBox="1">
              <a:spLocks/>
            </p:cNvSpPr>
            <p:nvPr/>
          </p:nvSpPr>
          <p:spPr>
            <a:xfrm>
              <a:off x="4572000" y="1072721"/>
              <a:ext cx="640080" cy="5181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err="1" smtClean="0">
                  <a:solidFill>
                    <a:srgbClr val="00B0F0"/>
                  </a:solidFill>
                </a:rPr>
                <a:t>N</a:t>
              </a:r>
              <a:r>
                <a:rPr lang="en-US" sz="2400" baseline="-25000" dirty="0" err="1" smtClean="0">
                  <a:solidFill>
                    <a:srgbClr val="00B0F0"/>
                  </a:solidFill>
                </a:rPr>
                <a:t>w</a:t>
              </a:r>
              <a:endParaRPr lang="en-US" sz="2400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469089" y="838200"/>
            <a:ext cx="2760511" cy="4419600"/>
            <a:chOff x="5469089" y="838200"/>
            <a:chExt cx="2760511" cy="4419600"/>
          </a:xfrm>
        </p:grpSpPr>
        <p:grpSp>
          <p:nvGrpSpPr>
            <p:cNvPr id="57" name="Group 56"/>
            <p:cNvGrpSpPr/>
            <p:nvPr/>
          </p:nvGrpSpPr>
          <p:grpSpPr>
            <a:xfrm>
              <a:off x="5486400" y="838200"/>
              <a:ext cx="2743200" cy="4419600"/>
              <a:chOff x="5486400" y="838200"/>
              <a:chExt cx="2743200" cy="4419600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486400" y="838200"/>
                <a:ext cx="0" cy="44196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5486400" y="5257800"/>
                <a:ext cx="27432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>
                <a:spLocks noChangeAspect="1"/>
              </p:cNvSpPr>
              <p:nvPr/>
            </p:nvSpPr>
            <p:spPr>
              <a:xfrm>
                <a:off x="5486400" y="1463040"/>
                <a:ext cx="274320" cy="274320"/>
              </a:xfrm>
              <a:prstGeom prst="ellipse">
                <a:avLst/>
              </a:prstGeom>
              <a:solidFill>
                <a:srgbClr val="C0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>
                <a:spLocks noChangeAspect="1"/>
              </p:cNvSpPr>
              <p:nvPr/>
            </p:nvSpPr>
            <p:spPr>
              <a:xfrm>
                <a:off x="7178040" y="4983480"/>
                <a:ext cx="274320" cy="274320"/>
              </a:xfrm>
              <a:prstGeom prst="ellipse">
                <a:avLst/>
              </a:prstGeom>
              <a:solidFill>
                <a:srgbClr val="C0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5623560" y="1600200"/>
                <a:ext cx="1691640" cy="35204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Title 1"/>
            <p:cNvSpPr txBox="1">
              <a:spLocks/>
            </p:cNvSpPr>
            <p:nvPr/>
          </p:nvSpPr>
          <p:spPr>
            <a:xfrm>
              <a:off x="5469089" y="1842412"/>
              <a:ext cx="457200" cy="5181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l-GR" sz="2400" dirty="0" smtClean="0"/>
                <a:t>θ</a:t>
              </a:r>
              <a:endParaRPr lang="en-US" sz="2400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01971" y="5120640"/>
            <a:ext cx="1176069" cy="538875"/>
            <a:chOff x="6001971" y="5120640"/>
            <a:chExt cx="1176069" cy="538875"/>
          </a:xfrm>
        </p:grpSpPr>
        <p:cxnSp>
          <p:nvCxnSpPr>
            <p:cNvPr id="29" name="Straight Arrow Connector 28"/>
            <p:cNvCxnSpPr>
              <a:stCxn id="18" idx="2"/>
            </p:cNvCxnSpPr>
            <p:nvPr/>
          </p:nvCxnSpPr>
          <p:spPr>
            <a:xfrm flipH="1">
              <a:off x="6035040" y="5120640"/>
              <a:ext cx="1143000" cy="0"/>
            </a:xfrm>
            <a:prstGeom prst="straightConnector1">
              <a:avLst/>
            </a:prstGeom>
            <a:ln w="444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itle 1"/>
            <p:cNvSpPr txBox="1">
              <a:spLocks/>
            </p:cNvSpPr>
            <p:nvPr/>
          </p:nvSpPr>
          <p:spPr>
            <a:xfrm>
              <a:off x="6001971" y="5141355"/>
              <a:ext cx="457200" cy="5181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err="1" smtClean="0">
                  <a:solidFill>
                    <a:srgbClr val="00B0F0"/>
                  </a:solidFill>
                </a:rPr>
                <a:t>F</a:t>
              </a:r>
              <a:r>
                <a:rPr lang="en-US" sz="2400" baseline="-25000" dirty="0" err="1" smtClean="0">
                  <a:solidFill>
                    <a:srgbClr val="00B0F0"/>
                  </a:solidFill>
                </a:rPr>
                <a:t>f</a:t>
              </a:r>
              <a:endParaRPr lang="en-US" sz="2400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7315200" y="5257800"/>
            <a:ext cx="594360" cy="914400"/>
            <a:chOff x="7315200" y="5257800"/>
            <a:chExt cx="594360" cy="914400"/>
          </a:xfrm>
        </p:grpSpPr>
        <p:cxnSp>
          <p:nvCxnSpPr>
            <p:cNvPr id="24" name="Straight Arrow Connector 23"/>
            <p:cNvCxnSpPr>
              <a:endCxn id="18" idx="4"/>
            </p:cNvCxnSpPr>
            <p:nvPr/>
          </p:nvCxnSpPr>
          <p:spPr>
            <a:xfrm flipV="1">
              <a:off x="7315200" y="5257800"/>
              <a:ext cx="0" cy="914400"/>
            </a:xfrm>
            <a:prstGeom prst="straightConnector1">
              <a:avLst/>
            </a:prstGeom>
            <a:ln w="444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itle 1"/>
            <p:cNvSpPr txBox="1">
              <a:spLocks/>
            </p:cNvSpPr>
            <p:nvPr/>
          </p:nvSpPr>
          <p:spPr>
            <a:xfrm>
              <a:off x="7315200" y="5654040"/>
              <a:ext cx="594360" cy="5181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rgbClr val="00B0F0"/>
                  </a:solidFill>
                </a:rPr>
                <a:t>N</a:t>
              </a:r>
              <a:r>
                <a:rPr lang="en-US" sz="2400" baseline="-25000" dirty="0">
                  <a:solidFill>
                    <a:srgbClr val="00B0F0"/>
                  </a:solidFill>
                </a:rPr>
                <a:t>g</a:t>
              </a:r>
              <a:endParaRPr lang="en-US" sz="2400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5590491" y="2377440"/>
            <a:ext cx="2319069" cy="2399782"/>
            <a:chOff x="5590491" y="2377440"/>
            <a:chExt cx="2319069" cy="2399782"/>
          </a:xfrm>
        </p:grpSpPr>
        <p:grpSp>
          <p:nvGrpSpPr>
            <p:cNvPr id="71" name="Group 70"/>
            <p:cNvGrpSpPr/>
            <p:nvPr/>
          </p:nvGrpSpPr>
          <p:grpSpPr>
            <a:xfrm>
              <a:off x="5590491" y="2377440"/>
              <a:ext cx="2319069" cy="2399782"/>
              <a:chOff x="5590491" y="2377440"/>
              <a:chExt cx="2319069" cy="2399782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>
                <a:off x="6126480" y="2697480"/>
                <a:ext cx="0" cy="1508760"/>
              </a:xfrm>
              <a:prstGeom prst="straightConnector1">
                <a:avLst/>
              </a:prstGeom>
              <a:ln w="4445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6210928" y="2377440"/>
                <a:ext cx="647072" cy="320040"/>
              </a:xfrm>
              <a:prstGeom prst="line">
                <a:avLst/>
              </a:prstGeom>
              <a:ln w="19050">
                <a:solidFill>
                  <a:srgbClr val="FFFF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6766560" y="2468880"/>
                <a:ext cx="1143000" cy="2308342"/>
              </a:xfrm>
              <a:prstGeom prst="line">
                <a:avLst/>
              </a:prstGeom>
              <a:ln w="19050">
                <a:solidFill>
                  <a:srgbClr val="FFFF00"/>
                </a:solidFill>
                <a:prstDash val="dash"/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itle 1"/>
              <p:cNvSpPr txBox="1">
                <a:spLocks/>
              </p:cNvSpPr>
              <p:nvPr/>
            </p:nvSpPr>
            <p:spPr>
              <a:xfrm>
                <a:off x="5590491" y="3357220"/>
                <a:ext cx="640080" cy="51816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itchFamily="18" charset="0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400" dirty="0">
                    <a:solidFill>
                      <a:srgbClr val="FFFF00"/>
                    </a:solidFill>
                  </a:rPr>
                  <a:t>M</a:t>
                </a:r>
                <a:r>
                  <a:rPr lang="en-US" sz="2400" dirty="0" smtClean="0">
                    <a:solidFill>
                      <a:srgbClr val="FFFF00"/>
                    </a:solidFill>
                  </a:rPr>
                  <a:t>g</a:t>
                </a:r>
                <a:endParaRPr lang="en-US" sz="2400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72" name="Title 1"/>
            <p:cNvSpPr txBox="1">
              <a:spLocks/>
            </p:cNvSpPr>
            <p:nvPr/>
          </p:nvSpPr>
          <p:spPr>
            <a:xfrm>
              <a:off x="7234784" y="3200400"/>
              <a:ext cx="365760" cy="40767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000" i="1" dirty="0">
                  <a:solidFill>
                    <a:srgbClr val="FFFF00"/>
                  </a:solidFill>
                </a:rPr>
                <a:t>l</a:t>
              </a:r>
              <a:endParaRPr lang="en-US" sz="2000" i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7315200" y="5120640"/>
            <a:ext cx="1812376" cy="906170"/>
            <a:chOff x="7315200" y="5120640"/>
            <a:chExt cx="1812376" cy="906170"/>
          </a:xfrm>
        </p:grpSpPr>
        <p:sp>
          <p:nvSpPr>
            <p:cNvPr id="74" name="Title 1"/>
            <p:cNvSpPr txBox="1">
              <a:spLocks/>
            </p:cNvSpPr>
            <p:nvPr/>
          </p:nvSpPr>
          <p:spPr>
            <a:xfrm>
              <a:off x="7984576" y="5292220"/>
              <a:ext cx="1143000" cy="734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rgbClr val="00FF00"/>
                  </a:solidFill>
                </a:rPr>
                <a:t>Axis of rotation</a:t>
              </a:r>
              <a:endParaRPr lang="en-US" sz="2400" dirty="0">
                <a:solidFill>
                  <a:srgbClr val="00FF00"/>
                </a:solidFill>
              </a:endParaRPr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 flipH="1" flipV="1">
              <a:off x="7315200" y="5120640"/>
              <a:ext cx="669376" cy="411480"/>
            </a:xfrm>
            <a:prstGeom prst="straightConnector1">
              <a:avLst/>
            </a:prstGeom>
            <a:ln w="19050">
              <a:solidFill>
                <a:srgbClr val="00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Title 1"/>
          <p:cNvSpPr txBox="1">
            <a:spLocks/>
          </p:cNvSpPr>
          <p:nvPr/>
        </p:nvSpPr>
        <p:spPr>
          <a:xfrm>
            <a:off x="0" y="640598"/>
            <a:ext cx="3611880" cy="5181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Sum the forces and torques.</a:t>
            </a:r>
            <a:endParaRPr lang="en-US" sz="2400" dirty="0"/>
          </a:p>
        </p:txBody>
      </p:sp>
      <p:graphicFrame>
        <p:nvGraphicFramePr>
          <p:cNvPr id="79" name="Object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168360"/>
              </p:ext>
            </p:extLst>
          </p:nvPr>
        </p:nvGraphicFramePr>
        <p:xfrm>
          <a:off x="0" y="1436814"/>
          <a:ext cx="2076451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77" name="Equation" r:id="rId4" imgW="1384200" imgH="342720" progId="Equation.3">
                  <p:embed/>
                </p:oleObj>
              </mc:Choice>
              <mc:Fallback>
                <p:oleObj name="Equation" r:id="rId4" imgW="1384200" imgH="34272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36814"/>
                        <a:ext cx="2076451" cy="5143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Objec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9370685"/>
              </p:ext>
            </p:extLst>
          </p:nvPr>
        </p:nvGraphicFramePr>
        <p:xfrm>
          <a:off x="0" y="2229220"/>
          <a:ext cx="26479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78" name="Equation" r:id="rId6" imgW="1765080" imgH="355320" progId="Equation.3">
                  <p:embed/>
                </p:oleObj>
              </mc:Choice>
              <mc:Fallback>
                <p:oleObj name="Equation" r:id="rId6" imgW="1765080" imgH="35532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229220"/>
                        <a:ext cx="2647950" cy="5334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" name="Object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101831"/>
              </p:ext>
            </p:extLst>
          </p:nvPr>
        </p:nvGraphicFramePr>
        <p:xfrm>
          <a:off x="0" y="3040676"/>
          <a:ext cx="54483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79" name="Equation" r:id="rId8" imgW="3632040" imgH="431640" progId="Equation.3">
                  <p:embed/>
                </p:oleObj>
              </mc:Choice>
              <mc:Fallback>
                <p:oleObj name="Equation" r:id="rId8" imgW="3632040" imgH="43164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040676"/>
                        <a:ext cx="5448300" cy="647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" name="Title 1"/>
          <p:cNvSpPr txBox="1">
            <a:spLocks/>
          </p:cNvSpPr>
          <p:nvPr/>
        </p:nvSpPr>
        <p:spPr>
          <a:xfrm>
            <a:off x="0" y="3966432"/>
            <a:ext cx="5108655" cy="5181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Add in force models and geometry.</a:t>
            </a:r>
            <a:endParaRPr lang="en-US" sz="2400" dirty="0"/>
          </a:p>
        </p:txBody>
      </p:sp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486631"/>
              </p:ext>
            </p:extLst>
          </p:nvPr>
        </p:nvGraphicFramePr>
        <p:xfrm>
          <a:off x="0" y="4762648"/>
          <a:ext cx="11620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80" name="Equation" r:id="rId10" imgW="774360" imgH="241200" progId="Equation.3">
                  <p:embed/>
                </p:oleObj>
              </mc:Choice>
              <mc:Fallback>
                <p:oleObj name="Equation" r:id="rId10" imgW="774360" imgH="241200" progId="Equation.3">
                  <p:embed/>
                  <p:pic>
                    <p:nvPicPr>
                      <p:cNvPr id="0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762648"/>
                        <a:ext cx="116205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" name="Title 1"/>
          <p:cNvSpPr txBox="1">
            <a:spLocks/>
          </p:cNvSpPr>
          <p:nvPr/>
        </p:nvSpPr>
        <p:spPr>
          <a:xfrm>
            <a:off x="0" y="5402654"/>
            <a:ext cx="4623045" cy="5181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Solve the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three for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f</a:t>
            </a:r>
            <a:r>
              <a:rPr lang="en-US" sz="2400" dirty="0" smtClean="0"/>
              <a:t>, N</a:t>
            </a:r>
            <a:r>
              <a:rPr lang="en-US" sz="2400" baseline="-25000" dirty="0" smtClean="0"/>
              <a:t>g</a:t>
            </a:r>
            <a:r>
              <a:rPr lang="en-US" sz="2400" dirty="0" smtClean="0"/>
              <a:t>, and N</a:t>
            </a:r>
            <a:r>
              <a:rPr lang="en-US" sz="2400" baseline="-25000" dirty="0" smtClean="0"/>
              <a:t>w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graphicFrame>
        <p:nvGraphicFramePr>
          <p:cNvPr id="85" name="Objec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4979711"/>
              </p:ext>
            </p:extLst>
          </p:nvPr>
        </p:nvGraphicFramePr>
        <p:xfrm>
          <a:off x="0" y="6198870"/>
          <a:ext cx="8191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81" name="Equation" r:id="rId12" imgW="545760" imgH="241200" progId="Equation.3">
                  <p:embed/>
                </p:oleObj>
              </mc:Choice>
              <mc:Fallback>
                <p:oleObj name="Equation" r:id="rId12" imgW="545760" imgH="241200" progId="Equation.3">
                  <p:embed/>
                  <p:pic>
                    <p:nvPicPr>
                      <p:cNvPr id="0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198870"/>
                        <a:ext cx="81915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5263425"/>
              </p:ext>
            </p:extLst>
          </p:nvPr>
        </p:nvGraphicFramePr>
        <p:xfrm>
          <a:off x="2015767" y="6198870"/>
          <a:ext cx="14668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82" name="Equation" r:id="rId14" imgW="977760" imgH="241200" progId="Equation.3">
                  <p:embed/>
                </p:oleObj>
              </mc:Choice>
              <mc:Fallback>
                <p:oleObj name="Equation" r:id="rId14" imgW="977760" imgH="241200" progId="Equation.3">
                  <p:embed/>
                  <p:pic>
                    <p:nvPicPr>
                      <p:cNvPr id="0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5767" y="6198870"/>
                        <a:ext cx="146685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Object 8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9702492"/>
              </p:ext>
            </p:extLst>
          </p:nvPr>
        </p:nvGraphicFramePr>
        <p:xfrm>
          <a:off x="4236795" y="5913120"/>
          <a:ext cx="25717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83" name="Equation" r:id="rId16" imgW="1714320" imgH="431640" progId="Equation.3">
                  <p:embed/>
                </p:oleObj>
              </mc:Choice>
              <mc:Fallback>
                <p:oleObj name="Equation" r:id="rId16" imgW="1714320" imgH="431640" progId="Equation.3">
                  <p:embed/>
                  <p:pic>
                    <p:nvPicPr>
                      <p:cNvPr id="0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6795" y="5913120"/>
                        <a:ext cx="2571750" cy="647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210686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82" grpId="0"/>
      <p:bldP spid="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6852664"/>
              </p:ext>
            </p:extLst>
          </p:nvPr>
        </p:nvGraphicFramePr>
        <p:xfrm>
          <a:off x="270658" y="514350"/>
          <a:ext cx="8191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00" name="Equation" r:id="rId3" imgW="545760" imgH="241200" progId="Equation.3">
                  <p:embed/>
                </p:oleObj>
              </mc:Choice>
              <mc:Fallback>
                <p:oleObj name="Equation" r:id="rId3" imgW="545760" imgH="241200" progId="Equation.3">
                  <p:embed/>
                  <p:pic>
                    <p:nvPicPr>
                      <p:cNvPr id="0" name="Object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658" y="514350"/>
                        <a:ext cx="81915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9116728"/>
              </p:ext>
            </p:extLst>
          </p:nvPr>
        </p:nvGraphicFramePr>
        <p:xfrm>
          <a:off x="5623560" y="514350"/>
          <a:ext cx="14668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01" name="Equation" r:id="rId5" imgW="977760" imgH="241200" progId="Equation.3">
                  <p:embed/>
                </p:oleObj>
              </mc:Choice>
              <mc:Fallback>
                <p:oleObj name="Equation" r:id="rId5" imgW="977760" imgH="241200" progId="Equation.3">
                  <p:embed/>
                  <p:pic>
                    <p:nvPicPr>
                      <p:cNvPr id="0" name="Object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3560" y="514350"/>
                        <a:ext cx="146685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5027841"/>
              </p:ext>
            </p:extLst>
          </p:nvPr>
        </p:nvGraphicFramePr>
        <p:xfrm>
          <a:off x="270658" y="1856567"/>
          <a:ext cx="35052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02" name="Equation" r:id="rId7" imgW="2336760" imgH="431640" progId="Equation.3">
                  <p:embed/>
                </p:oleObj>
              </mc:Choice>
              <mc:Fallback>
                <p:oleObj name="Equation" r:id="rId7" imgW="2336760" imgH="431640" progId="Equation.3">
                  <p:embed/>
                  <p:pic>
                    <p:nvPicPr>
                      <p:cNvPr id="0" name="Object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658" y="1856567"/>
                        <a:ext cx="3505200" cy="647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348835"/>
              </p:ext>
            </p:extLst>
          </p:nvPr>
        </p:nvGraphicFramePr>
        <p:xfrm>
          <a:off x="7635240" y="1213035"/>
          <a:ext cx="11620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03" name="Equation" r:id="rId9" imgW="774360" imgH="241200" progId="Equation.3">
                  <p:embed/>
                </p:oleObj>
              </mc:Choice>
              <mc:Fallback>
                <p:oleObj name="Equation" r:id="rId9" imgW="774360" imgH="241200" progId="Equation.3">
                  <p:embed/>
                  <p:pic>
                    <p:nvPicPr>
                      <p:cNvPr id="0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35240" y="1213035"/>
                        <a:ext cx="1162050" cy="3619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270658" y="1157882"/>
            <a:ext cx="7132320" cy="41710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Substitute from these three into the Friction Force model.</a:t>
            </a:r>
            <a:endParaRPr lang="en-US" sz="24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70658" y="2785849"/>
            <a:ext cx="1904704" cy="5181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Solve for </a:t>
            </a:r>
            <a:r>
              <a:rPr lang="en-US" sz="2400" i="1" dirty="0" smtClean="0"/>
              <a:t>l</a:t>
            </a:r>
            <a:r>
              <a:rPr lang="en-US" sz="2400" dirty="0" smtClean="0"/>
              <a:t>/L.</a:t>
            </a:r>
            <a:endParaRPr lang="en-US" sz="2400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9307606"/>
              </p:ext>
            </p:extLst>
          </p:nvPr>
        </p:nvGraphicFramePr>
        <p:xfrm>
          <a:off x="2057400" y="228600"/>
          <a:ext cx="25717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04" name="Equation" r:id="rId11" imgW="1714320" imgH="431640" progId="Equation.3">
                  <p:embed/>
                </p:oleObj>
              </mc:Choice>
              <mc:Fallback>
                <p:oleObj name="Equation" r:id="rId11" imgW="1714320" imgH="431640" progId="Equation.3">
                  <p:embed/>
                  <p:pic>
                    <p:nvPicPr>
                      <p:cNvPr id="0" name="Object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28600"/>
                        <a:ext cx="2571750" cy="6477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0630465"/>
              </p:ext>
            </p:extLst>
          </p:nvPr>
        </p:nvGraphicFramePr>
        <p:xfrm>
          <a:off x="270658" y="3585591"/>
          <a:ext cx="29337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05" name="Equation" r:id="rId13" imgW="1955520" imgH="482400" progId="Equation.3">
                  <p:embed/>
                </p:oleObj>
              </mc:Choice>
              <mc:Fallback>
                <p:oleObj name="Equation" r:id="rId13" imgW="1955520" imgH="482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658" y="3585591"/>
                        <a:ext cx="2933700" cy="7239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le 1"/>
          <p:cNvSpPr txBox="1">
            <a:spLocks/>
          </p:cNvSpPr>
          <p:nvPr/>
        </p:nvSpPr>
        <p:spPr>
          <a:xfrm>
            <a:off x="270658" y="4591073"/>
            <a:ext cx="3413464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In our problem we were given M = m and </a:t>
            </a:r>
            <a:r>
              <a:rPr lang="el-GR" sz="2400" dirty="0" smtClean="0"/>
              <a:t>μ</a:t>
            </a:r>
            <a:r>
              <a:rPr lang="en-US" sz="2400" baseline="-25000" dirty="0" smtClean="0"/>
              <a:t>s </a:t>
            </a:r>
            <a:r>
              <a:rPr lang="en-US" sz="2400" dirty="0" smtClean="0"/>
              <a:t>= 0.3.</a:t>
            </a:r>
            <a:endParaRPr lang="en-US" sz="2400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9637758"/>
              </p:ext>
            </p:extLst>
          </p:nvPr>
        </p:nvGraphicFramePr>
        <p:xfrm>
          <a:off x="270658" y="5787057"/>
          <a:ext cx="19431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06" name="Equation" r:id="rId15" imgW="1295280" imgH="482400" progId="Equation.3">
                  <p:embed/>
                </p:oleObj>
              </mc:Choice>
              <mc:Fallback>
                <p:oleObj name="Equation" r:id="rId15" imgW="1295280" imgH="4824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658" y="5787057"/>
                        <a:ext cx="1943100" cy="723900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Connector 14"/>
          <p:cNvCxnSpPr/>
          <p:nvPr/>
        </p:nvCxnSpPr>
        <p:spPr>
          <a:xfrm>
            <a:off x="3977640" y="1920240"/>
            <a:ext cx="0" cy="461772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4290134" y="1737360"/>
            <a:ext cx="4663440" cy="7091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If tan(</a:t>
            </a:r>
            <a:r>
              <a:rPr lang="el-GR" sz="2400" dirty="0" smtClean="0"/>
              <a:t>θ</a:t>
            </a:r>
            <a:r>
              <a:rPr lang="en-US" sz="2400" dirty="0" smtClean="0"/>
              <a:t>) ≥ 1.2 then we cannot stand on the ladder at all! tan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(1.2) = 50.2°.</a:t>
            </a:r>
            <a:endParaRPr lang="en-US" sz="240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290134" y="2682536"/>
            <a:ext cx="4663439" cy="18211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Our ladder is slanted at about 30° with respect to the wall.  I also weigh more like 4 times what the ladder does.  How should the chain force behave as I stand on the ladder?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992690"/>
              </p:ext>
            </p:extLst>
          </p:nvPr>
        </p:nvGraphicFramePr>
        <p:xfrm>
          <a:off x="4290134" y="4739788"/>
          <a:ext cx="29146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07" name="Equation" r:id="rId17" imgW="1942920" imgH="431640" progId="Equation.3">
                  <p:embed/>
                </p:oleObj>
              </mc:Choice>
              <mc:Fallback>
                <p:oleObj name="Equation" r:id="rId17" imgW="1942920" imgH="4316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0134" y="4739788"/>
                        <a:ext cx="2914650" cy="647700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itle 1"/>
          <p:cNvSpPr txBox="1">
            <a:spLocks/>
          </p:cNvSpPr>
          <p:nvPr/>
        </p:nvSpPr>
        <p:spPr>
          <a:xfrm>
            <a:off x="4290134" y="5623560"/>
            <a:ext cx="4663440" cy="10972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If I climb about 70% of the length of the ladder, it should read half of my weight.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06856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6" grpId="0"/>
      <p:bldP spid="17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1557" y="914400"/>
            <a:ext cx="7543800" cy="1295400"/>
          </a:xfrm>
        </p:spPr>
        <p:txBody>
          <a:bodyPr/>
          <a:lstStyle/>
          <a:p>
            <a:r>
              <a:rPr lang="en-US" sz="2800" dirty="0">
                <a:solidFill>
                  <a:srgbClr val="FFFF00"/>
                </a:solidFill>
              </a:rPr>
              <a:t>C</a:t>
            </a:r>
            <a:r>
              <a:rPr lang="en-US" sz="2800" dirty="0" smtClean="0">
                <a:solidFill>
                  <a:srgbClr val="FFFF00"/>
                </a:solidFill>
              </a:rPr>
              <a:t>licker Question:  Test your physical intuition.  Don’t compute - </a:t>
            </a:r>
            <a:r>
              <a:rPr lang="en-US" sz="2800" dirty="0">
                <a:solidFill>
                  <a:srgbClr val="FFFF00"/>
                </a:solidFill>
              </a:rPr>
              <a:t>j</a:t>
            </a:r>
            <a:r>
              <a:rPr lang="en-US" sz="2800" dirty="0" smtClean="0">
                <a:solidFill>
                  <a:srgbClr val="FFFF00"/>
                </a:solidFill>
              </a:rPr>
              <a:t>ust take 30s to try to see the answer.  Then we will work it out carefully.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043195" y="122438"/>
            <a:ext cx="4860525" cy="5181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The Weighted Beam Problem</a:t>
            </a:r>
            <a:endParaRPr lang="en-US" sz="32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3200400" y="2080260"/>
            <a:ext cx="5486400" cy="1508760"/>
            <a:chOff x="1828800" y="2834640"/>
            <a:chExt cx="5486400" cy="1508760"/>
          </a:xfrm>
        </p:grpSpPr>
        <p:sp>
          <p:nvSpPr>
            <p:cNvPr id="4" name="Rectangle 3"/>
            <p:cNvSpPr/>
            <p:nvPr/>
          </p:nvSpPr>
          <p:spPr>
            <a:xfrm>
              <a:off x="1828800" y="3200400"/>
              <a:ext cx="5486400" cy="2286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1828800" y="3429000"/>
              <a:ext cx="0" cy="9144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7290047" y="3429000"/>
              <a:ext cx="0" cy="9144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5257800" y="2834640"/>
              <a:ext cx="411480" cy="36576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itle 1"/>
            <p:cNvSpPr txBox="1">
              <a:spLocks/>
            </p:cNvSpPr>
            <p:nvPr/>
          </p:nvSpPr>
          <p:spPr>
            <a:xfrm>
              <a:off x="6721432" y="3645319"/>
              <a:ext cx="548640" cy="5181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F</a:t>
              </a:r>
              <a:r>
                <a:rPr lang="en-US" sz="2400" baseline="-25000" dirty="0"/>
                <a:t>R</a:t>
              </a:r>
              <a:endParaRPr lang="en-US" sz="2400" dirty="0"/>
            </a:p>
          </p:txBody>
        </p:sp>
        <p:sp>
          <p:nvSpPr>
            <p:cNvPr id="10" name="Title 1"/>
            <p:cNvSpPr txBox="1">
              <a:spLocks/>
            </p:cNvSpPr>
            <p:nvPr/>
          </p:nvSpPr>
          <p:spPr>
            <a:xfrm>
              <a:off x="1874520" y="3627120"/>
              <a:ext cx="548640" cy="5181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F</a:t>
              </a:r>
              <a:r>
                <a:rPr lang="en-US" sz="2400" baseline="-25000" dirty="0" smtClean="0"/>
                <a:t>L</a:t>
              </a:r>
              <a:endParaRPr lang="en-US" sz="2400" dirty="0"/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701557" y="3657600"/>
            <a:ext cx="7543800" cy="2971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rgbClr val="FFFF00"/>
                </a:solidFill>
              </a:rPr>
              <a:t>The uniform beam weighs 120N and is 6m long.  The uniform block weighs 60N and is 2m from the right end.  What is the size of F</a:t>
            </a:r>
            <a:r>
              <a:rPr lang="en-US" sz="2800" baseline="-25000" dirty="0" smtClean="0">
                <a:solidFill>
                  <a:srgbClr val="FFFF00"/>
                </a:solidFill>
              </a:rPr>
              <a:t>R</a:t>
            </a:r>
            <a:r>
              <a:rPr lang="en-US" sz="2800" dirty="0">
                <a:solidFill>
                  <a:srgbClr val="FFFF00"/>
                </a:solidFill>
              </a:rPr>
              <a:t>?</a:t>
            </a:r>
            <a:endParaRPr lang="en-US" sz="2800" dirty="0" smtClean="0">
              <a:solidFill>
                <a:srgbClr val="FFFF00"/>
              </a:solidFill>
            </a:endParaRP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A)	90N			B)	100N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C)	120N			D)	180N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80202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" y="434340"/>
            <a:ext cx="5532120" cy="411480"/>
          </a:xfrm>
        </p:spPr>
        <p:txBody>
          <a:bodyPr/>
          <a:lstStyle/>
          <a:p>
            <a:r>
              <a:rPr lang="en-US" sz="2800" dirty="0" smtClean="0"/>
              <a:t>I wonder what I should do first?</a:t>
            </a:r>
            <a:endParaRPr lang="en-US" sz="2800" dirty="0"/>
          </a:p>
        </p:txBody>
      </p:sp>
      <p:grpSp>
        <p:nvGrpSpPr>
          <p:cNvPr id="3" name="Group 2"/>
          <p:cNvGrpSpPr/>
          <p:nvPr/>
        </p:nvGrpSpPr>
        <p:grpSpPr>
          <a:xfrm>
            <a:off x="3246120" y="1882140"/>
            <a:ext cx="5486400" cy="1508760"/>
            <a:chOff x="1828800" y="2834640"/>
            <a:chExt cx="5486400" cy="1508760"/>
          </a:xfrm>
        </p:grpSpPr>
        <p:sp>
          <p:nvSpPr>
            <p:cNvPr id="4" name="Rectangle 3"/>
            <p:cNvSpPr/>
            <p:nvPr/>
          </p:nvSpPr>
          <p:spPr>
            <a:xfrm>
              <a:off x="1828800" y="3200400"/>
              <a:ext cx="5486400" cy="2286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 flipV="1">
              <a:off x="1828800" y="3429000"/>
              <a:ext cx="0" cy="9144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V="1">
              <a:off x="7290047" y="3429000"/>
              <a:ext cx="0" cy="9144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5257800" y="2834640"/>
              <a:ext cx="411480" cy="36576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itle 1"/>
            <p:cNvSpPr txBox="1">
              <a:spLocks/>
            </p:cNvSpPr>
            <p:nvPr/>
          </p:nvSpPr>
          <p:spPr>
            <a:xfrm>
              <a:off x="6721432" y="3645319"/>
              <a:ext cx="548640" cy="5181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F</a:t>
              </a:r>
              <a:r>
                <a:rPr lang="en-US" sz="2400" baseline="-25000" dirty="0"/>
                <a:t>R</a:t>
              </a:r>
              <a:endParaRPr lang="en-US" sz="2400" dirty="0"/>
            </a:p>
          </p:txBody>
        </p:sp>
        <p:sp>
          <p:nvSpPr>
            <p:cNvPr id="9" name="Title 1"/>
            <p:cNvSpPr txBox="1">
              <a:spLocks/>
            </p:cNvSpPr>
            <p:nvPr/>
          </p:nvSpPr>
          <p:spPr>
            <a:xfrm>
              <a:off x="1874520" y="3627120"/>
              <a:ext cx="548640" cy="5181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F</a:t>
              </a:r>
              <a:r>
                <a:rPr lang="en-US" sz="2400" baseline="-25000" dirty="0" smtClean="0"/>
                <a:t>L</a:t>
              </a:r>
              <a:endParaRPr lang="en-US" sz="2400" dirty="0"/>
            </a:p>
          </p:txBody>
        </p:sp>
      </p:grpSp>
      <p:pic>
        <p:nvPicPr>
          <p:cNvPr id="57346" name="Picture 2" descr="C:\Users\bhalfpap\AppData\Local\Microsoft\Windows\Temporary Internet Files\Content.IE5\KL3111ZU\MP90042222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120" y="182880"/>
            <a:ext cx="609898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6995160" y="457200"/>
            <a:ext cx="1623060" cy="1463040"/>
            <a:chOff x="6995160" y="457200"/>
            <a:chExt cx="1623060" cy="1463040"/>
          </a:xfrm>
        </p:grpSpPr>
        <p:cxnSp>
          <p:nvCxnSpPr>
            <p:cNvPr id="12" name="Straight Arrow Connector 11"/>
            <p:cNvCxnSpPr/>
            <p:nvPr/>
          </p:nvCxnSpPr>
          <p:spPr>
            <a:xfrm flipV="1">
              <a:off x="7315200" y="548640"/>
              <a:ext cx="0" cy="105156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7315200" y="1600200"/>
              <a:ext cx="105156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c 13"/>
            <p:cNvSpPr/>
            <p:nvPr/>
          </p:nvSpPr>
          <p:spPr>
            <a:xfrm>
              <a:off x="6995160" y="1005840"/>
              <a:ext cx="914400" cy="914400"/>
            </a:xfrm>
            <a:prstGeom prst="arc">
              <a:avLst/>
            </a:prstGeom>
            <a:ln w="19050">
              <a:solidFill>
                <a:schemeClr val="tx1"/>
              </a:solidFill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itle 1"/>
            <p:cNvSpPr txBox="1">
              <a:spLocks/>
            </p:cNvSpPr>
            <p:nvPr/>
          </p:nvSpPr>
          <p:spPr>
            <a:xfrm>
              <a:off x="7717802" y="746760"/>
              <a:ext cx="640080" cy="5181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/>
                <a:t>+</a:t>
              </a:r>
              <a:endParaRPr lang="en-US" sz="2400" dirty="0"/>
            </a:p>
          </p:txBody>
        </p:sp>
        <p:sp>
          <p:nvSpPr>
            <p:cNvPr id="16" name="Title 1"/>
            <p:cNvSpPr txBox="1">
              <a:spLocks/>
            </p:cNvSpPr>
            <p:nvPr/>
          </p:nvSpPr>
          <p:spPr>
            <a:xfrm>
              <a:off x="8115300" y="1173480"/>
              <a:ext cx="502920" cy="42672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x</a:t>
              </a:r>
              <a:endParaRPr lang="en-US" sz="2400" dirty="0"/>
            </a:p>
          </p:txBody>
        </p:sp>
        <p:sp>
          <p:nvSpPr>
            <p:cNvPr id="17" name="Title 1"/>
            <p:cNvSpPr txBox="1">
              <a:spLocks/>
            </p:cNvSpPr>
            <p:nvPr/>
          </p:nvSpPr>
          <p:spPr>
            <a:xfrm>
              <a:off x="7336950" y="457200"/>
              <a:ext cx="457200" cy="381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/>
                <a:t>y</a:t>
              </a:r>
              <a:endParaRPr lang="en-US" sz="24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880860" y="2065020"/>
            <a:ext cx="836942" cy="953536"/>
            <a:chOff x="6880860" y="2065020"/>
            <a:chExt cx="836942" cy="953536"/>
          </a:xfrm>
        </p:grpSpPr>
        <p:cxnSp>
          <p:nvCxnSpPr>
            <p:cNvPr id="18" name="Straight Arrow Connector 17"/>
            <p:cNvCxnSpPr/>
            <p:nvPr/>
          </p:nvCxnSpPr>
          <p:spPr>
            <a:xfrm>
              <a:off x="6880860" y="2065020"/>
              <a:ext cx="0" cy="952500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itle 1"/>
            <p:cNvSpPr txBox="1">
              <a:spLocks/>
            </p:cNvSpPr>
            <p:nvPr/>
          </p:nvSpPr>
          <p:spPr>
            <a:xfrm>
              <a:off x="6925470" y="2564703"/>
              <a:ext cx="792332" cy="45385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rgbClr val="00B0F0"/>
                  </a:solidFill>
                </a:rPr>
                <a:t>60N</a:t>
              </a:r>
              <a:endParaRPr lang="en-US" sz="2400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029200" y="2400670"/>
            <a:ext cx="953388" cy="952500"/>
            <a:chOff x="5029200" y="2400670"/>
            <a:chExt cx="953388" cy="952500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5982588" y="2400670"/>
              <a:ext cx="0" cy="952500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itle 1"/>
            <p:cNvSpPr txBox="1">
              <a:spLocks/>
            </p:cNvSpPr>
            <p:nvPr/>
          </p:nvSpPr>
          <p:spPr>
            <a:xfrm>
              <a:off x="5029200" y="2671439"/>
              <a:ext cx="921872" cy="45385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rgbClr val="00B0F0"/>
                  </a:solidFill>
                </a:rPr>
                <a:t>120N</a:t>
              </a:r>
              <a:endParaRPr lang="en-US" sz="2400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57344" name="Group 57343"/>
          <p:cNvGrpSpPr/>
          <p:nvPr/>
        </p:nvGrpSpPr>
        <p:grpSpPr>
          <a:xfrm>
            <a:off x="3291843" y="1347921"/>
            <a:ext cx="3108957" cy="1128579"/>
            <a:chOff x="3291843" y="1347921"/>
            <a:chExt cx="3108957" cy="1128579"/>
          </a:xfrm>
        </p:grpSpPr>
        <p:sp>
          <p:nvSpPr>
            <p:cNvPr id="26" name="Title 1"/>
            <p:cNvSpPr txBox="1">
              <a:spLocks/>
            </p:cNvSpPr>
            <p:nvPr/>
          </p:nvSpPr>
          <p:spPr>
            <a:xfrm>
              <a:off x="4092604" y="1347921"/>
              <a:ext cx="2308196" cy="734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itchFamily="18" charset="0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en-US" sz="2400" dirty="0" smtClean="0">
                  <a:solidFill>
                    <a:srgbClr val="00FF00"/>
                  </a:solidFill>
                </a:rPr>
                <a:t>Axis of rotation - WHY HERE?</a:t>
              </a:r>
              <a:endParaRPr lang="en-US" sz="2400" dirty="0">
                <a:solidFill>
                  <a:srgbClr val="00FF00"/>
                </a:solidFill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H="1">
              <a:off x="3291843" y="1587821"/>
              <a:ext cx="800766" cy="888679"/>
            </a:xfrm>
            <a:prstGeom prst="straightConnector1">
              <a:avLst/>
            </a:prstGeom>
            <a:ln w="19050">
              <a:solidFill>
                <a:srgbClr val="00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7345" name="Object 573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8559242"/>
              </p:ext>
            </p:extLst>
          </p:nvPr>
        </p:nvGraphicFramePr>
        <p:xfrm>
          <a:off x="320039" y="3573983"/>
          <a:ext cx="33528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9" name="Equation" r:id="rId4" imgW="2234880" imgH="355320" progId="Equation.3">
                  <p:embed/>
                </p:oleObj>
              </mc:Choice>
              <mc:Fallback>
                <p:oleObj name="Equation" r:id="rId4" imgW="2234880" imgH="355320" progId="Equation.3">
                  <p:embed/>
                  <p:pic>
                    <p:nvPicPr>
                      <p:cNvPr id="0" name="Object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39" y="3573983"/>
                        <a:ext cx="3352800" cy="5334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7" name="Object 573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9021140"/>
              </p:ext>
            </p:extLst>
          </p:nvPr>
        </p:nvGraphicFramePr>
        <p:xfrm>
          <a:off x="320039" y="4909887"/>
          <a:ext cx="451485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0" name="Equation" r:id="rId6" imgW="3009600" imgH="253800" progId="Equation.3">
                  <p:embed/>
                </p:oleObj>
              </mc:Choice>
              <mc:Fallback>
                <p:oleObj name="Equation" r:id="rId6" imgW="3009600" imgH="253800" progId="Equation.3">
                  <p:embed/>
                  <p:pic>
                    <p:nvPicPr>
                      <p:cNvPr id="0" name="Object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39" y="4909887"/>
                        <a:ext cx="4514850" cy="38100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itle 1"/>
          <p:cNvSpPr txBox="1">
            <a:spLocks/>
          </p:cNvSpPr>
          <p:nvPr/>
        </p:nvSpPr>
        <p:spPr>
          <a:xfrm>
            <a:off x="320039" y="2966991"/>
            <a:ext cx="2286000" cy="411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Sum of forces</a:t>
            </a:r>
            <a:endParaRPr lang="en-US" sz="2400" dirty="0"/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320039" y="4302895"/>
            <a:ext cx="3063240" cy="411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Sum of torques</a:t>
            </a:r>
            <a:endParaRPr lang="en-US" sz="2400" dirty="0"/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320039" y="5486400"/>
            <a:ext cx="5631033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Look at that happy result!  With a careful choice of the axis of rotation we immediately produce a single equation to solve.</a:t>
            </a:r>
            <a:endParaRPr lang="en-US" sz="2400" dirty="0"/>
          </a:p>
        </p:txBody>
      </p:sp>
      <p:graphicFrame>
        <p:nvGraphicFramePr>
          <p:cNvPr id="57348" name="Object 573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642768"/>
              </p:ext>
            </p:extLst>
          </p:nvPr>
        </p:nvGraphicFramePr>
        <p:xfrm>
          <a:off x="6400800" y="3611880"/>
          <a:ext cx="21336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1" name="Equation" r:id="rId8" imgW="1422360" imgH="393480" progId="Equation.3">
                  <p:embed/>
                </p:oleObj>
              </mc:Choice>
              <mc:Fallback>
                <p:oleObj name="Equation" r:id="rId8" imgW="1422360" imgH="393480" progId="Equation.3">
                  <p:embed/>
                  <p:pic>
                    <p:nvPicPr>
                      <p:cNvPr id="0" name="Object 573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3611880"/>
                        <a:ext cx="2133600" cy="590550"/>
                      </a:xfrm>
                      <a:prstGeom prst="rect">
                        <a:avLst/>
                      </a:prstGeom>
                      <a:solidFill>
                        <a:srgbClr val="B3BDC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9" name="Object 573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7714581"/>
              </p:ext>
            </p:extLst>
          </p:nvPr>
        </p:nvGraphicFramePr>
        <p:xfrm>
          <a:off x="6380677" y="4937760"/>
          <a:ext cx="10668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2" name="Equation" r:id="rId10" imgW="711000" imgH="215640" progId="Equation.3">
                  <p:embed/>
                </p:oleObj>
              </mc:Choice>
              <mc:Fallback>
                <p:oleObj name="Equation" r:id="rId10" imgW="711000" imgH="215640" progId="Equation.3">
                  <p:embed/>
                  <p:pic>
                    <p:nvPicPr>
                      <p:cNvPr id="0" name="Object 573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0677" y="4937760"/>
                        <a:ext cx="1066800" cy="3238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465411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6257</TotalTime>
  <Words>568</Words>
  <Application>Microsoft Office PowerPoint</Application>
  <PresentationFormat>On-screen Show (4:3)</PresentationFormat>
  <Paragraphs>94</Paragraphs>
  <Slides>9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Default Theme</vt:lpstr>
      <vt:lpstr>Equation</vt:lpstr>
      <vt:lpstr>Microsoft Equation 3.0</vt:lpstr>
      <vt:lpstr>Physics 101  -  Lecture 15</vt:lpstr>
      <vt:lpstr>Statics Examples:  The Spool, The Ladder, and The Weighted Beam.</vt:lpstr>
      <vt:lpstr>Try Choice A</vt:lpstr>
      <vt:lpstr>Try Choice B</vt:lpstr>
      <vt:lpstr>Clicker Question:  Suppose that you and the ladder have the same mass and the coefficient of friction between floor and ladder is 0.3.  Is there a limit to how far up the ladder you may climb?  A) Yes  B) No  C) It depends upon the angle between the  wall and the ladder.</vt:lpstr>
      <vt:lpstr>Work out the Ladder Problem</vt:lpstr>
      <vt:lpstr>PowerPoint Presentation</vt:lpstr>
      <vt:lpstr>Clicker Question:  Test your physical intuition.  Don’t compute - just take 30s to try to see the answer.  Then we will work it out carefully.</vt:lpstr>
      <vt:lpstr>I wonder what I should do first?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101  -  Lecture 7</dc:title>
  <dc:creator>Halfpap, Bradford Lee</dc:creator>
  <cp:lastModifiedBy>Halfpap, Bradford Lee</cp:lastModifiedBy>
  <cp:revision>259</cp:revision>
  <dcterms:created xsi:type="dcterms:W3CDTF">2012-09-16T23:14:53Z</dcterms:created>
  <dcterms:modified xsi:type="dcterms:W3CDTF">2012-10-21T16:55:39Z</dcterms:modified>
</cp:coreProperties>
</file>