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0"/>
  </p:notesMasterIdLst>
  <p:sldIdLst>
    <p:sldId id="257" r:id="rId2"/>
    <p:sldId id="281" r:id="rId3"/>
    <p:sldId id="282" r:id="rId4"/>
    <p:sldId id="283" r:id="rId5"/>
    <p:sldId id="289" r:id="rId6"/>
    <p:sldId id="284" r:id="rId7"/>
    <p:sldId id="285" r:id="rId8"/>
    <p:sldId id="286" r:id="rId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3300"/>
    <a:srgbClr val="A1DBA4"/>
    <a:srgbClr val="B686DA"/>
    <a:srgbClr val="FFDD71"/>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1834" autoAdjust="0"/>
  </p:normalViewPr>
  <p:slideViewPr>
    <p:cSldViewPr>
      <p:cViewPr varScale="1">
        <p:scale>
          <a:sx n="103" d="100"/>
          <a:sy n="103" d="100"/>
        </p:scale>
        <p:origin x="-1218"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4/21/2013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2</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Use single collision tab with angled shot to show energy</a:t>
            </a:r>
            <a:r>
              <a:rPr lang="en-US" baseline="0" dirty="0" smtClean="0"/>
              <a:t> transfer between translation and rotation.</a:t>
            </a:r>
          </a:p>
          <a:p>
            <a:r>
              <a:rPr lang="en-US" baseline="0" dirty="0" smtClean="0"/>
              <a:t>2)  Add heat to see walls add energy to gas molecules.</a:t>
            </a:r>
          </a:p>
          <a:p>
            <a:r>
              <a:rPr lang="en-US" baseline="0" dirty="0" smtClean="0"/>
              <a:t>3)  Use design your own reaction to set up large PE difference between states and small energy barrier.  Pick massive atomic initial projectile to be in the high energy state.  Use gentle straight shot to see transfer of energy between bond energy and KE.  Temperature derives from KE not bond energy.</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3</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 not give out answers at this point.  Wait until after melting ice and boiling water demonstration.</a:t>
            </a:r>
          </a:p>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4</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not give out answers at this point.  Wait until after melting ice and boiling water demonstration.</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5</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a:t>
            </a:r>
            <a:r>
              <a:rPr lang="en-US" baseline="0" dirty="0" smtClean="0"/>
              <a:t>  See that the temperature can remain unchanged.</a:t>
            </a:r>
          </a:p>
          <a:p>
            <a:r>
              <a:rPr lang="en-US" baseline="0" dirty="0" smtClean="0"/>
              <a:t>2)  Note that the unchanging temperature result is to be discussed next lecture.</a:t>
            </a:r>
          </a:p>
          <a:p>
            <a:r>
              <a:rPr lang="en-US" baseline="0" dirty="0" smtClean="0"/>
              <a:t>3)  Model the changing temperature part of the experiment.</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6</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7</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8</a:t>
            </a:fld>
            <a:endParaRPr lang="en-US"/>
          </a:p>
        </p:txBody>
      </p:sp>
    </p:spTree>
    <p:extLst>
      <p:ext uri="{BB962C8B-B14F-4D97-AF65-F5344CB8AC3E}">
        <p14:creationId xmlns:p14="http://schemas.microsoft.com/office/powerpoint/2010/main" val="1943768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phet.colorado.edu/en/simulation/reactions-and-rates" TargetMode="External"/><Relationship Id="rId3" Type="http://schemas.openxmlformats.org/officeDocument/2006/relationships/notesSlide" Target="../notesSlides/notesSlide2.xml"/><Relationship Id="rId7"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notesSlide" Target="../notesSlides/notesSlide5.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4.jpeg"/><Relationship Id="rId10" Type="http://schemas.openxmlformats.org/officeDocument/2006/relationships/image" Target="../media/image6.wmf"/><Relationship Id="rId4" Type="http://schemas.openxmlformats.org/officeDocument/2006/relationships/image" Target="../media/image2.jpeg"/><Relationship Id="rId9"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8.bin"/><Relationship Id="rId18" Type="http://schemas.openxmlformats.org/officeDocument/2006/relationships/image" Target="../media/image14.wmf"/><Relationship Id="rId3" Type="http://schemas.openxmlformats.org/officeDocument/2006/relationships/notesSlide" Target="../notesSlides/notesSlide7.xml"/><Relationship Id="rId7" Type="http://schemas.openxmlformats.org/officeDocument/2006/relationships/oleObject" Target="../embeddings/oleObject5.bin"/><Relationship Id="rId12" Type="http://schemas.openxmlformats.org/officeDocument/2006/relationships/image" Target="../media/image11.wmf"/><Relationship Id="rId17" Type="http://schemas.openxmlformats.org/officeDocument/2006/relationships/oleObject" Target="../embeddings/oleObject10.bin"/><Relationship Id="rId2" Type="http://schemas.openxmlformats.org/officeDocument/2006/relationships/slideLayout" Target="../slideLayouts/slideLayout7.xml"/><Relationship Id="rId16" Type="http://schemas.openxmlformats.org/officeDocument/2006/relationships/image" Target="../media/image13.wmf"/><Relationship Id="rId20" Type="http://schemas.openxmlformats.org/officeDocument/2006/relationships/image" Target="../media/image15.wmf"/><Relationship Id="rId1" Type="http://schemas.openxmlformats.org/officeDocument/2006/relationships/vmlDrawing" Target="../drawings/vmlDrawing3.vml"/><Relationship Id="rId6" Type="http://schemas.openxmlformats.org/officeDocument/2006/relationships/image" Target="../media/image8.w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oleObject" Target="../embeddings/oleObject9.bin"/><Relationship Id="rId10" Type="http://schemas.openxmlformats.org/officeDocument/2006/relationships/image" Target="../media/image10.wmf"/><Relationship Id="rId19" Type="http://schemas.openxmlformats.org/officeDocument/2006/relationships/oleObject" Target="../embeddings/oleObject11.bin"/><Relationship Id="rId4" Type="http://schemas.openxmlformats.org/officeDocument/2006/relationships/image" Target="../media/image2.jpeg"/><Relationship Id="rId9" Type="http://schemas.openxmlformats.org/officeDocument/2006/relationships/oleObject" Target="../embeddings/oleObject6.bin"/><Relationship Id="rId1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dirty="0" smtClean="0"/>
              <a:t>Physics 101  -  Lecture 25</a:t>
            </a:r>
            <a:endParaRPr lang="en-US" dirty="0"/>
          </a:p>
        </p:txBody>
      </p:sp>
      <p:sp>
        <p:nvSpPr>
          <p:cNvPr id="3" name="Title 1"/>
          <p:cNvSpPr txBox="1">
            <a:spLocks/>
          </p:cNvSpPr>
          <p:nvPr/>
        </p:nvSpPr>
        <p:spPr>
          <a:xfrm>
            <a:off x="1645920" y="1863379"/>
            <a:ext cx="5760720" cy="53721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Today’s lecture will cover sections 14.1 to 14.4</a:t>
            </a:r>
            <a:endParaRPr lang="en-US" sz="2400" dirty="0"/>
          </a:p>
        </p:txBody>
      </p:sp>
      <p:sp>
        <p:nvSpPr>
          <p:cNvPr id="4"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a:t>
            </a:r>
            <a:endParaRPr lang="en-US" sz="1600" b="1" dirty="0">
              <a:solidFill>
                <a:schemeClr val="bg1"/>
              </a:solidFill>
            </a:endParaRPr>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2</a:t>
            </a:r>
          </a:p>
        </p:txBody>
      </p:sp>
      <p:sp>
        <p:nvSpPr>
          <p:cNvPr id="6" name="Title 1"/>
          <p:cNvSpPr txBox="1">
            <a:spLocks/>
          </p:cNvSpPr>
          <p:nvPr/>
        </p:nvSpPr>
        <p:spPr>
          <a:xfrm>
            <a:off x="914400" y="300759"/>
            <a:ext cx="6629400"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Internal energy</a:t>
            </a:r>
          </a:p>
        </p:txBody>
      </p:sp>
      <p:sp>
        <p:nvSpPr>
          <p:cNvPr id="12" name="Title 1"/>
          <p:cNvSpPr txBox="1">
            <a:spLocks/>
          </p:cNvSpPr>
          <p:nvPr/>
        </p:nvSpPr>
        <p:spPr>
          <a:xfrm>
            <a:off x="914400" y="1188720"/>
            <a:ext cx="7315200" cy="4709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800" dirty="0" smtClean="0">
                <a:latin typeface="+mn-lt"/>
              </a:rPr>
              <a:t>Divide the energy in a system into two parts.</a:t>
            </a:r>
          </a:p>
          <a:p>
            <a:pPr marL="800100" lvl="1" indent="-342900">
              <a:buFont typeface="Wingdings" pitchFamily="2" charset="2"/>
              <a:buChar char="§"/>
            </a:pPr>
            <a:r>
              <a:rPr lang="en-US" sz="2800" dirty="0">
                <a:latin typeface="+mn-lt"/>
              </a:rPr>
              <a:t> </a:t>
            </a:r>
            <a:r>
              <a:rPr lang="en-US" sz="2800" dirty="0" smtClean="0">
                <a:latin typeface="+mn-lt"/>
              </a:rPr>
              <a:t>Translation of and rotation about C.O.M.</a:t>
            </a:r>
          </a:p>
          <a:p>
            <a:pPr marL="800100" lvl="1" indent="-342900">
              <a:buFont typeface="Wingdings" pitchFamily="2" charset="2"/>
              <a:buChar char="§"/>
            </a:pPr>
            <a:r>
              <a:rPr lang="en-US" sz="2800" dirty="0" smtClean="0">
                <a:latin typeface="+mn-lt"/>
              </a:rPr>
              <a:t>Everything else.</a:t>
            </a:r>
          </a:p>
          <a:p>
            <a:pPr marL="342900" indent="-342900">
              <a:buFont typeface="Wingdings" pitchFamily="2" charset="2"/>
              <a:buChar char="§"/>
            </a:pPr>
            <a:r>
              <a:rPr lang="en-US" sz="2800" dirty="0" smtClean="0">
                <a:latin typeface="+mn-lt"/>
              </a:rPr>
              <a:t>Not interested in C.O.M. energy</a:t>
            </a:r>
          </a:p>
          <a:p>
            <a:pPr marL="342900" indent="-342900">
              <a:buFont typeface="Wingdings" pitchFamily="2" charset="2"/>
              <a:buChar char="§"/>
            </a:pPr>
            <a:r>
              <a:rPr lang="en-US" sz="2800" dirty="0" smtClean="0">
                <a:latin typeface="+mn-lt"/>
              </a:rPr>
              <a:t>Everything else is called </a:t>
            </a:r>
            <a:r>
              <a:rPr lang="en-US" sz="2800" b="1" dirty="0" smtClean="0">
                <a:latin typeface="+mn-lt"/>
              </a:rPr>
              <a:t>Internal Energy, U</a:t>
            </a:r>
            <a:endParaRPr lang="en-US" sz="2800" dirty="0" smtClean="0">
              <a:latin typeface="+mn-lt"/>
            </a:endParaRPr>
          </a:p>
          <a:p>
            <a:pPr marL="800100" lvl="1" indent="-342900">
              <a:buFont typeface="Wingdings" pitchFamily="2" charset="2"/>
              <a:buChar char="§"/>
            </a:pPr>
            <a:r>
              <a:rPr lang="en-US" sz="2800" dirty="0" smtClean="0">
                <a:latin typeface="+mn-lt"/>
              </a:rPr>
              <a:t>Kinetic Energy</a:t>
            </a:r>
          </a:p>
          <a:p>
            <a:pPr marL="1257300" lvl="2" indent="-342900">
              <a:buFont typeface="Wingdings" pitchFamily="2" charset="2"/>
              <a:buChar char="§"/>
            </a:pPr>
            <a:r>
              <a:rPr lang="en-US" sz="2800" dirty="0" smtClean="0">
                <a:latin typeface="+mn-lt"/>
              </a:rPr>
              <a:t>Translation ( gas )</a:t>
            </a:r>
          </a:p>
          <a:p>
            <a:pPr marL="1257300" lvl="2" indent="-342900">
              <a:buFont typeface="Wingdings" pitchFamily="2" charset="2"/>
              <a:buChar char="§"/>
            </a:pPr>
            <a:r>
              <a:rPr lang="en-US" sz="2800" dirty="0" smtClean="0">
                <a:latin typeface="+mn-lt"/>
              </a:rPr>
              <a:t>Rotation ( gas )</a:t>
            </a:r>
          </a:p>
          <a:p>
            <a:pPr marL="1257300" lvl="2" indent="-342900">
              <a:buFont typeface="Wingdings" pitchFamily="2" charset="2"/>
              <a:buChar char="§"/>
            </a:pPr>
            <a:r>
              <a:rPr lang="en-US" sz="2800" dirty="0" smtClean="0">
                <a:latin typeface="+mn-lt"/>
              </a:rPr>
              <a:t>Vibration ( within gas molecules or unit cells )</a:t>
            </a:r>
          </a:p>
          <a:p>
            <a:pPr marL="1257300" lvl="2" indent="-342900">
              <a:buFont typeface="Wingdings" pitchFamily="2" charset="2"/>
              <a:buChar char="§"/>
            </a:pPr>
            <a:r>
              <a:rPr lang="en-US" sz="2800" dirty="0" smtClean="0">
                <a:latin typeface="+mn-lt"/>
              </a:rPr>
              <a:t>Quantum Mechanical effects</a:t>
            </a:r>
          </a:p>
        </p:txBody>
      </p:sp>
    </p:spTree>
    <p:extLst>
      <p:ext uri="{BB962C8B-B14F-4D97-AF65-F5344CB8AC3E}">
        <p14:creationId xmlns:p14="http://schemas.microsoft.com/office/powerpoint/2010/main" val="3337904598"/>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3</a:t>
            </a:r>
          </a:p>
        </p:txBody>
      </p:sp>
      <p:sp>
        <p:nvSpPr>
          <p:cNvPr id="6" name="Title 1"/>
          <p:cNvSpPr txBox="1">
            <a:spLocks/>
          </p:cNvSpPr>
          <p:nvPr/>
        </p:nvSpPr>
        <p:spPr>
          <a:xfrm>
            <a:off x="1965960" y="167871"/>
            <a:ext cx="5212080"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Internal Energy moves</a:t>
            </a:r>
          </a:p>
        </p:txBody>
      </p:sp>
      <p:sp>
        <p:nvSpPr>
          <p:cNvPr id="12" name="Title 1"/>
          <p:cNvSpPr txBox="1">
            <a:spLocks/>
          </p:cNvSpPr>
          <p:nvPr/>
        </p:nvSpPr>
        <p:spPr>
          <a:xfrm>
            <a:off x="914400" y="914400"/>
            <a:ext cx="7315200" cy="19202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t>Atom to atom within a solid</a:t>
            </a:r>
          </a:p>
          <a:p>
            <a:pPr marL="342900" indent="-342900">
              <a:buFont typeface="Wingdings" pitchFamily="2" charset="2"/>
              <a:buChar char="§"/>
            </a:pPr>
            <a:r>
              <a:rPr lang="en-US" sz="2400" dirty="0" smtClean="0"/>
              <a:t>Atom to atom within a gas</a:t>
            </a:r>
          </a:p>
          <a:p>
            <a:pPr marL="342900" indent="-342900">
              <a:buFont typeface="Wingdings" pitchFamily="2" charset="2"/>
              <a:buChar char="§"/>
            </a:pPr>
            <a:r>
              <a:rPr lang="en-US" sz="2400" dirty="0" smtClean="0"/>
              <a:t>Atom to atom from surface to gas or gas to surface</a:t>
            </a:r>
          </a:p>
          <a:p>
            <a:pPr marL="342900" indent="-342900">
              <a:buFont typeface="Wingdings" pitchFamily="2" charset="2"/>
              <a:buChar char="§"/>
            </a:pPr>
            <a:r>
              <a:rPr lang="en-US" sz="2400" dirty="0" smtClean="0"/>
              <a:t>KE to PE </a:t>
            </a:r>
          </a:p>
          <a:p>
            <a:pPr marL="342900" indent="-342900">
              <a:buFont typeface="Wingdings" pitchFamily="2" charset="2"/>
              <a:buChar char="§"/>
            </a:pPr>
            <a:r>
              <a:rPr lang="en-US" sz="2400" dirty="0" smtClean="0"/>
              <a:t>PE to KE</a:t>
            </a:r>
          </a:p>
        </p:txBody>
      </p:sp>
      <p:graphicFrame>
        <p:nvGraphicFramePr>
          <p:cNvPr id="66" name="Object 65"/>
          <p:cNvGraphicFramePr>
            <a:graphicFrameLocks noChangeAspect="1"/>
          </p:cNvGraphicFramePr>
          <p:nvPr>
            <p:extLst>
              <p:ext uri="{D42A27DB-BD31-4B8C-83A1-F6EECF244321}">
                <p14:modId xmlns:p14="http://schemas.microsoft.com/office/powerpoint/2010/main" val="532352081"/>
              </p:ext>
            </p:extLst>
          </p:nvPr>
        </p:nvGraphicFramePr>
        <p:xfrm>
          <a:off x="3474720" y="5577840"/>
          <a:ext cx="1314450" cy="685800"/>
        </p:xfrm>
        <a:graphic>
          <a:graphicData uri="http://schemas.openxmlformats.org/presentationml/2006/ole">
            <mc:AlternateContent xmlns:mc="http://schemas.openxmlformats.org/markup-compatibility/2006">
              <mc:Choice xmlns:v="urn:schemas-microsoft-com:vml" Requires="v">
                <p:oleObj spid="_x0000_s107538" name="Equation" r:id="rId5" imgW="876240" imgH="457200" progId="Equation.3">
                  <p:embed/>
                </p:oleObj>
              </mc:Choice>
              <mc:Fallback>
                <p:oleObj name="Equation" r:id="rId5" imgW="876240" imgH="457200" progId="Equation.3">
                  <p:embed/>
                  <p:pic>
                    <p:nvPicPr>
                      <p:cNvPr id="0" name=""/>
                      <p:cNvPicPr>
                        <a:picLocks noChangeAspect="1" noChangeArrowheads="1"/>
                      </p:cNvPicPr>
                      <p:nvPr/>
                    </p:nvPicPr>
                    <p:blipFill>
                      <a:blip r:embed="rId6"/>
                      <a:srcRect/>
                      <a:stretch>
                        <a:fillRect/>
                      </a:stretch>
                    </p:blipFill>
                    <p:spPr bwMode="auto">
                      <a:xfrm>
                        <a:off x="3474720" y="5577840"/>
                        <a:ext cx="131445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itle 1"/>
          <p:cNvSpPr txBox="1">
            <a:spLocks/>
          </p:cNvSpPr>
          <p:nvPr/>
        </p:nvSpPr>
        <p:spPr>
          <a:xfrm>
            <a:off x="917633" y="4206240"/>
            <a:ext cx="7315200" cy="1280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t>Temperature derives from KE not PE.</a:t>
            </a:r>
          </a:p>
          <a:p>
            <a:pPr marL="342900" indent="-342900">
              <a:buFont typeface="Wingdings" pitchFamily="2" charset="2"/>
              <a:buChar char="§"/>
            </a:pPr>
            <a:r>
              <a:rPr lang="en-US" sz="2400" dirty="0" smtClean="0"/>
              <a:t>Recall that temperature was related to the mean KE for a </a:t>
            </a:r>
            <a:r>
              <a:rPr lang="en-US" sz="2400" u="sng" dirty="0" smtClean="0"/>
              <a:t>single particle</a:t>
            </a:r>
            <a:r>
              <a:rPr lang="en-US" sz="2400" dirty="0" smtClean="0"/>
              <a:t>.  Total KE is not important.</a:t>
            </a:r>
          </a:p>
        </p:txBody>
      </p:sp>
      <p:sp>
        <p:nvSpPr>
          <p:cNvPr id="8" name="Title 1"/>
          <p:cNvSpPr txBox="1">
            <a:spLocks/>
          </p:cNvSpPr>
          <p:nvPr/>
        </p:nvSpPr>
        <p:spPr>
          <a:xfrm>
            <a:off x="6995160" y="0"/>
            <a:ext cx="2148841" cy="685800"/>
          </a:xfrm>
          <a:prstGeom prst="rect">
            <a:avLst/>
          </a:prstGeom>
          <a:blipFill>
            <a:blip r:embed="rId7"/>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err="1" smtClean="0"/>
              <a:t>PhET</a:t>
            </a:r>
            <a:r>
              <a:rPr lang="en-US" sz="1600" dirty="0" smtClean="0"/>
              <a:t> - Reaction Rates</a:t>
            </a:r>
          </a:p>
          <a:p>
            <a:r>
              <a:rPr lang="en-US" sz="1200" dirty="0">
                <a:hlinkClick r:id="rId8"/>
              </a:rPr>
              <a:t>http://</a:t>
            </a:r>
            <a:r>
              <a:rPr lang="en-US" sz="1200" dirty="0" smtClean="0">
                <a:hlinkClick r:id="rId8"/>
              </a:rPr>
              <a:t>phet.colorado.edu/en/simulation/reactions-and-rates</a:t>
            </a:r>
            <a:r>
              <a:rPr lang="en-US" sz="1200" dirty="0" smtClean="0"/>
              <a:t>  </a:t>
            </a:r>
          </a:p>
        </p:txBody>
      </p:sp>
      <p:sp>
        <p:nvSpPr>
          <p:cNvPr id="9" name="Title 1"/>
          <p:cNvSpPr txBox="1">
            <a:spLocks/>
          </p:cNvSpPr>
          <p:nvPr/>
        </p:nvSpPr>
        <p:spPr>
          <a:xfrm>
            <a:off x="914400" y="3520440"/>
            <a:ext cx="7279408"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Revisit temperature</a:t>
            </a:r>
          </a:p>
        </p:txBody>
      </p:sp>
    </p:spTree>
    <p:extLst>
      <p:ext uri="{BB962C8B-B14F-4D97-AF65-F5344CB8AC3E}">
        <p14:creationId xmlns:p14="http://schemas.microsoft.com/office/powerpoint/2010/main" val="17697285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4</a:t>
            </a:r>
          </a:p>
        </p:txBody>
      </p:sp>
      <p:sp>
        <p:nvSpPr>
          <p:cNvPr id="6" name="Title 1"/>
          <p:cNvSpPr txBox="1">
            <a:spLocks/>
          </p:cNvSpPr>
          <p:nvPr/>
        </p:nvSpPr>
        <p:spPr>
          <a:xfrm>
            <a:off x="777240" y="129771"/>
            <a:ext cx="7589520"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Adding to the internal energy of a system</a:t>
            </a:r>
          </a:p>
        </p:txBody>
      </p:sp>
      <p:sp>
        <p:nvSpPr>
          <p:cNvPr id="12" name="Title 1"/>
          <p:cNvSpPr txBox="1">
            <a:spLocks/>
          </p:cNvSpPr>
          <p:nvPr/>
        </p:nvSpPr>
        <p:spPr>
          <a:xfrm>
            <a:off x="910705" y="3387329"/>
            <a:ext cx="7375468" cy="145327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a:t>
            </a:r>
            <a:r>
              <a:rPr lang="en-US" sz="2400" dirty="0" smtClean="0">
                <a:solidFill>
                  <a:srgbClr val="FFFF00"/>
                </a:solidFill>
              </a:rPr>
              <a:t>Question (L25Q1):  </a:t>
            </a:r>
            <a:r>
              <a:rPr lang="en-US" sz="2400" dirty="0" smtClean="0">
                <a:solidFill>
                  <a:srgbClr val="FFFF00"/>
                </a:solidFill>
              </a:rPr>
              <a:t>What happens to the temperature of a system if I add heat to it?</a:t>
            </a:r>
          </a:p>
          <a:p>
            <a:r>
              <a:rPr lang="en-US" sz="2400" dirty="0" smtClean="0">
                <a:solidFill>
                  <a:srgbClr val="FFFF00"/>
                </a:solidFill>
              </a:rPr>
              <a:t>A)  It might increase.	B)  It must increase.	C)  Nothing</a:t>
            </a:r>
          </a:p>
          <a:p>
            <a:r>
              <a:rPr lang="en-US" sz="2400" dirty="0" smtClean="0">
                <a:solidFill>
                  <a:srgbClr val="FFFF00"/>
                </a:solidFill>
              </a:rPr>
              <a:t>D)  It might decrease.	E)  It must decrease.</a:t>
            </a:r>
          </a:p>
        </p:txBody>
      </p:sp>
      <p:sp>
        <p:nvSpPr>
          <p:cNvPr id="7" name="Title 1"/>
          <p:cNvSpPr txBox="1">
            <a:spLocks/>
          </p:cNvSpPr>
          <p:nvPr/>
        </p:nvSpPr>
        <p:spPr>
          <a:xfrm>
            <a:off x="910705" y="958450"/>
            <a:ext cx="7279408" cy="21945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latin typeface="+mj-lt"/>
              </a:rPr>
              <a:t>Do some work.</a:t>
            </a:r>
          </a:p>
          <a:p>
            <a:pPr marL="800100" lvl="1" indent="-342900">
              <a:buFont typeface="Wingdings" pitchFamily="2" charset="2"/>
              <a:buChar char="§"/>
            </a:pPr>
            <a:r>
              <a:rPr lang="en-US" dirty="0" smtClean="0">
                <a:latin typeface="+mj-lt"/>
              </a:rPr>
              <a:t>Many ways to do this.</a:t>
            </a:r>
          </a:p>
          <a:p>
            <a:pPr marL="800100" lvl="1" indent="-342900">
              <a:buFont typeface="Wingdings" pitchFamily="2" charset="2"/>
              <a:buChar char="§"/>
            </a:pPr>
            <a:r>
              <a:rPr lang="en-US" dirty="0" smtClean="0">
                <a:latin typeface="+mj-lt"/>
              </a:rPr>
              <a:t>Friction</a:t>
            </a:r>
          </a:p>
          <a:p>
            <a:pPr marL="800100" lvl="1" indent="-342900">
              <a:buFont typeface="Wingdings" pitchFamily="2" charset="2"/>
              <a:buChar char="§"/>
            </a:pPr>
            <a:r>
              <a:rPr lang="en-US" dirty="0" err="1" smtClean="0">
                <a:latin typeface="+mj-lt"/>
              </a:rPr>
              <a:t>p∆V</a:t>
            </a:r>
            <a:endParaRPr lang="en-US" dirty="0" smtClean="0">
              <a:latin typeface="+mj-lt"/>
            </a:endParaRPr>
          </a:p>
          <a:p>
            <a:pPr marL="342900" indent="-342900">
              <a:buFont typeface="Wingdings" pitchFamily="2" charset="2"/>
              <a:buChar char="§"/>
            </a:pPr>
            <a:r>
              <a:rPr lang="en-US" sz="2400" dirty="0" smtClean="0">
                <a:latin typeface="+mj-lt"/>
              </a:rPr>
              <a:t>Transfer KE on an atom by atom basis in a disorganized way.  </a:t>
            </a:r>
            <a:r>
              <a:rPr lang="en-US" sz="2400" dirty="0" smtClean="0">
                <a:solidFill>
                  <a:srgbClr val="FFFF00"/>
                </a:solidFill>
                <a:latin typeface="+mj-lt"/>
              </a:rPr>
              <a:t>Define this transfer to be </a:t>
            </a:r>
            <a:r>
              <a:rPr lang="en-US" sz="2400" b="1" dirty="0" smtClean="0">
                <a:solidFill>
                  <a:srgbClr val="FFFF00"/>
                </a:solidFill>
                <a:latin typeface="+mj-lt"/>
              </a:rPr>
              <a:t>HEAT</a:t>
            </a:r>
            <a:r>
              <a:rPr lang="en-US" sz="2400" dirty="0" smtClean="0">
                <a:solidFill>
                  <a:srgbClr val="FFFF00"/>
                </a:solidFill>
                <a:latin typeface="+mj-lt"/>
              </a:rPr>
              <a:t> ( </a:t>
            </a:r>
            <a:r>
              <a:rPr lang="en-US" sz="2400" b="1" dirty="0" smtClean="0">
                <a:solidFill>
                  <a:srgbClr val="FFFF00"/>
                </a:solidFill>
                <a:latin typeface="+mj-lt"/>
              </a:rPr>
              <a:t>Q</a:t>
            </a:r>
            <a:r>
              <a:rPr lang="en-US" sz="2400" dirty="0" smtClean="0">
                <a:solidFill>
                  <a:srgbClr val="FFFF00"/>
                </a:solidFill>
                <a:latin typeface="+mj-lt"/>
              </a:rPr>
              <a:t> ).</a:t>
            </a:r>
          </a:p>
        </p:txBody>
      </p:sp>
      <p:sp>
        <p:nvSpPr>
          <p:cNvPr id="8" name="Title 1"/>
          <p:cNvSpPr txBox="1">
            <a:spLocks/>
          </p:cNvSpPr>
          <p:nvPr/>
        </p:nvSpPr>
        <p:spPr>
          <a:xfrm>
            <a:off x="911167" y="5074921"/>
            <a:ext cx="7375468" cy="145327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a:t>
            </a:r>
            <a:r>
              <a:rPr lang="en-US" sz="2400" dirty="0" smtClean="0">
                <a:solidFill>
                  <a:srgbClr val="FFFF00"/>
                </a:solidFill>
              </a:rPr>
              <a:t>Question (L25Q2):  </a:t>
            </a:r>
            <a:r>
              <a:rPr lang="en-US" sz="2400" dirty="0" smtClean="0">
                <a:solidFill>
                  <a:srgbClr val="FFFF00"/>
                </a:solidFill>
              </a:rPr>
              <a:t>What happens to the temperature of a system if I do positive work on it?</a:t>
            </a:r>
          </a:p>
          <a:p>
            <a:r>
              <a:rPr lang="en-US" sz="2400" dirty="0" smtClean="0">
                <a:solidFill>
                  <a:srgbClr val="FFFF00"/>
                </a:solidFill>
              </a:rPr>
              <a:t>A)  It might increase.	B)  It must increase.	C)  Nothing</a:t>
            </a:r>
          </a:p>
          <a:p>
            <a:r>
              <a:rPr lang="en-US" sz="2400" dirty="0" smtClean="0">
                <a:solidFill>
                  <a:srgbClr val="FFFF00"/>
                </a:solidFill>
              </a:rPr>
              <a:t>D)  It might decrease.	E)  It must decrease.</a:t>
            </a:r>
          </a:p>
        </p:txBody>
      </p:sp>
    </p:spTree>
    <p:extLst>
      <p:ext uri="{BB962C8B-B14F-4D97-AF65-F5344CB8AC3E}">
        <p14:creationId xmlns:p14="http://schemas.microsoft.com/office/powerpoint/2010/main" val="103641031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5</a:t>
            </a:r>
          </a:p>
        </p:txBody>
      </p:sp>
      <p:sp>
        <p:nvSpPr>
          <p:cNvPr id="6" name="Title 1"/>
          <p:cNvSpPr txBox="1">
            <a:spLocks/>
          </p:cNvSpPr>
          <p:nvPr/>
        </p:nvSpPr>
        <p:spPr>
          <a:xfrm>
            <a:off x="777240" y="129771"/>
            <a:ext cx="7589520"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Moving internal energy</a:t>
            </a:r>
          </a:p>
        </p:txBody>
      </p:sp>
      <p:sp>
        <p:nvSpPr>
          <p:cNvPr id="12" name="Title 1"/>
          <p:cNvSpPr txBox="1">
            <a:spLocks/>
          </p:cNvSpPr>
          <p:nvPr/>
        </p:nvSpPr>
        <p:spPr>
          <a:xfrm>
            <a:off x="884266" y="753226"/>
            <a:ext cx="7375468" cy="33832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a:t>
            </a:r>
            <a:r>
              <a:rPr lang="en-US" sz="2400" dirty="0" smtClean="0">
                <a:solidFill>
                  <a:srgbClr val="FFFF00"/>
                </a:solidFill>
              </a:rPr>
              <a:t>Question (L25Q3):  </a:t>
            </a:r>
            <a:r>
              <a:rPr lang="en-US" sz="2400" dirty="0" smtClean="0">
                <a:solidFill>
                  <a:srgbClr val="FFFF00"/>
                </a:solidFill>
              </a:rPr>
              <a:t>Suppose I have two identical cubes of metal that are insulated on 5 faces but not on the sixth.  </a:t>
            </a:r>
            <a:r>
              <a:rPr lang="en-US" sz="2400" dirty="0">
                <a:solidFill>
                  <a:srgbClr val="FFFF00"/>
                </a:solidFill>
              </a:rPr>
              <a:t>C</a:t>
            </a:r>
            <a:r>
              <a:rPr lang="en-US" sz="2400" dirty="0" smtClean="0">
                <a:solidFill>
                  <a:srgbClr val="FFFF00"/>
                </a:solidFill>
              </a:rPr>
              <a:t>ube #1 is heated to a temperature of 100</a:t>
            </a:r>
            <a:r>
              <a:rPr lang="en-US" sz="2400" dirty="0" smtClean="0">
                <a:solidFill>
                  <a:srgbClr val="FFFF00"/>
                </a:solidFill>
                <a:latin typeface="Garamond"/>
              </a:rPr>
              <a:t>°C and cube #2 is heated to a temperature of 50°C.  the un-insulated faces are placed in contact.  What happens</a:t>
            </a:r>
            <a:r>
              <a:rPr lang="en-US" sz="2400" dirty="0" smtClean="0">
                <a:solidFill>
                  <a:srgbClr val="FFFF00"/>
                </a:solidFill>
              </a:rPr>
              <a:t>?</a:t>
            </a:r>
          </a:p>
          <a:p>
            <a:endParaRPr lang="en-US" sz="2400" dirty="0" smtClean="0">
              <a:solidFill>
                <a:srgbClr val="FFFF00"/>
              </a:solidFill>
            </a:endParaRPr>
          </a:p>
          <a:p>
            <a:r>
              <a:rPr lang="en-US" sz="2400" dirty="0" smtClean="0">
                <a:solidFill>
                  <a:srgbClr val="FFFF00"/>
                </a:solidFill>
              </a:rPr>
              <a:t>A)  Internal energy is transferred from cube #1 to cube #2.</a:t>
            </a:r>
          </a:p>
          <a:p>
            <a:r>
              <a:rPr lang="en-US" sz="2400" dirty="0" smtClean="0">
                <a:solidFill>
                  <a:srgbClr val="FFFF00"/>
                </a:solidFill>
              </a:rPr>
              <a:t>B</a:t>
            </a:r>
            <a:r>
              <a:rPr lang="en-US" sz="2400" dirty="0">
                <a:solidFill>
                  <a:srgbClr val="FFFF00"/>
                </a:solidFill>
              </a:rPr>
              <a:t>) </a:t>
            </a:r>
            <a:r>
              <a:rPr lang="en-US" sz="2400" dirty="0" smtClean="0">
                <a:solidFill>
                  <a:srgbClr val="FFFF00"/>
                </a:solidFill>
              </a:rPr>
              <a:t> Internal </a:t>
            </a:r>
            <a:r>
              <a:rPr lang="en-US" sz="2400" dirty="0">
                <a:solidFill>
                  <a:srgbClr val="FFFF00"/>
                </a:solidFill>
              </a:rPr>
              <a:t>energy is transferred from cube </a:t>
            </a:r>
            <a:r>
              <a:rPr lang="en-US" sz="2400" dirty="0" smtClean="0">
                <a:solidFill>
                  <a:srgbClr val="FFFF00"/>
                </a:solidFill>
              </a:rPr>
              <a:t>#2 </a:t>
            </a:r>
            <a:r>
              <a:rPr lang="en-US" sz="2400" dirty="0">
                <a:solidFill>
                  <a:srgbClr val="FFFF00"/>
                </a:solidFill>
              </a:rPr>
              <a:t>to cube </a:t>
            </a:r>
            <a:r>
              <a:rPr lang="en-US" sz="2400" dirty="0" smtClean="0">
                <a:solidFill>
                  <a:srgbClr val="FFFF00"/>
                </a:solidFill>
              </a:rPr>
              <a:t>#3.</a:t>
            </a:r>
          </a:p>
          <a:p>
            <a:r>
              <a:rPr lang="en-US" sz="2400" dirty="0" smtClean="0">
                <a:solidFill>
                  <a:srgbClr val="FFFF00"/>
                </a:solidFill>
              </a:rPr>
              <a:t>C)  No internal energy is transferred.</a:t>
            </a:r>
          </a:p>
        </p:txBody>
      </p:sp>
      <p:sp>
        <p:nvSpPr>
          <p:cNvPr id="8" name="Title 1"/>
          <p:cNvSpPr txBox="1">
            <a:spLocks/>
          </p:cNvSpPr>
          <p:nvPr/>
        </p:nvSpPr>
        <p:spPr>
          <a:xfrm>
            <a:off x="884266" y="4526280"/>
            <a:ext cx="7375468" cy="186475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a:t>
            </a:r>
            <a:r>
              <a:rPr lang="en-US" sz="2400" dirty="0" smtClean="0">
                <a:solidFill>
                  <a:srgbClr val="FFFF00"/>
                </a:solidFill>
              </a:rPr>
              <a:t>Question (L25Q4):  </a:t>
            </a:r>
            <a:r>
              <a:rPr lang="en-US" sz="2400" dirty="0" smtClean="0">
                <a:solidFill>
                  <a:srgbClr val="FFFF00"/>
                </a:solidFill>
              </a:rPr>
              <a:t>At what point in the previous question does the energy transfer cease?</a:t>
            </a:r>
          </a:p>
          <a:p>
            <a:endParaRPr lang="en-US" sz="2400" dirty="0" smtClean="0">
              <a:solidFill>
                <a:srgbClr val="FFFF00"/>
              </a:solidFill>
            </a:endParaRPr>
          </a:p>
          <a:p>
            <a:r>
              <a:rPr lang="en-US" sz="2400" dirty="0" smtClean="0">
                <a:solidFill>
                  <a:srgbClr val="FFFF00"/>
                </a:solidFill>
              </a:rPr>
              <a:t>A)  When U</a:t>
            </a:r>
            <a:r>
              <a:rPr lang="en-US" sz="2400" baseline="-25000" dirty="0" smtClean="0">
                <a:solidFill>
                  <a:srgbClr val="FFFF00"/>
                </a:solidFill>
              </a:rPr>
              <a:t>1</a:t>
            </a:r>
            <a:r>
              <a:rPr lang="en-US" sz="2400" dirty="0" smtClean="0">
                <a:solidFill>
                  <a:srgbClr val="FFFF00"/>
                </a:solidFill>
              </a:rPr>
              <a:t> = U</a:t>
            </a:r>
            <a:r>
              <a:rPr lang="en-US" sz="2400" baseline="-25000" dirty="0" smtClean="0">
                <a:solidFill>
                  <a:srgbClr val="FFFF00"/>
                </a:solidFill>
              </a:rPr>
              <a:t>2</a:t>
            </a:r>
            <a:r>
              <a:rPr lang="en-US" sz="2400" dirty="0" smtClean="0">
                <a:solidFill>
                  <a:srgbClr val="FFFF00"/>
                </a:solidFill>
              </a:rPr>
              <a:t>	B</a:t>
            </a:r>
            <a:r>
              <a:rPr lang="en-US" sz="2400" dirty="0">
                <a:solidFill>
                  <a:srgbClr val="FFFF00"/>
                </a:solidFill>
              </a:rPr>
              <a:t>) </a:t>
            </a:r>
            <a:r>
              <a:rPr lang="en-US" sz="2400" dirty="0" smtClean="0">
                <a:solidFill>
                  <a:srgbClr val="FFFF00"/>
                </a:solidFill>
              </a:rPr>
              <a:t> When ∆U</a:t>
            </a:r>
            <a:r>
              <a:rPr lang="en-US" sz="2400" baseline="-25000" dirty="0" smtClean="0">
                <a:solidFill>
                  <a:srgbClr val="FFFF00"/>
                </a:solidFill>
              </a:rPr>
              <a:t>1</a:t>
            </a:r>
            <a:r>
              <a:rPr lang="en-US" sz="2400" dirty="0" smtClean="0">
                <a:solidFill>
                  <a:srgbClr val="FFFF00"/>
                </a:solidFill>
              </a:rPr>
              <a:t> </a:t>
            </a:r>
            <a:r>
              <a:rPr lang="en-US" sz="2400" dirty="0">
                <a:solidFill>
                  <a:srgbClr val="FFFF00"/>
                </a:solidFill>
              </a:rPr>
              <a:t>= </a:t>
            </a:r>
            <a:r>
              <a:rPr lang="en-US" sz="2400" dirty="0" smtClean="0">
                <a:solidFill>
                  <a:srgbClr val="FFFF00"/>
                </a:solidFill>
              </a:rPr>
              <a:t>∆U</a:t>
            </a:r>
            <a:r>
              <a:rPr lang="en-US" sz="2400" baseline="-25000" dirty="0" smtClean="0">
                <a:solidFill>
                  <a:srgbClr val="FFFF00"/>
                </a:solidFill>
              </a:rPr>
              <a:t>2 </a:t>
            </a:r>
            <a:r>
              <a:rPr lang="en-US" sz="2400" dirty="0" smtClean="0">
                <a:solidFill>
                  <a:srgbClr val="FFFF00"/>
                </a:solidFill>
              </a:rPr>
              <a:t>	</a:t>
            </a:r>
          </a:p>
          <a:p>
            <a:r>
              <a:rPr lang="en-US" sz="2400" dirty="0" smtClean="0">
                <a:solidFill>
                  <a:srgbClr val="FFFF00"/>
                </a:solidFill>
              </a:rPr>
              <a:t>C</a:t>
            </a:r>
            <a:r>
              <a:rPr lang="en-US" sz="2400" dirty="0">
                <a:solidFill>
                  <a:srgbClr val="FFFF00"/>
                </a:solidFill>
              </a:rPr>
              <a:t>) </a:t>
            </a:r>
            <a:r>
              <a:rPr lang="en-US" sz="2400" dirty="0" smtClean="0">
                <a:solidFill>
                  <a:srgbClr val="FFFF00"/>
                </a:solidFill>
              </a:rPr>
              <a:t> When T</a:t>
            </a:r>
            <a:r>
              <a:rPr lang="en-US" sz="2400" baseline="-25000" dirty="0" smtClean="0">
                <a:solidFill>
                  <a:srgbClr val="FFFF00"/>
                </a:solidFill>
              </a:rPr>
              <a:t>1</a:t>
            </a:r>
            <a:r>
              <a:rPr lang="en-US" sz="2400" dirty="0" smtClean="0">
                <a:solidFill>
                  <a:srgbClr val="FFFF00"/>
                </a:solidFill>
              </a:rPr>
              <a:t> </a:t>
            </a:r>
            <a:r>
              <a:rPr lang="en-US" sz="2400" dirty="0">
                <a:solidFill>
                  <a:srgbClr val="FFFF00"/>
                </a:solidFill>
              </a:rPr>
              <a:t>= </a:t>
            </a:r>
            <a:r>
              <a:rPr lang="en-US" sz="2400" dirty="0" smtClean="0">
                <a:solidFill>
                  <a:srgbClr val="FFFF00"/>
                </a:solidFill>
              </a:rPr>
              <a:t>T</a:t>
            </a:r>
            <a:r>
              <a:rPr lang="en-US" sz="2400" baseline="-25000" dirty="0" smtClean="0">
                <a:solidFill>
                  <a:srgbClr val="FFFF00"/>
                </a:solidFill>
              </a:rPr>
              <a:t>2</a:t>
            </a:r>
            <a:r>
              <a:rPr lang="en-US" sz="2400" dirty="0">
                <a:solidFill>
                  <a:srgbClr val="FFFF00"/>
                </a:solidFill>
              </a:rPr>
              <a:t>	</a:t>
            </a:r>
            <a:r>
              <a:rPr lang="en-US" sz="2400" dirty="0" smtClean="0">
                <a:solidFill>
                  <a:srgbClr val="FFFF00"/>
                </a:solidFill>
              </a:rPr>
              <a:t>D)  When ∆T</a:t>
            </a:r>
            <a:r>
              <a:rPr lang="en-US" sz="2400" baseline="-25000" dirty="0" smtClean="0">
                <a:solidFill>
                  <a:srgbClr val="FFFF00"/>
                </a:solidFill>
              </a:rPr>
              <a:t>1</a:t>
            </a:r>
            <a:r>
              <a:rPr lang="en-US" sz="2400" dirty="0" smtClean="0">
                <a:solidFill>
                  <a:srgbClr val="FFFF00"/>
                </a:solidFill>
              </a:rPr>
              <a:t> </a:t>
            </a:r>
            <a:r>
              <a:rPr lang="en-US" sz="2400" dirty="0">
                <a:solidFill>
                  <a:srgbClr val="FFFF00"/>
                </a:solidFill>
              </a:rPr>
              <a:t>= </a:t>
            </a:r>
            <a:r>
              <a:rPr lang="en-US" sz="2400" dirty="0" smtClean="0">
                <a:solidFill>
                  <a:srgbClr val="FFFF00"/>
                </a:solidFill>
              </a:rPr>
              <a:t>∆T</a:t>
            </a:r>
            <a:r>
              <a:rPr lang="en-US" sz="2400" baseline="-25000" dirty="0" smtClean="0">
                <a:solidFill>
                  <a:srgbClr val="FFFF00"/>
                </a:solidFill>
              </a:rPr>
              <a:t>2 </a:t>
            </a:r>
            <a:r>
              <a:rPr lang="en-US" sz="2400" dirty="0" smtClean="0">
                <a:solidFill>
                  <a:srgbClr val="FFFF00"/>
                </a:solidFill>
              </a:rPr>
              <a:t>	</a:t>
            </a:r>
          </a:p>
        </p:txBody>
      </p:sp>
    </p:spTree>
    <p:extLst>
      <p:ext uri="{BB962C8B-B14F-4D97-AF65-F5344CB8AC3E}">
        <p14:creationId xmlns:p14="http://schemas.microsoft.com/office/powerpoint/2010/main" val="85723943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6</a:t>
            </a:r>
          </a:p>
        </p:txBody>
      </p:sp>
      <p:sp>
        <p:nvSpPr>
          <p:cNvPr id="6" name="Title 1"/>
          <p:cNvSpPr txBox="1">
            <a:spLocks/>
          </p:cNvSpPr>
          <p:nvPr/>
        </p:nvSpPr>
        <p:spPr>
          <a:xfrm>
            <a:off x="864986" y="424411"/>
            <a:ext cx="8025245" cy="457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Try it out.  Add heat to ice and then to liquid water</a:t>
            </a:r>
          </a:p>
        </p:txBody>
      </p:sp>
      <p:sp>
        <p:nvSpPr>
          <p:cNvPr id="11" name="Title 1"/>
          <p:cNvSpPr txBox="1">
            <a:spLocks/>
          </p:cNvSpPr>
          <p:nvPr/>
        </p:nvSpPr>
        <p:spPr>
          <a:xfrm>
            <a:off x="7452360" y="0"/>
            <a:ext cx="1691641" cy="41148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200" dirty="0" smtClean="0"/>
              <a:t>Adding heat to ice and then to liquid water </a:t>
            </a:r>
          </a:p>
        </p:txBody>
      </p:sp>
      <p:sp>
        <p:nvSpPr>
          <p:cNvPr id="12" name="Title 1"/>
          <p:cNvSpPr txBox="1">
            <a:spLocks/>
          </p:cNvSpPr>
          <p:nvPr/>
        </p:nvSpPr>
        <p:spPr>
          <a:xfrm>
            <a:off x="887153" y="4794499"/>
            <a:ext cx="7315200" cy="4114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Define the heat capacity as </a:t>
            </a:r>
            <a:r>
              <a:rPr lang="en-US" sz="2400" smtClean="0"/>
              <a:t>the 1/slope </a:t>
            </a:r>
            <a:r>
              <a:rPr lang="en-US" sz="2400" dirty="0" smtClean="0"/>
              <a:t>of this graph.</a:t>
            </a:r>
          </a:p>
        </p:txBody>
      </p:sp>
      <p:graphicFrame>
        <p:nvGraphicFramePr>
          <p:cNvPr id="66" name="Object 65"/>
          <p:cNvGraphicFramePr>
            <a:graphicFrameLocks noChangeAspect="1"/>
          </p:cNvGraphicFramePr>
          <p:nvPr>
            <p:extLst>
              <p:ext uri="{D42A27DB-BD31-4B8C-83A1-F6EECF244321}">
                <p14:modId xmlns:p14="http://schemas.microsoft.com/office/powerpoint/2010/main" val="2304959861"/>
              </p:ext>
            </p:extLst>
          </p:nvPr>
        </p:nvGraphicFramePr>
        <p:xfrm>
          <a:off x="887153" y="6261495"/>
          <a:ext cx="876300" cy="266700"/>
        </p:xfrm>
        <a:graphic>
          <a:graphicData uri="http://schemas.openxmlformats.org/presentationml/2006/ole">
            <mc:AlternateContent xmlns:mc="http://schemas.openxmlformats.org/markup-compatibility/2006">
              <mc:Choice xmlns:v="urn:schemas-microsoft-com:vml" Requires="v">
                <p:oleObj spid="_x0000_s109594" name="Equation" r:id="rId6" imgW="583920" imgH="177480" progId="Equation.3">
                  <p:embed/>
                </p:oleObj>
              </mc:Choice>
              <mc:Fallback>
                <p:oleObj name="Equation" r:id="rId6" imgW="583920" imgH="177480" progId="Equation.3">
                  <p:embed/>
                  <p:pic>
                    <p:nvPicPr>
                      <p:cNvPr id="0" name=""/>
                      <p:cNvPicPr>
                        <a:picLocks noChangeAspect="1" noChangeArrowheads="1"/>
                      </p:cNvPicPr>
                      <p:nvPr/>
                    </p:nvPicPr>
                    <p:blipFill>
                      <a:blip r:embed="rId7"/>
                      <a:srcRect/>
                      <a:stretch>
                        <a:fillRect/>
                      </a:stretch>
                    </p:blipFill>
                    <p:spPr bwMode="auto">
                      <a:xfrm>
                        <a:off x="887153" y="6261495"/>
                        <a:ext cx="876300" cy="266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9579" name="Picture 11" descr="http://hyperphysics.phy-astr.gsu.edu/hbase/thermo/imgheat/pha1.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0084" y="1005840"/>
            <a:ext cx="7315200" cy="3650442"/>
          </a:xfrm>
          <a:prstGeom prst="rect">
            <a:avLst/>
          </a:prstGeom>
          <a:solidFill>
            <a:schemeClr val="tx1"/>
          </a:solidFill>
        </p:spPr>
      </p:pic>
      <p:graphicFrame>
        <p:nvGraphicFramePr>
          <p:cNvPr id="2" name="Object 1"/>
          <p:cNvGraphicFramePr>
            <a:graphicFrameLocks noChangeAspect="1"/>
          </p:cNvGraphicFramePr>
          <p:nvPr>
            <p:extLst>
              <p:ext uri="{D42A27DB-BD31-4B8C-83A1-F6EECF244321}">
                <p14:modId xmlns:p14="http://schemas.microsoft.com/office/powerpoint/2010/main" val="135743355"/>
              </p:ext>
            </p:extLst>
          </p:nvPr>
        </p:nvGraphicFramePr>
        <p:xfrm>
          <a:off x="887153" y="5349240"/>
          <a:ext cx="800100" cy="590550"/>
        </p:xfrm>
        <a:graphic>
          <a:graphicData uri="http://schemas.openxmlformats.org/presentationml/2006/ole">
            <mc:AlternateContent xmlns:mc="http://schemas.openxmlformats.org/markup-compatibility/2006">
              <mc:Choice xmlns:v="urn:schemas-microsoft-com:vml" Requires="v">
                <p:oleObj spid="_x0000_s109595" name="Equation" r:id="rId9" imgW="533160" imgH="393480" progId="Equation.3">
                  <p:embed/>
                </p:oleObj>
              </mc:Choice>
              <mc:Fallback>
                <p:oleObj name="Equation" r:id="rId9" imgW="533160" imgH="393480" progId="Equation.3">
                  <p:embed/>
                  <p:pic>
                    <p:nvPicPr>
                      <p:cNvPr id="0" name="Object 65"/>
                      <p:cNvPicPr>
                        <a:picLocks noChangeAspect="1" noChangeArrowheads="1"/>
                      </p:cNvPicPr>
                      <p:nvPr/>
                    </p:nvPicPr>
                    <p:blipFill>
                      <a:blip r:embed="rId10"/>
                      <a:srcRect/>
                      <a:stretch>
                        <a:fillRect/>
                      </a:stretch>
                    </p:blipFill>
                    <p:spPr bwMode="auto">
                      <a:xfrm>
                        <a:off x="887153" y="5349240"/>
                        <a:ext cx="80010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itle 1"/>
          <p:cNvSpPr txBox="1">
            <a:spLocks/>
          </p:cNvSpPr>
          <p:nvPr/>
        </p:nvSpPr>
        <p:spPr>
          <a:xfrm>
            <a:off x="1965960" y="5344196"/>
            <a:ext cx="6745085"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Heat capacity is specific to a particular piece of material of a particular system</a:t>
            </a:r>
          </a:p>
        </p:txBody>
      </p:sp>
      <p:sp>
        <p:nvSpPr>
          <p:cNvPr id="10" name="Title 1"/>
          <p:cNvSpPr txBox="1">
            <a:spLocks/>
          </p:cNvSpPr>
          <p:nvPr/>
        </p:nvSpPr>
        <p:spPr>
          <a:xfrm>
            <a:off x="1965960" y="6168212"/>
            <a:ext cx="649224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The specific heat capacity is a material property in the same way that density is.</a:t>
            </a:r>
          </a:p>
        </p:txBody>
      </p:sp>
    </p:spTree>
    <p:extLst>
      <p:ext uri="{BB962C8B-B14F-4D97-AF65-F5344CB8AC3E}">
        <p14:creationId xmlns:p14="http://schemas.microsoft.com/office/powerpoint/2010/main" val="37828912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5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6</a:t>
            </a:r>
          </a:p>
        </p:txBody>
      </p:sp>
      <p:sp>
        <p:nvSpPr>
          <p:cNvPr id="7" name="Title 1"/>
          <p:cNvSpPr txBox="1">
            <a:spLocks/>
          </p:cNvSpPr>
          <p:nvPr/>
        </p:nvSpPr>
        <p:spPr>
          <a:xfrm>
            <a:off x="548640" y="274320"/>
            <a:ext cx="8046720" cy="33832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a:t>
            </a:r>
            <a:r>
              <a:rPr lang="en-US" sz="2400" dirty="0" smtClean="0">
                <a:solidFill>
                  <a:srgbClr val="FFFF00"/>
                </a:solidFill>
              </a:rPr>
              <a:t>Question (L25Q5):  </a:t>
            </a:r>
            <a:r>
              <a:rPr lang="en-US" sz="2400" dirty="0" smtClean="0">
                <a:solidFill>
                  <a:srgbClr val="FFFF00"/>
                </a:solidFill>
              </a:rPr>
              <a:t>Suppose I have two cubes of metal that are insulated except where they will touch each other.  </a:t>
            </a:r>
            <a:r>
              <a:rPr lang="en-US" sz="2400" dirty="0">
                <a:solidFill>
                  <a:srgbClr val="FFFF00"/>
                </a:solidFill>
              </a:rPr>
              <a:t>C</a:t>
            </a:r>
            <a:r>
              <a:rPr lang="en-US" sz="2400" dirty="0" smtClean="0">
                <a:solidFill>
                  <a:srgbClr val="FFFF00"/>
                </a:solidFill>
              </a:rPr>
              <a:t>ube #1 is heated to a temperature of 10</a:t>
            </a:r>
            <a:r>
              <a:rPr lang="en-US" sz="2400" dirty="0" smtClean="0">
                <a:solidFill>
                  <a:srgbClr val="FFFF00"/>
                </a:solidFill>
                <a:latin typeface="Garamond"/>
              </a:rPr>
              <a:t>°C and has a volume of 1000cm</a:t>
            </a:r>
            <a:r>
              <a:rPr lang="en-US" sz="2400" baseline="30000" dirty="0" smtClean="0">
                <a:solidFill>
                  <a:srgbClr val="FFFF00"/>
                </a:solidFill>
                <a:latin typeface="Garamond"/>
              </a:rPr>
              <a:t>3</a:t>
            </a:r>
            <a:r>
              <a:rPr lang="en-US" sz="2400" dirty="0" smtClean="0">
                <a:solidFill>
                  <a:srgbClr val="FFFF00"/>
                </a:solidFill>
                <a:latin typeface="Garamond"/>
              </a:rPr>
              <a:t>.  </a:t>
            </a:r>
            <a:r>
              <a:rPr lang="en-US" sz="2400" dirty="0">
                <a:solidFill>
                  <a:srgbClr val="FFFF00"/>
                </a:solidFill>
                <a:latin typeface="Garamond"/>
              </a:rPr>
              <a:t>C</a:t>
            </a:r>
            <a:r>
              <a:rPr lang="en-US" sz="2400" dirty="0" smtClean="0">
                <a:solidFill>
                  <a:srgbClr val="FFFF00"/>
                </a:solidFill>
                <a:latin typeface="Garamond"/>
              </a:rPr>
              <a:t>ube #2 is heated to a temperature of 100°C and has a volume of 2cm</a:t>
            </a:r>
            <a:r>
              <a:rPr lang="en-US" sz="2400" baseline="30000" dirty="0" smtClean="0">
                <a:solidFill>
                  <a:srgbClr val="FFFF00"/>
                </a:solidFill>
                <a:latin typeface="Garamond"/>
              </a:rPr>
              <a:t>3</a:t>
            </a:r>
            <a:r>
              <a:rPr lang="en-US" sz="2400" dirty="0" smtClean="0">
                <a:solidFill>
                  <a:srgbClr val="FFFF00"/>
                </a:solidFill>
                <a:latin typeface="Garamond"/>
              </a:rPr>
              <a:t>.  When they are placed in contact what is true</a:t>
            </a:r>
            <a:r>
              <a:rPr lang="en-US" sz="2400" dirty="0" smtClean="0">
                <a:solidFill>
                  <a:srgbClr val="FFFF00"/>
                </a:solidFill>
              </a:rPr>
              <a:t>?</a:t>
            </a:r>
          </a:p>
          <a:p>
            <a:endParaRPr lang="en-US" sz="2400" dirty="0" smtClean="0">
              <a:solidFill>
                <a:srgbClr val="FFFF00"/>
              </a:solidFill>
            </a:endParaRPr>
          </a:p>
          <a:p>
            <a:r>
              <a:rPr lang="en-US" sz="2400" dirty="0" smtClean="0">
                <a:solidFill>
                  <a:srgbClr val="FFFF00"/>
                </a:solidFill>
              </a:rPr>
              <a:t>A)  Internal energy is transferred from cube #1 to cube #2.</a:t>
            </a:r>
          </a:p>
          <a:p>
            <a:r>
              <a:rPr lang="en-US" sz="2400" dirty="0" smtClean="0">
                <a:solidFill>
                  <a:srgbClr val="FFFF00"/>
                </a:solidFill>
              </a:rPr>
              <a:t>B</a:t>
            </a:r>
            <a:r>
              <a:rPr lang="en-US" sz="2400" dirty="0">
                <a:solidFill>
                  <a:srgbClr val="FFFF00"/>
                </a:solidFill>
              </a:rPr>
              <a:t>) </a:t>
            </a:r>
            <a:r>
              <a:rPr lang="en-US" sz="2400" dirty="0" smtClean="0">
                <a:solidFill>
                  <a:srgbClr val="FFFF00"/>
                </a:solidFill>
              </a:rPr>
              <a:t> Internal </a:t>
            </a:r>
            <a:r>
              <a:rPr lang="en-US" sz="2400" dirty="0">
                <a:solidFill>
                  <a:srgbClr val="FFFF00"/>
                </a:solidFill>
              </a:rPr>
              <a:t>energy is transferred from cube </a:t>
            </a:r>
            <a:r>
              <a:rPr lang="en-US" sz="2400" dirty="0" smtClean="0">
                <a:solidFill>
                  <a:srgbClr val="FFFF00"/>
                </a:solidFill>
              </a:rPr>
              <a:t>#2 </a:t>
            </a:r>
            <a:r>
              <a:rPr lang="en-US" sz="2400" dirty="0">
                <a:solidFill>
                  <a:srgbClr val="FFFF00"/>
                </a:solidFill>
              </a:rPr>
              <a:t>to cube </a:t>
            </a:r>
            <a:r>
              <a:rPr lang="en-US" sz="2400" dirty="0" smtClean="0">
                <a:solidFill>
                  <a:srgbClr val="FFFF00"/>
                </a:solidFill>
              </a:rPr>
              <a:t>#1.</a:t>
            </a:r>
          </a:p>
          <a:p>
            <a:r>
              <a:rPr lang="en-US" sz="2400" dirty="0" smtClean="0">
                <a:solidFill>
                  <a:srgbClr val="FFFF00"/>
                </a:solidFill>
              </a:rPr>
              <a:t>C)  No internal energy is transferred.</a:t>
            </a:r>
          </a:p>
        </p:txBody>
      </p:sp>
      <p:sp>
        <p:nvSpPr>
          <p:cNvPr id="8" name="Title 1"/>
          <p:cNvSpPr txBox="1">
            <a:spLocks/>
          </p:cNvSpPr>
          <p:nvPr/>
        </p:nvSpPr>
        <p:spPr>
          <a:xfrm>
            <a:off x="548640" y="3898321"/>
            <a:ext cx="8046720" cy="262987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a:t>
            </a:r>
            <a:r>
              <a:rPr lang="en-US" sz="2400" dirty="0" smtClean="0">
                <a:solidFill>
                  <a:srgbClr val="FFFF00"/>
                </a:solidFill>
              </a:rPr>
              <a:t>Question (L25Q6):  </a:t>
            </a:r>
            <a:r>
              <a:rPr lang="en-US" sz="2400" dirty="0" smtClean="0">
                <a:solidFill>
                  <a:srgbClr val="FFFF00"/>
                </a:solidFill>
              </a:rPr>
              <a:t>Before they are placed in contact with each other, when cube #2 is still at a higher temperature, what is true concerning the internal energy of the two cubes?</a:t>
            </a:r>
          </a:p>
          <a:p>
            <a:endParaRPr lang="en-US" sz="2400" dirty="0" smtClean="0">
              <a:solidFill>
                <a:srgbClr val="FFFF00"/>
              </a:solidFill>
            </a:endParaRPr>
          </a:p>
          <a:p>
            <a:r>
              <a:rPr lang="en-US" sz="2400" dirty="0" smtClean="0">
                <a:solidFill>
                  <a:srgbClr val="FFFF00"/>
                </a:solidFill>
              </a:rPr>
              <a:t>A) Cube #2 has more internal energy than </a:t>
            </a:r>
            <a:r>
              <a:rPr lang="en-US" sz="2400" dirty="0">
                <a:solidFill>
                  <a:srgbClr val="FFFF00"/>
                </a:solidFill>
              </a:rPr>
              <a:t>does cube </a:t>
            </a:r>
            <a:r>
              <a:rPr lang="en-US" sz="2400" dirty="0" smtClean="0">
                <a:solidFill>
                  <a:srgbClr val="FFFF00"/>
                </a:solidFill>
              </a:rPr>
              <a:t>#1.</a:t>
            </a:r>
          </a:p>
          <a:p>
            <a:r>
              <a:rPr lang="en-US" sz="2400" dirty="0" smtClean="0">
                <a:solidFill>
                  <a:srgbClr val="FFFF00"/>
                </a:solidFill>
              </a:rPr>
              <a:t>B</a:t>
            </a:r>
            <a:r>
              <a:rPr lang="en-US" sz="2400" dirty="0">
                <a:solidFill>
                  <a:srgbClr val="FFFF00"/>
                </a:solidFill>
              </a:rPr>
              <a:t>) Cube </a:t>
            </a:r>
            <a:r>
              <a:rPr lang="en-US" sz="2400" dirty="0" smtClean="0">
                <a:solidFill>
                  <a:srgbClr val="FFFF00"/>
                </a:solidFill>
              </a:rPr>
              <a:t>#1 </a:t>
            </a:r>
            <a:r>
              <a:rPr lang="en-US" sz="2400" dirty="0">
                <a:solidFill>
                  <a:srgbClr val="FFFF00"/>
                </a:solidFill>
              </a:rPr>
              <a:t>has more internal energy than does cube </a:t>
            </a:r>
            <a:r>
              <a:rPr lang="en-US" sz="2400" dirty="0" smtClean="0">
                <a:solidFill>
                  <a:srgbClr val="FFFF00"/>
                </a:solidFill>
              </a:rPr>
              <a:t>#2.</a:t>
            </a:r>
          </a:p>
          <a:p>
            <a:r>
              <a:rPr lang="en-US" sz="2400" dirty="0" smtClean="0">
                <a:solidFill>
                  <a:srgbClr val="FFFF00"/>
                </a:solidFill>
              </a:rPr>
              <a:t>C</a:t>
            </a:r>
            <a:r>
              <a:rPr lang="en-US" sz="2400" dirty="0">
                <a:solidFill>
                  <a:srgbClr val="FFFF00"/>
                </a:solidFill>
              </a:rPr>
              <a:t>) Cube #2 has </a:t>
            </a:r>
            <a:r>
              <a:rPr lang="en-US" sz="2400" dirty="0" smtClean="0">
                <a:solidFill>
                  <a:srgbClr val="FFFF00"/>
                </a:solidFill>
              </a:rPr>
              <a:t>the same </a:t>
            </a:r>
            <a:r>
              <a:rPr lang="en-US" sz="2400" dirty="0">
                <a:solidFill>
                  <a:srgbClr val="FFFF00"/>
                </a:solidFill>
              </a:rPr>
              <a:t>internal energy </a:t>
            </a:r>
            <a:r>
              <a:rPr lang="en-US" sz="2400" dirty="0" smtClean="0">
                <a:solidFill>
                  <a:srgbClr val="FFFF00"/>
                </a:solidFill>
              </a:rPr>
              <a:t>as </a:t>
            </a:r>
            <a:r>
              <a:rPr lang="en-US" sz="2400" dirty="0">
                <a:solidFill>
                  <a:srgbClr val="FFFF00"/>
                </a:solidFill>
              </a:rPr>
              <a:t>cube #1.</a:t>
            </a:r>
            <a:endParaRPr lang="en-US" sz="2400" dirty="0" smtClean="0">
              <a:solidFill>
                <a:srgbClr val="FFFF00"/>
              </a:solidFill>
            </a:endParaRPr>
          </a:p>
        </p:txBody>
      </p:sp>
    </p:spTree>
    <p:extLst>
      <p:ext uri="{BB962C8B-B14F-4D97-AF65-F5344CB8AC3E}">
        <p14:creationId xmlns:p14="http://schemas.microsoft.com/office/powerpoint/2010/main" val="188911718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8</a:t>
            </a:r>
          </a:p>
        </p:txBody>
      </p:sp>
      <p:graphicFrame>
        <p:nvGraphicFramePr>
          <p:cNvPr id="66" name="Object 65"/>
          <p:cNvGraphicFramePr>
            <a:graphicFrameLocks noChangeAspect="1"/>
          </p:cNvGraphicFramePr>
          <p:nvPr>
            <p:extLst>
              <p:ext uri="{D42A27DB-BD31-4B8C-83A1-F6EECF244321}">
                <p14:modId xmlns:p14="http://schemas.microsoft.com/office/powerpoint/2010/main" val="933942755"/>
              </p:ext>
            </p:extLst>
          </p:nvPr>
        </p:nvGraphicFramePr>
        <p:xfrm>
          <a:off x="914400" y="3429000"/>
          <a:ext cx="1866900" cy="647700"/>
        </p:xfrm>
        <a:graphic>
          <a:graphicData uri="http://schemas.openxmlformats.org/presentationml/2006/ole">
            <mc:AlternateContent xmlns:mc="http://schemas.openxmlformats.org/markup-compatibility/2006">
              <mc:Choice xmlns:v="urn:schemas-microsoft-com:vml" Requires="v">
                <p:oleObj spid="_x0000_s111699" name="Equation" r:id="rId5" imgW="1244520" imgH="431640" progId="Equation.3">
                  <p:embed/>
                </p:oleObj>
              </mc:Choice>
              <mc:Fallback>
                <p:oleObj name="Equation" r:id="rId5" imgW="1244520" imgH="431640" progId="Equation.3">
                  <p:embed/>
                  <p:pic>
                    <p:nvPicPr>
                      <p:cNvPr id="0" name=""/>
                      <p:cNvPicPr>
                        <a:picLocks noChangeAspect="1" noChangeArrowheads="1"/>
                      </p:cNvPicPr>
                      <p:nvPr/>
                    </p:nvPicPr>
                    <p:blipFill>
                      <a:blip r:embed="rId6"/>
                      <a:srcRect/>
                      <a:stretch>
                        <a:fillRect/>
                      </a:stretch>
                    </p:blipFill>
                    <p:spPr bwMode="auto">
                      <a:xfrm>
                        <a:off x="914400" y="3429000"/>
                        <a:ext cx="18669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itle 1"/>
          <p:cNvSpPr txBox="1">
            <a:spLocks/>
          </p:cNvSpPr>
          <p:nvPr/>
        </p:nvSpPr>
        <p:spPr>
          <a:xfrm>
            <a:off x="914400" y="411480"/>
            <a:ext cx="7360920" cy="22402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Example:  A relatively warm, 100g lead block gives up heat to a cool 50g aluminum block.   The lead decreases in temperature by 20</a:t>
            </a:r>
            <a:r>
              <a:rPr lang="en-US" sz="2400" dirty="0" smtClean="0">
                <a:latin typeface="Garamond"/>
              </a:rPr>
              <a:t>°C.  What is the temperature change of the aluminum?  </a:t>
            </a:r>
          </a:p>
          <a:p>
            <a:r>
              <a:rPr lang="en-US" sz="2400" dirty="0" err="1" smtClean="0">
                <a:latin typeface="Garamond"/>
              </a:rPr>
              <a:t>c</a:t>
            </a:r>
            <a:r>
              <a:rPr lang="en-US" sz="2400" baseline="-25000" dirty="0" err="1" smtClean="0">
                <a:latin typeface="Garamond"/>
              </a:rPr>
              <a:t>Pb</a:t>
            </a:r>
            <a:r>
              <a:rPr lang="en-US" sz="2400" dirty="0" smtClean="0">
                <a:latin typeface="Garamond"/>
              </a:rPr>
              <a:t> = 0.031cal/</a:t>
            </a:r>
            <a:r>
              <a:rPr lang="en-US" sz="2400" dirty="0" err="1" smtClean="0">
                <a:latin typeface="Garamond"/>
              </a:rPr>
              <a:t>g°C</a:t>
            </a:r>
            <a:r>
              <a:rPr lang="en-US" sz="2400" dirty="0" smtClean="0">
                <a:latin typeface="Garamond"/>
              </a:rPr>
              <a:t>. 	</a:t>
            </a:r>
            <a:r>
              <a:rPr lang="en-US" sz="2400" dirty="0" smtClean="0">
                <a:solidFill>
                  <a:srgbClr val="FFFF00"/>
                </a:solidFill>
                <a:latin typeface="Garamond"/>
              </a:rPr>
              <a:t>Take 3 minutes to start the problem.</a:t>
            </a:r>
            <a:endParaRPr lang="en-US" sz="2400" dirty="0" smtClean="0">
              <a:latin typeface="Garamond"/>
            </a:endParaRPr>
          </a:p>
          <a:p>
            <a:r>
              <a:rPr lang="en-US" sz="2400" dirty="0" err="1" smtClean="0">
                <a:latin typeface="Garamond"/>
              </a:rPr>
              <a:t>c</a:t>
            </a:r>
            <a:r>
              <a:rPr lang="en-US" sz="2400" baseline="-25000" dirty="0" err="1" smtClean="0">
                <a:latin typeface="Garamond"/>
              </a:rPr>
              <a:t>Al</a:t>
            </a:r>
            <a:r>
              <a:rPr lang="en-US" sz="2400" dirty="0" smtClean="0">
                <a:latin typeface="Garamond"/>
              </a:rPr>
              <a:t> </a:t>
            </a:r>
            <a:r>
              <a:rPr lang="en-US" sz="2400" dirty="0">
                <a:latin typeface="Garamond"/>
              </a:rPr>
              <a:t>= </a:t>
            </a:r>
            <a:r>
              <a:rPr lang="en-US" sz="2400" dirty="0" smtClean="0">
                <a:latin typeface="Garamond"/>
              </a:rPr>
              <a:t>0.22cal/</a:t>
            </a:r>
            <a:r>
              <a:rPr lang="en-US" sz="2400" dirty="0" err="1" smtClean="0">
                <a:latin typeface="Garamond"/>
              </a:rPr>
              <a:t>g°C</a:t>
            </a:r>
            <a:r>
              <a:rPr lang="en-US" sz="2400" dirty="0">
                <a:latin typeface="Garamond"/>
              </a:rPr>
              <a:t>.</a:t>
            </a:r>
            <a:endParaRPr lang="en-US" sz="2400" dirty="0" smtClean="0"/>
          </a:p>
        </p:txBody>
      </p:sp>
      <p:sp>
        <p:nvSpPr>
          <p:cNvPr id="8" name="Title 1"/>
          <p:cNvSpPr txBox="1">
            <a:spLocks/>
          </p:cNvSpPr>
          <p:nvPr/>
        </p:nvSpPr>
        <p:spPr>
          <a:xfrm>
            <a:off x="914400" y="2880360"/>
            <a:ext cx="3794760" cy="320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Use the definition of heat capacity.</a:t>
            </a:r>
          </a:p>
        </p:txBody>
      </p:sp>
      <p:graphicFrame>
        <p:nvGraphicFramePr>
          <p:cNvPr id="3" name="Object 2"/>
          <p:cNvGraphicFramePr>
            <a:graphicFrameLocks noChangeAspect="1"/>
          </p:cNvGraphicFramePr>
          <p:nvPr>
            <p:extLst>
              <p:ext uri="{D42A27DB-BD31-4B8C-83A1-F6EECF244321}">
                <p14:modId xmlns:p14="http://schemas.microsoft.com/office/powerpoint/2010/main" val="3609916536"/>
              </p:ext>
            </p:extLst>
          </p:nvPr>
        </p:nvGraphicFramePr>
        <p:xfrm>
          <a:off x="914400" y="4480560"/>
          <a:ext cx="1333500" cy="647700"/>
        </p:xfrm>
        <a:graphic>
          <a:graphicData uri="http://schemas.openxmlformats.org/presentationml/2006/ole">
            <mc:AlternateContent xmlns:mc="http://schemas.openxmlformats.org/markup-compatibility/2006">
              <mc:Choice xmlns:v="urn:schemas-microsoft-com:vml" Requires="v">
                <p:oleObj spid="_x0000_s111700" name="Equation" r:id="rId7" imgW="888840" imgH="431640" progId="Equation.3">
                  <p:embed/>
                </p:oleObj>
              </mc:Choice>
              <mc:Fallback>
                <p:oleObj name="Equation" r:id="rId7" imgW="888840" imgH="431640" progId="Equation.3">
                  <p:embed/>
                  <p:pic>
                    <p:nvPicPr>
                      <p:cNvPr id="0" name="Object 65"/>
                      <p:cNvPicPr>
                        <a:picLocks noChangeAspect="1" noChangeArrowheads="1"/>
                      </p:cNvPicPr>
                      <p:nvPr/>
                    </p:nvPicPr>
                    <p:blipFill>
                      <a:blip r:embed="rId8"/>
                      <a:srcRect/>
                      <a:stretch>
                        <a:fillRect/>
                      </a:stretch>
                    </p:blipFill>
                    <p:spPr bwMode="auto">
                      <a:xfrm>
                        <a:off x="914400" y="4480560"/>
                        <a:ext cx="13335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9" name="Straight Arrow Connector 8"/>
          <p:cNvCxnSpPr/>
          <p:nvPr/>
        </p:nvCxnSpPr>
        <p:spPr>
          <a:xfrm>
            <a:off x="1691640" y="4160520"/>
            <a:ext cx="0" cy="27432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5760720" y="2560320"/>
            <a:ext cx="3383280" cy="6400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Where does Q come from?  The lead is supplying the heat.</a:t>
            </a:r>
          </a:p>
        </p:txBody>
      </p:sp>
      <p:graphicFrame>
        <p:nvGraphicFramePr>
          <p:cNvPr id="10" name="Object 9"/>
          <p:cNvGraphicFramePr>
            <a:graphicFrameLocks noChangeAspect="1"/>
          </p:cNvGraphicFramePr>
          <p:nvPr>
            <p:extLst>
              <p:ext uri="{D42A27DB-BD31-4B8C-83A1-F6EECF244321}">
                <p14:modId xmlns:p14="http://schemas.microsoft.com/office/powerpoint/2010/main" val="2534888917"/>
              </p:ext>
            </p:extLst>
          </p:nvPr>
        </p:nvGraphicFramePr>
        <p:xfrm>
          <a:off x="5760720" y="3429000"/>
          <a:ext cx="1943100" cy="647700"/>
        </p:xfrm>
        <a:graphic>
          <a:graphicData uri="http://schemas.openxmlformats.org/presentationml/2006/ole">
            <mc:AlternateContent xmlns:mc="http://schemas.openxmlformats.org/markup-compatibility/2006">
              <mc:Choice xmlns:v="urn:schemas-microsoft-com:vml" Requires="v">
                <p:oleObj spid="_x0000_s111701" name="Equation" r:id="rId9" imgW="1295280" imgH="431640" progId="Equation.3">
                  <p:embed/>
                </p:oleObj>
              </mc:Choice>
              <mc:Fallback>
                <p:oleObj name="Equation" r:id="rId9" imgW="1295280" imgH="431640" progId="Equation.3">
                  <p:embed/>
                  <p:pic>
                    <p:nvPicPr>
                      <p:cNvPr id="0" name="Object 65"/>
                      <p:cNvPicPr>
                        <a:picLocks noChangeAspect="1" noChangeArrowheads="1"/>
                      </p:cNvPicPr>
                      <p:nvPr/>
                    </p:nvPicPr>
                    <p:blipFill>
                      <a:blip r:embed="rId10"/>
                      <a:srcRect/>
                      <a:stretch>
                        <a:fillRect/>
                      </a:stretch>
                    </p:blipFill>
                    <p:spPr bwMode="auto">
                      <a:xfrm>
                        <a:off x="5760720" y="3429000"/>
                        <a:ext cx="19431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621159759"/>
              </p:ext>
            </p:extLst>
          </p:nvPr>
        </p:nvGraphicFramePr>
        <p:xfrm>
          <a:off x="5675313" y="4784725"/>
          <a:ext cx="1638300" cy="342900"/>
        </p:xfrm>
        <a:graphic>
          <a:graphicData uri="http://schemas.openxmlformats.org/presentationml/2006/ole">
            <mc:AlternateContent xmlns:mc="http://schemas.openxmlformats.org/markup-compatibility/2006">
              <mc:Choice xmlns:v="urn:schemas-microsoft-com:vml" Requires="v">
                <p:oleObj spid="_x0000_s111702" name="Equation" r:id="rId11" imgW="1091880" imgH="228600" progId="Equation.3">
                  <p:embed/>
                </p:oleObj>
              </mc:Choice>
              <mc:Fallback>
                <p:oleObj name="Equation" r:id="rId11" imgW="1091880" imgH="228600" progId="Equation.3">
                  <p:embed/>
                  <p:pic>
                    <p:nvPicPr>
                      <p:cNvPr id="0" name="Object 9"/>
                      <p:cNvPicPr>
                        <a:picLocks noChangeAspect="1" noChangeArrowheads="1"/>
                      </p:cNvPicPr>
                      <p:nvPr/>
                    </p:nvPicPr>
                    <p:blipFill>
                      <a:blip r:embed="rId12"/>
                      <a:srcRect/>
                      <a:stretch>
                        <a:fillRect/>
                      </a:stretch>
                    </p:blipFill>
                    <p:spPr bwMode="auto">
                      <a:xfrm>
                        <a:off x="5675313" y="4784725"/>
                        <a:ext cx="16383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8" name="Straight Arrow Connector 17"/>
          <p:cNvCxnSpPr/>
          <p:nvPr/>
        </p:nvCxnSpPr>
        <p:spPr>
          <a:xfrm>
            <a:off x="6675120" y="4160520"/>
            <a:ext cx="0" cy="59436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9" name="Object 18"/>
          <p:cNvGraphicFramePr>
            <a:graphicFrameLocks noChangeAspect="1"/>
          </p:cNvGraphicFramePr>
          <p:nvPr>
            <p:extLst>
              <p:ext uri="{D42A27DB-BD31-4B8C-83A1-F6EECF244321}">
                <p14:modId xmlns:p14="http://schemas.microsoft.com/office/powerpoint/2010/main" val="1628803931"/>
              </p:ext>
            </p:extLst>
          </p:nvPr>
        </p:nvGraphicFramePr>
        <p:xfrm>
          <a:off x="847725" y="5880100"/>
          <a:ext cx="1962150" cy="647700"/>
        </p:xfrm>
        <a:graphic>
          <a:graphicData uri="http://schemas.openxmlformats.org/presentationml/2006/ole">
            <mc:AlternateContent xmlns:mc="http://schemas.openxmlformats.org/markup-compatibility/2006">
              <mc:Choice xmlns:v="urn:schemas-microsoft-com:vml" Requires="v">
                <p:oleObj spid="_x0000_s111703" name="Equation" r:id="rId13" imgW="1307880" imgH="431640" progId="Equation.3">
                  <p:embed/>
                </p:oleObj>
              </mc:Choice>
              <mc:Fallback>
                <p:oleObj name="Equation" r:id="rId13" imgW="1307880" imgH="431640" progId="Equation.3">
                  <p:embed/>
                  <p:pic>
                    <p:nvPicPr>
                      <p:cNvPr id="0" name="Object 2"/>
                      <p:cNvPicPr>
                        <a:picLocks noChangeAspect="1" noChangeArrowheads="1"/>
                      </p:cNvPicPr>
                      <p:nvPr/>
                    </p:nvPicPr>
                    <p:blipFill>
                      <a:blip r:embed="rId14"/>
                      <a:srcRect/>
                      <a:stretch>
                        <a:fillRect/>
                      </a:stretch>
                    </p:blipFill>
                    <p:spPr bwMode="auto">
                      <a:xfrm>
                        <a:off x="847725" y="5880100"/>
                        <a:ext cx="196215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64665616"/>
              </p:ext>
            </p:extLst>
          </p:nvPr>
        </p:nvGraphicFramePr>
        <p:xfrm>
          <a:off x="3703435" y="5880495"/>
          <a:ext cx="2952750" cy="647700"/>
        </p:xfrm>
        <a:graphic>
          <a:graphicData uri="http://schemas.openxmlformats.org/presentationml/2006/ole">
            <mc:AlternateContent xmlns:mc="http://schemas.openxmlformats.org/markup-compatibility/2006">
              <mc:Choice xmlns:v="urn:schemas-microsoft-com:vml" Requires="v">
                <p:oleObj spid="_x0000_s111704" name="Equation" r:id="rId15" imgW="1968480" imgH="431640" progId="Equation.3">
                  <p:embed/>
                </p:oleObj>
              </mc:Choice>
              <mc:Fallback>
                <p:oleObj name="Equation" r:id="rId15" imgW="1968480" imgH="431640" progId="Equation.3">
                  <p:embed/>
                  <p:pic>
                    <p:nvPicPr>
                      <p:cNvPr id="0" name="Object 18"/>
                      <p:cNvPicPr>
                        <a:picLocks noChangeAspect="1" noChangeArrowheads="1"/>
                      </p:cNvPicPr>
                      <p:nvPr/>
                    </p:nvPicPr>
                    <p:blipFill>
                      <a:blip r:embed="rId16"/>
                      <a:srcRect/>
                      <a:stretch>
                        <a:fillRect/>
                      </a:stretch>
                    </p:blipFill>
                    <p:spPr bwMode="auto">
                      <a:xfrm>
                        <a:off x="3703435" y="5880495"/>
                        <a:ext cx="295275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366024025"/>
              </p:ext>
            </p:extLst>
          </p:nvPr>
        </p:nvGraphicFramePr>
        <p:xfrm>
          <a:off x="7431405" y="6185295"/>
          <a:ext cx="1504950" cy="342900"/>
        </p:xfrm>
        <a:graphic>
          <a:graphicData uri="http://schemas.openxmlformats.org/presentationml/2006/ole">
            <mc:AlternateContent xmlns:mc="http://schemas.openxmlformats.org/markup-compatibility/2006">
              <mc:Choice xmlns:v="urn:schemas-microsoft-com:vml" Requires="v">
                <p:oleObj spid="_x0000_s111705" name="Equation" r:id="rId17" imgW="1002960" imgH="228600" progId="Equation.3">
                  <p:embed/>
                </p:oleObj>
              </mc:Choice>
              <mc:Fallback>
                <p:oleObj name="Equation" r:id="rId17" imgW="1002960" imgH="228600" progId="Equation.3">
                  <p:embed/>
                  <p:pic>
                    <p:nvPicPr>
                      <p:cNvPr id="0" name="Object 21"/>
                      <p:cNvPicPr>
                        <a:picLocks noChangeAspect="1" noChangeArrowheads="1"/>
                      </p:cNvPicPr>
                      <p:nvPr/>
                    </p:nvPicPr>
                    <p:blipFill>
                      <a:blip r:embed="rId18"/>
                      <a:srcRect/>
                      <a:stretch>
                        <a:fillRect/>
                      </a:stretch>
                    </p:blipFill>
                    <p:spPr bwMode="auto">
                      <a:xfrm>
                        <a:off x="7431405" y="6185295"/>
                        <a:ext cx="1504950" cy="342900"/>
                      </a:xfrm>
                      <a:prstGeom prst="rect">
                        <a:avLst/>
                      </a:prstGeom>
                      <a:solidFill>
                        <a:srgbClr val="FFFF00"/>
                      </a:solidFill>
                      <a:ln>
                        <a:noFill/>
                      </a:ln>
                    </p:spPr>
                  </p:pic>
                </p:oleObj>
              </mc:Fallback>
            </mc:AlternateContent>
          </a:graphicData>
        </a:graphic>
      </p:graphicFrame>
      <p:cxnSp>
        <p:nvCxnSpPr>
          <p:cNvPr id="29" name="Straight Arrow Connector 28"/>
          <p:cNvCxnSpPr/>
          <p:nvPr/>
        </p:nvCxnSpPr>
        <p:spPr>
          <a:xfrm>
            <a:off x="1691640" y="5166360"/>
            <a:ext cx="0" cy="64008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2743200" y="5166360"/>
            <a:ext cx="3017520" cy="73152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2811780" y="6217920"/>
            <a:ext cx="84582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7" name="Object 66"/>
          <p:cNvGraphicFramePr>
            <a:graphicFrameLocks noChangeAspect="1"/>
          </p:cNvGraphicFramePr>
          <p:nvPr>
            <p:extLst>
              <p:ext uri="{D42A27DB-BD31-4B8C-83A1-F6EECF244321}">
                <p14:modId xmlns:p14="http://schemas.microsoft.com/office/powerpoint/2010/main" val="1410010544"/>
              </p:ext>
            </p:extLst>
          </p:nvPr>
        </p:nvGraphicFramePr>
        <p:xfrm>
          <a:off x="3494088" y="5129213"/>
          <a:ext cx="1085850" cy="342900"/>
        </p:xfrm>
        <a:graphic>
          <a:graphicData uri="http://schemas.openxmlformats.org/presentationml/2006/ole">
            <mc:AlternateContent xmlns:mc="http://schemas.openxmlformats.org/markup-compatibility/2006">
              <mc:Choice xmlns:v="urn:schemas-microsoft-com:vml" Requires="v">
                <p:oleObj spid="_x0000_s111706" name="Equation" r:id="rId19" imgW="723600" imgH="228600" progId="Equation.3">
                  <p:embed/>
                </p:oleObj>
              </mc:Choice>
              <mc:Fallback>
                <p:oleObj name="Equation" r:id="rId19" imgW="723600" imgH="228600" progId="Equation.3">
                  <p:embed/>
                  <p:pic>
                    <p:nvPicPr>
                      <p:cNvPr id="0" name="Object 14"/>
                      <p:cNvPicPr>
                        <a:picLocks noChangeAspect="1" noChangeArrowheads="1"/>
                      </p:cNvPicPr>
                      <p:nvPr/>
                    </p:nvPicPr>
                    <p:blipFill>
                      <a:blip r:embed="rId20"/>
                      <a:srcRect/>
                      <a:stretch>
                        <a:fillRect/>
                      </a:stretch>
                    </p:blipFill>
                    <p:spPr bwMode="auto">
                      <a:xfrm>
                        <a:off x="3494088" y="5129213"/>
                        <a:ext cx="1085850" cy="342900"/>
                      </a:xfrm>
                      <a:prstGeom prst="rect">
                        <a:avLst/>
                      </a:prstGeom>
                      <a:solidFill>
                        <a:srgbClr val="00FF00"/>
                      </a:solidFill>
                      <a:ln>
                        <a:noFill/>
                      </a:ln>
                    </p:spPr>
                  </p:pic>
                </p:oleObj>
              </mc:Fallback>
            </mc:AlternateContent>
          </a:graphicData>
        </a:graphic>
      </p:graphicFrame>
    </p:spTree>
    <p:extLst>
      <p:ext uri="{BB962C8B-B14F-4D97-AF65-F5344CB8AC3E}">
        <p14:creationId xmlns:p14="http://schemas.microsoft.com/office/powerpoint/2010/main" val="40532440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Garamond"/>
        <a:ea typeface=""/>
        <a:cs typeface=""/>
      </a:majorFont>
      <a:minorFont>
        <a:latin typeface="Garamond"/>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13997</TotalTime>
  <Words>847</Words>
  <Application>Microsoft Office PowerPoint</Application>
  <PresentationFormat>On-screen Show (4:3)</PresentationFormat>
  <Paragraphs>89</Paragraphs>
  <Slides>8</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Default Theme</vt:lpstr>
      <vt:lpstr>Equation</vt:lpstr>
      <vt:lpstr>Physics 101  -  Lecture 25</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545</cp:revision>
  <dcterms:created xsi:type="dcterms:W3CDTF">2012-09-16T23:14:53Z</dcterms:created>
  <dcterms:modified xsi:type="dcterms:W3CDTF">2013-04-22T00:13:47Z</dcterms:modified>
</cp:coreProperties>
</file>