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68" r:id="rId14"/>
    <p:sldId id="270" r:id="rId1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7200"/>
            <a:ext cx="6172200" cy="685800"/>
          </a:xfrm>
        </p:spPr>
        <p:txBody>
          <a:bodyPr anchor="ctr"/>
          <a:lstStyle>
            <a:lvl1pPr marL="0" indent="0" algn="l">
              <a:buNone/>
              <a:defRPr sz="3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Friday, September 07,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Friday, September 07,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60D517-BBDF-4FE9-AE43-90D92C5565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451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Friday, September 07, 2012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Friday, September 07, 2012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Friday, September 07, 2012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Friday, September 07, 2012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Friday, September 07, 2012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Friday, September 07,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Friday, September 07, 2012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Friday, September 07, 2012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r>
              <a:rPr lang="en-US" smtClean="0"/>
              <a:t>Friday, September 07,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</p:sldLayoutIdLst>
  <p:transition>
    <p:wipe dir="d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3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6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5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9.gif"/><Relationship Id="rId4" Type="http://schemas.openxmlformats.org/officeDocument/2006/relationships/image" Target="../media/image8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0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/>
              <a:t>Physics 101  -  Lecture 6</a:t>
            </a:r>
            <a:endParaRPr lang="en-US" sz="3600" dirty="0"/>
          </a:p>
        </p:txBody>
      </p:sp>
      <p:sp>
        <p:nvSpPr>
          <p:cNvPr id="3" name="Subtitle 1"/>
          <p:cNvSpPr txBox="1">
            <a:spLocks/>
          </p:cNvSpPr>
          <p:nvPr/>
        </p:nvSpPr>
        <p:spPr>
          <a:xfrm>
            <a:off x="762000" y="1676400"/>
            <a:ext cx="7467600" cy="3352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9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7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5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33CC33"/>
                </a:solidFill>
              </a:rPr>
              <a:t>Today we will see examples of two dimensional motion with constant acceleration. </a:t>
            </a:r>
            <a:endParaRPr lang="en-US" dirty="0">
              <a:solidFill>
                <a:srgbClr val="33CC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52252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Example  -  Cart and Ball</a:t>
            </a:r>
            <a:endParaRPr lang="en-US" dirty="0"/>
          </a:p>
        </p:txBody>
      </p:sp>
      <p:sp>
        <p:nvSpPr>
          <p:cNvPr id="3" name="Subtitle 1"/>
          <p:cNvSpPr txBox="1">
            <a:spLocks/>
          </p:cNvSpPr>
          <p:nvPr/>
        </p:nvSpPr>
        <p:spPr>
          <a:xfrm>
            <a:off x="304800" y="1371600"/>
            <a:ext cx="8534400" cy="518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9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7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5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rgbClr val="FFFF00"/>
                </a:solidFill>
              </a:rPr>
              <a:t>Clicker Question 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Watch the horizontal track cart and ball demonstration.  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Predict where the ball will fall when the track is tilted and the cart is accelerating.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A)  In front of the cart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B)  Into the cart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C)  Behind the cart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05340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436920" y="1028699"/>
            <a:ext cx="458680" cy="685800"/>
          </a:xfrm>
        </p:spPr>
        <p:txBody>
          <a:bodyPr/>
          <a:lstStyle/>
          <a:p>
            <a:r>
              <a:rPr lang="en-US" dirty="0" smtClean="0"/>
              <a:t>y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1143000" y="5867400"/>
            <a:ext cx="6629400" cy="0"/>
          </a:xfrm>
          <a:prstGeom prst="line">
            <a:avLst/>
          </a:prstGeom>
          <a:ln w="381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1143000" y="3962400"/>
            <a:ext cx="6629400" cy="1905000"/>
          </a:xfrm>
          <a:prstGeom prst="line">
            <a:avLst/>
          </a:prstGeom>
          <a:ln w="381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1143000" y="3962400"/>
            <a:ext cx="0" cy="1905000"/>
          </a:xfrm>
          <a:prstGeom prst="line">
            <a:avLst/>
          </a:prstGeom>
          <a:ln w="381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 rot="976417">
            <a:off x="1714750" y="3796733"/>
            <a:ext cx="750419" cy="38100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2089959" y="3623022"/>
            <a:ext cx="152400" cy="152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166151" y="3693111"/>
            <a:ext cx="5225249" cy="156468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2166151" y="1295400"/>
            <a:ext cx="729449" cy="239771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Subtitle 1"/>
          <p:cNvSpPr txBox="1">
            <a:spLocks/>
          </p:cNvSpPr>
          <p:nvPr/>
        </p:nvSpPr>
        <p:spPr>
          <a:xfrm>
            <a:off x="838200" y="381000"/>
            <a:ext cx="77724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9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7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5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Now we will work it out.  What is first?</a:t>
            </a:r>
            <a:endParaRPr lang="en-US" dirty="0"/>
          </a:p>
        </p:txBody>
      </p:sp>
      <p:sp>
        <p:nvSpPr>
          <p:cNvPr id="24" name="Subtitle 1"/>
          <p:cNvSpPr txBox="1">
            <a:spLocks/>
          </p:cNvSpPr>
          <p:nvPr/>
        </p:nvSpPr>
        <p:spPr>
          <a:xfrm>
            <a:off x="7543800" y="5107376"/>
            <a:ext cx="45868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9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7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5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x</a:t>
            </a:r>
            <a:endParaRPr lang="en-US" dirty="0"/>
          </a:p>
        </p:txBody>
      </p:sp>
      <p:cxnSp>
        <p:nvCxnSpPr>
          <p:cNvPr id="29" name="Straight Arrow Connector 28"/>
          <p:cNvCxnSpPr>
            <a:stCxn id="16" idx="0"/>
          </p:cNvCxnSpPr>
          <p:nvPr/>
        </p:nvCxnSpPr>
        <p:spPr>
          <a:xfrm flipV="1">
            <a:off x="2166159" y="1752600"/>
            <a:ext cx="805641" cy="1870422"/>
          </a:xfrm>
          <a:prstGeom prst="straightConnector1">
            <a:avLst/>
          </a:prstGeom>
          <a:ln w="508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reeform 26"/>
          <p:cNvSpPr/>
          <p:nvPr/>
        </p:nvSpPr>
        <p:spPr>
          <a:xfrm rot="995542">
            <a:off x="2373458" y="2239655"/>
            <a:ext cx="2836416" cy="1865470"/>
          </a:xfrm>
          <a:custGeom>
            <a:avLst/>
            <a:gdLst>
              <a:gd name="connsiteX0" fmla="*/ 0 w 1802167"/>
              <a:gd name="connsiteY0" fmla="*/ 1136342 h 1136342"/>
              <a:gd name="connsiteX1" fmla="*/ 390618 w 1802167"/>
              <a:gd name="connsiteY1" fmla="*/ 0 h 1136342"/>
              <a:gd name="connsiteX2" fmla="*/ 1802167 w 1802167"/>
              <a:gd name="connsiteY2" fmla="*/ 1136342 h 1136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02167" h="1136342">
                <a:moveTo>
                  <a:pt x="0" y="1136342"/>
                </a:moveTo>
                <a:cubicBezTo>
                  <a:pt x="45128" y="568171"/>
                  <a:pt x="90257" y="0"/>
                  <a:pt x="390618" y="0"/>
                </a:cubicBezTo>
                <a:cubicBezTo>
                  <a:pt x="690979" y="0"/>
                  <a:pt x="1246573" y="568171"/>
                  <a:pt x="1802167" y="1136342"/>
                </a:cubicBezTo>
              </a:path>
            </a:pathLst>
          </a:custGeom>
          <a:noFill/>
          <a:ln w="38100">
            <a:solidFill>
              <a:srgbClr val="33CC33"/>
            </a:solidFill>
            <a:prstDash val="das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Arc 29"/>
          <p:cNvSpPr/>
          <p:nvPr/>
        </p:nvSpPr>
        <p:spPr>
          <a:xfrm rot="13931765">
            <a:off x="5289686" y="5099185"/>
            <a:ext cx="914400" cy="914400"/>
          </a:xfrm>
          <a:prstGeom prst="arc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ubtitle 1"/>
          <p:cNvSpPr txBox="1">
            <a:spLocks/>
          </p:cNvSpPr>
          <p:nvPr/>
        </p:nvSpPr>
        <p:spPr>
          <a:xfrm>
            <a:off x="4778775" y="5107376"/>
            <a:ext cx="45868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9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7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5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θ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1814003" y="4295773"/>
            <a:ext cx="381000" cy="104127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ubtitle 1"/>
          <p:cNvSpPr txBox="1">
            <a:spLocks/>
          </p:cNvSpPr>
          <p:nvPr/>
        </p:nvSpPr>
        <p:spPr>
          <a:xfrm>
            <a:off x="4778405" y="1417656"/>
            <a:ext cx="4256103" cy="29128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9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7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5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The coordinate system does not move with the cart.  The cart is accelerating!</a:t>
            </a:r>
            <a:endParaRPr lang="en-US" dirty="0"/>
          </a:p>
        </p:txBody>
      </p:sp>
      <p:sp>
        <p:nvSpPr>
          <p:cNvPr id="38" name="Subtitle 1"/>
          <p:cNvSpPr txBox="1">
            <a:spLocks/>
          </p:cNvSpPr>
          <p:nvPr/>
        </p:nvSpPr>
        <p:spPr>
          <a:xfrm>
            <a:off x="1616482" y="4275244"/>
            <a:ext cx="625877" cy="7840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9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7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5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00B0F0"/>
                </a:solidFill>
              </a:rPr>
              <a:t>V</a:t>
            </a:r>
            <a:r>
              <a:rPr lang="en-US" baseline="-25000" dirty="0" smtClean="0">
                <a:solidFill>
                  <a:srgbClr val="00B0F0"/>
                </a:solidFill>
              </a:rPr>
              <a:t>0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9" name="Subtitle 1"/>
          <p:cNvSpPr txBox="1">
            <a:spLocks/>
          </p:cNvSpPr>
          <p:nvPr/>
        </p:nvSpPr>
        <p:spPr>
          <a:xfrm>
            <a:off x="2895600" y="1312785"/>
            <a:ext cx="625882" cy="782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9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7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5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FFFF00"/>
                </a:solidFill>
              </a:rPr>
              <a:t>v</a:t>
            </a:r>
            <a:r>
              <a:rPr lang="en-US" baseline="-25000" dirty="0" smtClean="0">
                <a:solidFill>
                  <a:srgbClr val="FFFF00"/>
                </a:solidFill>
              </a:rPr>
              <a:t>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0" name="Subtitle 1"/>
          <p:cNvSpPr txBox="1">
            <a:spLocks/>
          </p:cNvSpPr>
          <p:nvPr/>
        </p:nvSpPr>
        <p:spPr>
          <a:xfrm>
            <a:off x="684319" y="1808455"/>
            <a:ext cx="1129683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9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7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5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 = 0</a:t>
            </a:r>
            <a:endParaRPr lang="en-US" dirty="0"/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1143000" y="2286000"/>
            <a:ext cx="861503" cy="1219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2047309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5" grpId="0" animBg="1"/>
      <p:bldP spid="16" grpId="0" animBg="1"/>
      <p:bldP spid="24" grpId="0"/>
      <p:bldP spid="27" grpId="0" animBg="1"/>
      <p:bldP spid="30" grpId="0" animBg="1"/>
      <p:bldP spid="31" grpId="0"/>
      <p:bldP spid="37" grpId="0"/>
      <p:bldP spid="38" grpId="0"/>
      <p:bldP spid="39" grpId="0"/>
      <p:bldP spid="4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3400" y="457200"/>
            <a:ext cx="7924800" cy="4572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Clicker Question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What is the acceleration of the cart in the x direction?  ( x is down the plane. )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A)  g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B)  -g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C)  </a:t>
            </a:r>
            <a:r>
              <a:rPr lang="en-US" dirty="0" err="1" smtClean="0">
                <a:solidFill>
                  <a:srgbClr val="FFFF00"/>
                </a:solidFill>
              </a:rPr>
              <a:t>g∙sin</a:t>
            </a:r>
            <a:r>
              <a:rPr lang="en-US" dirty="0" smtClean="0">
                <a:solidFill>
                  <a:srgbClr val="FFFF00"/>
                </a:solidFill>
              </a:rPr>
              <a:t>(</a:t>
            </a:r>
            <a:r>
              <a:rPr lang="el-GR" dirty="0" smtClean="0">
                <a:solidFill>
                  <a:srgbClr val="FFFF00"/>
                </a:solidFill>
              </a:rPr>
              <a:t>θ</a:t>
            </a:r>
            <a:r>
              <a:rPr lang="en-US" dirty="0" smtClean="0">
                <a:solidFill>
                  <a:srgbClr val="FFFF00"/>
                </a:solidFill>
              </a:rPr>
              <a:t>)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D) </a:t>
            </a:r>
            <a:r>
              <a:rPr lang="en-US" dirty="0" err="1">
                <a:solidFill>
                  <a:srgbClr val="FFFF00"/>
                </a:solidFill>
              </a:rPr>
              <a:t>g</a:t>
            </a:r>
            <a:r>
              <a:rPr lang="en-US" dirty="0" err="1" smtClean="0">
                <a:solidFill>
                  <a:srgbClr val="FFFF00"/>
                </a:solidFill>
              </a:rPr>
              <a:t>∙cos</a:t>
            </a:r>
            <a:r>
              <a:rPr lang="en-US" dirty="0" smtClean="0">
                <a:solidFill>
                  <a:srgbClr val="FFFF00"/>
                </a:solidFill>
              </a:rPr>
              <a:t>(</a:t>
            </a:r>
            <a:r>
              <a:rPr lang="el-GR" dirty="0">
                <a:solidFill>
                  <a:srgbClr val="FFFF00"/>
                </a:solidFill>
              </a:rPr>
              <a:t>θ</a:t>
            </a:r>
            <a:r>
              <a:rPr lang="en-US" dirty="0">
                <a:solidFill>
                  <a:srgbClr val="FFFF0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57019304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3400" y="457200"/>
            <a:ext cx="8077200" cy="685800"/>
          </a:xfrm>
        </p:spPr>
        <p:txBody>
          <a:bodyPr/>
          <a:lstStyle/>
          <a:p>
            <a:r>
              <a:rPr lang="en-US" dirty="0" smtClean="0"/>
              <a:t>Write down position functions for each.</a:t>
            </a:r>
            <a:endParaRPr lang="en-US" dirty="0"/>
          </a:p>
        </p:txBody>
      </p:sp>
      <p:sp>
        <p:nvSpPr>
          <p:cNvPr id="3" name="Subtitle 1"/>
          <p:cNvSpPr txBox="1">
            <a:spLocks/>
          </p:cNvSpPr>
          <p:nvPr/>
        </p:nvSpPr>
        <p:spPr>
          <a:xfrm>
            <a:off x="381000" y="1492188"/>
            <a:ext cx="36576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9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7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5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rgbClr val="00B0F0"/>
                </a:solidFill>
              </a:rPr>
              <a:t>Cart</a:t>
            </a:r>
            <a:endParaRPr lang="en-US" dirty="0">
              <a:solidFill>
                <a:srgbClr val="00B0F0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0452489"/>
              </p:ext>
            </p:extLst>
          </p:nvPr>
        </p:nvGraphicFramePr>
        <p:xfrm>
          <a:off x="381000" y="2209800"/>
          <a:ext cx="3682800" cy="838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9" name="Equation" r:id="rId3" imgW="1841400" imgH="419040" progId="Equation.3">
                  <p:embed/>
                </p:oleObj>
              </mc:Choice>
              <mc:Fallback>
                <p:oleObj name="Equation" r:id="rId3" imgW="1841400" imgH="419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81000" y="2209800"/>
                        <a:ext cx="3682800" cy="838080"/>
                      </a:xfrm>
                      <a:prstGeom prst="rect">
                        <a:avLst/>
                      </a:prstGeom>
                      <a:solidFill>
                        <a:srgbClr val="00B0F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195134"/>
              </p:ext>
            </p:extLst>
          </p:nvPr>
        </p:nvGraphicFramePr>
        <p:xfrm>
          <a:off x="4483100" y="2187575"/>
          <a:ext cx="37084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0" name="Equation" r:id="rId5" imgW="1854000" imgH="419040" progId="Equation.3">
                  <p:embed/>
                </p:oleObj>
              </mc:Choice>
              <mc:Fallback>
                <p:oleObj name="Equation" r:id="rId5" imgW="1854000" imgH="4190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3100" y="2187575"/>
                        <a:ext cx="3708400" cy="8382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Subtitle 1"/>
          <p:cNvSpPr txBox="1">
            <a:spLocks/>
          </p:cNvSpPr>
          <p:nvPr/>
        </p:nvSpPr>
        <p:spPr>
          <a:xfrm>
            <a:off x="4495800" y="1524000"/>
            <a:ext cx="37338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9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7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5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rgbClr val="FFFF00"/>
                </a:solidFill>
              </a:rPr>
              <a:t>Ball</a:t>
            </a:r>
            <a:endParaRPr lang="en-US" dirty="0">
              <a:solidFill>
                <a:srgbClr val="FFFF00"/>
              </a:solidFill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4634020"/>
              </p:ext>
            </p:extLst>
          </p:nvPr>
        </p:nvGraphicFramePr>
        <p:xfrm>
          <a:off x="4457700" y="3124200"/>
          <a:ext cx="37846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1" name="Equation" r:id="rId7" imgW="1892160" imgH="419040" progId="Equation.3">
                  <p:embed/>
                </p:oleObj>
              </mc:Choice>
              <mc:Fallback>
                <p:oleObj name="Equation" r:id="rId7" imgW="1892160" imgH="4190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57700" y="3124200"/>
                        <a:ext cx="3784600" cy="8382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ubtitle 1"/>
          <p:cNvSpPr txBox="1">
            <a:spLocks/>
          </p:cNvSpPr>
          <p:nvPr/>
        </p:nvSpPr>
        <p:spPr>
          <a:xfrm>
            <a:off x="457200" y="4038600"/>
            <a:ext cx="8077200" cy="2514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9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7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5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FFFF00"/>
                </a:solidFill>
              </a:rPr>
              <a:t>What is the relationship between V</a:t>
            </a:r>
            <a:r>
              <a:rPr lang="en-US" baseline="-25000" dirty="0" smtClean="0">
                <a:solidFill>
                  <a:srgbClr val="FFFF00"/>
                </a:solidFill>
              </a:rPr>
              <a:t>0 </a:t>
            </a:r>
            <a:r>
              <a:rPr lang="en-US" dirty="0" smtClean="0">
                <a:solidFill>
                  <a:srgbClr val="FFFF00"/>
                </a:solidFill>
              </a:rPr>
              <a:t>and </a:t>
            </a:r>
            <a:r>
              <a:rPr lang="en-US" i="1" dirty="0" smtClean="0">
                <a:solidFill>
                  <a:srgbClr val="FFFF00"/>
                </a:solidFill>
              </a:rPr>
              <a:t>v</a:t>
            </a:r>
            <a:r>
              <a:rPr lang="en-US" i="1" baseline="-25000" dirty="0" smtClean="0">
                <a:solidFill>
                  <a:srgbClr val="FFFF00"/>
                </a:solidFill>
              </a:rPr>
              <a:t>0,x</a:t>
            </a:r>
            <a:r>
              <a:rPr lang="en-US" dirty="0" smtClean="0">
                <a:solidFill>
                  <a:srgbClr val="FFFF00"/>
                </a:solidFill>
                <a:effectLst/>
              </a:rPr>
              <a:t>?</a:t>
            </a:r>
          </a:p>
          <a:p>
            <a:r>
              <a:rPr lang="en-US" dirty="0" smtClean="0">
                <a:solidFill>
                  <a:srgbClr val="FFFF00"/>
                </a:solidFill>
                <a:effectLst/>
              </a:rPr>
              <a:t>A) V</a:t>
            </a:r>
            <a:r>
              <a:rPr lang="en-US" baseline="-25000" dirty="0" smtClean="0">
                <a:solidFill>
                  <a:srgbClr val="FFFF00"/>
                </a:solidFill>
                <a:effectLst/>
              </a:rPr>
              <a:t>0</a:t>
            </a:r>
            <a:r>
              <a:rPr lang="en-US" baseline="-25000" dirty="0">
                <a:solidFill>
                  <a:srgbClr val="FFFF00"/>
                </a:solidFill>
                <a:effectLst/>
              </a:rPr>
              <a:t> </a:t>
            </a:r>
            <a:r>
              <a:rPr lang="en-US" dirty="0" smtClean="0">
                <a:solidFill>
                  <a:srgbClr val="FFFF00"/>
                </a:solidFill>
                <a:effectLst/>
              </a:rPr>
              <a:t>&lt; </a:t>
            </a:r>
            <a:r>
              <a:rPr lang="en-US" i="1" dirty="0" smtClean="0">
                <a:solidFill>
                  <a:srgbClr val="FFFF00"/>
                </a:solidFill>
              </a:rPr>
              <a:t>v</a:t>
            </a:r>
            <a:r>
              <a:rPr lang="en-US" i="1" baseline="-25000" dirty="0" smtClean="0">
                <a:solidFill>
                  <a:srgbClr val="FFFF00"/>
                </a:solidFill>
              </a:rPr>
              <a:t>0,x</a:t>
            </a:r>
          </a:p>
          <a:p>
            <a:r>
              <a:rPr lang="en-US" dirty="0" smtClean="0">
                <a:solidFill>
                  <a:srgbClr val="FFFF00"/>
                </a:solidFill>
                <a:effectLst/>
              </a:rPr>
              <a:t>B) </a:t>
            </a:r>
            <a:r>
              <a:rPr lang="en-US" dirty="0">
                <a:solidFill>
                  <a:srgbClr val="FFFF00"/>
                </a:solidFill>
                <a:effectLst/>
              </a:rPr>
              <a:t>V</a:t>
            </a:r>
            <a:r>
              <a:rPr lang="en-US" baseline="-25000" dirty="0">
                <a:solidFill>
                  <a:srgbClr val="FFFF00"/>
                </a:solidFill>
                <a:effectLst/>
              </a:rPr>
              <a:t>0 </a:t>
            </a:r>
            <a:r>
              <a:rPr lang="en-US" dirty="0" smtClean="0">
                <a:solidFill>
                  <a:srgbClr val="FFFF00"/>
                </a:solidFill>
                <a:effectLst/>
              </a:rPr>
              <a:t>&gt; </a:t>
            </a:r>
            <a:r>
              <a:rPr lang="en-US" i="1" dirty="0">
                <a:solidFill>
                  <a:srgbClr val="FFFF00"/>
                </a:solidFill>
              </a:rPr>
              <a:t>v</a:t>
            </a:r>
            <a:r>
              <a:rPr lang="en-US" i="1" baseline="-25000" dirty="0">
                <a:solidFill>
                  <a:srgbClr val="FFFF00"/>
                </a:solidFill>
              </a:rPr>
              <a:t>0,x</a:t>
            </a:r>
            <a:endParaRPr lang="en-US" dirty="0">
              <a:solidFill>
                <a:srgbClr val="FFFF00"/>
              </a:solidFill>
              <a:effectLst/>
            </a:endParaRPr>
          </a:p>
          <a:p>
            <a:r>
              <a:rPr lang="en-US" dirty="0" smtClean="0">
                <a:solidFill>
                  <a:srgbClr val="FFFF00"/>
                </a:solidFill>
                <a:effectLst/>
              </a:rPr>
              <a:t>C) </a:t>
            </a:r>
            <a:r>
              <a:rPr lang="en-US" dirty="0">
                <a:solidFill>
                  <a:srgbClr val="FFFF00"/>
                </a:solidFill>
                <a:effectLst/>
              </a:rPr>
              <a:t>V</a:t>
            </a:r>
            <a:r>
              <a:rPr lang="en-US" baseline="-25000" dirty="0">
                <a:solidFill>
                  <a:srgbClr val="FFFF00"/>
                </a:solidFill>
                <a:effectLst/>
              </a:rPr>
              <a:t>0 </a:t>
            </a:r>
            <a:r>
              <a:rPr lang="en-US" dirty="0" smtClean="0">
                <a:solidFill>
                  <a:srgbClr val="FFFF00"/>
                </a:solidFill>
                <a:effectLst/>
              </a:rPr>
              <a:t>= </a:t>
            </a:r>
            <a:r>
              <a:rPr lang="en-US" i="1" dirty="0" smtClean="0">
                <a:solidFill>
                  <a:srgbClr val="FFFF00"/>
                </a:solidFill>
              </a:rPr>
              <a:t>v</a:t>
            </a:r>
            <a:r>
              <a:rPr lang="en-US" i="1" baseline="-25000" dirty="0" smtClean="0">
                <a:solidFill>
                  <a:srgbClr val="FFFF00"/>
                </a:solidFill>
              </a:rPr>
              <a:t>0,x</a:t>
            </a:r>
            <a:endParaRPr lang="en-US" dirty="0">
              <a:solidFill>
                <a:srgbClr val="FFFF00"/>
              </a:solidFill>
              <a:effectLst/>
            </a:endParaRPr>
          </a:p>
        </p:txBody>
      </p:sp>
      <p:sp>
        <p:nvSpPr>
          <p:cNvPr id="9" name="Subtitle 1"/>
          <p:cNvSpPr txBox="1">
            <a:spLocks/>
          </p:cNvSpPr>
          <p:nvPr/>
        </p:nvSpPr>
        <p:spPr>
          <a:xfrm>
            <a:off x="381000" y="3276600"/>
            <a:ext cx="38100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9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7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5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FFFF00"/>
                </a:solidFill>
              </a:rPr>
              <a:t>Clicker Question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201712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Try this again</a:t>
            </a:r>
            <a:endParaRPr lang="en-US" dirty="0"/>
          </a:p>
        </p:txBody>
      </p:sp>
      <p:sp>
        <p:nvSpPr>
          <p:cNvPr id="3" name="Subtitle 1"/>
          <p:cNvSpPr txBox="1">
            <a:spLocks/>
          </p:cNvSpPr>
          <p:nvPr/>
        </p:nvSpPr>
        <p:spPr>
          <a:xfrm>
            <a:off x="304800" y="1371600"/>
            <a:ext cx="8534400" cy="3962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9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7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5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rgbClr val="FFFF00"/>
                </a:solidFill>
              </a:rPr>
              <a:t>Clicker Question   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Predict where the ball will fall when the track is tilted and the cart is accelerating.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A)  In front of the cart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B)  Into the cart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C)  Behind the cart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Subtitle 1"/>
          <p:cNvSpPr txBox="1">
            <a:spLocks/>
          </p:cNvSpPr>
          <p:nvPr/>
        </p:nvSpPr>
        <p:spPr>
          <a:xfrm>
            <a:off x="1371600" y="5315505"/>
            <a:ext cx="61722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9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7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5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Let’s see what happens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398642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Example - The Graceful Cat</a:t>
            </a:r>
            <a:endParaRPr lang="en-US" dirty="0"/>
          </a:p>
        </p:txBody>
      </p:sp>
      <p:sp>
        <p:nvSpPr>
          <p:cNvPr id="3" name="Subtitle 1"/>
          <p:cNvSpPr txBox="1">
            <a:spLocks/>
          </p:cNvSpPr>
          <p:nvPr/>
        </p:nvSpPr>
        <p:spPr>
          <a:xfrm>
            <a:off x="609600" y="1524000"/>
            <a:ext cx="7924800" cy="419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9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7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5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 cat is on the floor and wishes to jump to the edge of a table.  To be properly graceful, a cat must arrive at the table’s edge with zero vertical speed.  Given that the table is 0.5m away in the horizontal direction and 1.0m high, find the </a:t>
            </a:r>
            <a:r>
              <a:rPr lang="en-US" dirty="0" smtClean="0"/>
              <a:t>angle </a:t>
            </a:r>
            <a:r>
              <a:rPr lang="en-US" dirty="0" smtClean="0"/>
              <a:t>with which the cat must launch itself.</a:t>
            </a:r>
            <a:endParaRPr lang="en-US" dirty="0"/>
          </a:p>
        </p:txBody>
      </p:sp>
      <p:sp>
        <p:nvSpPr>
          <p:cNvPr id="4" name="Subtitle 1"/>
          <p:cNvSpPr txBox="1">
            <a:spLocks/>
          </p:cNvSpPr>
          <p:nvPr/>
        </p:nvSpPr>
        <p:spPr>
          <a:xfrm>
            <a:off x="1295400" y="5715000"/>
            <a:ext cx="61722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9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7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5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33CC33"/>
                </a:solidFill>
              </a:rPr>
              <a:t>Take 3 minutes to start the problem.</a:t>
            </a:r>
            <a:endParaRPr lang="en-US" dirty="0">
              <a:solidFill>
                <a:srgbClr val="33CC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534522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04800" y="228600"/>
            <a:ext cx="3505200" cy="685800"/>
          </a:xfrm>
        </p:spPr>
        <p:txBody>
          <a:bodyPr/>
          <a:lstStyle/>
          <a:p>
            <a:r>
              <a:rPr lang="en-US" dirty="0" smtClean="0"/>
              <a:t>Draw the picture.</a:t>
            </a: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6172200" y="2895600"/>
            <a:ext cx="2895600" cy="3048000"/>
            <a:chOff x="6172200" y="2895600"/>
            <a:chExt cx="2895600" cy="3048000"/>
          </a:xfrm>
        </p:grpSpPr>
        <p:sp>
          <p:nvSpPr>
            <p:cNvPr id="13" name="Rectangle 12"/>
            <p:cNvSpPr/>
            <p:nvPr/>
          </p:nvSpPr>
          <p:spPr>
            <a:xfrm>
              <a:off x="6172200" y="2895600"/>
              <a:ext cx="2895600" cy="228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467600" y="3124200"/>
              <a:ext cx="381000" cy="2819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Freeform 15"/>
          <p:cNvSpPr/>
          <p:nvPr/>
        </p:nvSpPr>
        <p:spPr>
          <a:xfrm>
            <a:off x="4660777" y="2895600"/>
            <a:ext cx="1509204" cy="3043561"/>
          </a:xfrm>
          <a:custGeom>
            <a:avLst/>
            <a:gdLst>
              <a:gd name="connsiteX0" fmla="*/ 0 w 1509204"/>
              <a:gd name="connsiteY0" fmla="*/ 2254928 h 2254928"/>
              <a:gd name="connsiteX1" fmla="*/ 443883 w 1509204"/>
              <a:gd name="connsiteY1" fmla="*/ 408373 h 2254928"/>
              <a:gd name="connsiteX2" fmla="*/ 1509204 w 1509204"/>
              <a:gd name="connsiteY2" fmla="*/ 0 h 2254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09204" h="2254928">
                <a:moveTo>
                  <a:pt x="0" y="2254928"/>
                </a:moveTo>
                <a:cubicBezTo>
                  <a:pt x="96174" y="1519561"/>
                  <a:pt x="192349" y="784194"/>
                  <a:pt x="443883" y="408373"/>
                </a:cubicBezTo>
                <a:cubicBezTo>
                  <a:pt x="695417" y="32552"/>
                  <a:pt x="1102310" y="16276"/>
                  <a:pt x="1509204" y="0"/>
                </a:cubicBezTo>
              </a:path>
            </a:pathLst>
          </a:custGeom>
          <a:noFill/>
          <a:ln w="38100">
            <a:solidFill>
              <a:srgbClr val="FFFF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4205796" y="1066800"/>
            <a:ext cx="4542408" cy="5215261"/>
            <a:chOff x="4205796" y="1066800"/>
            <a:chExt cx="4542408" cy="5215261"/>
          </a:xfrm>
        </p:grpSpPr>
        <p:cxnSp>
          <p:nvCxnSpPr>
            <p:cNvPr id="4" name="Straight Arrow Connector 3"/>
            <p:cNvCxnSpPr/>
            <p:nvPr/>
          </p:nvCxnSpPr>
          <p:spPr>
            <a:xfrm flipV="1">
              <a:off x="4648200" y="1371600"/>
              <a:ext cx="0" cy="45720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>
              <a:off x="4648200" y="5943600"/>
              <a:ext cx="36576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Subtitle 1"/>
            <p:cNvSpPr txBox="1">
              <a:spLocks/>
            </p:cNvSpPr>
            <p:nvPr/>
          </p:nvSpPr>
          <p:spPr>
            <a:xfrm>
              <a:off x="4205796" y="1066800"/>
              <a:ext cx="442404" cy="6858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spcAft>
                  <a:spcPts val="0"/>
                </a:spcAft>
                <a:buSzPct val="60000"/>
                <a:buFont typeface="Wingdings" pitchFamily="2" charset="2"/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900" kern="1200">
                  <a:solidFill>
                    <a:schemeClr val="tx1">
                      <a:tint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700" kern="1200">
                  <a:solidFill>
                    <a:schemeClr val="tx1">
                      <a:tint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500" kern="1200">
                  <a:solidFill>
                    <a:schemeClr val="tx1">
                      <a:tint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400" kern="1200">
                  <a:solidFill>
                    <a:schemeClr val="tx1">
                      <a:tint val="75000"/>
                    </a:schemeClr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400" kern="1200">
                  <a:solidFill>
                    <a:schemeClr val="tx1">
                      <a:tint val="75000"/>
                    </a:schemeClr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400" kern="1200">
                  <a:solidFill>
                    <a:schemeClr val="tx1">
                      <a:tint val="75000"/>
                    </a:schemeClr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400" kern="1200">
                  <a:solidFill>
                    <a:schemeClr val="tx1">
                      <a:tint val="75000"/>
                    </a:schemeClr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smtClean="0"/>
                <a:t>y</a:t>
              </a:r>
              <a:endParaRPr lang="en-US" dirty="0"/>
            </a:p>
          </p:txBody>
        </p:sp>
        <p:sp>
          <p:nvSpPr>
            <p:cNvPr id="18" name="Subtitle 1"/>
            <p:cNvSpPr txBox="1">
              <a:spLocks/>
            </p:cNvSpPr>
            <p:nvPr/>
          </p:nvSpPr>
          <p:spPr>
            <a:xfrm>
              <a:off x="8305800" y="5596261"/>
              <a:ext cx="442404" cy="6858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spcAft>
                  <a:spcPts val="0"/>
                </a:spcAft>
                <a:buSzPct val="60000"/>
                <a:buFont typeface="Wingdings" pitchFamily="2" charset="2"/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900" kern="1200">
                  <a:solidFill>
                    <a:schemeClr val="tx1">
                      <a:tint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700" kern="1200">
                  <a:solidFill>
                    <a:schemeClr val="tx1">
                      <a:tint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500" kern="1200">
                  <a:solidFill>
                    <a:schemeClr val="tx1">
                      <a:tint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400" kern="1200">
                  <a:solidFill>
                    <a:schemeClr val="tx1">
                      <a:tint val="75000"/>
                    </a:schemeClr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400" kern="1200">
                  <a:solidFill>
                    <a:schemeClr val="tx1">
                      <a:tint val="75000"/>
                    </a:schemeClr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400" kern="1200">
                  <a:solidFill>
                    <a:schemeClr val="tx1">
                      <a:tint val="75000"/>
                    </a:schemeClr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400" kern="1200">
                  <a:solidFill>
                    <a:schemeClr val="tx1">
                      <a:tint val="75000"/>
                    </a:schemeClr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x</a:t>
              </a:r>
            </a:p>
          </p:txBody>
        </p:sp>
      </p:grpSp>
      <p:cxnSp>
        <p:nvCxnSpPr>
          <p:cNvPr id="22" name="Straight Arrow Connector 21"/>
          <p:cNvCxnSpPr>
            <a:stCxn id="16" idx="0"/>
          </p:cNvCxnSpPr>
          <p:nvPr/>
        </p:nvCxnSpPr>
        <p:spPr>
          <a:xfrm flipV="1">
            <a:off x="4660777" y="2438400"/>
            <a:ext cx="292223" cy="3500761"/>
          </a:xfrm>
          <a:prstGeom prst="straightConnector1">
            <a:avLst/>
          </a:prstGeom>
          <a:ln w="50800" cmpd="dbl">
            <a:solidFill>
              <a:srgbClr val="33CC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Subtitle 1"/>
          <p:cNvSpPr txBox="1">
            <a:spLocks/>
          </p:cNvSpPr>
          <p:nvPr/>
        </p:nvSpPr>
        <p:spPr>
          <a:xfrm>
            <a:off x="4745855" y="1860982"/>
            <a:ext cx="700596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9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7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5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33CC33"/>
                </a:solidFill>
              </a:rPr>
              <a:t>v</a:t>
            </a:r>
            <a:r>
              <a:rPr lang="en-US" baseline="-25000" dirty="0" smtClean="0">
                <a:solidFill>
                  <a:srgbClr val="33CC33"/>
                </a:solidFill>
              </a:rPr>
              <a:t>0</a:t>
            </a:r>
            <a:endParaRPr lang="en-US" dirty="0">
              <a:solidFill>
                <a:srgbClr val="33CC33"/>
              </a:solidFill>
            </a:endParaRPr>
          </a:p>
        </p:txBody>
      </p:sp>
      <p:cxnSp>
        <p:nvCxnSpPr>
          <p:cNvPr id="25" name="Straight Connector 24"/>
          <p:cNvCxnSpPr>
            <a:stCxn id="16" idx="2"/>
          </p:cNvCxnSpPr>
          <p:nvPr/>
        </p:nvCxnSpPr>
        <p:spPr>
          <a:xfrm>
            <a:off x="6169981" y="2895600"/>
            <a:ext cx="2219" cy="3043561"/>
          </a:xfrm>
          <a:prstGeom prst="line">
            <a:avLst/>
          </a:prstGeom>
          <a:ln w="38100"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4648200" y="2895600"/>
            <a:ext cx="1521783" cy="57150"/>
          </a:xfrm>
          <a:prstGeom prst="line">
            <a:avLst/>
          </a:prstGeom>
          <a:ln w="38100"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Subtitle 1"/>
          <p:cNvSpPr txBox="1">
            <a:spLocks/>
          </p:cNvSpPr>
          <p:nvPr/>
        </p:nvSpPr>
        <p:spPr>
          <a:xfrm>
            <a:off x="2895600" y="2609850"/>
            <a:ext cx="1698594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9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7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5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h=1.0m</a:t>
            </a:r>
            <a:endParaRPr lang="en-US" dirty="0"/>
          </a:p>
        </p:txBody>
      </p:sp>
      <p:sp>
        <p:nvSpPr>
          <p:cNvPr id="33" name="Subtitle 1"/>
          <p:cNvSpPr txBox="1">
            <a:spLocks/>
          </p:cNvSpPr>
          <p:nvPr/>
        </p:nvSpPr>
        <p:spPr>
          <a:xfrm>
            <a:off x="5950998" y="5867400"/>
            <a:ext cx="2050002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9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7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5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d = 0.5m</a:t>
            </a:r>
            <a:endParaRPr lang="en-US" dirty="0"/>
          </a:p>
        </p:txBody>
      </p:sp>
      <p:sp>
        <p:nvSpPr>
          <p:cNvPr id="34" name="Subtitle 1"/>
          <p:cNvSpPr txBox="1">
            <a:spLocks/>
          </p:cNvSpPr>
          <p:nvPr/>
        </p:nvSpPr>
        <p:spPr>
          <a:xfrm>
            <a:off x="7025196" y="1464446"/>
            <a:ext cx="1356804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9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7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5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 = T</a:t>
            </a:r>
            <a:endParaRPr lang="en-US" dirty="0"/>
          </a:p>
        </p:txBody>
      </p:sp>
      <p:cxnSp>
        <p:nvCxnSpPr>
          <p:cNvPr id="36" name="Straight Arrow Connector 35"/>
          <p:cNvCxnSpPr/>
          <p:nvPr/>
        </p:nvCxnSpPr>
        <p:spPr>
          <a:xfrm flipH="1">
            <a:off x="6248400" y="2057400"/>
            <a:ext cx="1295400" cy="762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V="1">
            <a:off x="762000" y="2150246"/>
            <a:ext cx="292223" cy="3500761"/>
          </a:xfrm>
          <a:prstGeom prst="straightConnector1">
            <a:avLst/>
          </a:prstGeom>
          <a:ln w="50800" cmpd="dbl">
            <a:solidFill>
              <a:srgbClr val="33CC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 flipV="1">
            <a:off x="1054224" y="2150247"/>
            <a:ext cx="88776" cy="3500760"/>
          </a:xfrm>
          <a:prstGeom prst="straightConnector1">
            <a:avLst/>
          </a:prstGeom>
          <a:ln w="50800" cmpd="dbl">
            <a:solidFill>
              <a:srgbClr val="33CC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762000" y="5651007"/>
            <a:ext cx="381000" cy="1"/>
          </a:xfrm>
          <a:prstGeom prst="straightConnector1">
            <a:avLst/>
          </a:prstGeom>
          <a:ln w="50800" cmpd="dbl">
            <a:solidFill>
              <a:srgbClr val="33CC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908111" y="5105400"/>
            <a:ext cx="647700" cy="381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Subtitle 1"/>
          <p:cNvSpPr txBox="1">
            <a:spLocks/>
          </p:cNvSpPr>
          <p:nvPr/>
        </p:nvSpPr>
        <p:spPr>
          <a:xfrm>
            <a:off x="1555811" y="4724400"/>
            <a:ext cx="442404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9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7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5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θ</a:t>
            </a:r>
          </a:p>
        </p:txBody>
      </p:sp>
      <p:sp>
        <p:nvSpPr>
          <p:cNvPr id="47" name="Subtitle 1"/>
          <p:cNvSpPr txBox="1">
            <a:spLocks/>
          </p:cNvSpPr>
          <p:nvPr/>
        </p:nvSpPr>
        <p:spPr>
          <a:xfrm>
            <a:off x="1148918" y="3731580"/>
            <a:ext cx="1698594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9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7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5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33CC33"/>
                </a:solidFill>
              </a:rPr>
              <a:t>v</a:t>
            </a:r>
            <a:r>
              <a:rPr lang="en-US" baseline="-25000" dirty="0" smtClean="0">
                <a:solidFill>
                  <a:srgbClr val="33CC33"/>
                </a:solidFill>
              </a:rPr>
              <a:t>0</a:t>
            </a:r>
            <a:r>
              <a:rPr lang="en-US" dirty="0" smtClean="0">
                <a:solidFill>
                  <a:srgbClr val="33CC33"/>
                </a:solidFill>
              </a:rPr>
              <a:t>sin(</a:t>
            </a:r>
            <a:r>
              <a:rPr lang="el-GR" dirty="0" smtClean="0">
                <a:solidFill>
                  <a:srgbClr val="33CC33"/>
                </a:solidFill>
              </a:rPr>
              <a:t>θ</a:t>
            </a:r>
            <a:r>
              <a:rPr lang="en-US" dirty="0" smtClean="0">
                <a:solidFill>
                  <a:srgbClr val="33CC33"/>
                </a:solidFill>
              </a:rPr>
              <a:t>)</a:t>
            </a:r>
            <a:endParaRPr lang="en-US" dirty="0">
              <a:solidFill>
                <a:srgbClr val="33CC33"/>
              </a:solidFill>
            </a:endParaRPr>
          </a:p>
        </p:txBody>
      </p:sp>
      <p:sp>
        <p:nvSpPr>
          <p:cNvPr id="48" name="Subtitle 1"/>
          <p:cNvSpPr txBox="1">
            <a:spLocks/>
          </p:cNvSpPr>
          <p:nvPr/>
        </p:nvSpPr>
        <p:spPr>
          <a:xfrm>
            <a:off x="249315" y="5657666"/>
            <a:ext cx="1698594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9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7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5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33CC33"/>
                </a:solidFill>
              </a:rPr>
              <a:t>v</a:t>
            </a:r>
            <a:r>
              <a:rPr lang="en-US" baseline="-25000" dirty="0" smtClean="0">
                <a:solidFill>
                  <a:srgbClr val="33CC33"/>
                </a:solidFill>
              </a:rPr>
              <a:t>0</a:t>
            </a:r>
            <a:r>
              <a:rPr lang="en-US" dirty="0" smtClean="0">
                <a:solidFill>
                  <a:srgbClr val="33CC33"/>
                </a:solidFill>
              </a:rPr>
              <a:t>cos(</a:t>
            </a:r>
            <a:r>
              <a:rPr lang="el-GR" dirty="0" smtClean="0">
                <a:solidFill>
                  <a:srgbClr val="33CC33"/>
                </a:solidFill>
              </a:rPr>
              <a:t>θ</a:t>
            </a:r>
            <a:r>
              <a:rPr lang="en-US" dirty="0" smtClean="0">
                <a:solidFill>
                  <a:srgbClr val="33CC33"/>
                </a:solidFill>
              </a:rPr>
              <a:t>)</a:t>
            </a:r>
            <a:endParaRPr lang="en-US" dirty="0">
              <a:solidFill>
                <a:srgbClr val="33CC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354156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6" grpId="0" animBg="1"/>
      <p:bldP spid="23" grpId="0"/>
      <p:bldP spid="32" grpId="0"/>
      <p:bldP spid="33" grpId="0"/>
      <p:bldP spid="34" grpId="0"/>
      <p:bldP spid="46" grpId="0"/>
      <p:bldP spid="47" grpId="0"/>
      <p:bldP spid="4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029200" y="2286000"/>
            <a:ext cx="3581400" cy="1600200"/>
          </a:xfrm>
        </p:spPr>
        <p:txBody>
          <a:bodyPr/>
          <a:lstStyle/>
          <a:p>
            <a:r>
              <a:rPr lang="en-US" dirty="0" smtClean="0"/>
              <a:t>Substitute into the first equation and simplify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56145"/>
              </p:ext>
            </p:extLst>
          </p:nvPr>
        </p:nvGraphicFramePr>
        <p:xfrm>
          <a:off x="422427" y="1371600"/>
          <a:ext cx="42164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8" name="Equation" r:id="rId3" imgW="2108160" imgH="419040" progId="Equation.3">
                  <p:embed/>
                </p:oleObj>
              </mc:Choice>
              <mc:Fallback>
                <p:oleObj name="Equation" r:id="rId3" imgW="2108160" imgH="419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22427" y="1371600"/>
                        <a:ext cx="4216400" cy="83820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4361666"/>
              </p:ext>
            </p:extLst>
          </p:nvPr>
        </p:nvGraphicFramePr>
        <p:xfrm>
          <a:off x="422427" y="2286000"/>
          <a:ext cx="42164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9" name="Equation" r:id="rId5" imgW="2108160" imgH="419040" progId="Equation.3">
                  <p:embed/>
                </p:oleObj>
              </mc:Choice>
              <mc:Fallback>
                <p:oleObj name="Equation" r:id="rId5" imgW="2108160" imgH="419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22427" y="2286000"/>
                        <a:ext cx="4216400" cy="83820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4134407"/>
              </p:ext>
            </p:extLst>
          </p:nvPr>
        </p:nvGraphicFramePr>
        <p:xfrm>
          <a:off x="422427" y="3200400"/>
          <a:ext cx="3352320" cy="48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" name="Equation" r:id="rId7" imgW="1676160" imgH="241200" progId="Equation.3">
                  <p:embed/>
                </p:oleObj>
              </mc:Choice>
              <mc:Fallback>
                <p:oleObj name="Equation" r:id="rId7" imgW="167616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22427" y="3200400"/>
                        <a:ext cx="3352320" cy="48240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Subtitle 1"/>
          <p:cNvSpPr txBox="1">
            <a:spLocks/>
          </p:cNvSpPr>
          <p:nvPr/>
        </p:nvSpPr>
        <p:spPr>
          <a:xfrm>
            <a:off x="422427" y="3962400"/>
            <a:ext cx="4301973" cy="266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9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7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5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The T</a:t>
            </a:r>
            <a:r>
              <a:rPr lang="en-US" baseline="30000" dirty="0" smtClean="0"/>
              <a:t>2</a:t>
            </a:r>
            <a:r>
              <a:rPr lang="en-US" dirty="0" smtClean="0"/>
              <a:t> term in the first equation isn’t nice.  Solve the third equation for gT</a:t>
            </a:r>
            <a:r>
              <a:rPr lang="en-US" baseline="30000" dirty="0" smtClean="0"/>
              <a:t>2</a:t>
            </a:r>
            <a:r>
              <a:rPr lang="en-US" dirty="0" smtClean="0"/>
              <a:t>/2 </a:t>
            </a:r>
            <a:endParaRPr lang="en-US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6839371"/>
              </p:ext>
            </p:extLst>
          </p:nvPr>
        </p:nvGraphicFramePr>
        <p:xfrm>
          <a:off x="5029200" y="1371600"/>
          <a:ext cx="25146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1" name="Equation" r:id="rId9" imgW="1257120" imgH="419040" progId="Equation.3">
                  <p:embed/>
                </p:oleObj>
              </mc:Choice>
              <mc:Fallback>
                <p:oleObj name="Equation" r:id="rId9" imgW="1257120" imgH="4190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1371600"/>
                        <a:ext cx="2514600" cy="83820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Subtitle 1"/>
          <p:cNvSpPr txBox="1">
            <a:spLocks/>
          </p:cNvSpPr>
          <p:nvPr/>
        </p:nvSpPr>
        <p:spPr>
          <a:xfrm>
            <a:off x="422427" y="304800"/>
            <a:ext cx="77724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9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7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5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Write down the kinematic equations by looking at the picture.</a:t>
            </a:r>
            <a:endParaRPr lang="en-US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6338547"/>
              </p:ext>
            </p:extLst>
          </p:nvPr>
        </p:nvGraphicFramePr>
        <p:xfrm>
          <a:off x="5029200" y="3962400"/>
          <a:ext cx="20828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2" name="Equation" r:id="rId11" imgW="1041120" imgH="228600" progId="Equation.3">
                  <p:embed/>
                </p:oleObj>
              </mc:Choice>
              <mc:Fallback>
                <p:oleObj name="Equation" r:id="rId11" imgW="1041120" imgH="2286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3962400"/>
                        <a:ext cx="2082800" cy="45720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Subtitle 1"/>
          <p:cNvSpPr txBox="1">
            <a:spLocks/>
          </p:cNvSpPr>
          <p:nvPr/>
        </p:nvSpPr>
        <p:spPr>
          <a:xfrm>
            <a:off x="5029200" y="4495800"/>
            <a:ext cx="39624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9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7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5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Divide by the second equation</a:t>
            </a:r>
            <a:endParaRPr lang="en-US" dirty="0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0485023"/>
              </p:ext>
            </p:extLst>
          </p:nvPr>
        </p:nvGraphicFramePr>
        <p:xfrm>
          <a:off x="5029200" y="5715000"/>
          <a:ext cx="36830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" name="Equation" r:id="rId13" imgW="1841400" imgH="431640" progId="Equation.3">
                  <p:embed/>
                </p:oleObj>
              </mc:Choice>
              <mc:Fallback>
                <p:oleObj name="Equation" r:id="rId13" imgW="1841400" imgH="4316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5715000"/>
                        <a:ext cx="3683000" cy="86360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78300352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9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Example  -  Zip the Monkey</a:t>
            </a:r>
            <a:endParaRPr lang="en-US" dirty="0"/>
          </a:p>
        </p:txBody>
      </p:sp>
      <p:sp>
        <p:nvSpPr>
          <p:cNvPr id="3" name="Subtitle 1"/>
          <p:cNvSpPr txBox="1">
            <a:spLocks/>
          </p:cNvSpPr>
          <p:nvPr/>
        </p:nvSpPr>
        <p:spPr>
          <a:xfrm>
            <a:off x="457200" y="1321293"/>
            <a:ext cx="8229600" cy="30983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9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7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5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I contend that without knowing the speed of the dart, how far away, or how high a target is, I can hit the target if it drops from rest at the instant I shoot the dart.  Can I show this to be so?</a:t>
            </a:r>
            <a:endParaRPr lang="en-US" dirty="0"/>
          </a:p>
        </p:txBody>
      </p:sp>
      <p:sp>
        <p:nvSpPr>
          <p:cNvPr id="4" name="Subtitle 1"/>
          <p:cNvSpPr txBox="1">
            <a:spLocks/>
          </p:cNvSpPr>
          <p:nvPr/>
        </p:nvSpPr>
        <p:spPr>
          <a:xfrm>
            <a:off x="480874" y="4400367"/>
            <a:ext cx="7924800" cy="1752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9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7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5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I will present this solution with all of the standard elements but in a less formal way.  There are many styles of solution.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0505112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65125" y="304800"/>
            <a:ext cx="813311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 New Roman" pitchFamily="1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 New Roman" pitchFamily="1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 New Roman" pitchFamily="1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 New Roman" pitchFamily="1" charset="0"/>
              </a:defRPr>
            </a:lvl9pPr>
          </a:lstStyle>
          <a:p>
            <a:pPr eaLnBrk="1" hangingPunct="1"/>
            <a:r>
              <a:rPr lang="en-US" sz="3600" dirty="0">
                <a:latin typeface="+mn-lt"/>
              </a:rPr>
              <a:t>Only weight present as a </a:t>
            </a:r>
            <a:r>
              <a:rPr lang="en-US" sz="3600" dirty="0" smtClean="0">
                <a:latin typeface="+mn-lt"/>
              </a:rPr>
              <a:t>force so acceleration is g in the -y direction.</a:t>
            </a:r>
            <a:endParaRPr lang="en-US" sz="3600" dirty="0">
              <a:latin typeface="+mn-lt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474074"/>
              </p:ext>
            </p:extLst>
          </p:nvPr>
        </p:nvGraphicFramePr>
        <p:xfrm>
          <a:off x="370304" y="1676400"/>
          <a:ext cx="30988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Equation" r:id="rId3" imgW="1548728" imgH="431613" progId="Equation.3">
                  <p:embed/>
                </p:oleObj>
              </mc:Choice>
              <mc:Fallback>
                <p:oleObj name="Equation" r:id="rId3" imgW="1548728" imgH="43161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304" y="1676400"/>
                        <a:ext cx="3098800" cy="86360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1" name="Group 50"/>
          <p:cNvGrpSpPr>
            <a:grpSpLocks/>
          </p:cNvGrpSpPr>
          <p:nvPr/>
        </p:nvGrpSpPr>
        <p:grpSpPr bwMode="auto">
          <a:xfrm>
            <a:off x="365125" y="2832100"/>
            <a:ext cx="8066087" cy="3422840"/>
            <a:chOff x="381231" y="2831646"/>
            <a:chExt cx="8066523" cy="3423131"/>
          </a:xfrm>
        </p:grpSpPr>
        <p:cxnSp>
          <p:nvCxnSpPr>
            <p:cNvPr id="11" name="Straight Arrow Connector 10"/>
            <p:cNvCxnSpPr/>
            <p:nvPr/>
          </p:nvCxnSpPr>
          <p:spPr>
            <a:xfrm>
              <a:off x="686047" y="6248236"/>
              <a:ext cx="7761707" cy="0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V="1">
              <a:off x="686047" y="3123771"/>
              <a:ext cx="0" cy="3124465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78" name="TextBox 13"/>
            <p:cNvSpPr txBox="1">
              <a:spLocks noChangeArrowheads="1"/>
            </p:cNvSpPr>
            <p:nvPr/>
          </p:nvSpPr>
          <p:spPr bwMode="auto">
            <a:xfrm>
              <a:off x="381231" y="2831646"/>
              <a:ext cx="356207" cy="584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9pPr>
            </a:lstStyle>
            <a:p>
              <a:pPr eaLnBrk="1" hangingPunct="1">
                <a:buFontTx/>
                <a:buNone/>
              </a:pPr>
              <a:r>
                <a:rPr lang="en-US" dirty="0">
                  <a:latin typeface="+mn-lt"/>
                </a:rPr>
                <a:t>y</a:t>
              </a:r>
            </a:p>
          </p:txBody>
        </p:sp>
        <p:sp>
          <p:nvSpPr>
            <p:cNvPr id="2079" name="TextBox 14"/>
            <p:cNvSpPr txBox="1">
              <a:spLocks noChangeArrowheads="1"/>
            </p:cNvSpPr>
            <p:nvPr/>
          </p:nvSpPr>
          <p:spPr bwMode="auto">
            <a:xfrm>
              <a:off x="8057905" y="5669952"/>
              <a:ext cx="372238" cy="584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9pPr>
            </a:lstStyle>
            <a:p>
              <a:pPr eaLnBrk="1" hangingPunct="1">
                <a:buFontTx/>
                <a:buNone/>
              </a:pPr>
              <a:r>
                <a:rPr lang="en-US" dirty="0">
                  <a:latin typeface="+mn-lt"/>
                </a:rPr>
                <a:t>x</a:t>
              </a:r>
            </a:p>
          </p:txBody>
        </p:sp>
      </p:grpSp>
      <p:grpSp>
        <p:nvGrpSpPr>
          <p:cNvPr id="53" name="Group 52"/>
          <p:cNvGrpSpPr>
            <a:grpSpLocks/>
          </p:cNvGrpSpPr>
          <p:nvPr/>
        </p:nvGrpSpPr>
        <p:grpSpPr bwMode="auto">
          <a:xfrm>
            <a:off x="685800" y="3505200"/>
            <a:ext cx="6629400" cy="2743200"/>
            <a:chOff x="685800" y="3505200"/>
            <a:chExt cx="6629400" cy="2743200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7297738" y="3505200"/>
              <a:ext cx="17462" cy="2743200"/>
            </a:xfrm>
            <a:prstGeom prst="line">
              <a:avLst/>
            </a:prstGeom>
            <a:ln w="317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685800" y="3505200"/>
              <a:ext cx="6553200" cy="2743200"/>
            </a:xfrm>
            <a:prstGeom prst="line">
              <a:avLst/>
            </a:prstGeom>
            <a:ln w="317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>
            <a:grpSpLocks/>
          </p:cNvGrpSpPr>
          <p:nvPr/>
        </p:nvGrpSpPr>
        <p:grpSpPr bwMode="auto">
          <a:xfrm>
            <a:off x="685800" y="4819743"/>
            <a:ext cx="3124200" cy="1403257"/>
            <a:chOff x="685800" y="4820437"/>
            <a:chExt cx="3124200" cy="1402810"/>
          </a:xfrm>
        </p:grpSpPr>
        <p:cxnSp>
          <p:nvCxnSpPr>
            <p:cNvPr id="33" name="Straight Arrow Connector 32"/>
            <p:cNvCxnSpPr/>
            <p:nvPr/>
          </p:nvCxnSpPr>
          <p:spPr>
            <a:xfrm flipV="1">
              <a:off x="685800" y="4953652"/>
              <a:ext cx="3124200" cy="1269595"/>
            </a:xfrm>
            <a:prstGeom prst="straightConnector1">
              <a:avLst/>
            </a:prstGeom>
            <a:ln w="88900" cmpd="dbl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73" name="TextBox 39"/>
            <p:cNvSpPr txBox="1">
              <a:spLocks noChangeArrowheads="1"/>
            </p:cNvSpPr>
            <p:nvPr/>
          </p:nvSpPr>
          <p:spPr bwMode="auto">
            <a:xfrm rot="20286059">
              <a:off x="765830" y="4820437"/>
              <a:ext cx="2805383" cy="584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9pPr>
            </a:lstStyle>
            <a:p>
              <a:pPr eaLnBrk="1" hangingPunct="1">
                <a:buFontTx/>
                <a:buNone/>
              </a:pPr>
              <a:r>
                <a:rPr lang="en-US" dirty="0">
                  <a:solidFill>
                    <a:srgbClr val="0070C0"/>
                  </a:solidFill>
                  <a:latin typeface="+mn-lt"/>
                </a:rPr>
                <a:t>Starting Velocity</a:t>
              </a:r>
            </a:p>
          </p:txBody>
        </p:sp>
      </p:grpSp>
      <p:grpSp>
        <p:nvGrpSpPr>
          <p:cNvPr id="50" name="Group 49"/>
          <p:cNvGrpSpPr>
            <a:grpSpLocks/>
          </p:cNvGrpSpPr>
          <p:nvPr/>
        </p:nvGrpSpPr>
        <p:grpSpPr bwMode="auto">
          <a:xfrm>
            <a:off x="3810000" y="4953000"/>
            <a:ext cx="763351" cy="1295400"/>
            <a:chOff x="3810000" y="4953001"/>
            <a:chExt cx="763663" cy="1295399"/>
          </a:xfrm>
        </p:grpSpPr>
        <p:cxnSp>
          <p:nvCxnSpPr>
            <p:cNvPr id="35" name="Straight Arrow Connector 34"/>
            <p:cNvCxnSpPr/>
            <p:nvPr/>
          </p:nvCxnSpPr>
          <p:spPr>
            <a:xfrm flipV="1">
              <a:off x="3810000" y="4953001"/>
              <a:ext cx="0" cy="1295399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71" name="TextBox 40"/>
            <p:cNvSpPr txBox="1">
              <a:spLocks noChangeArrowheads="1"/>
            </p:cNvSpPr>
            <p:nvPr/>
          </p:nvSpPr>
          <p:spPr bwMode="auto">
            <a:xfrm>
              <a:off x="3810000" y="5402347"/>
              <a:ext cx="76366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9pPr>
            </a:lstStyle>
            <a:p>
              <a:pPr eaLnBrk="1" hangingPunct="1">
                <a:buFontTx/>
                <a:buNone/>
              </a:pPr>
              <a:r>
                <a:rPr lang="en-US" dirty="0">
                  <a:solidFill>
                    <a:srgbClr val="0070C0"/>
                  </a:solidFill>
                  <a:latin typeface="+mn-lt"/>
                </a:rPr>
                <a:t>V</a:t>
              </a:r>
              <a:r>
                <a:rPr lang="en-US" baseline="-25000" dirty="0">
                  <a:solidFill>
                    <a:srgbClr val="0070C0"/>
                  </a:solidFill>
                  <a:latin typeface="+mn-lt"/>
                </a:rPr>
                <a:t>0,y</a:t>
              </a:r>
              <a:endParaRPr lang="en-US" dirty="0">
                <a:solidFill>
                  <a:srgbClr val="0070C0"/>
                </a:solidFill>
                <a:latin typeface="+mn-lt"/>
              </a:endParaRPr>
            </a:p>
          </p:txBody>
        </p:sp>
      </p:grpSp>
      <p:grpSp>
        <p:nvGrpSpPr>
          <p:cNvPr id="49" name="Group 48"/>
          <p:cNvGrpSpPr>
            <a:grpSpLocks/>
          </p:cNvGrpSpPr>
          <p:nvPr/>
        </p:nvGrpSpPr>
        <p:grpSpPr bwMode="auto">
          <a:xfrm>
            <a:off x="685800" y="5638800"/>
            <a:ext cx="3162300" cy="609600"/>
            <a:chOff x="685800" y="5638472"/>
            <a:chExt cx="3162300" cy="609928"/>
          </a:xfrm>
        </p:grpSpPr>
        <p:cxnSp>
          <p:nvCxnSpPr>
            <p:cNvPr id="39" name="Straight Arrow Connector 38"/>
            <p:cNvCxnSpPr/>
            <p:nvPr/>
          </p:nvCxnSpPr>
          <p:spPr>
            <a:xfrm>
              <a:off x="685800" y="6248400"/>
              <a:ext cx="3162300" cy="0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69" name="TextBox 41"/>
            <p:cNvSpPr txBox="1">
              <a:spLocks noChangeArrowheads="1"/>
            </p:cNvSpPr>
            <p:nvPr/>
          </p:nvSpPr>
          <p:spPr bwMode="auto">
            <a:xfrm>
              <a:off x="2368890" y="5638472"/>
              <a:ext cx="774571" cy="5850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9pPr>
            </a:lstStyle>
            <a:p>
              <a:pPr eaLnBrk="1" hangingPunct="1">
                <a:buFontTx/>
                <a:buNone/>
              </a:pPr>
              <a:r>
                <a:rPr lang="en-US" dirty="0">
                  <a:solidFill>
                    <a:srgbClr val="0070C0"/>
                  </a:solidFill>
                  <a:latin typeface="+mn-lt"/>
                </a:rPr>
                <a:t>V</a:t>
              </a:r>
              <a:r>
                <a:rPr lang="en-US" baseline="-25000" dirty="0">
                  <a:solidFill>
                    <a:srgbClr val="0070C0"/>
                  </a:solidFill>
                  <a:latin typeface="+mn-lt"/>
                </a:rPr>
                <a:t>0,x</a:t>
              </a:r>
              <a:endParaRPr lang="en-US" dirty="0">
                <a:solidFill>
                  <a:srgbClr val="0070C0"/>
                </a:solidFill>
                <a:latin typeface="+mn-lt"/>
              </a:endParaRPr>
            </a:p>
          </p:txBody>
        </p:sp>
      </p:grpSp>
      <p:grpSp>
        <p:nvGrpSpPr>
          <p:cNvPr id="52" name="Group 51"/>
          <p:cNvGrpSpPr>
            <a:grpSpLocks/>
          </p:cNvGrpSpPr>
          <p:nvPr/>
        </p:nvGrpSpPr>
        <p:grpSpPr bwMode="auto">
          <a:xfrm>
            <a:off x="692150" y="3214688"/>
            <a:ext cx="6894513" cy="3008312"/>
            <a:chOff x="692458" y="3214883"/>
            <a:chExt cx="6893815" cy="3008364"/>
          </a:xfrm>
        </p:grpSpPr>
        <p:sp>
          <p:nvSpPr>
            <p:cNvPr id="31" name="Freeform 30"/>
            <p:cNvSpPr/>
            <p:nvPr/>
          </p:nvSpPr>
          <p:spPr>
            <a:xfrm>
              <a:off x="692458" y="4780185"/>
              <a:ext cx="6604919" cy="1443062"/>
            </a:xfrm>
            <a:custGeom>
              <a:avLst/>
              <a:gdLst>
                <a:gd name="connsiteX0" fmla="*/ 0 w 6604987"/>
                <a:gd name="connsiteY0" fmla="*/ 1442295 h 1442295"/>
                <a:gd name="connsiteX1" fmla="*/ 4181383 w 6604987"/>
                <a:gd name="connsiteY1" fmla="*/ 57378 h 1442295"/>
                <a:gd name="connsiteX2" fmla="*/ 6604987 w 6604987"/>
                <a:gd name="connsiteY2" fmla="*/ 394730 h 1442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604987" h="1442295">
                  <a:moveTo>
                    <a:pt x="0" y="1442295"/>
                  </a:moveTo>
                  <a:cubicBezTo>
                    <a:pt x="1540276" y="837133"/>
                    <a:pt x="3080552" y="231972"/>
                    <a:pt x="4181383" y="57378"/>
                  </a:cubicBezTo>
                  <a:cubicBezTo>
                    <a:pt x="5282214" y="-117216"/>
                    <a:pt x="5943600" y="138757"/>
                    <a:pt x="6604987" y="394730"/>
                  </a:cubicBezTo>
                </a:path>
              </a:pathLst>
            </a:custGeom>
            <a:noFill/>
            <a:ln w="31750">
              <a:solidFill>
                <a:srgbClr val="0070C0"/>
              </a:solidFill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pic>
          <p:nvPicPr>
            <p:cNvPr id="2067" name="Picture 5" descr="C:\Users\bhalfpap\AppData\Local\Microsoft\Windows\Temporary Internet Files\Content.IE5\0QZBDI9M\MM900040925[1].gif"/>
            <p:cNvPicPr>
              <a:picLocks noChangeAspect="1" noChangeArrowheads="1" noCrop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14001" y="3214883"/>
              <a:ext cx="472272" cy="609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5" name="Group 54"/>
          <p:cNvGrpSpPr>
            <a:grpSpLocks/>
          </p:cNvGrpSpPr>
          <p:nvPr/>
        </p:nvGrpSpPr>
        <p:grpSpPr bwMode="auto">
          <a:xfrm>
            <a:off x="7391403" y="3505200"/>
            <a:ext cx="734908" cy="2717800"/>
            <a:chOff x="7391400" y="3505200"/>
            <a:chExt cx="734525" cy="2718047"/>
          </a:xfrm>
        </p:grpSpPr>
        <p:sp>
          <p:nvSpPr>
            <p:cNvPr id="45" name="Right Brace 44"/>
            <p:cNvSpPr/>
            <p:nvPr/>
          </p:nvSpPr>
          <p:spPr>
            <a:xfrm>
              <a:off x="7391400" y="3505200"/>
              <a:ext cx="304641" cy="2718047"/>
            </a:xfrm>
            <a:prstGeom prst="rightBrace">
              <a:avLst/>
            </a:prstGeom>
            <a:ln w="317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2065" name="TextBox 53"/>
            <p:cNvSpPr txBox="1">
              <a:spLocks noChangeArrowheads="1"/>
            </p:cNvSpPr>
            <p:nvPr/>
          </p:nvSpPr>
          <p:spPr bwMode="auto">
            <a:xfrm>
              <a:off x="7707439" y="4645967"/>
              <a:ext cx="418486" cy="4617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9pPr>
            </a:lstStyle>
            <a:p>
              <a:pPr eaLnBrk="1" hangingPunct="1">
                <a:buFontTx/>
                <a:buNone/>
              </a:pPr>
              <a:r>
                <a:rPr lang="en-US" sz="2400" dirty="0">
                  <a:solidFill>
                    <a:srgbClr val="FFFF00"/>
                  </a:solidFill>
                  <a:latin typeface="+mn-lt"/>
                </a:rPr>
                <a:t>H</a:t>
              </a:r>
            </a:p>
          </p:txBody>
        </p:sp>
      </p:grpSp>
      <p:grpSp>
        <p:nvGrpSpPr>
          <p:cNvPr id="58" name="Group 57"/>
          <p:cNvGrpSpPr>
            <a:grpSpLocks/>
          </p:cNvGrpSpPr>
          <p:nvPr/>
        </p:nvGrpSpPr>
        <p:grpSpPr bwMode="auto">
          <a:xfrm>
            <a:off x="692150" y="3565525"/>
            <a:ext cx="6605588" cy="892176"/>
            <a:chOff x="692461" y="3565720"/>
            <a:chExt cx="6604985" cy="891984"/>
          </a:xfrm>
        </p:grpSpPr>
        <p:sp>
          <p:nvSpPr>
            <p:cNvPr id="56" name="Right Brace 55"/>
            <p:cNvSpPr/>
            <p:nvPr/>
          </p:nvSpPr>
          <p:spPr>
            <a:xfrm rot="16200000">
              <a:off x="3785449" y="945706"/>
              <a:ext cx="419010" cy="6604985"/>
            </a:xfrm>
            <a:prstGeom prst="rightBrace">
              <a:avLst/>
            </a:prstGeom>
            <a:noFill/>
            <a:ln w="317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2063" name="TextBox 56"/>
            <p:cNvSpPr txBox="1">
              <a:spLocks noChangeArrowheads="1"/>
            </p:cNvSpPr>
            <p:nvPr/>
          </p:nvSpPr>
          <p:spPr bwMode="auto">
            <a:xfrm>
              <a:off x="3792247" y="3565720"/>
              <a:ext cx="421871" cy="461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9pPr>
            </a:lstStyle>
            <a:p>
              <a:pPr eaLnBrk="1" hangingPunct="1">
                <a:buFontTx/>
                <a:buNone/>
              </a:pPr>
              <a:r>
                <a:rPr lang="en-US" sz="2400" dirty="0">
                  <a:solidFill>
                    <a:srgbClr val="FFFF00"/>
                  </a:solidFill>
                  <a:latin typeface="+mn-lt"/>
                </a:rPr>
                <a:t>D</a:t>
              </a:r>
            </a:p>
          </p:txBody>
        </p:sp>
      </p:grp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3593143" y="1676400"/>
            <a:ext cx="479812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 New Roman" pitchFamily="1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 New Roman" pitchFamily="1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 New Roman" pitchFamily="1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 New Roman" pitchFamily="1" charset="0"/>
              </a:defRPr>
            </a:lvl9pPr>
          </a:lstStyle>
          <a:p>
            <a:pPr eaLnBrk="1" hangingPunct="1"/>
            <a:r>
              <a:rPr lang="en-US" sz="2400" dirty="0" smtClean="0">
                <a:latin typeface="+mn-lt"/>
              </a:rPr>
              <a:t>Use this expression for both the dart and the monkey.</a:t>
            </a:r>
            <a:endParaRPr lang="en-US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53013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604838" y="381000"/>
            <a:ext cx="45831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 New Roman" pitchFamily="1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 New Roman" pitchFamily="1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 New Roman" pitchFamily="1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 New Roman" pitchFamily="1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2400" dirty="0">
                <a:latin typeface="+mn-lt"/>
              </a:rPr>
              <a:t>Gun fires and monkey drops at t=0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04838" y="842963"/>
            <a:ext cx="691997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 New Roman" pitchFamily="1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 New Roman" pitchFamily="1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 New Roman" pitchFamily="1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 New Roman" pitchFamily="1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2400" dirty="0">
                <a:latin typeface="+mn-lt"/>
              </a:rPr>
              <a:t>At some time T the dart has moved D in the x direction.</a:t>
            </a:r>
          </a:p>
          <a:p>
            <a:pPr eaLnBrk="1" hangingPunct="1">
              <a:buFontTx/>
              <a:buNone/>
            </a:pPr>
            <a:r>
              <a:rPr lang="en-US" sz="2400" dirty="0">
                <a:latin typeface="+mn-lt"/>
              </a:rPr>
              <a:t>Monkey and dart have the same horizontal position!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04838" y="3048000"/>
            <a:ext cx="280224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 New Roman" pitchFamily="1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 New Roman" pitchFamily="1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 New Roman" pitchFamily="1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 New Roman" pitchFamily="1" charset="0"/>
              </a:defRPr>
            </a:lvl9pPr>
          </a:lstStyle>
          <a:p>
            <a:pPr eaLnBrk="1" hangingPunct="1"/>
            <a:r>
              <a:rPr lang="en-US" sz="2400" dirty="0">
                <a:latin typeface="+mn-lt"/>
              </a:rPr>
              <a:t>What is the monkey’s </a:t>
            </a:r>
          </a:p>
          <a:p>
            <a:pPr eaLnBrk="1" hangingPunct="1"/>
            <a:r>
              <a:rPr lang="en-US" sz="2400" dirty="0">
                <a:latin typeface="+mn-lt"/>
              </a:rPr>
              <a:t>vertical position at T?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4048109"/>
              </p:ext>
            </p:extLst>
          </p:nvPr>
        </p:nvGraphicFramePr>
        <p:xfrm>
          <a:off x="604838" y="3957638"/>
          <a:ext cx="3429000" cy="167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Equation" r:id="rId3" imgW="1714500" imgH="838200" progId="Equation.3">
                  <p:embed/>
                </p:oleObj>
              </mc:Choice>
              <mc:Fallback>
                <p:oleObj name="Equation" r:id="rId3" imgW="1714500" imgH="838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4838" y="3957638"/>
                        <a:ext cx="3429000" cy="167640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659313" y="3048000"/>
            <a:ext cx="276261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 New Roman" pitchFamily="1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 New Roman" pitchFamily="1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 New Roman" pitchFamily="1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 New Roman" pitchFamily="1" charset="0"/>
              </a:defRPr>
            </a:lvl9pPr>
          </a:lstStyle>
          <a:p>
            <a:pPr eaLnBrk="1" hangingPunct="1"/>
            <a:r>
              <a:rPr lang="en-US" sz="2400" dirty="0">
                <a:latin typeface="+mn-lt"/>
              </a:rPr>
              <a:t>What is the dart’s </a:t>
            </a:r>
          </a:p>
          <a:p>
            <a:pPr eaLnBrk="1" hangingPunct="1"/>
            <a:r>
              <a:rPr lang="en-US" sz="2400" dirty="0">
                <a:latin typeface="+mn-lt"/>
              </a:rPr>
              <a:t>vertical position at T?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6644499"/>
              </p:ext>
            </p:extLst>
          </p:nvPr>
        </p:nvGraphicFramePr>
        <p:xfrm>
          <a:off x="4646613" y="3957638"/>
          <a:ext cx="3757612" cy="167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Equation" r:id="rId5" imgW="1879560" imgH="838080" progId="Equation.3">
                  <p:embed/>
                </p:oleObj>
              </mc:Choice>
              <mc:Fallback>
                <p:oleObj name="Equation" r:id="rId5" imgW="1879560" imgH="838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6613" y="3957638"/>
                        <a:ext cx="3757612" cy="167640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04838" y="5715000"/>
            <a:ext cx="677775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 New Roman" pitchFamily="1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 New Roman" pitchFamily="1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 New Roman" pitchFamily="1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 New Roman" pitchFamily="1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2400" dirty="0">
                <a:latin typeface="+mn-lt"/>
              </a:rPr>
              <a:t>We need to compare H to </a:t>
            </a:r>
            <a:r>
              <a:rPr lang="en-US" sz="2400" dirty="0" smtClean="0">
                <a:latin typeface="+mn-lt"/>
              </a:rPr>
              <a:t>V</a:t>
            </a:r>
            <a:r>
              <a:rPr lang="en-US" sz="2400" baseline="-25000" dirty="0" smtClean="0">
                <a:latin typeface="+mn-lt"/>
              </a:rPr>
              <a:t>0,y</a:t>
            </a:r>
            <a:r>
              <a:rPr lang="en-US" sz="2400" dirty="0" smtClean="0">
                <a:latin typeface="+mn-lt"/>
              </a:rPr>
              <a:t>T</a:t>
            </a:r>
            <a:r>
              <a:rPr lang="en-US" sz="2400" dirty="0">
                <a:latin typeface="+mn-lt"/>
              </a:rPr>
              <a:t>.  Our drawing will help!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04838" y="1905000"/>
            <a:ext cx="6308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 New Roman" pitchFamily="1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 New Roman" pitchFamily="1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 New Roman" pitchFamily="1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 New Roman" pitchFamily="1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2400" b="1" dirty="0">
                <a:latin typeface="+mn-lt"/>
              </a:rPr>
              <a:t>But!  Do they have the same vertical position?</a:t>
            </a:r>
          </a:p>
        </p:txBody>
      </p:sp>
    </p:spTree>
    <p:extLst>
      <p:ext uri="{BB962C8B-B14F-4D97-AF65-F5344CB8AC3E}">
        <p14:creationId xmlns:p14="http://schemas.microsoft.com/office/powerpoint/2010/main" val="2298182389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923925" y="2241550"/>
            <a:ext cx="687476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 New Roman" pitchFamily="1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 New Roman" pitchFamily="1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 New Roman" pitchFamily="1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 New Roman" pitchFamily="1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2400" dirty="0">
                <a:latin typeface="+mn-lt"/>
              </a:rPr>
              <a:t>So </a:t>
            </a:r>
            <a:r>
              <a:rPr lang="en-US" sz="2400" dirty="0" smtClean="0">
                <a:latin typeface="+mn-lt"/>
              </a:rPr>
              <a:t>H=V</a:t>
            </a:r>
            <a:r>
              <a:rPr lang="en-US" sz="2400" baseline="-25000" dirty="0" smtClean="0">
                <a:latin typeface="+mn-lt"/>
              </a:rPr>
              <a:t>0,y</a:t>
            </a:r>
            <a:r>
              <a:rPr lang="en-US" sz="2400" dirty="0" smtClean="0">
                <a:latin typeface="+mn-lt"/>
              </a:rPr>
              <a:t>T</a:t>
            </a:r>
            <a:r>
              <a:rPr lang="en-US" sz="2400" dirty="0">
                <a:latin typeface="+mn-lt"/>
              </a:rPr>
              <a:t>.  The dart and monkey are at the same place</a:t>
            </a:r>
          </a:p>
          <a:p>
            <a:pPr eaLnBrk="1" hangingPunct="1">
              <a:buFontTx/>
              <a:buNone/>
            </a:pPr>
            <a:r>
              <a:rPr lang="en-US" sz="2400" dirty="0">
                <a:latin typeface="+mn-lt"/>
              </a:rPr>
              <a:t>at the same time!</a:t>
            </a:r>
          </a:p>
        </p:txBody>
      </p:sp>
      <p:grpSp>
        <p:nvGrpSpPr>
          <p:cNvPr id="4099" name="Group 32"/>
          <p:cNvGrpSpPr>
            <a:grpSpLocks/>
          </p:cNvGrpSpPr>
          <p:nvPr/>
        </p:nvGrpSpPr>
        <p:grpSpPr bwMode="auto">
          <a:xfrm>
            <a:off x="387350" y="533400"/>
            <a:ext cx="7739110" cy="5715000"/>
            <a:chOff x="386649" y="533400"/>
            <a:chExt cx="7739516" cy="5715000"/>
          </a:xfrm>
        </p:grpSpPr>
        <p:grpSp>
          <p:nvGrpSpPr>
            <p:cNvPr id="4100" name="Group 31"/>
            <p:cNvGrpSpPr>
              <a:grpSpLocks/>
            </p:cNvGrpSpPr>
            <p:nvPr/>
          </p:nvGrpSpPr>
          <p:grpSpPr bwMode="auto">
            <a:xfrm>
              <a:off x="386649" y="2611301"/>
              <a:ext cx="7739516" cy="3637099"/>
              <a:chOff x="386649" y="2611301"/>
              <a:chExt cx="7739516" cy="3637099"/>
            </a:xfrm>
          </p:grpSpPr>
          <p:cxnSp>
            <p:nvCxnSpPr>
              <p:cNvPr id="29" name="Straight Connector 28"/>
              <p:cNvCxnSpPr/>
              <p:nvPr/>
            </p:nvCxnSpPr>
            <p:spPr>
              <a:xfrm>
                <a:off x="693053" y="6248400"/>
                <a:ext cx="6621809" cy="0"/>
              </a:xfrm>
              <a:prstGeom prst="line">
                <a:avLst/>
              </a:prstGeom>
              <a:ln w="3175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7297399" y="3505200"/>
                <a:ext cx="17463" cy="2743200"/>
              </a:xfrm>
              <a:prstGeom prst="line">
                <a:avLst/>
              </a:prstGeom>
              <a:ln w="3175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 flipV="1">
                <a:off x="685115" y="3505200"/>
                <a:ext cx="6553543" cy="2743200"/>
              </a:xfrm>
              <a:prstGeom prst="line">
                <a:avLst/>
              </a:prstGeom>
              <a:ln w="3175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 flipV="1">
                <a:off x="685115" y="4953000"/>
                <a:ext cx="3124364" cy="1270000"/>
              </a:xfrm>
              <a:prstGeom prst="straightConnector1">
                <a:avLst/>
              </a:prstGeom>
              <a:ln w="88900" cmpd="dbl">
                <a:solidFill>
                  <a:srgbClr val="008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06" name="TextBox 11"/>
              <p:cNvSpPr txBox="1">
                <a:spLocks noChangeArrowheads="1"/>
              </p:cNvSpPr>
              <p:nvPr/>
            </p:nvSpPr>
            <p:spPr bwMode="auto">
              <a:xfrm rot="-1313941">
                <a:off x="386649" y="5129087"/>
                <a:ext cx="2946640" cy="584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Times New Roman" pitchFamily="1" charset="0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Times New Roman" pitchFamily="1" charset="0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Times New Roman" pitchFamily="1" charset="0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Times New Roman" pitchFamily="1" charset="0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Times New Roman" pitchFamily="1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Times New Roman" pitchFamily="1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Times New Roman" pitchFamily="1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Times New Roman" pitchFamily="1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Times New Roman" pitchFamily="1" charset="0"/>
                  </a:defRPr>
                </a:lvl9pPr>
              </a:lstStyle>
              <a:p>
                <a:pPr eaLnBrk="1" hangingPunct="1">
                  <a:buFontTx/>
                  <a:buNone/>
                </a:pPr>
                <a:r>
                  <a:rPr lang="en-US">
                    <a:solidFill>
                      <a:srgbClr val="008000"/>
                    </a:solidFill>
                  </a:rPr>
                  <a:t>Starting Velocity</a:t>
                </a:r>
              </a:p>
            </p:txBody>
          </p:sp>
          <p:cxnSp>
            <p:nvCxnSpPr>
              <p:cNvPr id="14" name="Straight Arrow Connector 13"/>
              <p:cNvCxnSpPr/>
              <p:nvPr/>
            </p:nvCxnSpPr>
            <p:spPr>
              <a:xfrm flipV="1">
                <a:off x="3809478" y="4953000"/>
                <a:ext cx="0" cy="1295400"/>
              </a:xfrm>
              <a:prstGeom prst="straightConnector1">
                <a:avLst/>
              </a:prstGeom>
              <a:ln w="38100">
                <a:solidFill>
                  <a:srgbClr val="008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08" name="TextBox 14"/>
              <p:cNvSpPr txBox="1">
                <a:spLocks noChangeArrowheads="1"/>
              </p:cNvSpPr>
              <p:nvPr/>
            </p:nvSpPr>
            <p:spPr bwMode="auto">
              <a:xfrm>
                <a:off x="3810000" y="5402347"/>
                <a:ext cx="822661" cy="584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Times New Roman" pitchFamily="1" charset="0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Times New Roman" pitchFamily="1" charset="0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Times New Roman" pitchFamily="1" charset="0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Times New Roman" pitchFamily="1" charset="0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Times New Roman" pitchFamily="1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Times New Roman" pitchFamily="1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Times New Roman" pitchFamily="1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Times New Roman" pitchFamily="1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Times New Roman" pitchFamily="1" charset="0"/>
                  </a:defRPr>
                </a:lvl9pPr>
              </a:lstStyle>
              <a:p>
                <a:pPr eaLnBrk="1" hangingPunct="1">
                  <a:buFontTx/>
                  <a:buNone/>
                </a:pPr>
                <a:r>
                  <a:rPr lang="en-US">
                    <a:solidFill>
                      <a:srgbClr val="008000"/>
                    </a:solidFill>
                  </a:rPr>
                  <a:t>V</a:t>
                </a:r>
                <a:r>
                  <a:rPr lang="en-US" baseline="-25000">
                    <a:solidFill>
                      <a:srgbClr val="008000"/>
                    </a:solidFill>
                  </a:rPr>
                  <a:t>0,y</a:t>
                </a:r>
                <a:endParaRPr lang="en-US">
                  <a:solidFill>
                    <a:srgbClr val="008000"/>
                  </a:solidFill>
                </a:endParaRPr>
              </a:p>
            </p:txBody>
          </p:sp>
          <p:cxnSp>
            <p:nvCxnSpPr>
              <p:cNvPr id="17" name="Straight Arrow Connector 16"/>
              <p:cNvCxnSpPr/>
              <p:nvPr/>
            </p:nvCxnSpPr>
            <p:spPr>
              <a:xfrm>
                <a:off x="685115" y="6248400"/>
                <a:ext cx="3162466" cy="0"/>
              </a:xfrm>
              <a:prstGeom prst="straightConnector1">
                <a:avLst/>
              </a:prstGeom>
              <a:ln w="38100">
                <a:solidFill>
                  <a:srgbClr val="008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10" name="TextBox 17"/>
              <p:cNvSpPr txBox="1">
                <a:spLocks noChangeArrowheads="1"/>
              </p:cNvSpPr>
              <p:nvPr/>
            </p:nvSpPr>
            <p:spPr bwMode="auto">
              <a:xfrm>
                <a:off x="2487970" y="5638472"/>
                <a:ext cx="822661" cy="584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Times New Roman" pitchFamily="1" charset="0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Times New Roman" pitchFamily="1" charset="0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Times New Roman" pitchFamily="1" charset="0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Times New Roman" pitchFamily="1" charset="0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Times New Roman" pitchFamily="1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Times New Roman" pitchFamily="1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Times New Roman" pitchFamily="1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Times New Roman" pitchFamily="1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Times New Roman" pitchFamily="1" charset="0"/>
                  </a:defRPr>
                </a:lvl9pPr>
              </a:lstStyle>
              <a:p>
                <a:pPr eaLnBrk="1" hangingPunct="1">
                  <a:buFontTx/>
                  <a:buNone/>
                </a:pPr>
                <a:r>
                  <a:rPr lang="en-US">
                    <a:solidFill>
                      <a:srgbClr val="008000"/>
                    </a:solidFill>
                  </a:rPr>
                  <a:t>V</a:t>
                </a:r>
                <a:r>
                  <a:rPr lang="en-US" baseline="-25000">
                    <a:solidFill>
                      <a:srgbClr val="008000"/>
                    </a:solidFill>
                  </a:rPr>
                  <a:t>0,x</a:t>
                </a:r>
                <a:endParaRPr lang="en-US">
                  <a:solidFill>
                    <a:srgbClr val="008000"/>
                  </a:solidFill>
                </a:endParaRPr>
              </a:p>
            </p:txBody>
          </p:sp>
          <p:sp>
            <p:nvSpPr>
              <p:cNvPr id="23" name="Right Brace 22"/>
              <p:cNvSpPr/>
              <p:nvPr/>
            </p:nvSpPr>
            <p:spPr>
              <a:xfrm>
                <a:off x="7391066" y="3505200"/>
                <a:ext cx="304816" cy="2717800"/>
              </a:xfrm>
              <a:prstGeom prst="rightBrace">
                <a:avLst/>
              </a:prstGeom>
              <a:ln w="317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4112" name="TextBox 23"/>
              <p:cNvSpPr txBox="1">
                <a:spLocks noChangeArrowheads="1"/>
              </p:cNvSpPr>
              <p:nvPr/>
            </p:nvSpPr>
            <p:spPr bwMode="auto">
              <a:xfrm>
                <a:off x="7707439" y="4645967"/>
                <a:ext cx="41872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Times New Roman" pitchFamily="1" charset="0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Times New Roman" pitchFamily="1" charset="0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Times New Roman" pitchFamily="1" charset="0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Times New Roman" pitchFamily="1" charset="0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Times New Roman" pitchFamily="1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Times New Roman" pitchFamily="1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Times New Roman" pitchFamily="1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Times New Roman" pitchFamily="1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Times New Roman" pitchFamily="1" charset="0"/>
                  </a:defRPr>
                </a:lvl9pPr>
              </a:lstStyle>
              <a:p>
                <a:pPr eaLnBrk="1" hangingPunct="1">
                  <a:buFontTx/>
                  <a:buNone/>
                </a:pPr>
                <a:r>
                  <a:rPr lang="en-US" sz="2400" dirty="0">
                    <a:solidFill>
                      <a:srgbClr val="FFFF00"/>
                    </a:solidFill>
                    <a:latin typeface="+mn-lt"/>
                  </a:rPr>
                  <a:t>H</a:t>
                </a:r>
              </a:p>
            </p:txBody>
          </p:sp>
          <p:sp>
            <p:nvSpPr>
              <p:cNvPr id="26" name="Right Brace 25"/>
              <p:cNvSpPr/>
              <p:nvPr/>
            </p:nvSpPr>
            <p:spPr>
              <a:xfrm rot="16200000">
                <a:off x="3785676" y="-19223"/>
                <a:ext cx="419100" cy="6604346"/>
              </a:xfrm>
              <a:prstGeom prst="rightBrace">
                <a:avLst/>
              </a:prstGeom>
              <a:ln w="317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4114" name="TextBox 26"/>
              <p:cNvSpPr txBox="1">
                <a:spLocks noChangeArrowheads="1"/>
              </p:cNvSpPr>
              <p:nvPr/>
            </p:nvSpPr>
            <p:spPr bwMode="auto">
              <a:xfrm>
                <a:off x="3771551" y="2611301"/>
                <a:ext cx="1260347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Times New Roman" pitchFamily="1" charset="0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Times New Roman" pitchFamily="1" charset="0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Times New Roman" pitchFamily="1" charset="0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Times New Roman" pitchFamily="1" charset="0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Times New Roman" pitchFamily="1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Times New Roman" pitchFamily="1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Times New Roman" pitchFamily="1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Times New Roman" pitchFamily="1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Times New Roman" pitchFamily="1" charset="0"/>
                  </a:defRPr>
                </a:lvl9pPr>
              </a:lstStyle>
              <a:p>
                <a:pPr eaLnBrk="1" hangingPunct="1">
                  <a:buFontTx/>
                  <a:buNone/>
                </a:pPr>
                <a:r>
                  <a:rPr lang="en-US" sz="2400" dirty="0" smtClean="0">
                    <a:solidFill>
                      <a:srgbClr val="FFFF00"/>
                    </a:solidFill>
                    <a:latin typeface="+mn-lt"/>
                  </a:rPr>
                  <a:t>D=V</a:t>
                </a:r>
                <a:r>
                  <a:rPr lang="en-US" sz="2400" baseline="-25000" dirty="0" smtClean="0">
                    <a:solidFill>
                      <a:srgbClr val="FFFF00"/>
                    </a:solidFill>
                    <a:latin typeface="+mn-lt"/>
                  </a:rPr>
                  <a:t>0,x</a:t>
                </a:r>
                <a:r>
                  <a:rPr lang="en-US" sz="2400" dirty="0" smtClean="0">
                    <a:solidFill>
                      <a:srgbClr val="FFFF00"/>
                    </a:solidFill>
                    <a:latin typeface="+mn-lt"/>
                  </a:rPr>
                  <a:t>T</a:t>
                </a:r>
                <a:endParaRPr lang="en-US" sz="2400" dirty="0">
                  <a:solidFill>
                    <a:srgbClr val="FFFF00"/>
                  </a:solidFill>
                  <a:latin typeface="+mn-lt"/>
                </a:endParaRPr>
              </a:p>
            </p:txBody>
          </p:sp>
        </p:grpSp>
        <p:sp>
          <p:nvSpPr>
            <p:cNvPr id="4101" name="TextBox 29"/>
            <p:cNvSpPr txBox="1">
              <a:spLocks noChangeArrowheads="1"/>
            </p:cNvSpPr>
            <p:nvPr/>
          </p:nvSpPr>
          <p:spPr bwMode="auto">
            <a:xfrm>
              <a:off x="914399" y="533400"/>
              <a:ext cx="7062881" cy="156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Times New Roman" pitchFamily="1" charset="0"/>
                </a:defRPr>
              </a:lvl9pPr>
            </a:lstStyle>
            <a:p>
              <a:pPr eaLnBrk="1" hangingPunct="1">
                <a:buFontTx/>
                <a:buNone/>
              </a:pPr>
              <a:r>
                <a:rPr lang="en-US" sz="2400" dirty="0">
                  <a:latin typeface="+mn-lt"/>
                </a:rPr>
                <a:t>Look at the green and dashed triangles.  They are similar.</a:t>
              </a:r>
            </a:p>
            <a:p>
              <a:pPr eaLnBrk="1" hangingPunct="1">
                <a:buFontTx/>
                <a:buNone/>
              </a:pPr>
              <a:r>
                <a:rPr lang="en-US" sz="2400" dirty="0">
                  <a:latin typeface="+mn-lt"/>
                </a:rPr>
                <a:t>If T times the base of the green triangle gives the base of</a:t>
              </a:r>
            </a:p>
            <a:p>
              <a:pPr eaLnBrk="1" hangingPunct="1">
                <a:buFontTx/>
                <a:buNone/>
              </a:pPr>
              <a:r>
                <a:rPr lang="en-US" sz="2400" dirty="0">
                  <a:latin typeface="+mn-lt"/>
                </a:rPr>
                <a:t>the dashed triangle, what does T times the altitude of the </a:t>
              </a:r>
            </a:p>
            <a:p>
              <a:pPr eaLnBrk="1" hangingPunct="1">
                <a:buFontTx/>
                <a:buNone/>
              </a:pPr>
              <a:r>
                <a:rPr lang="en-US" sz="2400" dirty="0">
                  <a:latin typeface="+mn-lt"/>
                </a:rPr>
                <a:t>green triangle give?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63438343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3400" y="457200"/>
            <a:ext cx="8153400" cy="685800"/>
          </a:xfrm>
        </p:spPr>
        <p:txBody>
          <a:bodyPr/>
          <a:lstStyle/>
          <a:p>
            <a:r>
              <a:rPr lang="en-US" dirty="0" smtClean="0"/>
              <a:t>ZIP the monkey meets his fate ( again. )</a:t>
            </a:r>
            <a:endParaRPr lang="en-US" dirty="0"/>
          </a:p>
        </p:txBody>
      </p:sp>
      <p:pic>
        <p:nvPicPr>
          <p:cNvPr id="3" name="Picture 9" descr="monke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362200"/>
            <a:ext cx="3128963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Callout 4"/>
          <p:cNvSpPr/>
          <p:nvPr/>
        </p:nvSpPr>
        <p:spPr>
          <a:xfrm>
            <a:off x="4419600" y="1485900"/>
            <a:ext cx="4343400" cy="1752600"/>
          </a:xfrm>
          <a:prstGeom prst="wedgeEllipseCallout">
            <a:avLst>
              <a:gd name="adj1" fmla="val -84400"/>
              <a:gd name="adj2" fmla="val 74150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ubtitle 1"/>
          <p:cNvSpPr txBox="1">
            <a:spLocks/>
          </p:cNvSpPr>
          <p:nvPr/>
        </p:nvSpPr>
        <p:spPr>
          <a:xfrm>
            <a:off x="4838700" y="1562100"/>
            <a:ext cx="3505200" cy="16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9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7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5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What I have to do for an occasional banana around this place!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8416215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Elementa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>
    <a:lnDef>
      <a:spPr>
        <a:ln w="38100"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230</TotalTime>
  <Words>628</Words>
  <Application>Microsoft Office PowerPoint</Application>
  <PresentationFormat>On-screen Show (4:3)</PresentationFormat>
  <Paragraphs>89</Paragraphs>
  <Slides>14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Default Theme</vt:lpstr>
      <vt:lpstr>Microsoft Equation 3.0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Illinois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Halfpap, Bradford Lee</dc:creator>
  <cp:lastModifiedBy>Halfpap, Bradford Lee</cp:lastModifiedBy>
  <cp:revision>23</cp:revision>
  <dcterms:created xsi:type="dcterms:W3CDTF">2012-09-14T17:31:48Z</dcterms:created>
  <dcterms:modified xsi:type="dcterms:W3CDTF">2012-09-15T02:33:26Z</dcterms:modified>
</cp:coreProperties>
</file>