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11"/>
  </p:notesMasterIdLst>
  <p:sldIdLst>
    <p:sldId id="257" r:id="rId2"/>
    <p:sldId id="262" r:id="rId3"/>
    <p:sldId id="263" r:id="rId4"/>
    <p:sldId id="264" r:id="rId5"/>
    <p:sldId id="265" r:id="rId6"/>
    <p:sldId id="266" r:id="rId7"/>
    <p:sldId id="269" r:id="rId8"/>
    <p:sldId id="267" r:id="rId9"/>
    <p:sldId id="268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B686DA"/>
    <a:srgbClr val="FFDD71"/>
    <a:srgbClr val="CCEC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98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45720" cy="457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71FFD-C035-4E47-ABC8-35C7A43D8A7B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DDE62-0F45-4A26-8B3A-EBD5CE1A8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44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447800"/>
            <a:ext cx="7543800" cy="83820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tx1"/>
                </a:solidFill>
                <a:latin typeface="Garamond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phet.colorado.edu/en/simulation/gas-properties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7.wmf"/><Relationship Id="rId3" Type="http://schemas.openxmlformats.org/officeDocument/2006/relationships/image" Target="../media/image8.wmf"/><Relationship Id="rId7" Type="http://schemas.openxmlformats.org/officeDocument/2006/relationships/image" Target="../media/image4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543800" cy="838200"/>
          </a:xfrm>
        </p:spPr>
        <p:txBody>
          <a:bodyPr/>
          <a:lstStyle/>
          <a:p>
            <a:pPr algn="ctr"/>
            <a:r>
              <a:rPr lang="en-US" sz="4800" dirty="0" smtClean="0"/>
              <a:t>Physics 101  -  Lecture 17</a:t>
            </a:r>
            <a:endParaRPr lang="en-US" sz="48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04461" y="1621231"/>
            <a:ext cx="7543800" cy="11277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Today’s lecture will cover sections 9.1 to 9.6.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2524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474720" y="199588"/>
            <a:ext cx="2148840" cy="4724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Fluid Statics</a:t>
            </a:r>
            <a:endParaRPr lang="en-US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5715000"/>
            <a:ext cx="4389120" cy="5562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That seems to be a </a:t>
            </a:r>
            <a:r>
              <a:rPr lang="en-US" sz="2400" dirty="0"/>
              <a:t>r</a:t>
            </a:r>
            <a:r>
              <a:rPr lang="en-US" sz="2400" dirty="0" smtClean="0"/>
              <a:t>eally big force!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731520"/>
            <a:ext cx="2286000" cy="5562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What is pressure?</a:t>
            </a:r>
            <a:endParaRPr lang="en-US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77240" y="1554480"/>
            <a:ext cx="5394960" cy="5562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1526540"/>
            <a:ext cx="5760720" cy="36957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phet.colorado.edu/en/simulation/gas-properties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85800" y="2134870"/>
            <a:ext cx="7909560" cy="33413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Pressure derives from the impulse delivered to the surface by the molecules of a fluid as they collide with it.</a:t>
            </a:r>
          </a:p>
          <a:p>
            <a:endParaRPr lang="en-US" sz="2400" dirty="0"/>
          </a:p>
          <a:p>
            <a:r>
              <a:rPr lang="en-US" sz="2400" dirty="0" smtClean="0"/>
              <a:t>Pressure is a dynamic effect ( not static ) but it generally appears to be static.</a:t>
            </a:r>
          </a:p>
          <a:p>
            <a:endParaRPr lang="en-US" sz="2400" dirty="0" smtClean="0"/>
          </a:p>
          <a:p>
            <a:r>
              <a:rPr lang="en-US" sz="2400" dirty="0" smtClean="0"/>
              <a:t>Pressure is normal ( perpendicular to the surface ).</a:t>
            </a:r>
          </a:p>
          <a:p>
            <a:endParaRPr lang="en-US" sz="2400" dirty="0"/>
          </a:p>
          <a:p>
            <a:r>
              <a:rPr lang="en-US" sz="2400" dirty="0" smtClean="0"/>
              <a:t>Pressure is Force/Area  ( 1 N/m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1 Pa,  1Atm = </a:t>
            </a:r>
            <a:r>
              <a:rPr lang="en-US" sz="2400" dirty="0" smtClean="0"/>
              <a:t>1.01</a:t>
            </a:r>
            <a:r>
              <a:rPr lang="en-US" sz="2400" dirty="0" smtClean="0"/>
              <a:t>∙10</a:t>
            </a:r>
            <a:r>
              <a:rPr lang="en-US" sz="2400" baseline="30000" dirty="0" smtClean="0"/>
              <a:t>5 </a:t>
            </a:r>
            <a:r>
              <a:rPr lang="en-US" sz="2400" dirty="0" smtClean="0"/>
              <a:t>Pa )</a:t>
            </a:r>
            <a:endParaRPr lang="en-US" sz="24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294781" y="0"/>
            <a:ext cx="1828800" cy="81006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Magdeburg Hemispheres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1109400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93790" y="168811"/>
            <a:ext cx="5341622" cy="4724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Pressure as a function of depth</a:t>
            </a:r>
            <a:endParaRPr lang="en-US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001000" y="5989320"/>
            <a:ext cx="963228" cy="5562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R. 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93790" y="960901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Sound waves are pressure waves.  Your ear drums are pressure detectors.  What do your ears tell you when you dive in water and swim closer to the bottom of a pool?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93790" y="2423551"/>
            <a:ext cx="7360920" cy="8686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Combine this with what you know happens when a hole is poked in the side of a container of water.</a:t>
            </a:r>
            <a:endParaRPr lang="en-US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93790" y="3611880"/>
            <a:ext cx="7663649" cy="29337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Clicker Question:	If four holes are poked into the side of a water tank ( near the top, in the middle, near the bottom ), which stream of water will have the largest speed?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A)	</a:t>
            </a:r>
            <a:r>
              <a:rPr lang="en-US" sz="2400" dirty="0" smtClean="0">
                <a:solidFill>
                  <a:srgbClr val="FFFF00"/>
                </a:solidFill>
              </a:rPr>
              <a:t>near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to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the top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B)	</a:t>
            </a:r>
            <a:r>
              <a:rPr lang="en-US" sz="2400" dirty="0" smtClean="0">
                <a:solidFill>
                  <a:srgbClr val="FFFF00"/>
                </a:solidFill>
              </a:rPr>
              <a:t>halfway </a:t>
            </a:r>
            <a:r>
              <a:rPr lang="en-US" sz="2400" dirty="0" smtClean="0">
                <a:solidFill>
                  <a:srgbClr val="FFFF00"/>
                </a:solidFill>
              </a:rPr>
              <a:t>down from the top</a:t>
            </a:r>
          </a:p>
          <a:p>
            <a:r>
              <a:rPr lang="en-US" sz="2400" dirty="0">
                <a:solidFill>
                  <a:srgbClr val="FFFF00"/>
                </a:solidFill>
              </a:rPr>
              <a:t>C</a:t>
            </a:r>
            <a:r>
              <a:rPr lang="en-US" sz="2400" dirty="0" smtClean="0">
                <a:solidFill>
                  <a:srgbClr val="FFFF00"/>
                </a:solidFill>
              </a:rPr>
              <a:t>)</a:t>
            </a:r>
            <a:r>
              <a:rPr lang="en-US" sz="2400" dirty="0" smtClean="0">
                <a:solidFill>
                  <a:srgbClr val="FFFF00"/>
                </a:solidFill>
              </a:rPr>
              <a:t>	near to the bottom</a:t>
            </a:r>
          </a:p>
          <a:p>
            <a:r>
              <a:rPr lang="en-US" sz="2400" dirty="0">
                <a:solidFill>
                  <a:srgbClr val="FFFF00"/>
                </a:solidFill>
              </a:rPr>
              <a:t>D</a:t>
            </a:r>
            <a:r>
              <a:rPr lang="en-US" sz="2400" dirty="0" smtClean="0">
                <a:solidFill>
                  <a:srgbClr val="FFFF00"/>
                </a:solidFill>
              </a:rPr>
              <a:t>)</a:t>
            </a:r>
            <a:r>
              <a:rPr lang="en-US" sz="2400" dirty="0" smtClean="0">
                <a:solidFill>
                  <a:srgbClr val="FFFF00"/>
                </a:solidFill>
              </a:rPr>
              <a:t>	all will be the same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8054564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94804" y="4867965"/>
            <a:ext cx="4069080" cy="7848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Exit speed</a:t>
            </a:r>
          </a:p>
          <a:p>
            <a:r>
              <a:rPr lang="en-US" sz="2400" dirty="0" smtClean="0"/>
              <a:t>Altitude above ‘ground level’</a:t>
            </a:r>
            <a:endParaRPr lang="en-US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94804" y="405031"/>
            <a:ext cx="5623560" cy="2941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Clicker Question:	For the tank shown on the screen, which stream of water will go farther?</a:t>
            </a: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>
                <a:solidFill>
                  <a:srgbClr val="FFFF00"/>
                </a:solidFill>
              </a:rPr>
              <a:t>A)	</a:t>
            </a:r>
            <a:r>
              <a:rPr lang="en-US" sz="2400" dirty="0" smtClean="0">
                <a:solidFill>
                  <a:srgbClr val="FFFF00"/>
                </a:solidFill>
              </a:rPr>
              <a:t>near to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>
                <a:solidFill>
                  <a:srgbClr val="FFFF00"/>
                </a:solidFill>
              </a:rPr>
              <a:t>the top</a:t>
            </a:r>
          </a:p>
          <a:p>
            <a:r>
              <a:rPr lang="en-US" sz="2400" dirty="0">
                <a:solidFill>
                  <a:srgbClr val="FFFF00"/>
                </a:solidFill>
              </a:rPr>
              <a:t>B)	</a:t>
            </a:r>
            <a:r>
              <a:rPr lang="en-US" sz="2400" dirty="0" smtClean="0">
                <a:solidFill>
                  <a:srgbClr val="FFFF00"/>
                </a:solidFill>
              </a:rPr>
              <a:t>halfway </a:t>
            </a:r>
            <a:r>
              <a:rPr lang="en-US" sz="2400" dirty="0">
                <a:solidFill>
                  <a:srgbClr val="FFFF00"/>
                </a:solidFill>
              </a:rPr>
              <a:t>down from the top</a:t>
            </a:r>
          </a:p>
          <a:p>
            <a:r>
              <a:rPr lang="en-US" sz="2400" dirty="0">
                <a:solidFill>
                  <a:srgbClr val="FFFF00"/>
                </a:solidFill>
              </a:rPr>
              <a:t>C</a:t>
            </a:r>
            <a:r>
              <a:rPr lang="en-US" sz="2400" dirty="0" smtClean="0">
                <a:solidFill>
                  <a:srgbClr val="FFFF00"/>
                </a:solidFill>
              </a:rPr>
              <a:t>)</a:t>
            </a:r>
            <a:r>
              <a:rPr lang="en-US" sz="2400" dirty="0">
                <a:solidFill>
                  <a:srgbClr val="FFFF00"/>
                </a:solidFill>
              </a:rPr>
              <a:t>	near to the bottom</a:t>
            </a:r>
          </a:p>
          <a:p>
            <a:r>
              <a:rPr lang="en-US" sz="2400" dirty="0">
                <a:solidFill>
                  <a:srgbClr val="FFFF00"/>
                </a:solidFill>
              </a:rPr>
              <a:t>D</a:t>
            </a:r>
            <a:r>
              <a:rPr lang="en-US" sz="2400" dirty="0" smtClean="0">
                <a:solidFill>
                  <a:srgbClr val="FFFF00"/>
                </a:solidFill>
              </a:rPr>
              <a:t>)</a:t>
            </a:r>
            <a:r>
              <a:rPr lang="en-US" sz="2400" dirty="0">
                <a:solidFill>
                  <a:srgbClr val="FFFF00"/>
                </a:solidFill>
              </a:rPr>
              <a:t>	all will be the same</a:t>
            </a:r>
            <a:r>
              <a:rPr lang="en-US" sz="2400" dirty="0"/>
              <a:t>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3154680"/>
            <a:ext cx="7680960" cy="1691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040880" y="0"/>
            <a:ext cx="2103120" cy="81006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Head Pressure Demonstration</a:t>
            </a:r>
            <a:endParaRPr lang="en-US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94804" y="3695918"/>
            <a:ext cx="7680960" cy="8229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We will see the demonstration presently.  Before that, what determines the horizontal distance for each stream?</a:t>
            </a:r>
            <a:endParaRPr lang="en-U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94804" y="6001911"/>
            <a:ext cx="4069080" cy="4377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What determines the exit speed?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646749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965960" y="199588"/>
            <a:ext cx="5212080" cy="4724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Pressure as a function of depth</a:t>
            </a:r>
            <a:endParaRPr lang="en-US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960120"/>
            <a:ext cx="8378744" cy="3733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00B0F0"/>
                </a:solidFill>
              </a:rPr>
              <a:t>Define mass density as ( mass of object )/( volume of object ) =</a:t>
            </a:r>
            <a:r>
              <a:rPr lang="el-GR" sz="2400" dirty="0" smtClean="0">
                <a:solidFill>
                  <a:srgbClr val="00B0F0"/>
                </a:solidFill>
              </a:rPr>
              <a:t>ρ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1572258"/>
            <a:ext cx="5303520" cy="3733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There are many different types of density.</a:t>
            </a:r>
            <a:endParaRPr lang="en-US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184396"/>
            <a:ext cx="5018104" cy="10972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Pressure changes occur because forces are applied to the fluid.  We focus on weight in a uniform gravitational field.</a:t>
            </a:r>
            <a:endParaRPr lang="en-U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5897880"/>
            <a:ext cx="3749040" cy="4000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mg = (</a:t>
            </a:r>
            <a:r>
              <a:rPr lang="el-GR" sz="2400" dirty="0" smtClean="0"/>
              <a:t>ρ</a:t>
            </a:r>
            <a:r>
              <a:rPr lang="en-US" sz="2400" baseline="-25000" dirty="0" smtClean="0"/>
              <a:t>fluid</a:t>
            </a:r>
            <a:r>
              <a:rPr lang="el-GR" sz="2400" dirty="0" smtClean="0"/>
              <a:t>∙</a:t>
            </a:r>
            <a:r>
              <a:rPr lang="en-US" sz="2400" dirty="0" smtClean="0"/>
              <a:t>A</a:t>
            </a:r>
            <a:r>
              <a:rPr lang="el-GR" sz="2400" dirty="0" smtClean="0"/>
              <a:t>∙</a:t>
            </a:r>
            <a:r>
              <a:rPr lang="en-US" sz="2400" dirty="0" smtClean="0"/>
              <a:t>h)g ; F = </a:t>
            </a:r>
            <a:r>
              <a:rPr lang="en-US" sz="2400" dirty="0"/>
              <a:t>P</a:t>
            </a:r>
            <a:r>
              <a:rPr lang="en-US" sz="2400" dirty="0" smtClean="0"/>
              <a:t>∙A  </a:t>
            </a:r>
            <a:endParaRPr lang="en-US" sz="24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6446520" y="2514600"/>
            <a:ext cx="1758224" cy="1783080"/>
            <a:chOff x="6446520" y="2514600"/>
            <a:chExt cx="1758224" cy="1783080"/>
          </a:xfrm>
        </p:grpSpPr>
        <p:sp>
          <p:nvSpPr>
            <p:cNvPr id="10" name="Parallelogram 9"/>
            <p:cNvSpPr/>
            <p:nvPr/>
          </p:nvSpPr>
          <p:spPr>
            <a:xfrm>
              <a:off x="6446520" y="2514600"/>
              <a:ext cx="1758224" cy="640080"/>
            </a:xfrm>
            <a:prstGeom prst="parallelogram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Parallelogram 11"/>
            <p:cNvSpPr/>
            <p:nvPr/>
          </p:nvSpPr>
          <p:spPr>
            <a:xfrm>
              <a:off x="6446520" y="3657600"/>
              <a:ext cx="1758224" cy="640080"/>
            </a:xfrm>
            <a:prstGeom prst="parallelogram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8204744" y="2514600"/>
              <a:ext cx="0" cy="1143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046720" y="3154680"/>
              <a:ext cx="0" cy="1143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446520" y="3154680"/>
              <a:ext cx="0" cy="1143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6606540" y="2514600"/>
              <a:ext cx="0" cy="1143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5577840" y="3361012"/>
            <a:ext cx="944880" cy="435671"/>
            <a:chOff x="5577840" y="3361012"/>
            <a:chExt cx="944880" cy="435671"/>
          </a:xfrm>
        </p:grpSpPr>
        <p:cxnSp>
          <p:nvCxnSpPr>
            <p:cNvPr id="26" name="Straight Arrow Connector 25"/>
            <p:cNvCxnSpPr/>
            <p:nvPr/>
          </p:nvCxnSpPr>
          <p:spPr>
            <a:xfrm>
              <a:off x="6126480" y="3361012"/>
              <a:ext cx="396240" cy="0"/>
            </a:xfrm>
            <a:prstGeom prst="straightConnector1">
              <a:avLst/>
            </a:prstGeom>
            <a:ln w="38100">
              <a:solidFill>
                <a:srgbClr val="00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itle 1"/>
            <p:cNvSpPr txBox="1">
              <a:spLocks/>
            </p:cNvSpPr>
            <p:nvPr/>
          </p:nvSpPr>
          <p:spPr>
            <a:xfrm>
              <a:off x="5577840" y="3398150"/>
              <a:ext cx="868680" cy="398533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rgbClr val="00FF00"/>
                  </a:solidFill>
                </a:rPr>
                <a:t>F</a:t>
              </a:r>
              <a:r>
                <a:rPr lang="en-US" sz="2400" baseline="-25000" dirty="0" smtClean="0">
                  <a:solidFill>
                    <a:srgbClr val="00FF00"/>
                  </a:solidFill>
                </a:rPr>
                <a:t>LEFT</a:t>
              </a:r>
              <a:endParaRPr lang="en-US" sz="2400" dirty="0">
                <a:solidFill>
                  <a:srgbClr val="00FF00"/>
                </a:solidFill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8154512" y="3349990"/>
            <a:ext cx="1066208" cy="425608"/>
            <a:chOff x="8154512" y="3349990"/>
            <a:chExt cx="1066208" cy="425608"/>
          </a:xfrm>
        </p:grpSpPr>
        <p:cxnSp>
          <p:nvCxnSpPr>
            <p:cNvPr id="28" name="Straight Arrow Connector 27"/>
            <p:cNvCxnSpPr/>
            <p:nvPr/>
          </p:nvCxnSpPr>
          <p:spPr>
            <a:xfrm flipH="1">
              <a:off x="8154512" y="3349990"/>
              <a:ext cx="349408" cy="0"/>
            </a:xfrm>
            <a:prstGeom prst="straightConnector1">
              <a:avLst/>
            </a:prstGeom>
            <a:ln w="38100">
              <a:solidFill>
                <a:srgbClr val="00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itle 1"/>
            <p:cNvSpPr txBox="1">
              <a:spLocks/>
            </p:cNvSpPr>
            <p:nvPr/>
          </p:nvSpPr>
          <p:spPr>
            <a:xfrm>
              <a:off x="8154512" y="3377065"/>
              <a:ext cx="1066208" cy="398533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rgbClr val="00FF00"/>
                  </a:solidFill>
                </a:rPr>
                <a:t>F</a:t>
              </a:r>
              <a:r>
                <a:rPr lang="en-US" sz="2400" baseline="-25000" dirty="0" smtClean="0">
                  <a:solidFill>
                    <a:srgbClr val="00FF00"/>
                  </a:solidFill>
                </a:rPr>
                <a:t>RIGHT</a:t>
              </a:r>
              <a:endParaRPr lang="en-US" sz="2400" dirty="0">
                <a:solidFill>
                  <a:srgbClr val="00FF00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7325632" y="2528286"/>
            <a:ext cx="1069204" cy="626394"/>
            <a:chOff x="7325632" y="2528286"/>
            <a:chExt cx="1069204" cy="626394"/>
          </a:xfrm>
        </p:grpSpPr>
        <p:cxnSp>
          <p:nvCxnSpPr>
            <p:cNvPr id="30" name="Straight Arrow Connector 29"/>
            <p:cNvCxnSpPr/>
            <p:nvPr/>
          </p:nvCxnSpPr>
          <p:spPr>
            <a:xfrm flipH="1">
              <a:off x="7325632" y="2651760"/>
              <a:ext cx="109084" cy="502920"/>
            </a:xfrm>
            <a:prstGeom prst="straightConnector1">
              <a:avLst/>
            </a:prstGeom>
            <a:ln w="38100">
              <a:solidFill>
                <a:srgbClr val="00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itle 1"/>
            <p:cNvSpPr txBox="1">
              <a:spLocks/>
            </p:cNvSpPr>
            <p:nvPr/>
          </p:nvSpPr>
          <p:spPr>
            <a:xfrm>
              <a:off x="7434716" y="2528286"/>
              <a:ext cx="960120" cy="398533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rgbClr val="00FF00"/>
                  </a:solidFill>
                </a:rPr>
                <a:t>F</a:t>
              </a:r>
              <a:r>
                <a:rPr lang="en-US" sz="2400" baseline="-25000" dirty="0" smtClean="0">
                  <a:solidFill>
                    <a:srgbClr val="00FF00"/>
                  </a:solidFill>
                </a:rPr>
                <a:t>BACK</a:t>
              </a:r>
              <a:endParaRPr lang="en-US" sz="2400" dirty="0">
                <a:solidFill>
                  <a:srgbClr val="00FF00"/>
                </a:solidFill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6688141" y="3691890"/>
            <a:ext cx="1051560" cy="632848"/>
            <a:chOff x="6688141" y="3691890"/>
            <a:chExt cx="1051560" cy="632848"/>
          </a:xfrm>
        </p:grpSpPr>
        <p:cxnSp>
          <p:nvCxnSpPr>
            <p:cNvPr id="36" name="Straight Arrow Connector 35"/>
            <p:cNvCxnSpPr/>
            <p:nvPr/>
          </p:nvCxnSpPr>
          <p:spPr>
            <a:xfrm flipV="1">
              <a:off x="7246731" y="3691890"/>
              <a:ext cx="68692" cy="468630"/>
            </a:xfrm>
            <a:prstGeom prst="straightConnector1">
              <a:avLst/>
            </a:prstGeom>
            <a:ln w="38100">
              <a:solidFill>
                <a:srgbClr val="00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itle 1"/>
            <p:cNvSpPr txBox="1">
              <a:spLocks/>
            </p:cNvSpPr>
            <p:nvPr/>
          </p:nvSpPr>
          <p:spPr>
            <a:xfrm>
              <a:off x="6688141" y="3926205"/>
              <a:ext cx="1051560" cy="398533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rgbClr val="00FF00"/>
                  </a:solidFill>
                </a:rPr>
                <a:t>F</a:t>
              </a:r>
              <a:r>
                <a:rPr lang="en-US" sz="2400" baseline="-25000" dirty="0" smtClean="0">
                  <a:solidFill>
                    <a:srgbClr val="00FF00"/>
                  </a:solidFill>
                </a:rPr>
                <a:t>FRONT</a:t>
              </a:r>
              <a:endParaRPr lang="en-US" sz="2400" dirty="0">
                <a:solidFill>
                  <a:srgbClr val="00FF00"/>
                </a:solidFill>
              </a:endParaRPr>
            </a:p>
          </p:txBody>
        </p:sp>
      </p:grpSp>
      <p:sp>
        <p:nvSpPr>
          <p:cNvPr id="65" name="Title 1"/>
          <p:cNvSpPr txBox="1">
            <a:spLocks/>
          </p:cNvSpPr>
          <p:nvPr/>
        </p:nvSpPr>
        <p:spPr>
          <a:xfrm>
            <a:off x="457200" y="3520434"/>
            <a:ext cx="4711823" cy="72645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Forces on the sides, P∙A, cancel in pairs.</a:t>
            </a:r>
            <a:endParaRPr lang="en-US" sz="2400" dirty="0"/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457200" y="4485643"/>
            <a:ext cx="4654340" cy="11734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There are three vertical forces.  They must add to zero.  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-F</a:t>
            </a:r>
            <a:r>
              <a:rPr lang="en-US" sz="2400" baseline="-25000" dirty="0" smtClean="0">
                <a:solidFill>
                  <a:srgbClr val="FFFF00"/>
                </a:solidFill>
              </a:rPr>
              <a:t>TOP</a:t>
            </a:r>
            <a:r>
              <a:rPr lang="en-US" sz="2400" dirty="0" smtClean="0"/>
              <a:t> - </a:t>
            </a:r>
            <a:r>
              <a:rPr lang="en-US" sz="2400" dirty="0" smtClean="0">
                <a:solidFill>
                  <a:srgbClr val="00B0F0"/>
                </a:solidFill>
              </a:rPr>
              <a:t>mg</a:t>
            </a:r>
            <a:r>
              <a:rPr lang="en-US" sz="2400" dirty="0" smtClean="0"/>
              <a:t> +</a:t>
            </a:r>
            <a:r>
              <a:rPr lang="en-US" sz="2400" dirty="0" smtClean="0">
                <a:solidFill>
                  <a:srgbClr val="FFFF00"/>
                </a:solidFill>
              </a:rPr>
              <a:t>F</a:t>
            </a:r>
            <a:r>
              <a:rPr lang="en-US" sz="2400" baseline="-25000" dirty="0" smtClean="0">
                <a:solidFill>
                  <a:srgbClr val="FFFF00"/>
                </a:solidFill>
              </a:rPr>
              <a:t>BOTTOM</a:t>
            </a:r>
            <a:r>
              <a:rPr lang="en-US" sz="2400" dirty="0" smtClean="0"/>
              <a:t> = 0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6742072" y="1786890"/>
            <a:ext cx="1371600" cy="3637736"/>
            <a:chOff x="6742072" y="1786890"/>
            <a:chExt cx="1371600" cy="3637736"/>
          </a:xfrm>
        </p:grpSpPr>
        <p:cxnSp>
          <p:nvCxnSpPr>
            <p:cNvPr id="39" name="Straight Arrow Connector 38"/>
            <p:cNvCxnSpPr/>
            <p:nvPr/>
          </p:nvCxnSpPr>
          <p:spPr>
            <a:xfrm>
              <a:off x="7315423" y="3246120"/>
              <a:ext cx="0" cy="320040"/>
            </a:xfrm>
            <a:prstGeom prst="straightConnector1">
              <a:avLst/>
            </a:prstGeom>
            <a:ln w="508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/>
            <p:cNvGrpSpPr/>
            <p:nvPr/>
          </p:nvGrpSpPr>
          <p:grpSpPr>
            <a:xfrm>
              <a:off x="6891736" y="1786890"/>
              <a:ext cx="868680" cy="1047750"/>
              <a:chOff x="6891736" y="1786890"/>
              <a:chExt cx="868680" cy="1047750"/>
            </a:xfrm>
          </p:grpSpPr>
          <p:cxnSp>
            <p:nvCxnSpPr>
              <p:cNvPr id="24" name="Straight Arrow Connector 23"/>
              <p:cNvCxnSpPr/>
              <p:nvPr/>
            </p:nvCxnSpPr>
            <p:spPr>
              <a:xfrm>
                <a:off x="7315423" y="2139740"/>
                <a:ext cx="0" cy="694900"/>
              </a:xfrm>
              <a:prstGeom prst="straightConnector1">
                <a:avLst/>
              </a:prstGeom>
              <a:ln w="3810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itle 1"/>
              <p:cNvSpPr txBox="1">
                <a:spLocks/>
              </p:cNvSpPr>
              <p:nvPr/>
            </p:nvSpPr>
            <p:spPr>
              <a:xfrm>
                <a:off x="6891736" y="1786890"/>
                <a:ext cx="868680" cy="398533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>
                    <a:solidFill>
                      <a:srgbClr val="FFFF00"/>
                    </a:solidFill>
                  </a:rPr>
                  <a:t>F</a:t>
                </a:r>
                <a:r>
                  <a:rPr lang="en-US" sz="2400" baseline="-25000" dirty="0" smtClean="0">
                    <a:solidFill>
                      <a:srgbClr val="FFFF00"/>
                    </a:solidFill>
                  </a:rPr>
                  <a:t>TOP</a:t>
                </a:r>
                <a:endParaRPr lang="en-US" sz="2400" dirty="0">
                  <a:solidFill>
                    <a:srgbClr val="FFFF00"/>
                  </a:solidFill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6742072" y="3977640"/>
              <a:ext cx="1371600" cy="1446986"/>
              <a:chOff x="6742072" y="3977640"/>
              <a:chExt cx="1371600" cy="1446986"/>
            </a:xfrm>
          </p:grpSpPr>
          <p:cxnSp>
            <p:nvCxnSpPr>
              <p:cNvPr id="23" name="Straight Arrow Connector 22"/>
              <p:cNvCxnSpPr/>
              <p:nvPr/>
            </p:nvCxnSpPr>
            <p:spPr>
              <a:xfrm flipV="1">
                <a:off x="7326076" y="3977640"/>
                <a:ext cx="0" cy="1051560"/>
              </a:xfrm>
              <a:prstGeom prst="straightConnector1">
                <a:avLst/>
              </a:prstGeom>
              <a:ln w="3810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itle 1"/>
              <p:cNvSpPr txBox="1">
                <a:spLocks/>
              </p:cNvSpPr>
              <p:nvPr/>
            </p:nvSpPr>
            <p:spPr>
              <a:xfrm>
                <a:off x="6742072" y="5026093"/>
                <a:ext cx="1371600" cy="398533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>
                    <a:solidFill>
                      <a:srgbClr val="FFFF00"/>
                    </a:solidFill>
                  </a:rPr>
                  <a:t>F</a:t>
                </a:r>
                <a:r>
                  <a:rPr lang="en-US" sz="2400" baseline="-25000" dirty="0" smtClean="0">
                    <a:solidFill>
                      <a:srgbClr val="FFFF00"/>
                    </a:solidFill>
                  </a:rPr>
                  <a:t>BOTTOM</a:t>
                </a:r>
                <a:endParaRPr lang="en-US" sz="2400" dirty="0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67" name="Title 1"/>
            <p:cNvSpPr txBox="1">
              <a:spLocks/>
            </p:cNvSpPr>
            <p:nvPr/>
          </p:nvSpPr>
          <p:spPr>
            <a:xfrm>
              <a:off x="7380174" y="3199253"/>
              <a:ext cx="635864" cy="398533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rgbClr val="00B0F0"/>
                  </a:solidFill>
                </a:rPr>
                <a:t>mg</a:t>
              </a:r>
              <a:endParaRPr lang="en-US" sz="2400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7698106" y="1508760"/>
            <a:ext cx="1137838" cy="2148840"/>
            <a:chOff x="7698106" y="1508760"/>
            <a:chExt cx="1137838" cy="2148840"/>
          </a:xfrm>
        </p:grpSpPr>
        <p:grpSp>
          <p:nvGrpSpPr>
            <p:cNvPr id="71" name="Group 70"/>
            <p:cNvGrpSpPr/>
            <p:nvPr/>
          </p:nvGrpSpPr>
          <p:grpSpPr>
            <a:xfrm>
              <a:off x="8298180" y="2513712"/>
              <a:ext cx="537764" cy="1143888"/>
              <a:chOff x="8298180" y="2513712"/>
              <a:chExt cx="537764" cy="1143888"/>
            </a:xfrm>
          </p:grpSpPr>
          <p:sp>
            <p:nvSpPr>
              <p:cNvPr id="69" name="Title 1"/>
              <p:cNvSpPr txBox="1">
                <a:spLocks/>
              </p:cNvSpPr>
              <p:nvPr/>
            </p:nvSpPr>
            <p:spPr>
              <a:xfrm>
                <a:off x="8435340" y="2748231"/>
                <a:ext cx="400604" cy="55626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/>
                  <a:t>h </a:t>
                </a:r>
                <a:endParaRPr lang="en-US" sz="2400" dirty="0"/>
              </a:p>
            </p:txBody>
          </p:sp>
          <p:sp>
            <p:nvSpPr>
              <p:cNvPr id="70" name="Right Brace 69"/>
              <p:cNvSpPr/>
              <p:nvPr/>
            </p:nvSpPr>
            <p:spPr>
              <a:xfrm>
                <a:off x="8298180" y="2513712"/>
                <a:ext cx="137160" cy="1143888"/>
              </a:xfrm>
              <a:prstGeom prst="rightBrac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7698106" y="1508760"/>
              <a:ext cx="952185" cy="1325880"/>
              <a:chOff x="7698106" y="1508760"/>
              <a:chExt cx="952185" cy="1325880"/>
            </a:xfrm>
          </p:grpSpPr>
          <p:sp>
            <p:nvSpPr>
              <p:cNvPr id="72" name="Title 1"/>
              <p:cNvSpPr txBox="1">
                <a:spLocks/>
              </p:cNvSpPr>
              <p:nvPr/>
            </p:nvSpPr>
            <p:spPr>
              <a:xfrm>
                <a:off x="8139381" y="1508760"/>
                <a:ext cx="510910" cy="55626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/>
                  <a:t>A </a:t>
                </a:r>
                <a:endParaRPr lang="en-US" sz="2400" dirty="0"/>
              </a:p>
            </p:txBody>
          </p:sp>
          <p:cxnSp>
            <p:nvCxnSpPr>
              <p:cNvPr id="74" name="Straight Arrow Connector 73"/>
              <p:cNvCxnSpPr/>
              <p:nvPr/>
            </p:nvCxnSpPr>
            <p:spPr>
              <a:xfrm flipH="1">
                <a:off x="7698106" y="1986156"/>
                <a:ext cx="506638" cy="84848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7" name="Title 1"/>
          <p:cNvSpPr txBox="1">
            <a:spLocks/>
          </p:cNvSpPr>
          <p:nvPr/>
        </p:nvSpPr>
        <p:spPr>
          <a:xfrm>
            <a:off x="5817536" y="5897881"/>
            <a:ext cx="3018407" cy="400049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chemeClr val="bg1"/>
                </a:solidFill>
              </a:rPr>
              <a:t>P</a:t>
            </a:r>
            <a:r>
              <a:rPr lang="en-US" sz="2400" baseline="-25000" dirty="0" smtClean="0">
                <a:solidFill>
                  <a:schemeClr val="bg1"/>
                </a:solidFill>
              </a:rPr>
              <a:t>BOTTOM</a:t>
            </a:r>
            <a:r>
              <a:rPr lang="en-US" sz="2400" dirty="0" smtClean="0">
                <a:solidFill>
                  <a:schemeClr val="bg1"/>
                </a:solidFill>
              </a:rPr>
              <a:t> = P</a:t>
            </a:r>
            <a:r>
              <a:rPr lang="en-US" sz="2400" baseline="-25000" dirty="0" smtClean="0">
                <a:solidFill>
                  <a:schemeClr val="bg1"/>
                </a:solidFill>
              </a:rPr>
              <a:t>TOP </a:t>
            </a:r>
            <a:r>
              <a:rPr lang="en-US" sz="2400" dirty="0" smtClean="0">
                <a:solidFill>
                  <a:schemeClr val="bg1"/>
                </a:solidFill>
              </a:rPr>
              <a:t>+ </a:t>
            </a:r>
            <a:r>
              <a:rPr lang="el-GR" sz="2400" dirty="0" smtClean="0">
                <a:solidFill>
                  <a:schemeClr val="bg1"/>
                </a:solidFill>
              </a:rPr>
              <a:t>ρ</a:t>
            </a:r>
            <a:r>
              <a:rPr lang="en-US" sz="2400" dirty="0" err="1" smtClean="0">
                <a:solidFill>
                  <a:schemeClr val="bg1"/>
                </a:solidFill>
              </a:rPr>
              <a:t>gh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itle 1"/>
          <p:cNvSpPr txBox="1">
            <a:spLocks/>
          </p:cNvSpPr>
          <p:nvPr/>
        </p:nvSpPr>
        <p:spPr>
          <a:xfrm>
            <a:off x="6065280" y="4511009"/>
            <a:ext cx="2431593" cy="72645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The cube is just drawn in the fluid!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73251687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65" grpId="0"/>
      <p:bldP spid="66" grpId="0"/>
      <p:bldP spid="77" grpId="0" animBg="1"/>
      <p:bldP spid="78" grpId="0"/>
      <p:bldP spid="7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68680" y="199588"/>
            <a:ext cx="7332346" cy="4724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/>
              <a:t>Pressure as a function of depth and Buoyant Force</a:t>
            </a: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" y="4282531"/>
            <a:ext cx="5989318" cy="7284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Let the cube be some material other than the fluid itself.  </a:t>
            </a:r>
            <a:r>
              <a:rPr lang="en-US" sz="2400" dirty="0" err="1" smtClean="0"/>
              <a:t>m</a:t>
            </a:r>
            <a:r>
              <a:rPr lang="en-US" sz="2400" baseline="-25000" dirty="0" err="1" smtClean="0"/>
              <a:t>object</a:t>
            </a:r>
            <a:r>
              <a:rPr lang="en-US" sz="2400" dirty="0" smtClean="0"/>
              <a:t> = (</a:t>
            </a:r>
            <a:r>
              <a:rPr lang="el-GR" sz="2400" dirty="0" smtClean="0"/>
              <a:t>ρ</a:t>
            </a:r>
            <a:r>
              <a:rPr lang="en-US" sz="2400" baseline="-25000" dirty="0" err="1" smtClean="0"/>
              <a:t>object</a:t>
            </a:r>
            <a:r>
              <a:rPr lang="en-US" sz="2400" dirty="0" err="1" smtClean="0"/>
              <a:t>V</a:t>
            </a:r>
            <a:r>
              <a:rPr lang="en-US" sz="2400" baseline="-25000" dirty="0" err="1" smtClean="0"/>
              <a:t>object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)g.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74320" y="868680"/>
            <a:ext cx="8138159" cy="1874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Suppose P</a:t>
            </a:r>
            <a:r>
              <a:rPr lang="en-US" sz="2400" baseline="-25000" dirty="0" smtClean="0"/>
              <a:t>TOP</a:t>
            </a:r>
            <a:r>
              <a:rPr lang="en-US" sz="2400" dirty="0" smtClean="0"/>
              <a:t> = 0.  Then P</a:t>
            </a:r>
            <a:r>
              <a:rPr lang="en-US" sz="2400" baseline="-25000" dirty="0" smtClean="0"/>
              <a:t>BOTTOM</a:t>
            </a:r>
            <a:r>
              <a:rPr lang="en-US" sz="2400" dirty="0" smtClean="0"/>
              <a:t> = </a:t>
            </a:r>
            <a:r>
              <a:rPr lang="en-US" sz="2400" dirty="0" smtClean="0">
                <a:solidFill>
                  <a:srgbClr val="FFFF00"/>
                </a:solidFill>
              </a:rPr>
              <a:t>P(h) = </a:t>
            </a:r>
            <a:r>
              <a:rPr lang="el-GR" sz="2400" dirty="0" smtClean="0">
                <a:solidFill>
                  <a:srgbClr val="FFFF00"/>
                </a:solidFill>
              </a:rPr>
              <a:t>ρ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fluid</a:t>
            </a:r>
            <a:r>
              <a:rPr lang="en-US" sz="2400" dirty="0" err="1" smtClean="0">
                <a:solidFill>
                  <a:srgbClr val="FFFF00"/>
                </a:solidFill>
              </a:rPr>
              <a:t>gh</a:t>
            </a:r>
            <a:r>
              <a:rPr lang="en-US" sz="2400" dirty="0" smtClean="0"/>
              <a:t>.  This would be the case if we subtracted away the atmospheric pressure.  This is referred to as </a:t>
            </a:r>
            <a:r>
              <a:rPr lang="en-US" sz="2400" u="sng" dirty="0" smtClean="0"/>
              <a:t>gauge pressure</a:t>
            </a:r>
            <a:r>
              <a:rPr lang="en-US" sz="2400" dirty="0" smtClean="0"/>
              <a:t>.  </a:t>
            </a:r>
          </a:p>
          <a:p>
            <a:endParaRPr lang="en-US" sz="2400" u="sng" dirty="0"/>
          </a:p>
          <a:p>
            <a:r>
              <a:rPr lang="en-US" sz="2400" u="sng" dirty="0" smtClean="0"/>
              <a:t>Absolute pressure</a:t>
            </a:r>
            <a:r>
              <a:rPr lang="en-US" sz="2400" dirty="0" smtClean="0"/>
              <a:t> includes the atmospheric pressure.</a:t>
            </a:r>
            <a:endParaRPr lang="en-US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74320" y="2990057"/>
            <a:ext cx="6126479" cy="10456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This pressure variation gives </a:t>
            </a:r>
            <a:r>
              <a:rPr lang="en-US" sz="2400" dirty="0"/>
              <a:t>r</a:t>
            </a:r>
            <a:r>
              <a:rPr lang="en-US" sz="2400" dirty="0" smtClean="0"/>
              <a:t>ise to what we call the buoyant force.  The expression is valid for any shape.</a:t>
            </a:r>
            <a:endParaRPr lang="en-US" sz="24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6949440" y="2185423"/>
            <a:ext cx="1758224" cy="3637736"/>
            <a:chOff x="6446520" y="1786890"/>
            <a:chExt cx="1758224" cy="3637736"/>
          </a:xfrm>
        </p:grpSpPr>
        <p:grpSp>
          <p:nvGrpSpPr>
            <p:cNvPr id="7" name="Group 6"/>
            <p:cNvGrpSpPr/>
            <p:nvPr/>
          </p:nvGrpSpPr>
          <p:grpSpPr>
            <a:xfrm>
              <a:off x="6446520" y="2514600"/>
              <a:ext cx="1758224" cy="1783080"/>
              <a:chOff x="6446520" y="2514600"/>
              <a:chExt cx="1758224" cy="1783080"/>
            </a:xfrm>
          </p:grpSpPr>
          <p:sp>
            <p:nvSpPr>
              <p:cNvPr id="8" name="Parallelogram 7"/>
              <p:cNvSpPr/>
              <p:nvPr/>
            </p:nvSpPr>
            <p:spPr>
              <a:xfrm>
                <a:off x="6446520" y="2514600"/>
                <a:ext cx="1758224" cy="640080"/>
              </a:xfrm>
              <a:prstGeom prst="parallelogram">
                <a:avLst/>
              </a:prstGeom>
              <a:no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Parallelogram 8"/>
              <p:cNvSpPr/>
              <p:nvPr/>
            </p:nvSpPr>
            <p:spPr>
              <a:xfrm>
                <a:off x="6446520" y="3657600"/>
                <a:ext cx="1758224" cy="640080"/>
              </a:xfrm>
              <a:prstGeom prst="parallelogram">
                <a:avLst/>
              </a:prstGeom>
              <a:no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>
                <a:off x="8204744" y="2514600"/>
                <a:ext cx="0" cy="1143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8046720" y="3154680"/>
                <a:ext cx="0" cy="1143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6446520" y="3154680"/>
                <a:ext cx="0" cy="1143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6606540" y="2514600"/>
                <a:ext cx="0" cy="1143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>
              <a:off x="6742072" y="1786890"/>
              <a:ext cx="1371600" cy="3637736"/>
              <a:chOff x="6742072" y="1786890"/>
              <a:chExt cx="1371600" cy="3637736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>
                <a:off x="7315423" y="3246120"/>
                <a:ext cx="0" cy="320040"/>
              </a:xfrm>
              <a:prstGeom prst="straightConnector1">
                <a:avLst/>
              </a:prstGeom>
              <a:ln w="50800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" name="Group 15"/>
              <p:cNvGrpSpPr/>
              <p:nvPr/>
            </p:nvGrpSpPr>
            <p:grpSpPr>
              <a:xfrm>
                <a:off x="6891736" y="1786890"/>
                <a:ext cx="868680" cy="1047750"/>
                <a:chOff x="6891736" y="1786890"/>
                <a:chExt cx="868680" cy="1047750"/>
              </a:xfrm>
            </p:grpSpPr>
            <p:cxnSp>
              <p:nvCxnSpPr>
                <p:cNvPr id="21" name="Straight Arrow Connector 20"/>
                <p:cNvCxnSpPr/>
                <p:nvPr/>
              </p:nvCxnSpPr>
              <p:spPr>
                <a:xfrm>
                  <a:off x="7315423" y="2139740"/>
                  <a:ext cx="0" cy="694900"/>
                </a:xfrm>
                <a:prstGeom prst="straightConnector1">
                  <a:avLst/>
                </a:prstGeom>
                <a:ln w="38100">
                  <a:solidFill>
                    <a:srgbClr val="FFFF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itle 1"/>
                <p:cNvSpPr txBox="1">
                  <a:spLocks/>
                </p:cNvSpPr>
                <p:nvPr/>
              </p:nvSpPr>
              <p:spPr>
                <a:xfrm>
                  <a:off x="6891736" y="1786890"/>
                  <a:ext cx="868680" cy="398533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b">
                  <a:noAutofit/>
                </a:bodyPr>
                <a:lstStyle>
                  <a:lvl1pPr algn="l" defTabSz="914400" rtl="0" eaLnBrk="1" latinLnBrk="0" hangingPunct="1">
                    <a:spcBef>
                      <a:spcPct val="0"/>
                    </a:spcBef>
                    <a:buNone/>
                    <a:defRPr sz="3600" kern="120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Garamond" pitchFamily="18" charset="0"/>
                      <a:ea typeface="+mj-ea"/>
                      <a:cs typeface="+mj-cs"/>
                    </a:defRPr>
                  </a:lvl1pPr>
                  <a:lvl2pPr eaLnBrk="1" hangingPunct="1">
                    <a:defRPr>
                      <a:solidFill>
                        <a:schemeClr val="tx2"/>
                      </a:solidFill>
                    </a:defRPr>
                  </a:lvl2pPr>
                  <a:lvl3pPr eaLnBrk="1" hangingPunct="1">
                    <a:defRPr>
                      <a:solidFill>
                        <a:schemeClr val="tx2"/>
                      </a:solidFill>
                    </a:defRPr>
                  </a:lvl3pPr>
                  <a:lvl4pPr eaLnBrk="1" hangingPunct="1">
                    <a:defRPr>
                      <a:solidFill>
                        <a:schemeClr val="tx2"/>
                      </a:solidFill>
                    </a:defRPr>
                  </a:lvl4pPr>
                  <a:lvl5pPr eaLnBrk="1" hangingPunct="1">
                    <a:defRPr>
                      <a:solidFill>
                        <a:schemeClr val="tx2"/>
                      </a:solidFill>
                    </a:defRPr>
                  </a:lvl5pPr>
                  <a:lvl6pPr eaLnBrk="1" hangingPunct="1">
                    <a:defRPr>
                      <a:solidFill>
                        <a:schemeClr val="tx2"/>
                      </a:solidFill>
                    </a:defRPr>
                  </a:lvl6pPr>
                  <a:lvl7pPr eaLnBrk="1" hangingPunct="1">
                    <a:defRPr>
                      <a:solidFill>
                        <a:schemeClr val="tx2"/>
                      </a:solidFill>
                    </a:defRPr>
                  </a:lvl7pPr>
                  <a:lvl8pPr eaLnBrk="1" hangingPunct="1">
                    <a:defRPr>
                      <a:solidFill>
                        <a:schemeClr val="tx2"/>
                      </a:solidFill>
                    </a:defRPr>
                  </a:lvl8pPr>
                  <a:lvl9pPr eaLnBrk="1" hangingPunct="1">
                    <a:defRPr>
                      <a:solidFill>
                        <a:schemeClr val="tx2"/>
                      </a:solidFill>
                    </a:defRPr>
                  </a:lvl9pPr>
                </a:lstStyle>
                <a:p>
                  <a:r>
                    <a:rPr lang="en-US" sz="2400" dirty="0" smtClean="0">
                      <a:solidFill>
                        <a:srgbClr val="FFFF00"/>
                      </a:solidFill>
                    </a:rPr>
                    <a:t>F</a:t>
                  </a:r>
                  <a:r>
                    <a:rPr lang="en-US" sz="2400" baseline="-25000" dirty="0" smtClean="0">
                      <a:solidFill>
                        <a:srgbClr val="FFFF00"/>
                      </a:solidFill>
                    </a:rPr>
                    <a:t>TOP</a:t>
                  </a:r>
                  <a:endParaRPr lang="en-US" sz="2400" dirty="0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6742072" y="3977640"/>
                <a:ext cx="1371600" cy="1446986"/>
                <a:chOff x="6742072" y="3977640"/>
                <a:chExt cx="1371600" cy="1446986"/>
              </a:xfrm>
            </p:grpSpPr>
            <p:cxnSp>
              <p:nvCxnSpPr>
                <p:cNvPr id="19" name="Straight Arrow Connector 18"/>
                <p:cNvCxnSpPr/>
                <p:nvPr/>
              </p:nvCxnSpPr>
              <p:spPr>
                <a:xfrm flipV="1">
                  <a:off x="7326076" y="3977640"/>
                  <a:ext cx="0" cy="1051560"/>
                </a:xfrm>
                <a:prstGeom prst="straightConnector1">
                  <a:avLst/>
                </a:prstGeom>
                <a:ln w="38100">
                  <a:solidFill>
                    <a:srgbClr val="FFFF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itle 1"/>
                <p:cNvSpPr txBox="1">
                  <a:spLocks/>
                </p:cNvSpPr>
                <p:nvPr/>
              </p:nvSpPr>
              <p:spPr>
                <a:xfrm>
                  <a:off x="6742072" y="5026093"/>
                  <a:ext cx="1371600" cy="398533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b">
                  <a:noAutofit/>
                </a:bodyPr>
                <a:lstStyle>
                  <a:lvl1pPr algn="l" defTabSz="914400" rtl="0" eaLnBrk="1" latinLnBrk="0" hangingPunct="1">
                    <a:spcBef>
                      <a:spcPct val="0"/>
                    </a:spcBef>
                    <a:buNone/>
                    <a:defRPr sz="3600" kern="120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Garamond" pitchFamily="18" charset="0"/>
                      <a:ea typeface="+mj-ea"/>
                      <a:cs typeface="+mj-cs"/>
                    </a:defRPr>
                  </a:lvl1pPr>
                  <a:lvl2pPr eaLnBrk="1" hangingPunct="1">
                    <a:defRPr>
                      <a:solidFill>
                        <a:schemeClr val="tx2"/>
                      </a:solidFill>
                    </a:defRPr>
                  </a:lvl2pPr>
                  <a:lvl3pPr eaLnBrk="1" hangingPunct="1">
                    <a:defRPr>
                      <a:solidFill>
                        <a:schemeClr val="tx2"/>
                      </a:solidFill>
                    </a:defRPr>
                  </a:lvl3pPr>
                  <a:lvl4pPr eaLnBrk="1" hangingPunct="1">
                    <a:defRPr>
                      <a:solidFill>
                        <a:schemeClr val="tx2"/>
                      </a:solidFill>
                    </a:defRPr>
                  </a:lvl4pPr>
                  <a:lvl5pPr eaLnBrk="1" hangingPunct="1">
                    <a:defRPr>
                      <a:solidFill>
                        <a:schemeClr val="tx2"/>
                      </a:solidFill>
                    </a:defRPr>
                  </a:lvl5pPr>
                  <a:lvl6pPr eaLnBrk="1" hangingPunct="1">
                    <a:defRPr>
                      <a:solidFill>
                        <a:schemeClr val="tx2"/>
                      </a:solidFill>
                    </a:defRPr>
                  </a:lvl6pPr>
                  <a:lvl7pPr eaLnBrk="1" hangingPunct="1">
                    <a:defRPr>
                      <a:solidFill>
                        <a:schemeClr val="tx2"/>
                      </a:solidFill>
                    </a:defRPr>
                  </a:lvl7pPr>
                  <a:lvl8pPr eaLnBrk="1" hangingPunct="1">
                    <a:defRPr>
                      <a:solidFill>
                        <a:schemeClr val="tx2"/>
                      </a:solidFill>
                    </a:defRPr>
                  </a:lvl8pPr>
                  <a:lvl9pPr eaLnBrk="1" hangingPunct="1">
                    <a:defRPr>
                      <a:solidFill>
                        <a:schemeClr val="tx2"/>
                      </a:solidFill>
                    </a:defRPr>
                  </a:lvl9pPr>
                </a:lstStyle>
                <a:p>
                  <a:r>
                    <a:rPr lang="en-US" sz="2400" dirty="0" smtClean="0">
                      <a:solidFill>
                        <a:srgbClr val="FFFF00"/>
                      </a:solidFill>
                    </a:rPr>
                    <a:t>F</a:t>
                  </a:r>
                  <a:r>
                    <a:rPr lang="en-US" sz="2400" baseline="-25000" dirty="0" smtClean="0">
                      <a:solidFill>
                        <a:srgbClr val="FFFF00"/>
                      </a:solidFill>
                    </a:rPr>
                    <a:t>BOTTOM</a:t>
                  </a:r>
                  <a:endParaRPr lang="en-US" sz="2400" dirty="0">
                    <a:solidFill>
                      <a:srgbClr val="FFFF00"/>
                    </a:solidFill>
                  </a:endParaRPr>
                </a:p>
              </p:txBody>
            </p:sp>
          </p:grpSp>
          <p:sp>
            <p:nvSpPr>
              <p:cNvPr id="18" name="Title 1"/>
              <p:cNvSpPr txBox="1">
                <a:spLocks/>
              </p:cNvSpPr>
              <p:nvPr/>
            </p:nvSpPr>
            <p:spPr>
              <a:xfrm>
                <a:off x="7380174" y="3199253"/>
                <a:ext cx="635864" cy="398533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>
                    <a:solidFill>
                      <a:srgbClr val="00B0F0"/>
                    </a:solidFill>
                  </a:rPr>
                  <a:t>mg</a:t>
                </a:r>
                <a:endParaRPr lang="en-US" sz="2400" dirty="0">
                  <a:solidFill>
                    <a:srgbClr val="00B0F0"/>
                  </a:solidFill>
                </a:endParaRPr>
              </a:p>
            </p:txBody>
          </p:sp>
        </p:grpSp>
      </p:grpSp>
      <p:sp>
        <p:nvSpPr>
          <p:cNvPr id="24" name="Title 1"/>
          <p:cNvSpPr txBox="1">
            <a:spLocks/>
          </p:cNvSpPr>
          <p:nvPr/>
        </p:nvSpPr>
        <p:spPr>
          <a:xfrm>
            <a:off x="274320" y="5257801"/>
            <a:ext cx="5577840" cy="14402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Write out the sum of the vertical forces.</a:t>
            </a:r>
          </a:p>
          <a:p>
            <a:r>
              <a:rPr lang="en-US" sz="2400" dirty="0" smtClean="0"/>
              <a:t>F</a:t>
            </a:r>
            <a:r>
              <a:rPr lang="en-US" sz="2400" baseline="-25000" dirty="0" smtClean="0"/>
              <a:t>B</a:t>
            </a:r>
            <a:r>
              <a:rPr lang="en-US" sz="2400" dirty="0" smtClean="0"/>
              <a:t> - F</a:t>
            </a:r>
            <a:r>
              <a:rPr lang="en-US" sz="2400" baseline="-25000" dirty="0" smtClean="0"/>
              <a:t>T</a:t>
            </a:r>
            <a:r>
              <a:rPr lang="en-US" sz="2400" dirty="0" smtClean="0"/>
              <a:t> - mg ≠ 0 in general.  Define F</a:t>
            </a:r>
            <a:r>
              <a:rPr lang="en-US" sz="2400" baseline="-25000" dirty="0" smtClean="0"/>
              <a:t>B</a:t>
            </a:r>
            <a:r>
              <a:rPr lang="en-US" sz="2400" dirty="0" smtClean="0"/>
              <a:t> - F</a:t>
            </a:r>
            <a:r>
              <a:rPr lang="en-US" sz="2400" baseline="-25000" dirty="0" smtClean="0"/>
              <a:t>T</a:t>
            </a:r>
            <a:r>
              <a:rPr lang="en-US" sz="2400" dirty="0" smtClean="0"/>
              <a:t> as the Buoyant Force, the net upward force exerted on the object by the fluid.</a:t>
            </a:r>
            <a:endParaRPr lang="en-US" sz="2400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5899212" y="6080760"/>
            <a:ext cx="3017521" cy="480099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err="1" smtClean="0">
                <a:solidFill>
                  <a:schemeClr val="bg1"/>
                </a:solidFill>
              </a:rPr>
              <a:t>F</a:t>
            </a:r>
            <a:r>
              <a:rPr lang="en-US" sz="2400" baseline="-25000" dirty="0" err="1" smtClean="0">
                <a:solidFill>
                  <a:schemeClr val="bg1"/>
                </a:solidFill>
              </a:rPr>
              <a:t>Buoyant</a:t>
            </a:r>
            <a:r>
              <a:rPr lang="en-US" sz="2400" dirty="0">
                <a:solidFill>
                  <a:schemeClr val="bg1"/>
                </a:solidFill>
              </a:rPr>
              <a:t>= (</a:t>
            </a:r>
            <a:r>
              <a:rPr lang="el-GR" sz="2400" dirty="0" smtClean="0">
                <a:solidFill>
                  <a:schemeClr val="bg1"/>
                </a:solidFill>
              </a:rPr>
              <a:t>ρ</a:t>
            </a:r>
            <a:r>
              <a:rPr lang="en-US" sz="2400" baseline="-25000" dirty="0" err="1" smtClean="0">
                <a:solidFill>
                  <a:schemeClr val="bg1"/>
                </a:solidFill>
              </a:rPr>
              <a:t>fluid</a:t>
            </a:r>
            <a:r>
              <a:rPr lang="en-US" sz="2400" dirty="0" err="1" smtClean="0">
                <a:solidFill>
                  <a:schemeClr val="bg1"/>
                </a:solidFill>
              </a:rPr>
              <a:t>V</a:t>
            </a:r>
            <a:r>
              <a:rPr lang="en-US" sz="2400" baseline="-25000" dirty="0" err="1" smtClean="0">
                <a:solidFill>
                  <a:schemeClr val="bg1"/>
                </a:solidFill>
              </a:rPr>
              <a:t>object</a:t>
            </a:r>
            <a:r>
              <a:rPr lang="en-US" sz="2400" baseline="-25000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)g</a:t>
            </a:r>
          </a:p>
        </p:txBody>
      </p:sp>
    </p:spTree>
    <p:extLst>
      <p:ext uri="{BB962C8B-B14F-4D97-AF65-F5344CB8AC3E}">
        <p14:creationId xmlns:p14="http://schemas.microsoft.com/office/powerpoint/2010/main" val="156868706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24" grpId="0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82819" y="405031"/>
            <a:ext cx="5623560" cy="36118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This time we get to see it!</a:t>
            </a: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Clicker Question:	For the tank shown on the screen, which stream of water will go farther?</a:t>
            </a: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>
                <a:solidFill>
                  <a:srgbClr val="FFFF00"/>
                </a:solidFill>
              </a:rPr>
              <a:t>A)	</a:t>
            </a:r>
            <a:r>
              <a:rPr lang="en-US" sz="2400" dirty="0" smtClean="0">
                <a:solidFill>
                  <a:srgbClr val="FFFF00"/>
                </a:solidFill>
              </a:rPr>
              <a:t>near to </a:t>
            </a:r>
            <a:r>
              <a:rPr lang="en-US" sz="2400" dirty="0">
                <a:solidFill>
                  <a:srgbClr val="FFFF00"/>
                </a:solidFill>
              </a:rPr>
              <a:t>the top</a:t>
            </a:r>
          </a:p>
          <a:p>
            <a:r>
              <a:rPr lang="en-US" sz="2400" dirty="0">
                <a:solidFill>
                  <a:srgbClr val="FFFF00"/>
                </a:solidFill>
              </a:rPr>
              <a:t>B)	</a:t>
            </a:r>
            <a:r>
              <a:rPr lang="en-US" sz="2400" dirty="0" smtClean="0">
                <a:solidFill>
                  <a:srgbClr val="FFFF00"/>
                </a:solidFill>
              </a:rPr>
              <a:t>halfway </a:t>
            </a:r>
            <a:r>
              <a:rPr lang="en-US" sz="2400" dirty="0">
                <a:solidFill>
                  <a:srgbClr val="FFFF00"/>
                </a:solidFill>
              </a:rPr>
              <a:t>down from the top</a:t>
            </a:r>
          </a:p>
          <a:p>
            <a:r>
              <a:rPr lang="en-US" sz="2400" dirty="0">
                <a:solidFill>
                  <a:srgbClr val="FFFF00"/>
                </a:solidFill>
              </a:rPr>
              <a:t>C</a:t>
            </a:r>
            <a:r>
              <a:rPr lang="en-US" sz="2400" dirty="0" smtClean="0">
                <a:solidFill>
                  <a:srgbClr val="FFFF00"/>
                </a:solidFill>
              </a:rPr>
              <a:t>)</a:t>
            </a:r>
            <a:r>
              <a:rPr lang="en-US" sz="2400" dirty="0">
                <a:solidFill>
                  <a:srgbClr val="FFFF00"/>
                </a:solidFill>
              </a:rPr>
              <a:t>	near to the bottom</a:t>
            </a:r>
          </a:p>
          <a:p>
            <a:r>
              <a:rPr lang="en-US" sz="2400" dirty="0">
                <a:solidFill>
                  <a:srgbClr val="FFFF00"/>
                </a:solidFill>
              </a:rPr>
              <a:t>D</a:t>
            </a:r>
            <a:r>
              <a:rPr lang="en-US" sz="2400" dirty="0" smtClean="0">
                <a:solidFill>
                  <a:srgbClr val="FFFF00"/>
                </a:solidFill>
              </a:rPr>
              <a:t>)</a:t>
            </a:r>
            <a:r>
              <a:rPr lang="en-US" sz="2400" dirty="0">
                <a:solidFill>
                  <a:srgbClr val="FFFF00"/>
                </a:solidFill>
              </a:rPr>
              <a:t>	all will be the same</a:t>
            </a:r>
            <a:r>
              <a:rPr lang="en-US" sz="2400" dirty="0"/>
              <a:t>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040880" y="0"/>
            <a:ext cx="2103120" cy="81006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Head Pressure Demonstration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3708719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223260" y="199588"/>
            <a:ext cx="2697480" cy="4724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Buoyant Forces</a:t>
            </a:r>
            <a:endParaRPr lang="en-US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29109" y="960120"/>
            <a:ext cx="7684068" cy="26517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Clicker Question:	What happens when a low density fluid ( oil ) is </a:t>
            </a:r>
            <a:r>
              <a:rPr lang="en-US" sz="2400" dirty="0" smtClean="0">
                <a:solidFill>
                  <a:srgbClr val="FFFF00"/>
                </a:solidFill>
              </a:rPr>
              <a:t>poured </a:t>
            </a:r>
            <a:r>
              <a:rPr lang="en-US" sz="2400" dirty="0" smtClean="0">
                <a:solidFill>
                  <a:srgbClr val="FFFF00"/>
                </a:solidFill>
              </a:rPr>
              <a:t>into a container with a high density fluid           ( water ) assuming they do not mix?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A)	The oil forms a single layer above the water.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B)	The </a:t>
            </a:r>
            <a:r>
              <a:rPr lang="en-US" sz="2400" dirty="0">
                <a:solidFill>
                  <a:srgbClr val="FFFF00"/>
                </a:solidFill>
              </a:rPr>
              <a:t>oil forms a single layer </a:t>
            </a:r>
            <a:r>
              <a:rPr lang="en-US" sz="2400" dirty="0" smtClean="0">
                <a:solidFill>
                  <a:srgbClr val="FFFF00"/>
                </a:solidFill>
              </a:rPr>
              <a:t>below </a:t>
            </a:r>
            <a:r>
              <a:rPr lang="en-US" sz="2400" dirty="0">
                <a:solidFill>
                  <a:srgbClr val="FFFF00"/>
                </a:solidFill>
              </a:rPr>
              <a:t>the water</a:t>
            </a:r>
            <a:r>
              <a:rPr lang="en-US" sz="2400" dirty="0" smtClean="0">
                <a:solidFill>
                  <a:srgbClr val="FFFF00"/>
                </a:solidFill>
              </a:rPr>
              <a:t>.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C)	The oil forms drops that are interspersed with the 	water.</a:t>
            </a:r>
            <a:endParaRPr lang="en-US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35240" y="0"/>
            <a:ext cx="1508760" cy="81006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Water, Oil, </a:t>
            </a:r>
            <a:r>
              <a:rPr lang="en-US" sz="2400" dirty="0" err="1" smtClean="0"/>
              <a:t>Superball</a:t>
            </a:r>
            <a:endParaRPr lang="en-US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29109" y="3794760"/>
            <a:ext cx="7684068" cy="21731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Clicker Question:	What happens when a </a:t>
            </a:r>
            <a:r>
              <a:rPr lang="en-US" sz="2400" dirty="0" err="1" smtClean="0">
                <a:solidFill>
                  <a:srgbClr val="FFFF00"/>
                </a:solidFill>
              </a:rPr>
              <a:t>superball</a:t>
            </a:r>
            <a:r>
              <a:rPr lang="en-US" sz="2400" dirty="0" smtClean="0">
                <a:solidFill>
                  <a:srgbClr val="FFFF00"/>
                </a:solidFill>
              </a:rPr>
              <a:t> with a density between that of the two liquids is placed into the </a:t>
            </a:r>
            <a:r>
              <a:rPr lang="en-US" sz="2400" dirty="0" smtClean="0">
                <a:solidFill>
                  <a:srgbClr val="FFFF00"/>
                </a:solidFill>
              </a:rPr>
              <a:t>tank and then more oil is added?</a:t>
            </a:r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A)	</a:t>
            </a:r>
            <a:r>
              <a:rPr lang="en-US" sz="2400" dirty="0" smtClean="0">
                <a:solidFill>
                  <a:srgbClr val="FFFF00"/>
                </a:solidFill>
              </a:rPr>
              <a:t>More of the ball will be in the water.</a:t>
            </a:r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B)	</a:t>
            </a:r>
            <a:r>
              <a:rPr lang="en-US" sz="2400" dirty="0" smtClean="0">
                <a:solidFill>
                  <a:srgbClr val="FFFF00"/>
                </a:solidFill>
              </a:rPr>
              <a:t>Less of the ball will be in the water.</a:t>
            </a:r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C)	</a:t>
            </a:r>
            <a:r>
              <a:rPr lang="en-US" sz="2400" dirty="0" smtClean="0">
                <a:solidFill>
                  <a:srgbClr val="FFFF00"/>
                </a:solidFill>
              </a:rPr>
              <a:t>The same amount of the ball will be in the water.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0096974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11480" y="548640"/>
            <a:ext cx="8183880" cy="1874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Suppose a 0.1 m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 ball has is tied to </a:t>
            </a:r>
            <a:r>
              <a:rPr lang="en-US" sz="2400" dirty="0" smtClean="0"/>
              <a:t>the bottom of a tank </a:t>
            </a:r>
            <a:r>
              <a:rPr lang="en-US" sz="2400" dirty="0" smtClean="0"/>
              <a:t>by a string.  </a:t>
            </a:r>
            <a:r>
              <a:rPr lang="en-US" sz="2400" dirty="0" smtClean="0"/>
              <a:t>The tank is filled with </a:t>
            </a:r>
            <a:r>
              <a:rPr lang="en-US" sz="2400" dirty="0" smtClean="0"/>
              <a:t>water and it is found that the tension in the string is 50.0 N.  What is the density of the ball?</a:t>
            </a:r>
          </a:p>
          <a:p>
            <a:endParaRPr lang="en-US" sz="2400" dirty="0"/>
          </a:p>
          <a:p>
            <a:r>
              <a:rPr lang="en-US" sz="2400" dirty="0" smtClean="0">
                <a:solidFill>
                  <a:srgbClr val="FFFF00"/>
                </a:solidFill>
              </a:rPr>
              <a:t>Take 3 minutes and start the problem.</a:t>
            </a:r>
            <a:endParaRPr lang="en-US" sz="2400" dirty="0">
              <a:solidFill>
                <a:srgbClr val="FFFF00"/>
              </a:solidFill>
            </a:endParaRPr>
          </a:p>
        </p:txBody>
      </p:sp>
      <p:pic>
        <p:nvPicPr>
          <p:cNvPr id="56322" name="Picture 2" descr="C:\Users\bhalfpap\AppData\Local\Microsoft\Windows\Temporary Internet Files\Content.IE5\0QZBDI9M\MC9004419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737360"/>
            <a:ext cx="2232025" cy="122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>
            <a:stCxn id="5" idx="4"/>
          </p:cNvCxnSpPr>
          <p:nvPr/>
        </p:nvCxnSpPr>
        <p:spPr>
          <a:xfrm>
            <a:off x="7726680" y="5166360"/>
            <a:ext cx="0" cy="483031"/>
          </a:xfrm>
          <a:prstGeom prst="straightConnector1">
            <a:avLst/>
          </a:prstGeom>
          <a:ln w="381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726680" y="4377690"/>
            <a:ext cx="0" cy="662940"/>
          </a:xfrm>
          <a:prstGeom prst="straightConnector1">
            <a:avLst/>
          </a:prstGeom>
          <a:ln w="381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0"/>
          </p:cNvCxnSpPr>
          <p:nvPr/>
        </p:nvCxnSpPr>
        <p:spPr>
          <a:xfrm flipV="1">
            <a:off x="7726680" y="3429000"/>
            <a:ext cx="0" cy="822960"/>
          </a:xfrm>
          <a:prstGeom prst="straightConnector1">
            <a:avLst/>
          </a:prstGeom>
          <a:ln w="381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 txBox="1">
            <a:spLocks/>
          </p:cNvSpPr>
          <p:nvPr/>
        </p:nvSpPr>
        <p:spPr>
          <a:xfrm>
            <a:off x="7680960" y="4506390"/>
            <a:ext cx="624840" cy="4055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00FF00"/>
                </a:solidFill>
              </a:rPr>
              <a:t>mg</a:t>
            </a:r>
            <a:endParaRPr lang="en-US" sz="2400" dirty="0">
              <a:solidFill>
                <a:srgbClr val="00FF00"/>
              </a:solidFill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7680960" y="3637711"/>
            <a:ext cx="624840" cy="4055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00FF00"/>
                </a:solidFill>
              </a:rPr>
              <a:t>F</a:t>
            </a:r>
            <a:r>
              <a:rPr lang="en-US" sz="2400" baseline="-25000" dirty="0" smtClean="0">
                <a:solidFill>
                  <a:srgbClr val="00FF00"/>
                </a:solidFill>
              </a:rPr>
              <a:t>B</a:t>
            </a:r>
            <a:endParaRPr lang="en-US" sz="2400" dirty="0">
              <a:solidFill>
                <a:srgbClr val="00FF00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7680960" y="5183055"/>
            <a:ext cx="449580" cy="4055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00FF00"/>
                </a:solidFill>
              </a:rPr>
              <a:t>T</a:t>
            </a:r>
            <a:endParaRPr lang="en-US" sz="2400" dirty="0">
              <a:solidFill>
                <a:srgbClr val="00FF00"/>
              </a:solidFill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0088177"/>
              </p:ext>
            </p:extLst>
          </p:nvPr>
        </p:nvGraphicFramePr>
        <p:xfrm>
          <a:off x="411480" y="3044190"/>
          <a:ext cx="150495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61" name="Equation" r:id="rId4" imgW="1002960" imgH="215640" progId="Equation.3">
                  <p:embed/>
                </p:oleObj>
              </mc:Choice>
              <mc:Fallback>
                <p:oleObj name="Equation" r:id="rId4" imgW="1002960" imgH="215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" y="3044190"/>
                        <a:ext cx="1504950" cy="3238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Group 21"/>
          <p:cNvGrpSpPr/>
          <p:nvPr/>
        </p:nvGrpSpPr>
        <p:grpSpPr>
          <a:xfrm>
            <a:off x="7269480" y="3749040"/>
            <a:ext cx="1703212" cy="2743200"/>
            <a:chOff x="7269480" y="3749040"/>
            <a:chExt cx="1703212" cy="2743200"/>
          </a:xfrm>
        </p:grpSpPr>
        <p:sp>
          <p:nvSpPr>
            <p:cNvPr id="5" name="Oval 4"/>
            <p:cNvSpPr/>
            <p:nvPr/>
          </p:nvSpPr>
          <p:spPr>
            <a:xfrm>
              <a:off x="7269480" y="4251960"/>
              <a:ext cx="914400" cy="914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>
              <a:stCxn id="5" idx="4"/>
            </p:cNvCxnSpPr>
            <p:nvPr/>
          </p:nvCxnSpPr>
          <p:spPr>
            <a:xfrm>
              <a:off x="7726680" y="5166360"/>
              <a:ext cx="0" cy="132588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8632825" y="3749040"/>
              <a:ext cx="0" cy="75735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itle 1"/>
            <p:cNvSpPr txBox="1">
              <a:spLocks/>
            </p:cNvSpPr>
            <p:nvPr/>
          </p:nvSpPr>
          <p:spPr>
            <a:xfrm>
              <a:off x="8576452" y="3924946"/>
              <a:ext cx="396240" cy="40553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+</a:t>
              </a:r>
              <a:endParaRPr lang="en-US" sz="2400" dirty="0"/>
            </a:p>
          </p:txBody>
        </p:sp>
      </p:grp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9054210"/>
              </p:ext>
            </p:extLst>
          </p:nvPr>
        </p:nvGraphicFramePr>
        <p:xfrm>
          <a:off x="1485900" y="3989070"/>
          <a:ext cx="11430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62" name="Equation" r:id="rId6" imgW="761760" imgH="228600" progId="Equation.3">
                  <p:embed/>
                </p:oleObj>
              </mc:Choice>
              <mc:Fallback>
                <p:oleObj name="Equation" r:id="rId6" imgW="761760" imgH="2286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5900" y="3989070"/>
                        <a:ext cx="1143000" cy="342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1036733"/>
              </p:ext>
            </p:extLst>
          </p:nvPr>
        </p:nvGraphicFramePr>
        <p:xfrm>
          <a:off x="1508760" y="4953000"/>
          <a:ext cx="9144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63" name="Equation" r:id="rId8" imgW="609480" imgH="215640" progId="Equation.3">
                  <p:embed/>
                </p:oleObj>
              </mc:Choice>
              <mc:Fallback>
                <p:oleObj name="Equation" r:id="rId8" imgW="609480" imgH="2156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8760" y="4953000"/>
                        <a:ext cx="914400" cy="3238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7561420"/>
              </p:ext>
            </p:extLst>
          </p:nvPr>
        </p:nvGraphicFramePr>
        <p:xfrm>
          <a:off x="411480" y="5897880"/>
          <a:ext cx="2171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64" name="Equation" r:id="rId10" imgW="1447560" imgH="228600" progId="Equation.3">
                  <p:embed/>
                </p:oleObj>
              </mc:Choice>
              <mc:Fallback>
                <p:oleObj name="Equation" r:id="rId10" imgW="1447560" imgH="2286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" y="5897880"/>
                        <a:ext cx="2171700" cy="342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6923384"/>
              </p:ext>
            </p:extLst>
          </p:nvPr>
        </p:nvGraphicFramePr>
        <p:xfrm>
          <a:off x="3383280" y="3878580"/>
          <a:ext cx="3409951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65" name="Equation" r:id="rId12" imgW="2273040" imgH="1574640" progId="Equation.3">
                  <p:embed/>
                </p:oleObj>
              </mc:Choice>
              <mc:Fallback>
                <p:oleObj name="Equation" r:id="rId12" imgW="2273040" imgH="157464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3280" y="3878580"/>
                        <a:ext cx="3409951" cy="23622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8150107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6887</TotalTime>
  <Words>552</Words>
  <Application>Microsoft Office PowerPoint</Application>
  <PresentationFormat>On-screen Show (4:3)</PresentationFormat>
  <Paragraphs>92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Default Theme</vt:lpstr>
      <vt:lpstr>Equation</vt:lpstr>
      <vt:lpstr>Microsoft Equation 3.0</vt:lpstr>
      <vt:lpstr>Physics 101  -  Lecture 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Illinois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101  -  Lecture 7</dc:title>
  <dc:creator>Halfpap, Bradford Lee</dc:creator>
  <cp:lastModifiedBy>Halfpap, Bradford Lee</cp:lastModifiedBy>
  <cp:revision>305</cp:revision>
  <dcterms:created xsi:type="dcterms:W3CDTF">2012-09-16T23:14:53Z</dcterms:created>
  <dcterms:modified xsi:type="dcterms:W3CDTF">2012-10-31T14:57:26Z</dcterms:modified>
</cp:coreProperties>
</file>