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sldIdLst>
    <p:sldId id="257" r:id="rId2"/>
    <p:sldId id="258" r:id="rId3"/>
    <p:sldId id="267" r:id="rId4"/>
    <p:sldId id="268" r:id="rId5"/>
    <p:sldId id="269" r:id="rId6"/>
    <p:sldId id="270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4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image" Target="../media/image12.wmf"/><Relationship Id="rId7" Type="http://schemas.openxmlformats.org/officeDocument/2006/relationships/image" Target="../media/image16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447800"/>
            <a:ext cx="7543800" cy="838200"/>
          </a:xfrm>
        </p:spPr>
        <p:txBody>
          <a:bodyPr>
            <a:noAutofit/>
          </a:bodyPr>
          <a:lstStyle>
            <a:lvl1pPr>
              <a:defRPr sz="3600">
                <a:solidFill>
                  <a:schemeClr val="tx1"/>
                </a:solidFill>
                <a:latin typeface="Garamond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ransition>
    <p:wipe dir="d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6.bin"/><Relationship Id="rId10" Type="http://schemas.openxmlformats.org/officeDocument/2006/relationships/image" Target="../media/image9.wmf"/><Relationship Id="rId4" Type="http://schemas.openxmlformats.org/officeDocument/2006/relationships/image" Target="../media/image6.wmf"/><Relationship Id="rId9" Type="http://schemas.openxmlformats.org/officeDocument/2006/relationships/oleObject" Target="../embeddings/oleObject8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13" Type="http://schemas.openxmlformats.org/officeDocument/2006/relationships/oleObject" Target="../embeddings/oleObject14.bin"/><Relationship Id="rId18" Type="http://schemas.openxmlformats.org/officeDocument/2006/relationships/image" Target="../media/image17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14.wmf"/><Relationship Id="rId17" Type="http://schemas.openxmlformats.org/officeDocument/2006/relationships/oleObject" Target="../embeddings/oleObject16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6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11.wmf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10.bin"/><Relationship Id="rId15" Type="http://schemas.openxmlformats.org/officeDocument/2006/relationships/oleObject" Target="../embeddings/oleObject15.bin"/><Relationship Id="rId10" Type="http://schemas.openxmlformats.org/officeDocument/2006/relationships/image" Target="../media/image13.wmf"/><Relationship Id="rId4" Type="http://schemas.openxmlformats.org/officeDocument/2006/relationships/image" Target="../media/image10.wmf"/><Relationship Id="rId9" Type="http://schemas.openxmlformats.org/officeDocument/2006/relationships/oleObject" Target="../embeddings/oleObject12.bin"/><Relationship Id="rId14" Type="http://schemas.openxmlformats.org/officeDocument/2006/relationships/image" Target="../media/image15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12" Type="http://schemas.openxmlformats.org/officeDocument/2006/relationships/image" Target="../media/image22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9.wmf"/><Relationship Id="rId11" Type="http://schemas.openxmlformats.org/officeDocument/2006/relationships/oleObject" Target="../embeddings/oleObject21.bin"/><Relationship Id="rId5" Type="http://schemas.openxmlformats.org/officeDocument/2006/relationships/oleObject" Target="../embeddings/oleObject18.bin"/><Relationship Id="rId10" Type="http://schemas.openxmlformats.org/officeDocument/2006/relationships/image" Target="../media/image21.wmf"/><Relationship Id="rId4" Type="http://schemas.openxmlformats.org/officeDocument/2006/relationships/image" Target="../media/image18.wmf"/><Relationship Id="rId9" Type="http://schemas.openxmlformats.org/officeDocument/2006/relationships/oleObject" Target="../embeddings/oleObject20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oleObject24.bin"/><Relationship Id="rId12" Type="http://schemas.openxmlformats.org/officeDocument/2006/relationships/image" Target="../media/image27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4.wmf"/><Relationship Id="rId11" Type="http://schemas.openxmlformats.org/officeDocument/2006/relationships/oleObject" Target="../embeddings/oleObject26.bin"/><Relationship Id="rId5" Type="http://schemas.openxmlformats.org/officeDocument/2006/relationships/oleObject" Target="../embeddings/oleObject23.bin"/><Relationship Id="rId10" Type="http://schemas.openxmlformats.org/officeDocument/2006/relationships/image" Target="../media/image26.wmf"/><Relationship Id="rId4" Type="http://schemas.openxmlformats.org/officeDocument/2006/relationships/image" Target="../media/image23.wmf"/><Relationship Id="rId9" Type="http://schemas.openxmlformats.org/officeDocument/2006/relationships/oleObject" Target="../embeddings/oleObject25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457200"/>
            <a:ext cx="7543800" cy="838200"/>
          </a:xfrm>
        </p:spPr>
        <p:txBody>
          <a:bodyPr/>
          <a:lstStyle/>
          <a:p>
            <a:pPr algn="ctr"/>
            <a:r>
              <a:rPr lang="en-US" sz="4800" dirty="0" smtClean="0"/>
              <a:t>Physics 101  -  Lecture 11</a:t>
            </a:r>
            <a:endParaRPr lang="en-US" sz="48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804461" y="1621231"/>
            <a:ext cx="7543800" cy="112774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Today’s lecture will cover sections 7.1 to 7.4.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25245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3956" y="411513"/>
            <a:ext cx="7543800" cy="1097268"/>
          </a:xfrm>
        </p:spPr>
        <p:txBody>
          <a:bodyPr/>
          <a:lstStyle/>
          <a:p>
            <a:r>
              <a:rPr lang="en-US" dirty="0" smtClean="0"/>
              <a:t>2)  Pendulum swings up</a:t>
            </a:r>
            <a:br>
              <a:rPr lang="en-US" dirty="0" smtClean="0"/>
            </a:br>
            <a:r>
              <a:rPr lang="en-US" dirty="0" smtClean="0"/>
              <a:t>Use the </a:t>
            </a:r>
            <a:r>
              <a:rPr lang="en-US" dirty="0" err="1" smtClean="0"/>
              <a:t>WETh</a:t>
            </a:r>
            <a:r>
              <a:rPr lang="en-US" dirty="0" smtClean="0"/>
              <a:t> to relate </a:t>
            </a:r>
            <a:r>
              <a:rPr lang="el-GR" dirty="0" smtClean="0"/>
              <a:t>Δ</a:t>
            </a:r>
            <a:r>
              <a:rPr lang="en-US" dirty="0" smtClean="0"/>
              <a:t>y to V.</a:t>
            </a:r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5683804" y="1583029"/>
            <a:ext cx="1280146" cy="88182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/>
              <a:t>Final Picture</a:t>
            </a:r>
            <a:endParaRPr lang="en-US" sz="2800" dirty="0"/>
          </a:p>
        </p:txBody>
      </p:sp>
      <p:sp>
        <p:nvSpPr>
          <p:cNvPr id="18" name="Rectangle 17"/>
          <p:cNvSpPr/>
          <p:nvPr/>
        </p:nvSpPr>
        <p:spPr>
          <a:xfrm>
            <a:off x="6316043" y="2834634"/>
            <a:ext cx="1828780" cy="914390"/>
          </a:xfrm>
          <a:prstGeom prst="rect">
            <a:avLst/>
          </a:prstGeom>
          <a:solidFill>
            <a:srgbClr val="00B0F0">
              <a:alpha val="51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>
            <a:off x="4957800" y="1600200"/>
            <a:ext cx="1366077" cy="1215849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786580" y="1600200"/>
            <a:ext cx="1358243" cy="1215849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6176897" y="3017512"/>
            <a:ext cx="139146" cy="54863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6731326" y="3040378"/>
            <a:ext cx="1117032" cy="50290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err="1" smtClean="0"/>
              <a:t>M+m</a:t>
            </a:r>
            <a:endParaRPr lang="en-US" sz="2800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4547521" y="1600200"/>
            <a:ext cx="288426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itle 1"/>
          <p:cNvSpPr txBox="1">
            <a:spLocks/>
          </p:cNvSpPr>
          <p:nvPr/>
        </p:nvSpPr>
        <p:spPr>
          <a:xfrm>
            <a:off x="6603701" y="2367764"/>
            <a:ext cx="828081" cy="50290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/>
              <a:t>V=0</a:t>
            </a:r>
            <a:endParaRPr lang="en-US" sz="2800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2743220" y="4329256"/>
            <a:ext cx="4043360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6603701" y="3749024"/>
            <a:ext cx="1" cy="580232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itle 1"/>
          <p:cNvSpPr txBox="1">
            <a:spLocks/>
          </p:cNvSpPr>
          <p:nvPr/>
        </p:nvSpPr>
        <p:spPr>
          <a:xfrm>
            <a:off x="6622510" y="3787689"/>
            <a:ext cx="809271" cy="50290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err="1" smtClean="0"/>
              <a:t>Δy</a:t>
            </a:r>
            <a:endParaRPr lang="en-US" sz="2800" dirty="0"/>
          </a:p>
        </p:txBody>
      </p:sp>
      <p:grpSp>
        <p:nvGrpSpPr>
          <p:cNvPr id="9" name="Group 8"/>
          <p:cNvGrpSpPr/>
          <p:nvPr/>
        </p:nvGrpSpPr>
        <p:grpSpPr>
          <a:xfrm>
            <a:off x="407552" y="1586066"/>
            <a:ext cx="2884262" cy="2743190"/>
            <a:chOff x="407552" y="1586066"/>
            <a:chExt cx="2884262" cy="2743190"/>
          </a:xfrm>
        </p:grpSpPr>
        <p:sp>
          <p:nvSpPr>
            <p:cNvPr id="3" name="Rectangle 2"/>
            <p:cNvSpPr/>
            <p:nvPr/>
          </p:nvSpPr>
          <p:spPr>
            <a:xfrm>
              <a:off x="914440" y="3414866"/>
              <a:ext cx="1828780" cy="914390"/>
            </a:xfrm>
            <a:prstGeom prst="rect">
              <a:avLst/>
            </a:prstGeom>
            <a:solidFill>
              <a:schemeClr val="tx2">
                <a:lumMod val="50000"/>
                <a:alpha val="51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407552" y="1586066"/>
              <a:ext cx="288426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>
              <a:off x="914420" y="1586066"/>
              <a:ext cx="0" cy="1828800"/>
            </a:xfrm>
            <a:prstGeom prst="line">
              <a:avLst/>
            </a:prstGeom>
            <a:ln w="254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2743220" y="1586066"/>
              <a:ext cx="0" cy="1828800"/>
            </a:xfrm>
            <a:prstGeom prst="line">
              <a:avLst/>
            </a:prstGeom>
            <a:ln w="254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itle 1"/>
            <p:cNvSpPr txBox="1">
              <a:spLocks/>
            </p:cNvSpPr>
            <p:nvPr/>
          </p:nvSpPr>
          <p:spPr>
            <a:xfrm>
              <a:off x="1371635" y="3620610"/>
              <a:ext cx="1005829" cy="502902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800" dirty="0" err="1" smtClean="0"/>
                <a:t>M+m</a:t>
              </a:r>
              <a:endParaRPr lang="en-US" sz="2800" dirty="0"/>
            </a:p>
          </p:txBody>
        </p:sp>
        <p:sp>
          <p:nvSpPr>
            <p:cNvPr id="8" name="Oval 7"/>
            <p:cNvSpPr/>
            <p:nvPr/>
          </p:nvSpPr>
          <p:spPr>
            <a:xfrm>
              <a:off x="775275" y="3520438"/>
              <a:ext cx="139145" cy="617207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itle 1"/>
            <p:cNvSpPr txBox="1">
              <a:spLocks/>
            </p:cNvSpPr>
            <p:nvPr/>
          </p:nvSpPr>
          <p:spPr>
            <a:xfrm>
              <a:off x="1645952" y="2816049"/>
              <a:ext cx="365756" cy="502902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800" dirty="0"/>
                <a:t>V</a:t>
              </a:r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>
              <a:off x="1529626" y="3291829"/>
              <a:ext cx="640113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itle 1"/>
            <p:cNvSpPr txBox="1">
              <a:spLocks/>
            </p:cNvSpPr>
            <p:nvPr/>
          </p:nvSpPr>
          <p:spPr>
            <a:xfrm>
              <a:off x="1188757" y="1618642"/>
              <a:ext cx="1280146" cy="881824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800" dirty="0" smtClean="0"/>
                <a:t>Initial Picture</a:t>
              </a:r>
              <a:endParaRPr lang="en-US" sz="2800" dirty="0"/>
            </a:p>
          </p:txBody>
        </p:sp>
      </p:grpSp>
      <p:sp>
        <p:nvSpPr>
          <p:cNvPr id="31" name="Title 1"/>
          <p:cNvSpPr txBox="1">
            <a:spLocks/>
          </p:cNvSpPr>
          <p:nvPr/>
        </p:nvSpPr>
        <p:spPr>
          <a:xfrm>
            <a:off x="704771" y="4983463"/>
            <a:ext cx="7543800" cy="109726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>
                <a:solidFill>
                  <a:srgbClr val="FFFF00"/>
                </a:solidFill>
              </a:rPr>
              <a:t>Take 1 minute to write down the </a:t>
            </a:r>
            <a:r>
              <a:rPr lang="en-US" dirty="0" err="1" smtClean="0">
                <a:solidFill>
                  <a:srgbClr val="FFFF00"/>
                </a:solidFill>
              </a:rPr>
              <a:t>WETh</a:t>
            </a:r>
            <a:r>
              <a:rPr lang="en-US" dirty="0" smtClean="0">
                <a:solidFill>
                  <a:srgbClr val="FFFF00"/>
                </a:solidFill>
              </a:rPr>
              <a:t> for these pictures.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475141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8" grpId="0" animBg="1"/>
      <p:bldP spid="17" grpId="0" animBg="1"/>
      <p:bldP spid="15" grpId="0"/>
      <p:bldP spid="22" grpId="0"/>
      <p:bldP spid="29" grpId="0"/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806" y="502952"/>
            <a:ext cx="8503826" cy="548634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Clicker Question  -  What did you write down?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365806" y="1508781"/>
            <a:ext cx="8503826" cy="402331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>
                <a:solidFill>
                  <a:srgbClr val="FFFF00"/>
                </a:solidFill>
              </a:rPr>
              <a:t>A)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B)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C)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D)</a:t>
            </a:r>
            <a:endParaRPr lang="en-US" dirty="0">
              <a:solidFill>
                <a:srgbClr val="FFFF00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72254"/>
              </p:ext>
            </p:extLst>
          </p:nvPr>
        </p:nvGraphicFramePr>
        <p:xfrm>
          <a:off x="1005879" y="1508781"/>
          <a:ext cx="67818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85" name="Equation" r:id="rId3" imgW="3390840" imgH="431640" progId="Equation.3">
                  <p:embed/>
                </p:oleObj>
              </mc:Choice>
              <mc:Fallback>
                <p:oleObj name="Equation" r:id="rId3" imgW="339084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05879" y="1508781"/>
                        <a:ext cx="6781800" cy="863600"/>
                      </a:xfrm>
                      <a:prstGeom prst="rect">
                        <a:avLst/>
                      </a:prstGeom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323101"/>
              </p:ext>
            </p:extLst>
          </p:nvPr>
        </p:nvGraphicFramePr>
        <p:xfrm>
          <a:off x="1005879" y="2657475"/>
          <a:ext cx="65532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86" name="Equation" r:id="rId5" imgW="3276360" imgH="431640" progId="Equation.3">
                  <p:embed/>
                </p:oleObj>
              </mc:Choice>
              <mc:Fallback>
                <p:oleObj name="Equation" r:id="rId5" imgW="3276360" imgH="4316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5879" y="2657475"/>
                        <a:ext cx="6553200" cy="8636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6714774"/>
              </p:ext>
            </p:extLst>
          </p:nvPr>
        </p:nvGraphicFramePr>
        <p:xfrm>
          <a:off x="1005879" y="3794125"/>
          <a:ext cx="48006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87" name="Equation" r:id="rId7" imgW="2400120" imgH="431640" progId="Equation.3">
                  <p:embed/>
                </p:oleObj>
              </mc:Choice>
              <mc:Fallback>
                <p:oleObj name="Equation" r:id="rId7" imgW="2400120" imgH="431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5879" y="3794125"/>
                        <a:ext cx="4800600" cy="8636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7286000"/>
              </p:ext>
            </p:extLst>
          </p:nvPr>
        </p:nvGraphicFramePr>
        <p:xfrm>
          <a:off x="1005879" y="4892024"/>
          <a:ext cx="48006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88" name="Equation" r:id="rId9" imgW="2400120" imgH="431640" progId="Equation.3">
                  <p:embed/>
                </p:oleObj>
              </mc:Choice>
              <mc:Fallback>
                <p:oleObj name="Equation" r:id="rId9" imgW="2400120" imgH="4316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5879" y="4892024"/>
                        <a:ext cx="4800600" cy="8636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6770624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1562" y="411513"/>
            <a:ext cx="7543800" cy="838200"/>
          </a:xfrm>
        </p:spPr>
        <p:txBody>
          <a:bodyPr/>
          <a:lstStyle/>
          <a:p>
            <a:r>
              <a:rPr lang="en-US" dirty="0" smtClean="0"/>
              <a:t>Combine these two results to find v(</a:t>
            </a:r>
            <a:r>
              <a:rPr lang="el-GR" dirty="0" smtClean="0"/>
              <a:t>Δ</a:t>
            </a:r>
            <a:r>
              <a:rPr lang="en-US" dirty="0" smtClean="0"/>
              <a:t>y).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8576609"/>
              </p:ext>
            </p:extLst>
          </p:nvPr>
        </p:nvGraphicFramePr>
        <p:xfrm>
          <a:off x="914440" y="1325903"/>
          <a:ext cx="17526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35" name="Equation" r:id="rId3" imgW="876240" imgH="431640" progId="Equation.3">
                  <p:embed/>
                </p:oleObj>
              </mc:Choice>
              <mc:Fallback>
                <p:oleObj name="Equation" r:id="rId3" imgW="876240" imgH="43164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40" y="1325903"/>
                        <a:ext cx="1752600" cy="8636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9913981"/>
              </p:ext>
            </p:extLst>
          </p:nvPr>
        </p:nvGraphicFramePr>
        <p:xfrm>
          <a:off x="4287986" y="1325903"/>
          <a:ext cx="41910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36" name="Equation" r:id="rId5" imgW="2095200" imgH="431640" progId="Equation.3">
                  <p:embed/>
                </p:oleObj>
              </mc:Choice>
              <mc:Fallback>
                <p:oleObj name="Equation" r:id="rId5" imgW="2095200" imgH="4316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7986" y="1325903"/>
                        <a:ext cx="4191000" cy="8636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4950358"/>
              </p:ext>
            </p:extLst>
          </p:nvPr>
        </p:nvGraphicFramePr>
        <p:xfrm>
          <a:off x="914440" y="2423171"/>
          <a:ext cx="13970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37" name="Equation" r:id="rId7" imgW="698400" imgH="228600" progId="Equation.3">
                  <p:embed/>
                </p:oleObj>
              </mc:Choice>
              <mc:Fallback>
                <p:oleObj name="Equation" r:id="rId7" imgW="698400" imgH="228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40" y="2423171"/>
                        <a:ext cx="1397000" cy="4572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1570798"/>
              </p:ext>
            </p:extLst>
          </p:nvPr>
        </p:nvGraphicFramePr>
        <p:xfrm>
          <a:off x="914440" y="3154683"/>
          <a:ext cx="24384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38" name="Equation" r:id="rId9" imgW="1218960" imgH="431640" progId="Equation.3">
                  <p:embed/>
                </p:oleObj>
              </mc:Choice>
              <mc:Fallback>
                <p:oleObj name="Equation" r:id="rId9" imgW="1218960" imgH="4316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40" y="3154683"/>
                        <a:ext cx="2438400" cy="8636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8" name="Group 17"/>
          <p:cNvGrpSpPr/>
          <p:nvPr/>
        </p:nvGrpSpPr>
        <p:grpSpPr>
          <a:xfrm>
            <a:off x="813232" y="2423171"/>
            <a:ext cx="7733232" cy="4038565"/>
            <a:chOff x="813232" y="2423171"/>
            <a:chExt cx="7733232" cy="4038565"/>
          </a:xfrm>
        </p:grpSpPr>
        <p:sp>
          <p:nvSpPr>
            <p:cNvPr id="3" name="Title 1"/>
            <p:cNvSpPr txBox="1">
              <a:spLocks/>
            </p:cNvSpPr>
            <p:nvPr/>
          </p:nvSpPr>
          <p:spPr>
            <a:xfrm>
              <a:off x="3791636" y="2423171"/>
              <a:ext cx="4754828" cy="2209785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dirty="0" smtClean="0">
                  <a:solidFill>
                    <a:srgbClr val="FFFF00"/>
                  </a:solidFill>
                </a:rPr>
                <a:t>Clicker Question  -  What is the speed of a dropped rock after it has fallen a distance H?</a:t>
              </a:r>
              <a:endParaRPr lang="en-US" dirty="0">
                <a:solidFill>
                  <a:srgbClr val="FFFF00"/>
                </a:solidFill>
              </a:endParaRPr>
            </a:p>
          </p:txBody>
        </p:sp>
        <p:sp>
          <p:nvSpPr>
            <p:cNvPr id="11" name="Title 1"/>
            <p:cNvSpPr txBox="1">
              <a:spLocks/>
            </p:cNvSpPr>
            <p:nvPr/>
          </p:nvSpPr>
          <p:spPr>
            <a:xfrm>
              <a:off x="813232" y="4632956"/>
              <a:ext cx="7589437" cy="175259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dirty="0" smtClean="0">
                  <a:solidFill>
                    <a:srgbClr val="FFFF00"/>
                  </a:solidFill>
                </a:rPr>
                <a:t>A)  				B)</a:t>
              </a:r>
            </a:p>
            <a:p>
              <a:endParaRPr lang="en-US" dirty="0">
                <a:solidFill>
                  <a:srgbClr val="FFFF00"/>
                </a:solidFill>
              </a:endParaRPr>
            </a:p>
            <a:p>
              <a:r>
                <a:rPr lang="en-US" dirty="0" smtClean="0">
                  <a:solidFill>
                    <a:srgbClr val="FFFF00"/>
                  </a:solidFill>
                </a:rPr>
                <a:t>C)				D)</a:t>
              </a:r>
              <a:endParaRPr lang="en-US" dirty="0">
                <a:solidFill>
                  <a:srgbClr val="FFFF00"/>
                </a:solidFill>
              </a:endParaRPr>
            </a:p>
          </p:txBody>
        </p:sp>
        <p:graphicFrame>
          <p:nvGraphicFramePr>
            <p:cNvPr id="12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89087080"/>
                </p:ext>
              </p:extLst>
            </p:nvPr>
          </p:nvGraphicFramePr>
          <p:xfrm>
            <a:off x="1645952" y="4800585"/>
            <a:ext cx="685800" cy="406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739" name="Equation" r:id="rId11" imgW="342720" imgH="203040" progId="Equation.3">
                    <p:embed/>
                  </p:oleObj>
                </mc:Choice>
                <mc:Fallback>
                  <p:oleObj name="Equation" r:id="rId11" imgW="342720" imgH="203040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45952" y="4800585"/>
                          <a:ext cx="685800" cy="406400"/>
                        </a:xfrm>
                        <a:prstGeom prst="rect">
                          <a:avLst/>
                        </a:prstGeom>
                        <a:solidFill>
                          <a:srgbClr val="B3BDC8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00198164"/>
                </p:ext>
              </p:extLst>
            </p:nvPr>
          </p:nvGraphicFramePr>
          <p:xfrm>
            <a:off x="5486390" y="5806414"/>
            <a:ext cx="914400" cy="508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740" name="Equation" r:id="rId13" imgW="457200" imgH="253800" progId="Equation.3">
                    <p:embed/>
                  </p:oleObj>
                </mc:Choice>
                <mc:Fallback>
                  <p:oleObj name="Equation" r:id="rId13" imgW="457200" imgH="253800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86390" y="5806414"/>
                          <a:ext cx="914400" cy="508000"/>
                        </a:xfrm>
                        <a:prstGeom prst="rect">
                          <a:avLst/>
                        </a:prstGeom>
                        <a:solidFill>
                          <a:srgbClr val="B3BDC8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" name="Object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65716482"/>
                </p:ext>
              </p:extLst>
            </p:nvPr>
          </p:nvGraphicFramePr>
          <p:xfrm>
            <a:off x="1645952" y="5623536"/>
            <a:ext cx="2032000" cy="838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741" name="Equation" r:id="rId15" imgW="1015920" imgH="419040" progId="Equation.3">
                    <p:embed/>
                  </p:oleObj>
                </mc:Choice>
                <mc:Fallback>
                  <p:oleObj name="Equation" r:id="rId15" imgW="1015920" imgH="419040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45952" y="5623536"/>
                          <a:ext cx="2032000" cy="838200"/>
                        </a:xfrm>
                        <a:prstGeom prst="rect">
                          <a:avLst/>
                        </a:prstGeom>
                        <a:solidFill>
                          <a:srgbClr val="B3BDC8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Objec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72284837"/>
                </p:ext>
              </p:extLst>
            </p:nvPr>
          </p:nvGraphicFramePr>
          <p:xfrm>
            <a:off x="5303512" y="4709146"/>
            <a:ext cx="1346200" cy="508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742" name="Equation" r:id="rId17" imgW="672840" imgH="253800" progId="Equation.3">
                    <p:embed/>
                  </p:oleObj>
                </mc:Choice>
                <mc:Fallback>
                  <p:oleObj name="Equation" r:id="rId17" imgW="672840" imgH="253800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03512" y="4709146"/>
                          <a:ext cx="1346200" cy="508000"/>
                        </a:xfrm>
                        <a:prstGeom prst="rect">
                          <a:avLst/>
                        </a:prstGeom>
                        <a:solidFill>
                          <a:srgbClr val="B3BDC8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cxnSp>
        <p:nvCxnSpPr>
          <p:cNvPr id="17" name="Straight Arrow Connector 16"/>
          <p:cNvCxnSpPr/>
          <p:nvPr/>
        </p:nvCxnSpPr>
        <p:spPr>
          <a:xfrm flipH="1">
            <a:off x="2377464" y="1874537"/>
            <a:ext cx="1828780" cy="731512"/>
          </a:xfrm>
          <a:prstGeom prst="straightConnector1">
            <a:avLst/>
          </a:prstGeom>
          <a:ln w="50800" cmpd="dbl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130002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411513"/>
            <a:ext cx="3520443" cy="838200"/>
          </a:xfrm>
        </p:spPr>
        <p:txBody>
          <a:bodyPr/>
          <a:lstStyle/>
          <a:p>
            <a:r>
              <a:rPr lang="en-US" dirty="0" smtClean="0"/>
              <a:t>Connect </a:t>
            </a:r>
            <a:r>
              <a:rPr lang="el-GR" dirty="0" smtClean="0"/>
              <a:t>Δ</a:t>
            </a:r>
            <a:r>
              <a:rPr lang="en-US" dirty="0" smtClean="0"/>
              <a:t>y to </a:t>
            </a:r>
            <a:r>
              <a:rPr lang="el-GR" dirty="0" smtClean="0"/>
              <a:t>Δ</a:t>
            </a:r>
            <a:r>
              <a:rPr lang="en-US" dirty="0" smtClean="0"/>
              <a:t>x.</a:t>
            </a:r>
            <a:endParaRPr lang="en-US" dirty="0"/>
          </a:p>
        </p:txBody>
      </p:sp>
      <p:sp>
        <p:nvSpPr>
          <p:cNvPr id="3" name="Arc 2"/>
          <p:cNvSpPr>
            <a:spLocks noChangeAspect="1"/>
          </p:cNvSpPr>
          <p:nvPr/>
        </p:nvSpPr>
        <p:spPr>
          <a:xfrm rot="10800000">
            <a:off x="4572000" y="-228560"/>
            <a:ext cx="3657600" cy="3657600"/>
          </a:xfrm>
          <a:prstGeom prst="arc">
            <a:avLst>
              <a:gd name="adj1" fmla="val 10692601"/>
              <a:gd name="adj2" fmla="val 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>
            <a:stCxn id="3" idx="2"/>
          </p:cNvCxnSpPr>
          <p:nvPr/>
        </p:nvCxnSpPr>
        <p:spPr>
          <a:xfrm flipV="1">
            <a:off x="4572000" y="1600239"/>
            <a:ext cx="3657600" cy="1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6400800" y="1600239"/>
            <a:ext cx="0" cy="182880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400800" y="1600240"/>
            <a:ext cx="1188687" cy="137156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6126463" y="2971805"/>
            <a:ext cx="1828781" cy="0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6400800" y="3429040"/>
            <a:ext cx="1554443" cy="0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7589487" y="2971805"/>
            <a:ext cx="0" cy="914390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6400800" y="3429040"/>
            <a:ext cx="0" cy="457155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"/>
          <p:cNvSpPr txBox="1">
            <a:spLocks/>
          </p:cNvSpPr>
          <p:nvPr/>
        </p:nvSpPr>
        <p:spPr>
          <a:xfrm>
            <a:off x="7863804" y="2956556"/>
            <a:ext cx="548634" cy="47244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l-GR" sz="2400" dirty="0" smtClean="0"/>
              <a:t>Δ</a:t>
            </a:r>
            <a:r>
              <a:rPr lang="en-US" sz="2400" dirty="0" smtClean="0"/>
              <a:t>y</a:t>
            </a:r>
            <a:endParaRPr lang="en-US" sz="2400" dirty="0"/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6857984" y="3591006"/>
            <a:ext cx="640073" cy="56388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l-GR" sz="2400" dirty="0" smtClean="0"/>
              <a:t>Δ</a:t>
            </a:r>
            <a:r>
              <a:rPr lang="en-US" sz="2400" dirty="0"/>
              <a:t>x</a:t>
            </a:r>
            <a:endParaRPr lang="en-US" sz="2400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6400800" y="3703317"/>
            <a:ext cx="1188687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7772365" y="2971805"/>
            <a:ext cx="0" cy="457235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6217902" y="1600240"/>
            <a:ext cx="0" cy="1356317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le 1"/>
          <p:cNvSpPr txBox="1">
            <a:spLocks/>
          </p:cNvSpPr>
          <p:nvPr/>
        </p:nvSpPr>
        <p:spPr>
          <a:xfrm>
            <a:off x="5943585" y="1874537"/>
            <a:ext cx="365756" cy="56388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/>
              <a:t>h</a:t>
            </a:r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6951625" y="1874537"/>
            <a:ext cx="365756" cy="56388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L</a:t>
            </a:r>
            <a:endParaRPr lang="en-US" sz="2400" dirty="0"/>
          </a:p>
        </p:txBody>
      </p:sp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0644459"/>
              </p:ext>
            </p:extLst>
          </p:nvPr>
        </p:nvGraphicFramePr>
        <p:xfrm>
          <a:off x="457245" y="502952"/>
          <a:ext cx="13462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29" name="Equation" r:id="rId3" imgW="672840" imgH="203040" progId="Equation.3">
                  <p:embed/>
                </p:oleObj>
              </mc:Choice>
              <mc:Fallback>
                <p:oleObj name="Equation" r:id="rId3" imgW="672840" imgH="2030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45" y="502952"/>
                        <a:ext cx="1346200" cy="4064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1711996"/>
              </p:ext>
            </p:extLst>
          </p:nvPr>
        </p:nvGraphicFramePr>
        <p:xfrm>
          <a:off x="2286025" y="502952"/>
          <a:ext cx="16764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30" name="Equation" r:id="rId5" imgW="838080" imgH="203040" progId="Equation.3">
                  <p:embed/>
                </p:oleObj>
              </mc:Choice>
              <mc:Fallback>
                <p:oleObj name="Equation" r:id="rId5" imgW="838080" imgH="203040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25" y="502952"/>
                        <a:ext cx="1676400" cy="4064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2269966"/>
              </p:ext>
            </p:extLst>
          </p:nvPr>
        </p:nvGraphicFramePr>
        <p:xfrm>
          <a:off x="2286025" y="1422420"/>
          <a:ext cx="2133600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31" name="Equation" r:id="rId7" imgW="1066680" imgH="507960" progId="Equation.3">
                  <p:embed/>
                </p:oleObj>
              </mc:Choice>
              <mc:Fallback>
                <p:oleObj name="Equation" r:id="rId7" imgW="1066680" imgH="507960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25" y="1422420"/>
                        <a:ext cx="2133600" cy="10160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6" name="Straight Arrow Connector 35"/>
          <p:cNvCxnSpPr/>
          <p:nvPr/>
        </p:nvCxnSpPr>
        <p:spPr>
          <a:xfrm>
            <a:off x="1188757" y="960147"/>
            <a:ext cx="0" cy="1737341"/>
          </a:xfrm>
          <a:prstGeom prst="straightConnector1">
            <a:avLst/>
          </a:prstGeom>
          <a:ln w="50800" cmpd="dbl">
            <a:solidFill>
              <a:schemeClr val="tx1"/>
            </a:solidFill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7" name="Objec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3195576"/>
              </p:ext>
            </p:extLst>
          </p:nvPr>
        </p:nvGraphicFramePr>
        <p:xfrm>
          <a:off x="457245" y="2844840"/>
          <a:ext cx="2971800" cy="116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32" name="Equation" r:id="rId9" imgW="1485720" imgH="583920" progId="Equation.3">
                  <p:embed/>
                </p:oleObj>
              </mc:Choice>
              <mc:Fallback>
                <p:oleObj name="Equation" r:id="rId9" imgW="1485720" imgH="583920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45" y="2844840"/>
                        <a:ext cx="2971800" cy="11684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4928316"/>
              </p:ext>
            </p:extLst>
          </p:nvPr>
        </p:nvGraphicFramePr>
        <p:xfrm>
          <a:off x="2926098" y="5714975"/>
          <a:ext cx="22860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33" name="Equation" r:id="rId11" imgW="1143000" imgH="241200" progId="Equation.3">
                  <p:embed/>
                </p:oleObj>
              </mc:Choice>
              <mc:Fallback>
                <p:oleObj name="Equation" r:id="rId11" imgW="1143000" imgH="241200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6098" y="5714975"/>
                        <a:ext cx="2286000" cy="4826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1" name="Straight Arrow Connector 40"/>
          <p:cNvCxnSpPr/>
          <p:nvPr/>
        </p:nvCxnSpPr>
        <p:spPr>
          <a:xfrm>
            <a:off x="3200415" y="960147"/>
            <a:ext cx="0" cy="365756"/>
          </a:xfrm>
          <a:prstGeom prst="straightConnector1">
            <a:avLst/>
          </a:prstGeom>
          <a:ln w="50800" cmpd="dbl">
            <a:solidFill>
              <a:schemeClr val="tx1"/>
            </a:solidFill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1463074" y="1973600"/>
            <a:ext cx="822951" cy="723888"/>
          </a:xfrm>
          <a:prstGeom prst="straightConnector1">
            <a:avLst/>
          </a:prstGeom>
          <a:ln w="50800" cmpd="dbl">
            <a:solidFill>
              <a:schemeClr val="tx1"/>
            </a:solidFill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itle 1"/>
          <p:cNvSpPr txBox="1">
            <a:spLocks/>
          </p:cNvSpPr>
          <p:nvPr/>
        </p:nvSpPr>
        <p:spPr>
          <a:xfrm>
            <a:off x="426178" y="4434829"/>
            <a:ext cx="8046632" cy="92401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If </a:t>
            </a:r>
            <a:r>
              <a:rPr lang="el-GR" sz="2400" dirty="0"/>
              <a:t>Δ</a:t>
            </a:r>
            <a:r>
              <a:rPr lang="en-US" sz="2400" dirty="0" smtClean="0"/>
              <a:t>x/L is about 0.10 this next approximation is only off by about 1 part in 10,000.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383820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3001" y="411513"/>
            <a:ext cx="7543800" cy="838200"/>
          </a:xfrm>
        </p:spPr>
        <p:txBody>
          <a:bodyPr/>
          <a:lstStyle/>
          <a:p>
            <a:r>
              <a:rPr lang="en-US" dirty="0" smtClean="0"/>
              <a:t>Finish it up and try it out.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6898530"/>
              </p:ext>
            </p:extLst>
          </p:nvPr>
        </p:nvGraphicFramePr>
        <p:xfrm>
          <a:off x="823001" y="1561966"/>
          <a:ext cx="24384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0" name="Equation" r:id="rId3" imgW="1218960" imgH="431640" progId="Equation.3">
                  <p:embed/>
                </p:oleObj>
              </mc:Choice>
              <mc:Fallback>
                <p:oleObj name="Equation" r:id="rId3" imgW="1218960" imgH="4316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3001" y="1561966"/>
                        <a:ext cx="2438400" cy="8636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9733268"/>
              </p:ext>
            </p:extLst>
          </p:nvPr>
        </p:nvGraphicFramePr>
        <p:xfrm>
          <a:off x="4389122" y="1691659"/>
          <a:ext cx="22860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1" name="Equation" r:id="rId5" imgW="1143000" imgH="241200" progId="Equation.3">
                  <p:embed/>
                </p:oleObj>
              </mc:Choice>
              <mc:Fallback>
                <p:oleObj name="Equation" r:id="rId5" imgW="1143000" imgH="241200" progId="Equation.3">
                  <p:embed/>
                  <p:pic>
                    <p:nvPicPr>
                      <p:cNvPr id="0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89122" y="1691659"/>
                        <a:ext cx="2286000" cy="4826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127269"/>
              </p:ext>
            </p:extLst>
          </p:nvPr>
        </p:nvGraphicFramePr>
        <p:xfrm>
          <a:off x="823001" y="2737819"/>
          <a:ext cx="38608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2" name="Equation" r:id="rId7" imgW="1930320" imgH="444240" progId="Equation.3">
                  <p:embed/>
                </p:oleObj>
              </mc:Choice>
              <mc:Fallback>
                <p:oleObj name="Equation" r:id="rId7" imgW="1930320" imgH="4442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3001" y="2737819"/>
                        <a:ext cx="3860800" cy="8890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0374345"/>
              </p:ext>
            </p:extLst>
          </p:nvPr>
        </p:nvGraphicFramePr>
        <p:xfrm>
          <a:off x="823001" y="3939072"/>
          <a:ext cx="48006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3" name="Equation" r:id="rId9" imgW="2400120" imgH="457200" progId="Equation.3">
                  <p:embed/>
                </p:oleObj>
              </mc:Choice>
              <mc:Fallback>
                <p:oleObj name="Equation" r:id="rId9" imgW="2400120" imgH="4572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3001" y="3939072"/>
                        <a:ext cx="4800600" cy="9144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2406705"/>
              </p:ext>
            </p:extLst>
          </p:nvPr>
        </p:nvGraphicFramePr>
        <p:xfrm>
          <a:off x="823001" y="5165725"/>
          <a:ext cx="2819400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4" name="Equation" r:id="rId11" imgW="939600" imgH="228600" progId="Equation.3">
                  <p:embed/>
                </p:oleObj>
              </mc:Choice>
              <mc:Fallback>
                <p:oleObj name="Equation" r:id="rId11" imgW="93960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3001" y="5165725"/>
                        <a:ext cx="2819400" cy="77787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Straight Arrow Connector 7"/>
          <p:cNvCxnSpPr/>
          <p:nvPr/>
        </p:nvCxnSpPr>
        <p:spPr>
          <a:xfrm flipH="1">
            <a:off x="4023366" y="2240293"/>
            <a:ext cx="365756" cy="365756"/>
          </a:xfrm>
          <a:prstGeom prst="straightConnector1">
            <a:avLst/>
          </a:prstGeom>
          <a:ln w="50800" cmpd="dbl">
            <a:solidFill>
              <a:schemeClr val="tx1"/>
            </a:solidFill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291854" y="2057415"/>
            <a:ext cx="457195" cy="548634"/>
          </a:xfrm>
          <a:prstGeom prst="straightConnector1">
            <a:avLst/>
          </a:prstGeom>
          <a:ln w="50800" cmpd="dbl">
            <a:solidFill>
              <a:schemeClr val="tx1"/>
            </a:solidFill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3330952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3001" y="502951"/>
            <a:ext cx="7543800" cy="1188707"/>
          </a:xfrm>
        </p:spPr>
        <p:txBody>
          <a:bodyPr/>
          <a:lstStyle/>
          <a:p>
            <a:r>
              <a:rPr lang="en-US" dirty="0" smtClean="0"/>
              <a:t>Force acting through a distance on an object can add or remove energy.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823001" y="2103134"/>
            <a:ext cx="7543800" cy="18287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Is there anything useful to be learned by looking at force acting through a time interval?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23001" y="4343390"/>
            <a:ext cx="7543800" cy="18287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This seems to take us back to Newton’s 2</a:t>
            </a:r>
            <a:r>
              <a:rPr lang="en-US" baseline="30000" dirty="0" smtClean="0"/>
              <a:t>nd</a:t>
            </a:r>
            <a:r>
              <a:rPr lang="en-US" dirty="0" smtClean="0"/>
              <a:t> law but we will rewrite it a bit to make it more general.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42915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4355" y="320074"/>
            <a:ext cx="7543800" cy="1463024"/>
          </a:xfrm>
        </p:spPr>
        <p:txBody>
          <a:bodyPr/>
          <a:lstStyle/>
          <a:p>
            <a:r>
              <a:rPr lang="en-US" sz="3200" dirty="0" smtClean="0"/>
              <a:t>For many systems of interest the mass might be changing as time passes.  An example is an airplane or rocket that burns fuel.</a:t>
            </a:r>
            <a:endParaRPr lang="en-US" sz="32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804355" y="4261601"/>
            <a:ext cx="7315120" cy="92963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/>
              <a:t>External forces acting through time change momentum.</a:t>
            </a:r>
            <a:endParaRPr lang="en-US" sz="32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1837608"/>
              </p:ext>
            </p:extLst>
          </p:nvPr>
        </p:nvGraphicFramePr>
        <p:xfrm>
          <a:off x="804355" y="1849639"/>
          <a:ext cx="21082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6" name="Equation" r:id="rId3" imgW="1054080" imgH="419040" progId="Equation.3">
                  <p:embed/>
                </p:oleObj>
              </mc:Choice>
              <mc:Fallback>
                <p:oleObj name="Equation" r:id="rId3" imgW="105408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4355" y="1849639"/>
                        <a:ext cx="2108200" cy="8382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8513720"/>
              </p:ext>
            </p:extLst>
          </p:nvPr>
        </p:nvGraphicFramePr>
        <p:xfrm>
          <a:off x="4016936" y="3331460"/>
          <a:ext cx="11684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7" name="Equation" r:id="rId5" imgW="583920" imgH="431640" progId="Equation.3">
                  <p:embed/>
                </p:oleObj>
              </mc:Choice>
              <mc:Fallback>
                <p:oleObj name="Equation" r:id="rId5" imgW="5839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16936" y="3331460"/>
                        <a:ext cx="1168400" cy="8636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804355" y="2754380"/>
            <a:ext cx="7543800" cy="51053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>
                <a:solidFill>
                  <a:srgbClr val="00B0F0"/>
                </a:solidFill>
              </a:rPr>
              <a:t>Define translational momentum.</a:t>
            </a:r>
            <a:endParaRPr lang="en-US" sz="3200" dirty="0">
              <a:solidFill>
                <a:srgbClr val="00B0F0"/>
              </a:solidFill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2176818"/>
              </p:ext>
            </p:extLst>
          </p:nvPr>
        </p:nvGraphicFramePr>
        <p:xfrm>
          <a:off x="804355" y="5257780"/>
          <a:ext cx="5562600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8" name="Equation" r:id="rId7" imgW="2781000" imgH="685800" progId="Equation.3">
                  <p:embed/>
                </p:oleObj>
              </mc:Choice>
              <mc:Fallback>
                <p:oleObj name="Equation" r:id="rId7" imgW="2781000" imgH="6858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4355" y="5257780"/>
                        <a:ext cx="5562600" cy="13716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34034633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1562" y="502952"/>
            <a:ext cx="7543800" cy="2743170"/>
          </a:xfrm>
        </p:spPr>
        <p:txBody>
          <a:bodyPr/>
          <a:lstStyle/>
          <a:p>
            <a:r>
              <a:rPr lang="en-US" dirty="0" smtClean="0"/>
              <a:t>Impulse is a word that is often used for the change in momentum brought about by the application of a force for a very short time.  An example would be a bat hitting a ball.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365805" y="3515982"/>
            <a:ext cx="4023317" cy="2839066"/>
            <a:chOff x="365805" y="3515982"/>
            <a:chExt cx="4023317" cy="2839066"/>
          </a:xfrm>
        </p:grpSpPr>
        <p:sp>
          <p:nvSpPr>
            <p:cNvPr id="12" name="Right Triangle 11"/>
            <p:cNvSpPr/>
            <p:nvPr/>
          </p:nvSpPr>
          <p:spPr>
            <a:xfrm rot="10800000">
              <a:off x="2749435" y="5806410"/>
              <a:ext cx="725297" cy="365760"/>
            </a:xfrm>
            <a:prstGeom prst="rtTriangl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ight Triangle 6"/>
            <p:cNvSpPr/>
            <p:nvPr/>
          </p:nvSpPr>
          <p:spPr>
            <a:xfrm>
              <a:off x="1097318" y="4892024"/>
              <a:ext cx="1645902" cy="914390"/>
            </a:xfrm>
            <a:prstGeom prst="rtTriangle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" name="Straight Arrow Connector 3"/>
            <p:cNvCxnSpPr/>
            <p:nvPr/>
          </p:nvCxnSpPr>
          <p:spPr>
            <a:xfrm>
              <a:off x="1097318" y="5806414"/>
              <a:ext cx="2926048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 flipV="1">
              <a:off x="1097318" y="4251951"/>
              <a:ext cx="0" cy="1554463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914440" y="4800585"/>
              <a:ext cx="2834609" cy="155446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itle 1"/>
            <p:cNvSpPr txBox="1">
              <a:spLocks/>
            </p:cNvSpPr>
            <p:nvPr/>
          </p:nvSpPr>
          <p:spPr>
            <a:xfrm>
              <a:off x="365805" y="4160512"/>
              <a:ext cx="822951" cy="548633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err="1" smtClean="0"/>
                <a:t>F</a:t>
              </a:r>
              <a:r>
                <a:rPr lang="en-US" sz="2400" baseline="-25000" dirty="0" err="1" smtClean="0"/>
                <a:t>x</a:t>
              </a:r>
              <a:r>
                <a:rPr lang="en-US" sz="2400" dirty="0" smtClean="0"/>
                <a:t>(x)</a:t>
              </a:r>
              <a:endParaRPr lang="en-US" sz="2400" dirty="0"/>
            </a:p>
          </p:txBody>
        </p:sp>
        <p:sp>
          <p:nvSpPr>
            <p:cNvPr id="14" name="Title 1"/>
            <p:cNvSpPr txBox="1">
              <a:spLocks/>
            </p:cNvSpPr>
            <p:nvPr/>
          </p:nvSpPr>
          <p:spPr>
            <a:xfrm>
              <a:off x="3931927" y="5532093"/>
              <a:ext cx="457195" cy="548633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/>
                <a:t>x</a:t>
              </a:r>
              <a:endParaRPr lang="en-US" sz="2400" dirty="0"/>
            </a:p>
          </p:txBody>
        </p:sp>
        <p:sp>
          <p:nvSpPr>
            <p:cNvPr id="15" name="Title 1"/>
            <p:cNvSpPr txBox="1">
              <a:spLocks/>
            </p:cNvSpPr>
            <p:nvPr/>
          </p:nvSpPr>
          <p:spPr>
            <a:xfrm>
              <a:off x="1149703" y="3515982"/>
              <a:ext cx="3017487" cy="1508743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>
                  <a:solidFill>
                    <a:srgbClr val="00B0F0"/>
                  </a:solidFill>
                </a:rPr>
                <a:t>Area is work, or the </a:t>
              </a:r>
              <a:r>
                <a:rPr lang="en-US" sz="2400" u="sng" dirty="0" smtClean="0">
                  <a:solidFill>
                    <a:srgbClr val="00B0F0"/>
                  </a:solidFill>
                </a:rPr>
                <a:t>change in the energy</a:t>
              </a:r>
              <a:r>
                <a:rPr lang="en-US" sz="2400" dirty="0" smtClean="0">
                  <a:solidFill>
                    <a:srgbClr val="00B0F0"/>
                  </a:solidFill>
                </a:rPr>
                <a:t> due to the force acting through space.</a:t>
              </a:r>
              <a:endParaRPr lang="en-US" sz="2400" dirty="0">
                <a:solidFill>
                  <a:srgbClr val="00B0F0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754878" y="3515982"/>
            <a:ext cx="4023316" cy="2839066"/>
            <a:chOff x="365806" y="3515982"/>
            <a:chExt cx="4023316" cy="2839066"/>
          </a:xfrm>
        </p:grpSpPr>
        <p:sp>
          <p:nvSpPr>
            <p:cNvPr id="18" name="Right Triangle 17"/>
            <p:cNvSpPr/>
            <p:nvPr/>
          </p:nvSpPr>
          <p:spPr>
            <a:xfrm rot="10800000">
              <a:off x="2749435" y="5806410"/>
              <a:ext cx="725297" cy="365760"/>
            </a:xfrm>
            <a:prstGeom prst="rt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ight Triangle 18"/>
            <p:cNvSpPr/>
            <p:nvPr/>
          </p:nvSpPr>
          <p:spPr>
            <a:xfrm>
              <a:off x="1097318" y="4892024"/>
              <a:ext cx="1645902" cy="914390"/>
            </a:xfrm>
            <a:prstGeom prst="rtTriangl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>
              <a:off x="1097318" y="5806414"/>
              <a:ext cx="2926048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V="1">
              <a:off x="1097318" y="4251951"/>
              <a:ext cx="0" cy="1554463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914440" y="4800585"/>
              <a:ext cx="2834609" cy="155446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itle 1"/>
            <p:cNvSpPr txBox="1">
              <a:spLocks/>
            </p:cNvSpPr>
            <p:nvPr/>
          </p:nvSpPr>
          <p:spPr>
            <a:xfrm>
              <a:off x="365806" y="4160512"/>
              <a:ext cx="731512" cy="548633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err="1" smtClean="0"/>
                <a:t>F</a:t>
              </a:r>
              <a:r>
                <a:rPr lang="en-US" sz="2400" baseline="-25000" dirty="0" err="1" smtClean="0"/>
                <a:t>x</a:t>
              </a:r>
              <a:r>
                <a:rPr lang="en-US" sz="2400" dirty="0" smtClean="0"/>
                <a:t>(t)</a:t>
              </a:r>
              <a:endParaRPr lang="en-US" sz="2400" dirty="0"/>
            </a:p>
          </p:txBody>
        </p:sp>
        <p:sp>
          <p:nvSpPr>
            <p:cNvPr id="24" name="Title 1"/>
            <p:cNvSpPr txBox="1">
              <a:spLocks/>
            </p:cNvSpPr>
            <p:nvPr/>
          </p:nvSpPr>
          <p:spPr>
            <a:xfrm>
              <a:off x="3931927" y="5532093"/>
              <a:ext cx="457195" cy="548633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/>
                <a:t>t</a:t>
              </a:r>
              <a:endParaRPr lang="en-US" sz="2400" dirty="0"/>
            </a:p>
          </p:txBody>
        </p:sp>
        <p:sp>
          <p:nvSpPr>
            <p:cNvPr id="25" name="Title 1"/>
            <p:cNvSpPr txBox="1">
              <a:spLocks/>
            </p:cNvSpPr>
            <p:nvPr/>
          </p:nvSpPr>
          <p:spPr>
            <a:xfrm>
              <a:off x="1149703" y="3515982"/>
              <a:ext cx="3239419" cy="1508743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>
                  <a:solidFill>
                    <a:srgbClr val="00FF00"/>
                  </a:solidFill>
                </a:rPr>
                <a:t>Area is impulse, or the </a:t>
              </a:r>
              <a:r>
                <a:rPr lang="en-US" sz="2400" u="sng" dirty="0" smtClean="0">
                  <a:solidFill>
                    <a:srgbClr val="00FF00"/>
                  </a:solidFill>
                </a:rPr>
                <a:t>change in the momentum</a:t>
              </a:r>
              <a:r>
                <a:rPr lang="en-US" sz="2400" dirty="0" smtClean="0">
                  <a:solidFill>
                    <a:srgbClr val="00FF00"/>
                  </a:solidFill>
                </a:rPr>
                <a:t> due to the force acting through time.</a:t>
              </a:r>
              <a:endParaRPr lang="en-US" sz="2400" dirty="0">
                <a:solidFill>
                  <a:srgbClr val="00FF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18812379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1562" y="411513"/>
            <a:ext cx="7543800" cy="1737341"/>
          </a:xfrm>
        </p:spPr>
        <p:txBody>
          <a:bodyPr/>
          <a:lstStyle/>
          <a:p>
            <a:r>
              <a:rPr lang="en-US" dirty="0" smtClean="0"/>
              <a:t>Sometimes, in one or more directions for some period of time, </a:t>
            </a:r>
            <a:br>
              <a:rPr lang="en-US" dirty="0" smtClean="0"/>
            </a:br>
            <a:r>
              <a:rPr lang="en-US" dirty="0" smtClean="0">
                <a:solidFill>
                  <a:srgbClr val="00B0F0"/>
                </a:solidFill>
              </a:rPr>
              <a:t>The Total External Force Is Zero.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731562" y="3063244"/>
            <a:ext cx="7680876" cy="26517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If this is the case, then in those directions and for that time period,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Total Momentum Does Not Change  -  Momentum is Conserved.</a:t>
            </a:r>
          </a:p>
          <a:p>
            <a:r>
              <a:rPr lang="en-US" dirty="0" err="1" smtClean="0">
                <a:solidFill>
                  <a:srgbClr val="FFFF00"/>
                </a:solidFill>
              </a:rPr>
              <a:t>p</a:t>
            </a:r>
            <a:r>
              <a:rPr lang="en-US" baseline="-25000" dirty="0" err="1" smtClean="0">
                <a:solidFill>
                  <a:srgbClr val="FFFF00"/>
                </a:solidFill>
              </a:rPr>
              <a:t>x,initial</a:t>
            </a:r>
            <a:r>
              <a:rPr lang="en-US" dirty="0" smtClean="0">
                <a:solidFill>
                  <a:srgbClr val="FFFF00"/>
                </a:solidFill>
              </a:rPr>
              <a:t> = </a:t>
            </a:r>
            <a:r>
              <a:rPr lang="en-US" dirty="0" err="1" smtClean="0">
                <a:solidFill>
                  <a:srgbClr val="FFFF00"/>
                </a:solidFill>
              </a:rPr>
              <a:t>p</a:t>
            </a:r>
            <a:r>
              <a:rPr lang="en-US" baseline="-25000" dirty="0" err="1" smtClean="0">
                <a:solidFill>
                  <a:srgbClr val="FFFF00"/>
                </a:solidFill>
              </a:rPr>
              <a:t>x,final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04587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1562" y="502952"/>
            <a:ext cx="7543800" cy="4937706"/>
          </a:xfrm>
        </p:spPr>
        <p:txBody>
          <a:bodyPr/>
          <a:lstStyle/>
          <a:p>
            <a:r>
              <a:rPr lang="en-US" dirty="0" smtClean="0"/>
              <a:t>We will try out this idea in a classic indirect measurement.  Bullets from guns move very quickly.  A muzzle velocity used to be impossible to measure directly.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A device called a ballistic pendulum would be used to enable the measurement to be made.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85084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3001" y="411513"/>
            <a:ext cx="7543800" cy="502902"/>
          </a:xfrm>
        </p:spPr>
        <p:txBody>
          <a:bodyPr/>
          <a:lstStyle/>
          <a:p>
            <a:pPr algn="ctr"/>
            <a:r>
              <a:rPr lang="en-US" dirty="0" smtClean="0"/>
              <a:t>Ballistic Pendulum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3271" y="4709145"/>
            <a:ext cx="7959167" cy="100582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We want to deduce a value for v.  What can we measure that will help us to do that?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48684" y="5806414"/>
            <a:ext cx="2285975" cy="50290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/>
              <a:t>L = 0.93m</a:t>
            </a:r>
            <a:endParaRPr lang="en-US" sz="28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938529" y="5745114"/>
            <a:ext cx="2285975" cy="50290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/>
              <a:t>M = 10.52kg</a:t>
            </a:r>
            <a:endParaRPr lang="en-US" sz="28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930243" y="5714974"/>
            <a:ext cx="2285975" cy="50290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/>
              <a:t>m</a:t>
            </a:r>
            <a:r>
              <a:rPr lang="en-US" sz="2800" dirty="0" smtClean="0"/>
              <a:t> = 0.27kg</a:t>
            </a:r>
            <a:endParaRPr lang="en-US" sz="2800" dirty="0"/>
          </a:p>
        </p:txBody>
      </p:sp>
      <p:sp>
        <p:nvSpPr>
          <p:cNvPr id="10" name="Arc 9"/>
          <p:cNvSpPr>
            <a:spLocks noChangeAspect="1"/>
          </p:cNvSpPr>
          <p:nvPr/>
        </p:nvSpPr>
        <p:spPr>
          <a:xfrm rot="5400000">
            <a:off x="1828790" y="-228600"/>
            <a:ext cx="3657600" cy="3657600"/>
          </a:xfrm>
          <a:prstGeom prst="arc">
            <a:avLst>
              <a:gd name="adj1" fmla="val 18700176"/>
              <a:gd name="adj2" fmla="val 0"/>
            </a:avLst>
          </a:prstGeom>
          <a:ln w="25400">
            <a:solidFill>
              <a:schemeClr val="tx1"/>
            </a:solidFill>
            <a:prstDash val="sysDash"/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51"/>
          <p:cNvGrpSpPr/>
          <p:nvPr/>
        </p:nvGrpSpPr>
        <p:grpSpPr>
          <a:xfrm>
            <a:off x="5486390" y="3749024"/>
            <a:ext cx="1358243" cy="594366"/>
            <a:chOff x="5486390" y="3749024"/>
            <a:chExt cx="1358243" cy="594366"/>
          </a:xfrm>
        </p:grpSpPr>
        <p:cxnSp>
          <p:nvCxnSpPr>
            <p:cNvPr id="27" name="Straight Arrow Connector 26"/>
            <p:cNvCxnSpPr/>
            <p:nvPr/>
          </p:nvCxnSpPr>
          <p:spPr>
            <a:xfrm>
              <a:off x="5486390" y="3879527"/>
              <a:ext cx="1358243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6844633" y="3749024"/>
              <a:ext cx="0" cy="388622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itle 1"/>
            <p:cNvSpPr txBox="1">
              <a:spLocks/>
            </p:cNvSpPr>
            <p:nvPr/>
          </p:nvSpPr>
          <p:spPr>
            <a:xfrm>
              <a:off x="5930243" y="3840488"/>
              <a:ext cx="617925" cy="502902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l-GR" sz="2800" dirty="0" smtClean="0"/>
                <a:t>Δ</a:t>
              </a:r>
              <a:r>
                <a:rPr lang="en-US" sz="2800" dirty="0" smtClean="0"/>
                <a:t>x</a:t>
              </a:r>
              <a:endParaRPr lang="en-US" sz="2800" dirty="0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5486390" y="3749024"/>
            <a:ext cx="2313541" cy="594366"/>
            <a:chOff x="5486390" y="3749024"/>
            <a:chExt cx="2313541" cy="594366"/>
          </a:xfrm>
        </p:grpSpPr>
        <p:cxnSp>
          <p:nvCxnSpPr>
            <p:cNvPr id="30" name="Straight Connector 29"/>
            <p:cNvCxnSpPr/>
            <p:nvPr/>
          </p:nvCxnSpPr>
          <p:spPr>
            <a:xfrm>
              <a:off x="6844633" y="3749024"/>
              <a:ext cx="470537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5486390" y="4343390"/>
              <a:ext cx="182878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flipV="1">
              <a:off x="7132292" y="3749025"/>
              <a:ext cx="0" cy="594365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itle 1"/>
            <p:cNvSpPr txBox="1">
              <a:spLocks/>
            </p:cNvSpPr>
            <p:nvPr/>
          </p:nvSpPr>
          <p:spPr>
            <a:xfrm>
              <a:off x="7182006" y="3794756"/>
              <a:ext cx="617925" cy="502902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l-GR" sz="2800" dirty="0" smtClean="0"/>
                <a:t>Δ</a:t>
              </a:r>
              <a:r>
                <a:rPr lang="en-US" sz="2800" dirty="0"/>
                <a:t>y</a:t>
              </a: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1828790" y="1600200"/>
            <a:ext cx="6309331" cy="3040348"/>
            <a:chOff x="1828790" y="1600200"/>
            <a:chExt cx="6309331" cy="3040348"/>
          </a:xfrm>
        </p:grpSpPr>
        <p:sp>
          <p:nvSpPr>
            <p:cNvPr id="42" name="Oval 41"/>
            <p:cNvSpPr/>
            <p:nvPr/>
          </p:nvSpPr>
          <p:spPr>
            <a:xfrm>
              <a:off x="2007734" y="3749025"/>
              <a:ext cx="278291" cy="306488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5" name="Group 54"/>
            <p:cNvGrpSpPr/>
            <p:nvPr/>
          </p:nvGrpSpPr>
          <p:grpSpPr>
            <a:xfrm>
              <a:off x="1828790" y="1600200"/>
              <a:ext cx="6309331" cy="3040348"/>
              <a:chOff x="1828790" y="1600200"/>
              <a:chExt cx="6309331" cy="3040348"/>
            </a:xfrm>
          </p:grpSpPr>
          <p:grpSp>
            <p:nvGrpSpPr>
              <p:cNvPr id="24" name="Group 23"/>
              <p:cNvGrpSpPr/>
              <p:nvPr/>
            </p:nvGrpSpPr>
            <p:grpSpPr>
              <a:xfrm>
                <a:off x="2940301" y="1600200"/>
                <a:ext cx="5197820" cy="2743190"/>
                <a:chOff x="2940301" y="1600200"/>
                <a:chExt cx="5197820" cy="2743190"/>
              </a:xfrm>
            </p:grpSpPr>
            <p:sp>
              <p:nvSpPr>
                <p:cNvPr id="8" name="Rectangle 7"/>
                <p:cNvSpPr/>
                <p:nvPr/>
              </p:nvSpPr>
              <p:spPr>
                <a:xfrm>
                  <a:off x="3657610" y="3429000"/>
                  <a:ext cx="1828780" cy="914390"/>
                </a:xfrm>
                <a:prstGeom prst="rect">
                  <a:avLst/>
                </a:prstGeom>
                <a:solidFill>
                  <a:srgbClr val="00FF00">
                    <a:alpha val="51000"/>
                  </a:srgbClr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2" name="Straight Connector 11"/>
                <p:cNvCxnSpPr/>
                <p:nvPr/>
              </p:nvCxnSpPr>
              <p:spPr>
                <a:xfrm>
                  <a:off x="3150722" y="1600200"/>
                  <a:ext cx="4987399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Connector 13"/>
                <p:cNvCxnSpPr>
                  <a:endCxn id="10" idx="2"/>
                </p:cNvCxnSpPr>
                <p:nvPr/>
              </p:nvCxnSpPr>
              <p:spPr>
                <a:xfrm>
                  <a:off x="3657590" y="1600200"/>
                  <a:ext cx="0" cy="1828800"/>
                </a:xfrm>
                <a:prstGeom prst="line">
                  <a:avLst/>
                </a:prstGeom>
                <a:ln w="25400">
                  <a:solidFill>
                    <a:srgbClr val="00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/>
                <p:cNvCxnSpPr/>
                <p:nvPr/>
              </p:nvCxnSpPr>
              <p:spPr>
                <a:xfrm>
                  <a:off x="5486390" y="1600200"/>
                  <a:ext cx="0" cy="1828800"/>
                </a:xfrm>
                <a:prstGeom prst="line">
                  <a:avLst/>
                </a:prstGeom>
                <a:ln w="25400">
                  <a:solidFill>
                    <a:srgbClr val="00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" name="Title 1"/>
                <p:cNvSpPr txBox="1">
                  <a:spLocks/>
                </p:cNvSpPr>
                <p:nvPr/>
              </p:nvSpPr>
              <p:spPr>
                <a:xfrm>
                  <a:off x="4326176" y="3634744"/>
                  <a:ext cx="491647" cy="502902"/>
                </a:xfrm>
                <a:prstGeom prst="rect">
                  <a:avLst/>
                </a:prstGeom>
              </p:spPr>
              <p:txBody>
                <a:bodyPr vert="horz" lIns="91440" tIns="45720" rIns="91440" bIns="45720" rtlCol="0" anchor="b">
                  <a:noAutofit/>
                </a:bodyPr>
                <a:lstStyle>
                  <a:lvl1pPr algn="l" defTabSz="914400" rtl="0" eaLnBrk="1" latinLnBrk="0" hangingPunct="1">
                    <a:spcBef>
                      <a:spcPct val="0"/>
                    </a:spcBef>
                    <a:buNone/>
                    <a:defRPr sz="3600" kern="1200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Garamond" pitchFamily="18" charset="0"/>
                      <a:ea typeface="+mj-ea"/>
                      <a:cs typeface="+mj-cs"/>
                    </a:defRPr>
                  </a:lvl1pPr>
                  <a:lvl2pPr eaLnBrk="1" hangingPunct="1">
                    <a:defRPr>
                      <a:solidFill>
                        <a:schemeClr val="tx2"/>
                      </a:solidFill>
                    </a:defRPr>
                  </a:lvl2pPr>
                  <a:lvl3pPr eaLnBrk="1" hangingPunct="1">
                    <a:defRPr>
                      <a:solidFill>
                        <a:schemeClr val="tx2"/>
                      </a:solidFill>
                    </a:defRPr>
                  </a:lvl3pPr>
                  <a:lvl4pPr eaLnBrk="1" hangingPunct="1">
                    <a:defRPr>
                      <a:solidFill>
                        <a:schemeClr val="tx2"/>
                      </a:solidFill>
                    </a:defRPr>
                  </a:lvl4pPr>
                  <a:lvl5pPr eaLnBrk="1" hangingPunct="1">
                    <a:defRPr>
                      <a:solidFill>
                        <a:schemeClr val="tx2"/>
                      </a:solidFill>
                    </a:defRPr>
                  </a:lvl5pPr>
                  <a:lvl6pPr eaLnBrk="1" hangingPunct="1">
                    <a:defRPr>
                      <a:solidFill>
                        <a:schemeClr val="tx2"/>
                      </a:solidFill>
                    </a:defRPr>
                  </a:lvl6pPr>
                  <a:lvl7pPr eaLnBrk="1" hangingPunct="1">
                    <a:defRPr>
                      <a:solidFill>
                        <a:schemeClr val="tx2"/>
                      </a:solidFill>
                    </a:defRPr>
                  </a:lvl7pPr>
                  <a:lvl8pPr eaLnBrk="1" hangingPunct="1">
                    <a:defRPr>
                      <a:solidFill>
                        <a:schemeClr val="tx2"/>
                      </a:solidFill>
                    </a:defRPr>
                  </a:lvl8pPr>
                  <a:lvl9pPr eaLnBrk="1" hangingPunct="1">
                    <a:defRPr>
                      <a:solidFill>
                        <a:schemeClr val="tx2"/>
                      </a:solidFill>
                    </a:defRPr>
                  </a:lvl9pPr>
                </a:lstStyle>
                <a:p>
                  <a:r>
                    <a:rPr lang="en-US" sz="2800" dirty="0" smtClean="0"/>
                    <a:t>M</a:t>
                  </a:r>
                  <a:endParaRPr lang="en-US" sz="2800" dirty="0"/>
                </a:p>
              </p:txBody>
            </p:sp>
            <p:sp>
              <p:nvSpPr>
                <p:cNvPr id="23" name="Title 1"/>
                <p:cNvSpPr txBox="1">
                  <a:spLocks/>
                </p:cNvSpPr>
                <p:nvPr/>
              </p:nvSpPr>
              <p:spPr>
                <a:xfrm>
                  <a:off x="2940301" y="2286025"/>
                  <a:ext cx="420844" cy="502902"/>
                </a:xfrm>
                <a:prstGeom prst="rect">
                  <a:avLst/>
                </a:prstGeom>
              </p:spPr>
              <p:txBody>
                <a:bodyPr vert="horz" lIns="91440" tIns="45720" rIns="91440" bIns="45720" rtlCol="0" anchor="b">
                  <a:noAutofit/>
                </a:bodyPr>
                <a:lstStyle>
                  <a:lvl1pPr algn="l" defTabSz="914400" rtl="0" eaLnBrk="1" latinLnBrk="0" hangingPunct="1">
                    <a:spcBef>
                      <a:spcPct val="0"/>
                    </a:spcBef>
                    <a:buNone/>
                    <a:defRPr sz="3600" kern="1200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Garamond" pitchFamily="18" charset="0"/>
                      <a:ea typeface="+mj-ea"/>
                      <a:cs typeface="+mj-cs"/>
                    </a:defRPr>
                  </a:lvl1pPr>
                  <a:lvl2pPr eaLnBrk="1" hangingPunct="1">
                    <a:defRPr>
                      <a:solidFill>
                        <a:schemeClr val="tx2"/>
                      </a:solidFill>
                    </a:defRPr>
                  </a:lvl2pPr>
                  <a:lvl3pPr eaLnBrk="1" hangingPunct="1">
                    <a:defRPr>
                      <a:solidFill>
                        <a:schemeClr val="tx2"/>
                      </a:solidFill>
                    </a:defRPr>
                  </a:lvl3pPr>
                  <a:lvl4pPr eaLnBrk="1" hangingPunct="1">
                    <a:defRPr>
                      <a:solidFill>
                        <a:schemeClr val="tx2"/>
                      </a:solidFill>
                    </a:defRPr>
                  </a:lvl4pPr>
                  <a:lvl5pPr eaLnBrk="1" hangingPunct="1">
                    <a:defRPr>
                      <a:solidFill>
                        <a:schemeClr val="tx2"/>
                      </a:solidFill>
                    </a:defRPr>
                  </a:lvl5pPr>
                  <a:lvl6pPr eaLnBrk="1" hangingPunct="1">
                    <a:defRPr>
                      <a:solidFill>
                        <a:schemeClr val="tx2"/>
                      </a:solidFill>
                    </a:defRPr>
                  </a:lvl6pPr>
                  <a:lvl7pPr eaLnBrk="1" hangingPunct="1">
                    <a:defRPr>
                      <a:solidFill>
                        <a:schemeClr val="tx2"/>
                      </a:solidFill>
                    </a:defRPr>
                  </a:lvl7pPr>
                  <a:lvl8pPr eaLnBrk="1" hangingPunct="1">
                    <a:defRPr>
                      <a:solidFill>
                        <a:schemeClr val="tx2"/>
                      </a:solidFill>
                    </a:defRPr>
                  </a:lvl8pPr>
                  <a:lvl9pPr eaLnBrk="1" hangingPunct="1">
                    <a:defRPr>
                      <a:solidFill>
                        <a:schemeClr val="tx2"/>
                      </a:solidFill>
                    </a:defRPr>
                  </a:lvl9pPr>
                </a:lstStyle>
                <a:p>
                  <a:endParaRPr lang="en-US" sz="2800" dirty="0"/>
                </a:p>
              </p:txBody>
            </p:sp>
          </p:grpSp>
          <p:cxnSp>
            <p:nvCxnSpPr>
              <p:cNvPr id="46" name="Straight Arrow Connector 45"/>
              <p:cNvCxnSpPr/>
              <p:nvPr/>
            </p:nvCxnSpPr>
            <p:spPr>
              <a:xfrm>
                <a:off x="1828790" y="4137646"/>
                <a:ext cx="640113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itle 1"/>
              <p:cNvSpPr txBox="1">
                <a:spLocks/>
              </p:cNvSpPr>
              <p:nvPr/>
            </p:nvSpPr>
            <p:spPr>
              <a:xfrm>
                <a:off x="1920269" y="4137646"/>
                <a:ext cx="365756" cy="502902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sz="2800" dirty="0" smtClean="0"/>
                  <a:t>v</a:t>
                </a:r>
                <a:endParaRPr lang="en-US" sz="2800" dirty="0"/>
              </a:p>
            </p:txBody>
          </p:sp>
          <p:sp>
            <p:nvSpPr>
              <p:cNvPr id="49" name="Title 1"/>
              <p:cNvSpPr txBox="1">
                <a:spLocks/>
              </p:cNvSpPr>
              <p:nvPr/>
            </p:nvSpPr>
            <p:spPr>
              <a:xfrm>
                <a:off x="1946892" y="3566146"/>
                <a:ext cx="365756" cy="502902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sz="2400" dirty="0">
                    <a:solidFill>
                      <a:schemeClr val="bg1"/>
                    </a:solidFill>
                  </a:rPr>
                  <a:t>m</a:t>
                </a:r>
              </a:p>
            </p:txBody>
          </p:sp>
        </p:grpSp>
      </p:grpSp>
      <p:grpSp>
        <p:nvGrpSpPr>
          <p:cNvPr id="54" name="Group 53"/>
          <p:cNvGrpSpPr/>
          <p:nvPr/>
        </p:nvGrpSpPr>
        <p:grpSpPr>
          <a:xfrm>
            <a:off x="2940301" y="1623076"/>
            <a:ext cx="668546" cy="1828800"/>
            <a:chOff x="4023366" y="4640548"/>
            <a:chExt cx="668546" cy="1828800"/>
          </a:xfrm>
        </p:grpSpPr>
        <p:sp>
          <p:nvSpPr>
            <p:cNvPr id="22" name="Left Brace 21"/>
            <p:cNvSpPr/>
            <p:nvPr/>
          </p:nvSpPr>
          <p:spPr>
            <a:xfrm>
              <a:off x="4326176" y="4640548"/>
              <a:ext cx="365736" cy="1828800"/>
            </a:xfrm>
            <a:prstGeom prst="leftBrace">
              <a:avLst/>
            </a:prstGeom>
            <a:ln w="254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itle 1"/>
            <p:cNvSpPr txBox="1">
              <a:spLocks/>
            </p:cNvSpPr>
            <p:nvPr/>
          </p:nvSpPr>
          <p:spPr>
            <a:xfrm>
              <a:off x="4023366" y="5303497"/>
              <a:ext cx="365756" cy="502902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800" dirty="0"/>
                <a:t>L</a:t>
              </a: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3657610" y="1600200"/>
            <a:ext cx="3187023" cy="2148824"/>
            <a:chOff x="3657610" y="1600200"/>
            <a:chExt cx="3187023" cy="2148824"/>
          </a:xfrm>
        </p:grpSpPr>
        <p:grpSp>
          <p:nvGrpSpPr>
            <p:cNvPr id="44" name="Group 43"/>
            <p:cNvGrpSpPr/>
            <p:nvPr/>
          </p:nvGrpSpPr>
          <p:grpSpPr>
            <a:xfrm>
              <a:off x="3657610" y="1600200"/>
              <a:ext cx="3187023" cy="2148824"/>
              <a:chOff x="3657610" y="1600200"/>
              <a:chExt cx="3187023" cy="2148824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3657610" y="1600200"/>
                <a:ext cx="3187023" cy="2148824"/>
                <a:chOff x="3657610" y="1600200"/>
                <a:chExt cx="3187023" cy="2148824"/>
              </a:xfrm>
            </p:grpSpPr>
            <p:sp>
              <p:nvSpPr>
                <p:cNvPr id="9" name="Rectangle 8"/>
                <p:cNvSpPr/>
                <p:nvPr/>
              </p:nvSpPr>
              <p:spPr>
                <a:xfrm>
                  <a:off x="5015853" y="2834634"/>
                  <a:ext cx="1828780" cy="914390"/>
                </a:xfrm>
                <a:prstGeom prst="rect">
                  <a:avLst/>
                </a:prstGeom>
                <a:solidFill>
                  <a:srgbClr val="00B0F0">
                    <a:alpha val="51000"/>
                  </a:srgbClr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8" name="Straight Connector 17"/>
                <p:cNvCxnSpPr>
                  <a:endCxn id="10" idx="0"/>
                </p:cNvCxnSpPr>
                <p:nvPr/>
              </p:nvCxnSpPr>
              <p:spPr>
                <a:xfrm>
                  <a:off x="3657610" y="1600200"/>
                  <a:ext cx="1366077" cy="1215849"/>
                </a:xfrm>
                <a:prstGeom prst="line">
                  <a:avLst/>
                </a:prstGeom>
                <a:ln w="2540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5486390" y="1600200"/>
                  <a:ext cx="1358243" cy="1215849"/>
                </a:xfrm>
                <a:prstGeom prst="line">
                  <a:avLst/>
                </a:prstGeom>
                <a:ln w="2540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3" name="Oval 42"/>
              <p:cNvSpPr/>
              <p:nvPr/>
            </p:nvSpPr>
            <p:spPr>
              <a:xfrm>
                <a:off x="4876707" y="3017512"/>
                <a:ext cx="139146" cy="548634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7" name="Title 1"/>
            <p:cNvSpPr txBox="1">
              <a:spLocks/>
            </p:cNvSpPr>
            <p:nvPr/>
          </p:nvSpPr>
          <p:spPr>
            <a:xfrm>
              <a:off x="5431136" y="3040378"/>
              <a:ext cx="1117032" cy="502902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800" dirty="0" err="1" smtClean="0"/>
                <a:t>M+m</a:t>
              </a:r>
              <a:endParaRPr lang="en-US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322102250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1562" y="411513"/>
            <a:ext cx="7543800" cy="838200"/>
          </a:xfrm>
        </p:spPr>
        <p:txBody>
          <a:bodyPr/>
          <a:lstStyle/>
          <a:p>
            <a:r>
              <a:rPr lang="en-US" dirty="0" smtClean="0"/>
              <a:t>There are two parts to this process.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731562" y="1569740"/>
            <a:ext cx="7543800" cy="15697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1)  The clay hits the pendulum and, in a </a:t>
            </a:r>
            <a:r>
              <a:rPr lang="en-US" i="1" u="sng" dirty="0" smtClean="0"/>
              <a:t>very short</a:t>
            </a:r>
            <a:r>
              <a:rPr lang="en-US" dirty="0" smtClean="0"/>
              <a:t> time, deforms and sticks.  The pendulum and clay move with speed V.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31562" y="3459479"/>
            <a:ext cx="7543800" cy="166115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2)  The pendulum with the clay swings upward and reaches a maximum height </a:t>
            </a:r>
            <a:r>
              <a:rPr lang="el-GR" dirty="0" smtClean="0"/>
              <a:t>Δ</a:t>
            </a:r>
            <a:r>
              <a:rPr lang="en-US" dirty="0" smtClean="0"/>
              <a:t>y.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31562" y="5440658"/>
            <a:ext cx="7543800" cy="77723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Analyze each part in turn.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3133721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4750" y="411513"/>
            <a:ext cx="7543800" cy="1097268"/>
          </a:xfrm>
        </p:spPr>
        <p:txBody>
          <a:bodyPr/>
          <a:lstStyle/>
          <a:p>
            <a:r>
              <a:rPr lang="en-US" dirty="0" smtClean="0"/>
              <a:t>1)  Perfectly Inelastic Collision  </a:t>
            </a:r>
            <a:br>
              <a:rPr lang="en-US" dirty="0" smtClean="0"/>
            </a:br>
            <a:r>
              <a:rPr lang="en-US" dirty="0" smtClean="0"/>
              <a:t>The clay hits the pendulum.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544750" y="3749025"/>
            <a:ext cx="278291" cy="30648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194626" y="3429000"/>
            <a:ext cx="1828780" cy="914390"/>
          </a:xfrm>
          <a:prstGeom prst="rect">
            <a:avLst/>
          </a:prstGeom>
          <a:solidFill>
            <a:srgbClr val="00FF00">
              <a:alpha val="51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687738" y="1600200"/>
            <a:ext cx="288426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194606" y="1600200"/>
            <a:ext cx="0" cy="1828800"/>
          </a:xfrm>
          <a:prstGeom prst="line">
            <a:avLst/>
          </a:prstGeom>
          <a:ln w="2540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023406" y="1600200"/>
            <a:ext cx="0" cy="1828800"/>
          </a:xfrm>
          <a:prstGeom prst="line">
            <a:avLst/>
          </a:prstGeom>
          <a:ln w="2540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"/>
          <p:cNvSpPr txBox="1">
            <a:spLocks/>
          </p:cNvSpPr>
          <p:nvPr/>
        </p:nvSpPr>
        <p:spPr>
          <a:xfrm>
            <a:off x="2863192" y="3634744"/>
            <a:ext cx="491647" cy="50290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/>
              <a:t>M</a:t>
            </a:r>
            <a:endParaRPr lang="en-US" sz="28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65806" y="4137646"/>
            <a:ext cx="640113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 txBox="1">
            <a:spLocks/>
          </p:cNvSpPr>
          <p:nvPr/>
        </p:nvSpPr>
        <p:spPr>
          <a:xfrm>
            <a:off x="457285" y="4137646"/>
            <a:ext cx="365756" cy="50290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/>
              <a:t>v</a:t>
            </a:r>
            <a:endParaRPr lang="en-US" sz="28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84889" y="3609654"/>
            <a:ext cx="365756" cy="50290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>
                <a:solidFill>
                  <a:schemeClr val="bg1"/>
                </a:solidFill>
              </a:rPr>
              <a:t>m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852146" y="3414866"/>
            <a:ext cx="1828780" cy="914390"/>
          </a:xfrm>
          <a:prstGeom prst="rect">
            <a:avLst/>
          </a:prstGeom>
          <a:solidFill>
            <a:schemeClr val="tx2">
              <a:lumMod val="50000"/>
              <a:alpha val="51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5345258" y="1586066"/>
            <a:ext cx="288426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852126" y="1586066"/>
            <a:ext cx="0" cy="1828800"/>
          </a:xfrm>
          <a:prstGeom prst="line">
            <a:avLst/>
          </a:prstGeom>
          <a:ln w="254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680926" y="1586066"/>
            <a:ext cx="0" cy="1828800"/>
          </a:xfrm>
          <a:prstGeom prst="line">
            <a:avLst/>
          </a:prstGeom>
          <a:ln w="254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itle 1"/>
          <p:cNvSpPr txBox="1">
            <a:spLocks/>
          </p:cNvSpPr>
          <p:nvPr/>
        </p:nvSpPr>
        <p:spPr>
          <a:xfrm>
            <a:off x="6309341" y="3620610"/>
            <a:ext cx="1005829" cy="50290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err="1" smtClean="0"/>
              <a:t>M+m</a:t>
            </a:r>
            <a:endParaRPr lang="en-US" sz="2800" dirty="0"/>
          </a:p>
        </p:txBody>
      </p:sp>
      <p:sp>
        <p:nvSpPr>
          <p:cNvPr id="22" name="Oval 21"/>
          <p:cNvSpPr/>
          <p:nvPr/>
        </p:nvSpPr>
        <p:spPr>
          <a:xfrm>
            <a:off x="5712981" y="3520438"/>
            <a:ext cx="139145" cy="61720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6442450" y="2788927"/>
            <a:ext cx="640113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"/>
          <p:cNvSpPr txBox="1">
            <a:spLocks/>
          </p:cNvSpPr>
          <p:nvPr/>
        </p:nvSpPr>
        <p:spPr>
          <a:xfrm>
            <a:off x="6604511" y="2870666"/>
            <a:ext cx="365756" cy="50290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/>
              <a:t>V</a:t>
            </a: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544750" y="4640548"/>
            <a:ext cx="7799150" cy="109726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No external, horizontal forces act; momentum is conserved in this direction.</a:t>
            </a:r>
            <a:endParaRPr lang="en-US" dirty="0"/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6398089"/>
              </p:ext>
            </p:extLst>
          </p:nvPr>
        </p:nvGraphicFramePr>
        <p:xfrm>
          <a:off x="544750" y="5737816"/>
          <a:ext cx="6603840" cy="863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7" name="Equation" r:id="rId3" imgW="3301920" imgH="431640" progId="Equation.3">
                  <p:embed/>
                </p:oleObj>
              </mc:Choice>
              <mc:Fallback>
                <p:oleObj name="Equation" r:id="rId3" imgW="330192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44750" y="5737816"/>
                        <a:ext cx="6603840" cy="863280"/>
                      </a:xfrm>
                      <a:prstGeom prst="rect">
                        <a:avLst/>
                      </a:prstGeom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itle 1"/>
          <p:cNvSpPr txBox="1">
            <a:spLocks/>
          </p:cNvSpPr>
          <p:nvPr/>
        </p:nvSpPr>
        <p:spPr>
          <a:xfrm>
            <a:off x="2489796" y="1632776"/>
            <a:ext cx="1280146" cy="88182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/>
              <a:t>Initial Picture</a:t>
            </a:r>
            <a:endParaRPr lang="en-US" sz="2800" dirty="0"/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6122433" y="1600200"/>
            <a:ext cx="1280146" cy="88182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/>
              <a:t>Final Picture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32114583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1988</TotalTime>
  <Words>498</Words>
  <Application>Microsoft Office PowerPoint</Application>
  <PresentationFormat>On-screen Show (4:3)</PresentationFormat>
  <Paragraphs>74</Paragraphs>
  <Slides>14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Default Theme</vt:lpstr>
      <vt:lpstr>Equation</vt:lpstr>
      <vt:lpstr>Microsoft Equation 3.0</vt:lpstr>
      <vt:lpstr>Physics 101  -  Lecture 11</vt:lpstr>
      <vt:lpstr>Force acting through a distance on an object can add or remove energy.</vt:lpstr>
      <vt:lpstr>For many systems of interest the mass might be changing as time passes.  An example is an airplane or rocket that burns fuel.</vt:lpstr>
      <vt:lpstr>Impulse is a word that is often used for the change in momentum brought about by the application of a force for a very short time.  An example would be a bat hitting a ball.</vt:lpstr>
      <vt:lpstr>Sometimes, in one or more directions for some period of time,  The Total External Force Is Zero.</vt:lpstr>
      <vt:lpstr>We will try out this idea in a classic indirect measurement.  Bullets from guns move very quickly.  A muzzle velocity used to be impossible to measure directly.  A device called a ballistic pendulum would be used to enable the measurement to be made.</vt:lpstr>
      <vt:lpstr>Ballistic Pendulum</vt:lpstr>
      <vt:lpstr>There are two parts to this process.</vt:lpstr>
      <vt:lpstr>1)  Perfectly Inelastic Collision   The clay hits the pendulum.</vt:lpstr>
      <vt:lpstr>2)  Pendulum swings up Use the WETh to relate Δy to V.</vt:lpstr>
      <vt:lpstr>Clicker Question  -  What did you write down?</vt:lpstr>
      <vt:lpstr>Combine these two results to find v(Δy).</vt:lpstr>
      <vt:lpstr>Connect Δy to Δx.</vt:lpstr>
      <vt:lpstr>Finish it up and try it out.</vt:lpstr>
    </vt:vector>
  </TitlesOfParts>
  <Company>University of Illinois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Physics 101  -  Lecture 7</dc:title>
  <dc:creator>Halfpap, Bradford Lee</dc:creator>
  <cp:lastModifiedBy>Halfpap, Bradford Lee</cp:lastModifiedBy>
  <cp:revision>140</cp:revision>
  <dcterms:created xsi:type="dcterms:W3CDTF">2012-09-16T23:14:53Z</dcterms:created>
  <dcterms:modified xsi:type="dcterms:W3CDTF">2012-10-05T19:00:57Z</dcterms:modified>
</cp:coreProperties>
</file>