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drawings/drawing1.xml" ContentType="application/vnd.openxmlformats-officedocument.drawingml.chartshapes+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sldIdLst>
    <p:sldId id="257" r:id="rId2"/>
    <p:sldId id="258" r:id="rId3"/>
    <p:sldId id="259" r:id="rId4"/>
    <p:sldId id="260" r:id="rId5"/>
    <p:sldId id="261" r:id="rId6"/>
    <p:sldId id="262" r:id="rId7"/>
    <p:sldId id="263" r:id="rId8"/>
    <p:sldId id="265" r:id="rId9"/>
    <p:sldId id="266" r:id="rId10"/>
    <p:sldId id="267" r:id="rId11"/>
    <p:sldId id="270" r:id="rId12"/>
    <p:sldId id="271" r:id="rId13"/>
    <p:sldId id="272" r:id="rId14"/>
    <p:sldId id="273" r:id="rId15"/>
    <p:sldId id="274" r:id="rId1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E:\Physics%20101%20Fall%202012\My%20Lecture%20Files\work.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Constant 5N force</a:t>
            </a:r>
          </a:p>
        </c:rich>
      </c:tx>
      <c:layout/>
      <c:overlay val="0"/>
    </c:title>
    <c:autoTitleDeleted val="0"/>
    <c:plotArea>
      <c:layout/>
      <c:scatterChart>
        <c:scatterStyle val="lineMarker"/>
        <c:varyColors val="0"/>
        <c:ser>
          <c:idx val="0"/>
          <c:order val="0"/>
          <c:spPr>
            <a:ln w="28575">
              <a:solidFill>
                <a:schemeClr val="tx1"/>
              </a:solidFill>
            </a:ln>
          </c:spPr>
          <c:marker>
            <c:symbol val="none"/>
          </c:marker>
          <c:xVal>
            <c:numRef>
              <c:f>Sheet1!$A$2:$A$18</c:f>
              <c:numCache>
                <c:formatCode>General</c:formatCode>
                <c:ptCount val="17"/>
                <c:pt idx="0">
                  <c:v>0</c:v>
                </c:pt>
                <c:pt idx="1">
                  <c:v>0.1</c:v>
                </c:pt>
                <c:pt idx="2">
                  <c:v>0.2</c:v>
                </c:pt>
                <c:pt idx="3">
                  <c:v>0.30000000000000004</c:v>
                </c:pt>
                <c:pt idx="4">
                  <c:v>0.4</c:v>
                </c:pt>
                <c:pt idx="5">
                  <c:v>0.5</c:v>
                </c:pt>
                <c:pt idx="6">
                  <c:v>0.6</c:v>
                </c:pt>
                <c:pt idx="7">
                  <c:v>0.7</c:v>
                </c:pt>
                <c:pt idx="8">
                  <c:v>0.79999999999999993</c:v>
                </c:pt>
                <c:pt idx="9">
                  <c:v>0.89999999999999991</c:v>
                </c:pt>
                <c:pt idx="10">
                  <c:v>0.99999999999999989</c:v>
                </c:pt>
                <c:pt idx="11">
                  <c:v>1</c:v>
                </c:pt>
                <c:pt idx="12">
                  <c:v>1.0999999999999999</c:v>
                </c:pt>
                <c:pt idx="13">
                  <c:v>1.2</c:v>
                </c:pt>
                <c:pt idx="14">
                  <c:v>1.3</c:v>
                </c:pt>
                <c:pt idx="15">
                  <c:v>1.4000000000000001</c:v>
                </c:pt>
                <c:pt idx="16">
                  <c:v>1.5000000000000002</c:v>
                </c:pt>
              </c:numCache>
            </c:numRef>
          </c:xVal>
          <c:yVal>
            <c:numRef>
              <c:f>Sheet1!$B$2:$B$18</c:f>
              <c:numCache>
                <c:formatCode>General</c:formatCode>
                <c:ptCount val="17"/>
                <c:pt idx="0">
                  <c:v>-5</c:v>
                </c:pt>
                <c:pt idx="1">
                  <c:v>-5</c:v>
                </c:pt>
                <c:pt idx="2">
                  <c:v>-5</c:v>
                </c:pt>
                <c:pt idx="3">
                  <c:v>-5</c:v>
                </c:pt>
                <c:pt idx="4">
                  <c:v>-5</c:v>
                </c:pt>
                <c:pt idx="5">
                  <c:v>-5</c:v>
                </c:pt>
                <c:pt idx="6">
                  <c:v>-5</c:v>
                </c:pt>
                <c:pt idx="7">
                  <c:v>-5</c:v>
                </c:pt>
                <c:pt idx="8">
                  <c:v>-5</c:v>
                </c:pt>
                <c:pt idx="9">
                  <c:v>-5</c:v>
                </c:pt>
                <c:pt idx="10">
                  <c:v>-5</c:v>
                </c:pt>
                <c:pt idx="11">
                  <c:v>-5</c:v>
                </c:pt>
                <c:pt idx="12">
                  <c:v>-5</c:v>
                </c:pt>
                <c:pt idx="13">
                  <c:v>-5</c:v>
                </c:pt>
                <c:pt idx="14">
                  <c:v>-5</c:v>
                </c:pt>
                <c:pt idx="15">
                  <c:v>-5</c:v>
                </c:pt>
                <c:pt idx="16">
                  <c:v>-5</c:v>
                </c:pt>
              </c:numCache>
            </c:numRef>
          </c:yVal>
          <c:smooth val="0"/>
        </c:ser>
        <c:dLbls>
          <c:showLegendKey val="0"/>
          <c:showVal val="0"/>
          <c:showCatName val="0"/>
          <c:showSerName val="0"/>
          <c:showPercent val="0"/>
          <c:showBubbleSize val="0"/>
        </c:dLbls>
        <c:axId val="76189696"/>
        <c:axId val="76191616"/>
      </c:scatterChart>
      <c:valAx>
        <c:axId val="76189696"/>
        <c:scaling>
          <c:orientation val="minMax"/>
          <c:max val="2"/>
        </c:scaling>
        <c:delete val="0"/>
        <c:axPos val="b"/>
        <c:majorGridlines>
          <c:spPr>
            <a:ln w="12700">
              <a:solidFill>
                <a:schemeClr val="tx1"/>
              </a:solidFill>
            </a:ln>
          </c:spPr>
        </c:majorGridlines>
        <c:title>
          <c:tx>
            <c:rich>
              <a:bodyPr/>
              <a:lstStyle/>
              <a:p>
                <a:pPr>
                  <a:defRPr/>
                </a:pPr>
                <a:r>
                  <a:rPr lang="en-US"/>
                  <a:t>Position (m)</a:t>
                </a:r>
              </a:p>
            </c:rich>
          </c:tx>
          <c:layout/>
          <c:overlay val="0"/>
        </c:title>
        <c:numFmt formatCode="#,##0.0" sourceLinked="0"/>
        <c:majorTickMark val="out"/>
        <c:minorTickMark val="none"/>
        <c:tickLblPos val="nextTo"/>
        <c:spPr>
          <a:noFill/>
          <a:ln w="15875">
            <a:solidFill>
              <a:schemeClr val="tx1"/>
            </a:solidFill>
          </a:ln>
        </c:spPr>
        <c:crossAx val="76191616"/>
        <c:crossesAt val="-6"/>
        <c:crossBetween val="midCat"/>
      </c:valAx>
      <c:valAx>
        <c:axId val="76191616"/>
        <c:scaling>
          <c:orientation val="minMax"/>
          <c:max val="6"/>
          <c:min val="-6"/>
        </c:scaling>
        <c:delete val="0"/>
        <c:axPos val="l"/>
        <c:majorGridlines>
          <c:spPr>
            <a:ln w="12700">
              <a:solidFill>
                <a:schemeClr val="tx1"/>
              </a:solidFill>
            </a:ln>
          </c:spPr>
        </c:majorGridlines>
        <c:title>
          <c:tx>
            <c:rich>
              <a:bodyPr rot="-5400000" vert="horz"/>
              <a:lstStyle/>
              <a:p>
                <a:pPr>
                  <a:defRPr/>
                </a:pPr>
                <a:r>
                  <a:rPr lang="en-US"/>
                  <a:t>Force</a:t>
                </a:r>
                <a:r>
                  <a:rPr lang="en-US" baseline="0"/>
                  <a:t> (N)</a:t>
                </a:r>
                <a:endParaRPr lang="en-US"/>
              </a:p>
            </c:rich>
          </c:tx>
          <c:layout/>
          <c:overlay val="0"/>
        </c:title>
        <c:numFmt formatCode="#,##0.0" sourceLinked="0"/>
        <c:majorTickMark val="out"/>
        <c:minorTickMark val="none"/>
        <c:tickLblPos val="nextTo"/>
        <c:spPr>
          <a:noFill/>
          <a:ln>
            <a:solidFill>
              <a:schemeClr val="tx1"/>
            </a:solidFill>
          </a:ln>
        </c:spPr>
        <c:crossAx val="76189696"/>
        <c:crosses val="autoZero"/>
        <c:crossBetween val="midCat"/>
        <c:majorUnit val="1"/>
      </c:valAx>
    </c:plotArea>
    <c:plotVisOnly val="1"/>
    <c:dispBlanksAs val="gap"/>
    <c:showDLblsOverMax val="0"/>
  </c:chart>
  <c:spPr>
    <a:solidFill>
      <a:schemeClr val="bg2">
        <a:lumMod val="50000"/>
      </a:schemeClr>
    </a:solidFill>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Constant 5N force</a:t>
            </a:r>
          </a:p>
        </c:rich>
      </c:tx>
      <c:layout/>
      <c:overlay val="0"/>
    </c:title>
    <c:autoTitleDeleted val="0"/>
    <c:plotArea>
      <c:layout/>
      <c:scatterChart>
        <c:scatterStyle val="lineMarker"/>
        <c:varyColors val="0"/>
        <c:ser>
          <c:idx val="0"/>
          <c:order val="0"/>
          <c:spPr>
            <a:ln w="76200">
              <a:noFill/>
            </a:ln>
          </c:spPr>
          <c:marker>
            <c:symbol val="none"/>
          </c:marker>
          <c:xVal>
            <c:numRef>
              <c:f>Sheet1!$A$2:$A$24</c:f>
              <c:numCache>
                <c:formatCode>General</c:formatCode>
                <c:ptCount val="23"/>
                <c:pt idx="0">
                  <c:v>0</c:v>
                </c:pt>
                <c:pt idx="1">
                  <c:v>0.1</c:v>
                </c:pt>
                <c:pt idx="2">
                  <c:v>0.2</c:v>
                </c:pt>
                <c:pt idx="3">
                  <c:v>0.30000000000000004</c:v>
                </c:pt>
                <c:pt idx="4">
                  <c:v>0.4</c:v>
                </c:pt>
                <c:pt idx="5">
                  <c:v>0.5</c:v>
                </c:pt>
                <c:pt idx="6">
                  <c:v>0.6</c:v>
                </c:pt>
                <c:pt idx="7">
                  <c:v>0.7</c:v>
                </c:pt>
                <c:pt idx="8">
                  <c:v>0.79999999999999993</c:v>
                </c:pt>
                <c:pt idx="9">
                  <c:v>0.89999999999999991</c:v>
                </c:pt>
                <c:pt idx="10">
                  <c:v>0.99999999999999989</c:v>
                </c:pt>
                <c:pt idx="11">
                  <c:v>1</c:v>
                </c:pt>
                <c:pt idx="12">
                  <c:v>1.0999999999999999</c:v>
                </c:pt>
                <c:pt idx="13">
                  <c:v>1.2</c:v>
                </c:pt>
                <c:pt idx="14">
                  <c:v>1.3</c:v>
                </c:pt>
                <c:pt idx="15">
                  <c:v>1.4000000000000001</c:v>
                </c:pt>
                <c:pt idx="16">
                  <c:v>1.5000000000000002</c:v>
                </c:pt>
                <c:pt idx="17">
                  <c:v>1.5</c:v>
                </c:pt>
                <c:pt idx="18">
                  <c:v>1.6000000000000003</c:v>
                </c:pt>
                <c:pt idx="19">
                  <c:v>1.7000000000000004</c:v>
                </c:pt>
                <c:pt idx="20">
                  <c:v>1.8000000000000005</c:v>
                </c:pt>
                <c:pt idx="21">
                  <c:v>1.9000000000000006</c:v>
                </c:pt>
                <c:pt idx="22">
                  <c:v>2.0000000000000004</c:v>
                </c:pt>
              </c:numCache>
            </c:numRef>
          </c:xVal>
          <c:yVal>
            <c:numRef>
              <c:f>Sheet1!$B$2:$B$24</c:f>
              <c:numCache>
                <c:formatCode>General</c:formatCode>
                <c:ptCount val="23"/>
                <c:pt idx="0">
                  <c:v>-5</c:v>
                </c:pt>
                <c:pt idx="1">
                  <c:v>-5</c:v>
                </c:pt>
                <c:pt idx="2">
                  <c:v>-5</c:v>
                </c:pt>
                <c:pt idx="3">
                  <c:v>-5</c:v>
                </c:pt>
                <c:pt idx="4">
                  <c:v>-5</c:v>
                </c:pt>
                <c:pt idx="5">
                  <c:v>-5</c:v>
                </c:pt>
                <c:pt idx="6">
                  <c:v>-5</c:v>
                </c:pt>
                <c:pt idx="7">
                  <c:v>-5</c:v>
                </c:pt>
                <c:pt idx="8">
                  <c:v>-5</c:v>
                </c:pt>
                <c:pt idx="9">
                  <c:v>-5</c:v>
                </c:pt>
                <c:pt idx="10">
                  <c:v>-5</c:v>
                </c:pt>
                <c:pt idx="11">
                  <c:v>-5</c:v>
                </c:pt>
                <c:pt idx="12">
                  <c:v>-5</c:v>
                </c:pt>
                <c:pt idx="13">
                  <c:v>-5</c:v>
                </c:pt>
                <c:pt idx="14">
                  <c:v>-5</c:v>
                </c:pt>
                <c:pt idx="15">
                  <c:v>-5</c:v>
                </c:pt>
                <c:pt idx="16">
                  <c:v>-5</c:v>
                </c:pt>
                <c:pt idx="17">
                  <c:v>0</c:v>
                </c:pt>
                <c:pt idx="18">
                  <c:v>0</c:v>
                </c:pt>
                <c:pt idx="19">
                  <c:v>0</c:v>
                </c:pt>
                <c:pt idx="20">
                  <c:v>0</c:v>
                </c:pt>
                <c:pt idx="21">
                  <c:v>0</c:v>
                </c:pt>
                <c:pt idx="22">
                  <c:v>0</c:v>
                </c:pt>
              </c:numCache>
            </c:numRef>
          </c:yVal>
          <c:smooth val="0"/>
        </c:ser>
        <c:ser>
          <c:idx val="1"/>
          <c:order val="1"/>
          <c:spPr>
            <a:ln>
              <a:noFill/>
            </a:ln>
          </c:spPr>
          <c:marker>
            <c:symbol val="none"/>
          </c:marker>
          <c:xVal>
            <c:numRef>
              <c:f>Sheet1!$A$2:$A$24</c:f>
              <c:numCache>
                <c:formatCode>General</c:formatCode>
                <c:ptCount val="23"/>
                <c:pt idx="0">
                  <c:v>0</c:v>
                </c:pt>
                <c:pt idx="1">
                  <c:v>0.1</c:v>
                </c:pt>
                <c:pt idx="2">
                  <c:v>0.2</c:v>
                </c:pt>
                <c:pt idx="3">
                  <c:v>0.30000000000000004</c:v>
                </c:pt>
                <c:pt idx="4">
                  <c:v>0.4</c:v>
                </c:pt>
                <c:pt idx="5">
                  <c:v>0.5</c:v>
                </c:pt>
                <c:pt idx="6">
                  <c:v>0.6</c:v>
                </c:pt>
                <c:pt idx="7">
                  <c:v>0.7</c:v>
                </c:pt>
                <c:pt idx="8">
                  <c:v>0.79999999999999993</c:v>
                </c:pt>
                <c:pt idx="9">
                  <c:v>0.89999999999999991</c:v>
                </c:pt>
                <c:pt idx="10">
                  <c:v>0.99999999999999989</c:v>
                </c:pt>
                <c:pt idx="11">
                  <c:v>1</c:v>
                </c:pt>
                <c:pt idx="12">
                  <c:v>1.0999999999999999</c:v>
                </c:pt>
                <c:pt idx="13">
                  <c:v>1.2</c:v>
                </c:pt>
                <c:pt idx="14">
                  <c:v>1.3</c:v>
                </c:pt>
                <c:pt idx="15">
                  <c:v>1.4000000000000001</c:v>
                </c:pt>
                <c:pt idx="16">
                  <c:v>1.5000000000000002</c:v>
                </c:pt>
                <c:pt idx="17">
                  <c:v>1.5</c:v>
                </c:pt>
                <c:pt idx="18">
                  <c:v>1.6000000000000003</c:v>
                </c:pt>
                <c:pt idx="19">
                  <c:v>1.7000000000000004</c:v>
                </c:pt>
                <c:pt idx="20">
                  <c:v>1.8000000000000005</c:v>
                </c:pt>
                <c:pt idx="21">
                  <c:v>1.9000000000000006</c:v>
                </c:pt>
                <c:pt idx="22">
                  <c:v>2.0000000000000004</c:v>
                </c:pt>
              </c:numCache>
            </c:numRef>
          </c:xVal>
          <c:yVal>
            <c:numRef>
              <c:f>Sheet1!$C$2:$C$24</c:f>
              <c:numCache>
                <c:formatCode>General</c:formatCode>
                <c:ptCount val="23"/>
                <c:pt idx="0">
                  <c:v>0</c:v>
                </c:pt>
                <c:pt idx="1">
                  <c:v>0</c:v>
                </c:pt>
                <c:pt idx="2">
                  <c:v>0</c:v>
                </c:pt>
                <c:pt idx="3">
                  <c:v>0</c:v>
                </c:pt>
                <c:pt idx="4">
                  <c:v>0</c:v>
                </c:pt>
                <c:pt idx="5">
                  <c:v>0</c:v>
                </c:pt>
                <c:pt idx="6">
                  <c:v>0</c:v>
                </c:pt>
                <c:pt idx="7">
                  <c:v>0</c:v>
                </c:pt>
                <c:pt idx="8">
                  <c:v>0</c:v>
                </c:pt>
                <c:pt idx="9">
                  <c:v>0</c:v>
                </c:pt>
                <c:pt idx="10">
                  <c:v>0</c:v>
                </c:pt>
                <c:pt idx="11">
                  <c:v>5</c:v>
                </c:pt>
                <c:pt idx="12">
                  <c:v>5</c:v>
                </c:pt>
                <c:pt idx="13">
                  <c:v>5</c:v>
                </c:pt>
                <c:pt idx="14">
                  <c:v>5</c:v>
                </c:pt>
                <c:pt idx="15">
                  <c:v>5</c:v>
                </c:pt>
                <c:pt idx="16">
                  <c:v>5</c:v>
                </c:pt>
                <c:pt idx="17">
                  <c:v>0</c:v>
                </c:pt>
                <c:pt idx="18">
                  <c:v>0</c:v>
                </c:pt>
                <c:pt idx="19">
                  <c:v>0</c:v>
                </c:pt>
                <c:pt idx="20">
                  <c:v>0</c:v>
                </c:pt>
                <c:pt idx="21">
                  <c:v>0</c:v>
                </c:pt>
                <c:pt idx="22">
                  <c:v>0</c:v>
                </c:pt>
              </c:numCache>
            </c:numRef>
          </c:yVal>
          <c:smooth val="0"/>
        </c:ser>
        <c:ser>
          <c:idx val="2"/>
          <c:order val="2"/>
          <c:spPr>
            <a:ln>
              <a:noFill/>
            </a:ln>
          </c:spPr>
          <c:marker>
            <c:symbol val="none"/>
          </c:marker>
          <c:xVal>
            <c:numRef>
              <c:f>Sheet1!$A$2:$A$24</c:f>
              <c:numCache>
                <c:formatCode>General</c:formatCode>
                <c:ptCount val="23"/>
                <c:pt idx="0">
                  <c:v>0</c:v>
                </c:pt>
                <c:pt idx="1">
                  <c:v>0.1</c:v>
                </c:pt>
                <c:pt idx="2">
                  <c:v>0.2</c:v>
                </c:pt>
                <c:pt idx="3">
                  <c:v>0.30000000000000004</c:v>
                </c:pt>
                <c:pt idx="4">
                  <c:v>0.4</c:v>
                </c:pt>
                <c:pt idx="5">
                  <c:v>0.5</c:v>
                </c:pt>
                <c:pt idx="6">
                  <c:v>0.6</c:v>
                </c:pt>
                <c:pt idx="7">
                  <c:v>0.7</c:v>
                </c:pt>
                <c:pt idx="8">
                  <c:v>0.79999999999999993</c:v>
                </c:pt>
                <c:pt idx="9">
                  <c:v>0.89999999999999991</c:v>
                </c:pt>
                <c:pt idx="10">
                  <c:v>0.99999999999999989</c:v>
                </c:pt>
                <c:pt idx="11">
                  <c:v>1</c:v>
                </c:pt>
                <c:pt idx="12">
                  <c:v>1.0999999999999999</c:v>
                </c:pt>
                <c:pt idx="13">
                  <c:v>1.2</c:v>
                </c:pt>
                <c:pt idx="14">
                  <c:v>1.3</c:v>
                </c:pt>
                <c:pt idx="15">
                  <c:v>1.4000000000000001</c:v>
                </c:pt>
                <c:pt idx="16">
                  <c:v>1.5000000000000002</c:v>
                </c:pt>
                <c:pt idx="17">
                  <c:v>1.5</c:v>
                </c:pt>
                <c:pt idx="18">
                  <c:v>1.6000000000000003</c:v>
                </c:pt>
                <c:pt idx="19">
                  <c:v>1.7000000000000004</c:v>
                </c:pt>
                <c:pt idx="20">
                  <c:v>1.8000000000000005</c:v>
                </c:pt>
                <c:pt idx="21">
                  <c:v>1.9000000000000006</c:v>
                </c:pt>
                <c:pt idx="22">
                  <c:v>2.0000000000000004</c:v>
                </c:pt>
              </c:numCache>
            </c:numRef>
          </c:xVal>
          <c:yVal>
            <c:numRef>
              <c:f>Sheet1!$D$2:$D$24</c:f>
              <c:numCache>
                <c:formatCode>General</c:formatCode>
                <c:ptCount val="23"/>
                <c:pt idx="0">
                  <c:v>0</c:v>
                </c:pt>
                <c:pt idx="1">
                  <c:v>0</c:v>
                </c:pt>
                <c:pt idx="2">
                  <c:v>0</c:v>
                </c:pt>
                <c:pt idx="3">
                  <c:v>0</c:v>
                </c:pt>
                <c:pt idx="4">
                  <c:v>0</c:v>
                </c:pt>
                <c:pt idx="5">
                  <c:v>0</c:v>
                </c:pt>
                <c:pt idx="6">
                  <c:v>0</c:v>
                </c:pt>
                <c:pt idx="7">
                  <c:v>0</c:v>
                </c:pt>
                <c:pt idx="8">
                  <c:v>0</c:v>
                </c:pt>
                <c:pt idx="9">
                  <c:v>0</c:v>
                </c:pt>
                <c:pt idx="10">
                  <c:v>0</c:v>
                </c:pt>
                <c:pt idx="11">
                  <c:v>-5</c:v>
                </c:pt>
                <c:pt idx="12">
                  <c:v>-5</c:v>
                </c:pt>
                <c:pt idx="13">
                  <c:v>-5</c:v>
                </c:pt>
                <c:pt idx="14">
                  <c:v>-5</c:v>
                </c:pt>
                <c:pt idx="15">
                  <c:v>-5</c:v>
                </c:pt>
                <c:pt idx="16">
                  <c:v>-5</c:v>
                </c:pt>
                <c:pt idx="17">
                  <c:v>-5</c:v>
                </c:pt>
                <c:pt idx="18">
                  <c:v>-5</c:v>
                </c:pt>
                <c:pt idx="19">
                  <c:v>-5</c:v>
                </c:pt>
                <c:pt idx="20">
                  <c:v>-5</c:v>
                </c:pt>
                <c:pt idx="21">
                  <c:v>-5</c:v>
                </c:pt>
                <c:pt idx="22">
                  <c:v>-5</c:v>
                </c:pt>
              </c:numCache>
            </c:numRef>
          </c:yVal>
          <c:smooth val="0"/>
        </c:ser>
        <c:dLbls>
          <c:showLegendKey val="0"/>
          <c:showVal val="0"/>
          <c:showCatName val="0"/>
          <c:showSerName val="0"/>
          <c:showPercent val="0"/>
          <c:showBubbleSize val="0"/>
        </c:dLbls>
        <c:axId val="76578816"/>
        <c:axId val="76580736"/>
      </c:scatterChart>
      <c:valAx>
        <c:axId val="76578816"/>
        <c:scaling>
          <c:orientation val="minMax"/>
          <c:max val="2"/>
        </c:scaling>
        <c:delete val="0"/>
        <c:axPos val="b"/>
        <c:majorGridlines>
          <c:spPr>
            <a:ln w="12700">
              <a:solidFill>
                <a:schemeClr val="tx1"/>
              </a:solidFill>
            </a:ln>
          </c:spPr>
        </c:majorGridlines>
        <c:title>
          <c:tx>
            <c:rich>
              <a:bodyPr/>
              <a:lstStyle/>
              <a:p>
                <a:pPr>
                  <a:defRPr/>
                </a:pPr>
                <a:r>
                  <a:rPr lang="en-US"/>
                  <a:t>Position (m)</a:t>
                </a:r>
              </a:p>
            </c:rich>
          </c:tx>
          <c:layout/>
          <c:overlay val="0"/>
        </c:title>
        <c:numFmt formatCode="#,##0.0" sourceLinked="0"/>
        <c:majorTickMark val="out"/>
        <c:minorTickMark val="none"/>
        <c:tickLblPos val="nextTo"/>
        <c:spPr>
          <a:noFill/>
          <a:ln w="15875">
            <a:solidFill>
              <a:schemeClr val="tx1"/>
            </a:solidFill>
          </a:ln>
        </c:spPr>
        <c:crossAx val="76580736"/>
        <c:crossesAt val="-6"/>
        <c:crossBetween val="midCat"/>
      </c:valAx>
      <c:valAx>
        <c:axId val="76580736"/>
        <c:scaling>
          <c:orientation val="minMax"/>
          <c:max val="6"/>
          <c:min val="-6"/>
        </c:scaling>
        <c:delete val="0"/>
        <c:axPos val="l"/>
        <c:majorGridlines>
          <c:spPr>
            <a:ln w="12700">
              <a:solidFill>
                <a:schemeClr val="tx1"/>
              </a:solidFill>
            </a:ln>
          </c:spPr>
        </c:majorGridlines>
        <c:title>
          <c:tx>
            <c:rich>
              <a:bodyPr rot="-5400000" vert="horz"/>
              <a:lstStyle/>
              <a:p>
                <a:pPr>
                  <a:defRPr/>
                </a:pPr>
                <a:r>
                  <a:rPr lang="en-US"/>
                  <a:t>Force</a:t>
                </a:r>
                <a:r>
                  <a:rPr lang="en-US" baseline="0"/>
                  <a:t> (N)</a:t>
                </a:r>
                <a:endParaRPr lang="en-US"/>
              </a:p>
            </c:rich>
          </c:tx>
          <c:layout/>
          <c:overlay val="0"/>
        </c:title>
        <c:numFmt formatCode="#,##0.0" sourceLinked="0"/>
        <c:majorTickMark val="out"/>
        <c:minorTickMark val="none"/>
        <c:tickLblPos val="nextTo"/>
        <c:spPr>
          <a:noFill/>
          <a:ln>
            <a:solidFill>
              <a:schemeClr val="tx1"/>
            </a:solidFill>
          </a:ln>
        </c:spPr>
        <c:crossAx val="76578816"/>
        <c:crosses val="autoZero"/>
        <c:crossBetween val="midCat"/>
        <c:majorUnit val="1"/>
      </c:valAx>
    </c:plotArea>
    <c:plotVisOnly val="1"/>
    <c:dispBlanksAs val="gap"/>
    <c:showDLblsOverMax val="0"/>
  </c:chart>
  <c:spPr>
    <a:solidFill>
      <a:schemeClr val="accent1">
        <a:lumMod val="50000"/>
      </a:schemeClr>
    </a:solidFill>
  </c:sp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spPr>
            <a:ln w="28575">
              <a:solidFill>
                <a:schemeClr val="bg1"/>
              </a:solidFill>
            </a:ln>
          </c:spPr>
          <c:marker>
            <c:symbol val="none"/>
          </c:marker>
          <c:xVal>
            <c:numRef>
              <c:f>Sheet1!$A$2:$A$22</c:f>
              <c:numCache>
                <c:formatCode>General</c:formatCode>
                <c:ptCount val="21"/>
                <c:pt idx="0">
                  <c:v>-2</c:v>
                </c:pt>
                <c:pt idx="1">
                  <c:v>-1.8</c:v>
                </c:pt>
                <c:pt idx="2">
                  <c:v>-1.6</c:v>
                </c:pt>
                <c:pt idx="3">
                  <c:v>-1.4000000000000001</c:v>
                </c:pt>
                <c:pt idx="4">
                  <c:v>-1.2000000000000002</c:v>
                </c:pt>
                <c:pt idx="5">
                  <c:v>-1.0000000000000002</c:v>
                </c:pt>
                <c:pt idx="6">
                  <c:v>-0.80000000000000027</c:v>
                </c:pt>
                <c:pt idx="7">
                  <c:v>-0.60000000000000031</c:v>
                </c:pt>
                <c:pt idx="8">
                  <c:v>-0.4000000000000003</c:v>
                </c:pt>
                <c:pt idx="9">
                  <c:v>-0.20000000000000029</c:v>
                </c:pt>
                <c:pt idx="10">
                  <c:v>-2.7755575615628914E-16</c:v>
                </c:pt>
                <c:pt idx="11">
                  <c:v>0.19999999999999973</c:v>
                </c:pt>
                <c:pt idx="12">
                  <c:v>0.39999999999999974</c:v>
                </c:pt>
                <c:pt idx="13">
                  <c:v>0.59999999999999976</c:v>
                </c:pt>
                <c:pt idx="14">
                  <c:v>0.79999999999999982</c:v>
                </c:pt>
                <c:pt idx="15">
                  <c:v>0.99999999999999978</c:v>
                </c:pt>
                <c:pt idx="16">
                  <c:v>1.1999999999999997</c:v>
                </c:pt>
                <c:pt idx="17">
                  <c:v>1.3999999999999997</c:v>
                </c:pt>
                <c:pt idx="18">
                  <c:v>1.5999999999999996</c:v>
                </c:pt>
                <c:pt idx="19">
                  <c:v>1.7999999999999996</c:v>
                </c:pt>
                <c:pt idx="20">
                  <c:v>1.9999999999999996</c:v>
                </c:pt>
              </c:numCache>
            </c:numRef>
          </c:xVal>
          <c:yVal>
            <c:numRef>
              <c:f>Sheet1!$B$2:$B$22</c:f>
              <c:numCache>
                <c:formatCode>General</c:formatCode>
                <c:ptCount val="21"/>
                <c:pt idx="0">
                  <c:v>6</c:v>
                </c:pt>
                <c:pt idx="1">
                  <c:v>5.4</c:v>
                </c:pt>
                <c:pt idx="2">
                  <c:v>4.8000000000000007</c:v>
                </c:pt>
                <c:pt idx="3">
                  <c:v>4.2</c:v>
                </c:pt>
                <c:pt idx="4">
                  <c:v>3.6000000000000005</c:v>
                </c:pt>
                <c:pt idx="5">
                  <c:v>3.0000000000000009</c:v>
                </c:pt>
                <c:pt idx="6">
                  <c:v>2.4000000000000008</c:v>
                </c:pt>
                <c:pt idx="7">
                  <c:v>1.8000000000000009</c:v>
                </c:pt>
                <c:pt idx="8">
                  <c:v>1.2000000000000008</c:v>
                </c:pt>
                <c:pt idx="9">
                  <c:v>0.60000000000000087</c:v>
                </c:pt>
                <c:pt idx="10">
                  <c:v>8.3266726846886741E-16</c:v>
                </c:pt>
                <c:pt idx="11">
                  <c:v>-0.5999999999999992</c:v>
                </c:pt>
                <c:pt idx="12">
                  <c:v>-1.1999999999999993</c:v>
                </c:pt>
                <c:pt idx="13">
                  <c:v>-1.7999999999999994</c:v>
                </c:pt>
                <c:pt idx="14">
                  <c:v>-2.3999999999999995</c:v>
                </c:pt>
                <c:pt idx="15">
                  <c:v>-2.9999999999999991</c:v>
                </c:pt>
                <c:pt idx="16">
                  <c:v>-3.5999999999999992</c:v>
                </c:pt>
                <c:pt idx="17">
                  <c:v>-4.1999999999999993</c:v>
                </c:pt>
                <c:pt idx="18">
                  <c:v>-4.7999999999999989</c:v>
                </c:pt>
                <c:pt idx="19">
                  <c:v>-5.3999999999999986</c:v>
                </c:pt>
                <c:pt idx="20">
                  <c:v>-5.9999999999999982</c:v>
                </c:pt>
              </c:numCache>
            </c:numRef>
          </c:yVal>
          <c:smooth val="0"/>
        </c:ser>
        <c:dLbls>
          <c:showLegendKey val="0"/>
          <c:showVal val="0"/>
          <c:showCatName val="0"/>
          <c:showSerName val="0"/>
          <c:showPercent val="0"/>
          <c:showBubbleSize val="0"/>
        </c:dLbls>
        <c:axId val="76753920"/>
        <c:axId val="76756096"/>
      </c:scatterChart>
      <c:valAx>
        <c:axId val="76753920"/>
        <c:scaling>
          <c:orientation val="minMax"/>
          <c:max val="2"/>
          <c:min val="-2"/>
        </c:scaling>
        <c:delete val="0"/>
        <c:axPos val="b"/>
        <c:majorGridlines>
          <c:spPr>
            <a:ln w="12700">
              <a:solidFill>
                <a:schemeClr val="bg1"/>
              </a:solidFill>
            </a:ln>
          </c:spPr>
        </c:majorGridlines>
        <c:title>
          <c:tx>
            <c:rich>
              <a:bodyPr/>
              <a:lstStyle/>
              <a:p>
                <a:pPr>
                  <a:defRPr/>
                </a:pPr>
                <a:r>
                  <a:rPr lang="en-US">
                    <a:solidFill>
                      <a:schemeClr val="bg1"/>
                    </a:solidFill>
                  </a:rPr>
                  <a:t>Position (m)</a:t>
                </a:r>
              </a:p>
            </c:rich>
          </c:tx>
          <c:layout/>
          <c:overlay val="0"/>
        </c:title>
        <c:numFmt formatCode="#,##0.0" sourceLinked="0"/>
        <c:majorTickMark val="out"/>
        <c:minorTickMark val="none"/>
        <c:tickLblPos val="nextTo"/>
        <c:spPr>
          <a:ln w="15875">
            <a:solidFill>
              <a:schemeClr val="bg1"/>
            </a:solidFill>
          </a:ln>
        </c:spPr>
        <c:txPr>
          <a:bodyPr/>
          <a:lstStyle/>
          <a:p>
            <a:pPr>
              <a:defRPr baseline="0">
                <a:solidFill>
                  <a:schemeClr val="bg1"/>
                </a:solidFill>
              </a:defRPr>
            </a:pPr>
            <a:endParaRPr lang="en-US"/>
          </a:p>
        </c:txPr>
        <c:crossAx val="76756096"/>
        <c:crosses val="autoZero"/>
        <c:crossBetween val="midCat"/>
        <c:majorUnit val="0.5"/>
      </c:valAx>
      <c:valAx>
        <c:axId val="76756096"/>
        <c:scaling>
          <c:orientation val="minMax"/>
          <c:max val="6"/>
          <c:min val="-6"/>
        </c:scaling>
        <c:delete val="0"/>
        <c:axPos val="l"/>
        <c:majorGridlines>
          <c:spPr>
            <a:ln w="12700">
              <a:solidFill>
                <a:schemeClr val="bg1"/>
              </a:solidFill>
            </a:ln>
          </c:spPr>
        </c:majorGridlines>
        <c:title>
          <c:tx>
            <c:rich>
              <a:bodyPr rot="-5400000" vert="horz"/>
              <a:lstStyle/>
              <a:p>
                <a:pPr>
                  <a:defRPr/>
                </a:pPr>
                <a:r>
                  <a:rPr lang="en-US">
                    <a:solidFill>
                      <a:schemeClr val="bg1"/>
                    </a:solidFill>
                  </a:rPr>
                  <a:t>Force</a:t>
                </a:r>
                <a:r>
                  <a:rPr lang="en-US" baseline="0">
                    <a:solidFill>
                      <a:schemeClr val="bg1"/>
                    </a:solidFill>
                  </a:rPr>
                  <a:t> Exerted by Spring (N)</a:t>
                </a:r>
                <a:endParaRPr lang="en-US"/>
              </a:p>
            </c:rich>
          </c:tx>
          <c:layout>
            <c:manualLayout>
              <c:xMode val="edge"/>
              <c:yMode val="edge"/>
              <c:x val="2.2222222222222223E-2"/>
              <c:y val="0.19460046660834063"/>
            </c:manualLayout>
          </c:layout>
          <c:overlay val="0"/>
        </c:title>
        <c:numFmt formatCode="#,##0" sourceLinked="0"/>
        <c:majorTickMark val="out"/>
        <c:minorTickMark val="none"/>
        <c:tickLblPos val="nextTo"/>
        <c:spPr>
          <a:ln w="15875">
            <a:solidFill>
              <a:schemeClr val="bg1"/>
            </a:solidFill>
          </a:ln>
        </c:spPr>
        <c:txPr>
          <a:bodyPr/>
          <a:lstStyle/>
          <a:p>
            <a:pPr>
              <a:defRPr baseline="0">
                <a:solidFill>
                  <a:schemeClr val="bg1"/>
                </a:solidFill>
              </a:defRPr>
            </a:pPr>
            <a:endParaRPr lang="en-US"/>
          </a:p>
        </c:txPr>
        <c:crossAx val="76753920"/>
        <c:crosses val="autoZero"/>
        <c:crossBetween val="midCat"/>
        <c:majorUnit val="1"/>
      </c:valAx>
      <c:spPr>
        <a:solidFill>
          <a:schemeClr val="tx2">
            <a:lumMod val="75000"/>
          </a:schemeClr>
        </a:solidFill>
      </c:spPr>
    </c:plotArea>
    <c:plotVisOnly val="1"/>
    <c:dispBlanksAs val="gap"/>
    <c:showDLblsOverMax val="0"/>
  </c:chart>
  <c:spPr>
    <a:solidFill>
      <a:schemeClr val="tx2">
        <a:lumMod val="75000"/>
      </a:schemeClr>
    </a:solidFill>
  </c:spPr>
  <c:externalData r:id="rId1">
    <c:autoUpdate val="0"/>
  </c:externalData>
</c:chartSpace>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drawing1.xml><?xml version="1.0" encoding="utf-8"?>
<c:userShapes xmlns:c="http://schemas.openxmlformats.org/drawingml/2006/chart">
  <cdr:relSizeAnchor xmlns:cdr="http://schemas.openxmlformats.org/drawingml/2006/chartDrawing">
    <cdr:from>
      <cdr:x>0.15955</cdr:x>
      <cdr:y>0.69573</cdr:y>
    </cdr:from>
    <cdr:to>
      <cdr:x>0.75955</cdr:x>
      <cdr:y>0.69573</cdr:y>
    </cdr:to>
    <cdr:cxnSp macro="">
      <cdr:nvCxnSpPr>
        <cdr:cNvPr id="3" name="Straight Arrow Connector 2"/>
        <cdr:cNvCxnSpPr/>
      </cdr:nvCxnSpPr>
      <cdr:spPr>
        <a:xfrm xmlns:a="http://schemas.openxmlformats.org/drawingml/2006/main">
          <a:off x="729449" y="1766056"/>
          <a:ext cx="2743200" cy="0"/>
        </a:xfrm>
        <a:prstGeom xmlns:a="http://schemas.openxmlformats.org/drawingml/2006/main" prst="straightConnector1">
          <a:avLst/>
        </a:prstGeom>
        <a:ln xmlns:a="http://schemas.openxmlformats.org/drawingml/2006/main" w="38100">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7240" y="1447800"/>
            <a:ext cx="7543800" cy="838200"/>
          </a:xfrm>
        </p:spPr>
        <p:txBody>
          <a:bodyPr>
            <a:noAutofit/>
          </a:bodyPr>
          <a:lstStyle>
            <a:lvl1pPr>
              <a:defRPr sz="3600">
                <a:solidFill>
                  <a:schemeClr val="tx1"/>
                </a:solidFill>
                <a:latin typeface="Garamond" pitchFamily="18" charset="0"/>
              </a:defRPr>
            </a:lvl1pPr>
          </a:lstStyle>
          <a:p>
            <a:r>
              <a:rPr lang="en-US" dirty="0"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Friday, September 07, 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ransition>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dirty="0" smtClean="0"/>
              <a:t>Friday, September 07, 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ransition>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r>
              <a:rPr lang="en-US" dirty="0"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r>
              <a:rPr lang="en-US" dirty="0" smtClean="0"/>
              <a:t>Friday, September 07, 2012</a:t>
            </a:r>
            <a:endParaRPr lang="en-US" dirty="0"/>
          </a:p>
        </p:txBody>
      </p:sp>
      <p:sp>
        <p:nvSpPr>
          <p:cNvPr id="13" name="Slide Number Placeholder 12"/>
          <p:cNvSpPr>
            <a:spLocks noGrp="1"/>
          </p:cNvSpPr>
          <p:nvPr>
            <p:ph type="sldNum" sz="quarter" idx="11"/>
          </p:nvPr>
        </p:nvSpPr>
        <p:spPr/>
        <p:txBody>
          <a:bodyPr/>
          <a:lstStyle/>
          <a:p>
            <a:fld id="{1789C0F2-17E0-497A-9BBE-0C73201AAFE3}"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en-US" dirty="0" smtClean="0"/>
              <a:t>Friday, September 07, 2012</a:t>
            </a:r>
            <a:endParaRPr lang="en-US" dirty="0"/>
          </a:p>
        </p:txBody>
      </p:sp>
      <p:sp>
        <p:nvSpPr>
          <p:cNvPr id="9" name="Slide Number Placeholder 8"/>
          <p:cNvSpPr>
            <a:spLocks noGrp="1"/>
          </p:cNvSpPr>
          <p:nvPr>
            <p:ph type="sldNum" sz="quarter" idx="11"/>
          </p:nvPr>
        </p:nvSpPr>
        <p:spPr/>
        <p:txBody>
          <a:bodyPr/>
          <a:lstStyle/>
          <a:p>
            <a:fld id="{1789C0F2-17E0-497A-9BBE-0C73201AAFE3}"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r>
              <a:rPr lang="en-US" dirty="0"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r>
              <a:rPr lang="en-US" dirty="0" smtClean="0"/>
              <a:t>Friday, September 07, 2012</a:t>
            </a:r>
            <a:endParaRPr lang="en-US" dirty="0"/>
          </a:p>
        </p:txBody>
      </p:sp>
      <p:sp>
        <p:nvSpPr>
          <p:cNvPr id="8" name="Slide Number Placeholder 7"/>
          <p:cNvSpPr>
            <a:spLocks noGrp="1"/>
          </p:cNvSpPr>
          <p:nvPr>
            <p:ph type="sldNum" sz="quarter" idx="11"/>
          </p:nvPr>
        </p:nvSpPr>
        <p:spPr/>
        <p:txBody>
          <a:bodyPr/>
          <a:lstStyle/>
          <a:p>
            <a:fld id="{1789C0F2-17E0-497A-9BBE-0C73201AAFE3}"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dirty="0" smtClean="0"/>
              <a:t>Friday, September 07, 2012</a:t>
            </a:r>
            <a:endParaRPr lang="en-US" dirty="0"/>
          </a:p>
        </p:txBody>
      </p:sp>
      <p:sp>
        <p:nvSpPr>
          <p:cNvPr id="6" name="Slide Number Placeholder 5"/>
          <p:cNvSpPr>
            <a:spLocks noGrp="1"/>
          </p:cNvSpPr>
          <p:nvPr>
            <p:ph type="sldNum" sz="quarter" idx="11"/>
          </p:nvPr>
        </p:nvSpPr>
        <p:spPr/>
        <p:txBody>
          <a:bodyPr/>
          <a:lstStyle/>
          <a:p>
            <a:fld id="{1789C0F2-17E0-497A-9BBE-0C73201AAFE3}"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r>
              <a:rPr lang="en-US" dirty="0" smtClean="0"/>
              <a:t>Friday, September 07, 2012</a:t>
            </a:r>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r>
              <a:rPr lang="en-US" dirty="0" smtClean="0"/>
              <a:t>Friday, September 07, 2012</a:t>
            </a:r>
            <a:endParaRPr lang="en-US" dirty="0"/>
          </a:p>
        </p:txBody>
      </p:sp>
      <p:sp>
        <p:nvSpPr>
          <p:cNvPr id="14" name="Slide Number Placeholder 13"/>
          <p:cNvSpPr>
            <a:spLocks noGrp="1"/>
          </p:cNvSpPr>
          <p:nvPr>
            <p:ph type="sldNum" sz="quarter" idx="11"/>
          </p:nvPr>
        </p:nvSpPr>
        <p:spPr/>
        <p:txBody>
          <a:bodyPr/>
          <a:lstStyle/>
          <a:p>
            <a:fld id="{1789C0F2-17E0-497A-9BBE-0C73201AAFE3}"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r>
              <a:rPr lang="en-US" dirty="0" smtClean="0"/>
              <a:t>Friday, September 07, 2012</a:t>
            </a:r>
            <a:endParaRPr lang="en-US"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1789C0F2-17E0-497A-9BBE-0C73201AAFE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ransition>
    <p:wipe dir="d"/>
  </p:transition>
  <p:timing>
    <p:tnLst>
      <p:par>
        <p:cTn id="1" dur="indefinite" restart="never" nodeType="tmRoot"/>
      </p:par>
    </p:tnLst>
  </p:timing>
  <p:hf hdr="0" ftr="0" dt="0"/>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xml"/><Relationship Id="rId1" Type="http://schemas.openxmlformats.org/officeDocument/2006/relationships/vmlDrawing" Target="../drawings/vmlDrawing5.vml"/><Relationship Id="rId4" Type="http://schemas.openxmlformats.org/officeDocument/2006/relationships/image" Target="../media/image8.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10.wmf"/><Relationship Id="rId5" Type="http://schemas.openxmlformats.org/officeDocument/2006/relationships/oleObject" Target="../embeddings/oleObject9.bin"/><Relationship Id="rId4" Type="http://schemas.openxmlformats.org/officeDocument/2006/relationships/image" Target="../media/image9.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xml"/><Relationship Id="rId1" Type="http://schemas.openxmlformats.org/officeDocument/2006/relationships/vmlDrawing" Target="../drawings/vmlDrawing7.vml"/><Relationship Id="rId4" Type="http://schemas.openxmlformats.org/officeDocument/2006/relationships/image" Target="../media/image11.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1.xml"/><Relationship Id="rId1" Type="http://schemas.openxmlformats.org/officeDocument/2006/relationships/vmlDrawing" Target="../drawings/vmlDrawing8.vml"/><Relationship Id="rId4" Type="http://schemas.openxmlformats.org/officeDocument/2006/relationships/image" Target="../media/image12.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1.xml"/><Relationship Id="rId1" Type="http://schemas.openxmlformats.org/officeDocument/2006/relationships/vmlDrawing" Target="../drawings/vmlDrawing9.vml"/><Relationship Id="rId6" Type="http://schemas.openxmlformats.org/officeDocument/2006/relationships/image" Target="../media/image14.wmf"/><Relationship Id="rId5" Type="http://schemas.openxmlformats.org/officeDocument/2006/relationships/oleObject" Target="../embeddings/oleObject13.bin"/><Relationship Id="rId4" Type="http://schemas.openxmlformats.org/officeDocument/2006/relationships/image" Target="../media/image13.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3.wmf"/><Relationship Id="rId5" Type="http://schemas.openxmlformats.org/officeDocument/2006/relationships/oleObject" Target="../embeddings/oleObject2.bin"/><Relationship Id="rId4" Type="http://schemas.openxmlformats.org/officeDocument/2006/relationships/image" Target="../media/image2.w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5.wmf"/><Relationship Id="rId5" Type="http://schemas.openxmlformats.org/officeDocument/2006/relationships/oleObject" Target="../embeddings/oleObject4.bin"/><Relationship Id="rId4" Type="http://schemas.openxmlformats.org/officeDocument/2006/relationships/image" Target="../media/image4.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3.vml"/><Relationship Id="rId4" Type="http://schemas.openxmlformats.org/officeDocument/2006/relationships/image" Target="../media/image6.wmf"/></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vmlDrawing" Target="../drawings/vmlDrawing4.vml"/><Relationship Id="rId4" Type="http://schemas.openxmlformats.org/officeDocument/2006/relationships/image" Target="../media/image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57200"/>
            <a:ext cx="7543800" cy="838200"/>
          </a:xfrm>
        </p:spPr>
        <p:txBody>
          <a:bodyPr/>
          <a:lstStyle/>
          <a:p>
            <a:pPr algn="ctr"/>
            <a:r>
              <a:rPr lang="en-US" sz="4800" dirty="0" smtClean="0"/>
              <a:t>Physics 101  -  Lecture 9</a:t>
            </a:r>
            <a:endParaRPr lang="en-US" sz="4800" dirty="0"/>
          </a:p>
        </p:txBody>
      </p:sp>
      <p:sp>
        <p:nvSpPr>
          <p:cNvPr id="3" name="Title 1"/>
          <p:cNvSpPr txBox="1">
            <a:spLocks/>
          </p:cNvSpPr>
          <p:nvPr/>
        </p:nvSpPr>
        <p:spPr>
          <a:xfrm>
            <a:off x="881627" y="1600200"/>
            <a:ext cx="7543800" cy="1447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Today’s lecture will cover sections 6.1 to 6.4.</a:t>
            </a:r>
            <a:endParaRPr lang="en-US" dirty="0"/>
          </a:p>
        </p:txBody>
      </p:sp>
    </p:spTree>
    <p:extLst>
      <p:ext uri="{BB962C8B-B14F-4D97-AF65-F5344CB8AC3E}">
        <p14:creationId xmlns:p14="http://schemas.microsoft.com/office/powerpoint/2010/main" val="3043252451"/>
      </p:ext>
    </p:extLst>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57200"/>
            <a:ext cx="7543800" cy="609600"/>
          </a:xfrm>
        </p:spPr>
        <p:txBody>
          <a:bodyPr/>
          <a:lstStyle/>
          <a:p>
            <a:pPr algn="ctr"/>
            <a:r>
              <a:rPr lang="en-US" dirty="0" smtClean="0"/>
              <a:t>Introducing Energy</a:t>
            </a:r>
            <a:endParaRPr lang="en-US" dirty="0"/>
          </a:p>
        </p:txBody>
      </p:sp>
      <p:sp>
        <p:nvSpPr>
          <p:cNvPr id="3" name="Title 1"/>
          <p:cNvSpPr txBox="1">
            <a:spLocks/>
          </p:cNvSpPr>
          <p:nvPr/>
        </p:nvSpPr>
        <p:spPr>
          <a:xfrm>
            <a:off x="597764" y="1447800"/>
            <a:ext cx="7543800" cy="1066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For this class, there are two kinds of energy.  </a:t>
            </a:r>
            <a:endParaRPr lang="en-US" dirty="0"/>
          </a:p>
        </p:txBody>
      </p:sp>
      <p:sp>
        <p:nvSpPr>
          <p:cNvPr id="4" name="Title 1"/>
          <p:cNvSpPr txBox="1">
            <a:spLocks/>
          </p:cNvSpPr>
          <p:nvPr/>
        </p:nvSpPr>
        <p:spPr>
          <a:xfrm>
            <a:off x="597764" y="2778217"/>
            <a:ext cx="7817528" cy="42834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b="1" dirty="0" smtClean="0">
                <a:solidFill>
                  <a:srgbClr val="FFFF00"/>
                </a:solidFill>
              </a:rPr>
              <a:t>Energy of motion - KINETIC ENERGY</a:t>
            </a:r>
            <a:endParaRPr lang="en-US" sz="2800" b="1" dirty="0">
              <a:solidFill>
                <a:srgbClr val="FFFF00"/>
              </a:solidFill>
            </a:endParaRPr>
          </a:p>
        </p:txBody>
      </p:sp>
      <p:sp>
        <p:nvSpPr>
          <p:cNvPr id="5" name="Title 1"/>
          <p:cNvSpPr txBox="1">
            <a:spLocks/>
          </p:cNvSpPr>
          <p:nvPr/>
        </p:nvSpPr>
        <p:spPr>
          <a:xfrm>
            <a:off x="597764" y="3470182"/>
            <a:ext cx="7817528" cy="3810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b="1" dirty="0" smtClean="0">
                <a:solidFill>
                  <a:srgbClr val="FFFF00"/>
                </a:solidFill>
              </a:rPr>
              <a:t>Energy of position - POTENTIAL ENERGY</a:t>
            </a:r>
            <a:endParaRPr lang="en-US" sz="2800" b="1" dirty="0">
              <a:solidFill>
                <a:srgbClr val="FFFF00"/>
              </a:solidFill>
            </a:endParaRPr>
          </a:p>
        </p:txBody>
      </p:sp>
      <p:sp>
        <p:nvSpPr>
          <p:cNvPr id="6" name="Title 1"/>
          <p:cNvSpPr txBox="1">
            <a:spLocks/>
          </p:cNvSpPr>
          <p:nvPr/>
        </p:nvSpPr>
        <p:spPr>
          <a:xfrm>
            <a:off x="597764" y="4114800"/>
            <a:ext cx="7817528" cy="16764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Most of the changes we see or cause in the world around us require the exchange of energy between two or more entities.</a:t>
            </a:r>
            <a:endParaRPr lang="en-US" dirty="0"/>
          </a:p>
        </p:txBody>
      </p:sp>
    </p:spTree>
    <p:extLst>
      <p:ext uri="{BB962C8B-B14F-4D97-AF65-F5344CB8AC3E}">
        <p14:creationId xmlns:p14="http://schemas.microsoft.com/office/powerpoint/2010/main" val="2506107947"/>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381000"/>
            <a:ext cx="7543800" cy="1066800"/>
          </a:xfrm>
        </p:spPr>
        <p:txBody>
          <a:bodyPr/>
          <a:lstStyle/>
          <a:p>
            <a:r>
              <a:rPr lang="en-US" dirty="0" smtClean="0"/>
              <a:t>Suppose I wish to get a pillow from the bed onto a high shelf.</a:t>
            </a:r>
            <a:endParaRPr lang="en-US" dirty="0"/>
          </a:p>
        </p:txBody>
      </p:sp>
      <p:sp>
        <p:nvSpPr>
          <p:cNvPr id="4" name="Title 2"/>
          <p:cNvSpPr txBox="1">
            <a:spLocks/>
          </p:cNvSpPr>
          <p:nvPr/>
        </p:nvSpPr>
        <p:spPr>
          <a:xfrm>
            <a:off x="685800" y="1735138"/>
            <a:ext cx="7543800" cy="15240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I take the pillow and apply a large force with my hand in the direction of the shelf.  Positive work is done.</a:t>
            </a:r>
            <a:endParaRPr lang="en-US" dirty="0"/>
          </a:p>
        </p:txBody>
      </p:sp>
      <p:sp>
        <p:nvSpPr>
          <p:cNvPr id="5" name="Title 2"/>
          <p:cNvSpPr txBox="1">
            <a:spLocks/>
          </p:cNvSpPr>
          <p:nvPr/>
        </p:nvSpPr>
        <p:spPr>
          <a:xfrm>
            <a:off x="533400" y="3962400"/>
            <a:ext cx="7543800" cy="838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dirty="0"/>
          </a:p>
        </p:txBody>
      </p:sp>
      <p:sp>
        <p:nvSpPr>
          <p:cNvPr id="6" name="Title 2"/>
          <p:cNvSpPr txBox="1">
            <a:spLocks/>
          </p:cNvSpPr>
          <p:nvPr/>
        </p:nvSpPr>
        <p:spPr>
          <a:xfrm>
            <a:off x="685800" y="5486400"/>
            <a:ext cx="7543800" cy="1095283"/>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The weight of the pillow is doing work too.</a:t>
            </a:r>
            <a:endParaRPr lang="en-US" dirty="0"/>
          </a:p>
        </p:txBody>
      </p:sp>
      <p:sp>
        <p:nvSpPr>
          <p:cNvPr id="7" name="Title 2"/>
          <p:cNvSpPr txBox="1">
            <a:spLocks/>
          </p:cNvSpPr>
          <p:nvPr/>
        </p:nvSpPr>
        <p:spPr>
          <a:xfrm>
            <a:off x="685800" y="4697414"/>
            <a:ext cx="8001000" cy="50165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The velocity of the pillow increased.</a:t>
            </a:r>
            <a:endParaRPr lang="en-US" dirty="0"/>
          </a:p>
        </p:txBody>
      </p:sp>
      <p:graphicFrame>
        <p:nvGraphicFramePr>
          <p:cNvPr id="8" name="Object 7"/>
          <p:cNvGraphicFramePr>
            <a:graphicFrameLocks noChangeAspect="1"/>
          </p:cNvGraphicFramePr>
          <p:nvPr>
            <p:extLst>
              <p:ext uri="{D42A27DB-BD31-4B8C-83A1-F6EECF244321}">
                <p14:modId xmlns:p14="http://schemas.microsoft.com/office/powerpoint/2010/main" val="3984678561"/>
              </p:ext>
            </p:extLst>
          </p:nvPr>
        </p:nvGraphicFramePr>
        <p:xfrm>
          <a:off x="685800" y="3546476"/>
          <a:ext cx="5232400" cy="863600"/>
        </p:xfrm>
        <a:graphic>
          <a:graphicData uri="http://schemas.openxmlformats.org/presentationml/2006/ole">
            <mc:AlternateContent xmlns:mc="http://schemas.openxmlformats.org/markup-compatibility/2006">
              <mc:Choice xmlns:v="urn:schemas-microsoft-com:vml" Requires="v">
                <p:oleObj spid="_x0000_s15370" name="Equation" r:id="rId3" imgW="2616120" imgH="431640" progId="Equation.3">
                  <p:embed/>
                </p:oleObj>
              </mc:Choice>
              <mc:Fallback>
                <p:oleObj name="Equation" r:id="rId3" imgW="2616120" imgH="43164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3546476"/>
                        <a:ext cx="5232400" cy="8636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32633319"/>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543800" cy="838200"/>
          </a:xfrm>
        </p:spPr>
        <p:txBody>
          <a:bodyPr/>
          <a:lstStyle/>
          <a:p>
            <a:r>
              <a:rPr lang="en-US" dirty="0" smtClean="0">
                <a:solidFill>
                  <a:srgbClr val="FFFF00"/>
                </a:solidFill>
              </a:rPr>
              <a:t>Define KE</a:t>
            </a:r>
            <a:endParaRPr lang="en-US" dirty="0">
              <a:solidFill>
                <a:srgbClr val="FFFF00"/>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473252896"/>
              </p:ext>
            </p:extLst>
          </p:nvPr>
        </p:nvGraphicFramePr>
        <p:xfrm>
          <a:off x="3657600" y="533400"/>
          <a:ext cx="4140200" cy="863600"/>
        </p:xfrm>
        <a:graphic>
          <a:graphicData uri="http://schemas.openxmlformats.org/presentationml/2006/ole">
            <mc:AlternateContent xmlns:mc="http://schemas.openxmlformats.org/markup-compatibility/2006">
              <mc:Choice xmlns:v="urn:schemas-microsoft-com:vml" Requires="v">
                <p:oleObj spid="_x0000_s16401" name="Equation" r:id="rId3" imgW="2070000" imgH="431640" progId="Equation.3">
                  <p:embed/>
                </p:oleObj>
              </mc:Choice>
              <mc:Fallback>
                <p:oleObj name="Equation" r:id="rId3" imgW="2070000" imgH="431640" progId="Equation.3">
                  <p:embed/>
                  <p:pic>
                    <p:nvPicPr>
                      <p:cNvPr id="0" name="Object 7"/>
                      <p:cNvPicPr>
                        <a:picLocks noChangeAspect="1" noChangeArrowheads="1"/>
                      </p:cNvPicPr>
                      <p:nvPr/>
                    </p:nvPicPr>
                    <p:blipFill>
                      <a:blip r:embed="rId4"/>
                      <a:srcRect/>
                      <a:stretch>
                        <a:fillRect/>
                      </a:stretch>
                    </p:blipFill>
                    <p:spPr bwMode="auto">
                      <a:xfrm>
                        <a:off x="3657600" y="533400"/>
                        <a:ext cx="4140200" cy="8636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Title 1"/>
          <p:cNvSpPr txBox="1">
            <a:spLocks/>
          </p:cNvSpPr>
          <p:nvPr/>
        </p:nvSpPr>
        <p:spPr>
          <a:xfrm>
            <a:off x="685800" y="1617133"/>
            <a:ext cx="7543800" cy="1066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By virtue of its motion, the pillow has the ability to alter the world around it.</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715118904"/>
              </p:ext>
            </p:extLst>
          </p:nvPr>
        </p:nvGraphicFramePr>
        <p:xfrm>
          <a:off x="685800" y="2929466"/>
          <a:ext cx="4445000" cy="482600"/>
        </p:xfrm>
        <a:graphic>
          <a:graphicData uri="http://schemas.openxmlformats.org/presentationml/2006/ole">
            <mc:AlternateContent xmlns:mc="http://schemas.openxmlformats.org/markup-compatibility/2006">
              <mc:Choice xmlns:v="urn:schemas-microsoft-com:vml" Requires="v">
                <p:oleObj spid="_x0000_s16402" name="Equation" r:id="rId5" imgW="2222280" imgH="241200" progId="Equation.3">
                  <p:embed/>
                </p:oleObj>
              </mc:Choice>
              <mc:Fallback>
                <p:oleObj name="Equation" r:id="rId5" imgW="2222280" imgH="241200" progId="Equation.3">
                  <p:embed/>
                  <p:pic>
                    <p:nvPicPr>
                      <p:cNvPr id="0" name="Object 7"/>
                      <p:cNvPicPr>
                        <a:picLocks noChangeAspect="1" noChangeArrowheads="1"/>
                      </p:cNvPicPr>
                      <p:nvPr/>
                    </p:nvPicPr>
                    <p:blipFill>
                      <a:blip r:embed="rId6"/>
                      <a:srcRect/>
                      <a:stretch>
                        <a:fillRect/>
                      </a:stretch>
                    </p:blipFill>
                    <p:spPr bwMode="auto">
                      <a:xfrm>
                        <a:off x="685800" y="2929466"/>
                        <a:ext cx="4445000" cy="4826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itle 1"/>
          <p:cNvSpPr txBox="1">
            <a:spLocks/>
          </p:cNvSpPr>
          <p:nvPr/>
        </p:nvSpPr>
        <p:spPr>
          <a:xfrm>
            <a:off x="685800" y="3657600"/>
            <a:ext cx="7543800" cy="22860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As it rises toward the shelf the gravitational force does work.  The precise path of the pillow does not matter.</a:t>
            </a:r>
            <a:endParaRPr lang="en-US" dirty="0"/>
          </a:p>
        </p:txBody>
      </p:sp>
    </p:spTree>
    <p:extLst>
      <p:ext uri="{BB962C8B-B14F-4D97-AF65-F5344CB8AC3E}">
        <p14:creationId xmlns:p14="http://schemas.microsoft.com/office/powerpoint/2010/main" val="3681917858"/>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543800" cy="1066800"/>
          </a:xfrm>
        </p:spPr>
        <p:txBody>
          <a:bodyPr/>
          <a:lstStyle/>
          <a:p>
            <a:r>
              <a:rPr lang="en-US" dirty="0" smtClean="0"/>
              <a:t>Work done by weight as pillow rises to height h.</a:t>
            </a:r>
            <a:endParaRPr lang="en-US" dirty="0"/>
          </a:p>
        </p:txBody>
      </p:sp>
      <p:sp>
        <p:nvSpPr>
          <p:cNvPr id="3" name="Title 1"/>
          <p:cNvSpPr txBox="1">
            <a:spLocks/>
          </p:cNvSpPr>
          <p:nvPr/>
        </p:nvSpPr>
        <p:spPr>
          <a:xfrm>
            <a:off x="685800" y="2832100"/>
            <a:ext cx="7543800" cy="5334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The velocity and thus the KE decreases.</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841061194"/>
              </p:ext>
            </p:extLst>
          </p:nvPr>
        </p:nvGraphicFramePr>
        <p:xfrm>
          <a:off x="685800" y="1974850"/>
          <a:ext cx="3708400" cy="482600"/>
        </p:xfrm>
        <a:graphic>
          <a:graphicData uri="http://schemas.openxmlformats.org/presentationml/2006/ole">
            <mc:AlternateContent xmlns:mc="http://schemas.openxmlformats.org/markup-compatibility/2006">
              <mc:Choice xmlns:v="urn:schemas-microsoft-com:vml" Requires="v">
                <p:oleObj spid="_x0000_s17417" name="Equation" r:id="rId3" imgW="1854000" imgH="241200" progId="Equation.3">
                  <p:embed/>
                </p:oleObj>
              </mc:Choice>
              <mc:Fallback>
                <p:oleObj name="Equation" r:id="rId3" imgW="1854000" imgH="241200" progId="Equation.3">
                  <p:embed/>
                  <p:pic>
                    <p:nvPicPr>
                      <p:cNvPr id="0" name="Object 4"/>
                      <p:cNvPicPr>
                        <a:picLocks noChangeAspect="1" noChangeArrowheads="1"/>
                      </p:cNvPicPr>
                      <p:nvPr/>
                    </p:nvPicPr>
                    <p:blipFill>
                      <a:blip r:embed="rId4"/>
                      <a:srcRect/>
                      <a:stretch>
                        <a:fillRect/>
                      </a:stretch>
                    </p:blipFill>
                    <p:spPr bwMode="auto">
                      <a:xfrm>
                        <a:off x="685800" y="1974850"/>
                        <a:ext cx="3708400" cy="4826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Title 1"/>
          <p:cNvSpPr txBox="1">
            <a:spLocks/>
          </p:cNvSpPr>
          <p:nvPr/>
        </p:nvSpPr>
        <p:spPr>
          <a:xfrm>
            <a:off x="685800" y="3740150"/>
            <a:ext cx="7543800" cy="1066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Were the pillow to descend it would regain the velocity and the KE.</a:t>
            </a:r>
            <a:endParaRPr lang="en-US" dirty="0"/>
          </a:p>
        </p:txBody>
      </p:sp>
      <p:sp>
        <p:nvSpPr>
          <p:cNvPr id="6" name="Title 1"/>
          <p:cNvSpPr txBox="1">
            <a:spLocks/>
          </p:cNvSpPr>
          <p:nvPr/>
        </p:nvSpPr>
        <p:spPr>
          <a:xfrm>
            <a:off x="685800" y="5181600"/>
            <a:ext cx="7543800" cy="1066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By virtue of its position the pillow has the potential to increase its KE.</a:t>
            </a:r>
            <a:endParaRPr lang="en-US" dirty="0"/>
          </a:p>
        </p:txBody>
      </p:sp>
    </p:spTree>
    <p:extLst>
      <p:ext uri="{BB962C8B-B14F-4D97-AF65-F5344CB8AC3E}">
        <p14:creationId xmlns:p14="http://schemas.microsoft.com/office/powerpoint/2010/main" val="3736581737"/>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543800" cy="1676400"/>
          </a:xfrm>
        </p:spPr>
        <p:txBody>
          <a:bodyPr/>
          <a:lstStyle/>
          <a:p>
            <a:r>
              <a:rPr lang="en-US" dirty="0" smtClean="0">
                <a:solidFill>
                  <a:srgbClr val="FFFF00"/>
                </a:solidFill>
              </a:rPr>
              <a:t>Define </a:t>
            </a:r>
            <a:r>
              <a:rPr lang="el-GR" dirty="0" smtClean="0">
                <a:solidFill>
                  <a:srgbClr val="FFFF00"/>
                </a:solidFill>
              </a:rPr>
              <a:t>Δ</a:t>
            </a:r>
            <a:r>
              <a:rPr lang="en-US" dirty="0" smtClean="0">
                <a:solidFill>
                  <a:srgbClr val="FFFF00"/>
                </a:solidFill>
              </a:rPr>
              <a:t>PE  </a:t>
            </a:r>
            <a:r>
              <a:rPr lang="en-US" dirty="0" smtClean="0"/>
              <a:t>  A change in potential energy is simply a work term with a new name and a minus sign.</a:t>
            </a:r>
            <a:endParaRPr lang="en-US" dirty="0">
              <a:solidFill>
                <a:srgbClr val="FFFF00"/>
              </a:solidFill>
            </a:endParaRPr>
          </a:p>
        </p:txBody>
      </p:sp>
      <p:sp>
        <p:nvSpPr>
          <p:cNvPr id="3" name="Title 1"/>
          <p:cNvSpPr txBox="1">
            <a:spLocks/>
          </p:cNvSpPr>
          <p:nvPr/>
        </p:nvSpPr>
        <p:spPr>
          <a:xfrm>
            <a:off x="685800" y="2362200"/>
            <a:ext cx="7543800" cy="1066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For weight, -mg, near the surface of the Earth, </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678401130"/>
              </p:ext>
            </p:extLst>
          </p:nvPr>
        </p:nvGraphicFramePr>
        <p:xfrm>
          <a:off x="2514600" y="3276600"/>
          <a:ext cx="3708400" cy="965200"/>
        </p:xfrm>
        <a:graphic>
          <a:graphicData uri="http://schemas.openxmlformats.org/presentationml/2006/ole">
            <mc:AlternateContent xmlns:mc="http://schemas.openxmlformats.org/markup-compatibility/2006">
              <mc:Choice xmlns:v="urn:schemas-microsoft-com:vml" Requires="v">
                <p:oleObj spid="_x0000_s18439" name="Equation" r:id="rId3" imgW="1854000" imgH="482400" progId="Equation.3">
                  <p:embed/>
                </p:oleObj>
              </mc:Choice>
              <mc:Fallback>
                <p:oleObj name="Equation" r:id="rId3" imgW="1854000" imgH="482400" progId="Equation.3">
                  <p:embed/>
                  <p:pic>
                    <p:nvPicPr>
                      <p:cNvPr id="0" name="Object 3"/>
                      <p:cNvPicPr>
                        <a:picLocks noChangeAspect="1" noChangeArrowheads="1"/>
                      </p:cNvPicPr>
                      <p:nvPr/>
                    </p:nvPicPr>
                    <p:blipFill>
                      <a:blip r:embed="rId4"/>
                      <a:srcRect/>
                      <a:stretch>
                        <a:fillRect/>
                      </a:stretch>
                    </p:blipFill>
                    <p:spPr bwMode="auto">
                      <a:xfrm>
                        <a:off x="2514600" y="3276600"/>
                        <a:ext cx="3708400" cy="9652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Title 1"/>
          <p:cNvSpPr txBox="1">
            <a:spLocks/>
          </p:cNvSpPr>
          <p:nvPr/>
        </p:nvSpPr>
        <p:spPr>
          <a:xfrm>
            <a:off x="685800" y="4800600"/>
            <a:ext cx="7543800" cy="1066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A similar expression will be developed for a spring next time.</a:t>
            </a:r>
            <a:endParaRPr lang="en-US" dirty="0"/>
          </a:p>
        </p:txBody>
      </p:sp>
    </p:spTree>
    <p:extLst>
      <p:ext uri="{BB962C8B-B14F-4D97-AF65-F5344CB8AC3E}">
        <p14:creationId xmlns:p14="http://schemas.microsoft.com/office/powerpoint/2010/main" val="2710583184"/>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47850" y="533400"/>
            <a:ext cx="5181600" cy="533400"/>
          </a:xfrm>
        </p:spPr>
        <p:txBody>
          <a:bodyPr/>
          <a:lstStyle/>
          <a:p>
            <a:r>
              <a:rPr lang="en-US" dirty="0" smtClean="0"/>
              <a:t>The Work-Energy Theorem</a:t>
            </a:r>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3975625125"/>
              </p:ext>
            </p:extLst>
          </p:nvPr>
        </p:nvGraphicFramePr>
        <p:xfrm>
          <a:off x="2482850" y="1473200"/>
          <a:ext cx="3911600" cy="965200"/>
        </p:xfrm>
        <a:graphic>
          <a:graphicData uri="http://schemas.openxmlformats.org/presentationml/2006/ole">
            <mc:AlternateContent xmlns:mc="http://schemas.openxmlformats.org/markup-compatibility/2006">
              <mc:Choice xmlns:v="urn:schemas-microsoft-com:vml" Requires="v">
                <p:oleObj spid="_x0000_s19469" name="Equation" r:id="rId3" imgW="1955520" imgH="482400" progId="Equation.3">
                  <p:embed/>
                </p:oleObj>
              </mc:Choice>
              <mc:Fallback>
                <p:oleObj name="Equation" r:id="rId3" imgW="1955520" imgH="482400" progId="Equation.3">
                  <p:embed/>
                  <p:pic>
                    <p:nvPicPr>
                      <p:cNvPr id="0" name="Object 4"/>
                      <p:cNvPicPr>
                        <a:picLocks noChangeAspect="1" noChangeArrowheads="1"/>
                      </p:cNvPicPr>
                      <p:nvPr/>
                    </p:nvPicPr>
                    <p:blipFill>
                      <a:blip r:embed="rId4"/>
                      <a:srcRect/>
                      <a:stretch>
                        <a:fillRect/>
                      </a:stretch>
                    </p:blipFill>
                    <p:spPr bwMode="auto">
                      <a:xfrm>
                        <a:off x="2482850" y="1473200"/>
                        <a:ext cx="3911600" cy="965200"/>
                      </a:xfrm>
                      <a:prstGeom prst="rect">
                        <a:avLst/>
                      </a:prstGeom>
                      <a:solidFill>
                        <a:srgbClr val="B3BDC8"/>
                      </a:solidFill>
                      <a:ln>
                        <a:noFill/>
                      </a:ln>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2471030032"/>
              </p:ext>
            </p:extLst>
          </p:nvPr>
        </p:nvGraphicFramePr>
        <p:xfrm>
          <a:off x="1009650" y="2971800"/>
          <a:ext cx="6858000" cy="723600"/>
        </p:xfrm>
        <a:graphic>
          <a:graphicData uri="http://schemas.openxmlformats.org/presentationml/2006/ole">
            <mc:AlternateContent xmlns:mc="http://schemas.openxmlformats.org/markup-compatibility/2006">
              <mc:Choice xmlns:v="urn:schemas-microsoft-com:vml" Requires="v">
                <p:oleObj spid="_x0000_s19470" name="Equation" r:id="rId5" imgW="2286000" imgH="241200" progId="Equation.3">
                  <p:embed/>
                </p:oleObj>
              </mc:Choice>
              <mc:Fallback>
                <p:oleObj name="Equation" r:id="rId5" imgW="2286000" imgH="241200" progId="Equation.3">
                  <p:embed/>
                  <p:pic>
                    <p:nvPicPr>
                      <p:cNvPr id="0" name=""/>
                      <p:cNvPicPr/>
                      <p:nvPr/>
                    </p:nvPicPr>
                    <p:blipFill>
                      <a:blip r:embed="rId6"/>
                      <a:stretch>
                        <a:fillRect/>
                      </a:stretch>
                    </p:blipFill>
                    <p:spPr>
                      <a:xfrm>
                        <a:off x="1009650" y="2971800"/>
                        <a:ext cx="6858000" cy="723600"/>
                      </a:xfrm>
                      <a:prstGeom prst="rect">
                        <a:avLst/>
                      </a:prstGeom>
                      <a:solidFill>
                        <a:schemeClr val="accent6">
                          <a:lumMod val="20000"/>
                          <a:lumOff val="80000"/>
                        </a:schemeClr>
                      </a:solidFill>
                    </p:spPr>
                  </p:pic>
                </p:oleObj>
              </mc:Fallback>
            </mc:AlternateContent>
          </a:graphicData>
        </a:graphic>
      </p:graphicFrame>
      <p:sp>
        <p:nvSpPr>
          <p:cNvPr id="5" name="Title 1"/>
          <p:cNvSpPr txBox="1">
            <a:spLocks/>
          </p:cNvSpPr>
          <p:nvPr/>
        </p:nvSpPr>
        <p:spPr>
          <a:xfrm>
            <a:off x="1504950" y="4336002"/>
            <a:ext cx="5867400" cy="7620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This is a REALLY BIG DEAL.</a:t>
            </a:r>
            <a:endParaRPr lang="en-US" dirty="0"/>
          </a:p>
        </p:txBody>
      </p:sp>
    </p:spTree>
    <p:extLst>
      <p:ext uri="{BB962C8B-B14F-4D97-AF65-F5344CB8AC3E}">
        <p14:creationId xmlns:p14="http://schemas.microsoft.com/office/powerpoint/2010/main" val="2611311356"/>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543800" cy="1066800"/>
          </a:xfrm>
        </p:spPr>
        <p:txBody>
          <a:bodyPr/>
          <a:lstStyle/>
          <a:p>
            <a:r>
              <a:rPr lang="en-US" dirty="0" smtClean="0"/>
              <a:t>We are going to make our way slowly to a pair of new concepts - Work and Energy.</a:t>
            </a:r>
            <a:endParaRPr lang="en-US" dirty="0"/>
          </a:p>
        </p:txBody>
      </p:sp>
      <p:sp>
        <p:nvSpPr>
          <p:cNvPr id="4" name="Title 1"/>
          <p:cNvSpPr txBox="1">
            <a:spLocks/>
          </p:cNvSpPr>
          <p:nvPr/>
        </p:nvSpPr>
        <p:spPr>
          <a:xfrm>
            <a:off x="685800" y="4572000"/>
            <a:ext cx="7315200" cy="17526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We start with Newton and our constant acceleration motion results but what we end up with is quite general.</a:t>
            </a:r>
            <a:endParaRPr lang="en-US" dirty="0"/>
          </a:p>
        </p:txBody>
      </p:sp>
      <p:sp>
        <p:nvSpPr>
          <p:cNvPr id="5" name="Title 1"/>
          <p:cNvSpPr txBox="1">
            <a:spLocks/>
          </p:cNvSpPr>
          <p:nvPr/>
        </p:nvSpPr>
        <p:spPr>
          <a:xfrm>
            <a:off x="685800" y="2019300"/>
            <a:ext cx="7543800" cy="21336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These ideas are abstract and thus removed from our everyday experience but they are extremely powerful and give us new insight.  In short, it is worth it.</a:t>
            </a:r>
            <a:endParaRPr lang="en-US" dirty="0"/>
          </a:p>
        </p:txBody>
      </p:sp>
    </p:spTree>
    <p:extLst>
      <p:ext uri="{BB962C8B-B14F-4D97-AF65-F5344CB8AC3E}">
        <p14:creationId xmlns:p14="http://schemas.microsoft.com/office/powerpoint/2010/main" val="3557239045"/>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97763" y="381000"/>
            <a:ext cx="7543800" cy="1600200"/>
          </a:xfrm>
        </p:spPr>
        <p:txBody>
          <a:bodyPr/>
          <a:lstStyle/>
          <a:p>
            <a:r>
              <a:rPr lang="en-US" dirty="0" smtClean="0"/>
              <a:t>Recall our one dimensional, constant acceleration position and velocity functions.</a:t>
            </a:r>
            <a:endParaRPr lang="en-US" dirty="0"/>
          </a:p>
        </p:txBody>
      </p:sp>
      <p:sp>
        <p:nvSpPr>
          <p:cNvPr id="3" name="Title 1"/>
          <p:cNvSpPr txBox="1">
            <a:spLocks/>
          </p:cNvSpPr>
          <p:nvPr/>
        </p:nvSpPr>
        <p:spPr>
          <a:xfrm>
            <a:off x="597763" y="4729496"/>
            <a:ext cx="7543800" cy="1066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Let the direction of the motion be the positive direction.  Then (</a:t>
            </a:r>
            <a:r>
              <a:rPr lang="en-US" dirty="0" err="1" smtClean="0"/>
              <a:t>x</a:t>
            </a:r>
            <a:r>
              <a:rPr lang="en-US" baseline="-25000" dirty="0" err="1" smtClean="0"/>
              <a:t>f</a:t>
            </a:r>
            <a:r>
              <a:rPr lang="en-US" dirty="0" smtClean="0"/>
              <a:t> - x</a:t>
            </a:r>
            <a:r>
              <a:rPr lang="en-US" baseline="-25000" dirty="0" smtClean="0"/>
              <a:t>i</a:t>
            </a:r>
            <a:r>
              <a:rPr lang="en-US" dirty="0" smtClean="0"/>
              <a:t>) &gt; 0.</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055537160"/>
              </p:ext>
            </p:extLst>
          </p:nvPr>
        </p:nvGraphicFramePr>
        <p:xfrm>
          <a:off x="2895600" y="1676400"/>
          <a:ext cx="2692080" cy="1320480"/>
        </p:xfrm>
        <a:graphic>
          <a:graphicData uri="http://schemas.openxmlformats.org/presentationml/2006/ole">
            <mc:AlternateContent xmlns:mc="http://schemas.openxmlformats.org/markup-compatibility/2006">
              <mc:Choice xmlns:v="urn:schemas-microsoft-com:vml" Requires="v">
                <p:oleObj spid="_x0000_s10271" name="Equation" r:id="rId3" imgW="1346040" imgH="660240" progId="Equation.3">
                  <p:embed/>
                </p:oleObj>
              </mc:Choice>
              <mc:Fallback>
                <p:oleObj name="Equation" r:id="rId3" imgW="1346040" imgH="660240" progId="Equation.3">
                  <p:embed/>
                  <p:pic>
                    <p:nvPicPr>
                      <p:cNvPr id="0" name=""/>
                      <p:cNvPicPr/>
                      <p:nvPr/>
                    </p:nvPicPr>
                    <p:blipFill>
                      <a:blip r:embed="rId4"/>
                      <a:stretch>
                        <a:fillRect/>
                      </a:stretch>
                    </p:blipFill>
                    <p:spPr>
                      <a:xfrm>
                        <a:off x="2895600" y="1676400"/>
                        <a:ext cx="2692080" cy="1320480"/>
                      </a:xfrm>
                      <a:prstGeom prst="rect">
                        <a:avLst/>
                      </a:prstGeom>
                      <a:solidFill>
                        <a:schemeClr val="accent1"/>
                      </a:solidFill>
                    </p:spPr>
                  </p:pic>
                </p:oleObj>
              </mc:Fallback>
            </mc:AlternateContent>
          </a:graphicData>
        </a:graphic>
      </p:graphicFrame>
      <p:sp>
        <p:nvSpPr>
          <p:cNvPr id="6" name="Title 1"/>
          <p:cNvSpPr txBox="1">
            <a:spLocks/>
          </p:cNvSpPr>
          <p:nvPr/>
        </p:nvSpPr>
        <p:spPr>
          <a:xfrm>
            <a:off x="597763" y="2895600"/>
            <a:ext cx="7543800" cy="838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Combine these to get</a:t>
            </a:r>
            <a:endParaRPr 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733099091"/>
              </p:ext>
            </p:extLst>
          </p:nvPr>
        </p:nvGraphicFramePr>
        <p:xfrm>
          <a:off x="2844800" y="3978275"/>
          <a:ext cx="2870200" cy="508000"/>
        </p:xfrm>
        <a:graphic>
          <a:graphicData uri="http://schemas.openxmlformats.org/presentationml/2006/ole">
            <mc:AlternateContent xmlns:mc="http://schemas.openxmlformats.org/markup-compatibility/2006">
              <mc:Choice xmlns:v="urn:schemas-microsoft-com:vml" Requires="v">
                <p:oleObj spid="_x0000_s10272" name="Equation" r:id="rId5" imgW="1434960" imgH="253800" progId="Equation.3">
                  <p:embed/>
                </p:oleObj>
              </mc:Choice>
              <mc:Fallback>
                <p:oleObj name="Equation" r:id="rId5" imgW="1434960" imgH="253800" progId="Equation.3">
                  <p:embed/>
                  <p:pic>
                    <p:nvPicPr>
                      <p:cNvPr id="0" name="Object 3"/>
                      <p:cNvPicPr>
                        <a:picLocks noChangeAspect="1" noChangeArrowheads="1"/>
                      </p:cNvPicPr>
                      <p:nvPr/>
                    </p:nvPicPr>
                    <p:blipFill>
                      <a:blip r:embed="rId6"/>
                      <a:srcRect/>
                      <a:stretch>
                        <a:fillRect/>
                      </a:stretch>
                    </p:blipFill>
                    <p:spPr bwMode="auto">
                      <a:xfrm>
                        <a:off x="2844800" y="3978275"/>
                        <a:ext cx="2870200" cy="508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Title 1"/>
          <p:cNvSpPr txBox="1">
            <a:spLocks/>
          </p:cNvSpPr>
          <p:nvPr/>
        </p:nvSpPr>
        <p:spPr>
          <a:xfrm>
            <a:off x="597763" y="6040145"/>
            <a:ext cx="7543800" cy="5334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The direction of a</a:t>
            </a:r>
            <a:r>
              <a:rPr lang="en-US" baseline="-25000" dirty="0" smtClean="0"/>
              <a:t>x</a:t>
            </a:r>
            <a:r>
              <a:rPr lang="en-US" dirty="0" smtClean="0"/>
              <a:t> could be + or -.</a:t>
            </a:r>
            <a:endParaRPr lang="en-US" dirty="0"/>
          </a:p>
        </p:txBody>
      </p:sp>
    </p:spTree>
    <p:extLst>
      <p:ext uri="{BB962C8B-B14F-4D97-AF65-F5344CB8AC3E}">
        <p14:creationId xmlns:p14="http://schemas.microsoft.com/office/powerpoint/2010/main" val="2500737851"/>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96282" y="1009650"/>
            <a:ext cx="7861917" cy="838200"/>
          </a:xfrm>
        </p:spPr>
        <p:txBody>
          <a:bodyPr/>
          <a:lstStyle/>
          <a:p>
            <a:r>
              <a:rPr lang="en-US" dirty="0" smtClean="0"/>
              <a:t>Suppose a</a:t>
            </a:r>
            <a:r>
              <a:rPr lang="en-US" baseline="-25000" dirty="0" smtClean="0"/>
              <a:t>x</a:t>
            </a:r>
            <a:r>
              <a:rPr lang="en-US" dirty="0" smtClean="0"/>
              <a:t> is positive.  Then v</a:t>
            </a:r>
            <a:r>
              <a:rPr lang="en-US" baseline="-25000" dirty="0" smtClean="0"/>
              <a:t>f</a:t>
            </a:r>
            <a:r>
              <a:rPr lang="en-US" baseline="30000" dirty="0" smtClean="0"/>
              <a:t>2</a:t>
            </a:r>
            <a:r>
              <a:rPr lang="en-US" dirty="0" smtClean="0"/>
              <a:t> - v</a:t>
            </a:r>
            <a:r>
              <a:rPr lang="en-US" baseline="-25000" dirty="0" smtClean="0"/>
              <a:t>i</a:t>
            </a:r>
            <a:r>
              <a:rPr lang="en-US" baseline="30000" dirty="0" smtClean="0"/>
              <a:t>2</a:t>
            </a:r>
            <a:r>
              <a:rPr lang="en-US" dirty="0" smtClean="0"/>
              <a:t> &gt; 0.</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187957656"/>
              </p:ext>
            </p:extLst>
          </p:nvPr>
        </p:nvGraphicFramePr>
        <p:xfrm>
          <a:off x="3136900" y="304800"/>
          <a:ext cx="2870200" cy="508000"/>
        </p:xfrm>
        <a:graphic>
          <a:graphicData uri="http://schemas.openxmlformats.org/presentationml/2006/ole">
            <mc:AlternateContent xmlns:mc="http://schemas.openxmlformats.org/markup-compatibility/2006">
              <mc:Choice xmlns:v="urn:schemas-microsoft-com:vml" Requires="v">
                <p:oleObj spid="_x0000_s11295" name="Equation" r:id="rId3" imgW="1434960" imgH="253800" progId="Equation.3">
                  <p:embed/>
                </p:oleObj>
              </mc:Choice>
              <mc:Fallback>
                <p:oleObj name="Equation" r:id="rId3" imgW="1434960" imgH="253800" progId="Equation.3">
                  <p:embed/>
                  <p:pic>
                    <p:nvPicPr>
                      <p:cNvPr id="0" name="Object 6"/>
                      <p:cNvPicPr>
                        <a:picLocks noChangeAspect="1" noChangeArrowheads="1"/>
                      </p:cNvPicPr>
                      <p:nvPr/>
                    </p:nvPicPr>
                    <p:blipFill>
                      <a:blip r:embed="rId4"/>
                      <a:srcRect/>
                      <a:stretch>
                        <a:fillRect/>
                      </a:stretch>
                    </p:blipFill>
                    <p:spPr bwMode="auto">
                      <a:xfrm>
                        <a:off x="3136900" y="304800"/>
                        <a:ext cx="2870200" cy="508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Title 1"/>
          <p:cNvSpPr txBox="1">
            <a:spLocks/>
          </p:cNvSpPr>
          <p:nvPr/>
        </p:nvSpPr>
        <p:spPr>
          <a:xfrm>
            <a:off x="596282" y="2105025"/>
            <a:ext cx="7861917" cy="838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Suppose a</a:t>
            </a:r>
            <a:r>
              <a:rPr lang="en-US" baseline="-25000" dirty="0" smtClean="0"/>
              <a:t>x</a:t>
            </a:r>
            <a:r>
              <a:rPr lang="en-US" dirty="0" smtClean="0"/>
              <a:t> is negative.  Then v</a:t>
            </a:r>
            <a:r>
              <a:rPr lang="en-US" baseline="-25000" dirty="0" smtClean="0"/>
              <a:t>f</a:t>
            </a:r>
            <a:r>
              <a:rPr lang="en-US" baseline="30000" dirty="0" smtClean="0"/>
              <a:t>2</a:t>
            </a:r>
            <a:r>
              <a:rPr lang="en-US" dirty="0" smtClean="0"/>
              <a:t> - v</a:t>
            </a:r>
            <a:r>
              <a:rPr lang="en-US" baseline="-25000" dirty="0" smtClean="0"/>
              <a:t>i</a:t>
            </a:r>
            <a:r>
              <a:rPr lang="en-US" baseline="30000" dirty="0" smtClean="0"/>
              <a:t>2</a:t>
            </a:r>
            <a:r>
              <a:rPr lang="en-US" dirty="0" smtClean="0"/>
              <a:t> &lt; 0.</a:t>
            </a:r>
            <a:endParaRPr lang="en-US" dirty="0"/>
          </a:p>
        </p:txBody>
      </p:sp>
      <p:sp>
        <p:nvSpPr>
          <p:cNvPr id="6" name="Title 1"/>
          <p:cNvSpPr txBox="1">
            <a:spLocks/>
          </p:cNvSpPr>
          <p:nvPr/>
        </p:nvSpPr>
        <p:spPr>
          <a:xfrm>
            <a:off x="596282" y="3200400"/>
            <a:ext cx="7543800" cy="21336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The acceleration is related to the total force on the object by Newton.  Multiply both sides of the equation by m/2 and write </a:t>
            </a:r>
            <a:r>
              <a:rPr lang="en-US" dirty="0" err="1" smtClean="0"/>
              <a:t>m∙a</a:t>
            </a:r>
            <a:r>
              <a:rPr lang="en-US" baseline="-25000" dirty="0" err="1" smtClean="0"/>
              <a:t>x</a:t>
            </a:r>
            <a:r>
              <a:rPr lang="en-US" dirty="0" smtClean="0"/>
              <a:t> as </a:t>
            </a:r>
            <a:r>
              <a:rPr lang="en-US" dirty="0" err="1" smtClean="0"/>
              <a:t>F</a:t>
            </a:r>
            <a:r>
              <a:rPr lang="en-US" baseline="-25000" dirty="0" err="1" smtClean="0"/>
              <a:t>Total,x</a:t>
            </a:r>
            <a:r>
              <a:rPr lang="en-US" dirty="0" smtClean="0"/>
              <a:t>.</a:t>
            </a:r>
            <a:endParaRPr 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2226541506"/>
              </p:ext>
            </p:extLst>
          </p:nvPr>
        </p:nvGraphicFramePr>
        <p:xfrm>
          <a:off x="2660340" y="5562600"/>
          <a:ext cx="3733800" cy="863600"/>
        </p:xfrm>
        <a:graphic>
          <a:graphicData uri="http://schemas.openxmlformats.org/presentationml/2006/ole">
            <mc:AlternateContent xmlns:mc="http://schemas.openxmlformats.org/markup-compatibility/2006">
              <mc:Choice xmlns:v="urn:schemas-microsoft-com:vml" Requires="v">
                <p:oleObj spid="_x0000_s11296" name="Equation" r:id="rId5" imgW="1866600" imgH="431640" progId="Equation.3">
                  <p:embed/>
                </p:oleObj>
              </mc:Choice>
              <mc:Fallback>
                <p:oleObj name="Equation" r:id="rId5" imgW="1866600" imgH="431640" progId="Equation.3">
                  <p:embed/>
                  <p:pic>
                    <p:nvPicPr>
                      <p:cNvPr id="0" name="Object 3"/>
                      <p:cNvPicPr>
                        <a:picLocks noChangeAspect="1" noChangeArrowheads="1"/>
                      </p:cNvPicPr>
                      <p:nvPr/>
                    </p:nvPicPr>
                    <p:blipFill>
                      <a:blip r:embed="rId6"/>
                      <a:srcRect/>
                      <a:stretch>
                        <a:fillRect/>
                      </a:stretch>
                    </p:blipFill>
                    <p:spPr bwMode="auto">
                      <a:xfrm>
                        <a:off x="2660340" y="5562600"/>
                        <a:ext cx="3733800" cy="8636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Oval Callout 8"/>
          <p:cNvSpPr/>
          <p:nvPr/>
        </p:nvSpPr>
        <p:spPr>
          <a:xfrm>
            <a:off x="4271639" y="273668"/>
            <a:ext cx="4419600" cy="1771032"/>
          </a:xfrm>
          <a:prstGeom prst="wedgeEllipseCallout">
            <a:avLst/>
          </a:prstGeom>
          <a:gradFill>
            <a:gsLst>
              <a:gs pos="0">
                <a:srgbClr val="03D4A8"/>
              </a:gs>
              <a:gs pos="25000">
                <a:srgbClr val="21D6E0"/>
              </a:gs>
              <a:gs pos="75000">
                <a:srgbClr val="0087E6"/>
              </a:gs>
              <a:gs pos="100000">
                <a:srgbClr val="005CB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That must be wrong!  Just let enough time pass and the speed gets as big as you like</a:t>
            </a:r>
            <a:r>
              <a:rPr lang="en-US" sz="2000" dirty="0" smtClean="0"/>
              <a:t>.</a:t>
            </a:r>
            <a:endParaRPr lang="en-US" sz="2000" dirty="0"/>
          </a:p>
        </p:txBody>
      </p:sp>
    </p:spTree>
    <p:extLst>
      <p:ext uri="{BB962C8B-B14F-4D97-AF65-F5344CB8AC3E}">
        <p14:creationId xmlns:p14="http://schemas.microsoft.com/office/powerpoint/2010/main" val="2716240171"/>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5" presetClass="exit" presetSubtype="0" fill="hold" grpId="1" nodeType="clickEffect">
                                  <p:stCondLst>
                                    <p:cond delay="0"/>
                                  </p:stCondLst>
                                  <p:childTnLst>
                                    <p:animEffect transition="out" filter="fade">
                                      <p:cBhvr>
                                        <p:cTn id="24" dur="2000"/>
                                        <p:tgtEl>
                                          <p:spTgt spid="9"/>
                                        </p:tgtEl>
                                      </p:cBhvr>
                                    </p:animEffect>
                                    <p:anim calcmode="lin" valueType="num">
                                      <p:cBhvr>
                                        <p:cTn id="25" dur="2000"/>
                                        <p:tgtEl>
                                          <p:spTgt spid="9"/>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26" dur="2000"/>
                                        <p:tgtEl>
                                          <p:spTgt spid="9"/>
                                        </p:tgtEl>
                                        <p:attrNameLst>
                                          <p:attrName>ppt_h</p:attrName>
                                        </p:attrNameLst>
                                      </p:cBhvr>
                                      <p:tavLst>
                                        <p:tav tm="0">
                                          <p:val>
                                            <p:strVal val="ppt_h"/>
                                          </p:val>
                                        </p:tav>
                                        <p:tav tm="100000">
                                          <p:val>
                                            <p:strVal val="ppt_h"/>
                                          </p:val>
                                        </p:tav>
                                      </p:tavLst>
                                    </p:anim>
                                    <p:set>
                                      <p:cBhvr>
                                        <p:cTn id="27" dur="1" fill="hold">
                                          <p:stCondLst>
                                            <p:cond delay="1999"/>
                                          </p:stCondLst>
                                        </p:cTn>
                                        <p:tgtEl>
                                          <p:spTgt spid="9"/>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9" grpId="0" animBg="1"/>
      <p:bldP spid="9"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8364" y="381000"/>
            <a:ext cx="7543800" cy="1676400"/>
          </a:xfrm>
        </p:spPr>
        <p:txBody>
          <a:bodyPr/>
          <a:lstStyle/>
          <a:p>
            <a:r>
              <a:rPr lang="en-US" dirty="0" smtClean="0">
                <a:solidFill>
                  <a:srgbClr val="00B0F0"/>
                </a:solidFill>
              </a:rPr>
              <a:t>Define the left hand side as the WORK done by the x-component of the total force.</a:t>
            </a:r>
            <a:endParaRPr lang="en-US" dirty="0">
              <a:solidFill>
                <a:srgbClr val="00B0F0"/>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479018440"/>
              </p:ext>
            </p:extLst>
          </p:nvPr>
        </p:nvGraphicFramePr>
        <p:xfrm>
          <a:off x="608364" y="2155224"/>
          <a:ext cx="7621236" cy="1252152"/>
        </p:xfrm>
        <a:graphic>
          <a:graphicData uri="http://schemas.openxmlformats.org/presentationml/2006/ole">
            <mc:AlternateContent xmlns:mc="http://schemas.openxmlformats.org/markup-compatibility/2006">
              <mc:Choice xmlns:v="urn:schemas-microsoft-com:vml" Requires="v">
                <p:oleObj spid="_x0000_s12314" name="Equation" r:id="rId3" imgW="4483080" imgH="736560" progId="Equation.3">
                  <p:embed/>
                </p:oleObj>
              </mc:Choice>
              <mc:Fallback>
                <p:oleObj name="Equation" r:id="rId3" imgW="4483080" imgH="736560" progId="Equation.3">
                  <p:embed/>
                  <p:pic>
                    <p:nvPicPr>
                      <p:cNvPr id="0" name=""/>
                      <p:cNvPicPr/>
                      <p:nvPr/>
                    </p:nvPicPr>
                    <p:blipFill>
                      <a:blip r:embed="rId4"/>
                      <a:stretch>
                        <a:fillRect/>
                      </a:stretch>
                    </p:blipFill>
                    <p:spPr>
                      <a:xfrm>
                        <a:off x="608364" y="2155224"/>
                        <a:ext cx="7621236" cy="1252152"/>
                      </a:xfrm>
                      <a:prstGeom prst="rect">
                        <a:avLst/>
                      </a:prstGeom>
                      <a:solidFill>
                        <a:schemeClr val="accent1"/>
                      </a:solidFill>
                    </p:spPr>
                  </p:pic>
                </p:oleObj>
              </mc:Fallback>
            </mc:AlternateContent>
          </a:graphicData>
        </a:graphic>
      </p:graphicFrame>
      <p:sp>
        <p:nvSpPr>
          <p:cNvPr id="4" name="Title 1"/>
          <p:cNvSpPr txBox="1">
            <a:spLocks/>
          </p:cNvSpPr>
          <p:nvPr/>
        </p:nvSpPr>
        <p:spPr>
          <a:xfrm>
            <a:off x="608364" y="3505200"/>
            <a:ext cx="7543800" cy="2971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solidFill>
                  <a:srgbClr val="FFFF00"/>
                </a:solidFill>
              </a:rPr>
              <a:t>Clicker Question  -  The work done by a kinetic friction force is </a:t>
            </a:r>
          </a:p>
          <a:p>
            <a:endParaRPr lang="en-US" sz="2800" dirty="0" smtClean="0">
              <a:solidFill>
                <a:srgbClr val="FFFF00"/>
              </a:solidFill>
            </a:endParaRPr>
          </a:p>
          <a:p>
            <a:r>
              <a:rPr lang="en-US" sz="2800" dirty="0" smtClean="0">
                <a:solidFill>
                  <a:srgbClr val="FFFF00"/>
                </a:solidFill>
              </a:rPr>
              <a:t>A) Always positive</a:t>
            </a:r>
          </a:p>
          <a:p>
            <a:r>
              <a:rPr lang="en-US" sz="2800" dirty="0" smtClean="0">
                <a:solidFill>
                  <a:srgbClr val="FFFF00"/>
                </a:solidFill>
              </a:rPr>
              <a:t>B) Always negative</a:t>
            </a:r>
          </a:p>
          <a:p>
            <a:r>
              <a:rPr lang="en-US" sz="2800" dirty="0" smtClean="0">
                <a:solidFill>
                  <a:srgbClr val="FFFF00"/>
                </a:solidFill>
              </a:rPr>
              <a:t>C) Always zero</a:t>
            </a:r>
          </a:p>
          <a:p>
            <a:r>
              <a:rPr lang="en-US" sz="2800" dirty="0" smtClean="0">
                <a:solidFill>
                  <a:srgbClr val="FFFF00"/>
                </a:solidFill>
              </a:rPr>
              <a:t>D) Sometimes positive and sometimes negative</a:t>
            </a:r>
            <a:endParaRPr lang="en-US" sz="2800" dirty="0">
              <a:solidFill>
                <a:srgbClr val="FFFF00"/>
              </a:solidFill>
            </a:endParaRPr>
          </a:p>
        </p:txBody>
      </p:sp>
    </p:spTree>
    <p:extLst>
      <p:ext uri="{BB962C8B-B14F-4D97-AF65-F5344CB8AC3E}">
        <p14:creationId xmlns:p14="http://schemas.microsoft.com/office/powerpoint/2010/main" val="3066886886"/>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543800" cy="914400"/>
          </a:xfrm>
        </p:spPr>
        <p:txBody>
          <a:bodyPr/>
          <a:lstStyle/>
          <a:p>
            <a:r>
              <a:rPr lang="en-US" sz="3200" dirty="0" smtClean="0"/>
              <a:t>If you start at x</a:t>
            </a:r>
            <a:r>
              <a:rPr lang="en-US" sz="3200" baseline="-25000" dirty="0" smtClean="0"/>
              <a:t>i</a:t>
            </a:r>
            <a:r>
              <a:rPr lang="en-US" sz="3200" dirty="0" smtClean="0"/>
              <a:t> and end at </a:t>
            </a:r>
            <a:r>
              <a:rPr lang="en-US" sz="3200" dirty="0" err="1" smtClean="0"/>
              <a:t>x</a:t>
            </a:r>
            <a:r>
              <a:rPr lang="en-US" sz="3200" baseline="-25000" dirty="0" err="1" smtClean="0"/>
              <a:t>f</a:t>
            </a:r>
            <a:r>
              <a:rPr lang="en-US" sz="3200" dirty="0" smtClean="0"/>
              <a:t>, does it matter how you made the trip?</a:t>
            </a:r>
            <a:endParaRPr lang="en-US" sz="3200" dirty="0"/>
          </a:p>
        </p:txBody>
      </p:sp>
      <p:sp>
        <p:nvSpPr>
          <p:cNvPr id="3" name="Title 1"/>
          <p:cNvSpPr txBox="1">
            <a:spLocks/>
          </p:cNvSpPr>
          <p:nvPr/>
        </p:nvSpPr>
        <p:spPr>
          <a:xfrm>
            <a:off x="685800" y="1219200"/>
            <a:ext cx="7543800" cy="457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t>Suppose that the force is constant, like weight.</a:t>
            </a:r>
            <a:endParaRPr lang="en-US" sz="3200" dirty="0"/>
          </a:p>
        </p:txBody>
      </p:sp>
      <p:graphicFrame>
        <p:nvGraphicFramePr>
          <p:cNvPr id="4" name="Chart 3"/>
          <p:cNvGraphicFramePr>
            <a:graphicFrameLocks/>
          </p:cNvGraphicFramePr>
          <p:nvPr>
            <p:extLst>
              <p:ext uri="{D42A27DB-BD31-4B8C-83A1-F6EECF244321}">
                <p14:modId xmlns:p14="http://schemas.microsoft.com/office/powerpoint/2010/main" val="3457818419"/>
              </p:ext>
            </p:extLst>
          </p:nvPr>
        </p:nvGraphicFramePr>
        <p:xfrm>
          <a:off x="2450607" y="1752600"/>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5" name="Title 1"/>
          <p:cNvSpPr txBox="1">
            <a:spLocks/>
          </p:cNvSpPr>
          <p:nvPr/>
        </p:nvSpPr>
        <p:spPr>
          <a:xfrm>
            <a:off x="685800" y="4572000"/>
            <a:ext cx="7543800" cy="9144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t>Work is area.  One box is 0.5J but it could be positive or negative.</a:t>
            </a:r>
            <a:endParaRPr lang="en-US" sz="3200" dirty="0"/>
          </a:p>
        </p:txBody>
      </p:sp>
      <p:sp>
        <p:nvSpPr>
          <p:cNvPr id="6" name="Title 1"/>
          <p:cNvSpPr txBox="1">
            <a:spLocks/>
          </p:cNvSpPr>
          <p:nvPr/>
        </p:nvSpPr>
        <p:spPr>
          <a:xfrm>
            <a:off x="685800" y="5562600"/>
            <a:ext cx="7543800" cy="9144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t>Just going back and forth adds and subtracts the same area.  Path does not matter.</a:t>
            </a:r>
            <a:endParaRPr lang="en-US" sz="3200" dirty="0"/>
          </a:p>
        </p:txBody>
      </p:sp>
    </p:spTree>
    <p:extLst>
      <p:ext uri="{BB962C8B-B14F-4D97-AF65-F5344CB8AC3E}">
        <p14:creationId xmlns:p14="http://schemas.microsoft.com/office/powerpoint/2010/main" val="709266915"/>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4" grpId="0">
        <p:bldAsOne/>
      </p:bldGraphic>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543800" cy="457200"/>
          </a:xfrm>
        </p:spPr>
        <p:txBody>
          <a:bodyPr/>
          <a:lstStyle/>
          <a:p>
            <a:r>
              <a:rPr lang="en-US" sz="3200" dirty="0" smtClean="0"/>
              <a:t>Now suppose this is a 5N friction force.</a:t>
            </a:r>
            <a:endParaRPr lang="en-US" sz="3200" dirty="0"/>
          </a:p>
        </p:txBody>
      </p:sp>
      <p:sp>
        <p:nvSpPr>
          <p:cNvPr id="5" name="Title 1"/>
          <p:cNvSpPr txBox="1">
            <a:spLocks/>
          </p:cNvSpPr>
          <p:nvPr/>
        </p:nvSpPr>
        <p:spPr>
          <a:xfrm>
            <a:off x="685800" y="4114800"/>
            <a:ext cx="7543800" cy="24384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t>Work is area.  One box is still 0.5J but can it be positive?  If motion is positive the direction of the force must be negative.  If motion is negative, the direction of the force must be positive.  Work is always negative!</a:t>
            </a:r>
            <a:endParaRPr lang="en-US" sz="3200" dirty="0"/>
          </a:p>
        </p:txBody>
      </p:sp>
      <p:graphicFrame>
        <p:nvGraphicFramePr>
          <p:cNvPr id="7" name="Chart 6"/>
          <p:cNvGraphicFramePr>
            <a:graphicFrameLocks/>
          </p:cNvGraphicFramePr>
          <p:nvPr>
            <p:extLst>
              <p:ext uri="{D42A27DB-BD31-4B8C-83A1-F6EECF244321}">
                <p14:modId xmlns:p14="http://schemas.microsoft.com/office/powerpoint/2010/main" val="1290329587"/>
              </p:ext>
            </p:extLst>
          </p:nvPr>
        </p:nvGraphicFramePr>
        <p:xfrm>
          <a:off x="718351" y="1129544"/>
          <a:ext cx="4572000" cy="2538413"/>
        </p:xfrm>
        <a:graphic>
          <a:graphicData uri="http://schemas.openxmlformats.org/drawingml/2006/chart">
            <c:chart xmlns:c="http://schemas.openxmlformats.org/drawingml/2006/chart" xmlns:r="http://schemas.openxmlformats.org/officeDocument/2006/relationships" r:id="rId2"/>
          </a:graphicData>
        </a:graphic>
      </p:graphicFrame>
      <p:sp>
        <p:nvSpPr>
          <p:cNvPr id="8" name="Title 1"/>
          <p:cNvSpPr txBox="1">
            <a:spLocks/>
          </p:cNvSpPr>
          <p:nvPr/>
        </p:nvSpPr>
        <p:spPr>
          <a:xfrm>
            <a:off x="5562600" y="1143000"/>
            <a:ext cx="3200400" cy="2514600"/>
          </a:xfrm>
          <a:prstGeom prst="rect">
            <a:avLst/>
          </a:prstGeom>
          <a:solidFill>
            <a:schemeClr val="accent1">
              <a:lumMod val="50000"/>
            </a:schemeClr>
          </a:solid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Positive motion - White</a:t>
            </a:r>
          </a:p>
          <a:p>
            <a:r>
              <a:rPr lang="en-US" sz="2400" dirty="0" smtClean="0"/>
              <a:t>0 to 1.5m</a:t>
            </a:r>
            <a:endParaRPr lang="en-US" sz="2400" dirty="0"/>
          </a:p>
          <a:p>
            <a:r>
              <a:rPr lang="en-US" sz="2400" dirty="0" smtClean="0">
                <a:solidFill>
                  <a:srgbClr val="FF0000"/>
                </a:solidFill>
              </a:rPr>
              <a:t>Negative </a:t>
            </a:r>
            <a:r>
              <a:rPr lang="en-US" sz="2400" dirty="0">
                <a:solidFill>
                  <a:srgbClr val="FF0000"/>
                </a:solidFill>
              </a:rPr>
              <a:t>motion - </a:t>
            </a:r>
            <a:r>
              <a:rPr lang="en-US" sz="2400" dirty="0" smtClean="0">
                <a:solidFill>
                  <a:srgbClr val="FF0000"/>
                </a:solidFill>
              </a:rPr>
              <a:t>Red</a:t>
            </a:r>
          </a:p>
          <a:p>
            <a:r>
              <a:rPr lang="en-US" sz="2400" dirty="0" smtClean="0">
                <a:solidFill>
                  <a:srgbClr val="FF0000"/>
                </a:solidFill>
              </a:rPr>
              <a:t>1.5m to 1.0m</a:t>
            </a:r>
            <a:endParaRPr lang="en-US" sz="2400" dirty="0" smtClean="0"/>
          </a:p>
          <a:p>
            <a:r>
              <a:rPr lang="en-US" sz="2400" dirty="0">
                <a:solidFill>
                  <a:srgbClr val="00B0F0"/>
                </a:solidFill>
              </a:rPr>
              <a:t>Positive motion - </a:t>
            </a:r>
            <a:r>
              <a:rPr lang="en-US" sz="2400" dirty="0" smtClean="0">
                <a:solidFill>
                  <a:srgbClr val="00B0F0"/>
                </a:solidFill>
              </a:rPr>
              <a:t>Blue</a:t>
            </a:r>
          </a:p>
          <a:p>
            <a:r>
              <a:rPr lang="en-US" sz="2400" dirty="0" smtClean="0">
                <a:solidFill>
                  <a:srgbClr val="00B0F0"/>
                </a:solidFill>
              </a:rPr>
              <a:t>1.0m to 2.0m</a:t>
            </a:r>
            <a:endParaRPr lang="en-US" sz="2400" dirty="0">
              <a:solidFill>
                <a:srgbClr val="00B0F0"/>
              </a:solidFill>
            </a:endParaRPr>
          </a:p>
        </p:txBody>
      </p:sp>
      <p:cxnSp>
        <p:nvCxnSpPr>
          <p:cNvPr id="9" name="Straight Arrow Connector 8"/>
          <p:cNvCxnSpPr/>
          <p:nvPr/>
        </p:nvCxnSpPr>
        <p:spPr>
          <a:xfrm>
            <a:off x="3276600" y="2895600"/>
            <a:ext cx="1752600" cy="0"/>
          </a:xfrm>
          <a:prstGeom prst="straightConnector1">
            <a:avLst/>
          </a:prstGeom>
          <a:ln w="38100">
            <a:solidFill>
              <a:srgbClr val="00B0F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3200400" y="1828800"/>
            <a:ext cx="952500" cy="0"/>
          </a:xfrm>
          <a:prstGeom prst="straightConnector1">
            <a:avLst/>
          </a:prstGeom>
          <a:ln w="38100">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1598406"/>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543800" cy="914400"/>
          </a:xfrm>
        </p:spPr>
        <p:txBody>
          <a:bodyPr/>
          <a:lstStyle/>
          <a:p>
            <a:r>
              <a:rPr lang="en-US" sz="3200" dirty="0" smtClean="0"/>
              <a:t>What if the SIZE of the force changes?  Try a Hooke’s law spring.  </a:t>
            </a:r>
            <a:r>
              <a:rPr lang="en-US" sz="3200" dirty="0" err="1" smtClean="0"/>
              <a:t>F</a:t>
            </a:r>
            <a:r>
              <a:rPr lang="en-US" sz="3200" baseline="-25000" dirty="0" err="1" smtClean="0"/>
              <a:t>Spring</a:t>
            </a:r>
            <a:r>
              <a:rPr lang="en-US" sz="3200" dirty="0" smtClean="0"/>
              <a:t> = -</a:t>
            </a:r>
            <a:r>
              <a:rPr lang="en-US" sz="3200" dirty="0" err="1" smtClean="0"/>
              <a:t>kx</a:t>
            </a:r>
            <a:endParaRPr lang="en-US" sz="3200" dirty="0"/>
          </a:p>
        </p:txBody>
      </p:sp>
      <p:sp>
        <p:nvSpPr>
          <p:cNvPr id="5" name="Title 1"/>
          <p:cNvSpPr txBox="1">
            <a:spLocks/>
          </p:cNvSpPr>
          <p:nvPr/>
        </p:nvSpPr>
        <p:spPr>
          <a:xfrm>
            <a:off x="685800" y="4648200"/>
            <a:ext cx="7543800" cy="176147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Work is  still area.  One box is still 0.5J but now the size of the area grows more rapidly as the position is farther from zero.  Work is negative moving out from zero, positive when moving in.</a:t>
            </a:r>
          </a:p>
        </p:txBody>
      </p:sp>
      <p:graphicFrame>
        <p:nvGraphicFramePr>
          <p:cNvPr id="7" name="Chart 6"/>
          <p:cNvGraphicFramePr>
            <a:graphicFrameLocks/>
          </p:cNvGraphicFramePr>
          <p:nvPr>
            <p:extLst>
              <p:ext uri="{D42A27DB-BD31-4B8C-83A1-F6EECF244321}">
                <p14:modId xmlns:p14="http://schemas.microsoft.com/office/powerpoint/2010/main" val="3689347450"/>
              </p:ext>
            </p:extLst>
          </p:nvPr>
        </p:nvGraphicFramePr>
        <p:xfrm>
          <a:off x="1447800" y="1371600"/>
          <a:ext cx="5638800" cy="2971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55664267"/>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533400"/>
            <a:ext cx="7543800" cy="1143000"/>
          </a:xfrm>
        </p:spPr>
        <p:txBody>
          <a:bodyPr/>
          <a:lstStyle/>
          <a:p>
            <a:r>
              <a:rPr lang="en-US" dirty="0" smtClean="0"/>
              <a:t>With different forces acting there could be several work terms.</a:t>
            </a:r>
            <a:endParaRPr lang="en-US" dirty="0"/>
          </a:p>
        </p:txBody>
      </p:sp>
      <p:sp>
        <p:nvSpPr>
          <p:cNvPr id="3" name="Title 1"/>
          <p:cNvSpPr txBox="1">
            <a:spLocks/>
          </p:cNvSpPr>
          <p:nvPr/>
        </p:nvSpPr>
        <p:spPr>
          <a:xfrm>
            <a:off x="605161" y="3505200"/>
            <a:ext cx="7543800" cy="277834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The work terms either depend upon the path or the don’t.  For us only friction work depends on path.  All other work terms do not depend upon path.  For them we give them a new name.</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381433593"/>
              </p:ext>
            </p:extLst>
          </p:nvPr>
        </p:nvGraphicFramePr>
        <p:xfrm>
          <a:off x="1638300" y="2057400"/>
          <a:ext cx="5232400" cy="863600"/>
        </p:xfrm>
        <a:graphic>
          <a:graphicData uri="http://schemas.openxmlformats.org/presentationml/2006/ole">
            <mc:AlternateContent xmlns:mc="http://schemas.openxmlformats.org/markup-compatibility/2006">
              <mc:Choice xmlns:v="urn:schemas-microsoft-com:vml" Requires="v">
                <p:oleObj spid="_x0000_s13322" name="Equation" r:id="rId3" imgW="2616120" imgH="431640" progId="Equation.3">
                  <p:embed/>
                </p:oleObj>
              </mc:Choice>
              <mc:Fallback>
                <p:oleObj name="Equation" r:id="rId3" imgW="2616120" imgH="431640" progId="Equation.3">
                  <p:embed/>
                  <p:pic>
                    <p:nvPicPr>
                      <p:cNvPr id="0" name=""/>
                      <p:cNvPicPr/>
                      <p:nvPr/>
                    </p:nvPicPr>
                    <p:blipFill>
                      <a:blip r:embed="rId4"/>
                      <a:stretch>
                        <a:fillRect/>
                      </a:stretch>
                    </p:blipFill>
                    <p:spPr>
                      <a:xfrm>
                        <a:off x="1638300" y="2057400"/>
                        <a:ext cx="5232400" cy="863600"/>
                      </a:xfrm>
                      <a:prstGeom prst="rect">
                        <a:avLst/>
                      </a:prstGeom>
                      <a:solidFill>
                        <a:schemeClr val="accent4">
                          <a:lumMod val="40000"/>
                          <a:lumOff val="60000"/>
                        </a:schemeClr>
                      </a:solidFill>
                    </p:spPr>
                  </p:pic>
                </p:oleObj>
              </mc:Fallback>
            </mc:AlternateContent>
          </a:graphicData>
        </a:graphic>
      </p:graphicFrame>
    </p:spTree>
    <p:extLst>
      <p:ext uri="{BB962C8B-B14F-4D97-AF65-F5344CB8AC3E}">
        <p14:creationId xmlns:p14="http://schemas.microsoft.com/office/powerpoint/2010/main" val="1212385655"/>
      </p:ext>
    </p:extLst>
  </p:cSld>
  <p:clrMapOvr>
    <a:masterClrMapping/>
  </p:clrMapOvr>
  <p:transition>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1296</TotalTime>
  <Words>785</Words>
  <Application>Microsoft Office PowerPoint</Application>
  <PresentationFormat>On-screen Show (4:3)</PresentationFormat>
  <Paragraphs>65</Paragraphs>
  <Slides>15</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15</vt:i4>
      </vt:variant>
    </vt:vector>
  </HeadingPairs>
  <TitlesOfParts>
    <vt:vector size="18" baseType="lpstr">
      <vt:lpstr>Default Theme</vt:lpstr>
      <vt:lpstr>Equation</vt:lpstr>
      <vt:lpstr>Microsoft Equation 3.0</vt:lpstr>
      <vt:lpstr>Physics 101  -  Lecture 9</vt:lpstr>
      <vt:lpstr>We are going to make our way slowly to a pair of new concepts - Work and Energy.</vt:lpstr>
      <vt:lpstr>Recall our one dimensional, constant acceleration position and velocity functions.</vt:lpstr>
      <vt:lpstr>Suppose ax is positive.  Then vf2 - vi2 &gt; 0.</vt:lpstr>
      <vt:lpstr>Define the left hand side as the WORK done by the x-component of the total force.</vt:lpstr>
      <vt:lpstr>If you start at xi and end at xf, does it matter how you made the trip?</vt:lpstr>
      <vt:lpstr>Now suppose this is a 5N friction force.</vt:lpstr>
      <vt:lpstr>What if the SIZE of the force changes?  Try a Hooke’s law spring.  FSpring = -kx</vt:lpstr>
      <vt:lpstr>With different forces acting there could be several work terms.</vt:lpstr>
      <vt:lpstr>Introducing Energy</vt:lpstr>
      <vt:lpstr>Suppose I wish to get a pillow from the bed onto a high shelf.</vt:lpstr>
      <vt:lpstr>Define KE</vt:lpstr>
      <vt:lpstr>Work done by weight as pillow rises to height h.</vt:lpstr>
      <vt:lpstr>Define ΔPE    A change in potential energy is simply a work term with a new name and a minus sign.</vt:lpstr>
      <vt:lpstr>The Work-Energy Theorem</vt:lpstr>
    </vt:vector>
  </TitlesOfParts>
  <Company>University of Illinois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 101  -  Lecture 7</dc:title>
  <dc:creator>Halfpap, Bradford Lee</dc:creator>
  <cp:lastModifiedBy>Halfpap, Bradford Lee</cp:lastModifiedBy>
  <cp:revision>89</cp:revision>
  <dcterms:created xsi:type="dcterms:W3CDTF">2012-09-16T23:14:53Z</dcterms:created>
  <dcterms:modified xsi:type="dcterms:W3CDTF">2012-10-02T18:46:57Z</dcterms:modified>
</cp:coreProperties>
</file>