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11"/>
  </p:notesMasterIdLst>
  <p:sldIdLst>
    <p:sldId id="257" r:id="rId2"/>
    <p:sldId id="281" r:id="rId3"/>
    <p:sldId id="282" r:id="rId4"/>
    <p:sldId id="283" r:id="rId5"/>
    <p:sldId id="289" r:id="rId6"/>
    <p:sldId id="284" r:id="rId7"/>
    <p:sldId id="285" r:id="rId8"/>
    <p:sldId id="286" r:id="rId9"/>
    <p:sldId id="287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DBA4"/>
    <a:srgbClr val="00FF00"/>
    <a:srgbClr val="B686DA"/>
    <a:srgbClr val="FFDD71"/>
    <a:srgbClr val="CCE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1834" autoAdjust="0"/>
  </p:normalViewPr>
  <p:slideViewPr>
    <p:cSldViewPr>
      <p:cViewPr varScale="1">
        <p:scale>
          <a:sx n="103" d="100"/>
          <a:sy n="103" d="100"/>
        </p:scale>
        <p:origin x="-12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Wave ( + )</c:v>
                </c:pt>
              </c:strCache>
            </c:strRef>
          </c:tx>
          <c:spPr>
            <a:ln w="25400">
              <a:solidFill>
                <a:srgbClr val="FFFF00"/>
              </a:solidFill>
            </a:ln>
          </c:spPr>
          <c:marker>
            <c:symbol val="none"/>
          </c:marker>
          <c:xVal>
            <c:numRef>
              <c:f>Sheet1!$A$2:$A$102</c:f>
              <c:numCache>
                <c:formatCode>0.00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</c:numCache>
            </c:numRef>
          </c:xVal>
          <c:yVal>
            <c:numRef>
              <c:f>Sheet1!$B$2:$B$102</c:f>
              <c:numCache>
                <c:formatCode>0.00</c:formatCode>
                <c:ptCount val="101"/>
                <c:pt idx="0">
                  <c:v>0</c:v>
                </c:pt>
                <c:pt idx="1">
                  <c:v>6.2790519529313374E-2</c:v>
                </c:pt>
                <c:pt idx="2">
                  <c:v>0.12533323356430426</c:v>
                </c:pt>
                <c:pt idx="3">
                  <c:v>0.1873813145857246</c:v>
                </c:pt>
                <c:pt idx="4">
                  <c:v>0.24868988716485479</c:v>
                </c:pt>
                <c:pt idx="5">
                  <c:v>0.3090169943749474</c:v>
                </c:pt>
                <c:pt idx="6">
                  <c:v>0.36812455268467797</c:v>
                </c:pt>
                <c:pt idx="7">
                  <c:v>0.42577929156507272</c:v>
                </c:pt>
                <c:pt idx="8">
                  <c:v>0.48175367410171532</c:v>
                </c:pt>
                <c:pt idx="9">
                  <c:v>0.53582679497899666</c:v>
                </c:pt>
                <c:pt idx="10">
                  <c:v>0.58778525229247314</c:v>
                </c:pt>
                <c:pt idx="11">
                  <c:v>0.63742398974868963</c:v>
                </c:pt>
                <c:pt idx="12">
                  <c:v>0.6845471059286885</c:v>
                </c:pt>
                <c:pt idx="13">
                  <c:v>0.72896862742141133</c:v>
                </c:pt>
                <c:pt idx="14">
                  <c:v>0.77051324277578914</c:v>
                </c:pt>
                <c:pt idx="15">
                  <c:v>0.80901699437494745</c:v>
                </c:pt>
                <c:pt idx="16">
                  <c:v>0.84432792550201508</c:v>
                </c:pt>
                <c:pt idx="17">
                  <c:v>0.87630668004386369</c:v>
                </c:pt>
                <c:pt idx="18">
                  <c:v>0.90482705246601958</c:v>
                </c:pt>
                <c:pt idx="19">
                  <c:v>0.92977648588825146</c:v>
                </c:pt>
                <c:pt idx="20">
                  <c:v>0.95105651629515364</c:v>
                </c:pt>
                <c:pt idx="21">
                  <c:v>0.96858316112863119</c:v>
                </c:pt>
                <c:pt idx="22">
                  <c:v>0.98228725072868872</c:v>
                </c:pt>
                <c:pt idx="23">
                  <c:v>0.99211470131447788</c:v>
                </c:pt>
                <c:pt idx="24">
                  <c:v>0.99802672842827156</c:v>
                </c:pt>
                <c:pt idx="25">
                  <c:v>1</c:v>
                </c:pt>
                <c:pt idx="26">
                  <c:v>0.99802672842827156</c:v>
                </c:pt>
                <c:pt idx="27">
                  <c:v>0.99211470131447776</c:v>
                </c:pt>
                <c:pt idx="28">
                  <c:v>0.98228725072868861</c:v>
                </c:pt>
                <c:pt idx="29">
                  <c:v>0.96858316112863097</c:v>
                </c:pt>
                <c:pt idx="30">
                  <c:v>0.95105651629515342</c:v>
                </c:pt>
                <c:pt idx="31">
                  <c:v>0.92977648588825113</c:v>
                </c:pt>
                <c:pt idx="32">
                  <c:v>0.90482705246601924</c:v>
                </c:pt>
                <c:pt idx="33">
                  <c:v>0.87630668004386325</c:v>
                </c:pt>
                <c:pt idx="34">
                  <c:v>0.84432792550201474</c:v>
                </c:pt>
                <c:pt idx="35">
                  <c:v>0.80901699437494701</c:v>
                </c:pt>
                <c:pt idx="36">
                  <c:v>0.7705132427757887</c:v>
                </c:pt>
                <c:pt idx="37">
                  <c:v>0.72896862742141089</c:v>
                </c:pt>
                <c:pt idx="38">
                  <c:v>0.68454710592868795</c:v>
                </c:pt>
                <c:pt idx="39">
                  <c:v>0.63742398974868886</c:v>
                </c:pt>
                <c:pt idx="40">
                  <c:v>0.58778525229247214</c:v>
                </c:pt>
                <c:pt idx="41">
                  <c:v>0.53582679497899555</c:v>
                </c:pt>
                <c:pt idx="42">
                  <c:v>0.48175367410171405</c:v>
                </c:pt>
                <c:pt idx="43">
                  <c:v>0.42577929156507172</c:v>
                </c:pt>
                <c:pt idx="44">
                  <c:v>0.36812455268467692</c:v>
                </c:pt>
                <c:pt idx="45">
                  <c:v>0.30901699437494629</c:v>
                </c:pt>
                <c:pt idx="46">
                  <c:v>0.24868988716485352</c:v>
                </c:pt>
                <c:pt idx="47">
                  <c:v>0.18738131458572327</c:v>
                </c:pt>
                <c:pt idx="48">
                  <c:v>0.12533323356430279</c:v>
                </c:pt>
                <c:pt idx="49">
                  <c:v>6.2790519529311806E-2</c:v>
                </c:pt>
                <c:pt idx="50">
                  <c:v>-1.2097527840593258E-15</c:v>
                </c:pt>
                <c:pt idx="51">
                  <c:v>-6.2790519529314665E-2</c:v>
                </c:pt>
                <c:pt idx="52">
                  <c:v>-0.12533323356430562</c:v>
                </c:pt>
                <c:pt idx="53">
                  <c:v>-0.18738131458572607</c:v>
                </c:pt>
                <c:pt idx="54">
                  <c:v>-0.24868988716485629</c:v>
                </c:pt>
                <c:pt idx="55">
                  <c:v>-0.30901699437494901</c:v>
                </c:pt>
                <c:pt idx="56">
                  <c:v>-0.36812455268467958</c:v>
                </c:pt>
                <c:pt idx="57">
                  <c:v>-0.42577929156507427</c:v>
                </c:pt>
                <c:pt idx="58">
                  <c:v>-0.48175367410171693</c:v>
                </c:pt>
                <c:pt idx="59">
                  <c:v>-0.53582679497899788</c:v>
                </c:pt>
                <c:pt idx="60">
                  <c:v>-0.58778525229247447</c:v>
                </c:pt>
                <c:pt idx="61">
                  <c:v>-0.63742398974869108</c:v>
                </c:pt>
                <c:pt idx="62">
                  <c:v>-0.68454710592868995</c:v>
                </c:pt>
                <c:pt idx="63">
                  <c:v>-0.72896862742141277</c:v>
                </c:pt>
                <c:pt idx="64">
                  <c:v>-0.77051324277579047</c:v>
                </c:pt>
                <c:pt idx="65">
                  <c:v>-0.80901699437494889</c:v>
                </c:pt>
                <c:pt idx="66">
                  <c:v>-0.84432792550201619</c:v>
                </c:pt>
                <c:pt idx="67">
                  <c:v>-0.87630668004386447</c:v>
                </c:pt>
                <c:pt idx="68">
                  <c:v>-0.90482705246602047</c:v>
                </c:pt>
                <c:pt idx="69">
                  <c:v>-0.92977648588825212</c:v>
                </c:pt>
                <c:pt idx="70">
                  <c:v>-0.95105651629515431</c:v>
                </c:pt>
                <c:pt idx="71">
                  <c:v>-0.96858316112863163</c:v>
                </c:pt>
                <c:pt idx="72">
                  <c:v>-0.98228725072868917</c:v>
                </c:pt>
                <c:pt idx="73">
                  <c:v>-0.9921147013144781</c:v>
                </c:pt>
                <c:pt idx="74">
                  <c:v>-0.99802672842827178</c:v>
                </c:pt>
                <c:pt idx="75">
                  <c:v>-1</c:v>
                </c:pt>
                <c:pt idx="76">
                  <c:v>-0.99802672842827134</c:v>
                </c:pt>
                <c:pt idx="77">
                  <c:v>-0.99211470131447754</c:v>
                </c:pt>
                <c:pt idx="78">
                  <c:v>-0.98228725072868806</c:v>
                </c:pt>
                <c:pt idx="79">
                  <c:v>-0.96858316112863041</c:v>
                </c:pt>
                <c:pt idx="80">
                  <c:v>-0.95105651629515275</c:v>
                </c:pt>
                <c:pt idx="81">
                  <c:v>-0.92977648588825035</c:v>
                </c:pt>
                <c:pt idx="82">
                  <c:v>-0.90482705246601836</c:v>
                </c:pt>
                <c:pt idx="83">
                  <c:v>-0.87630668004386203</c:v>
                </c:pt>
                <c:pt idx="84">
                  <c:v>-0.84432792550201352</c:v>
                </c:pt>
                <c:pt idx="85">
                  <c:v>-0.80901699437494545</c:v>
                </c:pt>
                <c:pt idx="86">
                  <c:v>-0.77051324277578737</c:v>
                </c:pt>
                <c:pt idx="87">
                  <c:v>-0.72896862742140911</c:v>
                </c:pt>
                <c:pt idx="88">
                  <c:v>-0.68454710592868639</c:v>
                </c:pt>
                <c:pt idx="89">
                  <c:v>-0.63742398974868686</c:v>
                </c:pt>
                <c:pt idx="90">
                  <c:v>-0.58778525229247047</c:v>
                </c:pt>
                <c:pt idx="91">
                  <c:v>-0.53582679497899333</c:v>
                </c:pt>
                <c:pt idx="92">
                  <c:v>-0.48175367410171221</c:v>
                </c:pt>
                <c:pt idx="93">
                  <c:v>-0.42577929156506983</c:v>
                </c:pt>
                <c:pt idx="94">
                  <c:v>-0.36812455268467453</c:v>
                </c:pt>
                <c:pt idx="95">
                  <c:v>-0.30901699437494429</c:v>
                </c:pt>
                <c:pt idx="96">
                  <c:v>-0.24868988716485105</c:v>
                </c:pt>
                <c:pt idx="97">
                  <c:v>-0.18738131458572119</c:v>
                </c:pt>
                <c:pt idx="98">
                  <c:v>-0.12533323356430026</c:v>
                </c:pt>
                <c:pt idx="99">
                  <c:v>-6.2790519529309724E-2</c:v>
                </c:pt>
                <c:pt idx="100">
                  <c:v>4.1958624075189022E-15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Wave ( - )</c:v>
                </c:pt>
              </c:strCache>
            </c:strRef>
          </c:tx>
          <c:spPr>
            <a:ln w="25400">
              <a:solidFill>
                <a:srgbClr val="FFFF00"/>
              </a:solidFill>
              <a:prstDash val="dash"/>
            </a:ln>
          </c:spPr>
          <c:marker>
            <c:symbol val="none"/>
          </c:marker>
          <c:xVal>
            <c:numRef>
              <c:f>Sheet1!$A$2:$A$102</c:f>
              <c:numCache>
                <c:formatCode>0.00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</c:numCache>
            </c:numRef>
          </c:xVal>
          <c:yVal>
            <c:numRef>
              <c:f>Sheet1!$C$2:$C$102</c:f>
              <c:numCache>
                <c:formatCode>0.00</c:formatCode>
                <c:ptCount val="101"/>
                <c:pt idx="0">
                  <c:v>0</c:v>
                </c:pt>
                <c:pt idx="1">
                  <c:v>-6.2790519529313374E-2</c:v>
                </c:pt>
                <c:pt idx="2">
                  <c:v>-0.12533323356430426</c:v>
                </c:pt>
                <c:pt idx="3">
                  <c:v>-0.1873813145857246</c:v>
                </c:pt>
                <c:pt idx="4">
                  <c:v>-0.24868988716485479</c:v>
                </c:pt>
                <c:pt idx="5">
                  <c:v>-0.3090169943749474</c:v>
                </c:pt>
                <c:pt idx="6">
                  <c:v>-0.36812455268467797</c:v>
                </c:pt>
                <c:pt idx="7">
                  <c:v>-0.42577929156507272</c:v>
                </c:pt>
                <c:pt idx="8">
                  <c:v>-0.48175367410171532</c:v>
                </c:pt>
                <c:pt idx="9">
                  <c:v>-0.53582679497899666</c:v>
                </c:pt>
                <c:pt idx="10">
                  <c:v>-0.58778525229247314</c:v>
                </c:pt>
                <c:pt idx="11">
                  <c:v>-0.63742398974868963</c:v>
                </c:pt>
                <c:pt idx="12">
                  <c:v>-0.6845471059286885</c:v>
                </c:pt>
                <c:pt idx="13">
                  <c:v>-0.72896862742141133</c:v>
                </c:pt>
                <c:pt idx="14">
                  <c:v>-0.77051324277578914</c:v>
                </c:pt>
                <c:pt idx="15">
                  <c:v>-0.80901699437494745</c:v>
                </c:pt>
                <c:pt idx="16">
                  <c:v>-0.84432792550201508</c:v>
                </c:pt>
                <c:pt idx="17">
                  <c:v>-0.87630668004386369</c:v>
                </c:pt>
                <c:pt idx="18">
                  <c:v>-0.90482705246601958</c:v>
                </c:pt>
                <c:pt idx="19">
                  <c:v>-0.92977648588825146</c:v>
                </c:pt>
                <c:pt idx="20">
                  <c:v>-0.95105651629515364</c:v>
                </c:pt>
                <c:pt idx="21">
                  <c:v>-0.96858316112863119</c:v>
                </c:pt>
                <c:pt idx="22">
                  <c:v>-0.98228725072868872</c:v>
                </c:pt>
                <c:pt idx="23">
                  <c:v>-0.99211470131447788</c:v>
                </c:pt>
                <c:pt idx="24">
                  <c:v>-0.99802672842827156</c:v>
                </c:pt>
                <c:pt idx="25">
                  <c:v>-1</c:v>
                </c:pt>
                <c:pt idx="26">
                  <c:v>-0.99802672842827156</c:v>
                </c:pt>
                <c:pt idx="27">
                  <c:v>-0.99211470131447776</c:v>
                </c:pt>
                <c:pt idx="28">
                  <c:v>-0.98228725072868861</c:v>
                </c:pt>
                <c:pt idx="29">
                  <c:v>-0.96858316112863097</c:v>
                </c:pt>
                <c:pt idx="30">
                  <c:v>-0.95105651629515342</c:v>
                </c:pt>
                <c:pt idx="31">
                  <c:v>-0.92977648588825113</c:v>
                </c:pt>
                <c:pt idx="32">
                  <c:v>-0.90482705246601924</c:v>
                </c:pt>
                <c:pt idx="33">
                  <c:v>-0.87630668004386325</c:v>
                </c:pt>
                <c:pt idx="34">
                  <c:v>-0.84432792550201474</c:v>
                </c:pt>
                <c:pt idx="35">
                  <c:v>-0.80901699437494701</c:v>
                </c:pt>
                <c:pt idx="36">
                  <c:v>-0.7705132427757887</c:v>
                </c:pt>
                <c:pt idx="37">
                  <c:v>-0.72896862742141089</c:v>
                </c:pt>
                <c:pt idx="38">
                  <c:v>-0.68454710592868795</c:v>
                </c:pt>
                <c:pt idx="39">
                  <c:v>-0.63742398974868886</c:v>
                </c:pt>
                <c:pt idx="40">
                  <c:v>-0.58778525229247214</c:v>
                </c:pt>
                <c:pt idx="41">
                  <c:v>-0.53582679497899555</c:v>
                </c:pt>
                <c:pt idx="42">
                  <c:v>-0.48175367410171405</c:v>
                </c:pt>
                <c:pt idx="43">
                  <c:v>-0.42577929156507172</c:v>
                </c:pt>
                <c:pt idx="44">
                  <c:v>-0.36812455268467692</c:v>
                </c:pt>
                <c:pt idx="45">
                  <c:v>-0.30901699437494629</c:v>
                </c:pt>
                <c:pt idx="46">
                  <c:v>-0.24868988716485352</c:v>
                </c:pt>
                <c:pt idx="47">
                  <c:v>-0.18738131458572327</c:v>
                </c:pt>
                <c:pt idx="48">
                  <c:v>-0.12533323356430279</c:v>
                </c:pt>
                <c:pt idx="49">
                  <c:v>-6.2790519529311806E-2</c:v>
                </c:pt>
                <c:pt idx="50">
                  <c:v>1.2097527840593258E-15</c:v>
                </c:pt>
                <c:pt idx="51">
                  <c:v>6.2790519529314665E-2</c:v>
                </c:pt>
                <c:pt idx="52">
                  <c:v>0.12533323356430562</c:v>
                </c:pt>
                <c:pt idx="53">
                  <c:v>0.18738131458572607</c:v>
                </c:pt>
                <c:pt idx="54">
                  <c:v>0.24868988716485629</c:v>
                </c:pt>
                <c:pt idx="55">
                  <c:v>0.30901699437494901</c:v>
                </c:pt>
                <c:pt idx="56">
                  <c:v>0.36812455268467958</c:v>
                </c:pt>
                <c:pt idx="57">
                  <c:v>0.42577929156507427</c:v>
                </c:pt>
                <c:pt idx="58">
                  <c:v>0.48175367410171693</c:v>
                </c:pt>
                <c:pt idx="59">
                  <c:v>0.53582679497899788</c:v>
                </c:pt>
                <c:pt idx="60">
                  <c:v>0.58778525229247447</c:v>
                </c:pt>
                <c:pt idx="61">
                  <c:v>0.63742398974869108</c:v>
                </c:pt>
                <c:pt idx="62">
                  <c:v>0.68454710592868995</c:v>
                </c:pt>
                <c:pt idx="63">
                  <c:v>0.72896862742141277</c:v>
                </c:pt>
                <c:pt idx="64">
                  <c:v>0.77051324277579047</c:v>
                </c:pt>
                <c:pt idx="65">
                  <c:v>0.80901699437494889</c:v>
                </c:pt>
                <c:pt idx="66">
                  <c:v>0.84432792550201619</c:v>
                </c:pt>
                <c:pt idx="67">
                  <c:v>0.87630668004386447</c:v>
                </c:pt>
                <c:pt idx="68">
                  <c:v>0.90482705246602047</c:v>
                </c:pt>
                <c:pt idx="69">
                  <c:v>0.92977648588825212</c:v>
                </c:pt>
                <c:pt idx="70">
                  <c:v>0.95105651629515431</c:v>
                </c:pt>
                <c:pt idx="71">
                  <c:v>0.96858316112863163</c:v>
                </c:pt>
                <c:pt idx="72">
                  <c:v>0.98228725072868917</c:v>
                </c:pt>
                <c:pt idx="73">
                  <c:v>0.9921147013144781</c:v>
                </c:pt>
                <c:pt idx="74">
                  <c:v>0.99802672842827178</c:v>
                </c:pt>
                <c:pt idx="75">
                  <c:v>1</c:v>
                </c:pt>
                <c:pt idx="76">
                  <c:v>0.99802672842827134</c:v>
                </c:pt>
                <c:pt idx="77">
                  <c:v>0.99211470131447754</c:v>
                </c:pt>
                <c:pt idx="78">
                  <c:v>0.98228725072868806</c:v>
                </c:pt>
                <c:pt idx="79">
                  <c:v>0.96858316112863041</c:v>
                </c:pt>
                <c:pt idx="80">
                  <c:v>0.95105651629515275</c:v>
                </c:pt>
                <c:pt idx="81">
                  <c:v>0.92977648588825035</c:v>
                </c:pt>
                <c:pt idx="82">
                  <c:v>0.90482705246601836</c:v>
                </c:pt>
                <c:pt idx="83">
                  <c:v>0.87630668004386203</c:v>
                </c:pt>
                <c:pt idx="84">
                  <c:v>0.84432792550201352</c:v>
                </c:pt>
                <c:pt idx="85">
                  <c:v>0.80901699437494545</c:v>
                </c:pt>
                <c:pt idx="86">
                  <c:v>0.77051324277578737</c:v>
                </c:pt>
                <c:pt idx="87">
                  <c:v>0.72896862742140911</c:v>
                </c:pt>
                <c:pt idx="88">
                  <c:v>0.68454710592868639</c:v>
                </c:pt>
                <c:pt idx="89">
                  <c:v>0.63742398974868686</c:v>
                </c:pt>
                <c:pt idx="90">
                  <c:v>0.58778525229247047</c:v>
                </c:pt>
                <c:pt idx="91">
                  <c:v>0.53582679497899333</c:v>
                </c:pt>
                <c:pt idx="92">
                  <c:v>0.48175367410171221</c:v>
                </c:pt>
                <c:pt idx="93">
                  <c:v>0.42577929156506983</c:v>
                </c:pt>
                <c:pt idx="94">
                  <c:v>0.36812455268467453</c:v>
                </c:pt>
                <c:pt idx="95">
                  <c:v>0.30901699437494429</c:v>
                </c:pt>
                <c:pt idx="96">
                  <c:v>0.24868988716485105</c:v>
                </c:pt>
                <c:pt idx="97">
                  <c:v>0.18738131458572119</c:v>
                </c:pt>
                <c:pt idx="98">
                  <c:v>0.12533323356430026</c:v>
                </c:pt>
                <c:pt idx="99">
                  <c:v>6.2790519529309724E-2</c:v>
                </c:pt>
                <c:pt idx="100">
                  <c:v>-4.1958624075189022E-15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054592"/>
        <c:axId val="43056128"/>
      </c:scatterChart>
      <c:valAx>
        <c:axId val="43054592"/>
        <c:scaling>
          <c:orientation val="minMax"/>
          <c:max val="1"/>
          <c:min val="0"/>
        </c:scaling>
        <c:delete val="0"/>
        <c:axPos val="b"/>
        <c:numFmt formatCode="0.00" sourceLinked="1"/>
        <c:majorTickMark val="none"/>
        <c:minorTickMark val="none"/>
        <c:tickLblPos val="none"/>
        <c:crossAx val="43056128"/>
        <c:crosses val="autoZero"/>
        <c:crossBetween val="midCat"/>
        <c:majorUnit val="0.5"/>
        <c:minorUnit val="0.1"/>
      </c:valAx>
      <c:valAx>
        <c:axId val="43056128"/>
        <c:scaling>
          <c:orientation val="minMax"/>
          <c:max val="1"/>
          <c:min val="-1"/>
        </c:scaling>
        <c:delete val="0"/>
        <c:axPos val="l"/>
        <c:numFmt formatCode="0.00" sourceLinked="1"/>
        <c:majorTickMark val="none"/>
        <c:minorTickMark val="none"/>
        <c:tickLblPos val="none"/>
        <c:crossAx val="4305459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71FFD-C035-4E47-ABC8-35C7A43D8A7B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DDE62-0F45-4A26-8B3A-EBD5CE1A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4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1)  Set simulation</a:t>
            </a:r>
            <a:r>
              <a:rPr lang="en-US" baseline="0" dirty="0" smtClean="0"/>
              <a:t> to pulse</a:t>
            </a:r>
          </a:p>
          <a:p>
            <a:r>
              <a:rPr lang="en-US" baseline="0" dirty="0" smtClean="0"/>
              <a:t>2)  Set amplitude and width to max; set damping to zero.  Tension = 80%  Click “no end” for right hand boundary condition.</a:t>
            </a:r>
          </a:p>
          <a:p>
            <a:r>
              <a:rPr lang="en-US" baseline="0" dirty="0" smtClean="0"/>
              <a:t>3)  Use single pulses, pause, and step to discuss progression, energy, and connection to SHO.</a:t>
            </a:r>
          </a:p>
          <a:p>
            <a:r>
              <a:rPr lang="en-US" baseline="0" dirty="0" smtClean="0"/>
              <a:t>4)  Use oscillate mode, pause, and step to show amplitude, wavelength, and wave-speed.  Vary tension to vary wave-speed.  Vary frequency and show fixed wave-speed and v=</a:t>
            </a:r>
            <a:r>
              <a:rPr lang="el-GR" baseline="0" dirty="0" smtClean="0"/>
              <a:t>λ</a:t>
            </a:r>
            <a:r>
              <a:rPr lang="en-US" baseline="0" dirty="0" smtClean="0"/>
              <a:t>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1)</a:t>
            </a:r>
            <a:r>
              <a:rPr lang="en-US" baseline="0" dirty="0" smtClean="0"/>
              <a:t>  </a:t>
            </a:r>
            <a:r>
              <a:rPr lang="en-US" dirty="0" smtClean="0"/>
              <a:t>Use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PhET</a:t>
            </a:r>
            <a:r>
              <a:rPr lang="en-US" baseline="0" dirty="0" smtClean="0"/>
              <a:t> to point out potential and kinetic energy.  KE is in transverse motion, not the propagation of the wave.</a:t>
            </a:r>
          </a:p>
          <a:p>
            <a:r>
              <a:rPr lang="en-US" baseline="0" dirty="0" smtClean="0"/>
              <a:t>2)  Use </a:t>
            </a:r>
            <a:r>
              <a:rPr lang="en-US" baseline="0" dirty="0" err="1" smtClean="0"/>
              <a:t>PhET</a:t>
            </a:r>
            <a:r>
              <a:rPr lang="en-US" baseline="0" dirty="0" smtClean="0"/>
              <a:t> to point to PE, KE, and v parts of the intensity.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32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1)</a:t>
            </a:r>
            <a:r>
              <a:rPr lang="en-US" baseline="0" dirty="0" smtClean="0"/>
              <a:t>  </a:t>
            </a:r>
            <a:r>
              <a:rPr lang="en-US" dirty="0" smtClean="0"/>
              <a:t>Use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PhET</a:t>
            </a:r>
            <a:r>
              <a:rPr lang="en-US" baseline="0" dirty="0" smtClean="0"/>
              <a:t> to point out potential and kinetic energy.  KE is in transverse motion, not the propagation of the wave.</a:t>
            </a:r>
          </a:p>
          <a:p>
            <a:r>
              <a:rPr lang="en-US" baseline="0" dirty="0" smtClean="0"/>
              <a:t>2)  Use </a:t>
            </a:r>
            <a:r>
              <a:rPr lang="en-US" baseline="0" dirty="0" err="1" smtClean="0"/>
              <a:t>PhET</a:t>
            </a:r>
            <a:r>
              <a:rPr lang="en-US" baseline="0" dirty="0" smtClean="0"/>
              <a:t> to point to PE, KE, and v parts of the intensity.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32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447800"/>
            <a:ext cx="7543800" cy="8382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11" Type="http://schemas.openxmlformats.org/officeDocument/2006/relationships/oleObject" Target="../embeddings/oleObject3.bin"/><Relationship Id="rId5" Type="http://schemas.openxmlformats.org/officeDocument/2006/relationships/hyperlink" Target="http://phet.colorado.edu/sims/wave-on-a-string/wave-on-a-string_en.html" TargetMode="External"/><Relationship Id="rId10" Type="http://schemas.openxmlformats.org/officeDocument/2006/relationships/image" Target="../media/image4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1.wmf"/><Relationship Id="rId18" Type="http://schemas.openxmlformats.org/officeDocument/2006/relationships/oleObject" Target="../embeddings/oleObject11.bin"/><Relationship Id="rId3" Type="http://schemas.openxmlformats.org/officeDocument/2006/relationships/oleObject" Target="../embeddings/oleObject4.bin"/><Relationship Id="rId7" Type="http://schemas.openxmlformats.org/officeDocument/2006/relationships/image" Target="../media/image8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1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0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0.wmf"/><Relationship Id="rId5" Type="http://schemas.openxmlformats.org/officeDocument/2006/relationships/image" Target="../media/image2.jpeg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7.bin"/><Relationship Id="rId19" Type="http://schemas.openxmlformats.org/officeDocument/2006/relationships/image" Target="../media/image14.wmf"/><Relationship Id="rId4" Type="http://schemas.openxmlformats.org/officeDocument/2006/relationships/image" Target="../media/image7.wmf"/><Relationship Id="rId9" Type="http://schemas.openxmlformats.org/officeDocument/2006/relationships/image" Target="../media/image9.wmf"/><Relationship Id="rId1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phet.colorado.edu/sims/wave-on-a-string/wave-on-a-string_en.html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phet.colorado.edu/sims/wave-on-a-string/wave-on-a-string_en.html" TargetMode="Externa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1.xml"/><Relationship Id="rId5" Type="http://schemas.openxmlformats.org/officeDocument/2006/relationships/image" Target="../media/image2.jpeg"/><Relationship Id="rId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21.wmf"/><Relationship Id="rId3" Type="http://schemas.openxmlformats.org/officeDocument/2006/relationships/image" Target="../media/image2.jpeg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0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5" Type="http://schemas.openxmlformats.org/officeDocument/2006/relationships/image" Target="../media/image22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9.wmf"/><Relationship Id="rId14" Type="http://schemas.openxmlformats.org/officeDocument/2006/relationships/oleObject" Target="../embeddings/oleObject19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543800" cy="838200"/>
          </a:xfrm>
        </p:spPr>
        <p:txBody>
          <a:bodyPr/>
          <a:lstStyle/>
          <a:p>
            <a:pPr algn="ctr"/>
            <a:r>
              <a:rPr lang="en-US" dirty="0" smtClean="0">
                <a:effectLst/>
              </a:rPr>
              <a:t>Physics 101  -  Lecture 21</a:t>
            </a:r>
            <a:endParaRPr lang="en-US" dirty="0">
              <a:effectLst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81832" y="1783080"/>
            <a:ext cx="7543800" cy="82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Today’s lecture will be our only discussion of chapter 11.  You are responsible for reading sections 11.1 through 11.10.</a:t>
            </a:r>
            <a:endParaRPr lang="en-US" sz="2400" dirty="0">
              <a:effectLst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25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  <a:effectLst/>
              </a:rPr>
              <a:t>2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57615" y="269009"/>
            <a:ext cx="358902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effectLst/>
              </a:rPr>
              <a:t>What is a wave?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01007" y="1141999"/>
            <a:ext cx="4526280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Medium - EM waves an exception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01007" y="1877829"/>
            <a:ext cx="4526280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Displacement from equilibrium.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01007" y="2613659"/>
            <a:ext cx="3685121" cy="3429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Restoring force - SHO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01007" y="3326629"/>
            <a:ext cx="7315200" cy="109958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Example:  Wave on a string.  </a:t>
            </a:r>
            <a:r>
              <a:rPr lang="en-US" sz="2400" dirty="0" err="1" smtClean="0">
                <a:effectLst/>
              </a:rPr>
              <a:t>PhET</a:t>
            </a:r>
            <a:r>
              <a:rPr lang="en-US" sz="2400" dirty="0" smtClean="0">
                <a:effectLst/>
              </a:rPr>
              <a:t> Wave on </a:t>
            </a:r>
            <a:r>
              <a:rPr lang="en-US" sz="2400" dirty="0">
                <a:effectLst/>
              </a:rPr>
              <a:t>a string - </a:t>
            </a:r>
            <a:r>
              <a:rPr lang="en-US" sz="2400" dirty="0">
                <a:effectLst/>
                <a:hlinkClick r:id="rId5"/>
              </a:rPr>
              <a:t>http://</a:t>
            </a:r>
            <a:r>
              <a:rPr lang="en-US" sz="2400" dirty="0" smtClean="0">
                <a:effectLst/>
                <a:hlinkClick r:id="rId5"/>
              </a:rPr>
              <a:t>phet.colorado.edu/sims/wave-on-a-string/wave-on-a-string_en.html</a:t>
            </a:r>
            <a:r>
              <a:rPr lang="en-US" sz="2400" dirty="0" smtClean="0">
                <a:effectLst/>
              </a:rPr>
              <a:t>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537803" y="0"/>
            <a:ext cx="606197" cy="251460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dirty="0" err="1" smtClean="0"/>
              <a:t>PhET</a:t>
            </a:r>
            <a:endParaRPr lang="en-US" sz="1200" dirty="0" smtClean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01007" y="4796288"/>
            <a:ext cx="1748790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Wave Speed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491137"/>
              </p:ext>
            </p:extLst>
          </p:nvPr>
        </p:nvGraphicFramePr>
        <p:xfrm>
          <a:off x="2867313" y="4572000"/>
          <a:ext cx="26098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35" name="Equation" r:id="rId7" imgW="1739880" imgH="444240" progId="Equation.3">
                  <p:embed/>
                </p:oleObj>
              </mc:Choice>
              <mc:Fallback>
                <p:oleObj name="Equation" r:id="rId7" imgW="1739880" imgH="4442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7313" y="4572000"/>
                        <a:ext cx="2609850" cy="6667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464437"/>
              </p:ext>
            </p:extLst>
          </p:nvPr>
        </p:nvGraphicFramePr>
        <p:xfrm>
          <a:off x="6305550" y="4526280"/>
          <a:ext cx="28384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36" name="Equation" r:id="rId9" imgW="1892160" imgH="469800" progId="Equation.3">
                  <p:embed/>
                </p:oleObj>
              </mc:Choice>
              <mc:Fallback>
                <p:oleObj name="Equation" r:id="rId9" imgW="1892160" imgH="469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5550" y="4526280"/>
                        <a:ext cx="2838450" cy="704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itle 1"/>
          <p:cNvSpPr txBox="1">
            <a:spLocks/>
          </p:cNvSpPr>
          <p:nvPr/>
        </p:nvSpPr>
        <p:spPr>
          <a:xfrm>
            <a:off x="885766" y="5532120"/>
            <a:ext cx="4234873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Amplitude, wavelength, frequency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069835"/>
              </p:ext>
            </p:extLst>
          </p:nvPr>
        </p:nvGraphicFramePr>
        <p:xfrm>
          <a:off x="2649797" y="6080760"/>
          <a:ext cx="8191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37" name="Equation" r:id="rId11" imgW="545760" imgH="203040" progId="Equation.3">
                  <p:embed/>
                </p:oleObj>
              </mc:Choice>
              <mc:Fallback>
                <p:oleObj name="Equation" r:id="rId11" imgW="545760" imgH="2030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9797" y="6080760"/>
                        <a:ext cx="81915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790459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7825160"/>
              </p:ext>
            </p:extLst>
          </p:nvPr>
        </p:nvGraphicFramePr>
        <p:xfrm>
          <a:off x="6702397" y="6394845"/>
          <a:ext cx="11239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57" name="Equation" r:id="rId3" imgW="749160" imgH="177480" progId="Equation.3">
                  <p:embed/>
                </p:oleObj>
              </mc:Choice>
              <mc:Fallback>
                <p:oleObj name="Equation" r:id="rId3" imgW="749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2397" y="6394845"/>
                        <a:ext cx="1123950" cy="2667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  <a:effectLst/>
              </a:rPr>
              <a:t>3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48640" y="182880"/>
            <a:ext cx="8078586" cy="1508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Example:  Wave speed.  A 3.00m length of string has a mass of m = 2.35g.  One end is attached to the ceiling and a </a:t>
            </a:r>
            <a:r>
              <a:rPr lang="en-US" sz="2400" dirty="0">
                <a:effectLst/>
              </a:rPr>
              <a:t>2.00kg mass</a:t>
            </a:r>
            <a:r>
              <a:rPr lang="en-US" sz="2400" dirty="0" smtClean="0">
                <a:effectLst/>
              </a:rPr>
              <a:t>, M, </a:t>
            </a:r>
            <a:r>
              <a:rPr lang="en-US" sz="2400" dirty="0" smtClean="0">
                <a:effectLst/>
              </a:rPr>
              <a:t>is </a:t>
            </a:r>
            <a:r>
              <a:rPr lang="en-US" sz="2400" dirty="0" smtClean="0">
                <a:effectLst/>
              </a:rPr>
              <a:t>hung from the other end.  How long does it take a wave pulse to travel up and then back down the entire length of the string?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48640" y="1818755"/>
            <a:ext cx="4663440" cy="411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Basic idea:  speed = (distance)/(time)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8733768"/>
              </p:ext>
            </p:extLst>
          </p:nvPr>
        </p:nvGraphicFramePr>
        <p:xfrm>
          <a:off x="548640" y="2357350"/>
          <a:ext cx="9144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58" name="Equation" r:id="rId6" imgW="609480" imgH="393480" progId="Equation.3">
                  <p:embed/>
                </p:oleObj>
              </mc:Choice>
              <mc:Fallback>
                <p:oleObj name="Equation" r:id="rId6" imgW="60948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" y="2357350"/>
                        <a:ext cx="9144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865701"/>
              </p:ext>
            </p:extLst>
          </p:nvPr>
        </p:nvGraphicFramePr>
        <p:xfrm>
          <a:off x="1874520" y="3075015"/>
          <a:ext cx="7620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59" name="Equation" r:id="rId8" imgW="507960" imgH="469800" progId="Equation.3">
                  <p:embed/>
                </p:oleObj>
              </mc:Choice>
              <mc:Fallback>
                <p:oleObj name="Equation" r:id="rId8" imgW="507960" imgH="469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520" y="3075015"/>
                        <a:ext cx="762000" cy="704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7315200" y="2240280"/>
            <a:ext cx="1380605" cy="1920240"/>
            <a:chOff x="7315200" y="2240280"/>
            <a:chExt cx="1380605" cy="192024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7315200" y="2240280"/>
              <a:ext cx="132588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7978140" y="2240280"/>
              <a:ext cx="0" cy="1143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7846667" y="3383280"/>
              <a:ext cx="274320" cy="2743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8120987" y="2926080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8120987" y="3703320"/>
              <a:ext cx="0" cy="457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itle 1"/>
            <p:cNvSpPr txBox="1">
              <a:spLocks/>
            </p:cNvSpPr>
            <p:nvPr/>
          </p:nvSpPr>
          <p:spPr>
            <a:xfrm>
              <a:off x="8147166" y="3708400"/>
              <a:ext cx="548639" cy="41148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000" dirty="0">
                  <a:effectLst/>
                </a:rPr>
                <a:t>M</a:t>
              </a:r>
              <a:r>
                <a:rPr lang="en-US" sz="2000" dirty="0" smtClean="0">
                  <a:effectLst/>
                </a:rPr>
                <a:t>g</a:t>
              </a:r>
            </a:p>
          </p:txBody>
        </p:sp>
        <p:sp>
          <p:nvSpPr>
            <p:cNvPr id="20" name="Title 1"/>
            <p:cNvSpPr txBox="1">
              <a:spLocks/>
            </p:cNvSpPr>
            <p:nvPr/>
          </p:nvSpPr>
          <p:spPr>
            <a:xfrm>
              <a:off x="8215746" y="2948940"/>
              <a:ext cx="411480" cy="41148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000" dirty="0" smtClean="0">
                  <a:effectLst/>
                </a:rPr>
                <a:t>T</a:t>
              </a:r>
            </a:p>
          </p:txBody>
        </p:sp>
      </p:grp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7053533"/>
              </p:ext>
            </p:extLst>
          </p:nvPr>
        </p:nvGraphicFramePr>
        <p:xfrm>
          <a:off x="2743200" y="3906980"/>
          <a:ext cx="7620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60" name="Equation" r:id="rId10" imgW="507960" imgH="203040" progId="Equation.3">
                  <p:embed/>
                </p:oleObj>
              </mc:Choice>
              <mc:Fallback>
                <p:oleObj name="Equation" r:id="rId10" imgW="50796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906980"/>
                        <a:ext cx="76200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562528"/>
              </p:ext>
            </p:extLst>
          </p:nvPr>
        </p:nvGraphicFramePr>
        <p:xfrm>
          <a:off x="2743200" y="4338895"/>
          <a:ext cx="6667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61" name="Equation" r:id="rId12" imgW="444240" imgH="393480" progId="Equation.3">
                  <p:embed/>
                </p:oleObj>
              </mc:Choice>
              <mc:Fallback>
                <p:oleObj name="Equation" r:id="rId12" imgW="44424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4338895"/>
                        <a:ext cx="66675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9655470"/>
              </p:ext>
            </p:extLst>
          </p:nvPr>
        </p:nvGraphicFramePr>
        <p:xfrm>
          <a:off x="1874520" y="5056560"/>
          <a:ext cx="22288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62" name="Equation" r:id="rId14" imgW="1485720" imgH="558720" progId="Equation.3">
                  <p:embed/>
                </p:oleObj>
              </mc:Choice>
              <mc:Fallback>
                <p:oleObj name="Equation" r:id="rId14" imgW="1485720" imgH="55872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520" y="5056560"/>
                        <a:ext cx="2228850" cy="8382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2016260"/>
              </p:ext>
            </p:extLst>
          </p:nvPr>
        </p:nvGraphicFramePr>
        <p:xfrm>
          <a:off x="548640" y="6021878"/>
          <a:ext cx="35623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63" name="Equation" r:id="rId16" imgW="2374560" imgH="507960" progId="Equation.3">
                  <p:embed/>
                </p:oleObj>
              </mc:Choice>
              <mc:Fallback>
                <p:oleObj name="Equation" r:id="rId16" imgW="2374560" imgH="50796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" y="6021878"/>
                        <a:ext cx="3562350" cy="7620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305984"/>
              </p:ext>
            </p:extLst>
          </p:nvPr>
        </p:nvGraphicFramePr>
        <p:xfrm>
          <a:off x="5876405" y="5132760"/>
          <a:ext cx="28194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64" name="Equation" r:id="rId18" imgW="1879560" imgH="507960" progId="Equation.3">
                  <p:embed/>
                </p:oleObj>
              </mc:Choice>
              <mc:Fallback>
                <p:oleObj name="Equation" r:id="rId18" imgW="1879560" imgH="50796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6405" y="5132760"/>
                        <a:ext cx="2819400" cy="7620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291495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  <a:effectLst/>
              </a:rPr>
              <a:t>4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4400" y="502920"/>
            <a:ext cx="731520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effectLst/>
              </a:rPr>
              <a:t>Waves move energy from one place to another.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" y="1360170"/>
            <a:ext cx="530352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A wave contains energy.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503921" y="0"/>
            <a:ext cx="640080" cy="25146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dirty="0" err="1" smtClean="0">
                <a:effectLst/>
              </a:rPr>
              <a:t>PhET</a:t>
            </a:r>
            <a:endParaRPr lang="en-US" sz="1200" dirty="0" smtClean="0">
              <a:effectLst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772400" y="257464"/>
            <a:ext cx="1371600" cy="8915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dirty="0" smtClean="0">
                <a:effectLst/>
                <a:hlinkClick r:id="rId5"/>
              </a:rPr>
              <a:t>http</a:t>
            </a:r>
            <a:r>
              <a:rPr lang="en-US" sz="1200" dirty="0">
                <a:effectLst/>
                <a:hlinkClick r:id="rId5"/>
              </a:rPr>
              <a:t>://</a:t>
            </a:r>
            <a:r>
              <a:rPr lang="en-US" sz="1200" dirty="0" smtClean="0">
                <a:effectLst/>
                <a:hlinkClick r:id="rId5"/>
              </a:rPr>
              <a:t>phet.colorado.edu/sims/wave-on-a-string/wave-on-a-string_en.html</a:t>
            </a:r>
            <a:r>
              <a:rPr lang="en-US" sz="1200" dirty="0" smtClean="0">
                <a:effectLst/>
              </a:rPr>
              <a:t>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14400" y="2125980"/>
            <a:ext cx="5515033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Combine with wave speed to get intensity, I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28800" y="2891790"/>
            <a:ext cx="329184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I is proportional to A</a:t>
            </a:r>
            <a:r>
              <a:rPr lang="en-US" sz="2400" baseline="30000" dirty="0" smtClean="0">
                <a:effectLst/>
              </a:rPr>
              <a:t>2</a:t>
            </a:r>
            <a:r>
              <a:rPr lang="en-US" sz="2400" dirty="0" smtClean="0">
                <a:effectLst/>
              </a:rPr>
              <a:t> 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828800" y="3657600"/>
            <a:ext cx="301752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I is proportional to ω</a:t>
            </a:r>
            <a:r>
              <a:rPr lang="en-US" sz="2400" baseline="30000" dirty="0" smtClean="0">
                <a:effectLst/>
              </a:rPr>
              <a:t>2</a:t>
            </a:r>
            <a:r>
              <a:rPr lang="en-US" sz="2400" dirty="0" smtClean="0">
                <a:effectLst/>
              </a:rPr>
              <a:t> 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828800" y="4423410"/>
            <a:ext cx="328676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I is proportional to v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828800" y="5189220"/>
            <a:ext cx="420624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proportionality constant depends upon type of wave and medium.</a:t>
            </a:r>
          </a:p>
        </p:txBody>
      </p:sp>
    </p:spTree>
    <p:extLst>
      <p:ext uri="{BB962C8B-B14F-4D97-AF65-F5344CB8AC3E}">
        <p14:creationId xmlns:p14="http://schemas.microsoft.com/office/powerpoint/2010/main" val="233159549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  <a:effectLst/>
              </a:rPr>
              <a:t>5</a:t>
            </a:r>
            <a:endParaRPr lang="en-US" sz="16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4400" y="502920"/>
            <a:ext cx="731520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effectLst/>
              </a:rPr>
              <a:t>Waves run into other waves and boundaries.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" y="1360170"/>
            <a:ext cx="530352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Add waves together  -  Superposition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412480" y="0"/>
            <a:ext cx="731520" cy="25146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dirty="0" err="1" smtClean="0"/>
              <a:t>PhET</a:t>
            </a:r>
            <a:endParaRPr lang="en-US" sz="1200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589519" y="251460"/>
            <a:ext cx="1554479" cy="8915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dirty="0" smtClean="0">
                <a:hlinkClick r:id="rId5"/>
              </a:rPr>
              <a:t>http</a:t>
            </a:r>
            <a:r>
              <a:rPr lang="en-US" sz="1200" dirty="0">
                <a:hlinkClick r:id="rId5"/>
              </a:rPr>
              <a:t>://</a:t>
            </a:r>
            <a:r>
              <a:rPr lang="en-US" sz="1200" dirty="0" smtClean="0">
                <a:hlinkClick r:id="rId5"/>
              </a:rPr>
              <a:t>phet.colorado.edu/sims/wave-on-a-string/wave-on-a-string_en.html</a:t>
            </a:r>
            <a:r>
              <a:rPr lang="en-US" sz="1200" dirty="0" smtClean="0"/>
              <a:t>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14400" y="2125980"/>
            <a:ext cx="5515033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Reflect from Boundaries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28799" y="2891790"/>
            <a:ext cx="4600633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Look at relative wave speeds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828799" y="3657600"/>
            <a:ext cx="5120641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Fast reflecting from slow  -  FLIP OVER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828800" y="4423410"/>
            <a:ext cx="612648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Slow reflecting from fast  -  DO NOT FLIP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828799" y="5189220"/>
            <a:ext cx="4892041" cy="11201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This can lead to combinations of waves ( superposition ).  If conditions are just right you can get Standing Waves.</a:t>
            </a:r>
          </a:p>
        </p:txBody>
      </p:sp>
    </p:spTree>
    <p:extLst>
      <p:ext uri="{BB962C8B-B14F-4D97-AF65-F5344CB8AC3E}">
        <p14:creationId xmlns:p14="http://schemas.microsoft.com/office/powerpoint/2010/main" val="101922679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845520"/>
              </p:ext>
            </p:extLst>
          </p:nvPr>
        </p:nvGraphicFramePr>
        <p:xfrm>
          <a:off x="2764328" y="2880360"/>
          <a:ext cx="8191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7" name="Equation" r:id="rId3" imgW="545760" imgH="203040" progId="Equation.3">
                  <p:embed/>
                </p:oleObj>
              </mc:Choice>
              <mc:Fallback>
                <p:oleObj name="Equation" r:id="rId3" imgW="5457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4328" y="2880360"/>
                        <a:ext cx="81915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914400" y="5391228"/>
            <a:ext cx="5349240" cy="3113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Standing waves have nodes and antinodes.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  <a:effectLst/>
              </a:rPr>
              <a:t>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869758" y="0"/>
            <a:ext cx="1274243" cy="274320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dirty="0" smtClean="0"/>
              <a:t>Standing Wave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46120" y="182880"/>
            <a:ext cx="246888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effectLst/>
              </a:rPr>
              <a:t>Standing Waves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14400" y="1064000"/>
            <a:ext cx="6537960" cy="374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Today, just on strings.  Next time, in columns of air.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14400" y="1816669"/>
            <a:ext cx="5715000" cy="70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These results are for a set frequency, a pure sine wave.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14400" y="3581087"/>
            <a:ext cx="4886498" cy="7053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For most frequencies just get a jumbled looking vibration on the string.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14400" y="4664683"/>
            <a:ext cx="5465448" cy="3483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For special frequencies get standing waves.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14400" y="6080760"/>
            <a:ext cx="7680960" cy="3200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Refer to the fundamental and overtones or the harmonic series.</a:t>
            </a:r>
          </a:p>
        </p:txBody>
      </p:sp>
    </p:spTree>
    <p:extLst>
      <p:ext uri="{BB962C8B-B14F-4D97-AF65-F5344CB8AC3E}">
        <p14:creationId xmlns:p14="http://schemas.microsoft.com/office/powerpoint/2010/main" val="25864694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053521"/>
              </p:ext>
            </p:extLst>
          </p:nvPr>
        </p:nvGraphicFramePr>
        <p:xfrm>
          <a:off x="4240213" y="6127750"/>
          <a:ext cx="8191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97" name="Equation" r:id="rId3" imgW="545760" imgH="393480" progId="Equation.3">
                  <p:embed/>
                </p:oleObj>
              </mc:Choice>
              <mc:Fallback>
                <p:oleObj name="Equation" r:id="rId3" imgW="545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0213" y="6127750"/>
                        <a:ext cx="819150" cy="5905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2508681" y="6178485"/>
            <a:ext cx="1657757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In general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  <a:effectLst/>
              </a:rPr>
              <a:t>7</a:t>
            </a:r>
            <a:endParaRPr lang="en-US" sz="16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65860" y="182880"/>
            <a:ext cx="672084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effectLst/>
              </a:rPr>
              <a:t>Which frequencies give standing waves?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" y="974436"/>
            <a:ext cx="722376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FIRST:		</a:t>
            </a:r>
            <a:r>
              <a:rPr lang="en-US" sz="2400" b="1" u="sng" dirty="0" smtClean="0">
                <a:effectLst/>
              </a:rPr>
              <a:t>Boundary Conditions</a:t>
            </a:r>
            <a:r>
              <a:rPr lang="en-US" sz="2400" dirty="0" smtClean="0">
                <a:effectLst/>
              </a:rPr>
              <a:t> ( what happens at 		the ends of the string ) set the wavelengths.</a:t>
            </a:r>
          </a:p>
        </p:txBody>
      </p:sp>
      <p:graphicFrame>
        <p:nvGraphicFramePr>
          <p:cNvPr id="2" name="Char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948676"/>
              </p:ext>
            </p:extLst>
          </p:nvPr>
        </p:nvGraphicFramePr>
        <p:xfrm>
          <a:off x="411480" y="2194560"/>
          <a:ext cx="8229600" cy="128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594360" y="3657600"/>
            <a:ext cx="7921397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3337560" y="3657600"/>
            <a:ext cx="283464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Length of string = L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914400" y="4251960"/>
            <a:ext cx="5257800" cy="1783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n = the number of the harmonic</a:t>
            </a:r>
          </a:p>
          <a:p>
            <a:endParaRPr lang="en-US" sz="2400" dirty="0">
              <a:effectLst/>
            </a:endParaRPr>
          </a:p>
          <a:p>
            <a:r>
              <a:rPr lang="en-US" sz="2400" dirty="0" smtClean="0">
                <a:effectLst/>
              </a:rPr>
              <a:t>1</a:t>
            </a:r>
            <a:r>
              <a:rPr lang="en-US" sz="2400" baseline="30000" dirty="0" smtClean="0">
                <a:effectLst/>
              </a:rPr>
              <a:t>st</a:t>
            </a:r>
            <a:r>
              <a:rPr lang="en-US" sz="2400" dirty="0" smtClean="0">
                <a:effectLst/>
              </a:rPr>
              <a:t> harmonic ( n = 1 )		L = </a:t>
            </a:r>
            <a:r>
              <a:rPr lang="el-GR" sz="2400" dirty="0" smtClean="0">
                <a:effectLst/>
              </a:rPr>
              <a:t>λ</a:t>
            </a:r>
            <a:r>
              <a:rPr lang="en-US" sz="2400" dirty="0" smtClean="0">
                <a:effectLst/>
              </a:rPr>
              <a:t>/2</a:t>
            </a:r>
          </a:p>
          <a:p>
            <a:r>
              <a:rPr lang="en-US" sz="2400" dirty="0" smtClean="0">
                <a:effectLst/>
              </a:rPr>
              <a:t>2</a:t>
            </a:r>
            <a:r>
              <a:rPr lang="en-US" sz="2400" baseline="30000" dirty="0" smtClean="0">
                <a:effectLst/>
              </a:rPr>
              <a:t>nd</a:t>
            </a:r>
            <a:r>
              <a:rPr lang="en-US" sz="2400" dirty="0" smtClean="0">
                <a:effectLst/>
              </a:rPr>
              <a:t> harmonic ( n = 2 )		L = </a:t>
            </a:r>
            <a:r>
              <a:rPr lang="el-GR" sz="2400" dirty="0" smtClean="0">
                <a:effectLst/>
              </a:rPr>
              <a:t>λ</a:t>
            </a:r>
            <a:endParaRPr lang="en-US" sz="2400" dirty="0" smtClean="0">
              <a:effectLst/>
            </a:endParaRPr>
          </a:p>
          <a:p>
            <a:r>
              <a:rPr lang="en-US" sz="2400" dirty="0" smtClean="0">
                <a:effectLst/>
              </a:rPr>
              <a:t>3</a:t>
            </a:r>
            <a:r>
              <a:rPr lang="en-US" sz="2400" baseline="30000" dirty="0" smtClean="0">
                <a:effectLst/>
              </a:rPr>
              <a:t>rd</a:t>
            </a:r>
            <a:r>
              <a:rPr lang="en-US" sz="2400" dirty="0" smtClean="0">
                <a:effectLst/>
              </a:rPr>
              <a:t> harmonic ( n = 3 )		L = 3</a:t>
            </a:r>
            <a:r>
              <a:rPr lang="el-GR" sz="2400" dirty="0">
                <a:effectLst/>
              </a:rPr>
              <a:t> </a:t>
            </a:r>
            <a:r>
              <a:rPr lang="el-GR" sz="2400" dirty="0" smtClean="0">
                <a:effectLst/>
              </a:rPr>
              <a:t>λ</a:t>
            </a:r>
            <a:r>
              <a:rPr lang="en-US" sz="2400" dirty="0" smtClean="0">
                <a:effectLst/>
              </a:rPr>
              <a:t>/2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263641" y="5166360"/>
            <a:ext cx="50292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</a:rPr>
              <a:t>→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7086600" y="4800600"/>
            <a:ext cx="1429157" cy="12344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2400" dirty="0" smtClean="0">
                <a:effectLst/>
              </a:rPr>
              <a:t>λ</a:t>
            </a:r>
            <a:r>
              <a:rPr lang="en-US" sz="2400" dirty="0">
                <a:effectLst/>
              </a:rPr>
              <a:t> </a:t>
            </a:r>
            <a:r>
              <a:rPr lang="en-US" sz="2400" dirty="0" smtClean="0">
                <a:effectLst/>
              </a:rPr>
              <a:t>= 2L/1</a:t>
            </a:r>
          </a:p>
          <a:p>
            <a:r>
              <a:rPr lang="el-GR" sz="2400" dirty="0">
                <a:effectLst/>
              </a:rPr>
              <a:t>λ</a:t>
            </a:r>
            <a:r>
              <a:rPr lang="en-US" sz="2400" dirty="0">
                <a:effectLst/>
              </a:rPr>
              <a:t> = </a:t>
            </a:r>
            <a:r>
              <a:rPr lang="en-US" sz="2400" dirty="0" smtClean="0">
                <a:effectLst/>
              </a:rPr>
              <a:t>2L/2</a:t>
            </a:r>
            <a:endParaRPr lang="en-US" sz="2400" dirty="0">
              <a:effectLst/>
            </a:endParaRPr>
          </a:p>
          <a:p>
            <a:r>
              <a:rPr lang="el-GR" sz="2400" dirty="0">
                <a:effectLst/>
              </a:rPr>
              <a:t>λ</a:t>
            </a:r>
            <a:r>
              <a:rPr lang="en-US" sz="2400" dirty="0">
                <a:effectLst/>
              </a:rPr>
              <a:t> = </a:t>
            </a:r>
            <a:r>
              <a:rPr lang="en-US" sz="2400" dirty="0" smtClean="0">
                <a:effectLst/>
              </a:rPr>
              <a:t>2L/3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4579341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Graphic spid="2" grpId="0">
        <p:bldAsOne/>
      </p:bldGraphic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206241" y="3200400"/>
            <a:ext cx="4937760" cy="365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Clicker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Question  ( L21Q1 ):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	Two successive overtones have frequencies 240Hz and 288Hz.  What is the frequency of the 1</a:t>
            </a:r>
            <a:r>
              <a:rPr lang="en-US" sz="2400" baseline="30000" dirty="0" smtClean="0">
                <a:solidFill>
                  <a:srgbClr val="FFFF00"/>
                </a:solidFill>
                <a:effectLst/>
              </a:rPr>
              <a:t>st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 harmonic?</a:t>
            </a:r>
          </a:p>
          <a:p>
            <a:endParaRPr lang="en-US" sz="2400" dirty="0">
              <a:solidFill>
                <a:srgbClr val="FFFF00"/>
              </a:solidFill>
              <a:effectLst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A)	Cannot tell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B)	193Hz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C)	48Hz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D)	20Hz</a:t>
            </a:r>
          </a:p>
          <a:p>
            <a:endParaRPr lang="en-US" sz="2400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  <a:effectLst/>
              </a:rPr>
              <a:t>8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51362" y="960120"/>
            <a:ext cx="694944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 smtClean="0">
                <a:effectLst/>
              </a:rPr>
              <a:t>THEN:</a:t>
            </a:r>
            <a:r>
              <a:rPr lang="en-US" sz="2400" dirty="0" smtClean="0">
                <a:effectLst/>
              </a:rPr>
              <a:t>	With the wavelengths set, the wave-speed 		sets the frequencies.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80210" y="182880"/>
            <a:ext cx="5692140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effectLst/>
              </a:rPr>
              <a:t>Which frequencies give standing waves?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639452"/>
              </p:ext>
            </p:extLst>
          </p:nvPr>
        </p:nvGraphicFramePr>
        <p:xfrm>
          <a:off x="851362" y="1920240"/>
          <a:ext cx="8191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8" name="Equation" r:id="rId4" imgW="545760" imgH="393480" progId="Equation.3">
                  <p:embed/>
                </p:oleObj>
              </mc:Choice>
              <mc:Fallback>
                <p:oleObj name="Equation" r:id="rId4" imgW="54576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362" y="1920240"/>
                        <a:ext cx="819150" cy="590550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395599"/>
              </p:ext>
            </p:extLst>
          </p:nvPr>
        </p:nvGraphicFramePr>
        <p:xfrm>
          <a:off x="2743200" y="2194560"/>
          <a:ext cx="8191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9" name="Equation" r:id="rId6" imgW="545760" imgH="203040" progId="Equation.3">
                  <p:embed/>
                </p:oleObj>
              </mc:Choice>
              <mc:Fallback>
                <p:oleObj name="Equation" r:id="rId6" imgW="54576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194560"/>
                        <a:ext cx="81915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2576554"/>
              </p:ext>
            </p:extLst>
          </p:nvPr>
        </p:nvGraphicFramePr>
        <p:xfrm>
          <a:off x="4582074" y="1783080"/>
          <a:ext cx="7620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0" name="Equation" r:id="rId8" imgW="507960" imgH="469800" progId="Equation.3">
                  <p:embed/>
                </p:oleObj>
              </mc:Choice>
              <mc:Fallback>
                <p:oleObj name="Equation" r:id="rId8" imgW="507960" imgH="4698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2074" y="1783080"/>
                        <a:ext cx="762000" cy="704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9824558"/>
              </p:ext>
            </p:extLst>
          </p:nvPr>
        </p:nvGraphicFramePr>
        <p:xfrm>
          <a:off x="851362" y="3108960"/>
          <a:ext cx="14859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1" name="Equation" r:id="rId10" imgW="990360" imgH="469800" progId="Equation.3">
                  <p:embed/>
                </p:oleObj>
              </mc:Choice>
              <mc:Fallback>
                <p:oleObj name="Equation" r:id="rId10" imgW="990360" imgH="469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362" y="3108960"/>
                        <a:ext cx="1485900" cy="704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4940233"/>
              </p:ext>
            </p:extLst>
          </p:nvPr>
        </p:nvGraphicFramePr>
        <p:xfrm>
          <a:off x="851362" y="4145280"/>
          <a:ext cx="16383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2" name="Equation" r:id="rId12" imgW="1091880" imgH="507960" progId="Equation.3">
                  <p:embed/>
                </p:oleObj>
              </mc:Choice>
              <mc:Fallback>
                <p:oleObj name="Equation" r:id="rId12" imgW="1091880" imgH="5079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362" y="4145280"/>
                        <a:ext cx="1638300" cy="7620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5137607"/>
              </p:ext>
            </p:extLst>
          </p:nvPr>
        </p:nvGraphicFramePr>
        <p:xfrm>
          <a:off x="1783080" y="5238750"/>
          <a:ext cx="11811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3" name="Equation" r:id="rId14" imgW="787320" imgH="469800" progId="Equation.3">
                  <p:embed/>
                </p:oleObj>
              </mc:Choice>
              <mc:Fallback>
                <p:oleObj name="Equation" r:id="rId14" imgW="787320" imgH="4698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3080" y="5238750"/>
                        <a:ext cx="1181100" cy="704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996647"/>
              </p:ext>
            </p:extLst>
          </p:nvPr>
        </p:nvGraphicFramePr>
        <p:xfrm>
          <a:off x="851362" y="6275070"/>
          <a:ext cx="9144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4" name="Equation" r:id="rId16" imgW="609480" imgH="228600" progId="Equation.3">
                  <p:embed/>
                </p:oleObj>
              </mc:Choice>
              <mc:Fallback>
                <p:oleObj name="Equation" r:id="rId16" imgW="60948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362" y="6275070"/>
                        <a:ext cx="914400" cy="3429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/>
          <p:cNvCxnSpPr/>
          <p:nvPr/>
        </p:nvCxnSpPr>
        <p:spPr>
          <a:xfrm>
            <a:off x="1325880" y="2606040"/>
            <a:ext cx="0" cy="41148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468880" y="2606040"/>
            <a:ext cx="685800" cy="457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468880" y="2606040"/>
            <a:ext cx="2057400" cy="82296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83456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  <a:effectLst/>
              </a:rPr>
              <a:t>9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7171" y="457200"/>
            <a:ext cx="7360920" cy="26060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Clicker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Question  ( L21Q2 ):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	Two successive harmonics are 245Hz and 280Hz.  What is the frequency of the tenth harmonic?</a:t>
            </a:r>
          </a:p>
          <a:p>
            <a:endParaRPr lang="en-US" sz="2400" dirty="0">
              <a:solidFill>
                <a:srgbClr val="FFFF00"/>
              </a:solidFill>
              <a:effectLst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A)	2450Hz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B)	2800Hz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C)	28Hz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D) 	350Hz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36106" y="3566160"/>
            <a:ext cx="7360920" cy="2880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Clicker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Question ( L21Q3 ):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	If the above frequencies were present on a 3.0m long string, what is the wave-speed on the string? </a:t>
            </a:r>
          </a:p>
          <a:p>
            <a:endParaRPr lang="en-US" sz="2400" dirty="0">
              <a:solidFill>
                <a:srgbClr val="FFFF00"/>
              </a:solidFill>
              <a:effectLst/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A)	Cannot tell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B)	35m/s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C)	105m/s</a:t>
            </a:r>
          </a:p>
          <a:p>
            <a:r>
              <a:rPr lang="en-US" sz="2400" dirty="0" smtClean="0">
                <a:solidFill>
                  <a:srgbClr val="FFFF00"/>
                </a:solidFill>
                <a:effectLst/>
              </a:rPr>
              <a:t>D) 	210m/s</a:t>
            </a:r>
          </a:p>
        </p:txBody>
      </p:sp>
    </p:spTree>
    <p:extLst>
      <p:ext uri="{BB962C8B-B14F-4D97-AF65-F5344CB8AC3E}">
        <p14:creationId xmlns:p14="http://schemas.microsoft.com/office/powerpoint/2010/main" val="9191841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8484</TotalTime>
  <Words>576</Words>
  <Application>Microsoft Office PowerPoint</Application>
  <PresentationFormat>On-screen Show (4:3)</PresentationFormat>
  <Paragraphs>93</Paragraphs>
  <Slides>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Theme</vt:lpstr>
      <vt:lpstr>Equation</vt:lpstr>
      <vt:lpstr>Physics 101  -  Lecture 21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101  -  Lecture 7</dc:title>
  <dc:creator>Halfpap, Bradford Lee</dc:creator>
  <cp:lastModifiedBy>Halfpap, Bradford Lee</cp:lastModifiedBy>
  <cp:revision>426</cp:revision>
  <dcterms:created xsi:type="dcterms:W3CDTF">2012-09-16T23:14:53Z</dcterms:created>
  <dcterms:modified xsi:type="dcterms:W3CDTF">2013-04-07T16:37:39Z</dcterms:modified>
</cp:coreProperties>
</file>