
<file path=[Content_Types].xml><?xml version="1.0" encoding="utf-8"?>
<Types xmlns="http://schemas.openxmlformats.org/package/2006/content-types">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5" r:id="rId1"/>
  </p:sldMasterIdLst>
  <p:sldIdLst>
    <p:sldId id="257" r:id="rId2"/>
    <p:sldId id="258" r:id="rId3"/>
    <p:sldId id="259" r:id="rId4"/>
    <p:sldId id="260" r:id="rId5"/>
    <p:sldId id="261" r:id="rId6"/>
    <p:sldId id="262" r:id="rId7"/>
    <p:sldId id="263" r:id="rId8"/>
    <p:sldId id="264" r:id="rId9"/>
    <p:sldId id="265" r:id="rId10"/>
    <p:sldId id="266" r:id="rId11"/>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1098" y="-1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6.wmf"/><Relationship Id="rId1" Type="http://schemas.openxmlformats.org/officeDocument/2006/relationships/image" Target="../media/image5.wmf"/><Relationship Id="rId4" Type="http://schemas.openxmlformats.org/officeDocument/2006/relationships/image" Target="../media/image8.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1.wmf"/><Relationship Id="rId1" Type="http://schemas.openxmlformats.org/officeDocument/2006/relationships/image" Target="../media/image10.wmf"/><Relationship Id="rId4" Type="http://schemas.openxmlformats.org/officeDocument/2006/relationships/image" Target="../media/image13.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15.wmf"/><Relationship Id="rId1" Type="http://schemas.openxmlformats.org/officeDocument/2006/relationships/image" Target="../media/image14.wmf"/><Relationship Id="rId4" Type="http://schemas.openxmlformats.org/officeDocument/2006/relationships/image" Target="../media/image17.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77240" y="1447800"/>
            <a:ext cx="7543800" cy="838200"/>
          </a:xfrm>
        </p:spPr>
        <p:txBody>
          <a:bodyPr>
            <a:noAutofit/>
          </a:bodyPr>
          <a:lstStyle>
            <a:lvl1pPr>
              <a:defRPr sz="3600">
                <a:solidFill>
                  <a:schemeClr val="tx1"/>
                </a:solidFill>
                <a:latin typeface="Garamond" pitchFamily="18" charset="0"/>
              </a:defRPr>
            </a:lvl1pPr>
          </a:lstStyle>
          <a:p>
            <a:r>
              <a:rPr lang="en-US" dirty="0" smtClean="0"/>
              <a:t>Click to edit Master title style</a:t>
            </a:r>
            <a:endParaRPr lang="en-US" dirty="0"/>
          </a:p>
        </p:txBody>
      </p:sp>
    </p:spTree>
  </p:cSld>
  <p:clrMapOvr>
    <a:masterClrMapping/>
  </p:clrMapOvr>
  <p:transition>
    <p:wipe dir="d"/>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133600" y="685801"/>
            <a:ext cx="5791200" cy="3505199"/>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dirty="0" smtClean="0"/>
              <a:t>Friday, September 07, 2012</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789C0F2-17E0-497A-9BBE-0C73201AAFE3}" type="slidenum">
              <a:rPr lang="en-US" smtClean="0"/>
              <a:pPr/>
              <a:t>‹#›</a:t>
            </a:fld>
            <a:endParaRPr lang="en-US" dirty="0"/>
          </a:p>
        </p:txBody>
      </p:sp>
    </p:spTree>
  </p:cSld>
  <p:clrMapOvr>
    <a:masterClrMapping/>
  </p:clrMapOvr>
  <p:transition>
    <p:wipe dir="d"/>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09600" y="609601"/>
            <a:ext cx="2133600" cy="51816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895600" y="685801"/>
            <a:ext cx="5029200" cy="45720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r>
              <a:rPr lang="en-US" dirty="0" smtClean="0"/>
              <a:t>Friday, September 07, 2012</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789C0F2-17E0-497A-9BBE-0C73201AAFE3}" type="slidenum">
              <a:rPr lang="en-US" smtClean="0"/>
              <a:pPr/>
              <a:t>‹#›</a:t>
            </a:fld>
            <a:endParaRPr lang="en-US" dirty="0"/>
          </a:p>
        </p:txBody>
      </p:sp>
    </p:spTree>
  </p:cSld>
  <p:clrMapOvr>
    <a:masterClrMapping/>
  </p:clrMapOvr>
  <p:transition>
    <p:wipe dir="d"/>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Title 12"/>
          <p:cNvSpPr>
            <a:spLocks noGrp="1"/>
          </p:cNvSpPr>
          <p:nvPr>
            <p:ph type="title"/>
          </p:nvPr>
        </p:nvSpPr>
        <p:spPr/>
        <p:txBody>
          <a:bodyPr/>
          <a:lstStyle/>
          <a:p>
            <a:r>
              <a:rPr lang="en-US" smtClean="0"/>
              <a:t>Click to edit Master title style</a:t>
            </a:r>
            <a:endParaRPr lang="en-US"/>
          </a:p>
        </p:txBody>
      </p:sp>
      <p:sp>
        <p:nvSpPr>
          <p:cNvPr id="14" name="Date Placeholder 13"/>
          <p:cNvSpPr>
            <a:spLocks noGrp="1"/>
          </p:cNvSpPr>
          <p:nvPr>
            <p:ph type="dt" sz="half" idx="10"/>
          </p:nvPr>
        </p:nvSpPr>
        <p:spPr/>
        <p:txBody>
          <a:bodyPr/>
          <a:lstStyle/>
          <a:p>
            <a:r>
              <a:rPr lang="en-US" dirty="0" smtClean="0"/>
              <a:t>Friday, September 07, 2012</a:t>
            </a:r>
            <a:endParaRPr lang="en-US" dirty="0"/>
          </a:p>
        </p:txBody>
      </p:sp>
      <p:sp>
        <p:nvSpPr>
          <p:cNvPr id="15" name="Slide Number Placeholder 14"/>
          <p:cNvSpPr>
            <a:spLocks noGrp="1"/>
          </p:cNvSpPr>
          <p:nvPr>
            <p:ph type="sldNum" sz="quarter" idx="11"/>
          </p:nvPr>
        </p:nvSpPr>
        <p:spPr/>
        <p:txBody>
          <a:bodyPr/>
          <a:lstStyle/>
          <a:p>
            <a:fld id="{1789C0F2-17E0-497A-9BBE-0C73201AAFE3}" type="slidenum">
              <a:rPr lang="en-US" smtClean="0"/>
              <a:pPr/>
              <a:t>‹#›</a:t>
            </a:fld>
            <a:endParaRPr lang="en-US" dirty="0"/>
          </a:p>
        </p:txBody>
      </p:sp>
      <p:sp>
        <p:nvSpPr>
          <p:cNvPr id="16" name="Footer Placeholder 15"/>
          <p:cNvSpPr>
            <a:spLocks noGrp="1"/>
          </p:cNvSpPr>
          <p:nvPr>
            <p:ph type="ftr" sz="quarter" idx="12"/>
          </p:nvPr>
        </p:nvSpPr>
        <p:spPr/>
        <p:txBody>
          <a:bodyPr/>
          <a:lstStyle/>
          <a:p>
            <a:endParaRPr lang="en-US" dirty="0"/>
          </a:p>
        </p:txBody>
      </p:sp>
    </p:spTree>
  </p:cSld>
  <p:clrMapOvr>
    <a:masterClrMapping/>
  </p:clrMapOvr>
  <p:transition>
    <p:wipe dir="d"/>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TextBox 7"/>
          <p:cNvSpPr txBox="1"/>
          <p:nvPr/>
        </p:nvSpPr>
        <p:spPr>
          <a:xfrm>
            <a:off x="4267200" y="4074497"/>
            <a:ext cx="457200" cy="1015663"/>
          </a:xfrm>
          <a:prstGeom prst="rect">
            <a:avLst/>
          </a:prstGeom>
          <a:noFill/>
        </p:spPr>
        <p:txBody>
          <a:bodyPr wrap="square" lIns="0" tIns="0" rIns="0" bIns="0" rtlCol="0" anchor="t"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3" name="Text Placeholder 2"/>
          <p:cNvSpPr>
            <a:spLocks noGrp="1"/>
          </p:cNvSpPr>
          <p:nvPr>
            <p:ph type="body" idx="1"/>
          </p:nvPr>
        </p:nvSpPr>
        <p:spPr>
          <a:xfrm>
            <a:off x="4572000" y="4267368"/>
            <a:ext cx="3733800" cy="731520"/>
          </a:xfrm>
        </p:spPr>
        <p:txBody>
          <a:bodyPr anchor="ctr">
            <a:normAutofit/>
          </a:bodyPr>
          <a:lstStyle>
            <a:lvl1pPr marL="0" indent="0">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2" name="Date Placeholder 11"/>
          <p:cNvSpPr>
            <a:spLocks noGrp="1"/>
          </p:cNvSpPr>
          <p:nvPr>
            <p:ph type="dt" sz="half" idx="10"/>
          </p:nvPr>
        </p:nvSpPr>
        <p:spPr/>
        <p:txBody>
          <a:bodyPr/>
          <a:lstStyle/>
          <a:p>
            <a:r>
              <a:rPr lang="en-US" dirty="0" smtClean="0"/>
              <a:t>Friday, September 07, 2012</a:t>
            </a:r>
            <a:endParaRPr lang="en-US" dirty="0"/>
          </a:p>
        </p:txBody>
      </p:sp>
      <p:sp>
        <p:nvSpPr>
          <p:cNvPr id="13" name="Slide Number Placeholder 12"/>
          <p:cNvSpPr>
            <a:spLocks noGrp="1"/>
          </p:cNvSpPr>
          <p:nvPr>
            <p:ph type="sldNum" sz="quarter" idx="11"/>
          </p:nvPr>
        </p:nvSpPr>
        <p:spPr/>
        <p:txBody>
          <a:bodyPr/>
          <a:lstStyle/>
          <a:p>
            <a:fld id="{1789C0F2-17E0-497A-9BBE-0C73201AAFE3}" type="slidenum">
              <a:rPr lang="en-US" smtClean="0"/>
              <a:pPr/>
              <a:t>‹#›</a:t>
            </a:fld>
            <a:endParaRPr lang="en-US" dirty="0"/>
          </a:p>
        </p:txBody>
      </p:sp>
      <p:sp>
        <p:nvSpPr>
          <p:cNvPr id="14" name="Footer Placeholder 13"/>
          <p:cNvSpPr>
            <a:spLocks noGrp="1"/>
          </p:cNvSpPr>
          <p:nvPr>
            <p:ph type="ftr" sz="quarter" idx="12"/>
          </p:nvPr>
        </p:nvSpPr>
        <p:spPr/>
        <p:txBody>
          <a:bodyPr/>
          <a:lstStyle/>
          <a:p>
            <a:endParaRPr lang="en-US" dirty="0"/>
          </a:p>
        </p:txBody>
      </p:sp>
      <p:sp>
        <p:nvSpPr>
          <p:cNvPr id="4" name="Title 3"/>
          <p:cNvSpPr>
            <a:spLocks noGrp="1"/>
          </p:cNvSpPr>
          <p:nvPr>
            <p:ph type="title"/>
          </p:nvPr>
        </p:nvSpPr>
        <p:spPr>
          <a:xfrm>
            <a:off x="2286000" y="1905000"/>
            <a:ext cx="6035040" cy="2350008"/>
          </a:xfrm>
        </p:spPr>
        <p:txBody>
          <a:bodyPr/>
          <a:lstStyle>
            <a:lvl1pPr marL="0" algn="l" defTabSz="914400" rtl="0" eaLnBrk="1" latinLnBrk="0" hangingPunct="1">
              <a:spcBef>
                <a:spcPct val="0"/>
              </a:spcBef>
              <a:buNone/>
              <a:defRPr lang="en-US" sz="5400" b="0" kern="1200" cap="none" dirty="0" smtClean="0">
                <a:solidFill>
                  <a:schemeClr val="tx1"/>
                </a:solidFill>
                <a:effectLst>
                  <a:outerShdw blurRad="38100" dist="38100" dir="2700000" algn="tl">
                    <a:srgbClr val="000000">
                      <a:alpha val="43137"/>
                    </a:srgbClr>
                  </a:outerShdw>
                </a:effectLst>
                <a:latin typeface="+mj-lt"/>
                <a:ea typeface="+mj-ea"/>
                <a:cs typeface="+mj-cs"/>
              </a:defRPr>
            </a:lvl1pPr>
          </a:lstStyle>
          <a:p>
            <a:r>
              <a:rPr lang="en-US" smtClean="0"/>
              <a:t>Click to edit Master title style</a:t>
            </a:r>
            <a:endParaRPr lang="en-US" dirty="0"/>
          </a:p>
        </p:txBody>
      </p:sp>
    </p:spTree>
  </p:cSld>
  <p:clrMapOvr>
    <a:masterClrMapping/>
  </p:clrMapOvr>
  <p:transition>
    <p:wipe dir="d"/>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r>
              <a:rPr lang="en-US" dirty="0" smtClean="0"/>
              <a:t>Friday, September 07, 2012</a:t>
            </a:r>
            <a:endParaRPr lang="en-US" dirty="0"/>
          </a:p>
        </p:txBody>
      </p:sp>
      <p:sp>
        <p:nvSpPr>
          <p:cNvPr id="9" name="Slide Number Placeholder 8"/>
          <p:cNvSpPr>
            <a:spLocks noGrp="1"/>
          </p:cNvSpPr>
          <p:nvPr>
            <p:ph type="sldNum" sz="quarter" idx="11"/>
          </p:nvPr>
        </p:nvSpPr>
        <p:spPr/>
        <p:txBody>
          <a:bodyPr/>
          <a:lstStyle/>
          <a:p>
            <a:fld id="{1789C0F2-17E0-497A-9BBE-0C73201AAFE3}" type="slidenum">
              <a:rPr lang="en-US" smtClean="0"/>
              <a:pPr/>
              <a:t>‹#›</a:t>
            </a:fld>
            <a:endParaRPr lang="en-US" dirty="0"/>
          </a:p>
        </p:txBody>
      </p:sp>
      <p:sp>
        <p:nvSpPr>
          <p:cNvPr id="10" name="Footer Placeholder 9"/>
          <p:cNvSpPr>
            <a:spLocks noGrp="1"/>
          </p:cNvSpPr>
          <p:nvPr>
            <p:ph type="ftr" sz="quarter" idx="12"/>
          </p:nvPr>
        </p:nvSpPr>
        <p:spPr/>
        <p:txBody>
          <a:bodyPr/>
          <a:lstStyle/>
          <a:p>
            <a:endParaRPr lang="en-US" dirty="0"/>
          </a:p>
        </p:txBody>
      </p:sp>
      <p:sp>
        <p:nvSpPr>
          <p:cNvPr id="11" name="Title 10"/>
          <p:cNvSpPr>
            <a:spLocks noGrp="1"/>
          </p:cNvSpPr>
          <p:nvPr>
            <p:ph type="title"/>
          </p:nvPr>
        </p:nvSpPr>
        <p:spPr/>
        <p:txBody>
          <a:bodyPr/>
          <a:lstStyle/>
          <a:p>
            <a:r>
              <a:rPr lang="en-US" smtClean="0"/>
              <a:t>Click to edit Master title style</a:t>
            </a:r>
            <a:endParaRPr lang="en-US" dirty="0"/>
          </a:p>
        </p:txBody>
      </p:sp>
      <p:sp>
        <p:nvSpPr>
          <p:cNvPr id="5" name="Content Placeholder 4"/>
          <p:cNvSpPr>
            <a:spLocks noGrp="1"/>
          </p:cNvSpPr>
          <p:nvPr>
            <p:ph sz="quarter" idx="13"/>
          </p:nvPr>
        </p:nvSpPr>
        <p:spPr>
          <a:xfrm>
            <a:off x="1344168" y="658368"/>
            <a:ext cx="3273552" cy="3429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Content Placeholder 6"/>
          <p:cNvSpPr>
            <a:spLocks noGrp="1"/>
          </p:cNvSpPr>
          <p:nvPr>
            <p:ph sz="quarter" idx="14"/>
          </p:nvPr>
        </p:nvSpPr>
        <p:spPr>
          <a:xfrm>
            <a:off x="5029200" y="658368"/>
            <a:ext cx="3273552" cy="34321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wipe dir="d"/>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4112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344168" y="1371600"/>
            <a:ext cx="3276600"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2920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29200" y="1371600"/>
            <a:ext cx="3273552"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TextBox 12"/>
          <p:cNvSpPr txBox="1"/>
          <p:nvPr/>
        </p:nvSpPr>
        <p:spPr>
          <a:xfrm>
            <a:off x="105664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8" name="TextBox 17"/>
          <p:cNvSpPr txBox="1"/>
          <p:nvPr/>
        </p:nvSpPr>
        <p:spPr>
          <a:xfrm>
            <a:off x="478028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2" name="Title 11"/>
          <p:cNvSpPr>
            <a:spLocks noGrp="1"/>
          </p:cNvSpPr>
          <p:nvPr>
            <p:ph type="title"/>
          </p:nvPr>
        </p:nvSpPr>
        <p:spPr/>
        <p:txBody>
          <a:bodyPr/>
          <a:lstStyle/>
          <a:p>
            <a:r>
              <a:rPr lang="en-US" smtClean="0"/>
              <a:t>Click to edit Master title style</a:t>
            </a:r>
            <a:endParaRPr lang="en-US" dirty="0"/>
          </a:p>
        </p:txBody>
      </p:sp>
      <p:sp>
        <p:nvSpPr>
          <p:cNvPr id="14" name="Date Placeholder 13"/>
          <p:cNvSpPr>
            <a:spLocks noGrp="1"/>
          </p:cNvSpPr>
          <p:nvPr>
            <p:ph type="dt" sz="half" idx="10"/>
          </p:nvPr>
        </p:nvSpPr>
        <p:spPr/>
        <p:txBody>
          <a:bodyPr/>
          <a:lstStyle/>
          <a:p>
            <a:r>
              <a:rPr lang="en-US" dirty="0" smtClean="0"/>
              <a:t>Friday, September 07, 2012</a:t>
            </a:r>
            <a:endParaRPr lang="en-US" dirty="0"/>
          </a:p>
        </p:txBody>
      </p:sp>
      <p:sp>
        <p:nvSpPr>
          <p:cNvPr id="15" name="Slide Number Placeholder 14"/>
          <p:cNvSpPr>
            <a:spLocks noGrp="1"/>
          </p:cNvSpPr>
          <p:nvPr>
            <p:ph type="sldNum" sz="quarter" idx="11"/>
          </p:nvPr>
        </p:nvSpPr>
        <p:spPr/>
        <p:txBody>
          <a:bodyPr/>
          <a:lstStyle/>
          <a:p>
            <a:fld id="{1789C0F2-17E0-497A-9BBE-0C73201AAFE3}" type="slidenum">
              <a:rPr lang="en-US" smtClean="0"/>
              <a:pPr/>
              <a:t>‹#›</a:t>
            </a:fld>
            <a:endParaRPr lang="en-US" dirty="0"/>
          </a:p>
        </p:txBody>
      </p:sp>
      <p:sp>
        <p:nvSpPr>
          <p:cNvPr id="16" name="Footer Placeholder 15"/>
          <p:cNvSpPr>
            <a:spLocks noGrp="1"/>
          </p:cNvSpPr>
          <p:nvPr>
            <p:ph type="ftr" sz="quarter" idx="12"/>
          </p:nvPr>
        </p:nvSpPr>
        <p:spPr/>
        <p:txBody>
          <a:bodyPr/>
          <a:lstStyle/>
          <a:p>
            <a:endParaRPr lang="en-US" dirty="0"/>
          </a:p>
        </p:txBody>
      </p:sp>
    </p:spTree>
  </p:cSld>
  <p:clrMapOvr>
    <a:masterClrMapping/>
  </p:clrMapOvr>
  <p:transition>
    <p:wipe dir="d"/>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
        <p:nvSpPr>
          <p:cNvPr id="7" name="Date Placeholder 6"/>
          <p:cNvSpPr>
            <a:spLocks noGrp="1"/>
          </p:cNvSpPr>
          <p:nvPr>
            <p:ph type="dt" sz="half" idx="10"/>
          </p:nvPr>
        </p:nvSpPr>
        <p:spPr/>
        <p:txBody>
          <a:bodyPr/>
          <a:lstStyle/>
          <a:p>
            <a:r>
              <a:rPr lang="en-US" dirty="0" smtClean="0"/>
              <a:t>Friday, September 07, 2012</a:t>
            </a:r>
            <a:endParaRPr lang="en-US" dirty="0"/>
          </a:p>
        </p:txBody>
      </p:sp>
      <p:sp>
        <p:nvSpPr>
          <p:cNvPr id="8" name="Slide Number Placeholder 7"/>
          <p:cNvSpPr>
            <a:spLocks noGrp="1"/>
          </p:cNvSpPr>
          <p:nvPr>
            <p:ph type="sldNum" sz="quarter" idx="11"/>
          </p:nvPr>
        </p:nvSpPr>
        <p:spPr/>
        <p:txBody>
          <a:bodyPr/>
          <a:lstStyle/>
          <a:p>
            <a:fld id="{1789C0F2-17E0-497A-9BBE-0C73201AAFE3}" type="slidenum">
              <a:rPr lang="en-US" smtClean="0"/>
              <a:pPr/>
              <a:t>‹#›</a:t>
            </a:fld>
            <a:endParaRPr lang="en-US" dirty="0"/>
          </a:p>
        </p:txBody>
      </p:sp>
      <p:sp>
        <p:nvSpPr>
          <p:cNvPr id="9" name="Footer Placeholder 8"/>
          <p:cNvSpPr>
            <a:spLocks noGrp="1"/>
          </p:cNvSpPr>
          <p:nvPr>
            <p:ph type="ftr" sz="quarter" idx="12"/>
          </p:nvPr>
        </p:nvSpPr>
        <p:spPr/>
        <p:txBody>
          <a:bodyPr/>
          <a:lstStyle/>
          <a:p>
            <a:endParaRPr lang="en-US" dirty="0"/>
          </a:p>
        </p:txBody>
      </p:sp>
    </p:spTree>
  </p:cSld>
  <p:clrMapOvr>
    <a:masterClrMapping/>
  </p:clrMapOvr>
  <p:transition>
    <p:wipe dir="d"/>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r>
              <a:rPr lang="en-US" dirty="0" smtClean="0"/>
              <a:t>Friday, September 07, 2012</a:t>
            </a:r>
            <a:endParaRPr lang="en-US" dirty="0"/>
          </a:p>
        </p:txBody>
      </p:sp>
      <p:sp>
        <p:nvSpPr>
          <p:cNvPr id="6" name="Slide Number Placeholder 5"/>
          <p:cNvSpPr>
            <a:spLocks noGrp="1"/>
          </p:cNvSpPr>
          <p:nvPr>
            <p:ph type="sldNum" sz="quarter" idx="11"/>
          </p:nvPr>
        </p:nvSpPr>
        <p:spPr/>
        <p:txBody>
          <a:bodyPr/>
          <a:lstStyle/>
          <a:p>
            <a:fld id="{1789C0F2-17E0-497A-9BBE-0C73201AAFE3}" type="slidenum">
              <a:rPr lang="en-US" smtClean="0"/>
              <a:pPr/>
              <a:t>‹#›</a:t>
            </a:fld>
            <a:endParaRPr lang="en-US" dirty="0"/>
          </a:p>
        </p:txBody>
      </p:sp>
      <p:sp>
        <p:nvSpPr>
          <p:cNvPr id="7" name="Footer Placeholder 6"/>
          <p:cNvSpPr>
            <a:spLocks noGrp="1"/>
          </p:cNvSpPr>
          <p:nvPr>
            <p:ph type="ftr" sz="quarter" idx="12"/>
          </p:nvPr>
        </p:nvSpPr>
        <p:spPr/>
        <p:txBody>
          <a:bodyPr/>
          <a:lstStyle/>
          <a:p>
            <a:endParaRPr lang="en-US" dirty="0"/>
          </a:p>
        </p:txBody>
      </p:sp>
    </p:spTree>
  </p:cSld>
  <p:clrMapOvr>
    <a:masterClrMapping/>
  </p:clrMapOvr>
  <p:transition>
    <p:wipe dir="d"/>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TextBox 8"/>
          <p:cNvSpPr txBox="1"/>
          <p:nvPr/>
        </p:nvSpPr>
        <p:spPr>
          <a:xfrm>
            <a:off x="5328920" y="1774588"/>
            <a:ext cx="457200" cy="1231106"/>
          </a:xfrm>
          <a:prstGeom prst="rect">
            <a:avLst/>
          </a:prstGeom>
          <a:noFill/>
        </p:spPr>
        <p:txBody>
          <a:bodyPr wrap="square" lIns="0" tIns="0" rIns="0" bIns="0" rtlCol="0" anchor="t" anchorCtr="0">
            <a:spAutoFit/>
          </a:bodyPr>
          <a:lstStyle/>
          <a:p>
            <a:r>
              <a:rPr lang="en-US" sz="8000" dirty="0" smtClean="0">
                <a:effectLst>
                  <a:outerShdw blurRad="38100" dist="38100" dir="2700000" algn="tl">
                    <a:srgbClr val="000000">
                      <a:alpha val="43137"/>
                    </a:srgbClr>
                  </a:outerShdw>
                </a:effectLst>
                <a:latin typeface="+mn-lt"/>
              </a:rPr>
              <a:t>{</a:t>
            </a:r>
            <a:endParaRPr lang="en-US" sz="8000" dirty="0">
              <a:effectLst>
                <a:outerShdw blurRad="38100" dist="38100" dir="2700000" algn="tl">
                  <a:srgbClr val="000000">
                    <a:alpha val="43137"/>
                  </a:srgbClr>
                </a:outerShdw>
              </a:effectLst>
              <a:latin typeface="+mn-lt"/>
            </a:endParaRPr>
          </a:p>
        </p:txBody>
      </p:sp>
      <p:sp>
        <p:nvSpPr>
          <p:cNvPr id="3" name="Content Placeholder 2"/>
          <p:cNvSpPr>
            <a:spLocks noGrp="1"/>
          </p:cNvSpPr>
          <p:nvPr>
            <p:ph idx="1"/>
          </p:nvPr>
        </p:nvSpPr>
        <p:spPr>
          <a:xfrm>
            <a:off x="838200" y="685801"/>
            <a:ext cx="4343400" cy="3429000"/>
          </a:xfrm>
        </p:spPr>
        <p:txBody>
          <a:bodyPr anchor="ct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715000" y="685801"/>
            <a:ext cx="2590800" cy="3429000"/>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5" name="Date Placeholder 14"/>
          <p:cNvSpPr>
            <a:spLocks noGrp="1"/>
          </p:cNvSpPr>
          <p:nvPr>
            <p:ph type="dt" sz="half" idx="10"/>
          </p:nvPr>
        </p:nvSpPr>
        <p:spPr/>
        <p:txBody>
          <a:bodyPr/>
          <a:lstStyle/>
          <a:p>
            <a:r>
              <a:rPr lang="en-US" dirty="0" smtClean="0"/>
              <a:t>Friday, September 07, 2012</a:t>
            </a:r>
            <a:endParaRPr lang="en-US" dirty="0"/>
          </a:p>
        </p:txBody>
      </p:sp>
      <p:sp>
        <p:nvSpPr>
          <p:cNvPr id="16" name="Slide Number Placeholder 15"/>
          <p:cNvSpPr>
            <a:spLocks noGrp="1"/>
          </p:cNvSpPr>
          <p:nvPr>
            <p:ph type="sldNum" sz="quarter" idx="11"/>
          </p:nvPr>
        </p:nvSpPr>
        <p:spPr/>
        <p:txBody>
          <a:bodyPr/>
          <a:lstStyle/>
          <a:p>
            <a:fld id="{1789C0F2-17E0-497A-9BBE-0C73201AAFE3}" type="slidenum">
              <a:rPr lang="en-US" smtClean="0"/>
              <a:pPr/>
              <a:t>‹#›</a:t>
            </a:fld>
            <a:endParaRPr lang="en-US" dirty="0"/>
          </a:p>
        </p:txBody>
      </p:sp>
      <p:sp>
        <p:nvSpPr>
          <p:cNvPr id="17" name="Footer Placeholder 16"/>
          <p:cNvSpPr>
            <a:spLocks noGrp="1"/>
          </p:cNvSpPr>
          <p:nvPr>
            <p:ph type="ftr" sz="quarter" idx="12"/>
          </p:nvPr>
        </p:nvSpPr>
        <p:spPr/>
        <p:txBody>
          <a:bodyPr/>
          <a:lstStyle/>
          <a:p>
            <a:endParaRPr lang="en-US" dirty="0"/>
          </a:p>
        </p:txBody>
      </p:sp>
      <p:sp>
        <p:nvSpPr>
          <p:cNvPr id="18" name="Title 17"/>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wipe dir="d"/>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219200" y="612775"/>
            <a:ext cx="6705600" cy="2546985"/>
          </a:xfrm>
          <a:effectLst>
            <a:outerShdw blurRad="152400" dist="317500" dir="5400000" sx="90000" sy="-19000" rotWithShape="0">
              <a:prstClr val="black">
                <a:alpha val="15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2743200" y="3453047"/>
            <a:ext cx="5029200" cy="720804"/>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Box 8"/>
          <p:cNvSpPr txBox="1"/>
          <p:nvPr/>
        </p:nvSpPr>
        <p:spPr>
          <a:xfrm>
            <a:off x="2435352" y="3331464"/>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1" name="Title 10"/>
          <p:cNvSpPr>
            <a:spLocks noGrp="1"/>
          </p:cNvSpPr>
          <p:nvPr>
            <p:ph type="title"/>
          </p:nvPr>
        </p:nvSpPr>
        <p:spPr/>
        <p:txBody>
          <a:bodyPr/>
          <a:lstStyle/>
          <a:p>
            <a:r>
              <a:rPr lang="en-US" smtClean="0"/>
              <a:t>Click to edit Master title style</a:t>
            </a:r>
            <a:endParaRPr lang="en-US"/>
          </a:p>
        </p:txBody>
      </p:sp>
      <p:sp>
        <p:nvSpPr>
          <p:cNvPr id="13" name="Date Placeholder 12"/>
          <p:cNvSpPr>
            <a:spLocks noGrp="1"/>
          </p:cNvSpPr>
          <p:nvPr>
            <p:ph type="dt" sz="half" idx="10"/>
          </p:nvPr>
        </p:nvSpPr>
        <p:spPr/>
        <p:txBody>
          <a:bodyPr/>
          <a:lstStyle/>
          <a:p>
            <a:r>
              <a:rPr lang="en-US" dirty="0" smtClean="0"/>
              <a:t>Friday, September 07, 2012</a:t>
            </a:r>
            <a:endParaRPr lang="en-US" dirty="0"/>
          </a:p>
        </p:txBody>
      </p:sp>
      <p:sp>
        <p:nvSpPr>
          <p:cNvPr id="14" name="Slide Number Placeholder 13"/>
          <p:cNvSpPr>
            <a:spLocks noGrp="1"/>
          </p:cNvSpPr>
          <p:nvPr>
            <p:ph type="sldNum" sz="quarter" idx="11"/>
          </p:nvPr>
        </p:nvSpPr>
        <p:spPr/>
        <p:txBody>
          <a:bodyPr/>
          <a:lstStyle/>
          <a:p>
            <a:fld id="{1789C0F2-17E0-497A-9BBE-0C73201AAFE3}" type="slidenum">
              <a:rPr lang="en-US" smtClean="0"/>
              <a:pPr/>
              <a:t>‹#›</a:t>
            </a:fld>
            <a:endParaRPr lang="en-US" dirty="0"/>
          </a:p>
        </p:txBody>
      </p:sp>
      <p:sp>
        <p:nvSpPr>
          <p:cNvPr id="15" name="Footer Placeholder 14"/>
          <p:cNvSpPr>
            <a:spLocks noGrp="1"/>
          </p:cNvSpPr>
          <p:nvPr>
            <p:ph type="ftr" sz="quarter" idx="12"/>
          </p:nvPr>
        </p:nvSpPr>
        <p:spPr/>
        <p:txBody>
          <a:bodyPr/>
          <a:lstStyle/>
          <a:p>
            <a:endParaRPr lang="en-US" dirty="0"/>
          </a:p>
        </p:txBody>
      </p:sp>
    </p:spTree>
  </p:cSld>
  <p:clrMapOvr>
    <a:masterClrMapping/>
  </p:clrMapOvr>
  <p:transition>
    <p:wipe dir="d"/>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a:gsLst>
              <a:gs pos="0">
                <a:schemeClr val="accent6">
                  <a:lumMod val="50000"/>
                  <a:alpha val="36000"/>
                </a:schemeClr>
              </a:gs>
              <a:gs pos="100000">
                <a:schemeClr val="bg2">
                  <a:alpha val="1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Oval 7"/>
          <p:cNvSpPr/>
          <p:nvPr/>
        </p:nvSpPr>
        <p:spPr>
          <a:xfrm rot="19724275">
            <a:off x="1373221" y="1038440"/>
            <a:ext cx="7240620" cy="5706987"/>
          </a:xfrm>
          <a:prstGeom prst="ellipse">
            <a:avLst/>
          </a:prstGeom>
          <a:gradFill flip="none" rotWithShape="1">
            <a:gsLst>
              <a:gs pos="0">
                <a:schemeClr val="accent6">
                  <a:lumMod val="60000"/>
                  <a:lumOff val="40000"/>
                  <a:alpha val="7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Oval 8"/>
          <p:cNvSpPr/>
          <p:nvPr/>
        </p:nvSpPr>
        <p:spPr>
          <a:xfrm rot="17656910">
            <a:off x="-274211" y="1165875"/>
            <a:ext cx="5538472" cy="4480459"/>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Oval 9"/>
          <p:cNvSpPr/>
          <p:nvPr/>
        </p:nvSpPr>
        <p:spPr>
          <a:xfrm rot="19724275">
            <a:off x="3277955" y="116854"/>
            <a:ext cx="6479362" cy="4754757"/>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777240" y="4876800"/>
            <a:ext cx="7543800" cy="9144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2133600" y="685801"/>
            <a:ext cx="6096000" cy="3657599"/>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172200" y="6154738"/>
            <a:ext cx="2133600" cy="365125"/>
          </a:xfrm>
          <a:prstGeom prst="rect">
            <a:avLst/>
          </a:prstGeom>
        </p:spPr>
        <p:txBody>
          <a:bodyPr vert="horz" lIns="91440" tIns="45720" rIns="91440" bIns="45720" rtlCol="0" anchor="t"/>
          <a:lstStyle>
            <a:lvl1pPr algn="r">
              <a:defRPr sz="1100">
                <a:solidFill>
                  <a:schemeClr val="tx1">
                    <a:alpha val="60000"/>
                  </a:schemeClr>
                </a:solidFill>
                <a:effectLst/>
              </a:defRPr>
            </a:lvl1pPr>
          </a:lstStyle>
          <a:p>
            <a:r>
              <a:rPr lang="en-US" dirty="0" smtClean="0"/>
              <a:t>Friday, September 07, 2012</a:t>
            </a:r>
            <a:endParaRPr lang="en-US" dirty="0"/>
          </a:p>
        </p:txBody>
      </p:sp>
      <p:sp>
        <p:nvSpPr>
          <p:cNvPr id="5" name="Footer Placeholder 4"/>
          <p:cNvSpPr>
            <a:spLocks noGrp="1"/>
          </p:cNvSpPr>
          <p:nvPr>
            <p:ph type="ftr" sz="quarter" idx="3"/>
          </p:nvPr>
        </p:nvSpPr>
        <p:spPr>
          <a:xfrm>
            <a:off x="822960" y="6154738"/>
            <a:ext cx="4572000" cy="365125"/>
          </a:xfrm>
          <a:prstGeom prst="rect">
            <a:avLst/>
          </a:prstGeom>
        </p:spPr>
        <p:txBody>
          <a:bodyPr vert="horz" lIns="91440" tIns="45720" rIns="91440" bIns="45720" rtlCol="0" anchor="t"/>
          <a:lstStyle>
            <a:lvl1pPr algn="l">
              <a:defRPr sz="1100">
                <a:solidFill>
                  <a:schemeClr val="tx1">
                    <a:alpha val="60000"/>
                  </a:schemeClr>
                </a:solidFill>
                <a:effectLst/>
              </a:defRPr>
            </a:lvl1pPr>
          </a:lstStyle>
          <a:p>
            <a:endParaRPr lang="en-US" dirty="0"/>
          </a:p>
        </p:txBody>
      </p:sp>
      <p:sp>
        <p:nvSpPr>
          <p:cNvPr id="6" name="Slide Number Placeholder 5"/>
          <p:cNvSpPr>
            <a:spLocks noGrp="1"/>
          </p:cNvSpPr>
          <p:nvPr>
            <p:ph type="sldNum" sz="quarter" idx="4"/>
          </p:nvPr>
        </p:nvSpPr>
        <p:spPr>
          <a:xfrm>
            <a:off x="822960" y="5842000"/>
            <a:ext cx="2133600" cy="304800"/>
          </a:xfrm>
          <a:prstGeom prst="rect">
            <a:avLst/>
          </a:prstGeom>
        </p:spPr>
        <p:txBody>
          <a:bodyPr vert="horz" lIns="91440" tIns="45720" rIns="91440" bIns="9144" rtlCol="0" anchor="b"/>
          <a:lstStyle>
            <a:lvl1pPr algn="l">
              <a:defRPr sz="1600">
                <a:solidFill>
                  <a:schemeClr val="tx1">
                    <a:alpha val="60000"/>
                  </a:schemeClr>
                </a:solidFill>
                <a:effectLst/>
              </a:defRPr>
            </a:lvl1pPr>
          </a:lstStyle>
          <a:p>
            <a:fld id="{1789C0F2-17E0-497A-9BBE-0C73201AAFE3}"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Lst>
  <p:transition>
    <p:wipe dir="d"/>
  </p:transition>
  <p:timing>
    <p:tnLst>
      <p:par>
        <p:cTn id="1" dur="indefinite" restart="never" nodeType="tmRoot"/>
      </p:par>
    </p:tnLst>
  </p:timing>
  <p:hf hdr="0" ftr="0" dt="0"/>
  <p:txStyles>
    <p:titleStyle>
      <a:lvl1pPr algn="l" defTabSz="914400" rtl="0" eaLnBrk="1" latinLnBrk="0" hangingPunct="1">
        <a:spcBef>
          <a:spcPct val="0"/>
        </a:spcBef>
        <a:buNone/>
        <a:defRPr sz="49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6.wmf"/><Relationship Id="rId3" Type="http://schemas.openxmlformats.org/officeDocument/2006/relationships/oleObject" Target="../embeddings/oleObject9.bin"/><Relationship Id="rId7" Type="http://schemas.openxmlformats.org/officeDocument/2006/relationships/oleObject" Target="../embeddings/oleObject11.bin"/><Relationship Id="rId2" Type="http://schemas.openxmlformats.org/officeDocument/2006/relationships/slideLayout" Target="../slideLayouts/slideLayout1.xml"/><Relationship Id="rId1" Type="http://schemas.openxmlformats.org/officeDocument/2006/relationships/vmlDrawing" Target="../drawings/vmlDrawing3.vml"/><Relationship Id="rId6" Type="http://schemas.openxmlformats.org/officeDocument/2006/relationships/image" Target="../media/image15.wmf"/><Relationship Id="rId5" Type="http://schemas.openxmlformats.org/officeDocument/2006/relationships/oleObject" Target="../embeddings/oleObject10.bin"/><Relationship Id="rId10" Type="http://schemas.openxmlformats.org/officeDocument/2006/relationships/image" Target="../media/image17.wmf"/><Relationship Id="rId4" Type="http://schemas.openxmlformats.org/officeDocument/2006/relationships/image" Target="../media/image14.wmf"/><Relationship Id="rId9" Type="http://schemas.openxmlformats.org/officeDocument/2006/relationships/oleObject" Target="../embeddings/oleObject12.bin"/></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8" Type="http://schemas.openxmlformats.org/officeDocument/2006/relationships/image" Target="../media/image6.wmf"/><Relationship Id="rId3" Type="http://schemas.openxmlformats.org/officeDocument/2006/relationships/image" Target="../media/image4.wmf"/><Relationship Id="rId7" Type="http://schemas.openxmlformats.org/officeDocument/2006/relationships/oleObject" Target="../embeddings/oleObject2.bin"/><Relationship Id="rId12" Type="http://schemas.openxmlformats.org/officeDocument/2006/relationships/image" Target="../media/image8.wmf"/><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5.wmf"/><Relationship Id="rId11" Type="http://schemas.openxmlformats.org/officeDocument/2006/relationships/oleObject" Target="../embeddings/oleObject4.bin"/><Relationship Id="rId5" Type="http://schemas.openxmlformats.org/officeDocument/2006/relationships/oleObject" Target="../embeddings/oleObject1.bin"/><Relationship Id="rId10" Type="http://schemas.openxmlformats.org/officeDocument/2006/relationships/image" Target="../media/image7.wmf"/><Relationship Id="rId4" Type="http://schemas.openxmlformats.org/officeDocument/2006/relationships/image" Target="../media/image9.jpeg"/><Relationship Id="rId9" Type="http://schemas.openxmlformats.org/officeDocument/2006/relationships/oleObject" Target="../embeddings/oleObject3.bin"/></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8" Type="http://schemas.openxmlformats.org/officeDocument/2006/relationships/oleObject" Target="../embeddings/oleObject7.bin"/><Relationship Id="rId3" Type="http://schemas.openxmlformats.org/officeDocument/2006/relationships/image" Target="../media/image9.jpeg"/><Relationship Id="rId7" Type="http://schemas.openxmlformats.org/officeDocument/2006/relationships/image" Target="../media/image11.wmf"/><Relationship Id="rId2" Type="http://schemas.openxmlformats.org/officeDocument/2006/relationships/slideLayout" Target="../slideLayouts/slideLayout1.xml"/><Relationship Id="rId1" Type="http://schemas.openxmlformats.org/officeDocument/2006/relationships/vmlDrawing" Target="../drawings/vmlDrawing2.vml"/><Relationship Id="rId6" Type="http://schemas.openxmlformats.org/officeDocument/2006/relationships/oleObject" Target="../embeddings/oleObject6.bin"/><Relationship Id="rId11" Type="http://schemas.openxmlformats.org/officeDocument/2006/relationships/image" Target="../media/image13.wmf"/><Relationship Id="rId5" Type="http://schemas.openxmlformats.org/officeDocument/2006/relationships/image" Target="../media/image10.wmf"/><Relationship Id="rId10" Type="http://schemas.openxmlformats.org/officeDocument/2006/relationships/oleObject" Target="../embeddings/oleObject8.bin"/><Relationship Id="rId4" Type="http://schemas.openxmlformats.org/officeDocument/2006/relationships/oleObject" Target="../embeddings/oleObject5.bin"/><Relationship Id="rId9" Type="http://schemas.openxmlformats.org/officeDocument/2006/relationships/image" Target="../media/image12.w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457200"/>
            <a:ext cx="7543800" cy="838200"/>
          </a:xfrm>
        </p:spPr>
        <p:txBody>
          <a:bodyPr/>
          <a:lstStyle/>
          <a:p>
            <a:pPr algn="ctr"/>
            <a:r>
              <a:rPr lang="en-US" sz="4800" dirty="0" smtClean="0"/>
              <a:t>Physics 101  -  Lecture 8</a:t>
            </a:r>
            <a:endParaRPr lang="en-US" sz="4800" dirty="0"/>
          </a:p>
        </p:txBody>
      </p:sp>
      <p:sp>
        <p:nvSpPr>
          <p:cNvPr id="3" name="Title 1"/>
          <p:cNvSpPr txBox="1">
            <a:spLocks/>
          </p:cNvSpPr>
          <p:nvPr/>
        </p:nvSpPr>
        <p:spPr>
          <a:xfrm>
            <a:off x="881627" y="1600200"/>
            <a:ext cx="7543800" cy="14478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Today’s lecture will cover sections 5.5 to 5.7.</a:t>
            </a:r>
            <a:endParaRPr lang="en-US" dirty="0"/>
          </a:p>
        </p:txBody>
      </p:sp>
    </p:spTree>
    <p:extLst>
      <p:ext uri="{BB962C8B-B14F-4D97-AF65-F5344CB8AC3E}">
        <p14:creationId xmlns:p14="http://schemas.microsoft.com/office/powerpoint/2010/main" val="3043252451"/>
      </p:ext>
    </p:extLst>
  </p:cSld>
  <p:clrMapOvr>
    <a:masterClrMapping/>
  </p:clrMapOvr>
  <p:transition>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5128889" y="381000"/>
            <a:ext cx="2667000" cy="2019300"/>
            <a:chOff x="5128889" y="381000"/>
            <a:chExt cx="2667000" cy="2019300"/>
          </a:xfrm>
        </p:grpSpPr>
        <p:grpSp>
          <p:nvGrpSpPr>
            <p:cNvPr id="53" name="Group 52"/>
            <p:cNvGrpSpPr/>
            <p:nvPr/>
          </p:nvGrpSpPr>
          <p:grpSpPr>
            <a:xfrm>
              <a:off x="5128889" y="381000"/>
              <a:ext cx="2667000" cy="2019300"/>
              <a:chOff x="5128889" y="381000"/>
              <a:chExt cx="2667000" cy="2019300"/>
            </a:xfrm>
          </p:grpSpPr>
          <p:cxnSp>
            <p:nvCxnSpPr>
              <p:cNvPr id="4" name="Straight Connector 3"/>
              <p:cNvCxnSpPr/>
              <p:nvPr/>
            </p:nvCxnSpPr>
            <p:spPr>
              <a:xfrm>
                <a:off x="5128889" y="381000"/>
                <a:ext cx="2667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flipV="1">
                <a:off x="6462389" y="381000"/>
                <a:ext cx="0" cy="1981200"/>
              </a:xfrm>
              <a:prstGeom prst="line">
                <a:avLst/>
              </a:prstGeom>
              <a:ln w="381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462389" y="381000"/>
                <a:ext cx="820741" cy="188214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Oval 11"/>
              <p:cNvSpPr>
                <a:spLocks noChangeAspect="1"/>
              </p:cNvSpPr>
              <p:nvPr/>
            </p:nvSpPr>
            <p:spPr>
              <a:xfrm>
                <a:off x="7145970" y="2125980"/>
                <a:ext cx="274320" cy="27432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1" name="Title 1"/>
            <p:cNvSpPr txBox="1">
              <a:spLocks/>
            </p:cNvSpPr>
            <p:nvPr/>
          </p:nvSpPr>
          <p:spPr>
            <a:xfrm>
              <a:off x="6459060" y="1092720"/>
              <a:ext cx="609600" cy="47882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800" dirty="0" smtClean="0"/>
                <a:t>30°</a:t>
              </a:r>
              <a:endParaRPr lang="en-US" sz="1800" dirty="0"/>
            </a:p>
          </p:txBody>
        </p:sp>
      </p:grpSp>
      <p:sp>
        <p:nvSpPr>
          <p:cNvPr id="2" name="Title 1"/>
          <p:cNvSpPr>
            <a:spLocks noGrp="1"/>
          </p:cNvSpPr>
          <p:nvPr>
            <p:ph type="ctrTitle"/>
          </p:nvPr>
        </p:nvSpPr>
        <p:spPr>
          <a:xfrm>
            <a:off x="228600" y="1916799"/>
            <a:ext cx="4616426" cy="838200"/>
          </a:xfrm>
        </p:spPr>
        <p:txBody>
          <a:bodyPr/>
          <a:lstStyle/>
          <a:p>
            <a:r>
              <a:rPr lang="en-US" dirty="0" smtClean="0"/>
              <a:t>Write radial acceleration.</a:t>
            </a:r>
            <a:endParaRPr lang="en-US" dirty="0"/>
          </a:p>
        </p:txBody>
      </p:sp>
      <p:grpSp>
        <p:nvGrpSpPr>
          <p:cNvPr id="57" name="Group 56"/>
          <p:cNvGrpSpPr/>
          <p:nvPr/>
        </p:nvGrpSpPr>
        <p:grpSpPr>
          <a:xfrm>
            <a:off x="5128814" y="524846"/>
            <a:ext cx="771211" cy="1587660"/>
            <a:chOff x="4357603" y="675480"/>
            <a:chExt cx="771211" cy="1587660"/>
          </a:xfrm>
        </p:grpSpPr>
        <p:cxnSp>
          <p:nvCxnSpPr>
            <p:cNvPr id="34" name="Straight Connector 33"/>
            <p:cNvCxnSpPr/>
            <p:nvPr/>
          </p:nvCxnSpPr>
          <p:spPr>
            <a:xfrm>
              <a:off x="4718518" y="975360"/>
              <a:ext cx="287193" cy="686633"/>
            </a:xfrm>
            <a:prstGeom prst="line">
              <a:avLst/>
            </a:prstGeom>
            <a:ln w="38100">
              <a:solidFill>
                <a:schemeClr val="tx1"/>
              </a:solidFill>
              <a:headEnd type="triangle"/>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H="1">
              <a:off x="4472311" y="1658599"/>
              <a:ext cx="542203" cy="246401"/>
            </a:xfrm>
            <a:prstGeom prst="line">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8" name="Title 1"/>
            <p:cNvSpPr txBox="1">
              <a:spLocks/>
            </p:cNvSpPr>
            <p:nvPr/>
          </p:nvSpPr>
          <p:spPr>
            <a:xfrm>
              <a:off x="4595414" y="1587290"/>
              <a:ext cx="533400" cy="67585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x</a:t>
              </a:r>
              <a:endParaRPr lang="en-US" dirty="0"/>
            </a:p>
          </p:txBody>
        </p:sp>
        <p:sp>
          <p:nvSpPr>
            <p:cNvPr id="39" name="Title 1"/>
            <p:cNvSpPr txBox="1">
              <a:spLocks/>
            </p:cNvSpPr>
            <p:nvPr/>
          </p:nvSpPr>
          <p:spPr>
            <a:xfrm>
              <a:off x="4357603" y="675480"/>
              <a:ext cx="533400" cy="6096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t>y</a:t>
              </a:r>
            </a:p>
          </p:txBody>
        </p:sp>
      </p:grpSp>
      <p:grpSp>
        <p:nvGrpSpPr>
          <p:cNvPr id="55" name="Group 54"/>
          <p:cNvGrpSpPr/>
          <p:nvPr/>
        </p:nvGrpSpPr>
        <p:grpSpPr>
          <a:xfrm>
            <a:off x="6872759" y="2514600"/>
            <a:ext cx="762000" cy="1134084"/>
            <a:chOff x="6872759" y="2514600"/>
            <a:chExt cx="762000" cy="1134084"/>
          </a:xfrm>
        </p:grpSpPr>
        <p:cxnSp>
          <p:nvCxnSpPr>
            <p:cNvPr id="17" name="Straight Arrow Connector 16"/>
            <p:cNvCxnSpPr/>
            <p:nvPr/>
          </p:nvCxnSpPr>
          <p:spPr>
            <a:xfrm>
              <a:off x="7283130" y="2514600"/>
              <a:ext cx="0" cy="685800"/>
            </a:xfrm>
            <a:prstGeom prst="straightConnector1">
              <a:avLst/>
            </a:prstGeom>
            <a:ln w="38100">
              <a:solidFill>
                <a:srgbClr val="FFFF00"/>
              </a:solidFill>
              <a:tailEnd type="arrow"/>
            </a:ln>
          </p:spPr>
          <p:style>
            <a:lnRef idx="1">
              <a:schemeClr val="accent1"/>
            </a:lnRef>
            <a:fillRef idx="0">
              <a:schemeClr val="accent1"/>
            </a:fillRef>
            <a:effectRef idx="0">
              <a:schemeClr val="accent1"/>
            </a:effectRef>
            <a:fontRef idx="minor">
              <a:schemeClr val="tx1"/>
            </a:fontRef>
          </p:style>
        </p:cxnSp>
        <p:sp>
          <p:nvSpPr>
            <p:cNvPr id="41" name="Title 1"/>
            <p:cNvSpPr txBox="1">
              <a:spLocks/>
            </p:cNvSpPr>
            <p:nvPr/>
          </p:nvSpPr>
          <p:spPr>
            <a:xfrm>
              <a:off x="6872759" y="3039084"/>
              <a:ext cx="762000" cy="6096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solidFill>
                    <a:srgbClr val="FFFF00"/>
                  </a:solidFill>
                </a:rPr>
                <a:t>mg</a:t>
              </a:r>
              <a:endParaRPr lang="en-US" dirty="0">
                <a:solidFill>
                  <a:srgbClr val="FFFF00"/>
                </a:solidFill>
              </a:endParaRPr>
            </a:p>
          </p:txBody>
        </p:sp>
      </p:grpSp>
      <p:grpSp>
        <p:nvGrpSpPr>
          <p:cNvPr id="58" name="Group 57"/>
          <p:cNvGrpSpPr/>
          <p:nvPr/>
        </p:nvGrpSpPr>
        <p:grpSpPr>
          <a:xfrm>
            <a:off x="7290196" y="1803979"/>
            <a:ext cx="1206920" cy="486384"/>
            <a:chOff x="7290196" y="1803979"/>
            <a:chExt cx="1206920" cy="486384"/>
          </a:xfrm>
        </p:grpSpPr>
        <p:cxnSp>
          <p:nvCxnSpPr>
            <p:cNvPr id="23" name="Straight Arrow Connector 22"/>
            <p:cNvCxnSpPr/>
            <p:nvPr/>
          </p:nvCxnSpPr>
          <p:spPr>
            <a:xfrm flipH="1">
              <a:off x="7290196" y="2086400"/>
              <a:ext cx="368720" cy="171450"/>
            </a:xfrm>
            <a:prstGeom prst="straightConnector1">
              <a:avLst/>
            </a:prstGeom>
            <a:ln w="50800" cmpd="dbl">
              <a:solidFill>
                <a:srgbClr val="00B0F0"/>
              </a:solidFill>
              <a:tailEnd type="arrow"/>
            </a:ln>
          </p:spPr>
          <p:style>
            <a:lnRef idx="1">
              <a:schemeClr val="accent1"/>
            </a:lnRef>
            <a:fillRef idx="0">
              <a:schemeClr val="accent1"/>
            </a:fillRef>
            <a:effectRef idx="0">
              <a:schemeClr val="accent1"/>
            </a:effectRef>
            <a:fontRef idx="minor">
              <a:schemeClr val="tx1"/>
            </a:fontRef>
          </p:style>
        </p:cxnSp>
        <p:sp>
          <p:nvSpPr>
            <p:cNvPr id="46" name="Title 1"/>
            <p:cNvSpPr txBox="1">
              <a:spLocks/>
            </p:cNvSpPr>
            <p:nvPr/>
          </p:nvSpPr>
          <p:spPr>
            <a:xfrm>
              <a:off x="7658916" y="1803979"/>
              <a:ext cx="838200" cy="486384"/>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err="1" smtClean="0">
                  <a:solidFill>
                    <a:srgbClr val="00B0F0"/>
                  </a:solidFill>
                </a:rPr>
                <a:t>a</a:t>
              </a:r>
              <a:r>
                <a:rPr lang="en-US" baseline="-25000" dirty="0" err="1" smtClean="0">
                  <a:solidFill>
                    <a:srgbClr val="00B0F0"/>
                  </a:solidFill>
                </a:rPr>
                <a:t>tan</a:t>
              </a:r>
              <a:endParaRPr lang="en-US" dirty="0">
                <a:solidFill>
                  <a:srgbClr val="00B0F0"/>
                </a:solidFill>
              </a:endParaRPr>
            </a:p>
          </p:txBody>
        </p:sp>
      </p:grpSp>
      <p:grpSp>
        <p:nvGrpSpPr>
          <p:cNvPr id="60" name="Group 59"/>
          <p:cNvGrpSpPr/>
          <p:nvPr/>
        </p:nvGrpSpPr>
        <p:grpSpPr>
          <a:xfrm>
            <a:off x="6529711" y="1916799"/>
            <a:ext cx="737440" cy="689241"/>
            <a:chOff x="6529711" y="1916799"/>
            <a:chExt cx="737440" cy="689241"/>
          </a:xfrm>
        </p:grpSpPr>
        <p:cxnSp>
          <p:nvCxnSpPr>
            <p:cNvPr id="21" name="Straight Arrow Connector 20"/>
            <p:cNvCxnSpPr/>
            <p:nvPr/>
          </p:nvCxnSpPr>
          <p:spPr>
            <a:xfrm flipH="1">
              <a:off x="6529711" y="2263140"/>
              <a:ext cx="737440" cy="342900"/>
            </a:xfrm>
            <a:prstGeom prst="straightConnector1">
              <a:avLst/>
            </a:prstGeom>
            <a:ln w="50800" cmpd="sng">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47" name="Title 1"/>
            <p:cNvSpPr txBox="1">
              <a:spLocks/>
            </p:cNvSpPr>
            <p:nvPr/>
          </p:nvSpPr>
          <p:spPr>
            <a:xfrm>
              <a:off x="6529711" y="1916799"/>
              <a:ext cx="533400" cy="63246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solidFill>
                    <a:srgbClr val="00B050"/>
                  </a:solidFill>
                </a:rPr>
                <a:t>v</a:t>
              </a:r>
            </a:p>
          </p:txBody>
        </p:sp>
      </p:grpSp>
      <p:grpSp>
        <p:nvGrpSpPr>
          <p:cNvPr id="59" name="Group 58"/>
          <p:cNvGrpSpPr/>
          <p:nvPr/>
        </p:nvGrpSpPr>
        <p:grpSpPr>
          <a:xfrm>
            <a:off x="7420290" y="2514600"/>
            <a:ext cx="1153026" cy="577214"/>
            <a:chOff x="7420290" y="2514600"/>
            <a:chExt cx="1153026" cy="577214"/>
          </a:xfrm>
        </p:grpSpPr>
        <p:cxnSp>
          <p:nvCxnSpPr>
            <p:cNvPr id="24" name="Straight Arrow Connector 23"/>
            <p:cNvCxnSpPr/>
            <p:nvPr/>
          </p:nvCxnSpPr>
          <p:spPr>
            <a:xfrm flipH="1" flipV="1">
              <a:off x="7420290" y="2514600"/>
              <a:ext cx="173854" cy="418713"/>
            </a:xfrm>
            <a:prstGeom prst="straightConnector1">
              <a:avLst/>
            </a:prstGeom>
            <a:ln w="50800" cmpd="dbl">
              <a:solidFill>
                <a:srgbClr val="00B0F0"/>
              </a:solidFill>
              <a:tailEnd type="arrow"/>
            </a:ln>
          </p:spPr>
          <p:style>
            <a:lnRef idx="1">
              <a:schemeClr val="accent1"/>
            </a:lnRef>
            <a:fillRef idx="0">
              <a:schemeClr val="accent1"/>
            </a:fillRef>
            <a:effectRef idx="0">
              <a:schemeClr val="accent1"/>
            </a:effectRef>
            <a:fontRef idx="minor">
              <a:schemeClr val="tx1"/>
            </a:fontRef>
          </p:style>
        </p:cxnSp>
        <p:sp>
          <p:nvSpPr>
            <p:cNvPr id="48" name="Title 1"/>
            <p:cNvSpPr txBox="1">
              <a:spLocks/>
            </p:cNvSpPr>
            <p:nvPr/>
          </p:nvSpPr>
          <p:spPr>
            <a:xfrm>
              <a:off x="7658916" y="2606040"/>
              <a:ext cx="914400" cy="485774"/>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err="1" smtClean="0">
                  <a:solidFill>
                    <a:srgbClr val="00B0F0"/>
                  </a:solidFill>
                </a:rPr>
                <a:t>a</a:t>
              </a:r>
              <a:r>
                <a:rPr lang="en-US" baseline="-25000" dirty="0" err="1" smtClean="0">
                  <a:solidFill>
                    <a:srgbClr val="00B0F0"/>
                  </a:solidFill>
                </a:rPr>
                <a:t>rad</a:t>
              </a:r>
              <a:endParaRPr lang="en-US" dirty="0">
                <a:solidFill>
                  <a:srgbClr val="00B0F0"/>
                </a:solidFill>
              </a:endParaRPr>
            </a:p>
          </p:txBody>
        </p:sp>
      </p:grpSp>
      <p:grpSp>
        <p:nvGrpSpPr>
          <p:cNvPr id="54" name="Group 53"/>
          <p:cNvGrpSpPr/>
          <p:nvPr/>
        </p:nvGrpSpPr>
        <p:grpSpPr>
          <a:xfrm>
            <a:off x="6872759" y="1208333"/>
            <a:ext cx="731890" cy="793583"/>
            <a:chOff x="6872759" y="1208333"/>
            <a:chExt cx="731890" cy="793583"/>
          </a:xfrm>
        </p:grpSpPr>
        <p:cxnSp>
          <p:nvCxnSpPr>
            <p:cNvPr id="18" name="Straight Arrow Connector 17"/>
            <p:cNvCxnSpPr/>
            <p:nvPr/>
          </p:nvCxnSpPr>
          <p:spPr>
            <a:xfrm flipH="1" flipV="1">
              <a:off x="6872759" y="1322070"/>
              <a:ext cx="301620" cy="679846"/>
            </a:xfrm>
            <a:prstGeom prst="straightConnector1">
              <a:avLst/>
            </a:prstGeom>
            <a:ln w="38100">
              <a:solidFill>
                <a:srgbClr val="FFFF00"/>
              </a:solidFill>
              <a:tailEnd type="arrow"/>
            </a:ln>
          </p:spPr>
          <p:style>
            <a:lnRef idx="1">
              <a:schemeClr val="accent1"/>
            </a:lnRef>
            <a:fillRef idx="0">
              <a:schemeClr val="accent1"/>
            </a:fillRef>
            <a:effectRef idx="0">
              <a:schemeClr val="accent1"/>
            </a:effectRef>
            <a:fontRef idx="minor">
              <a:schemeClr val="tx1"/>
            </a:fontRef>
          </p:style>
        </p:cxnSp>
        <p:sp>
          <p:nvSpPr>
            <p:cNvPr id="49" name="Title 1"/>
            <p:cNvSpPr txBox="1">
              <a:spLocks/>
            </p:cNvSpPr>
            <p:nvPr/>
          </p:nvSpPr>
          <p:spPr>
            <a:xfrm>
              <a:off x="7071249" y="1208333"/>
              <a:ext cx="533400" cy="708466"/>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solidFill>
                    <a:srgbClr val="FFFF00"/>
                  </a:solidFill>
                </a:rPr>
                <a:t>T</a:t>
              </a:r>
            </a:p>
          </p:txBody>
        </p:sp>
      </p:grpSp>
      <p:grpSp>
        <p:nvGrpSpPr>
          <p:cNvPr id="61" name="Group 60"/>
          <p:cNvGrpSpPr/>
          <p:nvPr/>
        </p:nvGrpSpPr>
        <p:grpSpPr>
          <a:xfrm>
            <a:off x="5355158" y="3863340"/>
            <a:ext cx="3473426" cy="2590800"/>
            <a:chOff x="5355158" y="3863340"/>
            <a:chExt cx="3473426" cy="2590800"/>
          </a:xfrm>
        </p:grpSpPr>
        <p:grpSp>
          <p:nvGrpSpPr>
            <p:cNvPr id="43" name="Group 42"/>
            <p:cNvGrpSpPr/>
            <p:nvPr/>
          </p:nvGrpSpPr>
          <p:grpSpPr>
            <a:xfrm>
              <a:off x="6066778" y="3863340"/>
              <a:ext cx="820741" cy="2286000"/>
              <a:chOff x="7442743" y="3733800"/>
              <a:chExt cx="820741" cy="2286000"/>
            </a:xfrm>
          </p:grpSpPr>
          <p:cxnSp>
            <p:nvCxnSpPr>
              <p:cNvPr id="28" name="Straight Arrow Connector 27"/>
              <p:cNvCxnSpPr/>
              <p:nvPr/>
            </p:nvCxnSpPr>
            <p:spPr>
              <a:xfrm>
                <a:off x="7442743" y="3733800"/>
                <a:ext cx="24857" cy="2286000"/>
              </a:xfrm>
              <a:prstGeom prst="straightConnector1">
                <a:avLst/>
              </a:prstGeom>
              <a:ln w="38100">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7442743" y="3733800"/>
                <a:ext cx="820741" cy="1882140"/>
              </a:xfrm>
              <a:prstGeom prst="line">
                <a:avLst/>
              </a:prstGeom>
              <a:ln w="38100">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flipH="1">
                <a:off x="7467600" y="5615940"/>
                <a:ext cx="795884" cy="403860"/>
              </a:xfrm>
              <a:prstGeom prst="straightConnector1">
                <a:avLst/>
              </a:prstGeom>
              <a:ln w="38100">
                <a:solidFill>
                  <a:srgbClr val="FFFF00"/>
                </a:solidFill>
                <a:tailEnd type="arrow"/>
              </a:ln>
            </p:spPr>
            <p:style>
              <a:lnRef idx="1">
                <a:schemeClr val="accent1"/>
              </a:lnRef>
              <a:fillRef idx="0">
                <a:schemeClr val="accent1"/>
              </a:fillRef>
              <a:effectRef idx="0">
                <a:schemeClr val="accent1"/>
              </a:effectRef>
              <a:fontRef idx="minor">
                <a:schemeClr val="tx1"/>
              </a:fontRef>
            </p:style>
          </p:cxnSp>
        </p:grpSp>
        <p:sp>
          <p:nvSpPr>
            <p:cNvPr id="40" name="Title 1"/>
            <p:cNvSpPr txBox="1">
              <a:spLocks/>
            </p:cNvSpPr>
            <p:nvPr/>
          </p:nvSpPr>
          <p:spPr>
            <a:xfrm>
              <a:off x="5355158" y="4070484"/>
              <a:ext cx="762000" cy="6096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solidFill>
                    <a:srgbClr val="FFFF00"/>
                  </a:solidFill>
                </a:rPr>
                <a:t>mg</a:t>
              </a:r>
              <a:endParaRPr lang="en-US" dirty="0">
                <a:solidFill>
                  <a:srgbClr val="FFFF00"/>
                </a:solidFill>
              </a:endParaRPr>
            </a:p>
          </p:txBody>
        </p:sp>
        <p:sp>
          <p:nvSpPr>
            <p:cNvPr id="42" name="Title 1"/>
            <p:cNvSpPr txBox="1">
              <a:spLocks/>
            </p:cNvSpPr>
            <p:nvPr/>
          </p:nvSpPr>
          <p:spPr>
            <a:xfrm>
              <a:off x="6457581" y="4375284"/>
              <a:ext cx="2371003" cy="6096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err="1" smtClean="0">
                  <a:solidFill>
                    <a:srgbClr val="FFFF00"/>
                  </a:solidFill>
                </a:rPr>
                <a:t>mg∙cos</a:t>
              </a:r>
              <a:r>
                <a:rPr lang="en-US" dirty="0" smtClean="0">
                  <a:solidFill>
                    <a:srgbClr val="FFFF00"/>
                  </a:solidFill>
                </a:rPr>
                <a:t>(30°)</a:t>
              </a:r>
              <a:endParaRPr lang="en-US" dirty="0">
                <a:solidFill>
                  <a:srgbClr val="FFFF00"/>
                </a:solidFill>
              </a:endParaRPr>
            </a:p>
          </p:txBody>
        </p:sp>
        <p:sp>
          <p:nvSpPr>
            <p:cNvPr id="44" name="Title 1"/>
            <p:cNvSpPr txBox="1">
              <a:spLocks/>
            </p:cNvSpPr>
            <p:nvPr/>
          </p:nvSpPr>
          <p:spPr>
            <a:xfrm>
              <a:off x="6362775" y="5844540"/>
              <a:ext cx="2371003" cy="6096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err="1" smtClean="0">
                  <a:solidFill>
                    <a:srgbClr val="FFFF00"/>
                  </a:solidFill>
                </a:rPr>
                <a:t>mg∙sin</a:t>
              </a:r>
              <a:r>
                <a:rPr lang="en-US" dirty="0" smtClean="0">
                  <a:solidFill>
                    <a:srgbClr val="FFFF00"/>
                  </a:solidFill>
                </a:rPr>
                <a:t>(30°)</a:t>
              </a:r>
              <a:endParaRPr lang="en-US" dirty="0">
                <a:solidFill>
                  <a:srgbClr val="FFFF00"/>
                </a:solidFill>
              </a:endParaRPr>
            </a:p>
          </p:txBody>
        </p:sp>
        <p:sp>
          <p:nvSpPr>
            <p:cNvPr id="52" name="Title 1"/>
            <p:cNvSpPr txBox="1">
              <a:spLocks/>
            </p:cNvSpPr>
            <p:nvPr/>
          </p:nvSpPr>
          <p:spPr>
            <a:xfrm>
              <a:off x="6053461" y="4565000"/>
              <a:ext cx="609600" cy="47882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800" dirty="0" smtClean="0"/>
                <a:t>30°</a:t>
              </a:r>
              <a:endParaRPr lang="en-US" sz="1800" dirty="0"/>
            </a:p>
          </p:txBody>
        </p:sp>
      </p:grpSp>
      <p:sp>
        <p:nvSpPr>
          <p:cNvPr id="62" name="Title 1"/>
          <p:cNvSpPr txBox="1">
            <a:spLocks/>
          </p:cNvSpPr>
          <p:nvPr/>
        </p:nvSpPr>
        <p:spPr>
          <a:xfrm>
            <a:off x="228600" y="76200"/>
            <a:ext cx="3938910" cy="6858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Write down Newton</a:t>
            </a:r>
            <a:endParaRPr lang="en-US" dirty="0"/>
          </a:p>
        </p:txBody>
      </p:sp>
      <p:graphicFrame>
        <p:nvGraphicFramePr>
          <p:cNvPr id="63" name="Object 62"/>
          <p:cNvGraphicFramePr>
            <a:graphicFrameLocks noChangeAspect="1"/>
          </p:cNvGraphicFramePr>
          <p:nvPr>
            <p:extLst>
              <p:ext uri="{D42A27DB-BD31-4B8C-83A1-F6EECF244321}">
                <p14:modId xmlns:p14="http://schemas.microsoft.com/office/powerpoint/2010/main" val="3491461633"/>
              </p:ext>
            </p:extLst>
          </p:nvPr>
        </p:nvGraphicFramePr>
        <p:xfrm>
          <a:off x="228600" y="788059"/>
          <a:ext cx="4063680" cy="1015920"/>
        </p:xfrm>
        <a:graphic>
          <a:graphicData uri="http://schemas.openxmlformats.org/presentationml/2006/ole">
            <mc:AlternateContent xmlns:mc="http://schemas.openxmlformats.org/markup-compatibility/2006">
              <mc:Choice xmlns:v="urn:schemas-microsoft-com:vml" Requires="v">
                <p:oleObj spid="_x0000_s9234" name="Equation" r:id="rId3" imgW="2031840" imgH="507960" progId="Equation.3">
                  <p:embed/>
                </p:oleObj>
              </mc:Choice>
              <mc:Fallback>
                <p:oleObj name="Equation" r:id="rId3" imgW="2031840" imgH="507960" progId="Equation.3">
                  <p:embed/>
                  <p:pic>
                    <p:nvPicPr>
                      <p:cNvPr id="0" name=""/>
                      <p:cNvPicPr/>
                      <p:nvPr/>
                    </p:nvPicPr>
                    <p:blipFill>
                      <a:blip r:embed="rId4"/>
                      <a:stretch>
                        <a:fillRect/>
                      </a:stretch>
                    </p:blipFill>
                    <p:spPr>
                      <a:xfrm>
                        <a:off x="228600" y="788059"/>
                        <a:ext cx="4063680" cy="1015920"/>
                      </a:xfrm>
                      <a:prstGeom prst="rect">
                        <a:avLst/>
                      </a:prstGeom>
                      <a:solidFill>
                        <a:schemeClr val="accent4">
                          <a:lumMod val="40000"/>
                          <a:lumOff val="60000"/>
                        </a:schemeClr>
                      </a:solidFill>
                    </p:spPr>
                  </p:pic>
                </p:oleObj>
              </mc:Fallback>
            </mc:AlternateContent>
          </a:graphicData>
        </a:graphic>
      </p:graphicFrame>
      <p:graphicFrame>
        <p:nvGraphicFramePr>
          <p:cNvPr id="64" name="Object 63"/>
          <p:cNvGraphicFramePr>
            <a:graphicFrameLocks noChangeAspect="1"/>
          </p:cNvGraphicFramePr>
          <p:nvPr>
            <p:extLst>
              <p:ext uri="{D42A27DB-BD31-4B8C-83A1-F6EECF244321}">
                <p14:modId xmlns:p14="http://schemas.microsoft.com/office/powerpoint/2010/main" val="2974159886"/>
              </p:ext>
            </p:extLst>
          </p:nvPr>
        </p:nvGraphicFramePr>
        <p:xfrm>
          <a:off x="4923795" y="2047911"/>
          <a:ext cx="1167840" cy="838080"/>
        </p:xfrm>
        <a:graphic>
          <a:graphicData uri="http://schemas.openxmlformats.org/presentationml/2006/ole">
            <mc:AlternateContent xmlns:mc="http://schemas.openxmlformats.org/markup-compatibility/2006">
              <mc:Choice xmlns:v="urn:schemas-microsoft-com:vml" Requires="v">
                <p:oleObj spid="_x0000_s9235" name="Equation" r:id="rId5" imgW="583920" imgH="419040" progId="Equation.3">
                  <p:embed/>
                </p:oleObj>
              </mc:Choice>
              <mc:Fallback>
                <p:oleObj name="Equation" r:id="rId5" imgW="583920" imgH="419040" progId="Equation.3">
                  <p:embed/>
                  <p:pic>
                    <p:nvPicPr>
                      <p:cNvPr id="0" name=""/>
                      <p:cNvPicPr/>
                      <p:nvPr/>
                    </p:nvPicPr>
                    <p:blipFill>
                      <a:blip r:embed="rId6"/>
                      <a:stretch>
                        <a:fillRect/>
                      </a:stretch>
                    </p:blipFill>
                    <p:spPr>
                      <a:xfrm>
                        <a:off x="4923795" y="2047911"/>
                        <a:ext cx="1167840" cy="838080"/>
                      </a:xfrm>
                      <a:prstGeom prst="rect">
                        <a:avLst/>
                      </a:prstGeom>
                      <a:solidFill>
                        <a:schemeClr val="accent4">
                          <a:lumMod val="40000"/>
                          <a:lumOff val="60000"/>
                        </a:schemeClr>
                      </a:solidFill>
                    </p:spPr>
                  </p:pic>
                </p:oleObj>
              </mc:Fallback>
            </mc:AlternateContent>
          </a:graphicData>
        </a:graphic>
      </p:graphicFrame>
      <p:graphicFrame>
        <p:nvGraphicFramePr>
          <p:cNvPr id="66" name="Object 65"/>
          <p:cNvGraphicFramePr>
            <a:graphicFrameLocks noChangeAspect="1"/>
          </p:cNvGraphicFramePr>
          <p:nvPr>
            <p:extLst>
              <p:ext uri="{D42A27DB-BD31-4B8C-83A1-F6EECF244321}">
                <p14:modId xmlns:p14="http://schemas.microsoft.com/office/powerpoint/2010/main" val="2533142258"/>
              </p:ext>
            </p:extLst>
          </p:nvPr>
        </p:nvGraphicFramePr>
        <p:xfrm>
          <a:off x="228600" y="3648684"/>
          <a:ext cx="5207000" cy="1422400"/>
        </p:xfrm>
        <a:graphic>
          <a:graphicData uri="http://schemas.openxmlformats.org/presentationml/2006/ole">
            <mc:AlternateContent xmlns:mc="http://schemas.openxmlformats.org/markup-compatibility/2006">
              <mc:Choice xmlns:v="urn:schemas-microsoft-com:vml" Requires="v">
                <p:oleObj spid="_x0000_s9236" name="Equation" r:id="rId7" imgW="2603160" imgH="711000" progId="Equation.3">
                  <p:embed/>
                </p:oleObj>
              </mc:Choice>
              <mc:Fallback>
                <p:oleObj name="Equation" r:id="rId7" imgW="2603160" imgH="711000" progId="Equation.3">
                  <p:embed/>
                  <p:pic>
                    <p:nvPicPr>
                      <p:cNvPr id="0" name="Object 63"/>
                      <p:cNvPicPr>
                        <a:picLocks noChangeAspect="1" noChangeArrowheads="1"/>
                      </p:cNvPicPr>
                      <p:nvPr/>
                    </p:nvPicPr>
                    <p:blipFill>
                      <a:blip r:embed="rId8"/>
                      <a:srcRect/>
                      <a:stretch>
                        <a:fillRect/>
                      </a:stretch>
                    </p:blipFill>
                    <p:spPr bwMode="auto">
                      <a:xfrm>
                        <a:off x="228600" y="3648684"/>
                        <a:ext cx="5207000" cy="14224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68" name="Object 67"/>
          <p:cNvGraphicFramePr>
            <a:graphicFrameLocks noChangeAspect="1"/>
          </p:cNvGraphicFramePr>
          <p:nvPr>
            <p:extLst>
              <p:ext uri="{D42A27DB-BD31-4B8C-83A1-F6EECF244321}">
                <p14:modId xmlns:p14="http://schemas.microsoft.com/office/powerpoint/2010/main" val="1964608597"/>
              </p:ext>
            </p:extLst>
          </p:nvPr>
        </p:nvGraphicFramePr>
        <p:xfrm>
          <a:off x="228600" y="5134610"/>
          <a:ext cx="5486401" cy="1625600"/>
        </p:xfrm>
        <a:graphic>
          <a:graphicData uri="http://schemas.openxmlformats.org/presentationml/2006/ole">
            <mc:AlternateContent xmlns:mc="http://schemas.openxmlformats.org/markup-compatibility/2006">
              <mc:Choice xmlns:v="urn:schemas-microsoft-com:vml" Requires="v">
                <p:oleObj spid="_x0000_s9237" name="Equation" r:id="rId9" imgW="2743200" imgH="812520" progId="Equation.3">
                  <p:embed/>
                </p:oleObj>
              </mc:Choice>
              <mc:Fallback>
                <p:oleObj name="Equation" r:id="rId9" imgW="2743200" imgH="812520" progId="Equation.3">
                  <p:embed/>
                  <p:pic>
                    <p:nvPicPr>
                      <p:cNvPr id="0" name="Object 63"/>
                      <p:cNvPicPr>
                        <a:picLocks noChangeAspect="1" noChangeArrowheads="1"/>
                      </p:cNvPicPr>
                      <p:nvPr/>
                    </p:nvPicPr>
                    <p:blipFill>
                      <a:blip r:embed="rId10"/>
                      <a:srcRect/>
                      <a:stretch>
                        <a:fillRect/>
                      </a:stretch>
                    </p:blipFill>
                    <p:spPr bwMode="auto">
                      <a:xfrm>
                        <a:off x="228600" y="5134610"/>
                        <a:ext cx="5486401" cy="16256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9" name="Title 1"/>
          <p:cNvSpPr txBox="1">
            <a:spLocks/>
          </p:cNvSpPr>
          <p:nvPr/>
        </p:nvSpPr>
        <p:spPr>
          <a:xfrm>
            <a:off x="228600" y="2723956"/>
            <a:ext cx="4616426" cy="8382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Solve for T and </a:t>
            </a:r>
            <a:r>
              <a:rPr lang="en-US" dirty="0" err="1" smtClean="0"/>
              <a:t>a</a:t>
            </a:r>
            <a:r>
              <a:rPr lang="en-US" baseline="-25000" dirty="0" err="1" smtClean="0"/>
              <a:t>total</a:t>
            </a:r>
            <a:r>
              <a:rPr lang="en-US" dirty="0" smtClean="0"/>
              <a:t>.</a:t>
            </a:r>
            <a:endParaRPr lang="en-US" dirty="0"/>
          </a:p>
        </p:txBody>
      </p:sp>
    </p:spTree>
    <p:extLst>
      <p:ext uri="{BB962C8B-B14F-4D97-AF65-F5344CB8AC3E}">
        <p14:creationId xmlns:p14="http://schemas.microsoft.com/office/powerpoint/2010/main" val="3968174754"/>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6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6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6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64"/>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69"/>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66"/>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6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2" grpId="0"/>
      <p:bldP spid="6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77240" y="533400"/>
            <a:ext cx="7543800" cy="5867400"/>
          </a:xfrm>
        </p:spPr>
        <p:txBody>
          <a:bodyPr/>
          <a:lstStyle/>
          <a:p>
            <a:r>
              <a:rPr lang="en-US" dirty="0" smtClean="0"/>
              <a:t>The central program is always the same</a:t>
            </a:r>
            <a:br>
              <a:rPr lang="en-US" dirty="0" smtClean="0"/>
            </a:br>
            <a:r>
              <a:rPr lang="en-US" dirty="0" smtClean="0"/>
              <a:t/>
            </a:r>
            <a:br>
              <a:rPr lang="en-US" dirty="0" smtClean="0"/>
            </a:br>
            <a:r>
              <a:rPr lang="en-US" dirty="0" smtClean="0"/>
              <a:t>1)	Draw a useful diagram</a:t>
            </a:r>
            <a:br>
              <a:rPr lang="en-US" dirty="0" smtClean="0"/>
            </a:br>
            <a:r>
              <a:rPr lang="en-US" dirty="0" smtClean="0"/>
              <a:t>2)	Translate the diagram into algebraic 	expressions.</a:t>
            </a:r>
            <a:br>
              <a:rPr lang="en-US" dirty="0" smtClean="0"/>
            </a:br>
            <a:r>
              <a:rPr lang="en-US" dirty="0" smtClean="0"/>
              <a:t>3)	Use the rules of logic and 	mathematics to manipulate the 	expressions so as to answer the 	question.</a:t>
            </a:r>
            <a:br>
              <a:rPr lang="en-US" dirty="0" smtClean="0"/>
            </a:br>
            <a:r>
              <a:rPr lang="en-US" dirty="0" smtClean="0"/>
              <a:t/>
            </a:r>
            <a:br>
              <a:rPr lang="en-US" dirty="0" smtClean="0"/>
            </a:br>
            <a:r>
              <a:rPr lang="en-US" dirty="0" smtClean="0"/>
              <a:t>Now we consider rotations as well.</a:t>
            </a:r>
            <a:endParaRPr lang="en-US" dirty="0"/>
          </a:p>
        </p:txBody>
      </p:sp>
    </p:spTree>
    <p:extLst>
      <p:ext uri="{BB962C8B-B14F-4D97-AF65-F5344CB8AC3E}">
        <p14:creationId xmlns:p14="http://schemas.microsoft.com/office/powerpoint/2010/main" val="571991677"/>
      </p:ext>
    </p:extLst>
  </p:cSld>
  <p:clrMapOvr>
    <a:masterClrMapping/>
  </p:clrMapOvr>
  <p:transition>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itle 1"/>
          <p:cNvSpPr txBox="1">
            <a:spLocks/>
          </p:cNvSpPr>
          <p:nvPr/>
        </p:nvSpPr>
        <p:spPr>
          <a:xfrm>
            <a:off x="5525609" y="4869586"/>
            <a:ext cx="3429000" cy="1359579"/>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en-US" dirty="0" smtClean="0">
              <a:solidFill>
                <a:srgbClr val="00B050"/>
              </a:solidFill>
            </a:endParaRPr>
          </a:p>
          <a:p>
            <a:pPr algn="ctr"/>
            <a:r>
              <a:rPr lang="en-US" dirty="0" smtClean="0"/>
              <a:t>Newton</a:t>
            </a:r>
          </a:p>
          <a:p>
            <a:pPr algn="ctr"/>
            <a:r>
              <a:rPr lang="en-US" dirty="0" smtClean="0">
                <a:solidFill>
                  <a:srgbClr val="00B050"/>
                </a:solidFill>
              </a:rPr>
              <a:t>SR </a:t>
            </a:r>
            <a:r>
              <a:rPr lang="en-US" dirty="0" smtClean="0"/>
              <a:t>- </a:t>
            </a:r>
            <a:r>
              <a:rPr lang="en-US" dirty="0" smtClean="0">
                <a:solidFill>
                  <a:srgbClr val="FFFF00"/>
                </a:solidFill>
              </a:rPr>
              <a:t>mg </a:t>
            </a:r>
            <a:r>
              <a:rPr lang="en-US" dirty="0" smtClean="0"/>
              <a:t>= (m</a:t>
            </a:r>
            <a:r>
              <a:rPr lang="en-US" dirty="0" smtClean="0">
                <a:solidFill>
                  <a:srgbClr val="00B0F0"/>
                </a:solidFill>
              </a:rPr>
              <a:t>)(-a)</a:t>
            </a:r>
            <a:endParaRPr lang="en-US" dirty="0">
              <a:solidFill>
                <a:srgbClr val="00B0F0"/>
              </a:solidFill>
            </a:endParaRPr>
          </a:p>
        </p:txBody>
      </p:sp>
      <p:sp>
        <p:nvSpPr>
          <p:cNvPr id="2" name="Title 1"/>
          <p:cNvSpPr>
            <a:spLocks noGrp="1"/>
          </p:cNvSpPr>
          <p:nvPr>
            <p:ph type="ctrTitle"/>
          </p:nvPr>
        </p:nvSpPr>
        <p:spPr>
          <a:xfrm>
            <a:off x="762000" y="381000"/>
            <a:ext cx="7543800" cy="3352800"/>
          </a:xfrm>
        </p:spPr>
        <p:txBody>
          <a:bodyPr/>
          <a:lstStyle/>
          <a:p>
            <a:r>
              <a:rPr lang="en-US" dirty="0" smtClean="0"/>
              <a:t>Recall that in chapter 4 your authors introduced the expression “apparent weight.”  I prefer the expression “scale reading” because it refers to an actual force instead of something that does not exist.</a:t>
            </a:r>
            <a:endParaRPr lang="en-US" dirty="0"/>
          </a:p>
        </p:txBody>
      </p:sp>
      <p:sp>
        <p:nvSpPr>
          <p:cNvPr id="6" name="Title 1"/>
          <p:cNvSpPr txBox="1">
            <a:spLocks/>
          </p:cNvSpPr>
          <p:nvPr/>
        </p:nvSpPr>
        <p:spPr>
          <a:xfrm>
            <a:off x="762000" y="3657600"/>
            <a:ext cx="2971800" cy="29718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The scale reading is the size of the force exerted by the scale.</a:t>
            </a:r>
            <a:endParaRPr lang="en-US" dirty="0"/>
          </a:p>
        </p:txBody>
      </p:sp>
      <p:grpSp>
        <p:nvGrpSpPr>
          <p:cNvPr id="14" name="Group 13"/>
          <p:cNvGrpSpPr/>
          <p:nvPr/>
        </p:nvGrpSpPr>
        <p:grpSpPr>
          <a:xfrm>
            <a:off x="2971800" y="3187453"/>
            <a:ext cx="3084250" cy="3403476"/>
            <a:chOff x="2971800" y="3187453"/>
            <a:chExt cx="3084250" cy="3403476"/>
          </a:xfrm>
        </p:grpSpPr>
        <p:grpSp>
          <p:nvGrpSpPr>
            <p:cNvPr id="5" name="Group 4"/>
            <p:cNvGrpSpPr/>
            <p:nvPr/>
          </p:nvGrpSpPr>
          <p:grpSpPr>
            <a:xfrm>
              <a:off x="3581400" y="3873253"/>
              <a:ext cx="1752600" cy="2133600"/>
              <a:chOff x="5410200" y="4419600"/>
              <a:chExt cx="1752600" cy="2133600"/>
            </a:xfrm>
          </p:grpSpPr>
          <p:sp>
            <p:nvSpPr>
              <p:cNvPr id="3" name="Rectangle 2"/>
              <p:cNvSpPr/>
              <p:nvPr/>
            </p:nvSpPr>
            <p:spPr>
              <a:xfrm>
                <a:off x="5410200" y="4419600"/>
                <a:ext cx="1752600" cy="213360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5943600" y="6324600"/>
                <a:ext cx="685800" cy="228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098" name="Picture 2" descr="C:\Users\bhalfpap\AppData\Local\Microsoft\Windows\Temporary Internet Files\Content.IE5\1HMHPKE2\MC900440548[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43600" y="4472866"/>
                <a:ext cx="717550" cy="1828800"/>
              </a:xfrm>
              <a:prstGeom prst="rect">
                <a:avLst/>
              </a:prstGeom>
              <a:noFill/>
              <a:extLst>
                <a:ext uri="{909E8E84-426E-40DD-AFC4-6F175D3DCCD1}">
                  <a14:hiddenFill xmlns:a14="http://schemas.microsoft.com/office/drawing/2010/main">
                    <a:solidFill>
                      <a:srgbClr val="FFFFFF"/>
                    </a:solidFill>
                  </a14:hiddenFill>
                </a:ext>
              </a:extLst>
            </p:spPr>
          </p:pic>
        </p:grpSp>
        <p:cxnSp>
          <p:nvCxnSpPr>
            <p:cNvPr id="9" name="Straight Arrow Connector 8"/>
            <p:cNvCxnSpPr/>
            <p:nvPr/>
          </p:nvCxnSpPr>
          <p:spPr>
            <a:xfrm flipV="1">
              <a:off x="3429000" y="3454153"/>
              <a:ext cx="0" cy="838200"/>
            </a:xfrm>
            <a:prstGeom prst="straightConnector1">
              <a:avLst/>
            </a:prstGeom>
            <a:ln w="31750">
              <a:solidFill>
                <a:schemeClr val="tx1"/>
              </a:solidFill>
              <a:headEnd type="none"/>
              <a:tailEnd type="arrow"/>
            </a:ln>
          </p:spPr>
          <p:style>
            <a:lnRef idx="1">
              <a:schemeClr val="accent1"/>
            </a:lnRef>
            <a:fillRef idx="0">
              <a:schemeClr val="accent1"/>
            </a:fillRef>
            <a:effectRef idx="0">
              <a:schemeClr val="accent1"/>
            </a:effectRef>
            <a:fontRef idx="minor">
              <a:schemeClr val="tx1"/>
            </a:fontRef>
          </p:style>
        </p:cxnSp>
        <p:sp>
          <p:nvSpPr>
            <p:cNvPr id="11" name="Title 1"/>
            <p:cNvSpPr txBox="1">
              <a:spLocks/>
            </p:cNvSpPr>
            <p:nvPr/>
          </p:nvSpPr>
          <p:spPr>
            <a:xfrm>
              <a:off x="2971800" y="3187453"/>
              <a:ext cx="533400" cy="6858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t>+</a:t>
              </a:r>
            </a:p>
          </p:txBody>
        </p:sp>
        <p:cxnSp>
          <p:nvCxnSpPr>
            <p:cNvPr id="12" name="Straight Arrow Connector 11"/>
            <p:cNvCxnSpPr/>
            <p:nvPr/>
          </p:nvCxnSpPr>
          <p:spPr>
            <a:xfrm flipV="1">
              <a:off x="4486152" y="5752729"/>
              <a:ext cx="0" cy="838200"/>
            </a:xfrm>
            <a:prstGeom prst="straightConnector1">
              <a:avLst/>
            </a:prstGeom>
            <a:ln w="31750">
              <a:solidFill>
                <a:srgbClr val="00B050"/>
              </a:solidFill>
              <a:headEnd type="none"/>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4507606" y="4764719"/>
              <a:ext cx="0" cy="797881"/>
            </a:xfrm>
            <a:prstGeom prst="straightConnector1">
              <a:avLst/>
            </a:prstGeom>
            <a:ln w="31750">
              <a:solidFill>
                <a:srgbClr val="FFFF00"/>
              </a:solidFill>
              <a:headEnd type="none"/>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5486400" y="4470646"/>
              <a:ext cx="0" cy="797881"/>
            </a:xfrm>
            <a:prstGeom prst="straightConnector1">
              <a:avLst/>
            </a:prstGeom>
            <a:ln w="50800" cmpd="dbl">
              <a:solidFill>
                <a:srgbClr val="00B0F0"/>
              </a:solidFill>
              <a:headEnd type="none"/>
              <a:tailEnd type="arrow"/>
            </a:ln>
          </p:spPr>
          <p:style>
            <a:lnRef idx="1">
              <a:schemeClr val="accent1"/>
            </a:lnRef>
            <a:fillRef idx="0">
              <a:schemeClr val="accent1"/>
            </a:fillRef>
            <a:effectRef idx="0">
              <a:schemeClr val="accent1"/>
            </a:effectRef>
            <a:fontRef idx="minor">
              <a:schemeClr val="tx1"/>
            </a:fontRef>
          </p:style>
        </p:cxnSp>
        <p:sp>
          <p:nvSpPr>
            <p:cNvPr id="16" name="Title 1"/>
            <p:cNvSpPr txBox="1">
              <a:spLocks/>
            </p:cNvSpPr>
            <p:nvPr/>
          </p:nvSpPr>
          <p:spPr>
            <a:xfrm>
              <a:off x="3505200" y="4764719"/>
              <a:ext cx="762000" cy="6858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solidFill>
                    <a:srgbClr val="FFFF00"/>
                  </a:solidFill>
                </a:rPr>
                <a:t>mg</a:t>
              </a:r>
              <a:endParaRPr lang="en-US" dirty="0">
                <a:solidFill>
                  <a:srgbClr val="FFFF00"/>
                </a:solidFill>
              </a:endParaRPr>
            </a:p>
          </p:txBody>
        </p:sp>
        <p:sp>
          <p:nvSpPr>
            <p:cNvPr id="17" name="Title 1"/>
            <p:cNvSpPr txBox="1">
              <a:spLocks/>
            </p:cNvSpPr>
            <p:nvPr/>
          </p:nvSpPr>
          <p:spPr>
            <a:xfrm>
              <a:off x="3711575" y="5905129"/>
              <a:ext cx="762000" cy="6858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solidFill>
                    <a:srgbClr val="00B050"/>
                  </a:solidFill>
                </a:rPr>
                <a:t>SR</a:t>
              </a:r>
              <a:endParaRPr lang="en-US" dirty="0">
                <a:solidFill>
                  <a:srgbClr val="00B050"/>
                </a:solidFill>
              </a:endParaRPr>
            </a:p>
          </p:txBody>
        </p:sp>
        <p:sp>
          <p:nvSpPr>
            <p:cNvPr id="18" name="Title 1"/>
            <p:cNvSpPr txBox="1">
              <a:spLocks/>
            </p:cNvSpPr>
            <p:nvPr/>
          </p:nvSpPr>
          <p:spPr>
            <a:xfrm>
              <a:off x="5522650" y="4470646"/>
              <a:ext cx="533400" cy="6858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solidFill>
                    <a:srgbClr val="00B0F0"/>
                  </a:solidFill>
                </a:rPr>
                <a:t>a</a:t>
              </a:r>
              <a:endParaRPr lang="en-US" dirty="0">
                <a:solidFill>
                  <a:srgbClr val="00B0F0"/>
                </a:solidFill>
              </a:endParaRPr>
            </a:p>
          </p:txBody>
        </p:sp>
      </p:grpSp>
    </p:spTree>
    <p:extLst>
      <p:ext uri="{BB962C8B-B14F-4D97-AF65-F5344CB8AC3E}">
        <p14:creationId xmlns:p14="http://schemas.microsoft.com/office/powerpoint/2010/main" val="753827794"/>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0"/>
            <a:ext cx="7543800" cy="5943600"/>
          </a:xfrm>
        </p:spPr>
        <p:txBody>
          <a:bodyPr/>
          <a:lstStyle/>
          <a:p>
            <a:r>
              <a:rPr lang="en-US" dirty="0" smtClean="0">
                <a:solidFill>
                  <a:srgbClr val="FFFF00"/>
                </a:solidFill>
              </a:rPr>
              <a:t>Clicker Question  -  Suppose that the scale is equipped with </a:t>
            </a:r>
            <a:r>
              <a:rPr lang="en-US" dirty="0" err="1" smtClean="0">
                <a:solidFill>
                  <a:srgbClr val="FFFF00"/>
                </a:solidFill>
              </a:rPr>
              <a:t>feetbelts</a:t>
            </a:r>
            <a:r>
              <a:rPr lang="en-US" dirty="0" smtClean="0">
                <a:solidFill>
                  <a:srgbClr val="FFFF00"/>
                </a:solidFill>
              </a:rPr>
              <a:t> that attach your feet to the scale.  What is the scale reading in the case of an exciting carnival ride where the acceleration is 19.6m/s</a:t>
            </a:r>
            <a:r>
              <a:rPr lang="en-US" baseline="30000" dirty="0" smtClean="0">
                <a:solidFill>
                  <a:srgbClr val="FFFF00"/>
                </a:solidFill>
              </a:rPr>
              <a:t>2</a:t>
            </a:r>
            <a:r>
              <a:rPr lang="en-US" dirty="0" smtClean="0">
                <a:solidFill>
                  <a:srgbClr val="FFFF00"/>
                </a:solidFill>
              </a:rPr>
              <a:t> downward.  Your mass is 50kg.</a:t>
            </a:r>
            <a:br>
              <a:rPr lang="en-US" dirty="0" smtClean="0">
                <a:solidFill>
                  <a:srgbClr val="FFFF00"/>
                </a:solidFill>
              </a:rPr>
            </a:br>
            <a:r>
              <a:rPr lang="en-US" dirty="0">
                <a:solidFill>
                  <a:srgbClr val="FFFF00"/>
                </a:solidFill>
              </a:rPr>
              <a:t/>
            </a:r>
            <a:br>
              <a:rPr lang="en-US" dirty="0">
                <a:solidFill>
                  <a:srgbClr val="FFFF00"/>
                </a:solidFill>
              </a:rPr>
            </a:br>
            <a:r>
              <a:rPr lang="en-US" dirty="0" smtClean="0">
                <a:solidFill>
                  <a:srgbClr val="FFFF00"/>
                </a:solidFill>
              </a:rPr>
              <a:t>A)	980N</a:t>
            </a:r>
            <a:br>
              <a:rPr lang="en-US" dirty="0" smtClean="0">
                <a:solidFill>
                  <a:srgbClr val="FFFF00"/>
                </a:solidFill>
              </a:rPr>
            </a:br>
            <a:r>
              <a:rPr lang="en-US" dirty="0" smtClean="0">
                <a:solidFill>
                  <a:srgbClr val="FFFF00"/>
                </a:solidFill>
              </a:rPr>
              <a:t>B)	-980N</a:t>
            </a:r>
            <a:br>
              <a:rPr lang="en-US" dirty="0" smtClean="0">
                <a:solidFill>
                  <a:srgbClr val="FFFF00"/>
                </a:solidFill>
              </a:rPr>
            </a:br>
            <a:r>
              <a:rPr lang="en-US" dirty="0" smtClean="0">
                <a:solidFill>
                  <a:srgbClr val="FFFF00"/>
                </a:solidFill>
              </a:rPr>
              <a:t>C)	490N</a:t>
            </a:r>
            <a:br>
              <a:rPr lang="en-US" dirty="0" smtClean="0">
                <a:solidFill>
                  <a:srgbClr val="FFFF00"/>
                </a:solidFill>
              </a:rPr>
            </a:br>
            <a:r>
              <a:rPr lang="en-US" dirty="0" smtClean="0">
                <a:solidFill>
                  <a:srgbClr val="FFFF00"/>
                </a:solidFill>
              </a:rPr>
              <a:t>D)	-490N</a:t>
            </a:r>
            <a:endParaRPr lang="en-US" dirty="0">
              <a:solidFill>
                <a:srgbClr val="FFFF00"/>
              </a:solidFill>
            </a:endParaRPr>
          </a:p>
        </p:txBody>
      </p:sp>
      <p:sp>
        <p:nvSpPr>
          <p:cNvPr id="13" name="Rectangle 12"/>
          <p:cNvSpPr/>
          <p:nvPr/>
        </p:nvSpPr>
        <p:spPr>
          <a:xfrm>
            <a:off x="4664075" y="3695701"/>
            <a:ext cx="1752600" cy="213360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5159375" y="5570369"/>
            <a:ext cx="685800" cy="228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Arrow Connector 4"/>
          <p:cNvCxnSpPr/>
          <p:nvPr/>
        </p:nvCxnSpPr>
        <p:spPr>
          <a:xfrm flipV="1">
            <a:off x="4495800" y="3640215"/>
            <a:ext cx="0" cy="838200"/>
          </a:xfrm>
          <a:prstGeom prst="straightConnector1">
            <a:avLst/>
          </a:prstGeom>
          <a:ln w="31750">
            <a:solidFill>
              <a:schemeClr val="tx1"/>
            </a:solidFill>
            <a:headEnd type="none"/>
            <a:tailEnd type="arrow"/>
          </a:ln>
        </p:spPr>
        <p:style>
          <a:lnRef idx="1">
            <a:schemeClr val="accent1"/>
          </a:lnRef>
          <a:fillRef idx="0">
            <a:schemeClr val="accent1"/>
          </a:fillRef>
          <a:effectRef idx="0">
            <a:schemeClr val="accent1"/>
          </a:effectRef>
          <a:fontRef idx="minor">
            <a:schemeClr val="tx1"/>
          </a:fontRef>
        </p:style>
      </p:cxnSp>
      <p:sp>
        <p:nvSpPr>
          <p:cNvPr id="6" name="Title 1"/>
          <p:cNvSpPr txBox="1">
            <a:spLocks/>
          </p:cNvSpPr>
          <p:nvPr/>
        </p:nvSpPr>
        <p:spPr>
          <a:xfrm>
            <a:off x="4038600" y="3373515"/>
            <a:ext cx="533400" cy="6858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t>+</a:t>
            </a:r>
          </a:p>
        </p:txBody>
      </p:sp>
      <p:cxnSp>
        <p:nvCxnSpPr>
          <p:cNvPr id="7" name="Straight Arrow Connector 6"/>
          <p:cNvCxnSpPr/>
          <p:nvPr/>
        </p:nvCxnSpPr>
        <p:spPr>
          <a:xfrm flipV="1">
            <a:off x="5502275" y="5570369"/>
            <a:ext cx="0" cy="838200"/>
          </a:xfrm>
          <a:prstGeom prst="straightConnector1">
            <a:avLst/>
          </a:prstGeom>
          <a:ln w="31750">
            <a:solidFill>
              <a:srgbClr val="00B050"/>
            </a:solidFill>
            <a:headEnd type="none"/>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5533408" y="4201727"/>
            <a:ext cx="0" cy="797881"/>
          </a:xfrm>
          <a:prstGeom prst="straightConnector1">
            <a:avLst/>
          </a:prstGeom>
          <a:ln w="31750">
            <a:solidFill>
              <a:srgbClr val="FFFF00"/>
            </a:solidFill>
            <a:headEnd type="none"/>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6705600" y="3858827"/>
            <a:ext cx="0" cy="797881"/>
          </a:xfrm>
          <a:prstGeom prst="straightConnector1">
            <a:avLst/>
          </a:prstGeom>
          <a:ln w="50800" cmpd="dbl">
            <a:solidFill>
              <a:srgbClr val="00B0F0"/>
            </a:solidFill>
            <a:headEnd type="none"/>
            <a:tailEnd type="arrow"/>
          </a:ln>
        </p:spPr>
        <p:style>
          <a:lnRef idx="1">
            <a:schemeClr val="accent1"/>
          </a:lnRef>
          <a:fillRef idx="0">
            <a:schemeClr val="accent1"/>
          </a:fillRef>
          <a:effectRef idx="0">
            <a:schemeClr val="accent1"/>
          </a:effectRef>
          <a:fontRef idx="minor">
            <a:schemeClr val="tx1"/>
          </a:fontRef>
        </p:style>
      </p:cxnSp>
      <p:sp>
        <p:nvSpPr>
          <p:cNvPr id="10" name="Title 1"/>
          <p:cNvSpPr txBox="1">
            <a:spLocks/>
          </p:cNvSpPr>
          <p:nvPr/>
        </p:nvSpPr>
        <p:spPr>
          <a:xfrm>
            <a:off x="4819033" y="3858827"/>
            <a:ext cx="762000" cy="6858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solidFill>
                  <a:srgbClr val="FFFF00"/>
                </a:solidFill>
              </a:rPr>
              <a:t>mg</a:t>
            </a:r>
            <a:endParaRPr lang="en-US" dirty="0">
              <a:solidFill>
                <a:srgbClr val="FFFF00"/>
              </a:solidFill>
            </a:endParaRPr>
          </a:p>
        </p:txBody>
      </p:sp>
      <p:sp>
        <p:nvSpPr>
          <p:cNvPr id="11" name="Title 1"/>
          <p:cNvSpPr txBox="1">
            <a:spLocks/>
          </p:cNvSpPr>
          <p:nvPr/>
        </p:nvSpPr>
        <p:spPr>
          <a:xfrm>
            <a:off x="4771408" y="5812655"/>
            <a:ext cx="762000" cy="6858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solidFill>
                  <a:srgbClr val="00B050"/>
                </a:solidFill>
              </a:rPr>
              <a:t>SR</a:t>
            </a:r>
            <a:endParaRPr lang="en-US" dirty="0">
              <a:solidFill>
                <a:srgbClr val="00B050"/>
              </a:solidFill>
            </a:endParaRPr>
          </a:p>
        </p:txBody>
      </p:sp>
      <p:sp>
        <p:nvSpPr>
          <p:cNvPr id="12" name="Title 1"/>
          <p:cNvSpPr txBox="1">
            <a:spLocks/>
          </p:cNvSpPr>
          <p:nvPr/>
        </p:nvSpPr>
        <p:spPr>
          <a:xfrm>
            <a:off x="6705600" y="3792615"/>
            <a:ext cx="533400" cy="6858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solidFill>
                  <a:srgbClr val="00B0F0"/>
                </a:solidFill>
              </a:rPr>
              <a:t>a</a:t>
            </a:r>
            <a:endParaRPr lang="en-US" dirty="0">
              <a:solidFill>
                <a:srgbClr val="00B0F0"/>
              </a:solidFill>
            </a:endParaRPr>
          </a:p>
        </p:txBody>
      </p:sp>
      <p:pic>
        <p:nvPicPr>
          <p:cNvPr id="5122" name="Picture 2" descr="C:\Users\bhalfpap\AppData\Local\Microsoft\Windows\Temporary Internet Files\Content.IE5\KL3111ZU\MM900283559[1].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5200033" y="4705351"/>
            <a:ext cx="666750" cy="8763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5967906"/>
      </p:ext>
    </p:extLst>
  </p:cSld>
  <p:clrMapOvr>
    <a:masterClrMapping/>
  </p:clrMapOvr>
  <p:transition>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304800"/>
            <a:ext cx="7543800" cy="838200"/>
          </a:xfrm>
        </p:spPr>
        <p:txBody>
          <a:bodyPr/>
          <a:lstStyle/>
          <a:p>
            <a:pPr algn="ctr"/>
            <a:r>
              <a:rPr lang="en-US" dirty="0" smtClean="0"/>
              <a:t>The Spinning Drum of Death</a:t>
            </a:r>
            <a:endParaRPr lang="en-US" dirty="0"/>
          </a:p>
        </p:txBody>
      </p:sp>
      <p:sp>
        <p:nvSpPr>
          <p:cNvPr id="3" name="Title 1"/>
          <p:cNvSpPr txBox="1">
            <a:spLocks/>
          </p:cNvSpPr>
          <p:nvPr/>
        </p:nvSpPr>
        <p:spPr>
          <a:xfrm>
            <a:off x="892206" y="1295400"/>
            <a:ext cx="7543800" cy="18288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What is the minimum angular velocity of the drum </a:t>
            </a:r>
            <a:r>
              <a:rPr lang="en-US" dirty="0" smtClean="0"/>
              <a:t>if </a:t>
            </a:r>
            <a:r>
              <a:rPr lang="en-US" dirty="0" smtClean="0"/>
              <a:t>the monkey is to not slide down the walls?  Let </a:t>
            </a:r>
            <a:r>
              <a:rPr lang="el-GR" dirty="0" smtClean="0"/>
              <a:t>μ</a:t>
            </a:r>
            <a:r>
              <a:rPr lang="en-US" baseline="-25000" dirty="0" smtClean="0"/>
              <a:t>s</a:t>
            </a:r>
            <a:r>
              <a:rPr lang="en-US" dirty="0" smtClean="0"/>
              <a:t> = 0.40.</a:t>
            </a:r>
            <a:endParaRPr lang="en-US" dirty="0"/>
          </a:p>
        </p:txBody>
      </p:sp>
      <p:sp>
        <p:nvSpPr>
          <p:cNvPr id="4" name="Oval 3"/>
          <p:cNvSpPr/>
          <p:nvPr/>
        </p:nvSpPr>
        <p:spPr>
          <a:xfrm>
            <a:off x="892206" y="3429000"/>
            <a:ext cx="7543800" cy="990600"/>
          </a:xfrm>
          <a:prstGeom prst="ellipse">
            <a:avLst/>
          </a:prstGeom>
          <a:noFill/>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892206" y="5453109"/>
            <a:ext cx="7543800" cy="990600"/>
          </a:xfrm>
          <a:prstGeom prst="ellipse">
            <a:avLst/>
          </a:prstGeom>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4" idx="2"/>
            <a:endCxn id="5" idx="2"/>
          </p:cNvCxnSpPr>
          <p:nvPr/>
        </p:nvCxnSpPr>
        <p:spPr>
          <a:xfrm>
            <a:off x="892206" y="3924300"/>
            <a:ext cx="0" cy="2024109"/>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8436006" y="3924299"/>
            <a:ext cx="0" cy="2024109"/>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a:endCxn id="4" idx="2"/>
          </p:cNvCxnSpPr>
          <p:nvPr/>
        </p:nvCxnSpPr>
        <p:spPr>
          <a:xfrm flipH="1">
            <a:off x="892206" y="3924299"/>
            <a:ext cx="3771900" cy="1"/>
          </a:xfrm>
          <a:prstGeom prst="straightConnector1">
            <a:avLst/>
          </a:prstGeom>
          <a:ln w="31750">
            <a:solidFill>
              <a:schemeClr val="tx1"/>
            </a:solidFill>
            <a:prstDash val="sysDot"/>
            <a:headEnd type="arrow"/>
            <a:tailEnd type="arrow"/>
          </a:ln>
        </p:spPr>
        <p:style>
          <a:lnRef idx="1">
            <a:schemeClr val="accent1"/>
          </a:lnRef>
          <a:fillRef idx="0">
            <a:schemeClr val="accent1"/>
          </a:fillRef>
          <a:effectRef idx="0">
            <a:schemeClr val="accent1"/>
          </a:effectRef>
          <a:fontRef idx="minor">
            <a:schemeClr val="tx1"/>
          </a:fontRef>
        </p:style>
      </p:cxnSp>
      <p:sp>
        <p:nvSpPr>
          <p:cNvPr id="12" name="Title 1"/>
          <p:cNvSpPr txBox="1">
            <a:spLocks/>
          </p:cNvSpPr>
          <p:nvPr/>
        </p:nvSpPr>
        <p:spPr>
          <a:xfrm>
            <a:off x="990600" y="4114800"/>
            <a:ext cx="4495800" cy="1431156"/>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solidFill>
                  <a:srgbClr val="00B0F0"/>
                </a:solidFill>
              </a:rPr>
              <a:t>Take 5 minutes to work </a:t>
            </a:r>
          </a:p>
          <a:p>
            <a:r>
              <a:rPr lang="en-US" dirty="0" smtClean="0">
                <a:solidFill>
                  <a:srgbClr val="00B0F0"/>
                </a:solidFill>
              </a:rPr>
              <a:t>on the problem</a:t>
            </a:r>
            <a:endParaRPr lang="en-US" dirty="0">
              <a:solidFill>
                <a:srgbClr val="00B0F0"/>
              </a:solidFill>
            </a:endParaRPr>
          </a:p>
        </p:txBody>
      </p:sp>
      <p:sp>
        <p:nvSpPr>
          <p:cNvPr id="13" name="Title 1"/>
          <p:cNvSpPr txBox="1">
            <a:spLocks/>
          </p:cNvSpPr>
          <p:nvPr/>
        </p:nvSpPr>
        <p:spPr>
          <a:xfrm>
            <a:off x="2336307" y="3200400"/>
            <a:ext cx="1828800" cy="8382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dirty="0" smtClean="0"/>
              <a:t>r = 2.0m</a:t>
            </a:r>
            <a:endParaRPr lang="en-US" dirty="0"/>
          </a:p>
        </p:txBody>
      </p:sp>
      <p:sp>
        <p:nvSpPr>
          <p:cNvPr id="14" name="Arc 13"/>
          <p:cNvSpPr/>
          <p:nvPr/>
        </p:nvSpPr>
        <p:spPr>
          <a:xfrm>
            <a:off x="5486400" y="3356314"/>
            <a:ext cx="3200400" cy="1104900"/>
          </a:xfrm>
          <a:prstGeom prst="arc">
            <a:avLst/>
          </a:prstGeom>
          <a:ln w="38100">
            <a:solidFill>
              <a:srgbClr val="00B050"/>
            </a:solidFill>
            <a:headEnd type="arrow"/>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Title 1"/>
          <p:cNvSpPr txBox="1">
            <a:spLocks/>
          </p:cNvSpPr>
          <p:nvPr/>
        </p:nvSpPr>
        <p:spPr>
          <a:xfrm>
            <a:off x="7391400" y="2851951"/>
            <a:ext cx="707994" cy="6096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l-GR" dirty="0" smtClean="0">
                <a:solidFill>
                  <a:srgbClr val="00B050"/>
                </a:solidFill>
              </a:rPr>
              <a:t>ω</a:t>
            </a:r>
            <a:endParaRPr lang="en-US" dirty="0">
              <a:solidFill>
                <a:srgbClr val="00B050"/>
              </a:solidFill>
            </a:endParaRPr>
          </a:p>
        </p:txBody>
      </p:sp>
      <p:pic>
        <p:nvPicPr>
          <p:cNvPr id="6147" name="Picture 3" descr="C:\Users\bhalfpap\AppData\Local\Microsoft\Windows\Temporary Internet Files\Content.IE5\ISQ3JE9R\MC900417454[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141429" y="4099264"/>
            <a:ext cx="1843430" cy="15352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80426265"/>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81000"/>
            <a:ext cx="2971800" cy="838200"/>
          </a:xfrm>
        </p:spPr>
        <p:txBody>
          <a:bodyPr/>
          <a:lstStyle/>
          <a:p>
            <a:r>
              <a:rPr lang="en-US" dirty="0" smtClean="0"/>
              <a:t> Did you draw?</a:t>
            </a:r>
            <a:endParaRPr lang="en-US" dirty="0"/>
          </a:p>
        </p:txBody>
      </p:sp>
      <p:pic>
        <p:nvPicPr>
          <p:cNvPr id="7170" name="Picture 2" descr="C:\Users\bhalfpap\AppData\Local\Microsoft\Windows\Temporary Internet Files\Content.IE5\ISQ3JE9R\MC900417454[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15000" y="1647917"/>
            <a:ext cx="1843430" cy="1535278"/>
          </a:xfrm>
          <a:prstGeom prst="rect">
            <a:avLst/>
          </a:prstGeom>
          <a:noFill/>
          <a:extLst>
            <a:ext uri="{909E8E84-426E-40DD-AFC4-6F175D3DCCD1}">
              <a14:hiddenFill xmlns:a14="http://schemas.microsoft.com/office/drawing/2010/main">
                <a:solidFill>
                  <a:srgbClr val="FFFFFF"/>
                </a:solidFill>
              </a14:hiddenFill>
            </a:ext>
          </a:extLst>
        </p:spPr>
      </p:pic>
      <p:pic>
        <p:nvPicPr>
          <p:cNvPr id="7171" name="Picture 3" descr="C:\Users\bhalfpap\AppData\Local\Microsoft\Windows\Temporary Internet Files\Content.IE5\ISQ3JE9R\MP900443086[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10000" y="381000"/>
            <a:ext cx="1215866" cy="805815"/>
          </a:xfrm>
          <a:prstGeom prst="rect">
            <a:avLst/>
          </a:prstGeom>
          <a:noFill/>
          <a:extLst>
            <a:ext uri="{909E8E84-426E-40DD-AFC4-6F175D3DCCD1}">
              <a14:hiddenFill xmlns:a14="http://schemas.microsoft.com/office/drawing/2010/main">
                <a:solidFill>
                  <a:srgbClr val="FFFFFF"/>
                </a:solidFill>
              </a14:hiddenFill>
            </a:ext>
          </a:extLst>
        </p:spPr>
      </p:pic>
      <p:grpSp>
        <p:nvGrpSpPr>
          <p:cNvPr id="9" name="Group 8"/>
          <p:cNvGrpSpPr/>
          <p:nvPr/>
        </p:nvGrpSpPr>
        <p:grpSpPr>
          <a:xfrm>
            <a:off x="7391400" y="337261"/>
            <a:ext cx="1295400" cy="1072439"/>
            <a:chOff x="7391400" y="337261"/>
            <a:chExt cx="1295400" cy="1072439"/>
          </a:xfrm>
        </p:grpSpPr>
        <p:cxnSp>
          <p:nvCxnSpPr>
            <p:cNvPr id="4" name="Straight Arrow Connector 3"/>
            <p:cNvCxnSpPr/>
            <p:nvPr/>
          </p:nvCxnSpPr>
          <p:spPr>
            <a:xfrm flipH="1">
              <a:off x="7620000" y="1371600"/>
              <a:ext cx="914400"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flipV="1">
              <a:off x="8534400" y="609600"/>
              <a:ext cx="0" cy="76200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1" name="Title 1"/>
            <p:cNvSpPr txBox="1">
              <a:spLocks/>
            </p:cNvSpPr>
            <p:nvPr/>
          </p:nvSpPr>
          <p:spPr>
            <a:xfrm>
              <a:off x="7391400" y="571500"/>
              <a:ext cx="685800" cy="8382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 x</a:t>
              </a:r>
              <a:endParaRPr lang="en-US" dirty="0"/>
            </a:p>
          </p:txBody>
        </p:sp>
        <p:sp>
          <p:nvSpPr>
            <p:cNvPr id="12" name="Title 1"/>
            <p:cNvSpPr txBox="1">
              <a:spLocks/>
            </p:cNvSpPr>
            <p:nvPr/>
          </p:nvSpPr>
          <p:spPr>
            <a:xfrm>
              <a:off x="8001000" y="337261"/>
              <a:ext cx="685800" cy="653339"/>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 y</a:t>
              </a:r>
              <a:endParaRPr lang="en-US" dirty="0"/>
            </a:p>
          </p:txBody>
        </p:sp>
      </p:grpSp>
      <p:grpSp>
        <p:nvGrpSpPr>
          <p:cNvPr id="10" name="Group 9"/>
          <p:cNvGrpSpPr/>
          <p:nvPr/>
        </p:nvGrpSpPr>
        <p:grpSpPr>
          <a:xfrm>
            <a:off x="4613054" y="1702663"/>
            <a:ext cx="914400" cy="888137"/>
            <a:chOff x="4613054" y="1702663"/>
            <a:chExt cx="914400" cy="888137"/>
          </a:xfrm>
        </p:grpSpPr>
        <p:cxnSp>
          <p:nvCxnSpPr>
            <p:cNvPr id="16" name="Straight Arrow Connector 15"/>
            <p:cNvCxnSpPr/>
            <p:nvPr/>
          </p:nvCxnSpPr>
          <p:spPr>
            <a:xfrm flipH="1">
              <a:off x="4613054" y="2590800"/>
              <a:ext cx="914400" cy="0"/>
            </a:xfrm>
            <a:prstGeom prst="straightConnector1">
              <a:avLst/>
            </a:prstGeom>
            <a:ln w="50800" cmpd="dbl">
              <a:solidFill>
                <a:srgbClr val="00B0F0"/>
              </a:solidFill>
              <a:tailEnd type="arrow"/>
            </a:ln>
          </p:spPr>
          <p:style>
            <a:lnRef idx="1">
              <a:schemeClr val="accent1"/>
            </a:lnRef>
            <a:fillRef idx="0">
              <a:schemeClr val="accent1"/>
            </a:fillRef>
            <a:effectRef idx="0">
              <a:schemeClr val="accent1"/>
            </a:effectRef>
            <a:fontRef idx="minor">
              <a:schemeClr val="tx1"/>
            </a:fontRef>
          </p:style>
        </p:cxnSp>
        <p:sp>
          <p:nvSpPr>
            <p:cNvPr id="17" name="Title 1"/>
            <p:cNvSpPr txBox="1">
              <a:spLocks/>
            </p:cNvSpPr>
            <p:nvPr/>
          </p:nvSpPr>
          <p:spPr>
            <a:xfrm>
              <a:off x="4727354" y="1702663"/>
              <a:ext cx="685800" cy="8382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 </a:t>
              </a:r>
              <a:r>
                <a:rPr lang="en-US" dirty="0" smtClean="0">
                  <a:solidFill>
                    <a:srgbClr val="00B0F0"/>
                  </a:solidFill>
                </a:rPr>
                <a:t>a</a:t>
              </a:r>
              <a:endParaRPr lang="en-US" dirty="0"/>
            </a:p>
          </p:txBody>
        </p:sp>
      </p:grpSp>
      <p:grpSp>
        <p:nvGrpSpPr>
          <p:cNvPr id="23" name="Group 22"/>
          <p:cNvGrpSpPr/>
          <p:nvPr/>
        </p:nvGrpSpPr>
        <p:grpSpPr>
          <a:xfrm>
            <a:off x="6553200" y="3135478"/>
            <a:ext cx="1005230" cy="838200"/>
            <a:chOff x="6553200" y="3135478"/>
            <a:chExt cx="1005230" cy="838200"/>
          </a:xfrm>
        </p:grpSpPr>
        <p:cxnSp>
          <p:nvCxnSpPr>
            <p:cNvPr id="13" name="Straight Arrow Connector 12"/>
            <p:cNvCxnSpPr/>
            <p:nvPr/>
          </p:nvCxnSpPr>
          <p:spPr>
            <a:xfrm flipV="1">
              <a:off x="6553200" y="3211678"/>
              <a:ext cx="0" cy="762000"/>
            </a:xfrm>
            <a:prstGeom prst="straightConnector1">
              <a:avLst/>
            </a:prstGeom>
            <a:ln w="38100">
              <a:solidFill>
                <a:srgbClr val="FFFF00"/>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18" name="Title 1"/>
            <p:cNvSpPr txBox="1">
              <a:spLocks/>
            </p:cNvSpPr>
            <p:nvPr/>
          </p:nvSpPr>
          <p:spPr>
            <a:xfrm>
              <a:off x="6553200" y="3135478"/>
              <a:ext cx="1005230" cy="8382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 </a:t>
              </a:r>
              <a:r>
                <a:rPr lang="en-US" dirty="0" smtClean="0">
                  <a:solidFill>
                    <a:srgbClr val="FFFF00"/>
                  </a:solidFill>
                </a:rPr>
                <a:t>mg</a:t>
              </a:r>
              <a:endParaRPr lang="en-US" dirty="0"/>
            </a:p>
          </p:txBody>
        </p:sp>
      </p:grpSp>
      <p:grpSp>
        <p:nvGrpSpPr>
          <p:cNvPr id="21" name="Group 20"/>
          <p:cNvGrpSpPr/>
          <p:nvPr/>
        </p:nvGrpSpPr>
        <p:grpSpPr>
          <a:xfrm>
            <a:off x="6134100" y="663930"/>
            <a:ext cx="1005230" cy="1126770"/>
            <a:chOff x="6134100" y="663930"/>
            <a:chExt cx="1005230" cy="1126770"/>
          </a:xfrm>
        </p:grpSpPr>
        <p:cxnSp>
          <p:nvCxnSpPr>
            <p:cNvPr id="15" name="Straight Arrow Connector 14"/>
            <p:cNvCxnSpPr/>
            <p:nvPr/>
          </p:nvCxnSpPr>
          <p:spPr>
            <a:xfrm flipV="1">
              <a:off x="6858000" y="1028700"/>
              <a:ext cx="0" cy="762000"/>
            </a:xfrm>
            <a:prstGeom prst="straightConnector1">
              <a:avLst/>
            </a:prstGeom>
            <a:ln w="38100">
              <a:solidFill>
                <a:srgbClr val="FFFF00"/>
              </a:solidFill>
              <a:tailEnd type="arrow"/>
            </a:ln>
          </p:spPr>
          <p:style>
            <a:lnRef idx="1">
              <a:schemeClr val="accent1"/>
            </a:lnRef>
            <a:fillRef idx="0">
              <a:schemeClr val="accent1"/>
            </a:fillRef>
            <a:effectRef idx="0">
              <a:schemeClr val="accent1"/>
            </a:effectRef>
            <a:fontRef idx="minor">
              <a:schemeClr val="tx1"/>
            </a:fontRef>
          </p:style>
        </p:cxnSp>
        <p:sp>
          <p:nvSpPr>
            <p:cNvPr id="19" name="Title 1"/>
            <p:cNvSpPr txBox="1">
              <a:spLocks/>
            </p:cNvSpPr>
            <p:nvPr/>
          </p:nvSpPr>
          <p:spPr>
            <a:xfrm>
              <a:off x="6134100" y="663930"/>
              <a:ext cx="1005230" cy="8382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 </a:t>
              </a:r>
              <a:r>
                <a:rPr lang="en-US" dirty="0" err="1" smtClean="0">
                  <a:solidFill>
                    <a:srgbClr val="FFFF00"/>
                  </a:solidFill>
                </a:rPr>
                <a:t>F</a:t>
              </a:r>
              <a:r>
                <a:rPr lang="en-US" baseline="-25000" dirty="0" err="1" smtClean="0">
                  <a:solidFill>
                    <a:srgbClr val="FFFF00"/>
                  </a:solidFill>
                </a:rPr>
                <a:t>f</a:t>
              </a:r>
              <a:endParaRPr lang="en-US" dirty="0"/>
            </a:p>
          </p:txBody>
        </p:sp>
      </p:grpSp>
      <p:grpSp>
        <p:nvGrpSpPr>
          <p:cNvPr id="22" name="Group 21"/>
          <p:cNvGrpSpPr/>
          <p:nvPr/>
        </p:nvGrpSpPr>
        <p:grpSpPr>
          <a:xfrm>
            <a:off x="7010400" y="1996456"/>
            <a:ext cx="1538421" cy="838200"/>
            <a:chOff x="7010400" y="1996456"/>
            <a:chExt cx="1538421" cy="838200"/>
          </a:xfrm>
        </p:grpSpPr>
        <p:cxnSp>
          <p:nvCxnSpPr>
            <p:cNvPr id="14" name="Straight Arrow Connector 13"/>
            <p:cNvCxnSpPr/>
            <p:nvPr/>
          </p:nvCxnSpPr>
          <p:spPr>
            <a:xfrm flipH="1">
              <a:off x="7010400" y="2743200"/>
              <a:ext cx="914400" cy="0"/>
            </a:xfrm>
            <a:prstGeom prst="straightConnector1">
              <a:avLst/>
            </a:prstGeom>
            <a:ln w="38100">
              <a:solidFill>
                <a:srgbClr val="FFFF00"/>
              </a:solidFill>
              <a:tailEnd type="arrow"/>
            </a:ln>
          </p:spPr>
          <p:style>
            <a:lnRef idx="1">
              <a:schemeClr val="accent1"/>
            </a:lnRef>
            <a:fillRef idx="0">
              <a:schemeClr val="accent1"/>
            </a:fillRef>
            <a:effectRef idx="0">
              <a:schemeClr val="accent1"/>
            </a:effectRef>
            <a:fontRef idx="minor">
              <a:schemeClr val="tx1"/>
            </a:fontRef>
          </p:style>
        </p:cxnSp>
        <p:sp>
          <p:nvSpPr>
            <p:cNvPr id="20" name="Title 1"/>
            <p:cNvSpPr txBox="1">
              <a:spLocks/>
            </p:cNvSpPr>
            <p:nvPr/>
          </p:nvSpPr>
          <p:spPr>
            <a:xfrm>
              <a:off x="7543591" y="1996456"/>
              <a:ext cx="1005230" cy="8382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 </a:t>
              </a:r>
              <a:r>
                <a:rPr lang="en-US" dirty="0">
                  <a:solidFill>
                    <a:srgbClr val="FFFF00"/>
                  </a:solidFill>
                </a:rPr>
                <a:t>N</a:t>
              </a:r>
              <a:endParaRPr lang="en-US" dirty="0"/>
            </a:p>
          </p:txBody>
        </p:sp>
      </p:grpSp>
      <p:sp>
        <p:nvSpPr>
          <p:cNvPr id="27" name="Title 1"/>
          <p:cNvSpPr txBox="1">
            <a:spLocks/>
          </p:cNvSpPr>
          <p:nvPr/>
        </p:nvSpPr>
        <p:spPr>
          <a:xfrm>
            <a:off x="228600" y="1295400"/>
            <a:ext cx="3733800" cy="41910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solidFill>
                  <a:srgbClr val="FFFF00"/>
                </a:solidFill>
              </a:rPr>
              <a:t>Clicker Question</a:t>
            </a:r>
          </a:p>
          <a:p>
            <a:r>
              <a:rPr lang="en-US" dirty="0" smtClean="0">
                <a:solidFill>
                  <a:srgbClr val="FFFF00"/>
                </a:solidFill>
              </a:rPr>
              <a:t>Is there a force pushing the monkey against the wall?</a:t>
            </a:r>
          </a:p>
          <a:p>
            <a:r>
              <a:rPr lang="en-US" dirty="0" smtClean="0">
                <a:solidFill>
                  <a:srgbClr val="FFFF00"/>
                </a:solidFill>
              </a:rPr>
              <a:t>A)	YES!</a:t>
            </a:r>
          </a:p>
          <a:p>
            <a:r>
              <a:rPr lang="en-US" dirty="0" smtClean="0">
                <a:solidFill>
                  <a:srgbClr val="FFFF00"/>
                </a:solidFill>
              </a:rPr>
              <a:t>B)	</a:t>
            </a:r>
            <a:r>
              <a:rPr lang="en-US" sz="1800" dirty="0" smtClean="0">
                <a:solidFill>
                  <a:srgbClr val="FFFF00"/>
                </a:solidFill>
              </a:rPr>
              <a:t>no</a:t>
            </a:r>
            <a:endParaRPr lang="en-US" dirty="0">
              <a:solidFill>
                <a:srgbClr val="FFFF00"/>
              </a:solidFill>
            </a:endParaRPr>
          </a:p>
        </p:txBody>
      </p:sp>
      <p:sp>
        <p:nvSpPr>
          <p:cNvPr id="24" name="Smiley Face 23"/>
          <p:cNvSpPr/>
          <p:nvPr/>
        </p:nvSpPr>
        <p:spPr>
          <a:xfrm>
            <a:off x="1524000" y="4953000"/>
            <a:ext cx="381000" cy="381000"/>
          </a:xfrm>
          <a:prstGeom prst="smileyFac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5" name="Object 24"/>
          <p:cNvGraphicFramePr>
            <a:graphicFrameLocks noChangeAspect="1"/>
          </p:cNvGraphicFramePr>
          <p:nvPr>
            <p:extLst>
              <p:ext uri="{D42A27DB-BD31-4B8C-83A1-F6EECF244321}">
                <p14:modId xmlns:p14="http://schemas.microsoft.com/office/powerpoint/2010/main" val="2662302036"/>
              </p:ext>
            </p:extLst>
          </p:nvPr>
        </p:nvGraphicFramePr>
        <p:xfrm>
          <a:off x="3525691" y="3973678"/>
          <a:ext cx="2640960" cy="1015920"/>
        </p:xfrm>
        <a:graphic>
          <a:graphicData uri="http://schemas.openxmlformats.org/presentationml/2006/ole">
            <mc:AlternateContent xmlns:mc="http://schemas.openxmlformats.org/markup-compatibility/2006">
              <mc:Choice xmlns:v="urn:schemas-microsoft-com:vml" Requires="v">
                <p:oleObj spid="_x0000_s7209" name="Equation" r:id="rId5" imgW="1320480" imgH="507960" progId="Equation.3">
                  <p:embed/>
                </p:oleObj>
              </mc:Choice>
              <mc:Fallback>
                <p:oleObj name="Equation" r:id="rId5" imgW="1320480" imgH="507960" progId="Equation.3">
                  <p:embed/>
                  <p:pic>
                    <p:nvPicPr>
                      <p:cNvPr id="0" name=""/>
                      <p:cNvPicPr/>
                      <p:nvPr/>
                    </p:nvPicPr>
                    <p:blipFill>
                      <a:blip r:embed="rId6"/>
                      <a:stretch>
                        <a:fillRect/>
                      </a:stretch>
                    </p:blipFill>
                    <p:spPr>
                      <a:xfrm>
                        <a:off x="3525691" y="3973678"/>
                        <a:ext cx="2640960" cy="1015920"/>
                      </a:xfrm>
                      <a:prstGeom prst="rect">
                        <a:avLst/>
                      </a:prstGeom>
                      <a:solidFill>
                        <a:schemeClr val="accent4">
                          <a:lumMod val="20000"/>
                          <a:lumOff val="80000"/>
                        </a:schemeClr>
                      </a:solidFill>
                    </p:spPr>
                  </p:pic>
                </p:oleObj>
              </mc:Fallback>
            </mc:AlternateContent>
          </a:graphicData>
        </a:graphic>
      </p:graphicFrame>
      <p:graphicFrame>
        <p:nvGraphicFramePr>
          <p:cNvPr id="28" name="Object 27"/>
          <p:cNvGraphicFramePr>
            <a:graphicFrameLocks noChangeAspect="1"/>
          </p:cNvGraphicFramePr>
          <p:nvPr>
            <p:extLst>
              <p:ext uri="{D42A27DB-BD31-4B8C-83A1-F6EECF244321}">
                <p14:modId xmlns:p14="http://schemas.microsoft.com/office/powerpoint/2010/main" val="1274981027"/>
              </p:ext>
            </p:extLst>
          </p:nvPr>
        </p:nvGraphicFramePr>
        <p:xfrm>
          <a:off x="3525691" y="5943600"/>
          <a:ext cx="1193760" cy="406080"/>
        </p:xfrm>
        <a:graphic>
          <a:graphicData uri="http://schemas.openxmlformats.org/presentationml/2006/ole">
            <mc:AlternateContent xmlns:mc="http://schemas.openxmlformats.org/markup-compatibility/2006">
              <mc:Choice xmlns:v="urn:schemas-microsoft-com:vml" Requires="v">
                <p:oleObj spid="_x0000_s7210" name="Equation" r:id="rId7" imgW="596880" imgH="203040" progId="Equation.3">
                  <p:embed/>
                </p:oleObj>
              </mc:Choice>
              <mc:Fallback>
                <p:oleObj name="Equation" r:id="rId7" imgW="596880" imgH="203040" progId="Equation.3">
                  <p:embed/>
                  <p:pic>
                    <p:nvPicPr>
                      <p:cNvPr id="0" name=""/>
                      <p:cNvPicPr/>
                      <p:nvPr/>
                    </p:nvPicPr>
                    <p:blipFill>
                      <a:blip r:embed="rId8"/>
                      <a:stretch>
                        <a:fillRect/>
                      </a:stretch>
                    </p:blipFill>
                    <p:spPr>
                      <a:xfrm>
                        <a:off x="3525691" y="5943600"/>
                        <a:ext cx="1193760" cy="406080"/>
                      </a:xfrm>
                      <a:prstGeom prst="rect">
                        <a:avLst/>
                      </a:prstGeom>
                      <a:solidFill>
                        <a:schemeClr val="accent4">
                          <a:lumMod val="20000"/>
                          <a:lumOff val="80000"/>
                        </a:schemeClr>
                      </a:solidFill>
                    </p:spPr>
                  </p:pic>
                </p:oleObj>
              </mc:Fallback>
            </mc:AlternateContent>
          </a:graphicData>
        </a:graphic>
      </p:graphicFrame>
      <p:graphicFrame>
        <p:nvGraphicFramePr>
          <p:cNvPr id="29" name="Object 28"/>
          <p:cNvGraphicFramePr>
            <a:graphicFrameLocks noChangeAspect="1"/>
          </p:cNvGraphicFramePr>
          <p:nvPr>
            <p:extLst>
              <p:ext uri="{D42A27DB-BD31-4B8C-83A1-F6EECF244321}">
                <p14:modId xmlns:p14="http://schemas.microsoft.com/office/powerpoint/2010/main" val="3220960640"/>
              </p:ext>
            </p:extLst>
          </p:nvPr>
        </p:nvGraphicFramePr>
        <p:xfrm>
          <a:off x="3505200" y="5245200"/>
          <a:ext cx="1447200" cy="482400"/>
        </p:xfrm>
        <a:graphic>
          <a:graphicData uri="http://schemas.openxmlformats.org/presentationml/2006/ole">
            <mc:AlternateContent xmlns:mc="http://schemas.openxmlformats.org/markup-compatibility/2006">
              <mc:Choice xmlns:v="urn:schemas-microsoft-com:vml" Requires="v">
                <p:oleObj spid="_x0000_s7211" name="Equation" r:id="rId9" imgW="723600" imgH="241200" progId="Equation.3">
                  <p:embed/>
                </p:oleObj>
              </mc:Choice>
              <mc:Fallback>
                <p:oleObj name="Equation" r:id="rId9" imgW="723600" imgH="241200" progId="Equation.3">
                  <p:embed/>
                  <p:pic>
                    <p:nvPicPr>
                      <p:cNvPr id="0" name=""/>
                      <p:cNvPicPr/>
                      <p:nvPr/>
                    </p:nvPicPr>
                    <p:blipFill>
                      <a:blip r:embed="rId10"/>
                      <a:stretch>
                        <a:fillRect/>
                      </a:stretch>
                    </p:blipFill>
                    <p:spPr>
                      <a:xfrm>
                        <a:off x="3505200" y="5245200"/>
                        <a:ext cx="1447200" cy="482400"/>
                      </a:xfrm>
                      <a:prstGeom prst="rect">
                        <a:avLst/>
                      </a:prstGeom>
                      <a:solidFill>
                        <a:schemeClr val="accent4">
                          <a:lumMod val="20000"/>
                          <a:lumOff val="80000"/>
                        </a:schemeClr>
                      </a:solidFill>
                    </p:spPr>
                  </p:pic>
                </p:oleObj>
              </mc:Fallback>
            </mc:AlternateContent>
          </a:graphicData>
        </a:graphic>
      </p:graphicFrame>
      <p:graphicFrame>
        <p:nvGraphicFramePr>
          <p:cNvPr id="30" name="Object 29"/>
          <p:cNvGraphicFramePr>
            <a:graphicFrameLocks noChangeAspect="1"/>
          </p:cNvGraphicFramePr>
          <p:nvPr>
            <p:extLst>
              <p:ext uri="{D42A27DB-BD31-4B8C-83A1-F6EECF244321}">
                <p14:modId xmlns:p14="http://schemas.microsoft.com/office/powerpoint/2010/main" val="2360712413"/>
              </p:ext>
            </p:extLst>
          </p:nvPr>
        </p:nvGraphicFramePr>
        <p:xfrm>
          <a:off x="6553200" y="4191000"/>
          <a:ext cx="2082240" cy="2286000"/>
        </p:xfrm>
        <a:graphic>
          <a:graphicData uri="http://schemas.openxmlformats.org/presentationml/2006/ole">
            <mc:AlternateContent xmlns:mc="http://schemas.openxmlformats.org/markup-compatibility/2006">
              <mc:Choice xmlns:v="urn:schemas-microsoft-com:vml" Requires="v">
                <p:oleObj spid="_x0000_s7212" name="Equation" r:id="rId11" imgW="1041120" imgH="1143000" progId="Equation.3">
                  <p:embed/>
                </p:oleObj>
              </mc:Choice>
              <mc:Fallback>
                <p:oleObj name="Equation" r:id="rId11" imgW="1041120" imgH="1143000" progId="Equation.3">
                  <p:embed/>
                  <p:pic>
                    <p:nvPicPr>
                      <p:cNvPr id="0" name=""/>
                      <p:cNvPicPr/>
                      <p:nvPr/>
                    </p:nvPicPr>
                    <p:blipFill>
                      <a:blip r:embed="rId12"/>
                      <a:stretch>
                        <a:fillRect/>
                      </a:stretch>
                    </p:blipFill>
                    <p:spPr>
                      <a:xfrm>
                        <a:off x="6553200" y="4191000"/>
                        <a:ext cx="2082240" cy="2286000"/>
                      </a:xfrm>
                      <a:prstGeom prst="rect">
                        <a:avLst/>
                      </a:prstGeom>
                      <a:solidFill>
                        <a:schemeClr val="accent4">
                          <a:lumMod val="20000"/>
                          <a:lumOff val="80000"/>
                        </a:schemeClr>
                      </a:solidFill>
                    </p:spPr>
                  </p:pic>
                </p:oleObj>
              </mc:Fallback>
            </mc:AlternateContent>
          </a:graphicData>
        </a:graphic>
      </p:graphicFrame>
    </p:spTree>
    <p:extLst>
      <p:ext uri="{BB962C8B-B14F-4D97-AF65-F5344CB8AC3E}">
        <p14:creationId xmlns:p14="http://schemas.microsoft.com/office/powerpoint/2010/main" val="1564484231"/>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7171"/>
                                        </p:tgtEl>
                                        <p:attrNameLst>
                                          <p:attrName>style.visibility</p:attrName>
                                        </p:attrNameLst>
                                      </p:cBhvr>
                                      <p:to>
                                        <p:strVal val="visible"/>
                                      </p:to>
                                    </p:set>
                                    <p:animEffect transition="in" filter="wipe(down)">
                                      <p:cBhvr>
                                        <p:cTn id="7" dur="580">
                                          <p:stCondLst>
                                            <p:cond delay="0"/>
                                          </p:stCondLst>
                                        </p:cTn>
                                        <p:tgtEl>
                                          <p:spTgt spid="7171"/>
                                        </p:tgtEl>
                                      </p:cBhvr>
                                    </p:animEffect>
                                    <p:anim calcmode="lin" valueType="num">
                                      <p:cBhvr>
                                        <p:cTn id="8" dur="1822" tmFilter="0,0; 0.14,0.36; 0.43,0.73; 0.71,0.91; 1.0,1.0">
                                          <p:stCondLst>
                                            <p:cond delay="0"/>
                                          </p:stCondLst>
                                        </p:cTn>
                                        <p:tgtEl>
                                          <p:spTgt spid="7171"/>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7171"/>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7171"/>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7171"/>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7171"/>
                                        </p:tgtEl>
                                        <p:attrNameLst>
                                          <p:attrName>ppt_y</p:attrName>
                                        </p:attrNameLst>
                                      </p:cBhvr>
                                      <p:tavLst>
                                        <p:tav tm="0" fmla="#ppt_y-sin(pi*$)/81">
                                          <p:val>
                                            <p:fltVal val="0"/>
                                          </p:val>
                                        </p:tav>
                                        <p:tav tm="100000">
                                          <p:val>
                                            <p:fltVal val="1"/>
                                          </p:val>
                                        </p:tav>
                                      </p:tavLst>
                                    </p:anim>
                                    <p:animScale>
                                      <p:cBhvr>
                                        <p:cTn id="13" dur="26">
                                          <p:stCondLst>
                                            <p:cond delay="650"/>
                                          </p:stCondLst>
                                        </p:cTn>
                                        <p:tgtEl>
                                          <p:spTgt spid="7171"/>
                                        </p:tgtEl>
                                      </p:cBhvr>
                                      <p:to x="100000" y="60000"/>
                                    </p:animScale>
                                    <p:animScale>
                                      <p:cBhvr>
                                        <p:cTn id="14" dur="166" decel="50000">
                                          <p:stCondLst>
                                            <p:cond delay="676"/>
                                          </p:stCondLst>
                                        </p:cTn>
                                        <p:tgtEl>
                                          <p:spTgt spid="7171"/>
                                        </p:tgtEl>
                                      </p:cBhvr>
                                      <p:to x="100000" y="100000"/>
                                    </p:animScale>
                                    <p:animScale>
                                      <p:cBhvr>
                                        <p:cTn id="15" dur="26">
                                          <p:stCondLst>
                                            <p:cond delay="1312"/>
                                          </p:stCondLst>
                                        </p:cTn>
                                        <p:tgtEl>
                                          <p:spTgt spid="7171"/>
                                        </p:tgtEl>
                                      </p:cBhvr>
                                      <p:to x="100000" y="80000"/>
                                    </p:animScale>
                                    <p:animScale>
                                      <p:cBhvr>
                                        <p:cTn id="16" dur="166" decel="50000">
                                          <p:stCondLst>
                                            <p:cond delay="1338"/>
                                          </p:stCondLst>
                                        </p:cTn>
                                        <p:tgtEl>
                                          <p:spTgt spid="7171"/>
                                        </p:tgtEl>
                                      </p:cBhvr>
                                      <p:to x="100000" y="100000"/>
                                    </p:animScale>
                                    <p:animScale>
                                      <p:cBhvr>
                                        <p:cTn id="17" dur="26">
                                          <p:stCondLst>
                                            <p:cond delay="1642"/>
                                          </p:stCondLst>
                                        </p:cTn>
                                        <p:tgtEl>
                                          <p:spTgt spid="7171"/>
                                        </p:tgtEl>
                                      </p:cBhvr>
                                      <p:to x="100000" y="90000"/>
                                    </p:animScale>
                                    <p:animScale>
                                      <p:cBhvr>
                                        <p:cTn id="18" dur="166" decel="50000">
                                          <p:stCondLst>
                                            <p:cond delay="1668"/>
                                          </p:stCondLst>
                                        </p:cTn>
                                        <p:tgtEl>
                                          <p:spTgt spid="7171"/>
                                        </p:tgtEl>
                                      </p:cBhvr>
                                      <p:to x="100000" y="100000"/>
                                    </p:animScale>
                                    <p:animScale>
                                      <p:cBhvr>
                                        <p:cTn id="19" dur="26">
                                          <p:stCondLst>
                                            <p:cond delay="1808"/>
                                          </p:stCondLst>
                                        </p:cTn>
                                        <p:tgtEl>
                                          <p:spTgt spid="7171"/>
                                        </p:tgtEl>
                                      </p:cBhvr>
                                      <p:to x="100000" y="95000"/>
                                    </p:animScale>
                                    <p:animScale>
                                      <p:cBhvr>
                                        <p:cTn id="20" dur="166" decel="50000">
                                          <p:stCondLst>
                                            <p:cond delay="1834"/>
                                          </p:stCondLst>
                                        </p:cTn>
                                        <p:tgtEl>
                                          <p:spTgt spid="7171"/>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cBhvr additive="base">
                                        <p:cTn id="25" dur="500" fill="hold"/>
                                        <p:tgtEl>
                                          <p:spTgt spid="2"/>
                                        </p:tgtEl>
                                        <p:attrNameLst>
                                          <p:attrName>ppt_x</p:attrName>
                                        </p:attrNameLst>
                                      </p:cBhvr>
                                      <p:tavLst>
                                        <p:tav tm="0">
                                          <p:val>
                                            <p:strVal val="#ppt_x"/>
                                          </p:val>
                                        </p:tav>
                                        <p:tav tm="100000">
                                          <p:val>
                                            <p:strVal val="#ppt_x"/>
                                          </p:val>
                                        </p:tav>
                                      </p:tavLst>
                                    </p:anim>
                                    <p:anim calcmode="lin" valueType="num">
                                      <p:cBhvr additive="base">
                                        <p:cTn id="26"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1" presetClass="exit" presetSubtype="0" fill="hold" nodeType="clickEffect">
                                  <p:stCondLst>
                                    <p:cond delay="0"/>
                                  </p:stCondLst>
                                  <p:childTnLst>
                                    <p:anim calcmode="lin" valueType="num">
                                      <p:cBhvr>
                                        <p:cTn id="30" dur="1000"/>
                                        <p:tgtEl>
                                          <p:spTgt spid="7171"/>
                                        </p:tgtEl>
                                        <p:attrNameLst>
                                          <p:attrName>ppt_w</p:attrName>
                                        </p:attrNameLst>
                                      </p:cBhvr>
                                      <p:tavLst>
                                        <p:tav tm="0">
                                          <p:val>
                                            <p:strVal val="ppt_w"/>
                                          </p:val>
                                        </p:tav>
                                        <p:tav tm="100000">
                                          <p:val>
                                            <p:fltVal val="0"/>
                                          </p:val>
                                        </p:tav>
                                      </p:tavLst>
                                    </p:anim>
                                    <p:anim calcmode="lin" valueType="num">
                                      <p:cBhvr>
                                        <p:cTn id="31" dur="1000"/>
                                        <p:tgtEl>
                                          <p:spTgt spid="7171"/>
                                        </p:tgtEl>
                                        <p:attrNameLst>
                                          <p:attrName>ppt_h</p:attrName>
                                        </p:attrNameLst>
                                      </p:cBhvr>
                                      <p:tavLst>
                                        <p:tav tm="0">
                                          <p:val>
                                            <p:strVal val="ppt_h"/>
                                          </p:val>
                                        </p:tav>
                                        <p:tav tm="100000">
                                          <p:val>
                                            <p:fltVal val="0"/>
                                          </p:val>
                                        </p:tav>
                                      </p:tavLst>
                                    </p:anim>
                                    <p:anim calcmode="lin" valueType="num">
                                      <p:cBhvr>
                                        <p:cTn id="32" dur="1000"/>
                                        <p:tgtEl>
                                          <p:spTgt spid="7171"/>
                                        </p:tgtEl>
                                        <p:attrNameLst>
                                          <p:attrName>style.rotation</p:attrName>
                                        </p:attrNameLst>
                                      </p:cBhvr>
                                      <p:tavLst>
                                        <p:tav tm="0">
                                          <p:val>
                                            <p:fltVal val="0"/>
                                          </p:val>
                                        </p:tav>
                                        <p:tav tm="100000">
                                          <p:val>
                                            <p:fltVal val="90"/>
                                          </p:val>
                                        </p:tav>
                                      </p:tavLst>
                                    </p:anim>
                                    <p:animEffect transition="out" filter="fade">
                                      <p:cBhvr>
                                        <p:cTn id="33" dur="1000"/>
                                        <p:tgtEl>
                                          <p:spTgt spid="7171"/>
                                        </p:tgtEl>
                                      </p:cBhvr>
                                    </p:animEffect>
                                    <p:set>
                                      <p:cBhvr>
                                        <p:cTn id="34" dur="1" fill="hold">
                                          <p:stCondLst>
                                            <p:cond delay="999"/>
                                          </p:stCondLst>
                                        </p:cTn>
                                        <p:tgtEl>
                                          <p:spTgt spid="7171"/>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7170"/>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9"/>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23"/>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21"/>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22"/>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27"/>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grpId="0" nodeType="clickEffect">
                                  <p:stCondLst>
                                    <p:cond delay="0"/>
                                  </p:stCondLst>
                                  <p:childTnLst>
                                    <p:set>
                                      <p:cBhvr>
                                        <p:cTn id="62" dur="1" fill="hold">
                                          <p:stCondLst>
                                            <p:cond delay="0"/>
                                          </p:stCondLst>
                                        </p:cTn>
                                        <p:tgtEl>
                                          <p:spTgt spid="24"/>
                                        </p:tgtEl>
                                        <p:attrNameLst>
                                          <p:attrName>style.visibility</p:attrName>
                                        </p:attrNameLst>
                                      </p:cBhvr>
                                      <p:to>
                                        <p:strVal val="visible"/>
                                      </p:to>
                                    </p:set>
                                    <p:anim calcmode="lin" valueType="num">
                                      <p:cBhvr additive="base">
                                        <p:cTn id="63" dur="500" fill="hold"/>
                                        <p:tgtEl>
                                          <p:spTgt spid="24"/>
                                        </p:tgtEl>
                                        <p:attrNameLst>
                                          <p:attrName>ppt_x</p:attrName>
                                        </p:attrNameLst>
                                      </p:cBhvr>
                                      <p:tavLst>
                                        <p:tav tm="0">
                                          <p:val>
                                            <p:strVal val="#ppt_x"/>
                                          </p:val>
                                        </p:tav>
                                        <p:tav tm="100000">
                                          <p:val>
                                            <p:strVal val="#ppt_x"/>
                                          </p:val>
                                        </p:tav>
                                      </p:tavLst>
                                    </p:anim>
                                    <p:anim calcmode="lin" valueType="num">
                                      <p:cBhvr additive="base">
                                        <p:cTn id="64"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nodeType="clickEffect">
                                  <p:stCondLst>
                                    <p:cond delay="0"/>
                                  </p:stCondLst>
                                  <p:childTnLst>
                                    <p:set>
                                      <p:cBhvr>
                                        <p:cTn id="68" dur="1" fill="hold">
                                          <p:stCondLst>
                                            <p:cond delay="0"/>
                                          </p:stCondLst>
                                        </p:cTn>
                                        <p:tgtEl>
                                          <p:spTgt spid="10"/>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nodeType="clickEffect">
                                  <p:stCondLst>
                                    <p:cond delay="0"/>
                                  </p:stCondLst>
                                  <p:childTnLst>
                                    <p:set>
                                      <p:cBhvr>
                                        <p:cTn id="72" dur="1" fill="hold">
                                          <p:stCondLst>
                                            <p:cond delay="0"/>
                                          </p:stCondLst>
                                        </p:cTn>
                                        <p:tgtEl>
                                          <p:spTgt spid="25"/>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 presetClass="entr" presetSubtype="0" fill="hold" nodeType="clickEffect">
                                  <p:stCondLst>
                                    <p:cond delay="0"/>
                                  </p:stCondLst>
                                  <p:childTnLst>
                                    <p:set>
                                      <p:cBhvr>
                                        <p:cTn id="76" dur="1" fill="hold">
                                          <p:stCondLst>
                                            <p:cond delay="0"/>
                                          </p:stCondLst>
                                        </p:cTn>
                                        <p:tgtEl>
                                          <p:spTgt spid="29"/>
                                        </p:tgtEl>
                                        <p:attrNameLst>
                                          <p:attrName>style.visibility</p:attrName>
                                        </p:attrNameLst>
                                      </p:cBhvr>
                                      <p:to>
                                        <p:strVal val="visible"/>
                                      </p:to>
                                    </p:set>
                                  </p:childTnLst>
                                </p:cTn>
                              </p:par>
                            </p:childTnLst>
                          </p:cTn>
                        </p:par>
                      </p:childTnLst>
                    </p:cTn>
                  </p:par>
                  <p:par>
                    <p:cTn id="77" fill="hold">
                      <p:stCondLst>
                        <p:cond delay="indefinite"/>
                      </p:stCondLst>
                      <p:childTnLst>
                        <p:par>
                          <p:cTn id="78" fill="hold">
                            <p:stCondLst>
                              <p:cond delay="0"/>
                            </p:stCondLst>
                            <p:childTnLst>
                              <p:par>
                                <p:cTn id="79" presetID="1" presetClass="entr" presetSubtype="0" fill="hold" nodeType="clickEffect">
                                  <p:stCondLst>
                                    <p:cond delay="0"/>
                                  </p:stCondLst>
                                  <p:childTnLst>
                                    <p:set>
                                      <p:cBhvr>
                                        <p:cTn id="80" dur="1" fill="hold">
                                          <p:stCondLst>
                                            <p:cond delay="0"/>
                                          </p:stCondLst>
                                        </p:cTn>
                                        <p:tgtEl>
                                          <p:spTgt spid="28"/>
                                        </p:tgtEl>
                                        <p:attrNameLst>
                                          <p:attrName>style.visibility</p:attrName>
                                        </p:attrNameLst>
                                      </p:cBhvr>
                                      <p:to>
                                        <p:strVal val="visible"/>
                                      </p:to>
                                    </p:set>
                                  </p:childTnLst>
                                </p:cTn>
                              </p:par>
                            </p:childTnLst>
                          </p:cTn>
                        </p:par>
                      </p:childTnLst>
                    </p:cTn>
                  </p:par>
                  <p:par>
                    <p:cTn id="81" fill="hold">
                      <p:stCondLst>
                        <p:cond delay="indefinite"/>
                      </p:stCondLst>
                      <p:childTnLst>
                        <p:par>
                          <p:cTn id="82" fill="hold">
                            <p:stCondLst>
                              <p:cond delay="0"/>
                            </p:stCondLst>
                            <p:childTnLst>
                              <p:par>
                                <p:cTn id="83" presetID="1" presetClass="entr" presetSubtype="0" fill="hold" nodeType="clickEffect">
                                  <p:stCondLst>
                                    <p:cond delay="0"/>
                                  </p:stCondLst>
                                  <p:childTnLst>
                                    <p:set>
                                      <p:cBhvr>
                                        <p:cTn id="84"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7" grpId="0"/>
      <p:bldP spid="2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23900" y="457200"/>
            <a:ext cx="7543800" cy="1143000"/>
          </a:xfrm>
        </p:spPr>
        <p:txBody>
          <a:bodyPr/>
          <a:lstStyle/>
          <a:p>
            <a:pPr algn="ctr"/>
            <a:r>
              <a:rPr lang="en-US" dirty="0" smtClean="0"/>
              <a:t>The total force need not be in the radial direction.</a:t>
            </a:r>
            <a:endParaRPr lang="en-US" dirty="0"/>
          </a:p>
        </p:txBody>
      </p:sp>
      <p:sp>
        <p:nvSpPr>
          <p:cNvPr id="3" name="Title 1"/>
          <p:cNvSpPr txBox="1">
            <a:spLocks/>
          </p:cNvSpPr>
          <p:nvPr/>
        </p:nvSpPr>
        <p:spPr>
          <a:xfrm>
            <a:off x="723900" y="1752600"/>
            <a:ext cx="7543800" cy="33528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Suppose you toss a 1.0kg rock straight sideways with a speed of 2.0m/s from a height of 3.0m.  It has a small jet engine that exerts a constant sideways force of 4.9N.  How would you describe its position as a function of time?</a:t>
            </a:r>
            <a:endParaRPr lang="en-US" dirty="0"/>
          </a:p>
        </p:txBody>
      </p:sp>
      <p:sp>
        <p:nvSpPr>
          <p:cNvPr id="4" name="Title 1"/>
          <p:cNvSpPr txBox="1">
            <a:spLocks/>
          </p:cNvSpPr>
          <p:nvPr/>
        </p:nvSpPr>
        <p:spPr>
          <a:xfrm>
            <a:off x="723900" y="4953000"/>
            <a:ext cx="7543800" cy="13716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dirty="0" smtClean="0">
                <a:solidFill>
                  <a:srgbClr val="FFFF00"/>
                </a:solidFill>
              </a:rPr>
              <a:t>GO!  </a:t>
            </a:r>
          </a:p>
          <a:p>
            <a:pPr algn="ctr"/>
            <a:r>
              <a:rPr lang="en-US" dirty="0" smtClean="0">
                <a:solidFill>
                  <a:srgbClr val="FFFF00"/>
                </a:solidFill>
              </a:rPr>
              <a:t>You have 2 minutes.</a:t>
            </a:r>
            <a:endParaRPr lang="en-US" dirty="0">
              <a:solidFill>
                <a:srgbClr val="FFFF00"/>
              </a:solidFill>
            </a:endParaRPr>
          </a:p>
        </p:txBody>
      </p:sp>
    </p:spTree>
    <p:extLst>
      <p:ext uri="{BB962C8B-B14F-4D97-AF65-F5344CB8AC3E}">
        <p14:creationId xmlns:p14="http://schemas.microsoft.com/office/powerpoint/2010/main" val="439834195"/>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348615"/>
            <a:ext cx="7543800" cy="838200"/>
          </a:xfrm>
        </p:spPr>
        <p:txBody>
          <a:bodyPr/>
          <a:lstStyle/>
          <a:p>
            <a:pPr algn="ctr"/>
            <a:r>
              <a:rPr lang="en-US" dirty="0" smtClean="0"/>
              <a:t>Do the standard thing.</a:t>
            </a:r>
            <a:endParaRPr lang="en-US" dirty="0"/>
          </a:p>
        </p:txBody>
      </p:sp>
      <p:pic>
        <p:nvPicPr>
          <p:cNvPr id="3" name="Picture 3" descr="C:\Users\bhalfpap\AppData\Local\Microsoft\Windows\Temporary Internet Files\Content.IE5\ISQ3JE9R\MP900443086[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10000" y="381000"/>
            <a:ext cx="1215866" cy="805815"/>
          </a:xfrm>
          <a:prstGeom prst="rect">
            <a:avLst/>
          </a:prstGeom>
          <a:noFill/>
          <a:extLst>
            <a:ext uri="{909E8E84-426E-40DD-AFC4-6F175D3DCCD1}">
              <a14:hiddenFill xmlns:a14="http://schemas.microsoft.com/office/drawing/2010/main">
                <a:solidFill>
                  <a:srgbClr val="FFFFFF"/>
                </a:solidFill>
              </a14:hiddenFill>
            </a:ext>
          </a:extLst>
        </p:spPr>
      </p:pic>
      <p:sp>
        <p:nvSpPr>
          <p:cNvPr id="4" name="Oval 3"/>
          <p:cNvSpPr/>
          <p:nvPr/>
        </p:nvSpPr>
        <p:spPr>
          <a:xfrm>
            <a:off x="3352800" y="2362200"/>
            <a:ext cx="914400" cy="914400"/>
          </a:xfrm>
          <a:prstGeom prst="ellipse">
            <a:avLst/>
          </a:prstGeom>
          <a:solidFill>
            <a:srgbClr val="FFC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3" name="Group 32"/>
          <p:cNvGrpSpPr/>
          <p:nvPr/>
        </p:nvGrpSpPr>
        <p:grpSpPr>
          <a:xfrm>
            <a:off x="7162800" y="685800"/>
            <a:ext cx="1297067" cy="1295400"/>
            <a:chOff x="7162800" y="685800"/>
            <a:chExt cx="1297067" cy="1295400"/>
          </a:xfrm>
        </p:grpSpPr>
        <p:cxnSp>
          <p:nvCxnSpPr>
            <p:cNvPr id="14" name="Straight Arrow Connector 13"/>
            <p:cNvCxnSpPr/>
            <p:nvPr/>
          </p:nvCxnSpPr>
          <p:spPr>
            <a:xfrm>
              <a:off x="7162800" y="1066800"/>
              <a:ext cx="0" cy="72390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7162800" y="1066800"/>
              <a:ext cx="687467"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8" name="Title 1"/>
            <p:cNvSpPr txBox="1">
              <a:spLocks/>
            </p:cNvSpPr>
            <p:nvPr/>
          </p:nvSpPr>
          <p:spPr>
            <a:xfrm>
              <a:off x="7850267" y="685800"/>
              <a:ext cx="609600" cy="6477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x</a:t>
              </a:r>
              <a:endParaRPr lang="en-US" dirty="0"/>
            </a:p>
          </p:txBody>
        </p:sp>
        <p:sp>
          <p:nvSpPr>
            <p:cNvPr id="19" name="Title 1"/>
            <p:cNvSpPr txBox="1">
              <a:spLocks/>
            </p:cNvSpPr>
            <p:nvPr/>
          </p:nvSpPr>
          <p:spPr>
            <a:xfrm>
              <a:off x="7162800" y="1333500"/>
              <a:ext cx="609600" cy="6477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t>y</a:t>
              </a:r>
            </a:p>
          </p:txBody>
        </p:sp>
      </p:grpSp>
      <p:grpSp>
        <p:nvGrpSpPr>
          <p:cNvPr id="31" name="Group 30"/>
          <p:cNvGrpSpPr/>
          <p:nvPr/>
        </p:nvGrpSpPr>
        <p:grpSpPr>
          <a:xfrm>
            <a:off x="4417933" y="2491851"/>
            <a:ext cx="1601867" cy="647700"/>
            <a:chOff x="4417933" y="2491851"/>
            <a:chExt cx="1601867" cy="647700"/>
          </a:xfrm>
        </p:grpSpPr>
        <p:cxnSp>
          <p:nvCxnSpPr>
            <p:cNvPr id="7" name="Straight Arrow Connector 6"/>
            <p:cNvCxnSpPr/>
            <p:nvPr/>
          </p:nvCxnSpPr>
          <p:spPr>
            <a:xfrm>
              <a:off x="4417933" y="2815701"/>
              <a:ext cx="687467" cy="0"/>
            </a:xfrm>
            <a:prstGeom prst="straightConnector1">
              <a:avLst/>
            </a:prstGeom>
            <a:ln w="38100">
              <a:solidFill>
                <a:srgbClr val="FFFF00"/>
              </a:solidFill>
              <a:tailEnd type="arrow"/>
            </a:ln>
          </p:spPr>
          <p:style>
            <a:lnRef idx="1">
              <a:schemeClr val="accent1"/>
            </a:lnRef>
            <a:fillRef idx="0">
              <a:schemeClr val="accent1"/>
            </a:fillRef>
            <a:effectRef idx="0">
              <a:schemeClr val="accent1"/>
            </a:effectRef>
            <a:fontRef idx="minor">
              <a:schemeClr val="tx1"/>
            </a:fontRef>
          </p:style>
        </p:cxnSp>
        <p:sp>
          <p:nvSpPr>
            <p:cNvPr id="20" name="Title 1"/>
            <p:cNvSpPr txBox="1">
              <a:spLocks/>
            </p:cNvSpPr>
            <p:nvPr/>
          </p:nvSpPr>
          <p:spPr>
            <a:xfrm>
              <a:off x="5127594" y="2491851"/>
              <a:ext cx="892206" cy="6477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err="1" smtClean="0">
                  <a:solidFill>
                    <a:srgbClr val="FFFF00"/>
                  </a:solidFill>
                </a:rPr>
                <a:t>F</a:t>
              </a:r>
              <a:r>
                <a:rPr lang="en-US" baseline="-25000" dirty="0" err="1" smtClean="0">
                  <a:solidFill>
                    <a:srgbClr val="FFFF00"/>
                  </a:solidFill>
                </a:rPr>
                <a:t>jet</a:t>
              </a:r>
              <a:endParaRPr lang="en-US" dirty="0">
                <a:solidFill>
                  <a:srgbClr val="FFFF00"/>
                </a:solidFill>
              </a:endParaRPr>
            </a:p>
          </p:txBody>
        </p:sp>
      </p:grpSp>
      <p:grpSp>
        <p:nvGrpSpPr>
          <p:cNvPr id="32" name="Group 31"/>
          <p:cNvGrpSpPr/>
          <p:nvPr/>
        </p:nvGrpSpPr>
        <p:grpSpPr>
          <a:xfrm>
            <a:off x="3505200" y="3429000"/>
            <a:ext cx="1062361" cy="1790700"/>
            <a:chOff x="3505200" y="3429000"/>
            <a:chExt cx="1062361" cy="1790700"/>
          </a:xfrm>
        </p:grpSpPr>
        <p:cxnSp>
          <p:nvCxnSpPr>
            <p:cNvPr id="6" name="Straight Arrow Connector 5"/>
            <p:cNvCxnSpPr/>
            <p:nvPr/>
          </p:nvCxnSpPr>
          <p:spPr>
            <a:xfrm>
              <a:off x="3810000" y="3429000"/>
              <a:ext cx="0" cy="1371600"/>
            </a:xfrm>
            <a:prstGeom prst="straightConnector1">
              <a:avLst/>
            </a:prstGeom>
            <a:ln w="38100">
              <a:solidFill>
                <a:srgbClr val="FFFF00"/>
              </a:solidFill>
              <a:tailEnd type="arrow"/>
            </a:ln>
          </p:spPr>
          <p:style>
            <a:lnRef idx="1">
              <a:schemeClr val="accent1"/>
            </a:lnRef>
            <a:fillRef idx="0">
              <a:schemeClr val="accent1"/>
            </a:fillRef>
            <a:effectRef idx="0">
              <a:schemeClr val="accent1"/>
            </a:effectRef>
            <a:fontRef idx="minor">
              <a:schemeClr val="tx1"/>
            </a:fontRef>
          </p:style>
        </p:cxnSp>
        <p:sp>
          <p:nvSpPr>
            <p:cNvPr id="21" name="Title 1"/>
            <p:cNvSpPr txBox="1">
              <a:spLocks/>
            </p:cNvSpPr>
            <p:nvPr/>
          </p:nvSpPr>
          <p:spPr>
            <a:xfrm>
              <a:off x="3505200" y="4572000"/>
              <a:ext cx="1062361" cy="6477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solidFill>
                    <a:srgbClr val="FFFF00"/>
                  </a:solidFill>
                </a:rPr>
                <a:t>mg</a:t>
              </a:r>
              <a:endParaRPr lang="en-US" dirty="0">
                <a:solidFill>
                  <a:srgbClr val="FFFF00"/>
                </a:solidFill>
              </a:endParaRPr>
            </a:p>
          </p:txBody>
        </p:sp>
      </p:grpSp>
      <p:grpSp>
        <p:nvGrpSpPr>
          <p:cNvPr id="29" name="Group 28"/>
          <p:cNvGrpSpPr/>
          <p:nvPr/>
        </p:nvGrpSpPr>
        <p:grpSpPr>
          <a:xfrm>
            <a:off x="2438400" y="2819400"/>
            <a:ext cx="609600" cy="647700"/>
            <a:chOff x="2438400" y="2819400"/>
            <a:chExt cx="609600" cy="647700"/>
          </a:xfrm>
        </p:grpSpPr>
        <p:cxnSp>
          <p:nvCxnSpPr>
            <p:cNvPr id="12" name="Straight Arrow Connector 11"/>
            <p:cNvCxnSpPr/>
            <p:nvPr/>
          </p:nvCxnSpPr>
          <p:spPr>
            <a:xfrm>
              <a:off x="2514600" y="2819400"/>
              <a:ext cx="533400" cy="0"/>
            </a:xfrm>
            <a:prstGeom prst="straightConnector1">
              <a:avLst/>
            </a:prstGeom>
            <a:ln w="50800" cmpd="dbl">
              <a:solidFill>
                <a:srgbClr val="00B0F0"/>
              </a:solidFill>
              <a:tailEnd type="arrow"/>
            </a:ln>
          </p:spPr>
          <p:style>
            <a:lnRef idx="1">
              <a:schemeClr val="accent1"/>
            </a:lnRef>
            <a:fillRef idx="0">
              <a:schemeClr val="accent1"/>
            </a:fillRef>
            <a:effectRef idx="0">
              <a:schemeClr val="accent1"/>
            </a:effectRef>
            <a:fontRef idx="minor">
              <a:schemeClr val="tx1"/>
            </a:fontRef>
          </p:style>
        </p:cxnSp>
        <p:sp>
          <p:nvSpPr>
            <p:cNvPr id="23" name="Title 1"/>
            <p:cNvSpPr txBox="1">
              <a:spLocks/>
            </p:cNvSpPr>
            <p:nvPr/>
          </p:nvSpPr>
          <p:spPr>
            <a:xfrm>
              <a:off x="2438400" y="2819400"/>
              <a:ext cx="609600" cy="6477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solidFill>
                    <a:srgbClr val="00B0F0"/>
                  </a:solidFill>
                </a:rPr>
                <a:t>a</a:t>
              </a:r>
              <a:r>
                <a:rPr lang="en-US" baseline="-25000" dirty="0" smtClean="0">
                  <a:solidFill>
                    <a:srgbClr val="00B0F0"/>
                  </a:solidFill>
                </a:rPr>
                <a:t>x</a:t>
              </a:r>
              <a:endParaRPr lang="en-US" dirty="0">
                <a:solidFill>
                  <a:srgbClr val="00B0F0"/>
                </a:solidFill>
              </a:endParaRPr>
            </a:p>
          </p:txBody>
        </p:sp>
      </p:grpSp>
      <p:grpSp>
        <p:nvGrpSpPr>
          <p:cNvPr id="30" name="Group 29"/>
          <p:cNvGrpSpPr/>
          <p:nvPr/>
        </p:nvGrpSpPr>
        <p:grpSpPr>
          <a:xfrm>
            <a:off x="3807781" y="1369011"/>
            <a:ext cx="616257" cy="840789"/>
            <a:chOff x="3807781" y="1369011"/>
            <a:chExt cx="616257" cy="840789"/>
          </a:xfrm>
        </p:grpSpPr>
        <p:cxnSp>
          <p:nvCxnSpPr>
            <p:cNvPr id="9" name="Straight Arrow Connector 8"/>
            <p:cNvCxnSpPr/>
            <p:nvPr/>
          </p:nvCxnSpPr>
          <p:spPr>
            <a:xfrm>
              <a:off x="3807781" y="1371600"/>
              <a:ext cx="0" cy="838200"/>
            </a:xfrm>
            <a:prstGeom prst="straightConnector1">
              <a:avLst/>
            </a:prstGeom>
            <a:ln w="50800" cmpd="dbl">
              <a:solidFill>
                <a:srgbClr val="00B0F0"/>
              </a:solidFill>
              <a:tailEnd type="arrow"/>
            </a:ln>
          </p:spPr>
          <p:style>
            <a:lnRef idx="1">
              <a:schemeClr val="accent1"/>
            </a:lnRef>
            <a:fillRef idx="0">
              <a:schemeClr val="accent1"/>
            </a:fillRef>
            <a:effectRef idx="0">
              <a:schemeClr val="accent1"/>
            </a:effectRef>
            <a:fontRef idx="minor">
              <a:schemeClr val="tx1"/>
            </a:fontRef>
          </p:style>
        </p:cxnSp>
        <p:sp>
          <p:nvSpPr>
            <p:cNvPr id="24" name="Title 1"/>
            <p:cNvSpPr txBox="1">
              <a:spLocks/>
            </p:cNvSpPr>
            <p:nvPr/>
          </p:nvSpPr>
          <p:spPr>
            <a:xfrm>
              <a:off x="3814438" y="1369011"/>
              <a:ext cx="609600" cy="6477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solidFill>
                    <a:srgbClr val="00B0F0"/>
                  </a:solidFill>
                </a:rPr>
                <a:t>a</a:t>
              </a:r>
              <a:r>
                <a:rPr lang="en-US" baseline="-25000" dirty="0">
                  <a:solidFill>
                    <a:srgbClr val="00B0F0"/>
                  </a:solidFill>
                </a:rPr>
                <a:t>y</a:t>
              </a:r>
              <a:endParaRPr lang="en-US" dirty="0">
                <a:solidFill>
                  <a:srgbClr val="00B0F0"/>
                </a:solidFill>
              </a:endParaRPr>
            </a:p>
          </p:txBody>
        </p:sp>
      </p:grpSp>
      <p:graphicFrame>
        <p:nvGraphicFramePr>
          <p:cNvPr id="25" name="Object 24"/>
          <p:cNvGraphicFramePr>
            <a:graphicFrameLocks noChangeAspect="1"/>
          </p:cNvGraphicFramePr>
          <p:nvPr>
            <p:extLst>
              <p:ext uri="{D42A27DB-BD31-4B8C-83A1-F6EECF244321}">
                <p14:modId xmlns:p14="http://schemas.microsoft.com/office/powerpoint/2010/main" val="2152529453"/>
              </p:ext>
            </p:extLst>
          </p:nvPr>
        </p:nvGraphicFramePr>
        <p:xfrm>
          <a:off x="304800" y="337628"/>
          <a:ext cx="1701360" cy="964800"/>
        </p:xfrm>
        <a:graphic>
          <a:graphicData uri="http://schemas.openxmlformats.org/presentationml/2006/ole">
            <mc:AlternateContent xmlns:mc="http://schemas.openxmlformats.org/markup-compatibility/2006">
              <mc:Choice xmlns:v="urn:schemas-microsoft-com:vml" Requires="v">
                <p:oleObj spid="_x0000_s8229" name="Equation" r:id="rId4" imgW="850680" imgH="482400" progId="Equation.3">
                  <p:embed/>
                </p:oleObj>
              </mc:Choice>
              <mc:Fallback>
                <p:oleObj name="Equation" r:id="rId4" imgW="850680" imgH="482400" progId="Equation.3">
                  <p:embed/>
                  <p:pic>
                    <p:nvPicPr>
                      <p:cNvPr id="0" name=""/>
                      <p:cNvPicPr/>
                      <p:nvPr/>
                    </p:nvPicPr>
                    <p:blipFill>
                      <a:blip r:embed="rId5"/>
                      <a:stretch>
                        <a:fillRect/>
                      </a:stretch>
                    </p:blipFill>
                    <p:spPr>
                      <a:xfrm>
                        <a:off x="304800" y="337628"/>
                        <a:ext cx="1701360" cy="964800"/>
                      </a:xfrm>
                      <a:prstGeom prst="rect">
                        <a:avLst/>
                      </a:prstGeom>
                      <a:solidFill>
                        <a:schemeClr val="accent5">
                          <a:lumMod val="40000"/>
                          <a:lumOff val="60000"/>
                        </a:schemeClr>
                      </a:solidFill>
                    </p:spPr>
                  </p:pic>
                </p:oleObj>
              </mc:Fallback>
            </mc:AlternateContent>
          </a:graphicData>
        </a:graphic>
      </p:graphicFrame>
      <p:graphicFrame>
        <p:nvGraphicFramePr>
          <p:cNvPr id="26" name="Object 25"/>
          <p:cNvGraphicFramePr>
            <a:graphicFrameLocks noChangeAspect="1"/>
          </p:cNvGraphicFramePr>
          <p:nvPr>
            <p:extLst>
              <p:ext uri="{D42A27DB-BD31-4B8C-83A1-F6EECF244321}">
                <p14:modId xmlns:p14="http://schemas.microsoft.com/office/powerpoint/2010/main" val="3004504742"/>
              </p:ext>
            </p:extLst>
          </p:nvPr>
        </p:nvGraphicFramePr>
        <p:xfrm>
          <a:off x="304800" y="1474788"/>
          <a:ext cx="1701800" cy="1012825"/>
        </p:xfrm>
        <a:graphic>
          <a:graphicData uri="http://schemas.openxmlformats.org/presentationml/2006/ole">
            <mc:AlternateContent xmlns:mc="http://schemas.openxmlformats.org/markup-compatibility/2006">
              <mc:Choice xmlns:v="urn:schemas-microsoft-com:vml" Requires="v">
                <p:oleObj spid="_x0000_s8230" name="Equation" r:id="rId6" imgW="850680" imgH="507960" progId="Equation.3">
                  <p:embed/>
                </p:oleObj>
              </mc:Choice>
              <mc:Fallback>
                <p:oleObj name="Equation" r:id="rId6" imgW="850680" imgH="507960" progId="Equation.3">
                  <p:embed/>
                  <p:pic>
                    <p:nvPicPr>
                      <p:cNvPr id="0" name="Object 24"/>
                      <p:cNvPicPr>
                        <a:picLocks noChangeAspect="1" noChangeArrowheads="1"/>
                      </p:cNvPicPr>
                      <p:nvPr/>
                    </p:nvPicPr>
                    <p:blipFill>
                      <a:blip r:embed="rId7"/>
                      <a:srcRect/>
                      <a:stretch>
                        <a:fillRect/>
                      </a:stretch>
                    </p:blipFill>
                    <p:spPr bwMode="auto">
                      <a:xfrm>
                        <a:off x="304800" y="1474788"/>
                        <a:ext cx="1701800" cy="1012825"/>
                      </a:xfrm>
                      <a:prstGeom prst="rect">
                        <a:avLst/>
                      </a:prstGeom>
                      <a:solidFill>
                        <a:srgbClr val="CCD1D9"/>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7" name="Object 26"/>
          <p:cNvGraphicFramePr>
            <a:graphicFrameLocks noChangeAspect="1"/>
          </p:cNvGraphicFramePr>
          <p:nvPr>
            <p:extLst>
              <p:ext uri="{D42A27DB-BD31-4B8C-83A1-F6EECF244321}">
                <p14:modId xmlns:p14="http://schemas.microsoft.com/office/powerpoint/2010/main" val="4274698751"/>
              </p:ext>
            </p:extLst>
          </p:nvPr>
        </p:nvGraphicFramePr>
        <p:xfrm>
          <a:off x="254000" y="3657600"/>
          <a:ext cx="3098800" cy="1724025"/>
        </p:xfrm>
        <a:graphic>
          <a:graphicData uri="http://schemas.openxmlformats.org/presentationml/2006/ole">
            <mc:AlternateContent xmlns:mc="http://schemas.openxmlformats.org/markup-compatibility/2006">
              <mc:Choice xmlns:v="urn:schemas-microsoft-com:vml" Requires="v">
                <p:oleObj spid="_x0000_s8231" name="Equation" r:id="rId8" imgW="1549080" imgH="863280" progId="Equation.3">
                  <p:embed/>
                </p:oleObj>
              </mc:Choice>
              <mc:Fallback>
                <p:oleObj name="Equation" r:id="rId8" imgW="1549080" imgH="863280" progId="Equation.3">
                  <p:embed/>
                  <p:pic>
                    <p:nvPicPr>
                      <p:cNvPr id="0" name="Object 24"/>
                      <p:cNvPicPr>
                        <a:picLocks noChangeAspect="1" noChangeArrowheads="1"/>
                      </p:cNvPicPr>
                      <p:nvPr/>
                    </p:nvPicPr>
                    <p:blipFill>
                      <a:blip r:embed="rId9"/>
                      <a:srcRect/>
                      <a:stretch>
                        <a:fillRect/>
                      </a:stretch>
                    </p:blipFill>
                    <p:spPr bwMode="auto">
                      <a:xfrm>
                        <a:off x="254000" y="3657600"/>
                        <a:ext cx="3098800" cy="1724025"/>
                      </a:xfrm>
                      <a:prstGeom prst="rect">
                        <a:avLst/>
                      </a:prstGeom>
                      <a:solidFill>
                        <a:srgbClr val="CCD1D9"/>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8" name="Object 27"/>
          <p:cNvGraphicFramePr>
            <a:graphicFrameLocks noChangeAspect="1"/>
          </p:cNvGraphicFramePr>
          <p:nvPr>
            <p:extLst>
              <p:ext uri="{D42A27DB-BD31-4B8C-83A1-F6EECF244321}">
                <p14:modId xmlns:p14="http://schemas.microsoft.com/office/powerpoint/2010/main" val="62718311"/>
              </p:ext>
            </p:extLst>
          </p:nvPr>
        </p:nvGraphicFramePr>
        <p:xfrm>
          <a:off x="4417933" y="3657600"/>
          <a:ext cx="4445000" cy="1673225"/>
        </p:xfrm>
        <a:graphic>
          <a:graphicData uri="http://schemas.openxmlformats.org/presentationml/2006/ole">
            <mc:AlternateContent xmlns:mc="http://schemas.openxmlformats.org/markup-compatibility/2006">
              <mc:Choice xmlns:v="urn:schemas-microsoft-com:vml" Requires="v">
                <p:oleObj spid="_x0000_s8232" name="Equation" r:id="rId10" imgW="2222280" imgH="838080" progId="Equation.3">
                  <p:embed/>
                </p:oleObj>
              </mc:Choice>
              <mc:Fallback>
                <p:oleObj name="Equation" r:id="rId10" imgW="2222280" imgH="838080" progId="Equation.3">
                  <p:embed/>
                  <p:pic>
                    <p:nvPicPr>
                      <p:cNvPr id="0" name="Object 26"/>
                      <p:cNvPicPr>
                        <a:picLocks noChangeAspect="1" noChangeArrowheads="1"/>
                      </p:cNvPicPr>
                      <p:nvPr/>
                    </p:nvPicPr>
                    <p:blipFill>
                      <a:blip r:embed="rId11"/>
                      <a:srcRect/>
                      <a:stretch>
                        <a:fillRect/>
                      </a:stretch>
                    </p:blipFill>
                    <p:spPr bwMode="auto">
                      <a:xfrm>
                        <a:off x="4417933" y="3657600"/>
                        <a:ext cx="4445000" cy="1673225"/>
                      </a:xfrm>
                      <a:prstGeom prst="rect">
                        <a:avLst/>
                      </a:prstGeom>
                      <a:solidFill>
                        <a:srgbClr val="CCD1D9"/>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815318790"/>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45" presetClass="exit" presetSubtype="0" fill="hold" nodeType="clickEffect">
                                  <p:stCondLst>
                                    <p:cond delay="0"/>
                                  </p:stCondLst>
                                  <p:childTnLst>
                                    <p:animEffect transition="out" filter="fade">
                                      <p:cBhvr>
                                        <p:cTn id="14" dur="2000"/>
                                        <p:tgtEl>
                                          <p:spTgt spid="3"/>
                                        </p:tgtEl>
                                      </p:cBhvr>
                                    </p:animEffect>
                                    <p:anim calcmode="lin" valueType="num">
                                      <p:cBhvr>
                                        <p:cTn id="15" dur="2000"/>
                                        <p:tgtEl>
                                          <p:spTgt spid="3"/>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anim calcmode="lin" valueType="num">
                                      <p:cBhvr>
                                        <p:cTn id="16" dur="2000"/>
                                        <p:tgtEl>
                                          <p:spTgt spid="3"/>
                                        </p:tgtEl>
                                        <p:attrNameLst>
                                          <p:attrName>ppt_h</p:attrName>
                                        </p:attrNameLst>
                                      </p:cBhvr>
                                      <p:tavLst>
                                        <p:tav tm="0">
                                          <p:val>
                                            <p:strVal val="ppt_h"/>
                                          </p:val>
                                        </p:tav>
                                        <p:tav tm="100000">
                                          <p:val>
                                            <p:strVal val="ppt_h"/>
                                          </p:val>
                                        </p:tav>
                                      </p:tavLst>
                                    </p:anim>
                                    <p:set>
                                      <p:cBhvr>
                                        <p:cTn id="17" dur="1" fill="hold">
                                          <p:stCondLst>
                                            <p:cond delay="1999"/>
                                          </p:stCondLst>
                                        </p:cTn>
                                        <p:tgtEl>
                                          <p:spTgt spid="3"/>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2"/>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4"/>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31"/>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nodeType="clickEffect">
                                  <p:stCondLst>
                                    <p:cond delay="0"/>
                                  </p:stCondLst>
                                  <p:childTnLst>
                                    <p:set>
                                      <p:cBhvr>
                                        <p:cTn id="33" dur="1" fill="hold">
                                          <p:stCondLst>
                                            <p:cond delay="0"/>
                                          </p:stCondLst>
                                        </p:cTn>
                                        <p:tgtEl>
                                          <p:spTgt spid="32"/>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nodeType="clickEffect">
                                  <p:stCondLst>
                                    <p:cond delay="0"/>
                                  </p:stCondLst>
                                  <p:childTnLst>
                                    <p:set>
                                      <p:cBhvr>
                                        <p:cTn id="37" dur="1" fill="hold">
                                          <p:stCondLst>
                                            <p:cond delay="0"/>
                                          </p:stCondLst>
                                        </p:cTn>
                                        <p:tgtEl>
                                          <p:spTgt spid="33"/>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nodeType="clickEffect">
                                  <p:stCondLst>
                                    <p:cond delay="0"/>
                                  </p:stCondLst>
                                  <p:childTnLst>
                                    <p:set>
                                      <p:cBhvr>
                                        <p:cTn id="41" dur="1" fill="hold">
                                          <p:stCondLst>
                                            <p:cond delay="0"/>
                                          </p:stCondLst>
                                        </p:cTn>
                                        <p:tgtEl>
                                          <p:spTgt spid="30"/>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nodeType="clickEffect">
                                  <p:stCondLst>
                                    <p:cond delay="0"/>
                                  </p:stCondLst>
                                  <p:childTnLst>
                                    <p:set>
                                      <p:cBhvr>
                                        <p:cTn id="45" dur="1" fill="hold">
                                          <p:stCondLst>
                                            <p:cond delay="0"/>
                                          </p:stCondLst>
                                        </p:cTn>
                                        <p:tgtEl>
                                          <p:spTgt spid="29"/>
                                        </p:tgtEl>
                                        <p:attrNameLst>
                                          <p:attrName>style.visibility</p:attrName>
                                        </p:attrNameLst>
                                      </p:cBhvr>
                                      <p:to>
                                        <p:strVal val="visible"/>
                                      </p:to>
                                    </p:set>
                                  </p:childTnLst>
                                </p:cTn>
                              </p:par>
                            </p:childTnLst>
                          </p:cTn>
                        </p:par>
                      </p:childTnLst>
                    </p:cTn>
                  </p:par>
                  <p:par>
                    <p:cTn id="46" fill="hold">
                      <p:stCondLst>
                        <p:cond delay="indefinite"/>
                      </p:stCondLst>
                      <p:childTnLst>
                        <p:par>
                          <p:cTn id="47" fill="hold">
                            <p:stCondLst>
                              <p:cond delay="0"/>
                            </p:stCondLst>
                            <p:childTnLst>
                              <p:par>
                                <p:cTn id="48" presetID="1" presetClass="entr" presetSubtype="0" fill="hold" nodeType="clickEffect">
                                  <p:stCondLst>
                                    <p:cond delay="0"/>
                                  </p:stCondLst>
                                  <p:childTnLst>
                                    <p:set>
                                      <p:cBhvr>
                                        <p:cTn id="49" dur="1" fill="hold">
                                          <p:stCondLst>
                                            <p:cond delay="0"/>
                                          </p:stCondLst>
                                        </p:cTn>
                                        <p:tgtEl>
                                          <p:spTgt spid="25"/>
                                        </p:tgtEl>
                                        <p:attrNameLst>
                                          <p:attrName>style.visibility</p:attrName>
                                        </p:attrNameLst>
                                      </p:cBhvr>
                                      <p:to>
                                        <p:strVal val="visible"/>
                                      </p:to>
                                    </p:set>
                                  </p:childTnLst>
                                </p:cTn>
                              </p:par>
                            </p:childTnLst>
                          </p:cTn>
                        </p:par>
                      </p:childTnLst>
                    </p:cTn>
                  </p:par>
                  <p:par>
                    <p:cTn id="50" fill="hold">
                      <p:stCondLst>
                        <p:cond delay="indefinite"/>
                      </p:stCondLst>
                      <p:childTnLst>
                        <p:par>
                          <p:cTn id="51" fill="hold">
                            <p:stCondLst>
                              <p:cond delay="0"/>
                            </p:stCondLst>
                            <p:childTnLst>
                              <p:par>
                                <p:cTn id="52" presetID="1" presetClass="entr" presetSubtype="0" fill="hold" nodeType="clickEffect">
                                  <p:stCondLst>
                                    <p:cond delay="0"/>
                                  </p:stCondLst>
                                  <p:childTnLst>
                                    <p:set>
                                      <p:cBhvr>
                                        <p:cTn id="53" dur="1" fill="hold">
                                          <p:stCondLst>
                                            <p:cond delay="0"/>
                                          </p:stCondLst>
                                        </p:cTn>
                                        <p:tgtEl>
                                          <p:spTgt spid="26"/>
                                        </p:tgtEl>
                                        <p:attrNameLst>
                                          <p:attrName>style.visibility</p:attrName>
                                        </p:attrNameLst>
                                      </p:cBhvr>
                                      <p:to>
                                        <p:strVal val="visible"/>
                                      </p:to>
                                    </p:set>
                                  </p:childTnLst>
                                </p:cTn>
                              </p:par>
                            </p:childTnLst>
                          </p:cTn>
                        </p:par>
                      </p:childTnLst>
                    </p:cTn>
                  </p:par>
                  <p:par>
                    <p:cTn id="54" fill="hold">
                      <p:stCondLst>
                        <p:cond delay="indefinite"/>
                      </p:stCondLst>
                      <p:childTnLst>
                        <p:par>
                          <p:cTn id="55" fill="hold">
                            <p:stCondLst>
                              <p:cond delay="0"/>
                            </p:stCondLst>
                            <p:childTnLst>
                              <p:par>
                                <p:cTn id="56" presetID="1" presetClass="entr" presetSubtype="0" fill="hold" nodeType="clickEffect">
                                  <p:stCondLst>
                                    <p:cond delay="0"/>
                                  </p:stCondLst>
                                  <p:childTnLst>
                                    <p:set>
                                      <p:cBhvr>
                                        <p:cTn id="57" dur="1" fill="hold">
                                          <p:stCondLst>
                                            <p:cond delay="0"/>
                                          </p:stCondLst>
                                        </p:cTn>
                                        <p:tgtEl>
                                          <p:spTgt spid="27"/>
                                        </p:tgtEl>
                                        <p:attrNameLst>
                                          <p:attrName>style.visibility</p:attrName>
                                        </p:attrNameLst>
                                      </p:cBhvr>
                                      <p:to>
                                        <p:strVal val="visible"/>
                                      </p:to>
                                    </p:set>
                                  </p:childTnLst>
                                </p:cTn>
                              </p:par>
                            </p:childTnLst>
                          </p:cTn>
                        </p:par>
                      </p:childTnLst>
                    </p:cTn>
                  </p:par>
                  <p:par>
                    <p:cTn id="58" fill="hold">
                      <p:stCondLst>
                        <p:cond delay="indefinite"/>
                      </p:stCondLst>
                      <p:childTnLst>
                        <p:par>
                          <p:cTn id="59" fill="hold">
                            <p:stCondLst>
                              <p:cond delay="0"/>
                            </p:stCondLst>
                            <p:childTnLst>
                              <p:par>
                                <p:cTn id="60" presetID="1" presetClass="entr" presetSubtype="0" fill="hold" nodeType="clickEffect">
                                  <p:stCondLst>
                                    <p:cond delay="0"/>
                                  </p:stCondLst>
                                  <p:childTnLst>
                                    <p:set>
                                      <p:cBhvr>
                                        <p:cTn id="61"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00"/>
            <a:ext cx="7543800" cy="4114800"/>
          </a:xfrm>
        </p:spPr>
        <p:txBody>
          <a:bodyPr/>
          <a:lstStyle/>
          <a:p>
            <a:r>
              <a:rPr lang="en-US" dirty="0"/>
              <a:t/>
            </a:r>
            <a:br>
              <a:rPr lang="en-US" dirty="0"/>
            </a:br>
            <a:r>
              <a:rPr lang="en-US" dirty="0" smtClean="0"/>
              <a:t>A pendulum is 2.0m long, has a mass of 2.0kg and swings down toward the equilibrium point.  When the string makes a 30°angle with the vertical it is moving at 2.5m/s.  Find the tension in the string and the size of the total acceleration.</a:t>
            </a:r>
            <a:endParaRPr lang="en-US" dirty="0"/>
          </a:p>
        </p:txBody>
      </p:sp>
      <p:sp>
        <p:nvSpPr>
          <p:cNvPr id="3" name="TextBox 2"/>
          <p:cNvSpPr txBox="1"/>
          <p:nvPr/>
        </p:nvSpPr>
        <p:spPr>
          <a:xfrm>
            <a:off x="914400" y="380260"/>
            <a:ext cx="7239000" cy="1200329"/>
          </a:xfrm>
          <a:prstGeom prst="rect">
            <a:avLst/>
          </a:prstGeom>
          <a:noFill/>
        </p:spPr>
        <p:txBody>
          <a:bodyPr wrap="square" rtlCol="0">
            <a:spAutoFit/>
          </a:bodyPr>
          <a:lstStyle/>
          <a:p>
            <a:pPr algn="ctr"/>
            <a:r>
              <a:rPr lang="en-US" sz="3600" dirty="0">
                <a:latin typeface="Garamond" pitchFamily="18" charset="0"/>
              </a:rPr>
              <a:t>Now we do the same thing with rotational motion.</a:t>
            </a:r>
          </a:p>
        </p:txBody>
      </p:sp>
    </p:spTree>
    <p:extLst>
      <p:ext uri="{BB962C8B-B14F-4D97-AF65-F5344CB8AC3E}">
        <p14:creationId xmlns:p14="http://schemas.microsoft.com/office/powerpoint/2010/main" val="3306628375"/>
      </p:ext>
    </p:extLst>
  </p:cSld>
  <p:clrMapOvr>
    <a:masterClrMapping/>
  </p:clrMapOvr>
  <p:transition>
    <p:wipe dir="d"/>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efault Theme">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Elemental">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lemental">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50800" h="50800"/>
          </a:sp3d>
        </a:effectStyle>
      </a:effectStyleLst>
      <a:bgFillStyleLst>
        <a:solidFill>
          <a:schemeClr val="phClr"/>
        </a:solidFill>
        <a:gradFill rotWithShape="1">
          <a:gsLst>
            <a:gs pos="0">
              <a:schemeClr val="phClr">
                <a:tint val="95000"/>
              </a:schemeClr>
            </a:gs>
            <a:gs pos="100000">
              <a:schemeClr val="phClr">
                <a:shade val="40000"/>
                <a:satMod val="180000"/>
              </a:schemeClr>
            </a:gs>
          </a:gsLst>
          <a:lin ang="5400000" scaled="0"/>
        </a:gradFill>
        <a:blipFill>
          <a:blip xmlns:r="http://schemas.openxmlformats.org/officeDocument/2006/relationships" r:embed="rId1">
            <a:duotone>
              <a:schemeClr val="phClr">
                <a:shade val="14000"/>
                <a:satMod val="280000"/>
              </a:schemeClr>
              <a:schemeClr val="phClr">
                <a:tint val="60000"/>
                <a:sat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755</TotalTime>
  <Words>327</Words>
  <Application>Microsoft Office PowerPoint</Application>
  <PresentationFormat>On-screen Show (4:3)</PresentationFormat>
  <Paragraphs>62</Paragraphs>
  <Slides>10</Slides>
  <Notes>0</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10</vt:i4>
      </vt:variant>
    </vt:vector>
  </HeadingPairs>
  <TitlesOfParts>
    <vt:vector size="13" baseType="lpstr">
      <vt:lpstr>Default Theme</vt:lpstr>
      <vt:lpstr>Equation</vt:lpstr>
      <vt:lpstr>Microsoft Equation 3.0</vt:lpstr>
      <vt:lpstr>Physics 101  -  Lecture 8</vt:lpstr>
      <vt:lpstr>The central program is always the same  1) Draw a useful diagram 2) Translate the diagram into algebraic  expressions. 3) Use the rules of logic and  mathematics to manipulate the  expressions so as to answer the  question.  Now we consider rotations as well.</vt:lpstr>
      <vt:lpstr>Recall that in chapter 4 your authors introduced the expression “apparent weight.”  I prefer the expression “scale reading” because it refers to an actual force instead of something that does not exist.</vt:lpstr>
      <vt:lpstr>Clicker Question  -  Suppose that the scale is equipped with feetbelts that attach your feet to the scale.  What is the scale reading in the case of an exciting carnival ride where the acceleration is 19.6m/s2 downward.  Your mass is 50kg.  A) 980N B) -980N C) 490N D) -490N</vt:lpstr>
      <vt:lpstr>The Spinning Drum of Death</vt:lpstr>
      <vt:lpstr> Did you draw?</vt:lpstr>
      <vt:lpstr>The total force need not be in the radial direction.</vt:lpstr>
      <vt:lpstr>Do the standard thing.</vt:lpstr>
      <vt:lpstr> A pendulum is 2.0m long, has a mass of 2.0kg and swings down toward the equilibrium point.  When the string makes a 30°angle with the vertical it is moving at 2.5m/s.  Find the tension in the string and the size of the total acceleration.</vt:lpstr>
      <vt:lpstr>Write radial acceleration.</vt:lpstr>
    </vt:vector>
  </TitlesOfParts>
  <Company>University of Illinois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Physics 101  -  Lecture 7</dc:title>
  <dc:creator>Halfpap, Bradford Lee</dc:creator>
  <cp:lastModifiedBy>Halfpap, Bradford Lee</cp:lastModifiedBy>
  <cp:revision>59</cp:revision>
  <dcterms:created xsi:type="dcterms:W3CDTF">2012-09-16T23:14:53Z</dcterms:created>
  <dcterms:modified xsi:type="dcterms:W3CDTF">2012-09-22T21:13:57Z</dcterms:modified>
</cp:coreProperties>
</file>