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1"/>
  </p:notesMasterIdLst>
  <p:sldIdLst>
    <p:sldId id="257" r:id="rId2"/>
    <p:sldId id="281" r:id="rId3"/>
    <p:sldId id="282" r:id="rId4"/>
    <p:sldId id="283" r:id="rId5"/>
    <p:sldId id="284" r:id="rId6"/>
    <p:sldId id="285" r:id="rId7"/>
    <p:sldId id="286" r:id="rId8"/>
    <p:sldId id="287" r:id="rId9"/>
    <p:sldId id="288"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3300"/>
    <a:srgbClr val="A1DBA4"/>
    <a:srgbClr val="B686DA"/>
    <a:srgbClr val="FFDD71"/>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1834" autoAdjust="0"/>
  </p:normalViewPr>
  <p:slideViewPr>
    <p:cSldViewPr>
      <p:cViewPr varScale="1">
        <p:scale>
          <a:sx n="103" d="100"/>
          <a:sy n="103" d="100"/>
        </p:scale>
        <p:origin x="-121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4/16/2013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show the idea of rebounding particles with 20 heavy molecules.</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2</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3</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4</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in ONE heavy molecule and 500 light molecules.  Set the Temperature to 100</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5</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6</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7</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8</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Click measurement tools and advanced</a:t>
            </a:r>
            <a:r>
              <a:rPr lang="en-US" baseline="0" dirty="0" smtClean="0"/>
              <a:t> options</a:t>
            </a:r>
            <a:endParaRPr lang="en-US" dirty="0" smtClean="0"/>
          </a:p>
          <a:p>
            <a:r>
              <a:rPr lang="en-US" dirty="0" smtClean="0"/>
              <a:t>2)  Turn on the energy histogram.  Look at the speed histogram that is displayed.</a:t>
            </a:r>
          </a:p>
          <a:p>
            <a:r>
              <a:rPr lang="en-US" dirty="0" smtClean="0"/>
              <a:t>3)  Put in 500</a:t>
            </a:r>
            <a:r>
              <a:rPr lang="en-US" baseline="0" dirty="0" smtClean="0"/>
              <a:t> light molecules at 100, 200, and 300 degrees</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9</a:t>
            </a:fld>
            <a:endParaRPr lang="en-US"/>
          </a:p>
        </p:txBody>
      </p:sp>
    </p:spTree>
    <p:extLst>
      <p:ext uri="{BB962C8B-B14F-4D97-AF65-F5344CB8AC3E}">
        <p14:creationId xmlns:p14="http://schemas.microsoft.com/office/powerpoint/2010/main" val="1943768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notesSlide" Target="../notesSlides/notesSlide1.xml"/><Relationship Id="rId7"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hyperlink" Target="http://phet.colorado.edu/en/simulation/gas-properties" TargetMode="External"/><Relationship Id="rId5" Type="http://schemas.openxmlformats.org/officeDocument/2006/relationships/image" Target="../media/image5.jpeg"/><Relationship Id="rId10" Type="http://schemas.openxmlformats.org/officeDocument/2006/relationships/image" Target="../media/image4.wmf"/><Relationship Id="rId4" Type="http://schemas.openxmlformats.org/officeDocument/2006/relationships/image" Target="../media/image2.jpeg"/><Relationship Id="rId9"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7.bin"/><Relationship Id="rId18" Type="http://schemas.openxmlformats.org/officeDocument/2006/relationships/image" Target="../media/image12.wmf"/><Relationship Id="rId26" Type="http://schemas.openxmlformats.org/officeDocument/2006/relationships/image" Target="../media/image16.wmf"/><Relationship Id="rId3" Type="http://schemas.openxmlformats.org/officeDocument/2006/relationships/notesSlide" Target="../notesSlides/notesSlide2.xml"/><Relationship Id="rId21" Type="http://schemas.openxmlformats.org/officeDocument/2006/relationships/oleObject" Target="../embeddings/oleObject11.bin"/><Relationship Id="rId7" Type="http://schemas.openxmlformats.org/officeDocument/2006/relationships/oleObject" Target="../embeddings/oleObject4.bin"/><Relationship Id="rId12" Type="http://schemas.openxmlformats.org/officeDocument/2006/relationships/image" Target="../media/image9.wmf"/><Relationship Id="rId17" Type="http://schemas.openxmlformats.org/officeDocument/2006/relationships/oleObject" Target="../embeddings/oleObject9.bin"/><Relationship Id="rId25" Type="http://schemas.openxmlformats.org/officeDocument/2006/relationships/oleObject" Target="../embeddings/oleObject13.bin"/><Relationship Id="rId2" Type="http://schemas.openxmlformats.org/officeDocument/2006/relationships/slideLayout" Target="../slideLayouts/slideLayout7.xml"/><Relationship Id="rId16" Type="http://schemas.openxmlformats.org/officeDocument/2006/relationships/image" Target="../media/image11.wmf"/><Relationship Id="rId20" Type="http://schemas.openxmlformats.org/officeDocument/2006/relationships/image" Target="../media/image13.wmf"/><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6.bin"/><Relationship Id="rId24" Type="http://schemas.openxmlformats.org/officeDocument/2006/relationships/image" Target="../media/image15.wmf"/><Relationship Id="rId5" Type="http://schemas.openxmlformats.org/officeDocument/2006/relationships/oleObject" Target="../embeddings/oleObject3.bin"/><Relationship Id="rId15" Type="http://schemas.openxmlformats.org/officeDocument/2006/relationships/oleObject" Target="../embeddings/oleObject8.bin"/><Relationship Id="rId23" Type="http://schemas.openxmlformats.org/officeDocument/2006/relationships/oleObject" Target="../embeddings/oleObject12.bin"/><Relationship Id="rId10" Type="http://schemas.openxmlformats.org/officeDocument/2006/relationships/image" Target="../media/image8.wmf"/><Relationship Id="rId19" Type="http://schemas.openxmlformats.org/officeDocument/2006/relationships/oleObject" Target="../embeddings/oleObject10.bin"/><Relationship Id="rId4" Type="http://schemas.openxmlformats.org/officeDocument/2006/relationships/image" Target="../media/image2.jpeg"/><Relationship Id="rId9" Type="http://schemas.openxmlformats.org/officeDocument/2006/relationships/oleObject" Target="../embeddings/oleObject5.bin"/><Relationship Id="rId14" Type="http://schemas.openxmlformats.org/officeDocument/2006/relationships/image" Target="../media/image10.wmf"/><Relationship Id="rId22" Type="http://schemas.openxmlformats.org/officeDocument/2006/relationships/image" Target="../media/image14.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7.wmf"/><Relationship Id="rId5" Type="http://schemas.openxmlformats.org/officeDocument/2006/relationships/oleObject" Target="../embeddings/oleObject14.bin"/><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openxmlformats.org/officeDocument/2006/relationships/hyperlink" Target="http://phet.colorado.edu/en/simulation/gas-properties" TargetMode="External"/><Relationship Id="rId3" Type="http://schemas.openxmlformats.org/officeDocument/2006/relationships/notesSlide" Target="../notesSlides/notesSlide4.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5.bin"/><Relationship Id="rId5" Type="http://schemas.openxmlformats.org/officeDocument/2006/relationships/image" Target="../media/image5.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6.xml"/><Relationship Id="rId7" Type="http://schemas.openxmlformats.org/officeDocument/2006/relationships/oleObject" Target="../embeddings/oleObject17.bin"/><Relationship Id="rId12"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9.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21.wmf"/><Relationship Id="rId4" Type="http://schemas.openxmlformats.org/officeDocument/2006/relationships/image" Target="../media/image2.jpeg"/><Relationship Id="rId9" Type="http://schemas.openxmlformats.org/officeDocument/2006/relationships/oleObject" Target="../embeddings/oleObject18.bin"/></Relationships>
</file>

<file path=ppt/slides/_rels/slide8.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24.bin"/><Relationship Id="rId18" Type="http://schemas.openxmlformats.org/officeDocument/2006/relationships/image" Target="../media/image29.wmf"/><Relationship Id="rId3" Type="http://schemas.openxmlformats.org/officeDocument/2006/relationships/notesSlide" Target="../notesSlides/notesSlide7.xml"/><Relationship Id="rId7" Type="http://schemas.openxmlformats.org/officeDocument/2006/relationships/oleObject" Target="../embeddings/oleObject21.bin"/><Relationship Id="rId12" Type="http://schemas.openxmlformats.org/officeDocument/2006/relationships/image" Target="../media/image26.wmf"/><Relationship Id="rId17" Type="http://schemas.openxmlformats.org/officeDocument/2006/relationships/oleObject" Target="../embeddings/oleObject26.bin"/><Relationship Id="rId2" Type="http://schemas.openxmlformats.org/officeDocument/2006/relationships/slideLayout" Target="../slideLayouts/slideLayout7.xml"/><Relationship Id="rId16" Type="http://schemas.openxmlformats.org/officeDocument/2006/relationships/image" Target="../media/image28.wmf"/><Relationship Id="rId20" Type="http://schemas.openxmlformats.org/officeDocument/2006/relationships/image" Target="../media/image30.wmf"/><Relationship Id="rId1" Type="http://schemas.openxmlformats.org/officeDocument/2006/relationships/vmlDrawing" Target="../drawings/vmlDrawing6.vml"/><Relationship Id="rId6" Type="http://schemas.openxmlformats.org/officeDocument/2006/relationships/image" Target="../media/image23.wmf"/><Relationship Id="rId11" Type="http://schemas.openxmlformats.org/officeDocument/2006/relationships/oleObject" Target="../embeddings/oleObject23.bin"/><Relationship Id="rId5" Type="http://schemas.openxmlformats.org/officeDocument/2006/relationships/oleObject" Target="../embeddings/oleObject20.bin"/><Relationship Id="rId15" Type="http://schemas.openxmlformats.org/officeDocument/2006/relationships/oleObject" Target="../embeddings/oleObject25.bin"/><Relationship Id="rId10" Type="http://schemas.openxmlformats.org/officeDocument/2006/relationships/image" Target="../media/image25.wmf"/><Relationship Id="rId19" Type="http://schemas.openxmlformats.org/officeDocument/2006/relationships/oleObject" Target="../embeddings/oleObject27.bin"/><Relationship Id="rId4" Type="http://schemas.openxmlformats.org/officeDocument/2006/relationships/image" Target="../media/image2.jpeg"/><Relationship Id="rId9" Type="http://schemas.openxmlformats.org/officeDocument/2006/relationships/oleObject" Target="../embeddings/oleObject22.bin"/><Relationship Id="rId14" Type="http://schemas.openxmlformats.org/officeDocument/2006/relationships/image" Target="../media/image27.wmf"/></Relationships>
</file>

<file path=ppt/slides/_rels/slide9.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notesSlide" Target="../notesSlides/notesSlide8.xml"/><Relationship Id="rId7"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hyperlink" Target="http://phet.colorado.edu/en/simulation/gas-properties" TargetMode="External"/><Relationship Id="rId5" Type="http://schemas.openxmlformats.org/officeDocument/2006/relationships/image" Target="../media/image5.jpeg"/><Relationship Id="rId10" Type="http://schemas.openxmlformats.org/officeDocument/2006/relationships/image" Target="../media/image33.gif"/><Relationship Id="rId4" Type="http://schemas.openxmlformats.org/officeDocument/2006/relationships/image" Target="../media/image2.jpeg"/><Relationship Id="rId9" Type="http://schemas.openxmlformats.org/officeDocument/2006/relationships/image" Target="../media/image3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dirty="0" smtClean="0">
                <a:effectLst/>
              </a:rPr>
              <a:t>Physics 101  -  Lecture 24</a:t>
            </a:r>
            <a:endParaRPr lang="en-US" dirty="0">
              <a:effectLst/>
            </a:endParaRPr>
          </a:p>
        </p:txBody>
      </p:sp>
      <p:sp>
        <p:nvSpPr>
          <p:cNvPr id="3" name="Title 1"/>
          <p:cNvSpPr txBox="1">
            <a:spLocks/>
          </p:cNvSpPr>
          <p:nvPr/>
        </p:nvSpPr>
        <p:spPr>
          <a:xfrm>
            <a:off x="1668780" y="1792778"/>
            <a:ext cx="5806440" cy="53721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Today’s lecture will cover sections 13.6 to 13.8</a:t>
            </a:r>
            <a:endParaRPr lang="en-US" sz="2400" dirty="0">
              <a:effectLst/>
            </a:endParaRPr>
          </a:p>
        </p:txBody>
      </p:sp>
      <p:sp>
        <p:nvSpPr>
          <p:cNvPr id="4"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a:t>
            </a:r>
            <a:endParaRPr lang="en-US" sz="16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2</a:t>
            </a:r>
          </a:p>
        </p:txBody>
      </p:sp>
      <p:sp>
        <p:nvSpPr>
          <p:cNvPr id="6" name="Title 1"/>
          <p:cNvSpPr txBox="1">
            <a:spLocks/>
          </p:cNvSpPr>
          <p:nvPr/>
        </p:nvSpPr>
        <p:spPr>
          <a:xfrm>
            <a:off x="1348740" y="237836"/>
            <a:ext cx="6446520" cy="12344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smtClean="0">
                <a:effectLst/>
              </a:rPr>
              <a:t>The Kinetic Theory of Gases</a:t>
            </a:r>
          </a:p>
          <a:p>
            <a:r>
              <a:rPr lang="en-US" sz="2400" dirty="0">
                <a:effectLst/>
              </a:rPr>
              <a:t>C</a:t>
            </a:r>
            <a:r>
              <a:rPr lang="en-US" sz="2400" dirty="0" smtClean="0">
                <a:effectLst/>
              </a:rPr>
              <a:t>onnecting microscopic description to macroscopic variables.</a:t>
            </a:r>
          </a:p>
        </p:txBody>
      </p:sp>
      <p:sp>
        <p:nvSpPr>
          <p:cNvPr id="11" name="Title 1"/>
          <p:cNvSpPr txBox="1">
            <a:spLocks/>
          </p:cNvSpPr>
          <p:nvPr/>
        </p:nvSpPr>
        <p:spPr>
          <a:xfrm>
            <a:off x="7726680" y="0"/>
            <a:ext cx="1417321" cy="30861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err="1" smtClean="0">
                <a:effectLst/>
              </a:rPr>
              <a:t>PhET</a:t>
            </a:r>
            <a:r>
              <a:rPr lang="en-US" sz="1600" dirty="0" smtClean="0">
                <a:effectLst/>
              </a:rPr>
              <a:t> - Gases </a:t>
            </a:r>
          </a:p>
        </p:txBody>
      </p:sp>
      <p:sp>
        <p:nvSpPr>
          <p:cNvPr id="8" name="Title 1"/>
          <p:cNvSpPr txBox="1">
            <a:spLocks/>
          </p:cNvSpPr>
          <p:nvPr/>
        </p:nvSpPr>
        <p:spPr>
          <a:xfrm>
            <a:off x="7726680" y="308610"/>
            <a:ext cx="1417320" cy="685800"/>
          </a:xfrm>
          <a:prstGeom prst="rect">
            <a:avLst/>
          </a:prstGeom>
          <a:solidFill>
            <a:schemeClr val="bg2">
              <a:lumMod val="40000"/>
              <a:lumOff val="60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200" dirty="0" smtClean="0">
                <a:effectLst/>
                <a:hlinkClick r:id="rId6"/>
              </a:rPr>
              <a:t>http</a:t>
            </a:r>
            <a:r>
              <a:rPr lang="en-US" sz="1200" dirty="0">
                <a:effectLst/>
                <a:hlinkClick r:id="rId6"/>
              </a:rPr>
              <a:t>://</a:t>
            </a:r>
            <a:r>
              <a:rPr lang="en-US" sz="1200" dirty="0" smtClean="0">
                <a:effectLst/>
                <a:hlinkClick r:id="rId6"/>
              </a:rPr>
              <a:t>phet.colorado.edu/en/simulation/gas-properties</a:t>
            </a:r>
            <a:r>
              <a:rPr lang="en-US" sz="1200" dirty="0" smtClean="0">
                <a:effectLst/>
              </a:rPr>
              <a:t>  </a:t>
            </a:r>
          </a:p>
        </p:txBody>
      </p:sp>
      <p:sp>
        <p:nvSpPr>
          <p:cNvPr id="12" name="Title 1"/>
          <p:cNvSpPr txBox="1">
            <a:spLocks/>
          </p:cNvSpPr>
          <p:nvPr/>
        </p:nvSpPr>
        <p:spPr>
          <a:xfrm>
            <a:off x="428567" y="1600200"/>
            <a:ext cx="644652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Connection takes place via the concept of pressure.</a:t>
            </a:r>
          </a:p>
          <a:p>
            <a:r>
              <a:rPr lang="en-US" sz="2400" dirty="0" smtClean="0">
                <a:effectLst/>
              </a:rPr>
              <a:t>1)  Newton  p = F/A and F = ∆(mv)/</a:t>
            </a:r>
            <a:r>
              <a:rPr lang="en-US" sz="2400" dirty="0">
                <a:effectLst/>
              </a:rPr>
              <a:t> </a:t>
            </a:r>
            <a:r>
              <a:rPr lang="en-US" sz="2400" dirty="0" smtClean="0">
                <a:effectLst/>
              </a:rPr>
              <a:t>∆t</a:t>
            </a:r>
          </a:p>
          <a:p>
            <a:r>
              <a:rPr lang="en-US" sz="2400" dirty="0" smtClean="0">
                <a:effectLst/>
              </a:rPr>
              <a:t>2)  Ideal Gas Law  p = </a:t>
            </a:r>
            <a:r>
              <a:rPr lang="en-US" sz="2400" dirty="0" err="1" smtClean="0">
                <a:effectLst/>
              </a:rPr>
              <a:t>nRT</a:t>
            </a:r>
            <a:r>
              <a:rPr lang="en-US" sz="2400" dirty="0" smtClean="0">
                <a:effectLst/>
              </a:rPr>
              <a:t>/V</a:t>
            </a:r>
          </a:p>
        </p:txBody>
      </p:sp>
      <p:grpSp>
        <p:nvGrpSpPr>
          <p:cNvPr id="64" name="Group 63"/>
          <p:cNvGrpSpPr/>
          <p:nvPr/>
        </p:nvGrpSpPr>
        <p:grpSpPr>
          <a:xfrm>
            <a:off x="4846320" y="2493519"/>
            <a:ext cx="4297681" cy="4197584"/>
            <a:chOff x="4846320" y="2493519"/>
            <a:chExt cx="4297681" cy="4197584"/>
          </a:xfrm>
        </p:grpSpPr>
        <p:cxnSp>
          <p:nvCxnSpPr>
            <p:cNvPr id="22" name="Straight Connector 21"/>
            <p:cNvCxnSpPr/>
            <p:nvPr/>
          </p:nvCxnSpPr>
          <p:spPr>
            <a:xfrm>
              <a:off x="4846320" y="3429000"/>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846320" y="6162040"/>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4846320" y="2493519"/>
              <a:ext cx="4297681" cy="4197584"/>
              <a:chOff x="4846320" y="2493519"/>
              <a:chExt cx="4297681" cy="4197584"/>
            </a:xfrm>
          </p:grpSpPr>
          <p:cxnSp>
            <p:nvCxnSpPr>
              <p:cNvPr id="3" name="Straight Connector 2"/>
              <p:cNvCxnSpPr/>
              <p:nvPr/>
            </p:nvCxnSpPr>
            <p:spPr>
              <a:xfrm>
                <a:off x="7635240" y="3429000"/>
                <a:ext cx="0" cy="27432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138160" y="3947903"/>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35240" y="3429000"/>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35240" y="6172200"/>
                <a:ext cx="502920" cy="51890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846320" y="6172200"/>
                <a:ext cx="278892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846320" y="3429000"/>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49240" y="3947903"/>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349240" y="6670321"/>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856942" y="3418840"/>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49240" y="3937743"/>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noChangeAspect="1"/>
              </p:cNvCxnSpPr>
              <p:nvPr/>
            </p:nvCxnSpPr>
            <p:spPr>
              <a:xfrm>
                <a:off x="7760970" y="4576618"/>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noChangeAspect="1"/>
              </p:cNvCxnSpPr>
              <p:nvPr/>
            </p:nvCxnSpPr>
            <p:spPr>
              <a:xfrm>
                <a:off x="7760970" y="5178051"/>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7771477" y="4576618"/>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8012429" y="4800600"/>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6126480" y="2944946"/>
                <a:ext cx="422564" cy="46710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L</a:t>
                </a:r>
              </a:p>
            </p:txBody>
          </p:sp>
          <p:cxnSp>
            <p:nvCxnSpPr>
              <p:cNvPr id="37" name="Straight Arrow Connector 36"/>
              <p:cNvCxnSpPr>
                <a:stCxn id="35" idx="3"/>
              </p:cNvCxnSpPr>
              <p:nvPr/>
            </p:nvCxnSpPr>
            <p:spPr>
              <a:xfrm>
                <a:off x="6549044" y="3178499"/>
                <a:ext cx="108619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5" idx="1"/>
              </p:cNvCxnSpPr>
              <p:nvPr/>
            </p:nvCxnSpPr>
            <p:spPr>
              <a:xfrm flipH="1">
                <a:off x="4856942" y="3178499"/>
                <a:ext cx="126953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itle 1"/>
              <p:cNvSpPr txBox="1">
                <a:spLocks/>
              </p:cNvSpPr>
              <p:nvPr/>
            </p:nvSpPr>
            <p:spPr>
              <a:xfrm>
                <a:off x="8258002" y="5064652"/>
                <a:ext cx="354676" cy="48624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effectLst/>
                  </a:rPr>
                  <a:t>d</a:t>
                </a:r>
                <a:endParaRPr lang="en-US" sz="2400" dirty="0" smtClean="0">
                  <a:effectLst/>
                </a:endParaRPr>
              </a:p>
            </p:txBody>
          </p:sp>
          <p:cxnSp>
            <p:nvCxnSpPr>
              <p:cNvPr id="43" name="Straight Connector 42"/>
              <p:cNvCxnSpPr/>
              <p:nvPr/>
            </p:nvCxnSpPr>
            <p:spPr>
              <a:xfrm>
                <a:off x="8275320" y="4995835"/>
                <a:ext cx="0" cy="623884"/>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8435340" y="3429000"/>
                <a:ext cx="61722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8435340" y="2834640"/>
                <a:ext cx="0" cy="584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435340" y="3429000"/>
                <a:ext cx="388620" cy="41148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Title 1"/>
              <p:cNvSpPr txBox="1">
                <a:spLocks/>
              </p:cNvSpPr>
              <p:nvPr/>
            </p:nvSpPr>
            <p:spPr>
              <a:xfrm>
                <a:off x="8721437" y="2986809"/>
                <a:ext cx="422564" cy="4527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x</a:t>
                </a:r>
              </a:p>
            </p:txBody>
          </p:sp>
          <p:sp>
            <p:nvSpPr>
              <p:cNvPr id="59" name="Title 1"/>
              <p:cNvSpPr txBox="1">
                <a:spLocks/>
              </p:cNvSpPr>
              <p:nvPr/>
            </p:nvSpPr>
            <p:spPr>
              <a:xfrm>
                <a:off x="8401396" y="2493519"/>
                <a:ext cx="422564" cy="4527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y</a:t>
                </a:r>
              </a:p>
            </p:txBody>
          </p:sp>
          <p:sp>
            <p:nvSpPr>
              <p:cNvPr id="60" name="Title 1"/>
              <p:cNvSpPr txBox="1">
                <a:spLocks/>
              </p:cNvSpPr>
              <p:nvPr/>
            </p:nvSpPr>
            <p:spPr>
              <a:xfrm>
                <a:off x="8581274" y="3688451"/>
                <a:ext cx="422564" cy="4527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effectLst/>
                  </a:rPr>
                  <a:t>z</a:t>
                </a:r>
                <a:endParaRPr lang="en-US" sz="2400" dirty="0" smtClean="0">
                  <a:effectLst/>
                </a:endParaRPr>
              </a:p>
            </p:txBody>
          </p:sp>
        </p:grpSp>
      </p:grpSp>
      <p:grpSp>
        <p:nvGrpSpPr>
          <p:cNvPr id="62" name="Group 61"/>
          <p:cNvGrpSpPr/>
          <p:nvPr/>
        </p:nvGrpSpPr>
        <p:grpSpPr>
          <a:xfrm>
            <a:off x="6230620" y="4572000"/>
            <a:ext cx="1656080" cy="978901"/>
            <a:chOff x="6230620" y="4572000"/>
            <a:chExt cx="1656080" cy="978901"/>
          </a:xfrm>
        </p:grpSpPr>
        <p:sp>
          <p:nvSpPr>
            <p:cNvPr id="47" name="Oval 46"/>
            <p:cNvSpPr>
              <a:spLocks noChangeAspect="1"/>
            </p:cNvSpPr>
            <p:nvPr/>
          </p:nvSpPr>
          <p:spPr>
            <a:xfrm>
              <a:off x="7315200" y="4572000"/>
              <a:ext cx="91440" cy="9144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p:cNvCxnSpPr/>
            <p:nvPr/>
          </p:nvCxnSpPr>
          <p:spPr>
            <a:xfrm>
              <a:off x="7406640" y="4663440"/>
              <a:ext cx="480060" cy="44373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7360920" y="5107179"/>
              <a:ext cx="525780" cy="4437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itle 1"/>
            <p:cNvSpPr txBox="1">
              <a:spLocks/>
            </p:cNvSpPr>
            <p:nvPr/>
          </p:nvSpPr>
          <p:spPr>
            <a:xfrm>
              <a:off x="6230620" y="4854987"/>
              <a:ext cx="1286164" cy="4527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effectLst/>
                </a:rPr>
                <a:t>v</a:t>
              </a:r>
              <a:r>
                <a:rPr lang="en-US" sz="2400" baseline="-25000" dirty="0" err="1" smtClean="0">
                  <a:effectLst/>
                </a:rPr>
                <a:t>x</a:t>
              </a:r>
              <a:r>
                <a:rPr lang="en-US" sz="2400" dirty="0" smtClean="0">
                  <a:effectLst/>
                </a:rPr>
                <a:t> → -</a:t>
              </a:r>
              <a:r>
                <a:rPr lang="en-US" sz="2400" dirty="0" err="1" smtClean="0">
                  <a:effectLst/>
                </a:rPr>
                <a:t>v</a:t>
              </a:r>
              <a:r>
                <a:rPr lang="en-US" sz="2400" baseline="-25000" dirty="0" err="1" smtClean="0">
                  <a:effectLst/>
                </a:rPr>
                <a:t>x</a:t>
              </a:r>
              <a:endParaRPr lang="en-US" sz="2400" dirty="0" smtClean="0">
                <a:effectLst/>
              </a:endParaRPr>
            </a:p>
          </p:txBody>
        </p:sp>
      </p:grpSp>
      <p:sp>
        <p:nvSpPr>
          <p:cNvPr id="65" name="Title 1"/>
          <p:cNvSpPr txBox="1">
            <a:spLocks/>
          </p:cNvSpPr>
          <p:nvPr/>
        </p:nvSpPr>
        <p:spPr>
          <a:xfrm>
            <a:off x="10622" y="2880360"/>
            <a:ext cx="4846320" cy="1920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dirty="0" smtClean="0">
              <a:effectLst/>
            </a:endParaRPr>
          </a:p>
          <a:p>
            <a:endParaRPr lang="en-US" sz="2400" dirty="0">
              <a:effectLst/>
            </a:endParaRPr>
          </a:p>
          <a:p>
            <a:pPr marL="342900" indent="-342900">
              <a:buFont typeface="Wingdings" pitchFamily="2" charset="2"/>
              <a:buChar char="§"/>
            </a:pPr>
            <a:r>
              <a:rPr lang="en-US" sz="2000" dirty="0" smtClean="0">
                <a:effectLst/>
              </a:rPr>
              <a:t>Start with Newton.</a:t>
            </a:r>
          </a:p>
          <a:p>
            <a:pPr marL="800100" lvl="1" indent="-342900">
              <a:buFont typeface="Wingdings" pitchFamily="2" charset="2"/>
              <a:buChar char="§"/>
            </a:pPr>
            <a:r>
              <a:rPr lang="en-US" sz="2000" dirty="0" smtClean="0"/>
              <a:t>For the moment, pick a value for </a:t>
            </a:r>
            <a:r>
              <a:rPr lang="en-US" sz="2000" dirty="0" err="1" smtClean="0"/>
              <a:t>v</a:t>
            </a:r>
            <a:r>
              <a:rPr lang="en-US" sz="2000" baseline="-25000" dirty="0" err="1" smtClean="0"/>
              <a:t>x</a:t>
            </a:r>
            <a:r>
              <a:rPr lang="en-US" sz="2000" dirty="0" smtClean="0"/>
              <a:t>.</a:t>
            </a:r>
          </a:p>
          <a:p>
            <a:pPr marL="800100" lvl="1" indent="-342900">
              <a:buFont typeface="Wingdings" pitchFamily="2" charset="2"/>
              <a:buChar char="§"/>
            </a:pPr>
            <a:r>
              <a:rPr lang="en-US" sz="2000" dirty="0" smtClean="0"/>
              <a:t>Pick a distance d &lt; L.</a:t>
            </a:r>
          </a:p>
          <a:p>
            <a:pPr marL="800100" lvl="1" indent="-342900">
              <a:buFont typeface="Wingdings" pitchFamily="2" charset="2"/>
              <a:buChar char="§"/>
            </a:pPr>
            <a:r>
              <a:rPr lang="en-US" sz="2000" dirty="0" smtClean="0"/>
              <a:t>Let ∆t = d/</a:t>
            </a:r>
            <a:r>
              <a:rPr lang="en-US" sz="2000" dirty="0" err="1" smtClean="0"/>
              <a:t>v</a:t>
            </a:r>
            <a:r>
              <a:rPr lang="en-US" sz="2000" baseline="-25000" dirty="0" err="1" smtClean="0"/>
              <a:t>x</a:t>
            </a:r>
            <a:r>
              <a:rPr lang="en-US" sz="2000" dirty="0" smtClean="0"/>
              <a:t>.</a:t>
            </a:r>
          </a:p>
          <a:p>
            <a:pPr marL="800100" lvl="1" indent="-342900">
              <a:buFont typeface="Wingdings" pitchFamily="2" charset="2"/>
              <a:buChar char="§"/>
            </a:pPr>
            <a:r>
              <a:rPr lang="en-US" sz="2000" dirty="0" smtClean="0"/>
              <a:t>Let n(</a:t>
            </a:r>
            <a:r>
              <a:rPr lang="en-US" sz="2000" dirty="0" err="1" smtClean="0"/>
              <a:t>v</a:t>
            </a:r>
            <a:r>
              <a:rPr lang="en-US" sz="2000" baseline="-25000" dirty="0" err="1" smtClean="0"/>
              <a:t>x</a:t>
            </a:r>
            <a:r>
              <a:rPr lang="en-US" sz="2000" dirty="0" smtClean="0"/>
              <a:t>) = ( number of gas particles in the box with this speed)/(L</a:t>
            </a:r>
            <a:r>
              <a:rPr lang="en-US" sz="2000" baseline="30000" dirty="0" smtClean="0"/>
              <a:t>3</a:t>
            </a:r>
            <a:r>
              <a:rPr lang="en-US" sz="2000" dirty="0" smtClean="0"/>
              <a:t>) </a:t>
            </a:r>
          </a:p>
        </p:txBody>
      </p:sp>
      <p:graphicFrame>
        <p:nvGraphicFramePr>
          <p:cNvPr id="66" name="Object 65"/>
          <p:cNvGraphicFramePr>
            <a:graphicFrameLocks noChangeAspect="1"/>
          </p:cNvGraphicFramePr>
          <p:nvPr>
            <p:extLst>
              <p:ext uri="{D42A27DB-BD31-4B8C-83A1-F6EECF244321}">
                <p14:modId xmlns:p14="http://schemas.microsoft.com/office/powerpoint/2010/main" val="2120079988"/>
              </p:ext>
            </p:extLst>
          </p:nvPr>
        </p:nvGraphicFramePr>
        <p:xfrm>
          <a:off x="914400" y="5064652"/>
          <a:ext cx="1581150" cy="342900"/>
        </p:xfrm>
        <a:graphic>
          <a:graphicData uri="http://schemas.openxmlformats.org/presentationml/2006/ole">
            <mc:AlternateContent xmlns:mc="http://schemas.openxmlformats.org/markup-compatibility/2006">
              <mc:Choice xmlns:v="urn:schemas-microsoft-com:vml" Requires="v">
                <p:oleObj spid="_x0000_s80043" name="Equation" r:id="rId7" imgW="1054080" imgH="228600" progId="Equation.3">
                  <p:embed/>
                </p:oleObj>
              </mc:Choice>
              <mc:Fallback>
                <p:oleObj name="Equation" r:id="rId7" imgW="1054080" imgH="228600" progId="Equation.3">
                  <p:embed/>
                  <p:pic>
                    <p:nvPicPr>
                      <p:cNvPr id="0" name="Object 3"/>
                      <p:cNvPicPr>
                        <a:picLocks noChangeAspect="1" noChangeArrowheads="1"/>
                      </p:cNvPicPr>
                      <p:nvPr/>
                    </p:nvPicPr>
                    <p:blipFill>
                      <a:blip r:embed="rId8"/>
                      <a:srcRect/>
                      <a:stretch>
                        <a:fillRect/>
                      </a:stretch>
                    </p:blipFill>
                    <p:spPr bwMode="auto">
                      <a:xfrm>
                        <a:off x="914400" y="5064652"/>
                        <a:ext cx="15811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7" name="Object 66"/>
          <p:cNvGraphicFramePr>
            <a:graphicFrameLocks noChangeAspect="1"/>
          </p:cNvGraphicFramePr>
          <p:nvPr>
            <p:extLst>
              <p:ext uri="{D42A27DB-BD31-4B8C-83A1-F6EECF244321}">
                <p14:modId xmlns:p14="http://schemas.microsoft.com/office/powerpoint/2010/main" val="191097396"/>
              </p:ext>
            </p:extLst>
          </p:nvPr>
        </p:nvGraphicFramePr>
        <p:xfrm>
          <a:off x="887614" y="5745851"/>
          <a:ext cx="2781300" cy="685800"/>
        </p:xfrm>
        <a:graphic>
          <a:graphicData uri="http://schemas.openxmlformats.org/presentationml/2006/ole">
            <mc:AlternateContent xmlns:mc="http://schemas.openxmlformats.org/markup-compatibility/2006">
              <mc:Choice xmlns:v="urn:schemas-microsoft-com:vml" Requires="v">
                <p:oleObj spid="_x0000_s80044" name="Equation" r:id="rId9" imgW="1854000" imgH="457200" progId="Equation.3">
                  <p:embed/>
                </p:oleObj>
              </mc:Choice>
              <mc:Fallback>
                <p:oleObj name="Equation" r:id="rId9" imgW="1854000" imgH="457200" progId="Equation.3">
                  <p:embed/>
                  <p:pic>
                    <p:nvPicPr>
                      <p:cNvPr id="0" name="Object 3"/>
                      <p:cNvPicPr>
                        <a:picLocks noChangeAspect="1" noChangeArrowheads="1"/>
                      </p:cNvPicPr>
                      <p:nvPr/>
                    </p:nvPicPr>
                    <p:blipFill>
                      <a:blip r:embed="rId10"/>
                      <a:srcRect/>
                      <a:stretch>
                        <a:fillRect/>
                      </a:stretch>
                    </p:blipFill>
                    <p:spPr bwMode="auto">
                      <a:xfrm>
                        <a:off x="887614" y="5745851"/>
                        <a:ext cx="27813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9" name="Title 1"/>
          <p:cNvSpPr txBox="1">
            <a:spLocks/>
          </p:cNvSpPr>
          <p:nvPr/>
        </p:nvSpPr>
        <p:spPr>
          <a:xfrm>
            <a:off x="3474720" y="5056666"/>
            <a:ext cx="960120" cy="46245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dirty="0" smtClean="0">
              <a:effectLst/>
            </a:endParaRPr>
          </a:p>
          <a:p>
            <a:r>
              <a:rPr lang="en-US" sz="2400" dirty="0" smtClean="0">
                <a:solidFill>
                  <a:srgbClr val="00FF00"/>
                </a:solidFill>
                <a:effectLst/>
              </a:rPr>
              <a:t>Why?</a:t>
            </a:r>
            <a:endParaRPr lang="en-US" sz="2400" dirty="0">
              <a:solidFill>
                <a:srgbClr val="00FF00"/>
              </a:solidFill>
              <a:effectLst/>
            </a:endParaRPr>
          </a:p>
        </p:txBody>
      </p:sp>
      <p:cxnSp>
        <p:nvCxnSpPr>
          <p:cNvPr id="71" name="Straight Arrow Connector 70"/>
          <p:cNvCxnSpPr/>
          <p:nvPr/>
        </p:nvCxnSpPr>
        <p:spPr>
          <a:xfrm flipH="1">
            <a:off x="2560320" y="5413759"/>
            <a:ext cx="914400" cy="346961"/>
          </a:xfrm>
          <a:prstGeom prst="straightConnector1">
            <a:avLst/>
          </a:prstGeom>
          <a:ln w="1905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3474720" y="5446238"/>
            <a:ext cx="457200" cy="314482"/>
          </a:xfrm>
          <a:prstGeom prst="straightConnector1">
            <a:avLst/>
          </a:prstGeom>
          <a:ln w="19050">
            <a:solidFill>
              <a:srgbClr val="00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790459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5" grpId="0"/>
      <p:bldP spid="6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230908"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3</a:t>
            </a:r>
          </a:p>
        </p:txBody>
      </p:sp>
      <p:graphicFrame>
        <p:nvGraphicFramePr>
          <p:cNvPr id="4" name="Object 3"/>
          <p:cNvGraphicFramePr>
            <a:graphicFrameLocks noChangeAspect="1"/>
          </p:cNvGraphicFramePr>
          <p:nvPr>
            <p:extLst>
              <p:ext uri="{D42A27DB-BD31-4B8C-83A1-F6EECF244321}">
                <p14:modId xmlns:p14="http://schemas.microsoft.com/office/powerpoint/2010/main" val="2284013463"/>
              </p:ext>
            </p:extLst>
          </p:nvPr>
        </p:nvGraphicFramePr>
        <p:xfrm>
          <a:off x="6726238" y="5900738"/>
          <a:ext cx="1200150" cy="590550"/>
        </p:xfrm>
        <a:graphic>
          <a:graphicData uri="http://schemas.openxmlformats.org/presentationml/2006/ole">
            <mc:AlternateContent xmlns:mc="http://schemas.openxmlformats.org/markup-compatibility/2006">
              <mc:Choice xmlns:v="urn:schemas-microsoft-com:vml" Requires="v">
                <p:oleObj spid="_x0000_s100605" name="Equation" r:id="rId5" imgW="799920" imgH="393480" progId="Equation.3">
                  <p:embed/>
                </p:oleObj>
              </mc:Choice>
              <mc:Fallback>
                <p:oleObj name="Equation" r:id="rId5" imgW="799920" imgH="393480" progId="Equation.3">
                  <p:embed/>
                  <p:pic>
                    <p:nvPicPr>
                      <p:cNvPr id="0" name=""/>
                      <p:cNvPicPr>
                        <a:picLocks noChangeAspect="1" noChangeArrowheads="1"/>
                      </p:cNvPicPr>
                      <p:nvPr/>
                    </p:nvPicPr>
                    <p:blipFill>
                      <a:blip r:embed="rId6"/>
                      <a:srcRect/>
                      <a:stretch>
                        <a:fillRect/>
                      </a:stretch>
                    </p:blipFill>
                    <p:spPr bwMode="auto">
                      <a:xfrm>
                        <a:off x="6726238" y="5900738"/>
                        <a:ext cx="1200150" cy="590550"/>
                      </a:xfrm>
                      <a:prstGeom prst="rect">
                        <a:avLst/>
                      </a:prstGeom>
                      <a:solidFill>
                        <a:srgbClr val="FFFF00"/>
                      </a:solidFill>
                      <a:ln>
                        <a:noFill/>
                      </a:ln>
                      <a:extLst/>
                    </p:spPr>
                  </p:pic>
                </p:oleObj>
              </mc:Fallback>
            </mc:AlternateContent>
          </a:graphicData>
        </a:graphic>
      </p:graphicFrame>
      <p:grpSp>
        <p:nvGrpSpPr>
          <p:cNvPr id="53" name="Group 52"/>
          <p:cNvGrpSpPr/>
          <p:nvPr/>
        </p:nvGrpSpPr>
        <p:grpSpPr>
          <a:xfrm>
            <a:off x="5203421" y="161477"/>
            <a:ext cx="3766358" cy="3746157"/>
            <a:chOff x="1194030" y="1667602"/>
            <a:chExt cx="3766358" cy="3746157"/>
          </a:xfrm>
        </p:grpSpPr>
        <p:cxnSp>
          <p:nvCxnSpPr>
            <p:cNvPr id="9" name="Straight Connector 8"/>
            <p:cNvCxnSpPr/>
            <p:nvPr/>
          </p:nvCxnSpPr>
          <p:spPr>
            <a:xfrm>
              <a:off x="1194030" y="2151656"/>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194030" y="4884696"/>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82950" y="2151656"/>
              <a:ext cx="0" cy="27432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485870" y="2670559"/>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982950" y="2151656"/>
              <a:ext cx="502920" cy="51890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2950" y="4894856"/>
              <a:ext cx="502920" cy="51890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94030" y="4894856"/>
              <a:ext cx="278892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194030" y="2151656"/>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96950" y="2670559"/>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96950" y="5392977"/>
              <a:ext cx="27889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204652" y="2141496"/>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96950" y="2660399"/>
              <a:ext cx="0" cy="2743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noChangeAspect="1"/>
            </p:cNvCxnSpPr>
            <p:nvPr/>
          </p:nvCxnSpPr>
          <p:spPr>
            <a:xfrm>
              <a:off x="4108680" y="3299274"/>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noChangeAspect="1"/>
            </p:cNvCxnSpPr>
            <p:nvPr/>
          </p:nvCxnSpPr>
          <p:spPr>
            <a:xfrm>
              <a:off x="4108680" y="3900707"/>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4119187" y="3299274"/>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360139" y="3523256"/>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2474190" y="1667602"/>
              <a:ext cx="422564" cy="46710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L</a:t>
              </a:r>
            </a:p>
          </p:txBody>
        </p:sp>
        <p:cxnSp>
          <p:nvCxnSpPr>
            <p:cNvPr id="28" name="Straight Arrow Connector 27"/>
            <p:cNvCxnSpPr>
              <a:stCxn id="27" idx="3"/>
            </p:cNvCxnSpPr>
            <p:nvPr/>
          </p:nvCxnSpPr>
          <p:spPr>
            <a:xfrm>
              <a:off x="2896754" y="1901155"/>
              <a:ext cx="108619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7" idx="1"/>
            </p:cNvCxnSpPr>
            <p:nvPr/>
          </p:nvCxnSpPr>
          <p:spPr>
            <a:xfrm flipH="1">
              <a:off x="1204652" y="1901155"/>
              <a:ext cx="126953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4605712" y="3787308"/>
              <a:ext cx="354676" cy="48624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effectLst/>
                </a:rPr>
                <a:t>d</a:t>
              </a:r>
              <a:endParaRPr lang="en-US" sz="2400" dirty="0" smtClean="0">
                <a:effectLst/>
              </a:endParaRPr>
            </a:p>
          </p:txBody>
        </p:sp>
        <p:cxnSp>
          <p:nvCxnSpPr>
            <p:cNvPr id="31" name="Straight Connector 30"/>
            <p:cNvCxnSpPr/>
            <p:nvPr/>
          </p:nvCxnSpPr>
          <p:spPr>
            <a:xfrm>
              <a:off x="4623030" y="3718491"/>
              <a:ext cx="0" cy="623884"/>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794760" y="4160159"/>
              <a:ext cx="530169"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786791" y="3558726"/>
              <a:ext cx="530169"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578511" y="3299274"/>
              <a:ext cx="530169"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noChangeAspect="1"/>
            </p:cNvCxnSpPr>
            <p:nvPr/>
          </p:nvCxnSpPr>
          <p:spPr>
            <a:xfrm>
              <a:off x="3578050" y="3306201"/>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noChangeAspect="1"/>
            </p:cNvCxnSpPr>
            <p:nvPr/>
          </p:nvCxnSpPr>
          <p:spPr>
            <a:xfrm>
              <a:off x="3578050" y="3907634"/>
              <a:ext cx="251460" cy="25945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3588557" y="3306201"/>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3829509" y="3530183"/>
              <a:ext cx="1" cy="61315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3578050" y="3919360"/>
              <a:ext cx="530169"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54" name="Title 1"/>
          <p:cNvSpPr txBox="1">
            <a:spLocks/>
          </p:cNvSpPr>
          <p:nvPr/>
        </p:nvSpPr>
        <p:spPr>
          <a:xfrm>
            <a:off x="115454" y="1965755"/>
            <a:ext cx="4457700" cy="6793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We need to add these up for all possible speeds.</a:t>
            </a:r>
          </a:p>
        </p:txBody>
      </p:sp>
      <p:graphicFrame>
        <p:nvGraphicFramePr>
          <p:cNvPr id="55" name="Object 54"/>
          <p:cNvGraphicFramePr>
            <a:graphicFrameLocks noChangeAspect="1"/>
          </p:cNvGraphicFramePr>
          <p:nvPr>
            <p:extLst>
              <p:ext uri="{D42A27DB-BD31-4B8C-83A1-F6EECF244321}">
                <p14:modId xmlns:p14="http://schemas.microsoft.com/office/powerpoint/2010/main" val="3321072042"/>
              </p:ext>
            </p:extLst>
          </p:nvPr>
        </p:nvGraphicFramePr>
        <p:xfrm>
          <a:off x="115454" y="219182"/>
          <a:ext cx="2781300" cy="685800"/>
        </p:xfrm>
        <a:graphic>
          <a:graphicData uri="http://schemas.openxmlformats.org/presentationml/2006/ole">
            <mc:AlternateContent xmlns:mc="http://schemas.openxmlformats.org/markup-compatibility/2006">
              <mc:Choice xmlns:v="urn:schemas-microsoft-com:vml" Requires="v">
                <p:oleObj spid="_x0000_s100606" name="Equation" r:id="rId7" imgW="1854000" imgH="457200" progId="Equation.3">
                  <p:embed/>
                </p:oleObj>
              </mc:Choice>
              <mc:Fallback>
                <p:oleObj name="Equation" r:id="rId7" imgW="1854000" imgH="457200" progId="Equation.3">
                  <p:embed/>
                  <p:pic>
                    <p:nvPicPr>
                      <p:cNvPr id="0" name="Object 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454" y="219182"/>
                        <a:ext cx="27813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 name="Object 55"/>
          <p:cNvGraphicFramePr>
            <a:graphicFrameLocks noChangeAspect="1"/>
          </p:cNvGraphicFramePr>
          <p:nvPr>
            <p:extLst>
              <p:ext uri="{D42A27DB-BD31-4B8C-83A1-F6EECF244321}">
                <p14:modId xmlns:p14="http://schemas.microsoft.com/office/powerpoint/2010/main" val="1946279187"/>
              </p:ext>
            </p:extLst>
          </p:nvPr>
        </p:nvGraphicFramePr>
        <p:xfrm>
          <a:off x="115454" y="1017273"/>
          <a:ext cx="1962150" cy="361950"/>
        </p:xfrm>
        <a:graphic>
          <a:graphicData uri="http://schemas.openxmlformats.org/presentationml/2006/ole">
            <mc:AlternateContent xmlns:mc="http://schemas.openxmlformats.org/markup-compatibility/2006">
              <mc:Choice xmlns:v="urn:schemas-microsoft-com:vml" Requires="v">
                <p:oleObj spid="_x0000_s100607" name="Equation" r:id="rId9" imgW="1307880" imgH="241200" progId="Equation.3">
                  <p:embed/>
                </p:oleObj>
              </mc:Choice>
              <mc:Fallback>
                <p:oleObj name="Equation" r:id="rId9" imgW="1307880" imgH="241200" progId="Equation.3">
                  <p:embed/>
                  <p:pic>
                    <p:nvPicPr>
                      <p:cNvPr id="0" name="Object 54"/>
                      <p:cNvPicPr>
                        <a:picLocks noChangeAspect="1" noChangeArrowheads="1"/>
                      </p:cNvPicPr>
                      <p:nvPr/>
                    </p:nvPicPr>
                    <p:blipFill>
                      <a:blip r:embed="rId10"/>
                      <a:srcRect/>
                      <a:stretch>
                        <a:fillRect/>
                      </a:stretch>
                    </p:blipFill>
                    <p:spPr bwMode="auto">
                      <a:xfrm>
                        <a:off x="115454" y="1017273"/>
                        <a:ext cx="196215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7" name="Object 56"/>
          <p:cNvGraphicFramePr>
            <a:graphicFrameLocks noChangeAspect="1"/>
          </p:cNvGraphicFramePr>
          <p:nvPr>
            <p:extLst>
              <p:ext uri="{D42A27DB-BD31-4B8C-83A1-F6EECF244321}">
                <p14:modId xmlns:p14="http://schemas.microsoft.com/office/powerpoint/2010/main" val="2205363745"/>
              </p:ext>
            </p:extLst>
          </p:nvPr>
        </p:nvGraphicFramePr>
        <p:xfrm>
          <a:off x="115454" y="1491514"/>
          <a:ext cx="1581150" cy="361950"/>
        </p:xfrm>
        <a:graphic>
          <a:graphicData uri="http://schemas.openxmlformats.org/presentationml/2006/ole">
            <mc:AlternateContent xmlns:mc="http://schemas.openxmlformats.org/markup-compatibility/2006">
              <mc:Choice xmlns:v="urn:schemas-microsoft-com:vml" Requires="v">
                <p:oleObj spid="_x0000_s100608" name="Equation" r:id="rId11" imgW="1054080" imgH="241200" progId="Equation.3">
                  <p:embed/>
                </p:oleObj>
              </mc:Choice>
              <mc:Fallback>
                <p:oleObj name="Equation" r:id="rId11" imgW="1054080" imgH="241200" progId="Equation.3">
                  <p:embed/>
                  <p:pic>
                    <p:nvPicPr>
                      <p:cNvPr id="0" name="Object 55"/>
                      <p:cNvPicPr>
                        <a:picLocks noChangeAspect="1" noChangeArrowheads="1"/>
                      </p:cNvPicPr>
                      <p:nvPr/>
                    </p:nvPicPr>
                    <p:blipFill>
                      <a:blip r:embed="rId12"/>
                      <a:srcRect/>
                      <a:stretch>
                        <a:fillRect/>
                      </a:stretch>
                    </p:blipFill>
                    <p:spPr bwMode="auto">
                      <a:xfrm>
                        <a:off x="115454" y="1491514"/>
                        <a:ext cx="158115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8" name="Object 57"/>
          <p:cNvGraphicFramePr>
            <a:graphicFrameLocks noChangeAspect="1"/>
          </p:cNvGraphicFramePr>
          <p:nvPr>
            <p:extLst>
              <p:ext uri="{D42A27DB-BD31-4B8C-83A1-F6EECF244321}">
                <p14:modId xmlns:p14="http://schemas.microsoft.com/office/powerpoint/2010/main" val="196036825"/>
              </p:ext>
            </p:extLst>
          </p:nvPr>
        </p:nvGraphicFramePr>
        <p:xfrm>
          <a:off x="115454" y="3549117"/>
          <a:ext cx="5143500" cy="1047750"/>
        </p:xfrm>
        <a:graphic>
          <a:graphicData uri="http://schemas.openxmlformats.org/presentationml/2006/ole">
            <mc:AlternateContent xmlns:mc="http://schemas.openxmlformats.org/markup-compatibility/2006">
              <mc:Choice xmlns:v="urn:schemas-microsoft-com:vml" Requires="v">
                <p:oleObj spid="_x0000_s100609" name="Equation" r:id="rId13" imgW="3429000" imgH="698400" progId="Equation.3">
                  <p:embed/>
                </p:oleObj>
              </mc:Choice>
              <mc:Fallback>
                <p:oleObj name="Equation" r:id="rId13" imgW="3429000" imgH="698400" progId="Equation.3">
                  <p:embed/>
                  <p:pic>
                    <p:nvPicPr>
                      <p:cNvPr id="0" name="Object 3"/>
                      <p:cNvPicPr>
                        <a:picLocks noChangeAspect="1" noChangeArrowheads="1"/>
                      </p:cNvPicPr>
                      <p:nvPr/>
                    </p:nvPicPr>
                    <p:blipFill>
                      <a:blip r:embed="rId14"/>
                      <a:srcRect/>
                      <a:stretch>
                        <a:fillRect/>
                      </a:stretch>
                    </p:blipFill>
                    <p:spPr bwMode="auto">
                      <a:xfrm>
                        <a:off x="115454" y="3549117"/>
                        <a:ext cx="5143500" cy="10477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 name="Object 58"/>
          <p:cNvGraphicFramePr>
            <a:graphicFrameLocks noChangeAspect="1"/>
          </p:cNvGraphicFramePr>
          <p:nvPr>
            <p:extLst>
              <p:ext uri="{D42A27DB-BD31-4B8C-83A1-F6EECF244321}">
                <p14:modId xmlns:p14="http://schemas.microsoft.com/office/powerpoint/2010/main" val="2915398753"/>
              </p:ext>
            </p:extLst>
          </p:nvPr>
        </p:nvGraphicFramePr>
        <p:xfrm>
          <a:off x="115454" y="2863182"/>
          <a:ext cx="4991101" cy="647700"/>
        </p:xfrm>
        <a:graphic>
          <a:graphicData uri="http://schemas.openxmlformats.org/presentationml/2006/ole">
            <mc:AlternateContent xmlns:mc="http://schemas.openxmlformats.org/markup-compatibility/2006">
              <mc:Choice xmlns:v="urn:schemas-microsoft-com:vml" Requires="v">
                <p:oleObj spid="_x0000_s100610" name="Equation" r:id="rId15" imgW="3327120" imgH="431640" progId="Equation.3">
                  <p:embed/>
                </p:oleObj>
              </mc:Choice>
              <mc:Fallback>
                <p:oleObj name="Equation" r:id="rId15" imgW="3327120" imgH="431640" progId="Equation.3">
                  <p:embed/>
                  <p:pic>
                    <p:nvPicPr>
                      <p:cNvPr id="0" name="Object 57"/>
                      <p:cNvPicPr>
                        <a:picLocks noChangeAspect="1" noChangeArrowheads="1"/>
                      </p:cNvPicPr>
                      <p:nvPr/>
                    </p:nvPicPr>
                    <p:blipFill>
                      <a:blip r:embed="rId16"/>
                      <a:srcRect/>
                      <a:stretch>
                        <a:fillRect/>
                      </a:stretch>
                    </p:blipFill>
                    <p:spPr bwMode="auto">
                      <a:xfrm>
                        <a:off x="115454" y="2863182"/>
                        <a:ext cx="4991101"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 name="Object 59"/>
          <p:cNvGraphicFramePr>
            <a:graphicFrameLocks noChangeAspect="1"/>
          </p:cNvGraphicFramePr>
          <p:nvPr>
            <p:extLst>
              <p:ext uri="{D42A27DB-BD31-4B8C-83A1-F6EECF244321}">
                <p14:modId xmlns:p14="http://schemas.microsoft.com/office/powerpoint/2010/main" val="1231543535"/>
              </p:ext>
            </p:extLst>
          </p:nvPr>
        </p:nvGraphicFramePr>
        <p:xfrm>
          <a:off x="115454" y="3794760"/>
          <a:ext cx="3829051" cy="419100"/>
        </p:xfrm>
        <a:graphic>
          <a:graphicData uri="http://schemas.openxmlformats.org/presentationml/2006/ole">
            <mc:AlternateContent xmlns:mc="http://schemas.openxmlformats.org/markup-compatibility/2006">
              <mc:Choice xmlns:v="urn:schemas-microsoft-com:vml" Requires="v">
                <p:oleObj spid="_x0000_s100611" name="Equation" r:id="rId17" imgW="2552400" imgH="279360" progId="Equation.3">
                  <p:embed/>
                </p:oleObj>
              </mc:Choice>
              <mc:Fallback>
                <p:oleObj name="Equation" r:id="rId17" imgW="2552400" imgH="279360" progId="Equation.3">
                  <p:embed/>
                  <p:pic>
                    <p:nvPicPr>
                      <p:cNvPr id="0" name="Object 3"/>
                      <p:cNvPicPr>
                        <a:picLocks noChangeAspect="1" noChangeArrowheads="1"/>
                      </p:cNvPicPr>
                      <p:nvPr/>
                    </p:nvPicPr>
                    <p:blipFill>
                      <a:blip r:embed="rId18"/>
                      <a:srcRect/>
                      <a:stretch>
                        <a:fillRect/>
                      </a:stretch>
                    </p:blipFill>
                    <p:spPr bwMode="auto">
                      <a:xfrm>
                        <a:off x="115454" y="3794760"/>
                        <a:ext cx="3829051" cy="4191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 name="Title 1"/>
          <p:cNvSpPr txBox="1">
            <a:spLocks/>
          </p:cNvSpPr>
          <p:nvPr/>
        </p:nvSpPr>
        <p:spPr>
          <a:xfrm>
            <a:off x="115454" y="2757436"/>
            <a:ext cx="4457700" cy="6793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effectLst/>
              </a:rPr>
              <a:t>What does it mean to find an average value?</a:t>
            </a:r>
          </a:p>
        </p:txBody>
      </p:sp>
      <p:sp>
        <p:nvSpPr>
          <p:cNvPr id="62" name="Title 1"/>
          <p:cNvSpPr txBox="1">
            <a:spLocks/>
          </p:cNvSpPr>
          <p:nvPr/>
        </p:nvSpPr>
        <p:spPr>
          <a:xfrm>
            <a:off x="115454" y="4709160"/>
            <a:ext cx="4457700" cy="6793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effectLst/>
              </a:rPr>
              <a:t>We have most of the expression for the average value of v</a:t>
            </a:r>
            <a:r>
              <a:rPr lang="en-US" sz="2400" baseline="-25000" dirty="0" smtClean="0">
                <a:solidFill>
                  <a:srgbClr val="00FF00"/>
                </a:solidFill>
                <a:effectLst/>
              </a:rPr>
              <a:t>x</a:t>
            </a:r>
            <a:r>
              <a:rPr lang="en-US" sz="2400" baseline="30000" dirty="0" smtClean="0">
                <a:solidFill>
                  <a:srgbClr val="00FF00"/>
                </a:solidFill>
                <a:effectLst/>
              </a:rPr>
              <a:t>2</a:t>
            </a:r>
            <a:r>
              <a:rPr lang="en-US" sz="2400" dirty="0" smtClean="0">
                <a:solidFill>
                  <a:srgbClr val="00FF00"/>
                </a:solidFill>
                <a:effectLst/>
              </a:rPr>
              <a:t>.</a:t>
            </a:r>
          </a:p>
        </p:txBody>
      </p:sp>
      <p:graphicFrame>
        <p:nvGraphicFramePr>
          <p:cNvPr id="63" name="Object 62"/>
          <p:cNvGraphicFramePr>
            <a:graphicFrameLocks noChangeAspect="1"/>
          </p:cNvGraphicFramePr>
          <p:nvPr>
            <p:extLst>
              <p:ext uri="{D42A27DB-BD31-4B8C-83A1-F6EECF244321}">
                <p14:modId xmlns:p14="http://schemas.microsoft.com/office/powerpoint/2010/main" val="426674731"/>
              </p:ext>
            </p:extLst>
          </p:nvPr>
        </p:nvGraphicFramePr>
        <p:xfrm>
          <a:off x="230907" y="4564380"/>
          <a:ext cx="1504950" cy="381000"/>
        </p:xfrm>
        <a:graphic>
          <a:graphicData uri="http://schemas.openxmlformats.org/presentationml/2006/ole">
            <mc:AlternateContent xmlns:mc="http://schemas.openxmlformats.org/markup-compatibility/2006">
              <mc:Choice xmlns:v="urn:schemas-microsoft-com:vml" Requires="v">
                <p:oleObj spid="_x0000_s100612" name="Equation" r:id="rId19" imgW="1002960" imgH="253800" progId="Equation.3">
                  <p:embed/>
                </p:oleObj>
              </mc:Choice>
              <mc:Fallback>
                <p:oleObj name="Equation" r:id="rId19" imgW="1002960" imgH="253800" progId="Equation.3">
                  <p:embed/>
                  <p:pic>
                    <p:nvPicPr>
                      <p:cNvPr id="0" name="Object 3"/>
                      <p:cNvPicPr>
                        <a:picLocks noChangeAspect="1" noChangeArrowheads="1"/>
                      </p:cNvPicPr>
                      <p:nvPr/>
                    </p:nvPicPr>
                    <p:blipFill>
                      <a:blip r:embed="rId20"/>
                      <a:srcRect/>
                      <a:stretch>
                        <a:fillRect/>
                      </a:stretch>
                    </p:blipFill>
                    <p:spPr bwMode="auto">
                      <a:xfrm>
                        <a:off x="230907" y="4564380"/>
                        <a:ext cx="150495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4" name="Title 1"/>
          <p:cNvSpPr txBox="1">
            <a:spLocks/>
          </p:cNvSpPr>
          <p:nvPr/>
        </p:nvSpPr>
        <p:spPr>
          <a:xfrm>
            <a:off x="230907" y="5150658"/>
            <a:ext cx="2981843" cy="74972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But the three directions are equivalent so</a:t>
            </a:r>
          </a:p>
        </p:txBody>
      </p:sp>
      <p:graphicFrame>
        <p:nvGraphicFramePr>
          <p:cNvPr id="65" name="Object 64"/>
          <p:cNvGraphicFramePr>
            <a:graphicFrameLocks noChangeAspect="1"/>
          </p:cNvGraphicFramePr>
          <p:nvPr>
            <p:extLst>
              <p:ext uri="{D42A27DB-BD31-4B8C-83A1-F6EECF244321}">
                <p14:modId xmlns:p14="http://schemas.microsoft.com/office/powerpoint/2010/main" val="4092607402"/>
              </p:ext>
            </p:extLst>
          </p:nvPr>
        </p:nvGraphicFramePr>
        <p:xfrm>
          <a:off x="230907" y="6035040"/>
          <a:ext cx="3848100" cy="685800"/>
        </p:xfrm>
        <a:graphic>
          <a:graphicData uri="http://schemas.openxmlformats.org/presentationml/2006/ole">
            <mc:AlternateContent xmlns:mc="http://schemas.openxmlformats.org/markup-compatibility/2006">
              <mc:Choice xmlns:v="urn:schemas-microsoft-com:vml" Requires="v">
                <p:oleObj spid="_x0000_s100613" name="Equation" r:id="rId21" imgW="2565360" imgH="457200" progId="Equation.3">
                  <p:embed/>
                </p:oleObj>
              </mc:Choice>
              <mc:Fallback>
                <p:oleObj name="Equation" r:id="rId21" imgW="2565360" imgH="457200" progId="Equation.3">
                  <p:embed/>
                  <p:pic>
                    <p:nvPicPr>
                      <p:cNvPr id="0" name="Object 62"/>
                      <p:cNvPicPr>
                        <a:picLocks noChangeAspect="1" noChangeArrowheads="1"/>
                      </p:cNvPicPr>
                      <p:nvPr/>
                    </p:nvPicPr>
                    <p:blipFill>
                      <a:blip r:embed="rId22"/>
                      <a:srcRect/>
                      <a:stretch>
                        <a:fillRect/>
                      </a:stretch>
                    </p:blipFill>
                    <p:spPr bwMode="auto">
                      <a:xfrm>
                        <a:off x="230907" y="6035040"/>
                        <a:ext cx="38481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6" name="Object 65"/>
          <p:cNvGraphicFramePr>
            <a:graphicFrameLocks noChangeAspect="1"/>
          </p:cNvGraphicFramePr>
          <p:nvPr>
            <p:extLst>
              <p:ext uri="{D42A27DB-BD31-4B8C-83A1-F6EECF244321}">
                <p14:modId xmlns:p14="http://schemas.microsoft.com/office/powerpoint/2010/main" val="1096238652"/>
              </p:ext>
            </p:extLst>
          </p:nvPr>
        </p:nvGraphicFramePr>
        <p:xfrm>
          <a:off x="6355079" y="395030"/>
          <a:ext cx="1619250" cy="685800"/>
        </p:xfrm>
        <a:graphic>
          <a:graphicData uri="http://schemas.openxmlformats.org/presentationml/2006/ole">
            <mc:AlternateContent xmlns:mc="http://schemas.openxmlformats.org/markup-compatibility/2006">
              <mc:Choice xmlns:v="urn:schemas-microsoft-com:vml" Requires="v">
                <p:oleObj spid="_x0000_s100614" name="Equation" r:id="rId23" imgW="1079280" imgH="457200" progId="Equation.3">
                  <p:embed/>
                </p:oleObj>
              </mc:Choice>
              <mc:Fallback>
                <p:oleObj name="Equation" r:id="rId23" imgW="1079280" imgH="457200" progId="Equation.3">
                  <p:embed/>
                  <p:pic>
                    <p:nvPicPr>
                      <p:cNvPr id="0" name="Object 3"/>
                      <p:cNvPicPr>
                        <a:picLocks noChangeAspect="1" noChangeArrowheads="1"/>
                      </p:cNvPicPr>
                      <p:nvPr/>
                    </p:nvPicPr>
                    <p:blipFill>
                      <a:blip r:embed="rId24"/>
                      <a:srcRect/>
                      <a:stretch>
                        <a:fillRect/>
                      </a:stretch>
                    </p:blipFill>
                    <p:spPr bwMode="auto">
                      <a:xfrm>
                        <a:off x="6355079" y="395030"/>
                        <a:ext cx="161925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 name="Title 1"/>
          <p:cNvSpPr txBox="1">
            <a:spLocks/>
          </p:cNvSpPr>
          <p:nvPr/>
        </p:nvSpPr>
        <p:spPr>
          <a:xfrm>
            <a:off x="6355079" y="1560395"/>
            <a:ext cx="2638771" cy="153301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Define Boltzmann’s constant as k ≡ R/A</a:t>
            </a:r>
            <a:r>
              <a:rPr lang="en-US" sz="2000" baseline="-25000" dirty="0" smtClean="0">
                <a:effectLst/>
              </a:rPr>
              <a:t>0</a:t>
            </a:r>
            <a:r>
              <a:rPr lang="en-US" sz="2000" dirty="0" smtClean="0">
                <a:effectLst/>
              </a:rPr>
              <a:t>.</a:t>
            </a:r>
          </a:p>
          <a:p>
            <a:r>
              <a:rPr lang="en-US" sz="2000" dirty="0" smtClean="0">
                <a:effectLst/>
              </a:rPr>
              <a:t>Recall that 1 </a:t>
            </a:r>
            <a:r>
              <a:rPr lang="en-US" sz="2000" dirty="0" err="1" smtClean="0">
                <a:effectLst/>
              </a:rPr>
              <a:t>mol</a:t>
            </a:r>
            <a:r>
              <a:rPr lang="en-US" sz="2000" dirty="0" smtClean="0">
                <a:effectLst/>
              </a:rPr>
              <a:t> is a collection of A</a:t>
            </a:r>
            <a:r>
              <a:rPr lang="en-US" sz="2000" baseline="-25000" dirty="0" smtClean="0">
                <a:effectLst/>
              </a:rPr>
              <a:t>0 </a:t>
            </a:r>
            <a:r>
              <a:rPr lang="en-US" sz="2000" dirty="0" smtClean="0">
                <a:effectLst/>
              </a:rPr>
              <a:t>particles.</a:t>
            </a:r>
          </a:p>
        </p:txBody>
      </p:sp>
      <p:graphicFrame>
        <p:nvGraphicFramePr>
          <p:cNvPr id="68" name="Object 67"/>
          <p:cNvGraphicFramePr>
            <a:graphicFrameLocks noChangeAspect="1"/>
          </p:cNvGraphicFramePr>
          <p:nvPr>
            <p:extLst>
              <p:ext uri="{D42A27DB-BD31-4B8C-83A1-F6EECF244321}">
                <p14:modId xmlns:p14="http://schemas.microsoft.com/office/powerpoint/2010/main" val="2682245425"/>
              </p:ext>
            </p:extLst>
          </p:nvPr>
        </p:nvGraphicFramePr>
        <p:xfrm>
          <a:off x="6355079" y="3572970"/>
          <a:ext cx="2419350" cy="1847850"/>
        </p:xfrm>
        <a:graphic>
          <a:graphicData uri="http://schemas.openxmlformats.org/presentationml/2006/ole">
            <mc:AlternateContent xmlns:mc="http://schemas.openxmlformats.org/markup-compatibility/2006">
              <mc:Choice xmlns:v="urn:schemas-microsoft-com:vml" Requires="v">
                <p:oleObj spid="_x0000_s100615" name="Equation" r:id="rId25" imgW="1612800" imgH="1231560" progId="Equation.3">
                  <p:embed/>
                </p:oleObj>
              </mc:Choice>
              <mc:Fallback>
                <p:oleObj name="Equation" r:id="rId25" imgW="1612800" imgH="1231560" progId="Equation.3">
                  <p:embed/>
                  <p:pic>
                    <p:nvPicPr>
                      <p:cNvPr id="0" name="Object 65"/>
                      <p:cNvPicPr>
                        <a:picLocks noChangeAspect="1" noChangeArrowheads="1"/>
                      </p:cNvPicPr>
                      <p:nvPr/>
                    </p:nvPicPr>
                    <p:blipFill>
                      <a:blip r:embed="rId26"/>
                      <a:srcRect/>
                      <a:stretch>
                        <a:fillRect/>
                      </a:stretch>
                    </p:blipFill>
                    <p:spPr bwMode="auto">
                      <a:xfrm>
                        <a:off x="6355079" y="3572970"/>
                        <a:ext cx="2419350" cy="1847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1448874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xit" presetSubtype="4" fill="hold" grpId="1" nodeType="clickEffect">
                                  <p:stCondLst>
                                    <p:cond delay="0"/>
                                  </p:stCondLst>
                                  <p:childTnLst>
                                    <p:animEffect transition="out" filter="wipe(down)">
                                      <p:cBhvr>
                                        <p:cTn id="14" dur="500"/>
                                        <p:tgtEl>
                                          <p:spTgt spid="61"/>
                                        </p:tgtEl>
                                      </p:cBhvr>
                                    </p:animEffect>
                                    <p:set>
                                      <p:cBhvr>
                                        <p:cTn id="15" dur="1" fill="hold">
                                          <p:stCondLst>
                                            <p:cond delay="499"/>
                                          </p:stCondLst>
                                        </p:cTn>
                                        <p:tgtEl>
                                          <p:spTgt spid="61"/>
                                        </p:tgtEl>
                                        <p:attrNameLst>
                                          <p:attrName>style.visibility</p:attrName>
                                        </p:attrNameLst>
                                      </p:cBhvr>
                                      <p:to>
                                        <p:strVal val="hidden"/>
                                      </p:to>
                                    </p:set>
                                  </p:childTnLst>
                                </p:cTn>
                              </p:par>
                              <p:par>
                                <p:cTn id="16" presetID="22" presetClass="exit" presetSubtype="4" fill="hold" nodeType="withEffect">
                                  <p:stCondLst>
                                    <p:cond delay="0"/>
                                  </p:stCondLst>
                                  <p:childTnLst>
                                    <p:animEffect transition="out" filter="wipe(down)">
                                      <p:cBhvr>
                                        <p:cTn id="17" dur="500"/>
                                        <p:tgtEl>
                                          <p:spTgt spid="58"/>
                                        </p:tgtEl>
                                      </p:cBhvr>
                                    </p:animEffect>
                                    <p:set>
                                      <p:cBhvr>
                                        <p:cTn id="18" dur="1" fill="hold">
                                          <p:stCondLst>
                                            <p:cond delay="499"/>
                                          </p:stCondLst>
                                        </p:cTn>
                                        <p:tgtEl>
                                          <p:spTgt spid="58"/>
                                        </p:tgtEl>
                                        <p:attrNameLst>
                                          <p:attrName>style.visibility</p:attrName>
                                        </p:attrNameLst>
                                      </p:cBhvr>
                                      <p:to>
                                        <p:strVal val="hidden"/>
                                      </p:to>
                                    </p:set>
                                  </p:childTnLst>
                                </p:cTn>
                              </p:par>
                              <p:par>
                                <p:cTn id="19" presetID="22" presetClass="exit" presetSubtype="4" fill="hold" grpId="1" nodeType="withEffect">
                                  <p:stCondLst>
                                    <p:cond delay="0"/>
                                  </p:stCondLst>
                                  <p:childTnLst>
                                    <p:animEffect transition="out" filter="wipe(down)">
                                      <p:cBhvr>
                                        <p:cTn id="20" dur="500"/>
                                        <p:tgtEl>
                                          <p:spTgt spid="62"/>
                                        </p:tgtEl>
                                      </p:cBhvr>
                                    </p:animEffect>
                                    <p:set>
                                      <p:cBhvr>
                                        <p:cTn id="21" dur="1" fill="hold">
                                          <p:stCondLst>
                                            <p:cond delay="499"/>
                                          </p:stCondLst>
                                        </p:cTn>
                                        <p:tgtEl>
                                          <p:spTgt spid="6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4"/>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xit" presetSubtype="4" fill="hold" nodeType="clickEffect">
                                  <p:stCondLst>
                                    <p:cond delay="0"/>
                                  </p:stCondLst>
                                  <p:childTnLst>
                                    <p:anim calcmode="lin" valueType="num">
                                      <p:cBhvr additive="base">
                                        <p:cTn id="41" dur="500"/>
                                        <p:tgtEl>
                                          <p:spTgt spid="53"/>
                                        </p:tgtEl>
                                        <p:attrNameLst>
                                          <p:attrName>ppt_x</p:attrName>
                                        </p:attrNameLst>
                                      </p:cBhvr>
                                      <p:tavLst>
                                        <p:tav tm="0">
                                          <p:val>
                                            <p:strVal val="ppt_x"/>
                                          </p:val>
                                        </p:tav>
                                        <p:tav tm="100000">
                                          <p:val>
                                            <p:strVal val="ppt_x"/>
                                          </p:val>
                                        </p:tav>
                                      </p:tavLst>
                                    </p:anim>
                                    <p:anim calcmode="lin" valueType="num">
                                      <p:cBhvr additive="base">
                                        <p:cTn id="42" dur="500"/>
                                        <p:tgtEl>
                                          <p:spTgt spid="53"/>
                                        </p:tgtEl>
                                        <p:attrNameLst>
                                          <p:attrName>ppt_y</p:attrName>
                                        </p:attrNameLst>
                                      </p:cBhvr>
                                      <p:tavLst>
                                        <p:tav tm="0">
                                          <p:val>
                                            <p:strVal val="ppt_y"/>
                                          </p:val>
                                        </p:tav>
                                        <p:tav tm="100000">
                                          <p:val>
                                            <p:strVal val="1+ppt_h/2"/>
                                          </p:val>
                                        </p:tav>
                                      </p:tavLst>
                                    </p:anim>
                                    <p:set>
                                      <p:cBhvr>
                                        <p:cTn id="43" dur="1" fill="hold">
                                          <p:stCondLst>
                                            <p:cond delay="499"/>
                                          </p:stCondLst>
                                        </p:cTn>
                                        <p:tgtEl>
                                          <p:spTgt spid="53"/>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6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6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1" grpId="1"/>
      <p:bldP spid="62" grpId="0"/>
      <p:bldP spid="62" grpId="1"/>
      <p:bldP spid="64"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4</a:t>
            </a:r>
          </a:p>
        </p:txBody>
      </p:sp>
      <p:sp>
        <p:nvSpPr>
          <p:cNvPr id="6" name="Title 1"/>
          <p:cNvSpPr txBox="1">
            <a:spLocks/>
          </p:cNvSpPr>
          <p:nvPr/>
        </p:nvSpPr>
        <p:spPr>
          <a:xfrm>
            <a:off x="406862" y="1867870"/>
            <a:ext cx="3703320" cy="50291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This is a BIG DEAL.</a:t>
            </a:r>
          </a:p>
        </p:txBody>
      </p:sp>
      <p:sp>
        <p:nvSpPr>
          <p:cNvPr id="8" name="Title 1"/>
          <p:cNvSpPr txBox="1">
            <a:spLocks/>
          </p:cNvSpPr>
          <p:nvPr/>
        </p:nvSpPr>
        <p:spPr>
          <a:xfrm>
            <a:off x="406862" y="875515"/>
            <a:ext cx="8321040" cy="777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There is a direct connection between the temperature of a substance and the mean value of the kinetic energy of its constituent particles.</a:t>
            </a:r>
          </a:p>
        </p:txBody>
      </p:sp>
      <p:graphicFrame>
        <p:nvGraphicFramePr>
          <p:cNvPr id="2" name="Object 1"/>
          <p:cNvGraphicFramePr>
            <a:graphicFrameLocks noChangeAspect="1"/>
          </p:cNvGraphicFramePr>
          <p:nvPr>
            <p:extLst>
              <p:ext uri="{D42A27DB-BD31-4B8C-83A1-F6EECF244321}">
                <p14:modId xmlns:p14="http://schemas.microsoft.com/office/powerpoint/2010/main" val="633862778"/>
              </p:ext>
            </p:extLst>
          </p:nvPr>
        </p:nvGraphicFramePr>
        <p:xfrm>
          <a:off x="3971925" y="69850"/>
          <a:ext cx="1200150" cy="590550"/>
        </p:xfrm>
        <a:graphic>
          <a:graphicData uri="http://schemas.openxmlformats.org/presentationml/2006/ole">
            <mc:AlternateContent xmlns:mc="http://schemas.openxmlformats.org/markup-compatibility/2006">
              <mc:Choice xmlns:v="urn:schemas-microsoft-com:vml" Requires="v">
                <p:oleObj spid="_x0000_s101402" name="Equation" r:id="rId5" imgW="799920" imgH="393480" progId="Equation.3">
                  <p:embed/>
                </p:oleObj>
              </mc:Choice>
              <mc:Fallback>
                <p:oleObj name="Equation" r:id="rId5" imgW="799920" imgH="393480" progId="Equation.3">
                  <p:embed/>
                  <p:pic>
                    <p:nvPicPr>
                      <p:cNvPr id="0" name="Object 3"/>
                      <p:cNvPicPr>
                        <a:picLocks noChangeAspect="1" noChangeArrowheads="1"/>
                      </p:cNvPicPr>
                      <p:nvPr/>
                    </p:nvPicPr>
                    <p:blipFill>
                      <a:blip r:embed="rId6"/>
                      <a:srcRect/>
                      <a:stretch>
                        <a:fillRect/>
                      </a:stretch>
                    </p:blipFill>
                    <p:spPr bwMode="auto">
                      <a:xfrm>
                        <a:off x="3971925" y="69850"/>
                        <a:ext cx="1200150" cy="5905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le 1"/>
          <p:cNvSpPr txBox="1">
            <a:spLocks/>
          </p:cNvSpPr>
          <p:nvPr/>
        </p:nvSpPr>
        <p:spPr>
          <a:xfrm>
            <a:off x="406862" y="2585904"/>
            <a:ext cx="8321040" cy="19202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At the time kinetic theory was being formulated most scientists thought the atomic picture was a useful fiction that had no particular basis in reality.  Kinetic theory makes many quantitative predictions and provides many explanations that are contradictory to continuum models.  The atomic hypothesis is greatly supported.</a:t>
            </a:r>
          </a:p>
        </p:txBody>
      </p:sp>
      <p:sp>
        <p:nvSpPr>
          <p:cNvPr id="10" name="Title 1"/>
          <p:cNvSpPr txBox="1">
            <a:spLocks/>
          </p:cNvSpPr>
          <p:nvPr/>
        </p:nvSpPr>
        <p:spPr>
          <a:xfrm>
            <a:off x="406862" y="4721258"/>
            <a:ext cx="8321040" cy="8686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For He, H</a:t>
            </a:r>
            <a:r>
              <a:rPr lang="en-US" sz="2400" baseline="-25000" dirty="0" smtClean="0">
                <a:effectLst/>
              </a:rPr>
              <a:t>2</a:t>
            </a:r>
            <a:r>
              <a:rPr lang="en-US" sz="2400" dirty="0" smtClean="0">
                <a:effectLst/>
              </a:rPr>
              <a:t>, and NH</a:t>
            </a:r>
            <a:r>
              <a:rPr lang="en-US" sz="2400" baseline="-25000" dirty="0" smtClean="0">
                <a:effectLst/>
              </a:rPr>
              <a:t>3</a:t>
            </a:r>
            <a:r>
              <a:rPr lang="en-US" sz="2400" dirty="0" smtClean="0">
                <a:effectLst/>
              </a:rPr>
              <a:t> the molar specific heats are in the ratios of 3:5:6.  Why?</a:t>
            </a:r>
          </a:p>
        </p:txBody>
      </p:sp>
      <p:sp>
        <p:nvSpPr>
          <p:cNvPr id="12" name="Title 1"/>
          <p:cNvSpPr txBox="1">
            <a:spLocks/>
          </p:cNvSpPr>
          <p:nvPr/>
        </p:nvSpPr>
        <p:spPr>
          <a:xfrm>
            <a:off x="3341024" y="5805053"/>
            <a:ext cx="2452716" cy="43687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Brownian Motion</a:t>
            </a:r>
          </a:p>
        </p:txBody>
      </p:sp>
    </p:spTree>
    <p:extLst>
      <p:ext uri="{BB962C8B-B14F-4D97-AF65-F5344CB8AC3E}">
        <p14:creationId xmlns:p14="http://schemas.microsoft.com/office/powerpoint/2010/main" val="295661144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5</a:t>
            </a:r>
          </a:p>
        </p:txBody>
      </p:sp>
      <p:sp>
        <p:nvSpPr>
          <p:cNvPr id="6" name="Title 1"/>
          <p:cNvSpPr txBox="1">
            <a:spLocks/>
          </p:cNvSpPr>
          <p:nvPr/>
        </p:nvSpPr>
        <p:spPr>
          <a:xfrm>
            <a:off x="2743200" y="185651"/>
            <a:ext cx="310896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Brownian Motion</a:t>
            </a:r>
          </a:p>
        </p:txBody>
      </p:sp>
      <p:sp>
        <p:nvSpPr>
          <p:cNvPr id="11" name="Title 1"/>
          <p:cNvSpPr txBox="1">
            <a:spLocks/>
          </p:cNvSpPr>
          <p:nvPr/>
        </p:nvSpPr>
        <p:spPr>
          <a:xfrm>
            <a:off x="7726680" y="0"/>
            <a:ext cx="1417321" cy="36576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Bimetallic Strip</a:t>
            </a:r>
          </a:p>
        </p:txBody>
      </p:sp>
      <p:graphicFrame>
        <p:nvGraphicFramePr>
          <p:cNvPr id="4" name="Object 3"/>
          <p:cNvGraphicFramePr>
            <a:graphicFrameLocks noChangeAspect="1"/>
          </p:cNvGraphicFramePr>
          <p:nvPr>
            <p:extLst>
              <p:ext uri="{D42A27DB-BD31-4B8C-83A1-F6EECF244321}">
                <p14:modId xmlns:p14="http://schemas.microsoft.com/office/powerpoint/2010/main" val="1270939110"/>
              </p:ext>
            </p:extLst>
          </p:nvPr>
        </p:nvGraphicFramePr>
        <p:xfrm>
          <a:off x="1783080" y="4069080"/>
          <a:ext cx="1409700" cy="647700"/>
        </p:xfrm>
        <a:graphic>
          <a:graphicData uri="http://schemas.openxmlformats.org/presentationml/2006/ole">
            <mc:AlternateContent xmlns:mc="http://schemas.openxmlformats.org/markup-compatibility/2006">
              <mc:Choice xmlns:v="urn:schemas-microsoft-com:vml" Requires="v">
                <p:oleObj spid="_x0000_s102424" name="Equation" r:id="rId6" imgW="939600" imgH="431640" progId="Equation.3">
                  <p:embed/>
                </p:oleObj>
              </mc:Choice>
              <mc:Fallback>
                <p:oleObj name="Equation" r:id="rId6" imgW="939600" imgH="431640" progId="Equation.3">
                  <p:embed/>
                  <p:pic>
                    <p:nvPicPr>
                      <p:cNvPr id="0" name=""/>
                      <p:cNvPicPr>
                        <a:picLocks noChangeAspect="1" noChangeArrowheads="1"/>
                      </p:cNvPicPr>
                      <p:nvPr/>
                    </p:nvPicPr>
                    <p:blipFill>
                      <a:blip r:embed="rId7"/>
                      <a:srcRect/>
                      <a:stretch>
                        <a:fillRect/>
                      </a:stretch>
                    </p:blipFill>
                    <p:spPr bwMode="auto">
                      <a:xfrm>
                        <a:off x="1783080" y="4069080"/>
                        <a:ext cx="14097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itle 1"/>
          <p:cNvSpPr txBox="1">
            <a:spLocks/>
          </p:cNvSpPr>
          <p:nvPr/>
        </p:nvSpPr>
        <p:spPr>
          <a:xfrm>
            <a:off x="868680" y="699193"/>
            <a:ext cx="7406640" cy="588725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effectLst/>
                <a:latin typeface="+mj-lt"/>
              </a:rPr>
              <a:t>Robert Brown - 1827</a:t>
            </a:r>
          </a:p>
          <a:p>
            <a:pPr marL="800100" lvl="1" indent="-342900">
              <a:buFont typeface="Wingdings" pitchFamily="2" charset="2"/>
              <a:buChar char="§"/>
            </a:pPr>
            <a:r>
              <a:rPr lang="en-US" dirty="0" smtClean="0">
                <a:latin typeface="+mj-lt"/>
              </a:rPr>
              <a:t>Observing small particles ejected by pollen grains</a:t>
            </a:r>
          </a:p>
          <a:p>
            <a:pPr marL="800100" lvl="1" indent="-342900">
              <a:buFont typeface="Wingdings" pitchFamily="2" charset="2"/>
              <a:buChar char="§"/>
            </a:pPr>
            <a:r>
              <a:rPr lang="en-US" dirty="0" smtClean="0">
                <a:latin typeface="+mj-lt"/>
              </a:rPr>
              <a:t>Most complete study so he gets credit</a:t>
            </a:r>
          </a:p>
          <a:p>
            <a:pPr marL="342900" indent="-342900">
              <a:buFont typeface="Wingdings" pitchFamily="2" charset="2"/>
              <a:buChar char="§"/>
            </a:pPr>
            <a:r>
              <a:rPr lang="en-US" sz="2400" dirty="0" smtClean="0">
                <a:effectLst/>
                <a:latin typeface="+mj-lt"/>
              </a:rPr>
              <a:t>Albert Einstein - 1905</a:t>
            </a:r>
          </a:p>
          <a:p>
            <a:pPr marL="800100" lvl="1" indent="-342900">
              <a:buFont typeface="Wingdings" pitchFamily="2" charset="2"/>
              <a:buChar char="§"/>
            </a:pPr>
            <a:r>
              <a:rPr lang="en-US" dirty="0" smtClean="0">
                <a:latin typeface="+mj-lt"/>
              </a:rPr>
              <a:t>Model using Newton and Stokes</a:t>
            </a:r>
          </a:p>
          <a:p>
            <a:pPr marL="800100" lvl="1" indent="-342900">
              <a:buFont typeface="Wingdings" pitchFamily="2" charset="2"/>
              <a:buChar char="§"/>
            </a:pPr>
            <a:r>
              <a:rPr lang="en-US" dirty="0" smtClean="0">
                <a:latin typeface="+mj-lt"/>
              </a:rPr>
              <a:t>ma = ( Brownian Force ) + ( Viscous drag )</a:t>
            </a:r>
          </a:p>
          <a:p>
            <a:pPr marL="800100" lvl="1" indent="-342900">
              <a:buFont typeface="Wingdings" pitchFamily="2" charset="2"/>
              <a:buChar char="§"/>
            </a:pPr>
            <a:r>
              <a:rPr lang="en-US" dirty="0" smtClean="0">
                <a:latin typeface="+mj-lt"/>
              </a:rPr>
              <a:t>drag = 6</a:t>
            </a:r>
            <a:r>
              <a:rPr lang="el-GR" dirty="0" smtClean="0">
                <a:latin typeface="+mj-lt"/>
              </a:rPr>
              <a:t>π</a:t>
            </a:r>
            <a:r>
              <a:rPr lang="en-US" dirty="0" smtClean="0">
                <a:latin typeface="+mj-lt"/>
              </a:rPr>
              <a:t>r</a:t>
            </a:r>
            <a:r>
              <a:rPr lang="el-GR" dirty="0" smtClean="0">
                <a:latin typeface="+mj-lt"/>
              </a:rPr>
              <a:t>η</a:t>
            </a:r>
            <a:r>
              <a:rPr lang="en-US" dirty="0" smtClean="0">
                <a:latin typeface="+mj-lt"/>
              </a:rPr>
              <a:t>v</a:t>
            </a:r>
          </a:p>
          <a:p>
            <a:pPr marL="800100" lvl="1" indent="-342900">
              <a:buFont typeface="Wingdings" pitchFamily="2" charset="2"/>
              <a:buChar char="§"/>
            </a:pPr>
            <a:r>
              <a:rPr lang="en-US" dirty="0" smtClean="0">
                <a:latin typeface="+mj-lt"/>
              </a:rPr>
              <a:t>Brownian Force is random in size and direction</a:t>
            </a:r>
          </a:p>
          <a:p>
            <a:pPr marL="800100" lvl="1" indent="-342900">
              <a:buFont typeface="Wingdings" pitchFamily="2" charset="2"/>
              <a:buChar char="§"/>
            </a:pPr>
            <a:r>
              <a:rPr lang="en-US" dirty="0" smtClean="0">
                <a:latin typeface="+mj-lt"/>
              </a:rPr>
              <a:t>Average over time and solve differential equation</a:t>
            </a:r>
          </a:p>
          <a:p>
            <a:pPr marL="800100" lvl="1" indent="-342900">
              <a:buFont typeface="Wingdings" pitchFamily="2" charset="2"/>
              <a:buChar char="§"/>
            </a:pPr>
            <a:r>
              <a:rPr lang="en-US" dirty="0">
                <a:latin typeface="+mj-lt"/>
              </a:rPr>
              <a:t> </a:t>
            </a:r>
            <a:endParaRPr lang="en-US" dirty="0" smtClean="0">
              <a:latin typeface="+mj-lt"/>
            </a:endParaRPr>
          </a:p>
          <a:p>
            <a:pPr marL="800100" lvl="1" indent="-342900">
              <a:buFont typeface="Wingdings" pitchFamily="2" charset="2"/>
              <a:buChar char="§"/>
            </a:pPr>
            <a:endParaRPr lang="en-US" dirty="0" smtClean="0">
              <a:latin typeface="+mj-lt"/>
            </a:endParaRPr>
          </a:p>
          <a:p>
            <a:pPr marL="342900" indent="-342900">
              <a:buFont typeface="Wingdings" pitchFamily="2" charset="2"/>
              <a:buChar char="§"/>
            </a:pPr>
            <a:r>
              <a:rPr lang="en-US" sz="2400" dirty="0" smtClean="0">
                <a:effectLst/>
                <a:latin typeface="+mj-lt"/>
              </a:rPr>
              <a:t>Use known size micro-sphere in fluid with measured viscosity.</a:t>
            </a:r>
          </a:p>
          <a:p>
            <a:pPr marL="800100" lvl="1" indent="-342900">
              <a:buFont typeface="Wingdings" pitchFamily="2" charset="2"/>
              <a:buChar char="§"/>
            </a:pPr>
            <a:r>
              <a:rPr lang="en-US" dirty="0" smtClean="0">
                <a:latin typeface="+mj-lt"/>
              </a:rPr>
              <a:t>Extract a value for k.</a:t>
            </a:r>
          </a:p>
          <a:p>
            <a:pPr marL="800100" lvl="1" indent="-342900">
              <a:buFont typeface="Wingdings" pitchFamily="2" charset="2"/>
              <a:buChar char="§"/>
            </a:pPr>
            <a:r>
              <a:rPr lang="en-US" dirty="0" smtClean="0">
                <a:latin typeface="+mj-lt"/>
              </a:rPr>
              <a:t>Already know R from Ideal Gas experiments.</a:t>
            </a:r>
          </a:p>
          <a:p>
            <a:pPr marL="800100" lvl="1" indent="-342900">
              <a:buFont typeface="Wingdings" pitchFamily="2" charset="2"/>
              <a:buChar char="§"/>
            </a:pPr>
            <a:r>
              <a:rPr lang="en-US" dirty="0" smtClean="0">
                <a:latin typeface="+mj-lt"/>
              </a:rPr>
              <a:t>R/k is Avogadro’s number!</a:t>
            </a:r>
          </a:p>
        </p:txBody>
      </p:sp>
      <p:sp>
        <p:nvSpPr>
          <p:cNvPr id="7" name="Title 1"/>
          <p:cNvSpPr txBox="1">
            <a:spLocks/>
          </p:cNvSpPr>
          <p:nvPr/>
        </p:nvSpPr>
        <p:spPr>
          <a:xfrm>
            <a:off x="7726680" y="0"/>
            <a:ext cx="1417321" cy="30861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err="1" smtClean="0"/>
              <a:t>PhET</a:t>
            </a:r>
            <a:r>
              <a:rPr lang="en-US" sz="1600" dirty="0" smtClean="0"/>
              <a:t> - Gases </a:t>
            </a:r>
          </a:p>
        </p:txBody>
      </p:sp>
      <p:sp>
        <p:nvSpPr>
          <p:cNvPr id="9" name="Title 1"/>
          <p:cNvSpPr txBox="1">
            <a:spLocks/>
          </p:cNvSpPr>
          <p:nvPr/>
        </p:nvSpPr>
        <p:spPr>
          <a:xfrm>
            <a:off x="7726680" y="308610"/>
            <a:ext cx="1417320" cy="685800"/>
          </a:xfrm>
          <a:prstGeom prst="rect">
            <a:avLst/>
          </a:prstGeom>
          <a:solidFill>
            <a:schemeClr val="bg2">
              <a:lumMod val="40000"/>
              <a:lumOff val="60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200" dirty="0" smtClean="0">
                <a:effectLst/>
                <a:hlinkClick r:id="rId8"/>
              </a:rPr>
              <a:t>http</a:t>
            </a:r>
            <a:r>
              <a:rPr lang="en-US" sz="1200" dirty="0">
                <a:effectLst/>
                <a:hlinkClick r:id="rId8"/>
              </a:rPr>
              <a:t>://</a:t>
            </a:r>
            <a:r>
              <a:rPr lang="en-US" sz="1200" dirty="0" smtClean="0">
                <a:effectLst/>
                <a:hlinkClick r:id="rId8"/>
              </a:rPr>
              <a:t>phet.colorado.edu/en/simulation/gas-properties</a:t>
            </a:r>
            <a:r>
              <a:rPr lang="en-US" sz="1200" dirty="0" smtClean="0">
                <a:effectLst/>
              </a:rPr>
              <a:t>  </a:t>
            </a:r>
          </a:p>
        </p:txBody>
      </p:sp>
    </p:spTree>
    <p:extLst>
      <p:ext uri="{BB962C8B-B14F-4D97-AF65-F5344CB8AC3E}">
        <p14:creationId xmlns:p14="http://schemas.microsoft.com/office/powerpoint/2010/main" val="933019464"/>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6</a:t>
            </a:r>
          </a:p>
        </p:txBody>
      </p:sp>
      <p:sp>
        <p:nvSpPr>
          <p:cNvPr id="6" name="Title 1"/>
          <p:cNvSpPr txBox="1">
            <a:spLocks/>
          </p:cNvSpPr>
          <p:nvPr/>
        </p:nvSpPr>
        <p:spPr>
          <a:xfrm>
            <a:off x="409633" y="320040"/>
            <a:ext cx="8229600" cy="18745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Example:  A bubble of methane gas is produced at the bottom of a 30m deep lake.  The temperature is 4</a:t>
            </a:r>
            <a:r>
              <a:rPr lang="en-US" sz="2400" dirty="0" smtClean="0">
                <a:effectLst/>
                <a:latin typeface="Garamond"/>
              </a:rPr>
              <a:t>°C.  It rises to the surface where the temperature of water and bubble is 20°C.  If the radius of the bubble was 1.00mm at the bottom of the lake, what is its radius at the surface?</a:t>
            </a:r>
            <a:endParaRPr lang="en-US" sz="2400" dirty="0" smtClean="0">
              <a:effectLst/>
            </a:endParaRPr>
          </a:p>
        </p:txBody>
      </p:sp>
      <p:sp>
        <p:nvSpPr>
          <p:cNvPr id="7" name="Title 1"/>
          <p:cNvSpPr txBox="1">
            <a:spLocks/>
          </p:cNvSpPr>
          <p:nvPr/>
        </p:nvSpPr>
        <p:spPr>
          <a:xfrm>
            <a:off x="409633" y="2697480"/>
            <a:ext cx="8090593" cy="143859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effectLst/>
              </a:rPr>
              <a:t>Clicker </a:t>
            </a:r>
            <a:r>
              <a:rPr lang="en-US" sz="2400" dirty="0" smtClean="0">
                <a:solidFill>
                  <a:srgbClr val="FFFF00"/>
                </a:solidFill>
                <a:effectLst/>
              </a:rPr>
              <a:t>Question (L24Q1):  </a:t>
            </a:r>
            <a:r>
              <a:rPr lang="en-US" sz="2400" dirty="0" smtClean="0">
                <a:solidFill>
                  <a:srgbClr val="FFFF00"/>
                </a:solidFill>
                <a:effectLst/>
              </a:rPr>
              <a:t>How will the radius at the surface compare to the radius at the bottom?</a:t>
            </a:r>
          </a:p>
          <a:p>
            <a:endParaRPr lang="en-US" sz="2400" dirty="0" smtClean="0">
              <a:solidFill>
                <a:srgbClr val="FFFF00"/>
              </a:solidFill>
              <a:effectLst/>
            </a:endParaRPr>
          </a:p>
          <a:p>
            <a:r>
              <a:rPr lang="en-US" sz="2400" dirty="0" smtClean="0">
                <a:solidFill>
                  <a:srgbClr val="FFFF00"/>
                </a:solidFill>
                <a:effectLst/>
              </a:rPr>
              <a:t>A)  </a:t>
            </a:r>
            <a:r>
              <a:rPr lang="en-US" sz="2400" dirty="0" err="1" smtClean="0">
                <a:solidFill>
                  <a:srgbClr val="FFFF00"/>
                </a:solidFill>
                <a:effectLst/>
              </a:rPr>
              <a:t>r</a:t>
            </a:r>
            <a:r>
              <a:rPr lang="en-US" sz="2400" baseline="-25000" dirty="0" err="1" smtClean="0">
                <a:solidFill>
                  <a:srgbClr val="FFFF00"/>
                </a:solidFill>
                <a:effectLst/>
              </a:rPr>
              <a:t>surface</a:t>
            </a:r>
            <a:r>
              <a:rPr lang="en-US" sz="2400" dirty="0" smtClean="0">
                <a:solidFill>
                  <a:srgbClr val="FFFF00"/>
                </a:solidFill>
                <a:effectLst/>
              </a:rPr>
              <a:t> = </a:t>
            </a:r>
            <a:r>
              <a:rPr lang="en-US" sz="2400" dirty="0" err="1" smtClean="0">
                <a:solidFill>
                  <a:srgbClr val="FFFF00"/>
                </a:solidFill>
                <a:effectLst/>
              </a:rPr>
              <a:t>r</a:t>
            </a:r>
            <a:r>
              <a:rPr lang="en-US" sz="2400" baseline="-25000" dirty="0" err="1" smtClean="0">
                <a:solidFill>
                  <a:srgbClr val="FFFF00"/>
                </a:solidFill>
                <a:effectLst/>
              </a:rPr>
              <a:t>bottom</a:t>
            </a:r>
            <a:r>
              <a:rPr lang="en-US" sz="2400" baseline="-25000" dirty="0" smtClean="0">
                <a:solidFill>
                  <a:srgbClr val="FFFF00"/>
                </a:solidFill>
                <a:effectLst/>
              </a:rPr>
              <a:t>	</a:t>
            </a:r>
            <a:r>
              <a:rPr lang="en-US" sz="2400" dirty="0" smtClean="0">
                <a:solidFill>
                  <a:srgbClr val="FFFF00"/>
                </a:solidFill>
                <a:effectLst/>
              </a:rPr>
              <a:t>B)  </a:t>
            </a:r>
            <a:r>
              <a:rPr lang="en-US" sz="2400" dirty="0" err="1">
                <a:solidFill>
                  <a:srgbClr val="FFFF00"/>
                </a:solidFill>
                <a:effectLst/>
              </a:rPr>
              <a:t>r</a:t>
            </a:r>
            <a:r>
              <a:rPr lang="en-US" sz="2400" baseline="-25000" dirty="0" err="1">
                <a:solidFill>
                  <a:srgbClr val="FFFF00"/>
                </a:solidFill>
                <a:effectLst/>
              </a:rPr>
              <a:t>surface</a:t>
            </a:r>
            <a:r>
              <a:rPr lang="en-US" sz="2400" dirty="0">
                <a:solidFill>
                  <a:srgbClr val="FFFF00"/>
                </a:solidFill>
                <a:effectLst/>
              </a:rPr>
              <a:t> </a:t>
            </a:r>
            <a:r>
              <a:rPr lang="en-US" sz="2400" dirty="0" smtClean="0">
                <a:solidFill>
                  <a:srgbClr val="FFFF00"/>
                </a:solidFill>
                <a:effectLst/>
              </a:rPr>
              <a:t>&gt; </a:t>
            </a:r>
            <a:r>
              <a:rPr lang="en-US" sz="2400" dirty="0" err="1" smtClean="0">
                <a:solidFill>
                  <a:srgbClr val="FFFF00"/>
                </a:solidFill>
                <a:effectLst/>
              </a:rPr>
              <a:t>r</a:t>
            </a:r>
            <a:r>
              <a:rPr lang="en-US" sz="2400" baseline="-25000" dirty="0" err="1" smtClean="0">
                <a:solidFill>
                  <a:srgbClr val="FFFF00"/>
                </a:solidFill>
                <a:effectLst/>
              </a:rPr>
              <a:t>bottom</a:t>
            </a:r>
            <a:r>
              <a:rPr lang="en-US" sz="2400" dirty="0">
                <a:solidFill>
                  <a:srgbClr val="FFFF00"/>
                </a:solidFill>
                <a:effectLst/>
              </a:rPr>
              <a:t>	</a:t>
            </a:r>
            <a:r>
              <a:rPr lang="en-US" sz="2400" dirty="0" smtClean="0">
                <a:solidFill>
                  <a:srgbClr val="FFFF00"/>
                </a:solidFill>
                <a:effectLst/>
              </a:rPr>
              <a:t>C)  </a:t>
            </a:r>
            <a:r>
              <a:rPr lang="en-US" sz="2400" dirty="0" err="1">
                <a:solidFill>
                  <a:srgbClr val="FFFF00"/>
                </a:solidFill>
                <a:effectLst/>
              </a:rPr>
              <a:t>r</a:t>
            </a:r>
            <a:r>
              <a:rPr lang="en-US" sz="2400" baseline="-25000" dirty="0" err="1">
                <a:solidFill>
                  <a:srgbClr val="FFFF00"/>
                </a:solidFill>
                <a:effectLst/>
              </a:rPr>
              <a:t>surface</a:t>
            </a:r>
            <a:r>
              <a:rPr lang="en-US" sz="2400" dirty="0">
                <a:solidFill>
                  <a:srgbClr val="FFFF00"/>
                </a:solidFill>
                <a:effectLst/>
              </a:rPr>
              <a:t> </a:t>
            </a:r>
            <a:r>
              <a:rPr lang="en-US" sz="2400" dirty="0" smtClean="0">
                <a:solidFill>
                  <a:srgbClr val="FFFF00"/>
                </a:solidFill>
                <a:effectLst/>
              </a:rPr>
              <a:t>&lt; </a:t>
            </a:r>
            <a:r>
              <a:rPr lang="en-US" sz="2400" dirty="0" err="1" smtClean="0">
                <a:solidFill>
                  <a:srgbClr val="FFFF00"/>
                </a:solidFill>
                <a:effectLst/>
              </a:rPr>
              <a:t>r</a:t>
            </a:r>
            <a:r>
              <a:rPr lang="en-US" sz="2400" baseline="-25000" dirty="0" err="1" smtClean="0">
                <a:solidFill>
                  <a:srgbClr val="FFFF00"/>
                </a:solidFill>
                <a:effectLst/>
              </a:rPr>
              <a:t>bottom</a:t>
            </a:r>
            <a:endParaRPr lang="en-US" sz="2400" dirty="0">
              <a:solidFill>
                <a:srgbClr val="FFFF00"/>
              </a:solidFill>
              <a:effectLst/>
            </a:endParaRPr>
          </a:p>
        </p:txBody>
      </p:sp>
      <p:sp>
        <p:nvSpPr>
          <p:cNvPr id="9" name="Title 1"/>
          <p:cNvSpPr txBox="1">
            <a:spLocks/>
          </p:cNvSpPr>
          <p:nvPr/>
        </p:nvSpPr>
        <p:spPr>
          <a:xfrm>
            <a:off x="409633" y="4709160"/>
            <a:ext cx="8090593" cy="181903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effectLst/>
              </a:rPr>
              <a:t>Clicker </a:t>
            </a:r>
            <a:r>
              <a:rPr lang="en-US" sz="2400" dirty="0" smtClean="0">
                <a:solidFill>
                  <a:srgbClr val="FFFF00"/>
                </a:solidFill>
                <a:effectLst/>
              </a:rPr>
              <a:t>Question (L24Q2):  </a:t>
            </a:r>
            <a:r>
              <a:rPr lang="en-US" sz="2400" dirty="0" smtClean="0">
                <a:solidFill>
                  <a:srgbClr val="FFFF00"/>
                </a:solidFill>
                <a:effectLst/>
              </a:rPr>
              <a:t>What relationships do you think are likely to be helpful in answering this question?</a:t>
            </a:r>
          </a:p>
          <a:p>
            <a:endParaRPr lang="en-US" sz="2400" dirty="0" smtClean="0">
              <a:solidFill>
                <a:srgbClr val="FFFF00"/>
              </a:solidFill>
              <a:effectLst/>
            </a:endParaRPr>
          </a:p>
          <a:p>
            <a:r>
              <a:rPr lang="en-US" sz="2400" dirty="0" smtClean="0">
                <a:solidFill>
                  <a:srgbClr val="FFFF00"/>
                </a:solidFill>
                <a:effectLst/>
              </a:rPr>
              <a:t>A)  Newton’s 2nd Law</a:t>
            </a:r>
            <a:r>
              <a:rPr lang="en-US" sz="2400" baseline="-25000" dirty="0" smtClean="0">
                <a:solidFill>
                  <a:srgbClr val="FFFF00"/>
                </a:solidFill>
                <a:effectLst/>
              </a:rPr>
              <a:t>		</a:t>
            </a:r>
            <a:r>
              <a:rPr lang="en-US" sz="2400" dirty="0" smtClean="0">
                <a:solidFill>
                  <a:srgbClr val="FFFF00"/>
                </a:solidFill>
                <a:effectLst/>
              </a:rPr>
              <a:t>B)  Ideal Gas Law</a:t>
            </a:r>
            <a:r>
              <a:rPr lang="en-US" sz="2400" dirty="0">
                <a:solidFill>
                  <a:srgbClr val="FFFF00"/>
                </a:solidFill>
                <a:effectLst/>
              </a:rPr>
              <a:t>	</a:t>
            </a:r>
            <a:endParaRPr lang="en-US" sz="2400" dirty="0" smtClean="0">
              <a:solidFill>
                <a:srgbClr val="FFFF00"/>
              </a:solidFill>
              <a:effectLst/>
            </a:endParaRPr>
          </a:p>
          <a:p>
            <a:r>
              <a:rPr lang="en-US" sz="2400" dirty="0" smtClean="0">
                <a:solidFill>
                  <a:srgbClr val="FFFF00"/>
                </a:solidFill>
                <a:effectLst/>
              </a:rPr>
              <a:t>C)  Pressure as a function of depth	D)  All three	E)  B &amp; C</a:t>
            </a:r>
            <a:endParaRPr lang="en-US" sz="2400" dirty="0">
              <a:solidFill>
                <a:srgbClr val="FFFF00"/>
              </a:solidFill>
              <a:effectLst/>
            </a:endParaRPr>
          </a:p>
        </p:txBody>
      </p:sp>
    </p:spTree>
    <p:extLst>
      <p:ext uri="{BB962C8B-B14F-4D97-AF65-F5344CB8AC3E}">
        <p14:creationId xmlns:p14="http://schemas.microsoft.com/office/powerpoint/2010/main" val="222822558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7</a:t>
            </a:r>
          </a:p>
        </p:txBody>
      </p:sp>
      <p:sp>
        <p:nvSpPr>
          <p:cNvPr id="8" name="Title 1"/>
          <p:cNvSpPr txBox="1">
            <a:spLocks/>
          </p:cNvSpPr>
          <p:nvPr/>
        </p:nvSpPr>
        <p:spPr>
          <a:xfrm>
            <a:off x="409632" y="2673405"/>
            <a:ext cx="4937760" cy="73937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BASIC IDEA</a:t>
            </a:r>
          </a:p>
          <a:p>
            <a:r>
              <a:rPr lang="en-US" sz="2400" dirty="0" smtClean="0">
                <a:effectLst/>
              </a:rPr>
              <a:t>Gas bubble pressure = Water pressure</a:t>
            </a:r>
          </a:p>
        </p:txBody>
      </p:sp>
      <p:sp>
        <p:nvSpPr>
          <p:cNvPr id="7" name="Title 1"/>
          <p:cNvSpPr txBox="1">
            <a:spLocks/>
          </p:cNvSpPr>
          <p:nvPr/>
        </p:nvSpPr>
        <p:spPr>
          <a:xfrm>
            <a:off x="409632" y="320040"/>
            <a:ext cx="8460047" cy="21945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A bubble of methane gas is produced at the bottom of a 30m deep lake.  The temperature is 4</a:t>
            </a:r>
            <a:r>
              <a:rPr lang="en-US" sz="2400" dirty="0" smtClean="0">
                <a:effectLst/>
                <a:latin typeface="Garamond"/>
              </a:rPr>
              <a:t>°C.  It rises to the surface where the temperature of water and bubble is 20°C.  If the radius of the bubble was 1.00mm at the bottom of the lake, what is its radius at the surface?  The density of water is 10</a:t>
            </a:r>
            <a:r>
              <a:rPr lang="en-US" sz="2400" baseline="30000" dirty="0" smtClean="0">
                <a:effectLst/>
                <a:latin typeface="Garamond"/>
              </a:rPr>
              <a:t>3</a:t>
            </a:r>
            <a:r>
              <a:rPr lang="en-US" sz="2400" dirty="0" smtClean="0">
                <a:effectLst/>
                <a:latin typeface="Garamond"/>
              </a:rPr>
              <a:t>kg/m</a:t>
            </a:r>
            <a:r>
              <a:rPr lang="en-US" sz="2400" baseline="30000" dirty="0" smtClean="0">
                <a:effectLst/>
                <a:latin typeface="Garamond"/>
              </a:rPr>
              <a:t>3</a:t>
            </a:r>
            <a:r>
              <a:rPr lang="en-US" sz="2400" dirty="0">
                <a:effectLst/>
                <a:latin typeface="Garamond"/>
              </a:rPr>
              <a:t>.</a:t>
            </a:r>
            <a:r>
              <a:rPr lang="en-US" sz="2400" dirty="0" smtClean="0">
                <a:effectLst/>
                <a:latin typeface="Garamond"/>
              </a:rPr>
              <a:t> </a:t>
            </a:r>
            <a:r>
              <a:rPr lang="en-US" sz="2400" dirty="0" err="1" smtClean="0">
                <a:effectLst/>
                <a:latin typeface="Garamond"/>
              </a:rPr>
              <a:t>P</a:t>
            </a:r>
            <a:r>
              <a:rPr lang="en-US" sz="2400" baseline="-25000" dirty="0" err="1" smtClean="0">
                <a:effectLst/>
                <a:latin typeface="Garamond"/>
              </a:rPr>
              <a:t>atm</a:t>
            </a:r>
            <a:r>
              <a:rPr lang="en-US" sz="2400" dirty="0" smtClean="0">
                <a:effectLst/>
                <a:latin typeface="Garamond"/>
              </a:rPr>
              <a:t>= 1.01·10</a:t>
            </a:r>
            <a:r>
              <a:rPr lang="en-US" sz="2400" baseline="30000" dirty="0" smtClean="0">
                <a:effectLst/>
                <a:latin typeface="Garamond"/>
              </a:rPr>
              <a:t>5</a:t>
            </a:r>
            <a:r>
              <a:rPr lang="en-US" sz="2400" dirty="0" smtClean="0">
                <a:effectLst/>
                <a:latin typeface="Garamond"/>
              </a:rPr>
              <a:t>Pa</a:t>
            </a:r>
            <a:endParaRPr lang="en-US" sz="2400" baseline="30000" dirty="0" smtClean="0">
              <a:effectLst/>
              <a:latin typeface="Garamond"/>
            </a:endParaRPr>
          </a:p>
          <a:p>
            <a:pPr algn="ctr"/>
            <a:r>
              <a:rPr lang="en-US" sz="2400" dirty="0" smtClean="0">
                <a:solidFill>
                  <a:srgbClr val="FFFF00"/>
                </a:solidFill>
                <a:effectLst/>
              </a:rPr>
              <a:t>Take 3 minutes and start the problem</a:t>
            </a:r>
          </a:p>
        </p:txBody>
      </p:sp>
      <p:grpSp>
        <p:nvGrpSpPr>
          <p:cNvPr id="20" name="Group 19"/>
          <p:cNvGrpSpPr/>
          <p:nvPr/>
        </p:nvGrpSpPr>
        <p:grpSpPr>
          <a:xfrm>
            <a:off x="6043815" y="4181696"/>
            <a:ext cx="3154680" cy="2645161"/>
            <a:chOff x="5989320" y="2880360"/>
            <a:chExt cx="3154680" cy="2645161"/>
          </a:xfrm>
        </p:grpSpPr>
        <p:sp>
          <p:nvSpPr>
            <p:cNvPr id="2" name="Rectangle 1"/>
            <p:cNvSpPr/>
            <p:nvPr/>
          </p:nvSpPr>
          <p:spPr>
            <a:xfrm>
              <a:off x="5989320" y="2880360"/>
              <a:ext cx="3063240" cy="264516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a:spLocks noChangeAspect="1"/>
            </p:cNvSpPr>
            <p:nvPr/>
          </p:nvSpPr>
          <p:spPr>
            <a:xfrm>
              <a:off x="7438275" y="2881284"/>
              <a:ext cx="365760" cy="36576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a:spLocks noChangeAspect="1"/>
            </p:cNvSpPr>
            <p:nvPr/>
          </p:nvSpPr>
          <p:spPr>
            <a:xfrm>
              <a:off x="7529715" y="5321397"/>
              <a:ext cx="182880" cy="1828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7732915" y="4818477"/>
              <a:ext cx="1411085"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r = 1.00mm</a:t>
              </a:r>
            </a:p>
            <a:p>
              <a:r>
                <a:rPr lang="en-US" sz="2000" dirty="0" smtClean="0">
                  <a:effectLst/>
                </a:rPr>
                <a:t>h = 30m</a:t>
              </a:r>
            </a:p>
          </p:txBody>
        </p:sp>
        <p:sp>
          <p:nvSpPr>
            <p:cNvPr id="13" name="Title 1"/>
            <p:cNvSpPr txBox="1">
              <a:spLocks/>
            </p:cNvSpPr>
            <p:nvPr/>
          </p:nvSpPr>
          <p:spPr>
            <a:xfrm>
              <a:off x="5989320" y="2904144"/>
              <a:ext cx="1411085"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r = ?mm</a:t>
              </a:r>
            </a:p>
            <a:p>
              <a:r>
                <a:rPr lang="en-US" sz="2000" dirty="0" smtClean="0">
                  <a:effectLst/>
                </a:rPr>
                <a:t>h = 0m</a:t>
              </a:r>
            </a:p>
          </p:txBody>
        </p:sp>
      </p:grpSp>
      <p:sp>
        <p:nvSpPr>
          <p:cNvPr id="14" name="Title 1"/>
          <p:cNvSpPr txBox="1">
            <a:spLocks/>
          </p:cNvSpPr>
          <p:nvPr/>
        </p:nvSpPr>
        <p:spPr>
          <a:xfrm>
            <a:off x="409632" y="3571580"/>
            <a:ext cx="2057400" cy="45231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Water pressure</a:t>
            </a:r>
          </a:p>
        </p:txBody>
      </p:sp>
      <p:graphicFrame>
        <p:nvGraphicFramePr>
          <p:cNvPr id="9" name="Object 8"/>
          <p:cNvGraphicFramePr>
            <a:graphicFrameLocks noChangeAspect="1"/>
          </p:cNvGraphicFramePr>
          <p:nvPr>
            <p:extLst>
              <p:ext uri="{D42A27DB-BD31-4B8C-83A1-F6EECF244321}">
                <p14:modId xmlns:p14="http://schemas.microsoft.com/office/powerpoint/2010/main" val="519130386"/>
              </p:ext>
            </p:extLst>
          </p:nvPr>
        </p:nvGraphicFramePr>
        <p:xfrm>
          <a:off x="409632" y="4182703"/>
          <a:ext cx="1676400" cy="381000"/>
        </p:xfrm>
        <a:graphic>
          <a:graphicData uri="http://schemas.openxmlformats.org/presentationml/2006/ole">
            <mc:AlternateContent xmlns:mc="http://schemas.openxmlformats.org/markup-compatibility/2006">
              <mc:Choice xmlns:v="urn:schemas-microsoft-com:vml" Requires="v">
                <p:oleObj spid="_x0000_s104526" name="Equation" r:id="rId5" imgW="1117440" imgH="253800" progId="Equation.3">
                  <p:embed/>
                </p:oleObj>
              </mc:Choice>
              <mc:Fallback>
                <p:oleObj name="Equation" r:id="rId5" imgW="1117440" imgH="253800" progId="Equation.3">
                  <p:embed/>
                  <p:pic>
                    <p:nvPicPr>
                      <p:cNvPr id="0" name="Object 3"/>
                      <p:cNvPicPr>
                        <a:picLocks noChangeAspect="1" noChangeArrowheads="1"/>
                      </p:cNvPicPr>
                      <p:nvPr/>
                    </p:nvPicPr>
                    <p:blipFill>
                      <a:blip r:embed="rId6"/>
                      <a:srcRect/>
                      <a:stretch>
                        <a:fillRect/>
                      </a:stretch>
                    </p:blipFill>
                    <p:spPr bwMode="auto">
                      <a:xfrm>
                        <a:off x="409632" y="4182703"/>
                        <a:ext cx="167640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057121194"/>
              </p:ext>
            </p:extLst>
          </p:nvPr>
        </p:nvGraphicFramePr>
        <p:xfrm>
          <a:off x="2788920" y="4182703"/>
          <a:ext cx="3048000" cy="381000"/>
        </p:xfrm>
        <a:graphic>
          <a:graphicData uri="http://schemas.openxmlformats.org/presentationml/2006/ole">
            <mc:AlternateContent xmlns:mc="http://schemas.openxmlformats.org/markup-compatibility/2006">
              <mc:Choice xmlns:v="urn:schemas-microsoft-com:vml" Requires="v">
                <p:oleObj spid="_x0000_s104527" name="Equation" r:id="rId7" imgW="2031840" imgH="253800" progId="Equation.3">
                  <p:embed/>
                </p:oleObj>
              </mc:Choice>
              <mc:Fallback>
                <p:oleObj name="Equation" r:id="rId7" imgW="2031840" imgH="253800" progId="Equation.3">
                  <p:embed/>
                  <p:pic>
                    <p:nvPicPr>
                      <p:cNvPr id="0" name="Object 8"/>
                      <p:cNvPicPr>
                        <a:picLocks noChangeAspect="1" noChangeArrowheads="1"/>
                      </p:cNvPicPr>
                      <p:nvPr/>
                    </p:nvPicPr>
                    <p:blipFill>
                      <a:blip r:embed="rId8"/>
                      <a:srcRect/>
                      <a:stretch>
                        <a:fillRect/>
                      </a:stretch>
                    </p:blipFill>
                    <p:spPr bwMode="auto">
                      <a:xfrm>
                        <a:off x="2788920" y="4182703"/>
                        <a:ext cx="304800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itle 1"/>
          <p:cNvSpPr txBox="1">
            <a:spLocks/>
          </p:cNvSpPr>
          <p:nvPr/>
        </p:nvSpPr>
        <p:spPr>
          <a:xfrm>
            <a:off x="409632" y="4722508"/>
            <a:ext cx="2702560" cy="38063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Gas bubble pressure</a:t>
            </a:r>
          </a:p>
        </p:txBody>
      </p:sp>
      <p:graphicFrame>
        <p:nvGraphicFramePr>
          <p:cNvPr id="17" name="Object 16"/>
          <p:cNvGraphicFramePr>
            <a:graphicFrameLocks noChangeAspect="1"/>
          </p:cNvGraphicFramePr>
          <p:nvPr>
            <p:extLst>
              <p:ext uri="{D42A27DB-BD31-4B8C-83A1-F6EECF244321}">
                <p14:modId xmlns:p14="http://schemas.microsoft.com/office/powerpoint/2010/main" val="3774762333"/>
              </p:ext>
            </p:extLst>
          </p:nvPr>
        </p:nvGraphicFramePr>
        <p:xfrm>
          <a:off x="409632" y="5261949"/>
          <a:ext cx="1257300" cy="704850"/>
        </p:xfrm>
        <a:graphic>
          <a:graphicData uri="http://schemas.openxmlformats.org/presentationml/2006/ole">
            <mc:AlternateContent xmlns:mc="http://schemas.openxmlformats.org/markup-compatibility/2006">
              <mc:Choice xmlns:v="urn:schemas-microsoft-com:vml" Requires="v">
                <p:oleObj spid="_x0000_s104528" name="Equation" r:id="rId9" imgW="838080" imgH="469800" progId="Equation.3">
                  <p:embed/>
                </p:oleObj>
              </mc:Choice>
              <mc:Fallback>
                <p:oleObj name="Equation" r:id="rId9" imgW="838080" imgH="469800" progId="Equation.3">
                  <p:embed/>
                  <p:pic>
                    <p:nvPicPr>
                      <p:cNvPr id="0" name="Object 8"/>
                      <p:cNvPicPr>
                        <a:picLocks noChangeAspect="1" noChangeArrowheads="1"/>
                      </p:cNvPicPr>
                      <p:nvPr/>
                    </p:nvPicPr>
                    <p:blipFill>
                      <a:blip r:embed="rId10"/>
                      <a:srcRect/>
                      <a:stretch>
                        <a:fillRect/>
                      </a:stretch>
                    </p:blipFill>
                    <p:spPr bwMode="auto">
                      <a:xfrm>
                        <a:off x="409632" y="5261949"/>
                        <a:ext cx="1257300" cy="704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512120429"/>
              </p:ext>
            </p:extLst>
          </p:nvPr>
        </p:nvGraphicFramePr>
        <p:xfrm>
          <a:off x="2788920" y="5319099"/>
          <a:ext cx="1638300" cy="647700"/>
        </p:xfrm>
        <a:graphic>
          <a:graphicData uri="http://schemas.openxmlformats.org/presentationml/2006/ole">
            <mc:AlternateContent xmlns:mc="http://schemas.openxmlformats.org/markup-compatibility/2006">
              <mc:Choice xmlns:v="urn:schemas-microsoft-com:vml" Requires="v">
                <p:oleObj spid="_x0000_s104529" name="Equation" r:id="rId11" imgW="1091880" imgH="431640" progId="Equation.3">
                  <p:embed/>
                </p:oleObj>
              </mc:Choice>
              <mc:Fallback>
                <p:oleObj name="Equation" r:id="rId11" imgW="1091880" imgH="431640" progId="Equation.3">
                  <p:embed/>
                  <p:pic>
                    <p:nvPicPr>
                      <p:cNvPr id="0" name="Object 16"/>
                      <p:cNvPicPr>
                        <a:picLocks noChangeAspect="1" noChangeArrowheads="1"/>
                      </p:cNvPicPr>
                      <p:nvPr/>
                    </p:nvPicPr>
                    <p:blipFill>
                      <a:blip r:embed="rId12"/>
                      <a:srcRect/>
                      <a:stretch>
                        <a:fillRect/>
                      </a:stretch>
                    </p:blipFill>
                    <p:spPr bwMode="auto">
                      <a:xfrm>
                        <a:off x="2788920" y="5319099"/>
                        <a:ext cx="16383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itle 1"/>
          <p:cNvSpPr txBox="1">
            <a:spLocks/>
          </p:cNvSpPr>
          <p:nvPr/>
        </p:nvSpPr>
        <p:spPr>
          <a:xfrm>
            <a:off x="409632" y="6125605"/>
            <a:ext cx="2283692" cy="38063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We need </a:t>
            </a:r>
            <a:r>
              <a:rPr lang="en-US" sz="2400" dirty="0" err="1" smtClean="0">
                <a:effectLst/>
              </a:rPr>
              <a:t>V</a:t>
            </a:r>
            <a:r>
              <a:rPr lang="en-US" sz="2400" baseline="-25000" dirty="0" err="1" smtClean="0">
                <a:effectLst/>
              </a:rPr>
              <a:t>top</a:t>
            </a:r>
            <a:endParaRPr lang="en-US" sz="2400" dirty="0" smtClean="0">
              <a:effectLst/>
            </a:endParaRPr>
          </a:p>
        </p:txBody>
      </p:sp>
    </p:spTree>
    <p:extLst>
      <p:ext uri="{BB962C8B-B14F-4D97-AF65-F5344CB8AC3E}">
        <p14:creationId xmlns:p14="http://schemas.microsoft.com/office/powerpoint/2010/main" val="183682771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6"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8</a:t>
            </a:r>
          </a:p>
        </p:txBody>
      </p:sp>
      <p:graphicFrame>
        <p:nvGraphicFramePr>
          <p:cNvPr id="4" name="Object 3"/>
          <p:cNvGraphicFramePr>
            <a:graphicFrameLocks noChangeAspect="1"/>
          </p:cNvGraphicFramePr>
          <p:nvPr>
            <p:extLst>
              <p:ext uri="{D42A27DB-BD31-4B8C-83A1-F6EECF244321}">
                <p14:modId xmlns:p14="http://schemas.microsoft.com/office/powerpoint/2010/main" val="986423200"/>
              </p:ext>
            </p:extLst>
          </p:nvPr>
        </p:nvGraphicFramePr>
        <p:xfrm>
          <a:off x="6263640" y="3977640"/>
          <a:ext cx="1257300" cy="361950"/>
        </p:xfrm>
        <a:graphic>
          <a:graphicData uri="http://schemas.openxmlformats.org/presentationml/2006/ole">
            <mc:AlternateContent xmlns:mc="http://schemas.openxmlformats.org/markup-compatibility/2006">
              <mc:Choice xmlns:v="urn:schemas-microsoft-com:vml" Requires="v">
                <p:oleObj spid="_x0000_s105604" name="Equation" r:id="rId5" imgW="838080" imgH="241200" progId="Equation.3">
                  <p:embed/>
                </p:oleObj>
              </mc:Choice>
              <mc:Fallback>
                <p:oleObj name="Equation" r:id="rId5" imgW="838080" imgH="241200" progId="Equation.3">
                  <p:embed/>
                  <p:pic>
                    <p:nvPicPr>
                      <p:cNvPr id="0" name=""/>
                      <p:cNvPicPr>
                        <a:picLocks noChangeAspect="1" noChangeArrowheads="1"/>
                      </p:cNvPicPr>
                      <p:nvPr/>
                    </p:nvPicPr>
                    <p:blipFill>
                      <a:blip r:embed="rId6"/>
                      <a:srcRect/>
                      <a:stretch>
                        <a:fillRect/>
                      </a:stretch>
                    </p:blipFill>
                    <p:spPr bwMode="auto">
                      <a:xfrm>
                        <a:off x="6263640" y="3977640"/>
                        <a:ext cx="1257300" cy="361950"/>
                      </a:xfrm>
                      <a:prstGeom prst="rect">
                        <a:avLst/>
                      </a:prstGeom>
                      <a:solidFill>
                        <a:srgbClr val="FFFF00"/>
                      </a:solidFill>
                      <a:ln>
                        <a:noFill/>
                      </a:ln>
                      <a:extLst/>
                    </p:spPr>
                  </p:pic>
                </p:oleObj>
              </mc:Fallback>
            </mc:AlternateContent>
          </a:graphicData>
        </a:graphic>
      </p:graphicFrame>
      <p:sp>
        <p:nvSpPr>
          <p:cNvPr id="8" name="Title 1"/>
          <p:cNvSpPr txBox="1">
            <a:spLocks/>
          </p:cNvSpPr>
          <p:nvPr/>
        </p:nvSpPr>
        <p:spPr>
          <a:xfrm>
            <a:off x="1596044" y="1561602"/>
            <a:ext cx="1028700" cy="40488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divide</a:t>
            </a:r>
          </a:p>
        </p:txBody>
      </p:sp>
      <p:graphicFrame>
        <p:nvGraphicFramePr>
          <p:cNvPr id="2" name="Object 1"/>
          <p:cNvGraphicFramePr>
            <a:graphicFrameLocks noChangeAspect="1"/>
          </p:cNvGraphicFramePr>
          <p:nvPr>
            <p:extLst>
              <p:ext uri="{D42A27DB-BD31-4B8C-83A1-F6EECF244321}">
                <p14:modId xmlns:p14="http://schemas.microsoft.com/office/powerpoint/2010/main" val="1344898789"/>
              </p:ext>
            </p:extLst>
          </p:nvPr>
        </p:nvGraphicFramePr>
        <p:xfrm>
          <a:off x="502920" y="636270"/>
          <a:ext cx="1257300" cy="704850"/>
        </p:xfrm>
        <a:graphic>
          <a:graphicData uri="http://schemas.openxmlformats.org/presentationml/2006/ole">
            <mc:AlternateContent xmlns:mc="http://schemas.openxmlformats.org/markup-compatibility/2006">
              <mc:Choice xmlns:v="urn:schemas-microsoft-com:vml" Requires="v">
                <p:oleObj spid="_x0000_s105605" name="Equation" r:id="rId7" imgW="838080" imgH="469800" progId="Equation.3">
                  <p:embed/>
                </p:oleObj>
              </mc:Choice>
              <mc:Fallback>
                <p:oleObj name="Equation" r:id="rId7" imgW="838080" imgH="469800"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 y="636270"/>
                        <a:ext cx="1257300" cy="704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096900727"/>
              </p:ext>
            </p:extLst>
          </p:nvPr>
        </p:nvGraphicFramePr>
        <p:xfrm>
          <a:off x="2377440" y="693420"/>
          <a:ext cx="1638300" cy="647700"/>
        </p:xfrm>
        <a:graphic>
          <a:graphicData uri="http://schemas.openxmlformats.org/presentationml/2006/ole">
            <mc:AlternateContent xmlns:mc="http://schemas.openxmlformats.org/markup-compatibility/2006">
              <mc:Choice xmlns:v="urn:schemas-microsoft-com:vml" Requires="v">
                <p:oleObj spid="_x0000_s105606" name="Equation" r:id="rId9" imgW="1091880" imgH="431640" progId="Equation.3">
                  <p:embed/>
                </p:oleObj>
              </mc:Choice>
              <mc:Fallback>
                <p:oleObj name="Equation" r:id="rId9" imgW="1091880" imgH="431640" progId="Equation.3">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77440" y="693420"/>
                        <a:ext cx="16383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93931237"/>
              </p:ext>
            </p:extLst>
          </p:nvPr>
        </p:nvGraphicFramePr>
        <p:xfrm>
          <a:off x="752475" y="3048000"/>
          <a:ext cx="2724150" cy="762000"/>
        </p:xfrm>
        <a:graphic>
          <a:graphicData uri="http://schemas.openxmlformats.org/presentationml/2006/ole">
            <mc:AlternateContent xmlns:mc="http://schemas.openxmlformats.org/markup-compatibility/2006">
              <mc:Choice xmlns:v="urn:schemas-microsoft-com:vml" Requires="v">
                <p:oleObj spid="_x0000_s105607" name="Equation" r:id="rId11" imgW="1815840" imgH="507960" progId="Equation.3">
                  <p:embed/>
                </p:oleObj>
              </mc:Choice>
              <mc:Fallback>
                <p:oleObj name="Equation" r:id="rId11" imgW="1815840" imgH="507960" progId="Equation.3">
                  <p:embed/>
                  <p:pic>
                    <p:nvPicPr>
                      <p:cNvPr id="0" name="Object 2"/>
                      <p:cNvPicPr>
                        <a:picLocks noChangeAspect="1" noChangeArrowheads="1"/>
                      </p:cNvPicPr>
                      <p:nvPr/>
                    </p:nvPicPr>
                    <p:blipFill>
                      <a:blip r:embed="rId12"/>
                      <a:srcRect/>
                      <a:stretch>
                        <a:fillRect/>
                      </a:stretch>
                    </p:blipFill>
                    <p:spPr bwMode="auto">
                      <a:xfrm>
                        <a:off x="752475" y="3048000"/>
                        <a:ext cx="2724150" cy="762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34264710"/>
              </p:ext>
            </p:extLst>
          </p:nvPr>
        </p:nvGraphicFramePr>
        <p:xfrm>
          <a:off x="752475" y="4117555"/>
          <a:ext cx="2667000" cy="762000"/>
        </p:xfrm>
        <a:graphic>
          <a:graphicData uri="http://schemas.openxmlformats.org/presentationml/2006/ole">
            <mc:AlternateContent xmlns:mc="http://schemas.openxmlformats.org/markup-compatibility/2006">
              <mc:Choice xmlns:v="urn:schemas-microsoft-com:vml" Requires="v">
                <p:oleObj spid="_x0000_s105608" name="Equation" r:id="rId13" imgW="1777680" imgH="507960" progId="Equation.3">
                  <p:embed/>
                </p:oleObj>
              </mc:Choice>
              <mc:Fallback>
                <p:oleObj name="Equation" r:id="rId13" imgW="1777680" imgH="507960" progId="Equation.3">
                  <p:embed/>
                  <p:pic>
                    <p:nvPicPr>
                      <p:cNvPr id="0" name="Object 6"/>
                      <p:cNvPicPr>
                        <a:picLocks noChangeAspect="1" noChangeArrowheads="1"/>
                      </p:cNvPicPr>
                      <p:nvPr/>
                    </p:nvPicPr>
                    <p:blipFill>
                      <a:blip r:embed="rId14"/>
                      <a:srcRect/>
                      <a:stretch>
                        <a:fillRect/>
                      </a:stretch>
                    </p:blipFill>
                    <p:spPr bwMode="auto">
                      <a:xfrm>
                        <a:off x="752475" y="4117555"/>
                        <a:ext cx="2667000" cy="762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054816726"/>
              </p:ext>
            </p:extLst>
          </p:nvPr>
        </p:nvGraphicFramePr>
        <p:xfrm>
          <a:off x="1610360" y="5895389"/>
          <a:ext cx="1066800" cy="628650"/>
        </p:xfrm>
        <a:graphic>
          <a:graphicData uri="http://schemas.openxmlformats.org/presentationml/2006/ole">
            <mc:AlternateContent xmlns:mc="http://schemas.openxmlformats.org/markup-compatibility/2006">
              <mc:Choice xmlns:v="urn:schemas-microsoft-com:vml" Requires="v">
                <p:oleObj spid="_x0000_s105609" name="Equation" r:id="rId15" imgW="711000" imgH="419040" progId="Equation.3">
                  <p:embed/>
                </p:oleObj>
              </mc:Choice>
              <mc:Fallback>
                <p:oleObj name="Equation" r:id="rId15" imgW="711000" imgH="419040" progId="Equation.3">
                  <p:embed/>
                  <p:pic>
                    <p:nvPicPr>
                      <p:cNvPr id="0" name="Object 3"/>
                      <p:cNvPicPr>
                        <a:picLocks noChangeAspect="1" noChangeArrowheads="1"/>
                      </p:cNvPicPr>
                      <p:nvPr/>
                    </p:nvPicPr>
                    <p:blipFill>
                      <a:blip r:embed="rId16"/>
                      <a:srcRect/>
                      <a:stretch>
                        <a:fillRect/>
                      </a:stretch>
                    </p:blipFill>
                    <p:spPr bwMode="auto">
                      <a:xfrm>
                        <a:off x="1610360" y="5895389"/>
                        <a:ext cx="1066800" cy="6286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251203683"/>
              </p:ext>
            </p:extLst>
          </p:nvPr>
        </p:nvGraphicFramePr>
        <p:xfrm>
          <a:off x="5532120" y="502920"/>
          <a:ext cx="2762250" cy="838200"/>
        </p:xfrm>
        <a:graphic>
          <a:graphicData uri="http://schemas.openxmlformats.org/presentationml/2006/ole">
            <mc:AlternateContent xmlns:mc="http://schemas.openxmlformats.org/markup-compatibility/2006">
              <mc:Choice xmlns:v="urn:schemas-microsoft-com:vml" Requires="v">
                <p:oleObj spid="_x0000_s105610" name="Equation" r:id="rId17" imgW="1841400" imgH="558720" progId="Equation.3">
                  <p:embed/>
                </p:oleObj>
              </mc:Choice>
              <mc:Fallback>
                <p:oleObj name="Equation" r:id="rId17" imgW="1841400" imgH="558720" progId="Equation.3">
                  <p:embed/>
                  <p:pic>
                    <p:nvPicPr>
                      <p:cNvPr id="0" name="Object 8"/>
                      <p:cNvPicPr>
                        <a:picLocks noChangeAspect="1" noChangeArrowheads="1"/>
                      </p:cNvPicPr>
                      <p:nvPr/>
                    </p:nvPicPr>
                    <p:blipFill>
                      <a:blip r:embed="rId18"/>
                      <a:srcRect/>
                      <a:stretch>
                        <a:fillRect/>
                      </a:stretch>
                    </p:blipFill>
                    <p:spPr bwMode="auto">
                      <a:xfrm>
                        <a:off x="5532120" y="502920"/>
                        <a:ext cx="2762250" cy="838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395311115"/>
              </p:ext>
            </p:extLst>
          </p:nvPr>
        </p:nvGraphicFramePr>
        <p:xfrm>
          <a:off x="4937760" y="2268855"/>
          <a:ext cx="3886200" cy="781050"/>
        </p:xfrm>
        <a:graphic>
          <a:graphicData uri="http://schemas.openxmlformats.org/presentationml/2006/ole">
            <mc:AlternateContent xmlns:mc="http://schemas.openxmlformats.org/markup-compatibility/2006">
              <mc:Choice xmlns:v="urn:schemas-microsoft-com:vml" Requires="v">
                <p:oleObj spid="_x0000_s105611" name="Equation" r:id="rId19" imgW="2590560" imgH="520560" progId="Equation.3">
                  <p:embed/>
                </p:oleObj>
              </mc:Choice>
              <mc:Fallback>
                <p:oleObj name="Equation" r:id="rId19" imgW="2590560" imgH="520560" progId="Equation.3">
                  <p:embed/>
                  <p:pic>
                    <p:nvPicPr>
                      <p:cNvPr id="0" name="Object 11"/>
                      <p:cNvPicPr>
                        <a:picLocks noChangeAspect="1" noChangeArrowheads="1"/>
                      </p:cNvPicPr>
                      <p:nvPr/>
                    </p:nvPicPr>
                    <p:blipFill>
                      <a:blip r:embed="rId20"/>
                      <a:srcRect/>
                      <a:stretch>
                        <a:fillRect/>
                      </a:stretch>
                    </p:blipFill>
                    <p:spPr bwMode="auto">
                      <a:xfrm>
                        <a:off x="4937760" y="2268855"/>
                        <a:ext cx="3886200" cy="7810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5" name="Straight Arrow Connector 14"/>
          <p:cNvCxnSpPr/>
          <p:nvPr/>
        </p:nvCxnSpPr>
        <p:spPr>
          <a:xfrm flipH="1">
            <a:off x="2560320" y="1463040"/>
            <a:ext cx="685800" cy="1463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097280" y="1481975"/>
            <a:ext cx="457200" cy="144410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752475" y="5187110"/>
            <a:ext cx="2617470" cy="40488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recall that</a:t>
            </a:r>
          </a:p>
        </p:txBody>
      </p:sp>
    </p:spTree>
    <p:extLst>
      <p:ext uri="{BB962C8B-B14F-4D97-AF65-F5344CB8AC3E}">
        <p14:creationId xmlns:p14="http://schemas.microsoft.com/office/powerpoint/2010/main" val="236346472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9</a:t>
            </a:r>
          </a:p>
        </p:txBody>
      </p:sp>
      <p:sp>
        <p:nvSpPr>
          <p:cNvPr id="6" name="Title 1"/>
          <p:cNvSpPr txBox="1">
            <a:spLocks/>
          </p:cNvSpPr>
          <p:nvPr/>
        </p:nvSpPr>
        <p:spPr>
          <a:xfrm>
            <a:off x="548640" y="182880"/>
            <a:ext cx="68580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Maxwell-Boltzmann speed distribution</a:t>
            </a:r>
          </a:p>
        </p:txBody>
      </p:sp>
      <p:sp>
        <p:nvSpPr>
          <p:cNvPr id="11" name="Title 1"/>
          <p:cNvSpPr txBox="1">
            <a:spLocks/>
          </p:cNvSpPr>
          <p:nvPr/>
        </p:nvSpPr>
        <p:spPr>
          <a:xfrm>
            <a:off x="7726680" y="0"/>
            <a:ext cx="1417321" cy="36576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Bimetallic Strip</a:t>
            </a:r>
          </a:p>
        </p:txBody>
      </p:sp>
      <p:sp>
        <p:nvSpPr>
          <p:cNvPr id="8" name="Title 1"/>
          <p:cNvSpPr txBox="1">
            <a:spLocks/>
          </p:cNvSpPr>
          <p:nvPr/>
        </p:nvSpPr>
        <p:spPr>
          <a:xfrm>
            <a:off x="548640" y="3570140"/>
            <a:ext cx="5029200" cy="7315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What are implications for atmospheric composition?</a:t>
            </a:r>
          </a:p>
        </p:txBody>
      </p:sp>
      <p:sp>
        <p:nvSpPr>
          <p:cNvPr id="7" name="Title 1"/>
          <p:cNvSpPr txBox="1">
            <a:spLocks/>
          </p:cNvSpPr>
          <p:nvPr/>
        </p:nvSpPr>
        <p:spPr>
          <a:xfrm>
            <a:off x="7726680" y="0"/>
            <a:ext cx="1417321" cy="30861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err="1" smtClean="0"/>
              <a:t>PhET</a:t>
            </a:r>
            <a:r>
              <a:rPr lang="en-US" sz="1600" dirty="0" smtClean="0"/>
              <a:t> - Gases </a:t>
            </a:r>
          </a:p>
        </p:txBody>
      </p:sp>
      <p:sp>
        <p:nvSpPr>
          <p:cNvPr id="9" name="Title 1"/>
          <p:cNvSpPr txBox="1">
            <a:spLocks/>
          </p:cNvSpPr>
          <p:nvPr/>
        </p:nvSpPr>
        <p:spPr>
          <a:xfrm>
            <a:off x="7726680" y="308610"/>
            <a:ext cx="1417320" cy="685800"/>
          </a:xfrm>
          <a:prstGeom prst="rect">
            <a:avLst/>
          </a:prstGeom>
          <a:solidFill>
            <a:schemeClr val="bg2">
              <a:lumMod val="40000"/>
              <a:lumOff val="60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200" dirty="0" smtClean="0">
                <a:effectLst/>
                <a:hlinkClick r:id="rId6"/>
              </a:rPr>
              <a:t>http</a:t>
            </a:r>
            <a:r>
              <a:rPr lang="en-US" sz="1200" dirty="0">
                <a:effectLst/>
                <a:hlinkClick r:id="rId6"/>
              </a:rPr>
              <a:t>://</a:t>
            </a:r>
            <a:r>
              <a:rPr lang="en-US" sz="1200" dirty="0" smtClean="0">
                <a:effectLst/>
                <a:hlinkClick r:id="rId6"/>
              </a:rPr>
              <a:t>phet.colorado.edu/en/simulation/gas-properties</a:t>
            </a:r>
            <a:r>
              <a:rPr lang="en-US" sz="1200" dirty="0" smtClean="0">
                <a:effectLst/>
              </a:rPr>
              <a:t>  </a:t>
            </a:r>
          </a:p>
        </p:txBody>
      </p:sp>
      <p:sp>
        <p:nvSpPr>
          <p:cNvPr id="10" name="Title 1"/>
          <p:cNvSpPr txBox="1">
            <a:spLocks/>
          </p:cNvSpPr>
          <p:nvPr/>
        </p:nvSpPr>
        <p:spPr>
          <a:xfrm>
            <a:off x="548640" y="884716"/>
            <a:ext cx="4251960" cy="37719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What does it look like?  -  </a:t>
            </a:r>
            <a:r>
              <a:rPr lang="en-US" sz="2400" dirty="0" err="1" smtClean="0">
                <a:effectLst/>
              </a:rPr>
              <a:t>PhET</a:t>
            </a:r>
            <a:endParaRPr lang="en-US" sz="2400" dirty="0" smtClean="0">
              <a:effectLst/>
            </a:endParaRPr>
          </a:p>
        </p:txBody>
      </p:sp>
      <p:sp>
        <p:nvSpPr>
          <p:cNvPr id="12" name="Title 1"/>
          <p:cNvSpPr txBox="1">
            <a:spLocks/>
          </p:cNvSpPr>
          <p:nvPr/>
        </p:nvSpPr>
        <p:spPr>
          <a:xfrm>
            <a:off x="548640" y="1460822"/>
            <a:ext cx="4029595"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What is the basic idea?</a:t>
            </a:r>
          </a:p>
        </p:txBody>
      </p:sp>
      <p:sp>
        <p:nvSpPr>
          <p:cNvPr id="13" name="Title 1"/>
          <p:cNvSpPr txBox="1">
            <a:spLocks/>
          </p:cNvSpPr>
          <p:nvPr/>
        </p:nvSpPr>
        <p:spPr>
          <a:xfrm>
            <a:off x="548640" y="2025498"/>
            <a:ext cx="5303520"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What is the actual functional form?</a:t>
            </a:r>
          </a:p>
        </p:txBody>
      </p:sp>
      <p:graphicFrame>
        <p:nvGraphicFramePr>
          <p:cNvPr id="2" name="Object 1"/>
          <p:cNvGraphicFramePr>
            <a:graphicFrameLocks noChangeAspect="1"/>
          </p:cNvGraphicFramePr>
          <p:nvPr>
            <p:extLst>
              <p:ext uri="{D42A27DB-BD31-4B8C-83A1-F6EECF244321}">
                <p14:modId xmlns:p14="http://schemas.microsoft.com/office/powerpoint/2010/main" val="1008976726"/>
              </p:ext>
            </p:extLst>
          </p:nvPr>
        </p:nvGraphicFramePr>
        <p:xfrm>
          <a:off x="548640" y="2590174"/>
          <a:ext cx="2609850" cy="781050"/>
        </p:xfrm>
        <a:graphic>
          <a:graphicData uri="http://schemas.openxmlformats.org/presentationml/2006/ole">
            <mc:AlternateContent xmlns:mc="http://schemas.openxmlformats.org/markup-compatibility/2006">
              <mc:Choice xmlns:v="urn:schemas-microsoft-com:vml" Requires="v">
                <p:oleObj spid="_x0000_s106529" name="Equation" r:id="rId7" imgW="1739880" imgH="520560" progId="Equation.3">
                  <p:embed/>
                </p:oleObj>
              </mc:Choice>
              <mc:Fallback>
                <p:oleObj name="Equation" r:id="rId7" imgW="1739880" imgH="520560" progId="Equation.3">
                  <p:embed/>
                  <p:pic>
                    <p:nvPicPr>
                      <p:cNvPr id="0" name="Object 3"/>
                      <p:cNvPicPr>
                        <a:picLocks noChangeAspect="1" noChangeArrowheads="1"/>
                      </p:cNvPicPr>
                      <p:nvPr/>
                    </p:nvPicPr>
                    <p:blipFill>
                      <a:blip r:embed="rId8"/>
                      <a:srcRect/>
                      <a:stretch>
                        <a:fillRect/>
                      </a:stretch>
                    </p:blipFill>
                    <p:spPr bwMode="auto">
                      <a:xfrm>
                        <a:off x="548640" y="2590174"/>
                        <a:ext cx="2609850" cy="7810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6512" name="Picture 16" descr="http://d1068036.site.myhosting.com/chemGraphics2/MaxwellBoltzmann.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640" y="4500574"/>
            <a:ext cx="2857500" cy="1876425"/>
          </a:xfrm>
          <a:prstGeom prst="rect">
            <a:avLst/>
          </a:prstGeom>
          <a:noFill/>
          <a:extLst>
            <a:ext uri="{909E8E84-426E-40DD-AFC4-6F175D3DCCD1}">
              <a14:hiddenFill xmlns:a14="http://schemas.microsoft.com/office/drawing/2010/main">
                <a:solidFill>
                  <a:srgbClr val="FFFFFF"/>
                </a:solidFill>
              </a14:hiddenFill>
            </a:ext>
          </a:extLst>
        </p:spPr>
      </p:pic>
      <p:pic>
        <p:nvPicPr>
          <p:cNvPr id="106516" name="Picture 20" descr="File:Plasma fountain.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15363" y="1002723"/>
            <a:ext cx="2819400" cy="3601784"/>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1"/>
          <p:cNvSpPr txBox="1">
            <a:spLocks/>
          </p:cNvSpPr>
          <p:nvPr/>
        </p:nvSpPr>
        <p:spPr>
          <a:xfrm>
            <a:off x="6315363" y="4604506"/>
            <a:ext cx="2835102" cy="225349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NASA International Solar-</a:t>
            </a:r>
            <a:r>
              <a:rPr lang="en-US" sz="2000" dirty="0" err="1" smtClean="0">
                <a:effectLst/>
              </a:rPr>
              <a:t>Terrestial</a:t>
            </a:r>
            <a:r>
              <a:rPr lang="en-US" sz="2000" dirty="0" smtClean="0">
                <a:effectLst/>
              </a:rPr>
              <a:t> Project - 1998</a:t>
            </a:r>
          </a:p>
          <a:p>
            <a:r>
              <a:rPr lang="en-US" sz="2000" dirty="0" smtClean="0">
                <a:effectLst/>
              </a:rPr>
              <a:t>Local heating of exosphere creates plasma jet of light elements.  Balances He creation.  Green is Aurora.  </a:t>
            </a:r>
          </a:p>
        </p:txBody>
      </p:sp>
      <p:sp>
        <p:nvSpPr>
          <p:cNvPr id="16" name="Title 1"/>
          <p:cNvSpPr txBox="1">
            <a:spLocks/>
          </p:cNvSpPr>
          <p:nvPr/>
        </p:nvSpPr>
        <p:spPr>
          <a:xfrm>
            <a:off x="979979" y="6383044"/>
            <a:ext cx="2219036" cy="29030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effectLst/>
              </a:rPr>
              <a:t>M-B distribution at 300K</a:t>
            </a:r>
          </a:p>
        </p:txBody>
      </p:sp>
      <p:sp>
        <p:nvSpPr>
          <p:cNvPr id="17" name="Title 1"/>
          <p:cNvSpPr txBox="1">
            <a:spLocks/>
          </p:cNvSpPr>
          <p:nvPr/>
        </p:nvSpPr>
        <p:spPr>
          <a:xfrm>
            <a:off x="3749040" y="2651760"/>
            <a:ext cx="217170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solidFill>
                  <a:srgbClr val="00FF00"/>
                </a:solidFill>
                <a:effectLst/>
              </a:rPr>
              <a:t>Comment on Boltzmann factor.</a:t>
            </a:r>
          </a:p>
        </p:txBody>
      </p:sp>
    </p:spTree>
    <p:extLst>
      <p:ext uri="{BB962C8B-B14F-4D97-AF65-F5344CB8AC3E}">
        <p14:creationId xmlns:p14="http://schemas.microsoft.com/office/powerpoint/2010/main" val="376454134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65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65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P spid="15" grpId="0"/>
      <p:bldP spid="16" grpId="0"/>
      <p:bldP spid="1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Garamond"/>
        <a:ea typeface=""/>
        <a:cs typeface=""/>
      </a:majorFont>
      <a:minorFont>
        <a:latin typeface="Garamond"/>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13858</TotalTime>
  <Words>759</Words>
  <Application>Microsoft Office PowerPoint</Application>
  <PresentationFormat>On-screen Show (4:3)</PresentationFormat>
  <Paragraphs>111</Paragraphs>
  <Slides>9</Slides>
  <Notes>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vt:i4>
      </vt:variant>
    </vt:vector>
  </HeadingPairs>
  <TitlesOfParts>
    <vt:vector size="12" baseType="lpstr">
      <vt:lpstr>Default Theme</vt:lpstr>
      <vt:lpstr>Equation</vt:lpstr>
      <vt:lpstr>Microsoft Equation 3.0</vt:lpstr>
      <vt:lpstr>Physics 101  -  Lecture 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526</cp:revision>
  <dcterms:created xsi:type="dcterms:W3CDTF">2012-09-16T23:14:53Z</dcterms:created>
  <dcterms:modified xsi:type="dcterms:W3CDTF">2013-04-16T15:55:03Z</dcterms:modified>
</cp:coreProperties>
</file>