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4"/>
  </p:notesMasterIdLst>
  <p:sldIdLst>
    <p:sldId id="257" r:id="rId2"/>
    <p:sldId id="312" r:id="rId3"/>
    <p:sldId id="309" r:id="rId4"/>
    <p:sldId id="310" r:id="rId5"/>
    <p:sldId id="311" r:id="rId6"/>
    <p:sldId id="296" r:id="rId7"/>
    <p:sldId id="301" r:id="rId8"/>
    <p:sldId id="302" r:id="rId9"/>
    <p:sldId id="303" r:id="rId10"/>
    <p:sldId id="304" r:id="rId11"/>
    <p:sldId id="305" r:id="rId12"/>
    <p:sldId id="308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00"/>
    <a:srgbClr val="A1DBA4"/>
    <a:srgbClr val="B686DA"/>
    <a:srgbClr val="FFDD71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1834" autoAdjust="0"/>
  </p:normalViewPr>
  <p:slideViewPr>
    <p:cSldViewPr snapToObjects="1"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9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F86E6CC-B5BD-4F8F-8CB7-F0695063F5A4}" type="slidenum">
              <a:rPr lang="en-US" sz="1200" smtClean="0"/>
              <a:pPr eaLnBrk="1" hangingPunct="1"/>
              <a:t>5</a:t>
            </a:fld>
            <a:endParaRPr lang="en-US" sz="120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6.bin"/><Relationship Id="rId4" Type="http://schemas.openxmlformats.org/officeDocument/2006/relationships/image" Target="../media/image2.jpeg"/><Relationship Id="rId9" Type="http://schemas.openxmlformats.org/officeDocument/2006/relationships/image" Target="../media/image9.wmf"/><Relationship Id="rId1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jpeg"/><Relationship Id="rId9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2979" y="365760"/>
            <a:ext cx="7178040" cy="502920"/>
          </a:xfrm>
        </p:spPr>
        <p:txBody>
          <a:bodyPr/>
          <a:lstStyle/>
          <a:p>
            <a:pPr algn="ctr"/>
            <a:r>
              <a:rPr lang="en-US" dirty="0" smtClean="0"/>
              <a:t>Physics 101  -  Lecture 2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1234440"/>
            <a:ext cx="7315200" cy="462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/>
              <a:t>Today’s lecture will cover 2.1 to 2.7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6711" y="316087"/>
            <a:ext cx="8482213" cy="22174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(L2Q3)	Suppose a flatbed truck begins to accelerate from rest toward your right.  On the bed of the truck there is a box.  The truck accelerates so rapidly that the box begins to slide.  What is the direction of the friction force on the box?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96711" y="2725685"/>
            <a:ext cx="2506133" cy="447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A)  </a:t>
            </a:r>
            <a:r>
              <a:rPr lang="en-US" sz="2800" dirty="0" smtClean="0">
                <a:solidFill>
                  <a:srgbClr val="FFFF00"/>
                </a:solidFill>
              </a:rPr>
              <a:t>To the right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725334" y="2766719"/>
            <a:ext cx="2212622" cy="406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B)  </a:t>
            </a:r>
            <a:r>
              <a:rPr lang="en-US" sz="2800" dirty="0" smtClean="0">
                <a:solidFill>
                  <a:srgbClr val="FFFF00"/>
                </a:solidFill>
              </a:rPr>
              <a:t>To the left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96711" y="3365701"/>
            <a:ext cx="8482213" cy="9267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(L2Q4)	Relative to the ground, in what direction does the box move?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96711" y="4484686"/>
            <a:ext cx="2506133" cy="447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A)  </a:t>
            </a:r>
            <a:r>
              <a:rPr lang="en-US" sz="2800" dirty="0" smtClean="0">
                <a:solidFill>
                  <a:srgbClr val="FFFF00"/>
                </a:solidFill>
              </a:rPr>
              <a:t>To the right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725334" y="4525720"/>
            <a:ext cx="2212622" cy="406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B)  </a:t>
            </a:r>
            <a:r>
              <a:rPr lang="en-US" sz="2800" dirty="0" smtClean="0">
                <a:solidFill>
                  <a:srgbClr val="FFFF00"/>
                </a:solidFill>
              </a:rPr>
              <a:t>To the left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96711" y="5124702"/>
            <a:ext cx="8482213" cy="9267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(L2Q5)	Relative to the truck, in what direction does the box move?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96711" y="6243685"/>
            <a:ext cx="2506133" cy="447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A)  </a:t>
            </a:r>
            <a:r>
              <a:rPr lang="en-US" sz="2800" dirty="0" smtClean="0">
                <a:solidFill>
                  <a:srgbClr val="FFFF00"/>
                </a:solidFill>
              </a:rPr>
              <a:t>To the right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725334" y="6284719"/>
            <a:ext cx="2212622" cy="406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B)  </a:t>
            </a:r>
            <a:r>
              <a:rPr lang="en-US" sz="2800" dirty="0" smtClean="0">
                <a:solidFill>
                  <a:srgbClr val="FFFF00"/>
                </a:solidFill>
              </a:rPr>
              <a:t>To the left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5521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4" grpId="1"/>
      <p:bldP spid="15" grpId="0"/>
      <p:bldP spid="16" grpId="0"/>
      <p:bldP spid="17" grpId="0"/>
      <p:bldP spid="18" grpId="0"/>
      <p:bldP spid="1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/>
              <a:t>Return to Free </a:t>
            </a:r>
            <a:r>
              <a:rPr lang="en-US" sz="2800" dirty="0" smtClean="0"/>
              <a:t>Body Diagrams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75946" y="1945990"/>
            <a:ext cx="5967871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Identify all forces acting </a:t>
            </a:r>
            <a:r>
              <a:rPr lang="en-US" sz="2400" u="sng" dirty="0" smtClean="0">
                <a:latin typeface="+mn-lt"/>
              </a:rPr>
              <a:t>ON THAT OBJECT</a:t>
            </a:r>
            <a:r>
              <a:rPr lang="en-US" sz="2400" dirty="0" smtClean="0">
                <a:latin typeface="+mn-lt"/>
              </a:rPr>
              <a:t>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75946" y="594360"/>
            <a:ext cx="4284698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Choose object ( the book 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75946" y="1270175"/>
            <a:ext cx="3924582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Draw coordinate system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511781" y="4076539"/>
            <a:ext cx="497880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latin typeface="+mn-lt"/>
              </a:rPr>
              <a:t>F</a:t>
            </a:r>
            <a:r>
              <a:rPr lang="en-US" sz="2400" baseline="-25000" dirty="0" err="1" smtClean="0">
                <a:latin typeface="+mn-lt"/>
              </a:rPr>
              <a:t>f</a:t>
            </a:r>
            <a:endParaRPr lang="en-US" sz="2400" dirty="0" smtClean="0">
              <a:latin typeface="+mn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63506" y="2621805"/>
            <a:ext cx="3264183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Hand of Brad ( to right 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963506" y="3297620"/>
            <a:ext cx="2231250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Gravity ( down )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63506" y="3973435"/>
            <a:ext cx="2594189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Normal force ( up )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963506" y="4649249"/>
            <a:ext cx="2949787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Friction force ( to left )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" y="6096000"/>
            <a:ext cx="3962400" cy="6096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219200" y="5715000"/>
            <a:ext cx="1447800" cy="381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 anchor="ctr">
            <a:flatTx/>
          </a:bodyPr>
          <a:lstStyle/>
          <a:p>
            <a:pPr algn="ctr">
              <a:buFontTx/>
              <a:buNone/>
            </a:pPr>
            <a:r>
              <a:rPr lang="en-US" sz="3200" dirty="0">
                <a:solidFill>
                  <a:srgbClr val="000000"/>
                </a:solidFill>
              </a:rPr>
              <a:t>Physics</a:t>
            </a:r>
          </a:p>
        </p:txBody>
      </p:sp>
      <p:pic>
        <p:nvPicPr>
          <p:cNvPr id="18" name="Picture 6" descr="PE03082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715000"/>
            <a:ext cx="8429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7589520" y="6309360"/>
            <a:ext cx="1123809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589520" y="5253205"/>
            <a:ext cx="0" cy="10561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8393289" y="6268771"/>
            <a:ext cx="320040" cy="422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x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223760" y="5246070"/>
            <a:ext cx="365760" cy="3770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26480" y="3727383"/>
            <a:ext cx="960120" cy="34169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606540" y="3898231"/>
            <a:ext cx="0" cy="9955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627322" y="3121074"/>
            <a:ext cx="0" cy="9480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20" idx="1"/>
          </p:cNvCxnSpPr>
          <p:nvPr/>
        </p:nvCxnSpPr>
        <p:spPr>
          <a:xfrm>
            <a:off x="5394960" y="3898231"/>
            <a:ext cx="73152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394960" y="4069080"/>
            <a:ext cx="7315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/>
          <p:cNvSpPr txBox="1">
            <a:spLocks/>
          </p:cNvSpPr>
          <p:nvPr/>
        </p:nvSpPr>
        <p:spPr>
          <a:xfrm>
            <a:off x="6606540" y="4456489"/>
            <a:ext cx="444526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W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6642074" y="3106012"/>
            <a:ext cx="457200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N</a:t>
            </a: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363530" y="3429000"/>
            <a:ext cx="749095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latin typeface="+mn-lt"/>
              </a:rPr>
              <a:t>F</a:t>
            </a:r>
            <a:r>
              <a:rPr lang="en-US" sz="2400" baseline="-25000" dirty="0" err="1" smtClean="0">
                <a:latin typeface="+mn-lt"/>
              </a:rPr>
              <a:t>HoB</a:t>
            </a:r>
            <a:endParaRPr lang="en-US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967657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9" grpId="0"/>
      <p:bldP spid="10" grpId="0"/>
      <p:bldP spid="11" grpId="0"/>
      <p:bldP spid="13" grpId="0"/>
      <p:bldP spid="14" grpId="0"/>
      <p:bldP spid="15" grpId="0"/>
      <p:bldP spid="21" grpId="0"/>
      <p:bldP spid="22" grpId="0"/>
      <p:bldP spid="20" grpId="0" animBg="1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</a:rPr>
              <a:t>12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" y="253915"/>
            <a:ext cx="8058575" cy="10588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Compute the size of the force needed to keep the book sliding at a constant velocity if the mass of the book is 1.2 kg, </a:t>
            </a:r>
            <a:r>
              <a:rPr lang="el-GR" sz="2400" dirty="0" smtClean="0"/>
              <a:t>μ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= 0.84, and </a:t>
            </a:r>
            <a:r>
              <a:rPr lang="el-GR" sz="2400" dirty="0" smtClean="0"/>
              <a:t>μ</a:t>
            </a:r>
            <a:r>
              <a:rPr lang="en-US" sz="2400" baseline="-25000" dirty="0" smtClean="0"/>
              <a:t>k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0.75.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0" y="1583397"/>
            <a:ext cx="4162214" cy="15376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Combine:</a:t>
            </a:r>
          </a:p>
          <a:p>
            <a:r>
              <a:rPr lang="en-US" sz="2400" dirty="0" smtClean="0">
                <a:latin typeface="+mn-lt"/>
              </a:rPr>
              <a:t>	</a:t>
            </a:r>
            <a:r>
              <a:rPr lang="en-US" sz="2400" dirty="0" err="1" smtClean="0">
                <a:latin typeface="+mn-lt"/>
              </a:rPr>
              <a:t>F</a:t>
            </a:r>
            <a:r>
              <a:rPr lang="en-US" sz="2400" baseline="-25000" dirty="0" err="1" smtClean="0">
                <a:latin typeface="+mn-lt"/>
              </a:rPr>
              <a:t>HoB</a:t>
            </a:r>
            <a:r>
              <a:rPr lang="en-US" sz="2400" dirty="0" smtClean="0">
                <a:latin typeface="+mn-lt"/>
              </a:rPr>
              <a:t> = ( 0.75)( 11.8N )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FFFF0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HoB</a:t>
            </a:r>
            <a:r>
              <a:rPr lang="en-US" sz="2400" dirty="0" smtClean="0">
                <a:solidFill>
                  <a:srgbClr val="FFFF00"/>
                </a:solidFill>
              </a:rPr>
              <a:t> = 8.8N</a:t>
            </a:r>
          </a:p>
          <a:p>
            <a:endParaRPr lang="en-US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" y="6096000"/>
            <a:ext cx="3962400" cy="6096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219200" y="5715000"/>
            <a:ext cx="1447800" cy="381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/>
        </p:spPr>
        <p:txBody>
          <a:bodyPr wrap="none" anchor="ctr">
            <a:flatTx/>
          </a:bodyPr>
          <a:lstStyle/>
          <a:p>
            <a:pPr algn="ctr">
              <a:buFontTx/>
              <a:buNone/>
            </a:pPr>
            <a:r>
              <a:rPr lang="en-US" sz="3200" dirty="0">
                <a:solidFill>
                  <a:srgbClr val="000000"/>
                </a:solidFill>
              </a:rPr>
              <a:t>Physics</a:t>
            </a:r>
          </a:p>
        </p:txBody>
      </p:sp>
      <p:pic>
        <p:nvPicPr>
          <p:cNvPr id="18" name="Picture 6" descr="PE03082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715000"/>
            <a:ext cx="8429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363530" y="3106012"/>
            <a:ext cx="3349799" cy="3585091"/>
            <a:chOff x="5363530" y="3106012"/>
            <a:chExt cx="3349799" cy="3585091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5511781" y="4076539"/>
              <a:ext cx="497880" cy="48906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latin typeface="+mn-lt"/>
                </a:rPr>
                <a:t>F</a:t>
              </a:r>
              <a:r>
                <a:rPr lang="en-US" sz="2400" baseline="-25000" dirty="0" err="1" smtClean="0">
                  <a:latin typeface="+mn-lt"/>
                </a:rPr>
                <a:t>f</a:t>
              </a:r>
              <a:endParaRPr lang="en-US" sz="2400" dirty="0" smtClean="0">
                <a:latin typeface="+mn-lt"/>
              </a:endParaRPr>
            </a:p>
          </p:txBody>
        </p:sp>
        <p:cxnSp>
          <p:nvCxnSpPr>
            <p:cNvPr id="3" name="Straight Arrow Connector 2"/>
            <p:cNvCxnSpPr/>
            <p:nvPr/>
          </p:nvCxnSpPr>
          <p:spPr>
            <a:xfrm>
              <a:off x="7589520" y="6309360"/>
              <a:ext cx="112380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589520" y="5253205"/>
              <a:ext cx="0" cy="105615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8393289" y="6268771"/>
              <a:ext cx="320040" cy="42233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x</a:t>
              </a: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7223760" y="5246070"/>
              <a:ext cx="365760" cy="37709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y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26480" y="3727383"/>
              <a:ext cx="960120" cy="341697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606540" y="3898231"/>
              <a:ext cx="0" cy="9955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6627322" y="3121074"/>
              <a:ext cx="0" cy="94800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20" idx="1"/>
            </p:cNvCxnSpPr>
            <p:nvPr/>
          </p:nvCxnSpPr>
          <p:spPr>
            <a:xfrm>
              <a:off x="5394960" y="3898231"/>
              <a:ext cx="73152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5394960" y="4069080"/>
              <a:ext cx="73152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itle 1"/>
            <p:cNvSpPr txBox="1">
              <a:spLocks/>
            </p:cNvSpPr>
            <p:nvPr/>
          </p:nvSpPr>
          <p:spPr>
            <a:xfrm>
              <a:off x="6606540" y="4456489"/>
              <a:ext cx="444526" cy="48906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W</a:t>
              </a:r>
            </a:p>
          </p:txBody>
        </p: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6642074" y="3106012"/>
              <a:ext cx="457200" cy="48906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latin typeface="+mn-lt"/>
                </a:rPr>
                <a:t>N</a:t>
              </a: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>
            <a:xfrm>
              <a:off x="5363530" y="3429000"/>
              <a:ext cx="749095" cy="48906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latin typeface="+mn-lt"/>
                </a:rPr>
                <a:t>F</a:t>
              </a:r>
              <a:r>
                <a:rPr lang="en-US" sz="2400" baseline="-25000" dirty="0" err="1" smtClean="0">
                  <a:latin typeface="+mn-lt"/>
                </a:rPr>
                <a:t>HoB</a:t>
              </a:r>
              <a:endParaRPr lang="en-US" sz="2400" dirty="0" smtClean="0">
                <a:latin typeface="+mn-lt"/>
              </a:endParaRPr>
            </a:p>
          </p:txBody>
        </p:sp>
      </p:grpSp>
      <p:sp>
        <p:nvSpPr>
          <p:cNvPr id="27" name="Title 1"/>
          <p:cNvSpPr txBox="1">
            <a:spLocks/>
          </p:cNvSpPr>
          <p:nvPr/>
        </p:nvSpPr>
        <p:spPr>
          <a:xfrm>
            <a:off x="2704536" y="901333"/>
            <a:ext cx="5484424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Constant velocity → </a:t>
            </a:r>
            <a:r>
              <a:rPr lang="el-GR" sz="2400" dirty="0" smtClean="0">
                <a:solidFill>
                  <a:srgbClr val="FFFF00"/>
                </a:solidFill>
                <a:latin typeface="+mn-lt"/>
              </a:rPr>
              <a:t>Σ</a:t>
            </a:r>
            <a:r>
              <a:rPr lang="en-US" sz="2400" b="1" dirty="0" smtClean="0">
                <a:solidFill>
                  <a:srgbClr val="FFFF00"/>
                </a:solidFill>
                <a:latin typeface="+mn-lt"/>
              </a:rPr>
              <a:t>F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 = 0.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05740" y="1583397"/>
            <a:ext cx="4138348" cy="15376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x - direction:  </a:t>
            </a:r>
            <a:r>
              <a:rPr lang="el-GR" sz="2400" dirty="0" smtClean="0">
                <a:latin typeface="+mn-lt"/>
              </a:rPr>
              <a:t>Σ</a:t>
            </a:r>
            <a:r>
              <a:rPr lang="en-US" sz="2400" dirty="0" smtClean="0">
                <a:latin typeface="+mn-lt"/>
              </a:rPr>
              <a:t>F = 0.</a:t>
            </a:r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err="1" smtClean="0">
                <a:latin typeface="+mn-lt"/>
              </a:rPr>
              <a:t>F</a:t>
            </a:r>
            <a:r>
              <a:rPr lang="en-US" sz="2400" baseline="-25000" dirty="0" err="1" smtClean="0">
                <a:latin typeface="+mn-lt"/>
              </a:rPr>
              <a:t>HoB</a:t>
            </a:r>
            <a:r>
              <a:rPr lang="en-US" sz="2400" dirty="0" smtClean="0">
                <a:latin typeface="+mn-lt"/>
              </a:rPr>
              <a:t> - </a:t>
            </a:r>
            <a:r>
              <a:rPr lang="en-US" sz="2400" dirty="0" err="1" smtClean="0">
                <a:latin typeface="+mn-lt"/>
              </a:rPr>
              <a:t>F</a:t>
            </a:r>
            <a:r>
              <a:rPr lang="en-US" sz="2400" baseline="-25000" dirty="0" err="1" smtClean="0">
                <a:latin typeface="+mn-lt"/>
              </a:rPr>
              <a:t>f</a:t>
            </a:r>
            <a:r>
              <a:rPr lang="en-US" sz="2400" dirty="0" smtClean="0">
                <a:latin typeface="+mn-lt"/>
              </a:rPr>
              <a:t> = 0</a:t>
            </a:r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HoB</a:t>
            </a:r>
            <a:r>
              <a:rPr lang="en-US" sz="2400" dirty="0" smtClean="0"/>
              <a:t> =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f</a:t>
            </a:r>
            <a:endParaRPr lang="en-US" sz="2400" dirty="0" smtClean="0"/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HoB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l-GR" sz="2400" dirty="0"/>
              <a:t>μ</a:t>
            </a:r>
            <a:r>
              <a:rPr lang="en-US" sz="2400" baseline="-25000" dirty="0" err="1" smtClean="0"/>
              <a:t>k</a:t>
            </a:r>
            <a:r>
              <a:rPr lang="en-US" sz="2400" dirty="0" err="1" smtClean="0"/>
              <a:t>N</a:t>
            </a:r>
            <a:endParaRPr lang="en-US" sz="2400" dirty="0" smtClean="0">
              <a:latin typeface="+mn-lt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05740" y="3350545"/>
            <a:ext cx="4661182" cy="19838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latin typeface="+mn-lt"/>
              </a:rPr>
              <a:t>y</a:t>
            </a:r>
            <a:r>
              <a:rPr lang="en-US" sz="2400" dirty="0" smtClean="0">
                <a:latin typeface="+mn-lt"/>
              </a:rPr>
              <a:t> - direction:  </a:t>
            </a:r>
            <a:r>
              <a:rPr lang="el-GR" sz="2400" dirty="0" smtClean="0">
                <a:latin typeface="+mn-lt"/>
              </a:rPr>
              <a:t>Σ</a:t>
            </a:r>
            <a:r>
              <a:rPr lang="en-US" sz="2400" dirty="0" smtClean="0">
                <a:latin typeface="+mn-lt"/>
              </a:rPr>
              <a:t>F = 0.</a:t>
            </a:r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smtClean="0">
                <a:latin typeface="+mn-lt"/>
              </a:rPr>
              <a:t>N - W = 0</a:t>
            </a:r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smtClean="0"/>
              <a:t>N = W</a:t>
            </a:r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smtClean="0"/>
              <a:t>N </a:t>
            </a:r>
            <a:r>
              <a:rPr lang="en-US" sz="2400" dirty="0"/>
              <a:t>= </a:t>
            </a:r>
            <a:r>
              <a:rPr lang="en-US" sz="2400" dirty="0" err="1" smtClean="0"/>
              <a:t>m·g</a:t>
            </a:r>
            <a:r>
              <a:rPr lang="en-US" sz="2400" dirty="0" smtClean="0"/>
              <a:t> = (1.2kg)(9.8m/s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</a:p>
          <a:p>
            <a:r>
              <a:rPr lang="en-US" sz="2400" dirty="0">
                <a:latin typeface="+mn-lt"/>
              </a:rPr>
              <a:t>	</a:t>
            </a:r>
            <a:r>
              <a:rPr lang="en-US" sz="2400" dirty="0" smtClean="0">
                <a:latin typeface="+mn-lt"/>
              </a:rPr>
              <a:t>N = 11.8N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223760" y="3425096"/>
            <a:ext cx="1920240" cy="14445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u="sng" dirty="0" smtClean="0">
                <a:latin typeface="+mn-lt"/>
              </a:rPr>
              <a:t>Nobody</a:t>
            </a:r>
            <a:r>
              <a:rPr lang="en-US" sz="2400" dirty="0" smtClean="0">
                <a:latin typeface="+mn-lt"/>
              </a:rPr>
              <a:t> cares!  What is important is the </a:t>
            </a:r>
            <a:r>
              <a:rPr lang="en-US" sz="2400" i="1" dirty="0" smtClean="0">
                <a:latin typeface="+mn-lt"/>
              </a:rPr>
              <a:t>process</a:t>
            </a:r>
            <a:r>
              <a:rPr lang="en-US" sz="2400" dirty="0" smtClean="0">
                <a:latin typeface="+mn-lt"/>
              </a:rPr>
              <a:t>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870674" y="2743200"/>
            <a:ext cx="1038886" cy="607344"/>
          </a:xfrm>
          <a:prstGeom prst="straightConnector1">
            <a:avLst/>
          </a:prstGeom>
          <a:ln w="508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74590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8" grpId="0"/>
      <p:bldP spid="30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15438" y="274320"/>
            <a:ext cx="8482213" cy="13161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(L2Q1)	If a stretched string has no mass, how does the tension in one part of the string compare to the tension in a different part?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5438" y="2106197"/>
            <a:ext cx="8229600" cy="447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A)  They are always different.	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5438" y="3069788"/>
            <a:ext cx="8229600" cy="406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B)  They are always the same.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438" y="3992345"/>
            <a:ext cx="8229600" cy="818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C)  They are different if the string is not horizontal but the same if it is horizontal.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5438" y="5326380"/>
            <a:ext cx="8229600" cy="8001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D) They are different if the string is not vertical but the same if it is vertical.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2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8639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2773" y="5571210"/>
            <a:ext cx="541020" cy="509550"/>
          </a:xfrm>
        </p:spPr>
        <p:txBody>
          <a:bodyPr/>
          <a:lstStyle/>
          <a:p>
            <a:r>
              <a:rPr lang="en-US" sz="2400" dirty="0" smtClean="0"/>
              <a:t> M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77240" y="227379"/>
            <a:ext cx="7997190" cy="55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 </a:t>
            </a:r>
            <a:r>
              <a:rPr lang="en-US" sz="3200" dirty="0" smtClean="0"/>
              <a:t>Newton’s Laws refer to forces; what </a:t>
            </a:r>
            <a:r>
              <a:rPr lang="en-US" sz="3200" dirty="0" smtClean="0"/>
              <a:t>are forces?</a:t>
            </a:r>
            <a:endParaRPr lang="en-US" sz="3200" dirty="0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914400" y="1092437"/>
            <a:ext cx="5440680" cy="55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 What is a force?  What are its properties?</a:t>
            </a:r>
            <a:endParaRPr lang="en-US" sz="2400" dirty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1828800" y="1945203"/>
            <a:ext cx="73152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Think of a force as a push or a pull.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Could exist at a small point or could be spread out.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Has a size.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Has a direction.</a:t>
            </a: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914400" y="3865041"/>
            <a:ext cx="8001000" cy="7381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How does a force come to be?  Can it’s size and direction be modeled ( predicted )?</a:t>
            </a:r>
            <a:endParaRPr lang="en-US" sz="2400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914400" y="4911758"/>
            <a:ext cx="3840480" cy="3900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Gravitational force ( Newton 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801423"/>
              </p:ext>
            </p:extLst>
          </p:nvPr>
        </p:nvGraphicFramePr>
        <p:xfrm>
          <a:off x="914400" y="5610332"/>
          <a:ext cx="53340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5" name="Equation" r:id="rId5" imgW="2666880" imgH="482400" progId="Equation.3">
                  <p:embed/>
                </p:oleObj>
              </mc:Choice>
              <mc:Fallback>
                <p:oleObj name="Equation" r:id="rId5" imgW="26668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610332"/>
                        <a:ext cx="5334000" cy="965200"/>
                      </a:xfrm>
                      <a:prstGeom prst="rect">
                        <a:avLst/>
                      </a:prstGeom>
                      <a:solidFill>
                        <a:srgbClr val="D9DEE4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itle 1"/>
          <p:cNvSpPr txBox="1">
            <a:spLocks/>
          </p:cNvSpPr>
          <p:nvPr/>
        </p:nvSpPr>
        <p:spPr>
          <a:xfrm>
            <a:off x="8233410" y="3949585"/>
            <a:ext cx="541020" cy="5095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 M</a:t>
            </a:r>
            <a:r>
              <a:rPr lang="en-US" sz="2400" baseline="-25000" dirty="0" smtClean="0"/>
              <a:t>1</a:t>
            </a:r>
            <a:endParaRPr lang="en-US" sz="2400" dirty="0"/>
          </a:p>
        </p:txBody>
      </p:sp>
      <p:grpSp>
        <p:nvGrpSpPr>
          <p:cNvPr id="7181" name="Group 7180"/>
          <p:cNvGrpSpPr/>
          <p:nvPr/>
        </p:nvGrpSpPr>
        <p:grpSpPr>
          <a:xfrm>
            <a:off x="7438967" y="4459135"/>
            <a:ext cx="1247833" cy="1633797"/>
            <a:chOff x="7438967" y="4446963"/>
            <a:chExt cx="1247833" cy="1633797"/>
          </a:xfrm>
        </p:grpSpPr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7438967" y="5806440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8412480" y="4446963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7576127" y="4584123"/>
              <a:ext cx="973513" cy="135947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itle 1"/>
            <p:cNvSpPr txBox="1">
              <a:spLocks/>
            </p:cNvSpPr>
            <p:nvPr/>
          </p:nvSpPr>
          <p:spPr>
            <a:xfrm>
              <a:off x="8023283" y="5054806"/>
              <a:ext cx="411480" cy="41811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 r</a:t>
              </a:r>
              <a:endParaRPr lang="en-US" sz="2400" dirty="0"/>
            </a:p>
          </p:txBody>
        </p:sp>
      </p:grpSp>
      <p:cxnSp>
        <p:nvCxnSpPr>
          <p:cNvPr id="54" name="Straight Arrow Connector 53"/>
          <p:cNvCxnSpPr>
            <a:cxnSpLocks noChangeAspect="1"/>
          </p:cNvCxnSpPr>
          <p:nvPr/>
        </p:nvCxnSpPr>
        <p:spPr>
          <a:xfrm flipH="1">
            <a:off x="7073207" y="6092932"/>
            <a:ext cx="365760" cy="510771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itle 1"/>
          <p:cNvSpPr txBox="1">
            <a:spLocks/>
          </p:cNvSpPr>
          <p:nvPr/>
        </p:nvSpPr>
        <p:spPr>
          <a:xfrm>
            <a:off x="7177463" y="6179260"/>
            <a:ext cx="906780" cy="5095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00B0F0"/>
                </a:solidFill>
              </a:rPr>
              <a:t>on</a:t>
            </a:r>
            <a:r>
              <a:rPr lang="en-US" sz="2400" baseline="-25000" dirty="0" smtClean="0">
                <a:solidFill>
                  <a:srgbClr val="00B0F0"/>
                </a:solidFill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72023109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/>
      <p:bldP spid="36" grpId="0"/>
      <p:bldP spid="38" grpId="0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955958"/>
              </p:ext>
            </p:extLst>
          </p:nvPr>
        </p:nvGraphicFramePr>
        <p:xfrm>
          <a:off x="7696200" y="4973782"/>
          <a:ext cx="144780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2" name="Equation" r:id="rId3" imgW="723600" imgH="241200" progId="Equation.3">
                  <p:embed/>
                </p:oleObj>
              </mc:Choice>
              <mc:Fallback>
                <p:oleObj name="Equation" r:id="rId3" imgW="7236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96200" y="4973782"/>
                        <a:ext cx="1447800" cy="481012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398404" y="180275"/>
            <a:ext cx="2347192" cy="55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 Other forces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4772" y="1036320"/>
            <a:ext cx="7334827" cy="2392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All forces are exerted by some </a:t>
            </a:r>
            <a:r>
              <a:rPr lang="en-US" sz="2400" b="1" u="sng" dirty="0" smtClean="0">
                <a:solidFill>
                  <a:srgbClr val="FFFF00"/>
                </a:solidFill>
              </a:rPr>
              <a:t>real thing</a:t>
            </a:r>
            <a:r>
              <a:rPr lang="en-US" sz="2400" dirty="0" smtClean="0">
                <a:solidFill>
                  <a:srgbClr val="FFFF00"/>
                </a:solidFill>
              </a:rPr>
              <a:t> ( an agent )!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gravitational force ( for this semester ) has a unique property.  It acts without touching.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All other forces we will talk about ( this semester ) must have the agent in contact with the object that feels the force.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0524" y="3455395"/>
            <a:ext cx="8639234" cy="8801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(L1Q3)	What agent exerts the force on mass 2 in the previous slide?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4772" y="3657601"/>
            <a:ext cx="6956135" cy="28909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Contact forces are split into two types.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Direction is perpendicular to the surface.  ( Normal 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Direction is parallel to the surface.  ( Friction 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Garamond" pitchFamily="18" charset="0"/>
              </a:rPr>
              <a:t>Agent and surface not sliding  ( Static 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00FF00"/>
                </a:solidFill>
                <a:latin typeface="Garamond" pitchFamily="18" charset="0"/>
              </a:rPr>
              <a:t>Agent and surface sliding  ( Kinetic 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Garamond" pitchFamily="18" charset="0"/>
              </a:rPr>
              <a:t>The direction of a friction force is opposite to the relative motion of the object or to its impending motion.</a:t>
            </a:r>
            <a:endParaRPr lang="en-US" dirty="0">
              <a:latin typeface="Garamond" pitchFamily="18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668594"/>
              </p:ext>
            </p:extLst>
          </p:nvPr>
        </p:nvGraphicFramePr>
        <p:xfrm>
          <a:off x="7696200" y="4429991"/>
          <a:ext cx="14478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3" name="Equation" r:id="rId5" imgW="723600" imgH="241200" progId="Equation.3">
                  <p:embed/>
                </p:oleObj>
              </mc:Choice>
              <mc:Fallback>
                <p:oleObj name="Equation" r:id="rId5" imgW="723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4429991"/>
                        <a:ext cx="1447800" cy="481013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4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0524" y="4569374"/>
            <a:ext cx="8639234" cy="4862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A)	Nothing is touching mass 2, there is no agent.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00524" y="5289476"/>
            <a:ext cx="8639234" cy="4329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B) 	Mass 1 is the agent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00524" y="5956237"/>
            <a:ext cx="8639234" cy="897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C) 	The Earth exerts gravitational force, it is the </a:t>
            </a: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agent</a:t>
            </a:r>
            <a:r>
              <a:rPr lang="en-US" sz="2800" dirty="0" smtClean="0">
                <a:solidFill>
                  <a:srgbClr val="FFFF00"/>
                </a:solidFill>
              </a:rPr>
              <a:t>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178040" y="6876"/>
            <a:ext cx="1965960" cy="304338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>
                <a:latin typeface="+mj-lt"/>
              </a:rPr>
              <a:t>Table cloth &amp; dishes</a:t>
            </a:r>
            <a:endParaRPr lang="en-US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24866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1" grpId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46927" y="91440"/>
            <a:ext cx="4050145" cy="616527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effectLst/>
                <a:latin typeface="Garamond" pitchFamily="18" charset="0"/>
              </a:rPr>
              <a:t>Free Body Diagrams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431289" y="5080000"/>
            <a:ext cx="3962400" cy="6096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5195136" y="4702695"/>
            <a:ext cx="1447800" cy="3810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buFontTx/>
              <a:buNone/>
            </a:pPr>
            <a:r>
              <a:rPr lang="en-US">
                <a:solidFill>
                  <a:srgbClr val="000000"/>
                </a:solidFill>
              </a:rPr>
              <a:t>Physics</a:t>
            </a:r>
          </a:p>
        </p:txBody>
      </p:sp>
      <p:pic>
        <p:nvPicPr>
          <p:cNvPr id="35846" name="Picture 9" descr="PE03082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27" y="4819073"/>
            <a:ext cx="8429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699" name="Group 19"/>
          <p:cNvGrpSpPr>
            <a:grpSpLocks/>
          </p:cNvGrpSpPr>
          <p:nvPr/>
        </p:nvGrpSpPr>
        <p:grpSpPr bwMode="auto">
          <a:xfrm>
            <a:off x="7807036" y="3093893"/>
            <a:ext cx="990600" cy="976312"/>
            <a:chOff x="3840" y="3408"/>
            <a:chExt cx="624" cy="615"/>
          </a:xfrm>
        </p:grpSpPr>
        <p:sp>
          <p:nvSpPr>
            <p:cNvPr id="35850" name="Line 20"/>
            <p:cNvSpPr>
              <a:spLocks noChangeShapeType="1"/>
            </p:cNvSpPr>
            <p:nvPr/>
          </p:nvSpPr>
          <p:spPr bwMode="auto">
            <a:xfrm flipV="1">
              <a:off x="3840" y="3552"/>
              <a:ext cx="0" cy="43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1" name="Line 21"/>
            <p:cNvSpPr>
              <a:spLocks noChangeShapeType="1"/>
            </p:cNvSpPr>
            <p:nvPr/>
          </p:nvSpPr>
          <p:spPr bwMode="auto">
            <a:xfrm rot="5400000" flipV="1">
              <a:off x="4056" y="3768"/>
              <a:ext cx="0" cy="43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2" name="Text Box 22"/>
            <p:cNvSpPr txBox="1">
              <a:spLocks noChangeArrowheads="1"/>
            </p:cNvSpPr>
            <p:nvPr/>
          </p:nvSpPr>
          <p:spPr bwMode="auto">
            <a:xfrm>
              <a:off x="3840" y="3408"/>
              <a:ext cx="1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sz="1800">
                  <a:solidFill>
                    <a:schemeClr val="tx2"/>
                  </a:solidFill>
                </a:rPr>
                <a:t>y</a:t>
              </a:r>
            </a:p>
          </p:txBody>
        </p:sp>
        <p:sp>
          <p:nvSpPr>
            <p:cNvPr id="35853" name="Text Box 23"/>
            <p:cNvSpPr txBox="1">
              <a:spLocks noChangeArrowheads="1"/>
            </p:cNvSpPr>
            <p:nvPr/>
          </p:nvSpPr>
          <p:spPr bwMode="auto">
            <a:xfrm>
              <a:off x="4272" y="3792"/>
              <a:ext cx="1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sz="1800">
                  <a:solidFill>
                    <a:schemeClr val="tx2"/>
                  </a:solidFill>
                </a:rPr>
                <a:t>x</a:t>
              </a:r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5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917189" y="4889500"/>
            <a:ext cx="0" cy="123420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897745" y="4699000"/>
            <a:ext cx="129554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151418" y="5080000"/>
            <a:ext cx="0" cy="118225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720840" y="5009573"/>
            <a:ext cx="123859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7132320" y="4514042"/>
            <a:ext cx="582671" cy="418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/>
              <a:t>F</a:t>
            </a:r>
            <a:r>
              <a:rPr lang="en-US" sz="2400" baseline="-25000" dirty="0" err="1" smtClean="0"/>
              <a:t>f</a:t>
            </a:r>
            <a:endParaRPr lang="en-US" sz="2400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151418" y="5689600"/>
            <a:ext cx="422651" cy="418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N</a:t>
            </a:r>
            <a:endParaRPr lang="en-US" sz="24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372705" y="5689600"/>
            <a:ext cx="605531" cy="418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 W</a:t>
            </a:r>
            <a:endParaRPr lang="en-US" sz="2400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911600" y="4218709"/>
            <a:ext cx="830580" cy="4638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HoB</a:t>
            </a:r>
            <a:endParaRPr lang="en-US" sz="2400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05740" y="1047619"/>
            <a:ext cx="4566068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effectLst/>
                <a:latin typeface="Garamond" pitchFamily="18" charset="0"/>
              </a:rPr>
              <a:t>Choose </a:t>
            </a:r>
            <a:r>
              <a:rPr lang="en-US" sz="2400" dirty="0">
                <a:effectLst/>
                <a:latin typeface="Garamond" pitchFamily="18" charset="0"/>
              </a:rPr>
              <a:t>Object ( book </a:t>
            </a:r>
            <a:r>
              <a:rPr lang="en-US" sz="2400" dirty="0" smtClean="0">
                <a:effectLst/>
                <a:latin typeface="Garamond" pitchFamily="18" charset="0"/>
              </a:rPr>
              <a:t>on the table)</a:t>
            </a:r>
            <a:endParaRPr lang="en-US" sz="2400" dirty="0">
              <a:effectLst/>
              <a:latin typeface="Garamond" pitchFamily="18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05740" y="1885692"/>
            <a:ext cx="2979739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"/>
            <a:r>
              <a:rPr lang="en-US" sz="2400" dirty="0" smtClean="0">
                <a:effectLst/>
                <a:latin typeface="Garamond" pitchFamily="18" charset="0"/>
              </a:rPr>
              <a:t>Label coordinate axis</a:t>
            </a:r>
            <a:endParaRPr lang="en-US" sz="2400" dirty="0">
              <a:effectLst/>
              <a:latin typeface="Garamond" pitchFamily="18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05740" y="2723765"/>
            <a:ext cx="2613980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"/>
            <a:r>
              <a:rPr lang="en-US" sz="2400" dirty="0" smtClean="0">
                <a:effectLst/>
                <a:latin typeface="Garamond" pitchFamily="18" charset="0"/>
              </a:rPr>
              <a:t>Identify </a:t>
            </a:r>
            <a:r>
              <a:rPr lang="en-US" sz="2400" dirty="0">
                <a:effectLst/>
                <a:latin typeface="Garamond" pitchFamily="18" charset="0"/>
              </a:rPr>
              <a:t>All Forces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05740" y="3561838"/>
            <a:ext cx="4422904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"/>
            <a:r>
              <a:rPr lang="en-US" sz="2400" dirty="0" smtClean="0">
                <a:effectLst/>
                <a:latin typeface="Garamond" pitchFamily="18" charset="0"/>
              </a:rPr>
              <a:t>Hand of Brad, </a:t>
            </a:r>
            <a:r>
              <a:rPr lang="en-US" sz="2400" dirty="0" err="1" smtClean="0">
                <a:effectLst/>
                <a:latin typeface="Garamond" pitchFamily="18" charset="0"/>
              </a:rPr>
              <a:t>HoB</a:t>
            </a:r>
            <a:r>
              <a:rPr lang="en-US" sz="2400" dirty="0" smtClean="0">
                <a:effectLst/>
                <a:latin typeface="Garamond" pitchFamily="18" charset="0"/>
              </a:rPr>
              <a:t>  ( to right )</a:t>
            </a:r>
            <a:endParaRPr lang="en-US" sz="2400" dirty="0">
              <a:effectLst/>
              <a:latin typeface="Garamond" pitchFamily="18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5740" y="4399911"/>
            <a:ext cx="3520439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"/>
            <a:r>
              <a:rPr lang="en-US" sz="2400" dirty="0" smtClean="0">
                <a:effectLst/>
                <a:latin typeface="Garamond" pitchFamily="18" charset="0"/>
              </a:rPr>
              <a:t>Gravity, weight  ( down )</a:t>
            </a:r>
            <a:endParaRPr lang="en-US" sz="2400" dirty="0">
              <a:effectLst/>
              <a:latin typeface="Garamond" pitchFamily="18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205740" y="5237984"/>
            <a:ext cx="2007611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"/>
            <a:r>
              <a:rPr lang="en-US" sz="2400" dirty="0" smtClean="0">
                <a:effectLst/>
                <a:latin typeface="Garamond" pitchFamily="18" charset="0"/>
              </a:rPr>
              <a:t>Normal  ( up )</a:t>
            </a:r>
            <a:endParaRPr lang="en-US" sz="2400" dirty="0">
              <a:effectLst/>
              <a:latin typeface="Garamond" pitchFamily="18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205740" y="6076060"/>
            <a:ext cx="2554865" cy="37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"/>
            <a:r>
              <a:rPr lang="en-US" sz="2400" dirty="0" smtClean="0">
                <a:effectLst/>
                <a:latin typeface="Garamond" pitchFamily="18" charset="0"/>
              </a:rPr>
              <a:t>Friction  ( to left )</a:t>
            </a:r>
            <a:endParaRPr lang="en-US" sz="2400" dirty="0">
              <a:effectLst/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1508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23" grpId="0"/>
      <p:bldP spid="24" grpId="0"/>
      <p:bldP spid="25" grpId="0"/>
      <p:bldP spid="26" grpId="0"/>
      <p:bldP spid="27" grpId="0"/>
      <p:bldP spid="28" grpId="0"/>
      <p:bldP spid="30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736092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Forces for this </a:t>
            </a:r>
            <a:r>
              <a:rPr lang="en-US" sz="3200" dirty="0" smtClean="0"/>
              <a:t>semester ( </a:t>
            </a:r>
            <a:r>
              <a:rPr lang="en-US" sz="3200" i="1" dirty="0" smtClean="0"/>
              <a:t>Complete List!</a:t>
            </a:r>
            <a:r>
              <a:rPr lang="en-US" sz="3200" dirty="0" smtClean="0"/>
              <a:t> )</a:t>
            </a:r>
            <a:endParaRPr lang="en-US" sz="3200" dirty="0" smtClean="0"/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8778938"/>
              </p:ext>
            </p:extLst>
          </p:nvPr>
        </p:nvGraphicFramePr>
        <p:xfrm>
          <a:off x="731520" y="5891003"/>
          <a:ext cx="4572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79" name="Equation" r:id="rId5" imgW="3047760" imgH="533160" progId="Equation.3">
                  <p:embed/>
                </p:oleObj>
              </mc:Choice>
              <mc:Fallback>
                <p:oleObj name="Equation" r:id="rId5" imgW="30477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" y="5891003"/>
                        <a:ext cx="4572000" cy="8001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7360920" y="6876"/>
            <a:ext cx="1783080" cy="304338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>
                <a:latin typeface="+mj-lt"/>
              </a:rPr>
              <a:t>Cavendish Balance</a:t>
            </a:r>
            <a:endParaRPr lang="en-US" sz="1600" dirty="0" smtClean="0">
              <a:latin typeface="+mn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31520" y="3470195"/>
            <a:ext cx="6598922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Spring Force ( Hooke’s Law )  </a:t>
            </a:r>
            <a:r>
              <a:rPr lang="en-US" sz="2400" i="1" dirty="0" smtClean="0">
                <a:latin typeface="+mn-lt"/>
              </a:rPr>
              <a:t>Developed </a:t>
            </a:r>
            <a:r>
              <a:rPr lang="en-US" sz="2400" i="1" dirty="0" smtClean="0">
                <a:latin typeface="+mn-lt"/>
              </a:rPr>
              <a:t>in your text.</a:t>
            </a:r>
            <a:endParaRPr lang="en-US" sz="2400" dirty="0" smtClean="0"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31520" y="1049390"/>
            <a:ext cx="6446520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Normal Force ( actually electrostatic )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31520" y="1856325"/>
            <a:ext cx="6945489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Static Friction ( actually electrostatic 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143546"/>
              </p:ext>
            </p:extLst>
          </p:nvPr>
        </p:nvGraphicFramePr>
        <p:xfrm>
          <a:off x="7040880" y="1864378"/>
          <a:ext cx="144780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80" name="Equation" r:id="rId8" imgW="723600" imgH="241200" progId="Equation.3">
                  <p:embed/>
                </p:oleObj>
              </mc:Choice>
              <mc:Fallback>
                <p:oleObj name="Equation" r:id="rId8" imgW="72360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880" y="1864378"/>
                        <a:ext cx="1447800" cy="4810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731520" y="2663260"/>
            <a:ext cx="6945489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Kinetic Friction ( actually electrostatic )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91268"/>
              </p:ext>
            </p:extLst>
          </p:nvPr>
        </p:nvGraphicFramePr>
        <p:xfrm>
          <a:off x="7040880" y="2671313"/>
          <a:ext cx="144780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81" name="Equation" r:id="rId10" imgW="723600" imgH="241200" progId="Equation.3">
                  <p:embed/>
                </p:oleObj>
              </mc:Choice>
              <mc:Fallback>
                <p:oleObj name="Equation" r:id="rId10" imgW="723600" imgH="2412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880" y="2671313"/>
                        <a:ext cx="1447800" cy="4810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 txBox="1">
            <a:spLocks/>
          </p:cNvSpPr>
          <p:nvPr/>
        </p:nvSpPr>
        <p:spPr>
          <a:xfrm>
            <a:off x="5486400" y="5744119"/>
            <a:ext cx="2895600" cy="11179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>
                <a:latin typeface="+mn-lt"/>
              </a:rPr>
              <a:t>WAIT!</a:t>
            </a:r>
          </a:p>
          <a:p>
            <a:r>
              <a:rPr lang="en-US" sz="2400" dirty="0" smtClean="0">
                <a:latin typeface="+mn-lt"/>
              </a:rPr>
              <a:t>What about the point mass thing?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731520" y="4277130"/>
            <a:ext cx="6725921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Tension in strings </a:t>
            </a:r>
            <a:r>
              <a:rPr lang="en-US" sz="2400" i="1" dirty="0" smtClean="0">
                <a:latin typeface="+mn-lt"/>
              </a:rPr>
              <a:t>Simple now - more complicated later</a:t>
            </a:r>
            <a:endParaRPr lang="en-US" sz="2400" dirty="0" smtClean="0">
              <a:latin typeface="+mn-lt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524085"/>
              </p:ext>
            </p:extLst>
          </p:nvPr>
        </p:nvGraphicFramePr>
        <p:xfrm>
          <a:off x="7040880" y="3476860"/>
          <a:ext cx="170136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82" name="Equation" r:id="rId12" imgW="850680" imgH="241200" progId="Equation.3">
                  <p:embed/>
                </p:oleObj>
              </mc:Choice>
              <mc:Fallback>
                <p:oleObj name="Equation" r:id="rId12" imgW="85068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880" y="3476860"/>
                        <a:ext cx="1701360" cy="482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/>
          <p:cNvSpPr txBox="1">
            <a:spLocks/>
          </p:cNvSpPr>
          <p:nvPr/>
        </p:nvSpPr>
        <p:spPr>
          <a:xfrm>
            <a:off x="731520" y="5084065"/>
            <a:ext cx="5472854" cy="489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Gravity  ( Weight is a special case. )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752129"/>
              </p:ext>
            </p:extLst>
          </p:nvPr>
        </p:nvGraphicFramePr>
        <p:xfrm>
          <a:off x="7040880" y="4925430"/>
          <a:ext cx="1809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83" name="Equation" r:id="rId14" imgW="1206360" imgH="431640" progId="Equation.3">
                  <p:embed/>
                </p:oleObj>
              </mc:Choice>
              <mc:Fallback>
                <p:oleObj name="Equation" r:id="rId14" imgW="1206360" imgH="4316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880" y="4925430"/>
                        <a:ext cx="18097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057140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8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7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06400" y="297180"/>
            <a:ext cx="8482213" cy="26746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 (L2Q2)	Suppose that the weight ( the gravitational attraction to the Earth ) of a particular book is 57.3N when the book is sitting on a table in this room.  How does that force change when the position of the book is changed?  To be specific, I will raise the book up by about 10m by moving it to the 4th floor of the building.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06400" y="3086655"/>
            <a:ext cx="6170249" cy="447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A)  </a:t>
            </a:r>
            <a:r>
              <a:rPr lang="en-US" sz="2800" dirty="0" smtClean="0">
                <a:solidFill>
                  <a:srgbClr val="FFFF00"/>
                </a:solidFill>
              </a:rPr>
              <a:t>The force will be essentially unchanged.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06400" y="3649339"/>
            <a:ext cx="5489658" cy="4067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B)  </a:t>
            </a:r>
            <a:r>
              <a:rPr lang="en-US" sz="2800" dirty="0" smtClean="0">
                <a:solidFill>
                  <a:srgbClr val="FFFF00"/>
                </a:solidFill>
              </a:rPr>
              <a:t>The force will be noticeably larger.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06400" y="4170990"/>
            <a:ext cx="5901138" cy="4091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rgbClr val="FFFF00"/>
                </a:solidFill>
              </a:rPr>
              <a:t>C)  </a:t>
            </a:r>
            <a:r>
              <a:rPr lang="en-US" sz="2800" dirty="0" smtClean="0">
                <a:solidFill>
                  <a:srgbClr val="FFFF00"/>
                </a:solidFill>
              </a:rPr>
              <a:t>The force will be noticeably smaller.</a:t>
            </a:r>
            <a:endParaRPr lang="en-US" sz="2800" dirty="0">
              <a:solidFill>
                <a:srgbClr val="FFFF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431879"/>
              </p:ext>
            </p:extLst>
          </p:nvPr>
        </p:nvGraphicFramePr>
        <p:xfrm>
          <a:off x="6589067" y="3504040"/>
          <a:ext cx="1809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3" name="Equation" r:id="rId5" imgW="1206360" imgH="431640" progId="Equation.3">
                  <p:embed/>
                </p:oleObj>
              </mc:Choice>
              <mc:Fallback>
                <p:oleObj name="Equation" r:id="rId5" imgW="120636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9067" y="3504040"/>
                        <a:ext cx="18097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540955" y="4937759"/>
            <a:ext cx="8347658" cy="17533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How does ( 6·10</a:t>
            </a:r>
            <a:r>
              <a:rPr lang="en-US" sz="2800" baseline="30000" dirty="0" smtClean="0"/>
              <a:t>6</a:t>
            </a:r>
            <a:r>
              <a:rPr lang="en-US" sz="2800" dirty="0" smtClean="0"/>
              <a:t> )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compare to ( </a:t>
            </a:r>
            <a:r>
              <a:rPr lang="en-US" sz="2800" dirty="0" smtClean="0"/>
              <a:t>6·10</a:t>
            </a:r>
            <a:r>
              <a:rPr lang="en-US" sz="2800" baseline="30000" dirty="0" smtClean="0"/>
              <a:t>6</a:t>
            </a:r>
            <a:r>
              <a:rPr lang="en-US" sz="2800" dirty="0" smtClean="0"/>
              <a:t> + 1·10</a:t>
            </a:r>
            <a:r>
              <a:rPr lang="en-US" sz="2800" baseline="30000" dirty="0" smtClean="0"/>
              <a:t>1</a:t>
            </a:r>
            <a:r>
              <a:rPr lang="en-US" sz="2800" dirty="0" smtClean="0"/>
              <a:t> </a:t>
            </a:r>
            <a:r>
              <a:rPr lang="en-US" sz="2800" dirty="0"/>
              <a:t>)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?</a:t>
            </a:r>
          </a:p>
          <a:p>
            <a:r>
              <a:rPr lang="en-US" sz="2800" dirty="0" smtClean="0"/>
              <a:t>It is larger by about 3 parts in 10</a:t>
            </a:r>
            <a:r>
              <a:rPr lang="en-US" sz="2800" baseline="30000" dirty="0" smtClean="0"/>
              <a:t>6</a:t>
            </a:r>
            <a:r>
              <a:rPr lang="en-US" sz="2800" dirty="0" smtClean="0"/>
              <a:t> .</a:t>
            </a:r>
          </a:p>
          <a:p>
            <a:endParaRPr lang="en-US" sz="2800" dirty="0"/>
          </a:p>
          <a:p>
            <a:r>
              <a:rPr lang="en-US" sz="2800" dirty="0" smtClean="0"/>
              <a:t>What did your life experience tell you?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982984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Recall Newton’s Theory of Motion.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40080" y="914400"/>
            <a:ext cx="7726680" cy="5212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latin typeface="+mn-lt"/>
              </a:rPr>
              <a:t>First Law - 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An object in a uniform state of motion will remain in that state unless acted on by an unbalanced force.</a:t>
            </a:r>
            <a:r>
              <a:rPr lang="en-US" sz="2400" dirty="0" smtClean="0">
                <a:latin typeface="+mn-lt"/>
              </a:rPr>
              <a:t>  This breaks with Aristotle and says that there is </a:t>
            </a:r>
            <a:r>
              <a:rPr lang="en-US" sz="2400" u="sng" dirty="0" smtClean="0">
                <a:latin typeface="+mn-lt"/>
              </a:rPr>
              <a:t>No NATURAL STATE OF MOTION</a:t>
            </a:r>
            <a:r>
              <a:rPr lang="en-US" sz="2400" dirty="0" smtClean="0">
                <a:latin typeface="+mn-lt"/>
              </a:rPr>
              <a:t> for anything.</a:t>
            </a:r>
          </a:p>
          <a:p>
            <a:endParaRPr lang="en-US" sz="2400" dirty="0" smtClean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Second Law - 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The total force acting on an object is proportional to the rate of change of the object’s velocity.</a:t>
            </a:r>
            <a:r>
              <a:rPr lang="en-US" sz="2400" dirty="0" smtClean="0">
                <a:latin typeface="+mn-lt"/>
              </a:rPr>
              <a:t>  The proportionality constant is a property of the object.</a:t>
            </a:r>
          </a:p>
          <a:p>
            <a:endParaRPr lang="en-US" sz="2400" dirty="0" smtClean="0">
              <a:latin typeface="+mn-lt"/>
            </a:endParaRPr>
          </a:p>
          <a:p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Third Law - 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When object A exerts force </a:t>
            </a:r>
            <a:r>
              <a:rPr lang="en-US" sz="2400" b="1" dirty="0" smtClean="0">
                <a:solidFill>
                  <a:srgbClr val="FFFF00"/>
                </a:solidFill>
                <a:latin typeface="+mn-lt"/>
              </a:rPr>
              <a:t>F</a:t>
            </a:r>
            <a:r>
              <a:rPr lang="en-US" sz="2400" b="1" baseline="-25000" dirty="0" smtClean="0">
                <a:solidFill>
                  <a:srgbClr val="FFFF00"/>
                </a:solidFill>
                <a:latin typeface="+mn-lt"/>
              </a:rPr>
              <a:t>A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 on object B, object B will always exert a force </a:t>
            </a:r>
            <a:r>
              <a:rPr lang="en-US" sz="2400" b="1" dirty="0" smtClean="0">
                <a:solidFill>
                  <a:srgbClr val="FFFF00"/>
                </a:solidFill>
                <a:latin typeface="+mn-lt"/>
              </a:rPr>
              <a:t>F</a:t>
            </a:r>
            <a:r>
              <a:rPr lang="en-US" sz="2400" b="1" baseline="-25000" dirty="0" smtClean="0">
                <a:solidFill>
                  <a:srgbClr val="FFFF00"/>
                </a:solidFill>
                <a:latin typeface="+mn-lt"/>
              </a:rPr>
              <a:t>B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 on object A.  These two forces are of equal size but opposite direction.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302569"/>
              </p:ext>
            </p:extLst>
          </p:nvPr>
        </p:nvGraphicFramePr>
        <p:xfrm>
          <a:off x="7040880" y="5778077"/>
          <a:ext cx="8953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9" name="Equation" r:id="rId5" imgW="596880" imgH="241200" progId="Equation.3">
                  <p:embed/>
                </p:oleObj>
              </mc:Choice>
              <mc:Fallback>
                <p:oleObj name="Equation" r:id="rId5" imgW="596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880" y="5778077"/>
                        <a:ext cx="895350" cy="3619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68365"/>
              </p:ext>
            </p:extLst>
          </p:nvPr>
        </p:nvGraphicFramePr>
        <p:xfrm>
          <a:off x="7040880" y="4034790"/>
          <a:ext cx="11430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50" name="Equation" r:id="rId7" imgW="761760" imgH="266400" progId="Equation.3">
                  <p:embed/>
                </p:oleObj>
              </mc:Choice>
              <mc:Fallback>
                <p:oleObj name="Equation" r:id="rId7" imgW="761760" imgH="2664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880" y="4034790"/>
                        <a:ext cx="1143000" cy="4000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7542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6528195"/>
            <a:ext cx="411480" cy="3258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1480" y="159045"/>
            <a:ext cx="6903720" cy="8464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/>
              <a:t>Example:  What force is needed to push a book at a steady speed?  ( We’ll get there. 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2920" y="1332617"/>
            <a:ext cx="8138160" cy="55213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Recall our model for friction forces.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Static friction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Variable size ( zero to maximum value ).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Depends upon size of normal force.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Depends upon the two surfaces.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Direction is opposite to the impending relative motion.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</a:t>
            </a:r>
            <a:endParaRPr lang="en-US" dirty="0" smtClean="0">
              <a:latin typeface="+mn-lt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Kinetic friction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Fixed size ( given N and </a:t>
            </a:r>
            <a:r>
              <a:rPr lang="el-GR" dirty="0" smtClean="0">
                <a:latin typeface="+mn-lt"/>
              </a:rPr>
              <a:t>μ</a:t>
            </a:r>
            <a:r>
              <a:rPr lang="en-US" baseline="-25000" dirty="0" smtClean="0">
                <a:latin typeface="+mn-lt"/>
              </a:rPr>
              <a:t>k</a:t>
            </a:r>
            <a:r>
              <a:rPr lang="en-US" dirty="0" smtClean="0">
                <a:latin typeface="+mn-lt"/>
              </a:rPr>
              <a:t> )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Depend upon size of normal force.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Depends upon the two surfaces.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Direction is opposite to the relative motion.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97462"/>
              </p:ext>
            </p:extLst>
          </p:nvPr>
        </p:nvGraphicFramePr>
        <p:xfrm>
          <a:off x="1819134" y="6492062"/>
          <a:ext cx="9715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7" name="Equation" r:id="rId5" imgW="647640" imgH="241200" progId="Equation.3">
                  <p:embed/>
                </p:oleObj>
              </mc:Choice>
              <mc:Fallback>
                <p:oleObj name="Equation" r:id="rId5" imgW="647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9134" y="6492062"/>
                        <a:ext cx="9715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7635240" y="6876"/>
            <a:ext cx="1508760" cy="304338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>
                <a:latin typeface="+mj-lt"/>
              </a:rPr>
              <a:t>Friction Blocks</a:t>
            </a:r>
            <a:endParaRPr lang="en-US" sz="1600" dirty="0" smtClean="0">
              <a:latin typeface="+mn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133227"/>
              </p:ext>
            </p:extLst>
          </p:nvPr>
        </p:nvGraphicFramePr>
        <p:xfrm>
          <a:off x="1818639" y="3912339"/>
          <a:ext cx="9525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8" name="Equation" r:id="rId8" imgW="634680" imgH="241200" progId="Equation.3">
                  <p:embed/>
                </p:oleObj>
              </mc:Choice>
              <mc:Fallback>
                <p:oleObj name="Equation" r:id="rId8" imgW="63468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8639" y="3912339"/>
                        <a:ext cx="9525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26599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16399</TotalTime>
  <Words>884</Words>
  <Application>Microsoft Office PowerPoint</Application>
  <PresentationFormat>On-screen Show (4:3)</PresentationFormat>
  <Paragraphs>161</Paragraphs>
  <Slides>12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Theme</vt:lpstr>
      <vt:lpstr>Equation</vt:lpstr>
      <vt:lpstr>Physics 101  -  Lecture 2</vt:lpstr>
      <vt:lpstr>PowerPoint Presentation</vt:lpstr>
      <vt:lpstr> M2</vt:lpstr>
      <vt:lpstr>PowerPoint Presentation</vt:lpstr>
      <vt:lpstr>Free Body Diagrams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618</cp:revision>
  <dcterms:created xsi:type="dcterms:W3CDTF">2012-09-16T23:14:53Z</dcterms:created>
  <dcterms:modified xsi:type="dcterms:W3CDTF">2013-01-15T20:50:31Z</dcterms:modified>
</cp:coreProperties>
</file>