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drawings/drawing1.xml" ContentType="application/vnd.openxmlformats-officedocument.drawingml.chartshapes+xml"/>
  <Override PartName="/ppt/charts/chart4.xml" ContentType="application/vnd.openxmlformats-officedocument.drawingml.chart+xml"/>
  <Override PartName="/ppt/drawings/drawing2.xml" ContentType="application/vnd.openxmlformats-officedocument.drawingml.chartshapes+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notesMasterIdLst>
    <p:notesMasterId r:id="rId11"/>
  </p:notesMasterIdLst>
  <p:sldIdLst>
    <p:sldId id="257" r:id="rId2"/>
    <p:sldId id="283" r:id="rId3"/>
    <p:sldId id="275" r:id="rId4"/>
    <p:sldId id="276" r:id="rId5"/>
    <p:sldId id="277" r:id="rId6"/>
    <p:sldId id="278" r:id="rId7"/>
    <p:sldId id="279" r:id="rId8"/>
    <p:sldId id="280" r:id="rId9"/>
    <p:sldId id="281" r:id="rId10"/>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88" y="-90"/>
      </p:cViewPr>
      <p:guideLst>
        <p:guide orient="horz" pos="2160"/>
        <p:guide pos="2880"/>
      </p:guideLst>
    </p:cSldViewPr>
  </p:slideViewPr>
  <p:notesTextViewPr>
    <p:cViewPr>
      <p:scale>
        <a:sx n="1" d="1"/>
        <a:sy n="1" d="1"/>
      </p:scale>
      <p:origin x="0" y="0"/>
    </p:cViewPr>
  </p:notesText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200" dirty="0" smtClean="0">
                <a:latin typeface="Garamond" pitchFamily="18" charset="0"/>
              </a:rPr>
              <a:t>Velocity Graph</a:t>
            </a:r>
            <a:endParaRPr lang="en-US" sz="1200" dirty="0">
              <a:latin typeface="Garamond" pitchFamily="18" charset="0"/>
            </a:endParaRPr>
          </a:p>
        </c:rich>
      </c:tx>
      <c:layout/>
      <c:overlay val="0"/>
    </c:title>
    <c:autoTitleDeleted val="0"/>
    <c:plotArea>
      <c:layout/>
      <c:scatterChart>
        <c:scatterStyle val="lineMarker"/>
        <c:varyColors val="0"/>
        <c:ser>
          <c:idx val="0"/>
          <c:order val="0"/>
          <c:tx>
            <c:strRef>
              <c:f>Sheet1!$B$1</c:f>
              <c:strCache>
                <c:ptCount val="1"/>
                <c:pt idx="0">
                  <c:v>velocity</c:v>
                </c:pt>
              </c:strCache>
            </c:strRef>
          </c:tx>
          <c:spPr>
            <a:ln w="25400">
              <a:solidFill>
                <a:schemeClr val="tx1"/>
              </a:solidFill>
            </a:ln>
          </c:spPr>
          <c:marker>
            <c:symbol val="none"/>
          </c:marker>
          <c:xVal>
            <c:numRef>
              <c:f>Sheet1!$A$2:$A$52</c:f>
              <c:numCache>
                <c:formatCode>General</c:formatCode>
                <c:ptCount val="5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numCache>
            </c:numRef>
          </c:xVal>
          <c:yVal>
            <c:numRef>
              <c:f>Sheet1!$B$2:$B$52</c:f>
              <c:numCache>
                <c:formatCode>General</c:formatCode>
                <c:ptCount val="51"/>
                <c:pt idx="0">
                  <c:v>4</c:v>
                </c:pt>
                <c:pt idx="1">
                  <c:v>3.8000000000000003</c:v>
                </c:pt>
                <c:pt idx="2">
                  <c:v>3.6</c:v>
                </c:pt>
                <c:pt idx="3">
                  <c:v>3.4000000000000004</c:v>
                </c:pt>
                <c:pt idx="4">
                  <c:v>3.2</c:v>
                </c:pt>
                <c:pt idx="5">
                  <c:v>3</c:v>
                </c:pt>
                <c:pt idx="6">
                  <c:v>2.8000000000000003</c:v>
                </c:pt>
                <c:pt idx="7">
                  <c:v>2.6</c:v>
                </c:pt>
                <c:pt idx="8">
                  <c:v>2.4000000000000004</c:v>
                </c:pt>
                <c:pt idx="9">
                  <c:v>2.2000000000000002</c:v>
                </c:pt>
                <c:pt idx="10">
                  <c:v>2</c:v>
                </c:pt>
                <c:pt idx="11">
                  <c:v>1.8</c:v>
                </c:pt>
                <c:pt idx="12">
                  <c:v>1.6</c:v>
                </c:pt>
                <c:pt idx="13">
                  <c:v>1.4000000000000001</c:v>
                </c:pt>
                <c:pt idx="14">
                  <c:v>1.2000000000000002</c:v>
                </c:pt>
                <c:pt idx="15">
                  <c:v>1</c:v>
                </c:pt>
                <c:pt idx="16">
                  <c:v>0.8</c:v>
                </c:pt>
                <c:pt idx="17">
                  <c:v>0.60000000000000009</c:v>
                </c:pt>
                <c:pt idx="18">
                  <c:v>0.4</c:v>
                </c:pt>
                <c:pt idx="19">
                  <c:v>0.2</c:v>
                </c:pt>
                <c:pt idx="20">
                  <c:v>0</c:v>
                </c:pt>
                <c:pt idx="21">
                  <c:v>-0.2</c:v>
                </c:pt>
                <c:pt idx="22">
                  <c:v>-0.4</c:v>
                </c:pt>
                <c:pt idx="23">
                  <c:v>-0.60000000000000009</c:v>
                </c:pt>
                <c:pt idx="24">
                  <c:v>-0.8</c:v>
                </c:pt>
                <c:pt idx="25">
                  <c:v>-1</c:v>
                </c:pt>
                <c:pt idx="26">
                  <c:v>-1.2000000000000002</c:v>
                </c:pt>
                <c:pt idx="27">
                  <c:v>-1.4000000000000001</c:v>
                </c:pt>
                <c:pt idx="28">
                  <c:v>-1.6</c:v>
                </c:pt>
                <c:pt idx="29">
                  <c:v>-1.8</c:v>
                </c:pt>
                <c:pt idx="30">
                  <c:v>-2</c:v>
                </c:pt>
                <c:pt idx="31">
                  <c:v>-2.2000000000000002</c:v>
                </c:pt>
                <c:pt idx="32">
                  <c:v>-2.4000000000000004</c:v>
                </c:pt>
                <c:pt idx="33">
                  <c:v>-2.6</c:v>
                </c:pt>
                <c:pt idx="34">
                  <c:v>-2.8000000000000003</c:v>
                </c:pt>
                <c:pt idx="35">
                  <c:v>-3</c:v>
                </c:pt>
                <c:pt idx="36">
                  <c:v>-3.2</c:v>
                </c:pt>
                <c:pt idx="37">
                  <c:v>-3.4000000000000004</c:v>
                </c:pt>
                <c:pt idx="38">
                  <c:v>-3.6</c:v>
                </c:pt>
                <c:pt idx="39">
                  <c:v>-3.8000000000000003</c:v>
                </c:pt>
                <c:pt idx="40">
                  <c:v>-4</c:v>
                </c:pt>
                <c:pt idx="41">
                  <c:v>-4.2</c:v>
                </c:pt>
                <c:pt idx="42">
                  <c:v>-4.4000000000000004</c:v>
                </c:pt>
                <c:pt idx="43">
                  <c:v>-4.6000000000000005</c:v>
                </c:pt>
                <c:pt idx="44">
                  <c:v>-4.8000000000000007</c:v>
                </c:pt>
                <c:pt idx="45">
                  <c:v>-5</c:v>
                </c:pt>
                <c:pt idx="46">
                  <c:v>-5.2</c:v>
                </c:pt>
                <c:pt idx="47">
                  <c:v>-5.4</c:v>
                </c:pt>
                <c:pt idx="48">
                  <c:v>-5.6000000000000005</c:v>
                </c:pt>
                <c:pt idx="49">
                  <c:v>-5.8000000000000007</c:v>
                </c:pt>
                <c:pt idx="50">
                  <c:v>-6</c:v>
                </c:pt>
              </c:numCache>
            </c:numRef>
          </c:yVal>
          <c:smooth val="0"/>
        </c:ser>
        <c:ser>
          <c:idx val="1"/>
          <c:order val="1"/>
          <c:tx>
            <c:strRef>
              <c:f>Sheet1!$C$1</c:f>
              <c:strCache>
                <c:ptCount val="1"/>
                <c:pt idx="0">
                  <c:v>Column1</c:v>
                </c:pt>
              </c:strCache>
            </c:strRef>
          </c:tx>
          <c:spPr>
            <a:ln w="25400">
              <a:solidFill>
                <a:srgbClr val="FFFF00"/>
              </a:solidFill>
            </a:ln>
          </c:spPr>
          <c:marker>
            <c:symbol val="none"/>
          </c:marker>
          <c:xVal>
            <c:numRef>
              <c:f>Sheet1!$A$2:$A$52</c:f>
              <c:numCache>
                <c:formatCode>General</c:formatCode>
                <c:ptCount val="5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numCache>
            </c:numRef>
          </c:xVal>
          <c:yVal>
            <c:numRef>
              <c:f>Sheet1!$C$2:$C$52</c:f>
              <c:numCache>
                <c:formatCode>General</c:formatCode>
                <c:ptCount val="51"/>
              </c:numCache>
            </c:numRef>
          </c:yVal>
          <c:smooth val="0"/>
        </c:ser>
        <c:dLbls>
          <c:showLegendKey val="0"/>
          <c:showVal val="0"/>
          <c:showCatName val="0"/>
          <c:showSerName val="0"/>
          <c:showPercent val="0"/>
          <c:showBubbleSize val="0"/>
        </c:dLbls>
        <c:axId val="20865792"/>
        <c:axId val="20867712"/>
      </c:scatterChart>
      <c:valAx>
        <c:axId val="20865792"/>
        <c:scaling>
          <c:orientation val="minMax"/>
          <c:max val="50"/>
          <c:min val="0"/>
        </c:scaling>
        <c:delete val="0"/>
        <c:axPos val="b"/>
        <c:majorGridlines/>
        <c:title>
          <c:tx>
            <c:rich>
              <a:bodyPr/>
              <a:lstStyle/>
              <a:p>
                <a:pPr>
                  <a:defRPr/>
                </a:pPr>
                <a:r>
                  <a:rPr lang="en-US" sz="1000" dirty="0" smtClean="0">
                    <a:latin typeface="Garamond" pitchFamily="18" charset="0"/>
                  </a:rPr>
                  <a:t>time</a:t>
                </a:r>
                <a:endParaRPr lang="en-US" sz="1000" dirty="0">
                  <a:latin typeface="Garamond" pitchFamily="18" charset="0"/>
                </a:endParaRPr>
              </a:p>
            </c:rich>
          </c:tx>
          <c:layout/>
          <c:overlay val="0"/>
        </c:title>
        <c:numFmt formatCode="General" sourceLinked="1"/>
        <c:majorTickMark val="out"/>
        <c:minorTickMark val="none"/>
        <c:tickLblPos val="low"/>
        <c:txPr>
          <a:bodyPr/>
          <a:lstStyle/>
          <a:p>
            <a:pPr>
              <a:defRPr sz="1000">
                <a:latin typeface="Garamond" pitchFamily="18" charset="0"/>
              </a:defRPr>
            </a:pPr>
            <a:endParaRPr lang="en-US"/>
          </a:p>
        </c:txPr>
        <c:crossAx val="20867712"/>
        <c:crosses val="autoZero"/>
        <c:crossBetween val="midCat"/>
        <c:majorUnit val="10"/>
      </c:valAx>
      <c:valAx>
        <c:axId val="20867712"/>
        <c:scaling>
          <c:orientation val="minMax"/>
        </c:scaling>
        <c:delete val="0"/>
        <c:axPos val="l"/>
        <c:majorGridlines/>
        <c:title>
          <c:tx>
            <c:rich>
              <a:bodyPr rot="-5400000" vert="horz"/>
              <a:lstStyle/>
              <a:p>
                <a:pPr>
                  <a:defRPr sz="1000">
                    <a:latin typeface="Garamond" pitchFamily="18" charset="0"/>
                  </a:defRPr>
                </a:pPr>
                <a:r>
                  <a:rPr lang="en-US" sz="1000" dirty="0" smtClean="0">
                    <a:latin typeface="Garamond" pitchFamily="18" charset="0"/>
                  </a:rPr>
                  <a:t>Velocity</a:t>
                </a:r>
                <a:endParaRPr lang="en-US" sz="1000" dirty="0">
                  <a:latin typeface="Garamond" pitchFamily="18" charset="0"/>
                </a:endParaRPr>
              </a:p>
            </c:rich>
          </c:tx>
          <c:layout/>
          <c:overlay val="0"/>
        </c:title>
        <c:numFmt formatCode="General" sourceLinked="1"/>
        <c:majorTickMark val="out"/>
        <c:minorTickMark val="none"/>
        <c:tickLblPos val="nextTo"/>
        <c:txPr>
          <a:bodyPr/>
          <a:lstStyle/>
          <a:p>
            <a:pPr>
              <a:defRPr sz="1000">
                <a:latin typeface="Garamond" pitchFamily="18" charset="0"/>
              </a:defRPr>
            </a:pPr>
            <a:endParaRPr lang="en-US"/>
          </a:p>
        </c:txPr>
        <c:crossAx val="20865792"/>
        <c:crosses val="autoZero"/>
        <c:crossBetween val="midCat"/>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200" dirty="0" smtClean="0">
                <a:latin typeface="Garamond" pitchFamily="18" charset="0"/>
              </a:rPr>
              <a:t>P</a:t>
            </a:r>
            <a:r>
              <a:rPr lang="en-US" sz="1200" baseline="0" dirty="0" smtClean="0">
                <a:latin typeface="Garamond" pitchFamily="18" charset="0"/>
              </a:rPr>
              <a:t>osition graph</a:t>
            </a:r>
            <a:endParaRPr lang="en-US" sz="1200" dirty="0">
              <a:latin typeface="Garamond" pitchFamily="18" charset="0"/>
            </a:endParaRPr>
          </a:p>
        </c:rich>
      </c:tx>
      <c:layout/>
      <c:overlay val="0"/>
    </c:title>
    <c:autoTitleDeleted val="0"/>
    <c:plotArea>
      <c:layout/>
      <c:scatterChart>
        <c:scatterStyle val="lineMarker"/>
        <c:varyColors val="0"/>
        <c:ser>
          <c:idx val="0"/>
          <c:order val="0"/>
          <c:tx>
            <c:strRef>
              <c:f>Sheet1!$B$1</c:f>
              <c:strCache>
                <c:ptCount val="1"/>
                <c:pt idx="0">
                  <c:v>Position</c:v>
                </c:pt>
              </c:strCache>
            </c:strRef>
          </c:tx>
          <c:spPr>
            <a:ln w="25400">
              <a:solidFill>
                <a:schemeClr val="tx1"/>
              </a:solidFill>
            </a:ln>
          </c:spPr>
          <c:marker>
            <c:symbol val="none"/>
          </c:marker>
          <c:xVal>
            <c:numRef>
              <c:f>Sheet1!$A$2:$A$52</c:f>
              <c:numCache>
                <c:formatCode>General</c:formatCode>
                <c:ptCount val="5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numCache>
            </c:numRef>
          </c:xVal>
          <c:yVal>
            <c:numRef>
              <c:f>Sheet1!$B$2:$B$52</c:f>
              <c:numCache>
                <c:formatCode>General</c:formatCode>
                <c:ptCount val="51"/>
                <c:pt idx="0">
                  <c:v>20</c:v>
                </c:pt>
                <c:pt idx="1">
                  <c:v>23.9</c:v>
                </c:pt>
                <c:pt idx="2">
                  <c:v>27.6</c:v>
                </c:pt>
                <c:pt idx="3">
                  <c:v>31.099999999999998</c:v>
                </c:pt>
                <c:pt idx="4">
                  <c:v>34.4</c:v>
                </c:pt>
                <c:pt idx="5">
                  <c:v>37.5</c:v>
                </c:pt>
                <c:pt idx="6">
                  <c:v>40.4</c:v>
                </c:pt>
                <c:pt idx="7">
                  <c:v>43.099999999999994</c:v>
                </c:pt>
                <c:pt idx="8">
                  <c:v>45.6</c:v>
                </c:pt>
                <c:pt idx="9">
                  <c:v>47.9</c:v>
                </c:pt>
                <c:pt idx="10">
                  <c:v>50</c:v>
                </c:pt>
                <c:pt idx="11">
                  <c:v>51.9</c:v>
                </c:pt>
                <c:pt idx="12">
                  <c:v>53.6</c:v>
                </c:pt>
                <c:pt idx="13">
                  <c:v>55.1</c:v>
                </c:pt>
                <c:pt idx="14">
                  <c:v>56.4</c:v>
                </c:pt>
                <c:pt idx="15">
                  <c:v>57.5</c:v>
                </c:pt>
                <c:pt idx="16">
                  <c:v>58.4</c:v>
                </c:pt>
                <c:pt idx="17">
                  <c:v>59.1</c:v>
                </c:pt>
                <c:pt idx="18">
                  <c:v>59.6</c:v>
                </c:pt>
                <c:pt idx="19">
                  <c:v>59.9</c:v>
                </c:pt>
                <c:pt idx="20">
                  <c:v>60</c:v>
                </c:pt>
                <c:pt idx="21">
                  <c:v>59.9</c:v>
                </c:pt>
                <c:pt idx="22">
                  <c:v>59.6</c:v>
                </c:pt>
                <c:pt idx="23">
                  <c:v>59.1</c:v>
                </c:pt>
                <c:pt idx="24">
                  <c:v>58.4</c:v>
                </c:pt>
                <c:pt idx="25">
                  <c:v>57.5</c:v>
                </c:pt>
                <c:pt idx="26">
                  <c:v>56.4</c:v>
                </c:pt>
                <c:pt idx="27">
                  <c:v>55.1</c:v>
                </c:pt>
                <c:pt idx="28">
                  <c:v>53.6</c:v>
                </c:pt>
                <c:pt idx="29">
                  <c:v>51.9</c:v>
                </c:pt>
                <c:pt idx="30">
                  <c:v>50</c:v>
                </c:pt>
                <c:pt idx="31">
                  <c:v>47.9</c:v>
                </c:pt>
                <c:pt idx="32">
                  <c:v>45.6</c:v>
                </c:pt>
                <c:pt idx="33">
                  <c:v>43.099999999999994</c:v>
                </c:pt>
                <c:pt idx="34">
                  <c:v>40.4</c:v>
                </c:pt>
                <c:pt idx="35">
                  <c:v>37.5</c:v>
                </c:pt>
                <c:pt idx="36">
                  <c:v>34.4</c:v>
                </c:pt>
                <c:pt idx="37">
                  <c:v>31.099999999999998</c:v>
                </c:pt>
                <c:pt idx="38">
                  <c:v>27.6</c:v>
                </c:pt>
                <c:pt idx="39">
                  <c:v>23.9</c:v>
                </c:pt>
                <c:pt idx="40">
                  <c:v>20</c:v>
                </c:pt>
                <c:pt idx="41">
                  <c:v>15.899999999999999</c:v>
                </c:pt>
                <c:pt idx="42">
                  <c:v>11.599999999999994</c:v>
                </c:pt>
                <c:pt idx="43">
                  <c:v>7.0999999999999943</c:v>
                </c:pt>
                <c:pt idx="44">
                  <c:v>2.3999999999999986</c:v>
                </c:pt>
                <c:pt idx="45">
                  <c:v>-2.5</c:v>
                </c:pt>
                <c:pt idx="46">
                  <c:v>-7.6000000000000085</c:v>
                </c:pt>
                <c:pt idx="47">
                  <c:v>-12.900000000000006</c:v>
                </c:pt>
                <c:pt idx="48">
                  <c:v>-18.400000000000006</c:v>
                </c:pt>
                <c:pt idx="49">
                  <c:v>-24.100000000000009</c:v>
                </c:pt>
                <c:pt idx="50">
                  <c:v>-30</c:v>
                </c:pt>
              </c:numCache>
            </c:numRef>
          </c:yVal>
          <c:smooth val="0"/>
        </c:ser>
        <c:ser>
          <c:idx val="1"/>
          <c:order val="1"/>
          <c:tx>
            <c:strRef>
              <c:f>Sheet1!$C$1</c:f>
              <c:strCache>
                <c:ptCount val="1"/>
                <c:pt idx="0">
                  <c:v>tangent at 40</c:v>
                </c:pt>
              </c:strCache>
            </c:strRef>
          </c:tx>
          <c:spPr>
            <a:ln w="25400">
              <a:solidFill>
                <a:srgbClr val="FFFF00"/>
              </a:solidFill>
            </a:ln>
          </c:spPr>
          <c:marker>
            <c:symbol val="none"/>
          </c:marker>
          <c:xVal>
            <c:numRef>
              <c:f>Sheet1!$A$2:$A$52</c:f>
              <c:numCache>
                <c:formatCode>General</c:formatCode>
                <c:ptCount val="5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numCache>
            </c:numRef>
          </c:xVal>
          <c:yVal>
            <c:numRef>
              <c:f>Sheet1!$C$2:$C$52</c:f>
              <c:numCache>
                <c:formatCode>General</c:formatCode>
                <c:ptCount val="51"/>
                <c:pt idx="0">
                  <c:v>110</c:v>
                </c:pt>
                <c:pt idx="1">
                  <c:v>108</c:v>
                </c:pt>
                <c:pt idx="2">
                  <c:v>106</c:v>
                </c:pt>
                <c:pt idx="3">
                  <c:v>104</c:v>
                </c:pt>
                <c:pt idx="4">
                  <c:v>102</c:v>
                </c:pt>
                <c:pt idx="5">
                  <c:v>100</c:v>
                </c:pt>
                <c:pt idx="6">
                  <c:v>98</c:v>
                </c:pt>
                <c:pt idx="7">
                  <c:v>96</c:v>
                </c:pt>
                <c:pt idx="8">
                  <c:v>94</c:v>
                </c:pt>
                <c:pt idx="9">
                  <c:v>92</c:v>
                </c:pt>
                <c:pt idx="10">
                  <c:v>90</c:v>
                </c:pt>
                <c:pt idx="11">
                  <c:v>88</c:v>
                </c:pt>
                <c:pt idx="12">
                  <c:v>86</c:v>
                </c:pt>
                <c:pt idx="13">
                  <c:v>84</c:v>
                </c:pt>
                <c:pt idx="14">
                  <c:v>82</c:v>
                </c:pt>
                <c:pt idx="15">
                  <c:v>80</c:v>
                </c:pt>
                <c:pt idx="16">
                  <c:v>78</c:v>
                </c:pt>
                <c:pt idx="17">
                  <c:v>76</c:v>
                </c:pt>
                <c:pt idx="18">
                  <c:v>74</c:v>
                </c:pt>
                <c:pt idx="19">
                  <c:v>72</c:v>
                </c:pt>
                <c:pt idx="20">
                  <c:v>70</c:v>
                </c:pt>
                <c:pt idx="21">
                  <c:v>68</c:v>
                </c:pt>
                <c:pt idx="22">
                  <c:v>66</c:v>
                </c:pt>
                <c:pt idx="23">
                  <c:v>64</c:v>
                </c:pt>
                <c:pt idx="24">
                  <c:v>62</c:v>
                </c:pt>
                <c:pt idx="25">
                  <c:v>60</c:v>
                </c:pt>
                <c:pt idx="26">
                  <c:v>58</c:v>
                </c:pt>
                <c:pt idx="27">
                  <c:v>56</c:v>
                </c:pt>
                <c:pt idx="28">
                  <c:v>54</c:v>
                </c:pt>
                <c:pt idx="29">
                  <c:v>52</c:v>
                </c:pt>
                <c:pt idx="30">
                  <c:v>50</c:v>
                </c:pt>
                <c:pt idx="31">
                  <c:v>48</c:v>
                </c:pt>
                <c:pt idx="32">
                  <c:v>46</c:v>
                </c:pt>
                <c:pt idx="33">
                  <c:v>44</c:v>
                </c:pt>
                <c:pt idx="34">
                  <c:v>42</c:v>
                </c:pt>
                <c:pt idx="35">
                  <c:v>40</c:v>
                </c:pt>
                <c:pt idx="36">
                  <c:v>38</c:v>
                </c:pt>
                <c:pt idx="37">
                  <c:v>36</c:v>
                </c:pt>
                <c:pt idx="38">
                  <c:v>34</c:v>
                </c:pt>
                <c:pt idx="39">
                  <c:v>32</c:v>
                </c:pt>
                <c:pt idx="40">
                  <c:v>30</c:v>
                </c:pt>
                <c:pt idx="41">
                  <c:v>28</c:v>
                </c:pt>
                <c:pt idx="42">
                  <c:v>26</c:v>
                </c:pt>
                <c:pt idx="43">
                  <c:v>24</c:v>
                </c:pt>
                <c:pt idx="44">
                  <c:v>22</c:v>
                </c:pt>
                <c:pt idx="45">
                  <c:v>20</c:v>
                </c:pt>
                <c:pt idx="46">
                  <c:v>18</c:v>
                </c:pt>
                <c:pt idx="47">
                  <c:v>16</c:v>
                </c:pt>
                <c:pt idx="48">
                  <c:v>14</c:v>
                </c:pt>
                <c:pt idx="49">
                  <c:v>12</c:v>
                </c:pt>
                <c:pt idx="50">
                  <c:v>10</c:v>
                </c:pt>
              </c:numCache>
            </c:numRef>
          </c:yVal>
          <c:smooth val="0"/>
        </c:ser>
        <c:dLbls>
          <c:showLegendKey val="0"/>
          <c:showVal val="0"/>
          <c:showCatName val="0"/>
          <c:showSerName val="0"/>
          <c:showPercent val="0"/>
          <c:showBubbleSize val="0"/>
        </c:dLbls>
        <c:axId val="20897152"/>
        <c:axId val="23098880"/>
      </c:scatterChart>
      <c:valAx>
        <c:axId val="20897152"/>
        <c:scaling>
          <c:orientation val="minMax"/>
          <c:max val="50"/>
          <c:min val="0"/>
        </c:scaling>
        <c:delete val="0"/>
        <c:axPos val="b"/>
        <c:majorGridlines/>
        <c:title>
          <c:tx>
            <c:rich>
              <a:bodyPr/>
              <a:lstStyle/>
              <a:p>
                <a:pPr>
                  <a:defRPr/>
                </a:pPr>
                <a:r>
                  <a:rPr lang="en-US" sz="1000" dirty="0" smtClean="0">
                    <a:latin typeface="Garamond" pitchFamily="18" charset="0"/>
                  </a:rPr>
                  <a:t>time</a:t>
                </a:r>
                <a:endParaRPr lang="en-US" sz="1000" dirty="0">
                  <a:latin typeface="Garamond" pitchFamily="18" charset="0"/>
                </a:endParaRPr>
              </a:p>
            </c:rich>
          </c:tx>
          <c:layout/>
          <c:overlay val="0"/>
        </c:title>
        <c:numFmt formatCode="General" sourceLinked="1"/>
        <c:majorTickMark val="out"/>
        <c:minorTickMark val="none"/>
        <c:tickLblPos val="nextTo"/>
        <c:txPr>
          <a:bodyPr/>
          <a:lstStyle/>
          <a:p>
            <a:pPr>
              <a:defRPr sz="1000">
                <a:latin typeface="Garamond" pitchFamily="18" charset="0"/>
              </a:defRPr>
            </a:pPr>
            <a:endParaRPr lang="en-US"/>
          </a:p>
        </c:txPr>
        <c:crossAx val="23098880"/>
        <c:crosses val="autoZero"/>
        <c:crossBetween val="midCat"/>
        <c:majorUnit val="10"/>
      </c:valAx>
      <c:valAx>
        <c:axId val="23098880"/>
        <c:scaling>
          <c:orientation val="minMax"/>
        </c:scaling>
        <c:delete val="0"/>
        <c:axPos val="l"/>
        <c:majorGridlines/>
        <c:title>
          <c:tx>
            <c:rich>
              <a:bodyPr rot="-5400000" vert="horz"/>
              <a:lstStyle/>
              <a:p>
                <a:pPr>
                  <a:defRPr sz="1000">
                    <a:latin typeface="Garamond" pitchFamily="18" charset="0"/>
                  </a:defRPr>
                </a:pPr>
                <a:r>
                  <a:rPr lang="en-US" sz="1000" dirty="0" smtClean="0">
                    <a:latin typeface="Garamond" pitchFamily="18" charset="0"/>
                  </a:rPr>
                  <a:t>Position</a:t>
                </a:r>
                <a:endParaRPr lang="en-US" sz="1000" dirty="0">
                  <a:latin typeface="Garamond" pitchFamily="18" charset="0"/>
                </a:endParaRPr>
              </a:p>
            </c:rich>
          </c:tx>
          <c:layout/>
          <c:overlay val="0"/>
        </c:title>
        <c:numFmt formatCode="General" sourceLinked="1"/>
        <c:majorTickMark val="out"/>
        <c:minorTickMark val="none"/>
        <c:tickLblPos val="nextTo"/>
        <c:txPr>
          <a:bodyPr/>
          <a:lstStyle/>
          <a:p>
            <a:pPr>
              <a:defRPr sz="1000">
                <a:latin typeface="Garamond" pitchFamily="18" charset="0"/>
              </a:defRPr>
            </a:pPr>
            <a:endParaRPr lang="en-US"/>
          </a:p>
        </c:txPr>
        <c:crossAx val="20897152"/>
        <c:crosses val="autoZero"/>
        <c:crossBetween val="midCat"/>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200" dirty="0" smtClean="0">
                <a:latin typeface="Garamond" pitchFamily="18" charset="0"/>
              </a:rPr>
              <a:t>Velocity Graph</a:t>
            </a:r>
            <a:endParaRPr lang="en-US" sz="1200" dirty="0">
              <a:latin typeface="Garamond" pitchFamily="18" charset="0"/>
            </a:endParaRPr>
          </a:p>
        </c:rich>
      </c:tx>
      <c:layout/>
      <c:overlay val="0"/>
    </c:title>
    <c:autoTitleDeleted val="0"/>
    <c:plotArea>
      <c:layout/>
      <c:scatterChart>
        <c:scatterStyle val="lineMarker"/>
        <c:varyColors val="0"/>
        <c:ser>
          <c:idx val="0"/>
          <c:order val="0"/>
          <c:tx>
            <c:strRef>
              <c:f>Sheet1!$B$1</c:f>
              <c:strCache>
                <c:ptCount val="1"/>
                <c:pt idx="0">
                  <c:v>velocity</c:v>
                </c:pt>
              </c:strCache>
            </c:strRef>
          </c:tx>
          <c:spPr>
            <a:ln w="19050">
              <a:solidFill>
                <a:schemeClr val="tx1"/>
              </a:solidFill>
            </a:ln>
          </c:spPr>
          <c:marker>
            <c:symbol val="none"/>
          </c:marker>
          <c:xVal>
            <c:numRef>
              <c:f>Sheet1!$A$2:$A$52</c:f>
              <c:numCache>
                <c:formatCode>General</c:formatCode>
                <c:ptCount val="5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numCache>
            </c:numRef>
          </c:xVal>
          <c:yVal>
            <c:numRef>
              <c:f>Sheet1!$B$2:$B$52</c:f>
              <c:numCache>
                <c:formatCode>General</c:formatCode>
                <c:ptCount val="51"/>
                <c:pt idx="0">
                  <c:v>4</c:v>
                </c:pt>
                <c:pt idx="1">
                  <c:v>3.8000000000000003</c:v>
                </c:pt>
                <c:pt idx="2">
                  <c:v>3.6</c:v>
                </c:pt>
                <c:pt idx="3">
                  <c:v>3.4000000000000004</c:v>
                </c:pt>
                <c:pt idx="4">
                  <c:v>3.2</c:v>
                </c:pt>
                <c:pt idx="5">
                  <c:v>3</c:v>
                </c:pt>
                <c:pt idx="6">
                  <c:v>2.8000000000000003</c:v>
                </c:pt>
                <c:pt idx="7">
                  <c:v>2.6</c:v>
                </c:pt>
                <c:pt idx="8">
                  <c:v>2.4000000000000004</c:v>
                </c:pt>
                <c:pt idx="9">
                  <c:v>2.2000000000000002</c:v>
                </c:pt>
                <c:pt idx="10">
                  <c:v>2</c:v>
                </c:pt>
                <c:pt idx="11">
                  <c:v>1.8</c:v>
                </c:pt>
                <c:pt idx="12">
                  <c:v>1.6</c:v>
                </c:pt>
                <c:pt idx="13">
                  <c:v>1.4000000000000001</c:v>
                </c:pt>
                <c:pt idx="14">
                  <c:v>1.2000000000000002</c:v>
                </c:pt>
                <c:pt idx="15">
                  <c:v>1</c:v>
                </c:pt>
                <c:pt idx="16">
                  <c:v>0.8</c:v>
                </c:pt>
                <c:pt idx="17">
                  <c:v>0.60000000000000009</c:v>
                </c:pt>
                <c:pt idx="18">
                  <c:v>0.4</c:v>
                </c:pt>
                <c:pt idx="19">
                  <c:v>0.2</c:v>
                </c:pt>
                <c:pt idx="20">
                  <c:v>0</c:v>
                </c:pt>
                <c:pt idx="21">
                  <c:v>-0.2</c:v>
                </c:pt>
                <c:pt idx="22">
                  <c:v>-0.4</c:v>
                </c:pt>
                <c:pt idx="23">
                  <c:v>-0.60000000000000009</c:v>
                </c:pt>
                <c:pt idx="24">
                  <c:v>-0.8</c:v>
                </c:pt>
                <c:pt idx="25">
                  <c:v>-1</c:v>
                </c:pt>
                <c:pt idx="26">
                  <c:v>-1.2000000000000002</c:v>
                </c:pt>
                <c:pt idx="27">
                  <c:v>-1.4000000000000001</c:v>
                </c:pt>
                <c:pt idx="28">
                  <c:v>-1.6</c:v>
                </c:pt>
                <c:pt idx="29">
                  <c:v>-1.8</c:v>
                </c:pt>
                <c:pt idx="30">
                  <c:v>-2</c:v>
                </c:pt>
                <c:pt idx="31">
                  <c:v>-2.2000000000000002</c:v>
                </c:pt>
                <c:pt idx="32">
                  <c:v>-2.4000000000000004</c:v>
                </c:pt>
                <c:pt idx="33">
                  <c:v>-2.6</c:v>
                </c:pt>
                <c:pt idx="34">
                  <c:v>-2.8000000000000003</c:v>
                </c:pt>
                <c:pt idx="35">
                  <c:v>-3</c:v>
                </c:pt>
                <c:pt idx="36">
                  <c:v>-3.2</c:v>
                </c:pt>
                <c:pt idx="37">
                  <c:v>-3.4000000000000004</c:v>
                </c:pt>
                <c:pt idx="38">
                  <c:v>-3.6</c:v>
                </c:pt>
                <c:pt idx="39">
                  <c:v>-3.8000000000000003</c:v>
                </c:pt>
                <c:pt idx="40">
                  <c:v>-4</c:v>
                </c:pt>
                <c:pt idx="41">
                  <c:v>-4.2</c:v>
                </c:pt>
                <c:pt idx="42">
                  <c:v>-4.4000000000000004</c:v>
                </c:pt>
                <c:pt idx="43">
                  <c:v>-4.6000000000000005</c:v>
                </c:pt>
                <c:pt idx="44">
                  <c:v>-4.8000000000000007</c:v>
                </c:pt>
                <c:pt idx="45">
                  <c:v>-5</c:v>
                </c:pt>
                <c:pt idx="46">
                  <c:v>-5.2</c:v>
                </c:pt>
                <c:pt idx="47">
                  <c:v>-5.4</c:v>
                </c:pt>
                <c:pt idx="48">
                  <c:v>-5.6000000000000005</c:v>
                </c:pt>
                <c:pt idx="49">
                  <c:v>-5.8000000000000007</c:v>
                </c:pt>
                <c:pt idx="50">
                  <c:v>-6</c:v>
                </c:pt>
              </c:numCache>
            </c:numRef>
          </c:yVal>
          <c:smooth val="0"/>
        </c:ser>
        <c:ser>
          <c:idx val="1"/>
          <c:order val="1"/>
          <c:tx>
            <c:strRef>
              <c:f>Sheet1!$C$1</c:f>
              <c:strCache>
                <c:ptCount val="1"/>
                <c:pt idx="0">
                  <c:v>Column1</c:v>
                </c:pt>
              </c:strCache>
            </c:strRef>
          </c:tx>
          <c:spPr>
            <a:ln w="25400">
              <a:solidFill>
                <a:srgbClr val="FFFF00"/>
              </a:solidFill>
            </a:ln>
          </c:spPr>
          <c:marker>
            <c:symbol val="none"/>
          </c:marker>
          <c:xVal>
            <c:numRef>
              <c:f>Sheet1!$A$2:$A$52</c:f>
              <c:numCache>
                <c:formatCode>General</c:formatCode>
                <c:ptCount val="5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numCache>
            </c:numRef>
          </c:xVal>
          <c:yVal>
            <c:numRef>
              <c:f>Sheet1!$C$2:$C$52</c:f>
              <c:numCache>
                <c:formatCode>General</c:formatCode>
                <c:ptCount val="51"/>
              </c:numCache>
            </c:numRef>
          </c:yVal>
          <c:smooth val="0"/>
        </c:ser>
        <c:dLbls>
          <c:showLegendKey val="0"/>
          <c:showVal val="0"/>
          <c:showCatName val="0"/>
          <c:showSerName val="0"/>
          <c:showPercent val="0"/>
          <c:showBubbleSize val="0"/>
        </c:dLbls>
        <c:axId val="22747392"/>
        <c:axId val="22757760"/>
      </c:scatterChart>
      <c:valAx>
        <c:axId val="22747392"/>
        <c:scaling>
          <c:orientation val="minMax"/>
          <c:max val="50"/>
          <c:min val="0"/>
        </c:scaling>
        <c:delete val="0"/>
        <c:axPos val="b"/>
        <c:majorGridlines/>
        <c:title>
          <c:tx>
            <c:rich>
              <a:bodyPr/>
              <a:lstStyle/>
              <a:p>
                <a:pPr>
                  <a:defRPr/>
                </a:pPr>
                <a:r>
                  <a:rPr lang="en-US" sz="1000" dirty="0" smtClean="0">
                    <a:latin typeface="Garamond" pitchFamily="18" charset="0"/>
                  </a:rPr>
                  <a:t>time</a:t>
                </a:r>
                <a:endParaRPr lang="en-US" sz="1000" dirty="0">
                  <a:latin typeface="Garamond" pitchFamily="18" charset="0"/>
                </a:endParaRPr>
              </a:p>
            </c:rich>
          </c:tx>
          <c:layout/>
          <c:overlay val="0"/>
        </c:title>
        <c:numFmt formatCode="General" sourceLinked="1"/>
        <c:majorTickMark val="out"/>
        <c:minorTickMark val="none"/>
        <c:tickLblPos val="low"/>
        <c:txPr>
          <a:bodyPr/>
          <a:lstStyle/>
          <a:p>
            <a:pPr>
              <a:defRPr sz="1000">
                <a:latin typeface="Garamond" pitchFamily="18" charset="0"/>
              </a:defRPr>
            </a:pPr>
            <a:endParaRPr lang="en-US"/>
          </a:p>
        </c:txPr>
        <c:crossAx val="22757760"/>
        <c:crosses val="autoZero"/>
        <c:crossBetween val="midCat"/>
        <c:majorUnit val="10"/>
      </c:valAx>
      <c:valAx>
        <c:axId val="22757760"/>
        <c:scaling>
          <c:orientation val="minMax"/>
        </c:scaling>
        <c:delete val="0"/>
        <c:axPos val="l"/>
        <c:majorGridlines/>
        <c:title>
          <c:tx>
            <c:rich>
              <a:bodyPr rot="-5400000" vert="horz"/>
              <a:lstStyle/>
              <a:p>
                <a:pPr>
                  <a:defRPr sz="1000">
                    <a:latin typeface="Garamond" pitchFamily="18" charset="0"/>
                  </a:defRPr>
                </a:pPr>
                <a:r>
                  <a:rPr lang="en-US" sz="1000" dirty="0" smtClean="0">
                    <a:latin typeface="Garamond" pitchFamily="18" charset="0"/>
                  </a:rPr>
                  <a:t>Velocity</a:t>
                </a:r>
                <a:endParaRPr lang="en-US" sz="1000" dirty="0">
                  <a:latin typeface="Garamond" pitchFamily="18" charset="0"/>
                </a:endParaRPr>
              </a:p>
            </c:rich>
          </c:tx>
          <c:layout/>
          <c:overlay val="0"/>
        </c:title>
        <c:numFmt formatCode="General" sourceLinked="1"/>
        <c:majorTickMark val="out"/>
        <c:minorTickMark val="none"/>
        <c:tickLblPos val="nextTo"/>
        <c:txPr>
          <a:bodyPr/>
          <a:lstStyle/>
          <a:p>
            <a:pPr>
              <a:defRPr sz="1000">
                <a:latin typeface="Garamond" pitchFamily="18" charset="0"/>
              </a:defRPr>
            </a:pPr>
            <a:endParaRPr lang="en-US"/>
          </a:p>
        </c:txPr>
        <c:crossAx val="22747392"/>
        <c:crosses val="autoZero"/>
        <c:crossBetween val="midCat"/>
      </c:valAx>
    </c:plotArea>
    <c:plotVisOnly val="1"/>
    <c:dispBlanksAs val="gap"/>
    <c:showDLblsOverMax val="0"/>
  </c:chart>
  <c:txPr>
    <a:bodyPr/>
    <a:lstStyle/>
    <a:p>
      <a:pPr>
        <a:defRPr sz="1800"/>
      </a:pPr>
      <a:endParaRPr lang="en-US"/>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200" dirty="0" smtClean="0">
                <a:latin typeface="Garamond" pitchFamily="18" charset="0"/>
              </a:rPr>
              <a:t>P</a:t>
            </a:r>
            <a:r>
              <a:rPr lang="en-US" sz="1200" baseline="0" dirty="0" smtClean="0">
                <a:latin typeface="Garamond" pitchFamily="18" charset="0"/>
              </a:rPr>
              <a:t>osition graph</a:t>
            </a:r>
            <a:endParaRPr lang="en-US" sz="1200" dirty="0">
              <a:latin typeface="Garamond" pitchFamily="18" charset="0"/>
            </a:endParaRPr>
          </a:p>
        </c:rich>
      </c:tx>
      <c:layout/>
      <c:overlay val="0"/>
    </c:title>
    <c:autoTitleDeleted val="0"/>
    <c:plotArea>
      <c:layout/>
      <c:scatterChart>
        <c:scatterStyle val="lineMarker"/>
        <c:varyColors val="0"/>
        <c:ser>
          <c:idx val="0"/>
          <c:order val="0"/>
          <c:tx>
            <c:strRef>
              <c:f>Sheet1!$B$1</c:f>
              <c:strCache>
                <c:ptCount val="1"/>
                <c:pt idx="0">
                  <c:v>Position</c:v>
                </c:pt>
              </c:strCache>
            </c:strRef>
          </c:tx>
          <c:spPr>
            <a:ln w="19050">
              <a:solidFill>
                <a:schemeClr val="tx1"/>
              </a:solidFill>
            </a:ln>
          </c:spPr>
          <c:marker>
            <c:symbol val="none"/>
          </c:marker>
          <c:xVal>
            <c:numRef>
              <c:f>Sheet1!$A$2:$A$52</c:f>
              <c:numCache>
                <c:formatCode>General</c:formatCode>
                <c:ptCount val="5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numCache>
            </c:numRef>
          </c:xVal>
          <c:yVal>
            <c:numRef>
              <c:f>Sheet1!$B$2:$B$52</c:f>
              <c:numCache>
                <c:formatCode>General</c:formatCode>
                <c:ptCount val="51"/>
                <c:pt idx="0">
                  <c:v>20</c:v>
                </c:pt>
                <c:pt idx="1">
                  <c:v>23.9</c:v>
                </c:pt>
                <c:pt idx="2">
                  <c:v>27.6</c:v>
                </c:pt>
                <c:pt idx="3">
                  <c:v>31.099999999999998</c:v>
                </c:pt>
                <c:pt idx="4">
                  <c:v>34.4</c:v>
                </c:pt>
                <c:pt idx="5">
                  <c:v>37.5</c:v>
                </c:pt>
                <c:pt idx="6">
                  <c:v>40.4</c:v>
                </c:pt>
                <c:pt idx="7">
                  <c:v>43.099999999999994</c:v>
                </c:pt>
                <c:pt idx="8">
                  <c:v>45.6</c:v>
                </c:pt>
                <c:pt idx="9">
                  <c:v>47.9</c:v>
                </c:pt>
                <c:pt idx="10">
                  <c:v>50</c:v>
                </c:pt>
                <c:pt idx="11">
                  <c:v>51.9</c:v>
                </c:pt>
                <c:pt idx="12">
                  <c:v>53.6</c:v>
                </c:pt>
                <c:pt idx="13">
                  <c:v>55.1</c:v>
                </c:pt>
                <c:pt idx="14">
                  <c:v>56.4</c:v>
                </c:pt>
                <c:pt idx="15">
                  <c:v>57.5</c:v>
                </c:pt>
                <c:pt idx="16">
                  <c:v>58.4</c:v>
                </c:pt>
                <c:pt idx="17">
                  <c:v>59.1</c:v>
                </c:pt>
                <c:pt idx="18">
                  <c:v>59.6</c:v>
                </c:pt>
                <c:pt idx="19">
                  <c:v>59.9</c:v>
                </c:pt>
                <c:pt idx="20">
                  <c:v>60</c:v>
                </c:pt>
                <c:pt idx="21">
                  <c:v>59.9</c:v>
                </c:pt>
                <c:pt idx="22">
                  <c:v>59.6</c:v>
                </c:pt>
                <c:pt idx="23">
                  <c:v>59.1</c:v>
                </c:pt>
                <c:pt idx="24">
                  <c:v>58.4</c:v>
                </c:pt>
                <c:pt idx="25">
                  <c:v>57.5</c:v>
                </c:pt>
                <c:pt idx="26">
                  <c:v>56.4</c:v>
                </c:pt>
                <c:pt idx="27">
                  <c:v>55.1</c:v>
                </c:pt>
                <c:pt idx="28">
                  <c:v>53.6</c:v>
                </c:pt>
                <c:pt idx="29">
                  <c:v>51.9</c:v>
                </c:pt>
                <c:pt idx="30">
                  <c:v>50</c:v>
                </c:pt>
                <c:pt idx="31">
                  <c:v>47.9</c:v>
                </c:pt>
                <c:pt idx="32">
                  <c:v>45.6</c:v>
                </c:pt>
                <c:pt idx="33">
                  <c:v>43.099999999999994</c:v>
                </c:pt>
                <c:pt idx="34">
                  <c:v>40.4</c:v>
                </c:pt>
                <c:pt idx="35">
                  <c:v>37.5</c:v>
                </c:pt>
                <c:pt idx="36">
                  <c:v>34.4</c:v>
                </c:pt>
                <c:pt idx="37">
                  <c:v>31.099999999999998</c:v>
                </c:pt>
                <c:pt idx="38">
                  <c:v>27.6</c:v>
                </c:pt>
                <c:pt idx="39">
                  <c:v>23.9</c:v>
                </c:pt>
                <c:pt idx="40">
                  <c:v>20</c:v>
                </c:pt>
                <c:pt idx="41">
                  <c:v>15.899999999999999</c:v>
                </c:pt>
                <c:pt idx="42">
                  <c:v>11.599999999999994</c:v>
                </c:pt>
                <c:pt idx="43">
                  <c:v>7.0999999999999943</c:v>
                </c:pt>
                <c:pt idx="44">
                  <c:v>2.3999999999999986</c:v>
                </c:pt>
                <c:pt idx="45">
                  <c:v>-2.5</c:v>
                </c:pt>
                <c:pt idx="46">
                  <c:v>-7.6000000000000085</c:v>
                </c:pt>
                <c:pt idx="47">
                  <c:v>-12.900000000000006</c:v>
                </c:pt>
                <c:pt idx="48">
                  <c:v>-18.400000000000006</c:v>
                </c:pt>
                <c:pt idx="49">
                  <c:v>-24.100000000000009</c:v>
                </c:pt>
                <c:pt idx="50">
                  <c:v>-30</c:v>
                </c:pt>
              </c:numCache>
            </c:numRef>
          </c:yVal>
          <c:smooth val="0"/>
        </c:ser>
        <c:dLbls>
          <c:showLegendKey val="0"/>
          <c:showVal val="0"/>
          <c:showCatName val="0"/>
          <c:showSerName val="0"/>
          <c:showPercent val="0"/>
          <c:showBubbleSize val="0"/>
        </c:dLbls>
        <c:axId val="22832640"/>
        <c:axId val="22834560"/>
      </c:scatterChart>
      <c:valAx>
        <c:axId val="22832640"/>
        <c:scaling>
          <c:orientation val="minMax"/>
          <c:max val="50"/>
          <c:min val="0"/>
        </c:scaling>
        <c:delete val="0"/>
        <c:axPos val="b"/>
        <c:majorGridlines/>
        <c:title>
          <c:tx>
            <c:rich>
              <a:bodyPr/>
              <a:lstStyle/>
              <a:p>
                <a:pPr>
                  <a:defRPr/>
                </a:pPr>
                <a:r>
                  <a:rPr lang="en-US" sz="1000" dirty="0" smtClean="0">
                    <a:latin typeface="Garamond" pitchFamily="18" charset="0"/>
                  </a:rPr>
                  <a:t>time</a:t>
                </a:r>
                <a:endParaRPr lang="en-US" sz="1000" dirty="0">
                  <a:latin typeface="Garamond" pitchFamily="18" charset="0"/>
                </a:endParaRPr>
              </a:p>
            </c:rich>
          </c:tx>
          <c:layout/>
          <c:overlay val="0"/>
        </c:title>
        <c:numFmt formatCode="General" sourceLinked="1"/>
        <c:majorTickMark val="out"/>
        <c:minorTickMark val="none"/>
        <c:tickLblPos val="nextTo"/>
        <c:txPr>
          <a:bodyPr/>
          <a:lstStyle/>
          <a:p>
            <a:pPr>
              <a:defRPr sz="1000">
                <a:latin typeface="Garamond" pitchFamily="18" charset="0"/>
              </a:defRPr>
            </a:pPr>
            <a:endParaRPr lang="en-US"/>
          </a:p>
        </c:txPr>
        <c:crossAx val="22834560"/>
        <c:crosses val="autoZero"/>
        <c:crossBetween val="midCat"/>
        <c:majorUnit val="10"/>
      </c:valAx>
      <c:valAx>
        <c:axId val="22834560"/>
        <c:scaling>
          <c:orientation val="minMax"/>
        </c:scaling>
        <c:delete val="0"/>
        <c:axPos val="l"/>
        <c:majorGridlines/>
        <c:title>
          <c:tx>
            <c:rich>
              <a:bodyPr rot="-5400000" vert="horz"/>
              <a:lstStyle/>
              <a:p>
                <a:pPr>
                  <a:defRPr sz="1000">
                    <a:latin typeface="Garamond" pitchFamily="18" charset="0"/>
                  </a:defRPr>
                </a:pPr>
                <a:r>
                  <a:rPr lang="en-US" sz="1000" dirty="0" smtClean="0">
                    <a:latin typeface="Garamond" pitchFamily="18" charset="0"/>
                  </a:rPr>
                  <a:t>Position</a:t>
                </a:r>
                <a:endParaRPr lang="en-US" sz="1000" dirty="0">
                  <a:latin typeface="Garamond" pitchFamily="18" charset="0"/>
                </a:endParaRPr>
              </a:p>
            </c:rich>
          </c:tx>
          <c:layout/>
          <c:overlay val="0"/>
        </c:title>
        <c:numFmt formatCode="General" sourceLinked="1"/>
        <c:majorTickMark val="out"/>
        <c:minorTickMark val="none"/>
        <c:tickLblPos val="nextTo"/>
        <c:txPr>
          <a:bodyPr/>
          <a:lstStyle/>
          <a:p>
            <a:pPr>
              <a:defRPr sz="1000">
                <a:latin typeface="Garamond" pitchFamily="18" charset="0"/>
              </a:defRPr>
            </a:pPr>
            <a:endParaRPr lang="en-US"/>
          </a:p>
        </c:txPr>
        <c:crossAx val="22832640"/>
        <c:crosses val="autoZero"/>
        <c:crossBetween val="midCat"/>
      </c:valAx>
    </c:plotArea>
    <c:plotVisOnly val="1"/>
    <c:dispBlanksAs val="gap"/>
    <c:showDLblsOverMax val="0"/>
  </c:chart>
  <c:txPr>
    <a:bodyPr/>
    <a:lstStyle/>
    <a:p>
      <a:pPr>
        <a:defRPr sz="1800"/>
      </a:pPr>
      <a:endParaRPr lang="en-US"/>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velocity</c:v>
                </c:pt>
              </c:strCache>
            </c:strRef>
          </c:tx>
          <c:spPr>
            <a:ln w="25400">
              <a:solidFill>
                <a:srgbClr val="FFFF00"/>
              </a:solidFill>
            </a:ln>
          </c:spPr>
          <c:marker>
            <c:symbol val="none"/>
          </c:marker>
          <c:xVal>
            <c:numRef>
              <c:f>Sheet1!$A$2:$A$52</c:f>
              <c:numCache>
                <c:formatCode>General</c:formatCode>
                <c:ptCount val="5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numCache>
            </c:numRef>
          </c:xVal>
          <c:yVal>
            <c:numRef>
              <c:f>Sheet1!$B$2:$B$52</c:f>
              <c:numCache>
                <c:formatCode>General</c:formatCode>
                <c:ptCount val="51"/>
                <c:pt idx="0">
                  <c:v>5</c:v>
                </c:pt>
                <c:pt idx="1">
                  <c:v>5.0821135821724717</c:v>
                </c:pt>
                <c:pt idx="2">
                  <c:v>5.1271793927666263</c:v>
                </c:pt>
                <c:pt idx="3">
                  <c:v>5.1334907539817456</c:v>
                </c:pt>
                <c:pt idx="4">
                  <c:v>5.099632399282398</c:v>
                </c:pt>
                <c:pt idx="5">
                  <c:v>5.0245000170343044</c:v>
                </c:pt>
                <c:pt idx="6">
                  <c:v>4.9073174082456363</c:v>
                </c:pt>
                <c:pt idx="7">
                  <c:v>4.7476510720475673</c:v>
                </c:pt>
                <c:pt idx="8">
                  <c:v>4.5454220524898705</c:v>
                </c:pt>
                <c:pt idx="9">
                  <c:v>4.300914901786328</c:v>
                </c:pt>
                <c:pt idx="10">
                  <c:v>4.0147836381531494</c:v>
                </c:pt>
                <c:pt idx="11">
                  <c:v>3.6880546006604877</c:v>
                </c:pt>
                <c:pt idx="12">
                  <c:v>3.3221261288697788</c:v>
                </c:pt>
                <c:pt idx="13">
                  <c:v>2.9187650212551293</c:v>
                </c:pt>
                <c:pt idx="14">
                  <c:v>2.4800997532934588</c:v>
                </c:pt>
                <c:pt idx="15">
                  <c:v>2.0086104634371584</c:v>
                </c:pt>
                <c:pt idx="16">
                  <c:v>1.507115742730329</c:v>
                </c:pt>
                <c:pt idx="17">
                  <c:v>0.97875629136815812</c:v>
                </c:pt>
                <c:pt idx="18">
                  <c:v>0.42697553279933192</c:v>
                </c:pt>
                <c:pt idx="19">
                  <c:v>-0.14450269719516123</c:v>
                </c:pt>
                <c:pt idx="20">
                  <c:v>-0.73169924287357335</c:v>
                </c:pt>
                <c:pt idx="21">
                  <c:v>-1.3304073335586446</c:v>
                </c:pt>
                <c:pt idx="22">
                  <c:v>-1.9362227084299104</c:v>
                </c:pt>
                <c:pt idx="23">
                  <c:v>-2.5445759454492496</c:v>
                </c:pt>
                <c:pt idx="24">
                  <c:v>-3.1507667575815383</c:v>
                </c:pt>
                <c:pt idx="25">
                  <c:v>-3.7500000000000018</c:v>
                </c:pt>
                <c:pt idx="26">
                  <c:v>-4.3374231144016804</c:v>
                </c:pt>
                <c:pt idx="27">
                  <c:v>-4.9081647210649111</c:v>
                </c:pt>
                <c:pt idx="28">
                  <c:v>-5.4573740560042516</c:v>
                </c:pt>
                <c:pt idx="29">
                  <c:v>-5.9802609396488746</c:v>
                </c:pt>
                <c:pt idx="30">
                  <c:v>-6.4721359549995787</c:v>
                </c:pt>
                <c:pt idx="31">
                  <c:v>-6.9284505073001048</c:v>
                </c:pt>
                <c:pt idx="32">
                  <c:v>-7.3448364339631853</c:v>
                </c:pt>
                <c:pt idx="33">
                  <c:v>-7.7171448328724868</c:v>
                </c:pt>
                <c:pt idx="34">
                  <c:v>-8.041483779269365</c:v>
                </c:pt>
                <c:pt idx="35">
                  <c:v>-8.3142546062373466</c:v>
                </c:pt>
                <c:pt idx="36">
                  <c:v>-8.5321864313045079</c:v>
                </c:pt>
                <c:pt idx="37">
                  <c:v>-8.6923686218600675</c:v>
                </c:pt>
                <c:pt idx="38">
                  <c:v>-8.7922809048699548</c:v>
                </c:pt>
                <c:pt idx="39">
                  <c:v>-8.8298208416988526</c:v>
                </c:pt>
                <c:pt idx="40">
                  <c:v>-8.8033284066042512</c:v>
                </c:pt>
                <c:pt idx="41">
                  <c:v>-8.7116074275418143</c:v>
                </c:pt>
                <c:pt idx="42">
                  <c:v>-8.5539436701719129</c:v>
                </c:pt>
                <c:pt idx="43">
                  <c:v>-8.3301193702265408</c:v>
                </c:pt>
                <c:pt idx="44">
                  <c:v>-8.0404240455087646</c:v>
                </c:pt>
                <c:pt idx="45">
                  <c:v>-7.6856614465620021</c:v>
                </c:pt>
                <c:pt idx="46">
                  <c:v>-7.2671525342568639</c:v>
                </c:pt>
                <c:pt idx="47">
                  <c:v>-6.7867344029796435</c:v>
                </c:pt>
                <c:pt idx="48">
                  <c:v>-6.2467550995371575</c:v>
                </c:pt>
                <c:pt idx="49">
                  <c:v>-5.6500643200758782</c:v>
                </c:pt>
                <c:pt idx="50">
                  <c:v>-4.9999999999999964</c:v>
                </c:pt>
              </c:numCache>
            </c:numRef>
          </c:yVal>
          <c:smooth val="0"/>
        </c:ser>
        <c:dLbls>
          <c:showLegendKey val="0"/>
          <c:showVal val="0"/>
          <c:showCatName val="0"/>
          <c:showSerName val="0"/>
          <c:showPercent val="0"/>
          <c:showBubbleSize val="0"/>
        </c:dLbls>
        <c:axId val="29533312"/>
        <c:axId val="29535232"/>
      </c:scatterChart>
      <c:valAx>
        <c:axId val="29533312"/>
        <c:scaling>
          <c:orientation val="minMax"/>
          <c:max val="50"/>
          <c:min val="0"/>
        </c:scaling>
        <c:delete val="0"/>
        <c:axPos val="b"/>
        <c:majorGridlines/>
        <c:title>
          <c:tx>
            <c:rich>
              <a:bodyPr/>
              <a:lstStyle/>
              <a:p>
                <a:pPr>
                  <a:defRPr/>
                </a:pPr>
                <a:r>
                  <a:rPr lang="en-US" dirty="0" smtClean="0"/>
                  <a:t>time ( s )</a:t>
                </a:r>
                <a:endParaRPr lang="en-US" dirty="0"/>
              </a:p>
            </c:rich>
          </c:tx>
          <c:layout/>
          <c:overlay val="0"/>
        </c:title>
        <c:numFmt formatCode="General" sourceLinked="1"/>
        <c:majorTickMark val="out"/>
        <c:minorTickMark val="none"/>
        <c:tickLblPos val="low"/>
        <c:crossAx val="29535232"/>
        <c:crosses val="autoZero"/>
        <c:crossBetween val="midCat"/>
      </c:valAx>
      <c:valAx>
        <c:axId val="29535232"/>
        <c:scaling>
          <c:orientation val="minMax"/>
        </c:scaling>
        <c:delete val="0"/>
        <c:axPos val="l"/>
        <c:majorGridlines/>
        <c:title>
          <c:tx>
            <c:rich>
              <a:bodyPr rot="-5400000" vert="horz"/>
              <a:lstStyle/>
              <a:p>
                <a:pPr>
                  <a:defRPr/>
                </a:pPr>
                <a:r>
                  <a:rPr lang="en-US" dirty="0" smtClean="0"/>
                  <a:t>velocity</a:t>
                </a:r>
                <a:r>
                  <a:rPr lang="en-US" baseline="0" dirty="0" smtClean="0"/>
                  <a:t> ( m/s )</a:t>
                </a:r>
                <a:endParaRPr lang="en-US" dirty="0"/>
              </a:p>
            </c:rich>
          </c:tx>
          <c:layout/>
          <c:overlay val="0"/>
        </c:title>
        <c:numFmt formatCode="General" sourceLinked="1"/>
        <c:majorTickMark val="out"/>
        <c:minorTickMark val="none"/>
        <c:tickLblPos val="nextTo"/>
        <c:crossAx val="29533312"/>
        <c:crosses val="autoZero"/>
        <c:crossBetween val="midCat"/>
      </c:valAx>
    </c:plotArea>
    <c:plotVisOnly val="1"/>
    <c:dispBlanksAs val="gap"/>
    <c:showDLblsOverMax val="0"/>
  </c:chart>
  <c:txPr>
    <a:bodyPr/>
    <a:lstStyle/>
    <a:p>
      <a:pPr>
        <a:defRPr sz="18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20.wmf"/><Relationship Id="rId13" Type="http://schemas.openxmlformats.org/officeDocument/2006/relationships/image" Target="../media/image25.wmf"/><Relationship Id="rId3" Type="http://schemas.openxmlformats.org/officeDocument/2006/relationships/image" Target="../media/image15.wmf"/><Relationship Id="rId7" Type="http://schemas.openxmlformats.org/officeDocument/2006/relationships/image" Target="../media/image19.wmf"/><Relationship Id="rId12" Type="http://schemas.openxmlformats.org/officeDocument/2006/relationships/image" Target="../media/image24.wmf"/><Relationship Id="rId2" Type="http://schemas.openxmlformats.org/officeDocument/2006/relationships/image" Target="../media/image14.wmf"/><Relationship Id="rId1" Type="http://schemas.openxmlformats.org/officeDocument/2006/relationships/image" Target="../media/image13.wmf"/><Relationship Id="rId6" Type="http://schemas.openxmlformats.org/officeDocument/2006/relationships/image" Target="../media/image18.wmf"/><Relationship Id="rId11" Type="http://schemas.openxmlformats.org/officeDocument/2006/relationships/image" Target="../media/image23.wmf"/><Relationship Id="rId5" Type="http://schemas.openxmlformats.org/officeDocument/2006/relationships/image" Target="../media/image17.wmf"/><Relationship Id="rId10" Type="http://schemas.openxmlformats.org/officeDocument/2006/relationships/image" Target="../media/image22.wmf"/><Relationship Id="rId4" Type="http://schemas.openxmlformats.org/officeDocument/2006/relationships/image" Target="../media/image16.wmf"/><Relationship Id="rId9" Type="http://schemas.openxmlformats.org/officeDocument/2006/relationships/image" Target="../media/image21.wmf"/></Relationships>
</file>

<file path=ppt/drawings/drawing1.xml><?xml version="1.0" encoding="utf-8"?>
<c:userShapes xmlns:c="http://schemas.openxmlformats.org/drawingml/2006/chart">
  <cdr:relSizeAnchor xmlns:cdr="http://schemas.openxmlformats.org/drawingml/2006/chartDrawing">
    <cdr:from>
      <cdr:x>0.64584</cdr:x>
      <cdr:y>0.39063</cdr:y>
    </cdr:from>
    <cdr:to>
      <cdr:x>0.78473</cdr:x>
      <cdr:y>0.44792</cdr:y>
    </cdr:to>
    <cdr:sp macro="" textlink="">
      <cdr:nvSpPr>
        <cdr:cNvPr id="4" name="Rectangle 3"/>
        <cdr:cNvSpPr/>
      </cdr:nvSpPr>
      <cdr:spPr>
        <a:xfrm xmlns:a="http://schemas.openxmlformats.org/drawingml/2006/main">
          <a:off x="1771674" y="714375"/>
          <a:ext cx="381000" cy="104775"/>
        </a:xfrm>
        <a:prstGeom xmlns:a="http://schemas.openxmlformats.org/drawingml/2006/main" prst="rect">
          <a:avLst/>
        </a:prstGeom>
        <a:pattFill xmlns:a="http://schemas.openxmlformats.org/drawingml/2006/main" prst="dkVert">
          <a:fgClr>
            <a:srgbClr val="00B0F0"/>
          </a:fgClr>
          <a:bgClr>
            <a:srgbClr val="0070C0"/>
          </a:bgClr>
        </a:patt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0.64584</cdr:x>
      <cdr:y>0.44661</cdr:y>
    </cdr:from>
    <cdr:to>
      <cdr:x>0.78386</cdr:x>
      <cdr:y>0.50521</cdr:y>
    </cdr:to>
    <cdr:sp macro="" textlink="">
      <cdr:nvSpPr>
        <cdr:cNvPr id="5" name="Right Triangle 4"/>
        <cdr:cNvSpPr/>
      </cdr:nvSpPr>
      <cdr:spPr>
        <a:xfrm xmlns:a="http://schemas.openxmlformats.org/drawingml/2006/main" rot="10800000">
          <a:off x="1771673" y="816767"/>
          <a:ext cx="378620" cy="107157"/>
        </a:xfrm>
        <a:prstGeom xmlns:a="http://schemas.openxmlformats.org/drawingml/2006/main" prst="rtTriangle">
          <a:avLst/>
        </a:prstGeom>
        <a:pattFill xmlns:a="http://schemas.openxmlformats.org/drawingml/2006/main" prst="dkVert">
          <a:fgClr>
            <a:srgbClr val="00B0F0"/>
          </a:fgClr>
          <a:bgClr>
            <a:srgbClr val="0070C0"/>
          </a:bgClr>
        </a:patt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0.36459</cdr:x>
      <cdr:y>0.32986</cdr:y>
    </cdr:from>
    <cdr:to>
      <cdr:x>0.5</cdr:x>
      <cdr:y>0.38542</cdr:y>
    </cdr:to>
    <cdr:sp macro="" textlink="">
      <cdr:nvSpPr>
        <cdr:cNvPr id="6" name="Right Triangle 5"/>
        <cdr:cNvSpPr/>
      </cdr:nvSpPr>
      <cdr:spPr>
        <a:xfrm xmlns:a="http://schemas.openxmlformats.org/drawingml/2006/main">
          <a:off x="1000148" y="603249"/>
          <a:ext cx="371451" cy="101602"/>
        </a:xfrm>
        <a:prstGeom xmlns:a="http://schemas.openxmlformats.org/drawingml/2006/main" prst="rtTriangle">
          <a:avLst/>
        </a:prstGeom>
        <a:pattFill xmlns:a="http://schemas.openxmlformats.org/drawingml/2006/main" prst="dkVert">
          <a:fgClr>
            <a:srgbClr val="00FF00"/>
          </a:fgClr>
          <a:bgClr>
            <a:srgbClr val="00B050"/>
          </a:bgClr>
        </a:patt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userShapes>
</file>

<file path=ppt/drawings/drawing2.xml><?xml version="1.0" encoding="utf-8"?>
<c:userShapes xmlns:c="http://schemas.openxmlformats.org/drawingml/2006/chart">
  <cdr:relSizeAnchor xmlns:cdr="http://schemas.openxmlformats.org/drawingml/2006/chartDrawing">
    <cdr:from>
      <cdr:x>0.21789</cdr:x>
      <cdr:y>0.32943</cdr:y>
    </cdr:from>
    <cdr:to>
      <cdr:x>0.5</cdr:x>
      <cdr:y>0.33073</cdr:y>
    </cdr:to>
    <cdr:cxnSp macro="">
      <cdr:nvCxnSpPr>
        <cdr:cNvPr id="3" name="Straight Connector 2"/>
        <cdr:cNvCxnSpPr/>
      </cdr:nvCxnSpPr>
      <cdr:spPr>
        <a:xfrm xmlns:a="http://schemas.openxmlformats.org/drawingml/2006/main" flipH="1">
          <a:off x="597718" y="602456"/>
          <a:ext cx="773882" cy="2382"/>
        </a:xfrm>
        <a:prstGeom xmlns:a="http://schemas.openxmlformats.org/drawingml/2006/main" prst="line">
          <a:avLst/>
        </a:prstGeom>
        <a:ln xmlns:a="http://schemas.openxmlformats.org/drawingml/2006/main" w="19050">
          <a:solidFill>
            <a:srgbClr val="00FF00"/>
          </a:solidFill>
          <a:prstDash val="sys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0.21607</cdr:x>
      <cdr:y>0.37849</cdr:y>
    </cdr:from>
    <cdr:to>
      <cdr:x>0.35438</cdr:x>
      <cdr:y>0.37979</cdr:y>
    </cdr:to>
    <cdr:cxnSp macro="">
      <cdr:nvCxnSpPr>
        <cdr:cNvPr id="4" name="Straight Connector 3"/>
        <cdr:cNvCxnSpPr/>
      </cdr:nvCxnSpPr>
      <cdr:spPr>
        <a:xfrm xmlns:a="http://schemas.openxmlformats.org/drawingml/2006/main" flipH="1">
          <a:off x="592736" y="692185"/>
          <a:ext cx="379388" cy="2382"/>
        </a:xfrm>
        <a:prstGeom xmlns:a="http://schemas.openxmlformats.org/drawingml/2006/main" prst="line">
          <a:avLst/>
        </a:prstGeom>
        <a:ln xmlns:a="http://schemas.openxmlformats.org/drawingml/2006/main" w="19050">
          <a:solidFill>
            <a:srgbClr val="00FF00"/>
          </a:solidFill>
          <a:prstDash val="sys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0.64497</cdr:x>
      <cdr:y>0.38021</cdr:y>
    </cdr:from>
    <cdr:to>
      <cdr:x>0.92944</cdr:x>
      <cdr:y>0.38151</cdr:y>
    </cdr:to>
    <cdr:cxnSp macro="">
      <cdr:nvCxnSpPr>
        <cdr:cNvPr id="7" name="Straight Connector 6"/>
        <cdr:cNvCxnSpPr/>
      </cdr:nvCxnSpPr>
      <cdr:spPr>
        <a:xfrm xmlns:a="http://schemas.openxmlformats.org/drawingml/2006/main">
          <a:off x="1769293" y="695325"/>
          <a:ext cx="780352" cy="2381"/>
        </a:xfrm>
        <a:prstGeom xmlns:a="http://schemas.openxmlformats.org/drawingml/2006/main" prst="line">
          <a:avLst/>
        </a:prstGeom>
        <a:ln xmlns:a="http://schemas.openxmlformats.org/drawingml/2006/main" w="19050">
          <a:solidFill>
            <a:srgbClr val="00B0F0"/>
          </a:solidFill>
          <a:prstDash val="sys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0.78647</cdr:x>
      <cdr:y>0.52734</cdr:y>
    </cdr:from>
    <cdr:to>
      <cdr:x>0.92944</cdr:x>
      <cdr:y>0.52995</cdr:y>
    </cdr:to>
    <cdr:cxnSp macro="">
      <cdr:nvCxnSpPr>
        <cdr:cNvPr id="9" name="Straight Connector 8"/>
        <cdr:cNvCxnSpPr/>
      </cdr:nvCxnSpPr>
      <cdr:spPr>
        <a:xfrm xmlns:a="http://schemas.openxmlformats.org/drawingml/2006/main" flipV="1">
          <a:off x="2157437" y="964406"/>
          <a:ext cx="392208" cy="4763"/>
        </a:xfrm>
        <a:prstGeom xmlns:a="http://schemas.openxmlformats.org/drawingml/2006/main" prst="line">
          <a:avLst/>
        </a:prstGeom>
        <a:ln xmlns:a="http://schemas.openxmlformats.org/drawingml/2006/main" w="19050">
          <a:solidFill>
            <a:srgbClr val="00B0F0"/>
          </a:solidFill>
          <a:prstDash val="sys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F3F1F9-8DAC-466F-9386-BDA0CA7DD76C}" type="datetimeFigureOut">
              <a:rPr lang="en-US" smtClean="0"/>
              <a:t>1/22/2013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ED3E73-C367-4E86-8016-3EACEFDB4FD1}" type="slidenum">
              <a:rPr lang="en-US" smtClean="0"/>
              <a:t>‹#›</a:t>
            </a:fld>
            <a:endParaRPr lang="en-US"/>
          </a:p>
        </p:txBody>
      </p:sp>
    </p:spTree>
    <p:extLst>
      <p:ext uri="{BB962C8B-B14F-4D97-AF65-F5344CB8AC3E}">
        <p14:creationId xmlns:p14="http://schemas.microsoft.com/office/powerpoint/2010/main" val="36872217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1st Toss</a:t>
            </a:r>
            <a:r>
              <a:rPr lang="en-US" baseline="0" dirty="0" smtClean="0"/>
              <a:t> ball and observe.</a:t>
            </a:r>
          </a:p>
          <a:p>
            <a:r>
              <a:rPr lang="en-US" baseline="0" dirty="0" smtClean="0"/>
              <a:t>2nd Discuss pictures on slide.</a:t>
            </a:r>
          </a:p>
          <a:p>
            <a:r>
              <a:rPr lang="en-US" baseline="0" dirty="0" smtClean="0"/>
              <a:t>3rd Use </a:t>
            </a:r>
            <a:r>
              <a:rPr lang="en-US" baseline="0" dirty="0" err="1" smtClean="0"/>
              <a:t>PhET</a:t>
            </a:r>
            <a:r>
              <a:rPr lang="en-US" baseline="0" dirty="0" smtClean="0"/>
              <a:t> for general case.</a:t>
            </a:r>
          </a:p>
          <a:p>
            <a:r>
              <a:rPr lang="en-US" baseline="0" dirty="0" smtClean="0"/>
              <a:t>4th Do demonstration for special case of constant acceleration.</a:t>
            </a:r>
            <a:endParaRPr lang="en-US" dirty="0"/>
          </a:p>
        </p:txBody>
      </p:sp>
      <p:sp>
        <p:nvSpPr>
          <p:cNvPr id="4" name="Slide Number Placeholder 3"/>
          <p:cNvSpPr>
            <a:spLocks noGrp="1"/>
          </p:cNvSpPr>
          <p:nvPr>
            <p:ph type="sldNum" sz="quarter" idx="10"/>
          </p:nvPr>
        </p:nvSpPr>
        <p:spPr/>
        <p:txBody>
          <a:bodyPr/>
          <a:lstStyle/>
          <a:p>
            <a:fld id="{1BED3E73-C367-4E86-8016-3EACEFDB4FD1}" type="slidenum">
              <a:rPr lang="en-US" smtClean="0"/>
              <a:t>4</a:t>
            </a:fld>
            <a:endParaRPr lang="en-US"/>
          </a:p>
        </p:txBody>
      </p:sp>
    </p:spTree>
    <p:extLst>
      <p:ext uri="{BB962C8B-B14F-4D97-AF65-F5344CB8AC3E}">
        <p14:creationId xmlns:p14="http://schemas.microsoft.com/office/powerpoint/2010/main" val="34438647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7240" y="1447800"/>
            <a:ext cx="7543800" cy="838200"/>
          </a:xfrm>
        </p:spPr>
        <p:txBody>
          <a:bodyPr>
            <a:noAutofit/>
          </a:bodyPr>
          <a:lstStyle>
            <a:lvl1pPr>
              <a:defRPr sz="3600">
                <a:solidFill>
                  <a:schemeClr val="tx1"/>
                </a:solidFill>
                <a:latin typeface="Garamond" pitchFamily="18" charset="0"/>
              </a:defRPr>
            </a:lvl1pPr>
          </a:lstStyle>
          <a:p>
            <a:r>
              <a:rPr lang="en-US" dirty="0"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Friday, September 07,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ransition>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dirty="0" smtClean="0"/>
              <a:t>Friday, September 07,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ransition>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r>
              <a:rPr lang="en-US" dirty="0"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r>
              <a:rPr lang="en-US" dirty="0" smtClean="0"/>
              <a:t>Friday, September 07, 2012</a:t>
            </a:r>
            <a:endParaRPr lang="en-US" dirty="0"/>
          </a:p>
        </p:txBody>
      </p:sp>
      <p:sp>
        <p:nvSpPr>
          <p:cNvPr id="13" name="Slide Number Placeholder 12"/>
          <p:cNvSpPr>
            <a:spLocks noGrp="1"/>
          </p:cNvSpPr>
          <p:nvPr>
            <p:ph type="sldNum" sz="quarter" idx="11"/>
          </p:nvPr>
        </p:nvSpPr>
        <p:spPr/>
        <p:txBody>
          <a:bodyPr/>
          <a:lstStyle/>
          <a:p>
            <a:fld id="{1789C0F2-17E0-497A-9BBE-0C73201AAFE3}"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dirty="0" smtClean="0"/>
              <a:t>Friday, September 07, 2012</a:t>
            </a:r>
            <a:endParaRPr lang="en-US" dirty="0"/>
          </a:p>
        </p:txBody>
      </p:sp>
      <p:sp>
        <p:nvSpPr>
          <p:cNvPr id="9" name="Slide Number Placeholder 8"/>
          <p:cNvSpPr>
            <a:spLocks noGrp="1"/>
          </p:cNvSpPr>
          <p:nvPr>
            <p:ph type="sldNum" sz="quarter" idx="11"/>
          </p:nvPr>
        </p:nvSpPr>
        <p:spPr/>
        <p:txBody>
          <a:bodyPr/>
          <a:lstStyle/>
          <a:p>
            <a:fld id="{1789C0F2-17E0-497A-9BBE-0C73201AAFE3}"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r>
              <a:rPr lang="en-US" dirty="0"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r>
              <a:rPr lang="en-US" dirty="0" smtClean="0"/>
              <a:t>Friday, September 07, 2012</a:t>
            </a:r>
            <a:endParaRPr lang="en-US" dirty="0"/>
          </a:p>
        </p:txBody>
      </p:sp>
      <p:sp>
        <p:nvSpPr>
          <p:cNvPr id="8" name="Slide Number Placeholder 7"/>
          <p:cNvSpPr>
            <a:spLocks noGrp="1"/>
          </p:cNvSpPr>
          <p:nvPr>
            <p:ph type="sldNum" sz="quarter" idx="11"/>
          </p:nvPr>
        </p:nvSpPr>
        <p:spPr/>
        <p:txBody>
          <a:bodyPr/>
          <a:lstStyle/>
          <a:p>
            <a:fld id="{1789C0F2-17E0-497A-9BBE-0C73201AAFE3}"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dirty="0" smtClean="0"/>
              <a:t>Friday, September 07, 2012</a:t>
            </a:r>
            <a:endParaRPr lang="en-US" dirty="0"/>
          </a:p>
        </p:txBody>
      </p:sp>
      <p:sp>
        <p:nvSpPr>
          <p:cNvPr id="6" name="Slide Number Placeholder 5"/>
          <p:cNvSpPr>
            <a:spLocks noGrp="1"/>
          </p:cNvSpPr>
          <p:nvPr>
            <p:ph type="sldNum" sz="quarter" idx="11"/>
          </p:nvPr>
        </p:nvSpPr>
        <p:spPr/>
        <p:txBody>
          <a:bodyPr/>
          <a:lstStyle/>
          <a:p>
            <a:fld id="{1789C0F2-17E0-497A-9BBE-0C73201AAFE3}"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r>
              <a:rPr lang="en-US" dirty="0" smtClean="0"/>
              <a:t>Friday, September 07, 2012</a:t>
            </a:r>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r>
              <a:rPr lang="en-US" dirty="0" smtClean="0"/>
              <a:t>Friday, September 07, 2012</a:t>
            </a:r>
            <a:endParaRPr lang="en-US" dirty="0"/>
          </a:p>
        </p:txBody>
      </p:sp>
      <p:sp>
        <p:nvSpPr>
          <p:cNvPr id="14" name="Slide Number Placeholder 13"/>
          <p:cNvSpPr>
            <a:spLocks noGrp="1"/>
          </p:cNvSpPr>
          <p:nvPr>
            <p:ph type="sldNum" sz="quarter" idx="11"/>
          </p:nvPr>
        </p:nvSpPr>
        <p:spPr/>
        <p:txBody>
          <a:bodyPr/>
          <a:lstStyle/>
          <a:p>
            <a:fld id="{1789C0F2-17E0-497A-9BBE-0C73201AAFE3}"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r>
              <a:rPr lang="en-US" dirty="0" smtClean="0"/>
              <a:t>Friday, September 07, 2012</a:t>
            </a:r>
            <a:endParaRPr lang="en-US"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1789C0F2-17E0-497A-9BBE-0C73201AAF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ransition>
    <p:wipe dir="d"/>
  </p:transition>
  <p:timing>
    <p:tnLst>
      <p:par>
        <p:cTn id="1" dur="indefinite" restart="never" nodeType="tmRoot"/>
      </p:par>
    </p:tnLst>
  </p:timing>
  <p:hf hdr="0" ftr="0" dt="0"/>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image" Target="../media/image5.jpeg"/><Relationship Id="rId7" Type="http://schemas.openxmlformats.org/officeDocument/2006/relationships/chart" Target="../charts/chart2.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1.xml"/><Relationship Id="rId5" Type="http://schemas.openxmlformats.org/officeDocument/2006/relationships/hyperlink" Target="http://phet.colorado.edu/en/simulation/calculus-grapher" TargetMode="External"/><Relationship Id="rId4" Type="http://schemas.openxmlformats.org/officeDocument/2006/relationships/image" Target="../media/image2.jpeg"/><Relationship Id="rId9" Type="http://schemas.openxmlformats.org/officeDocument/2006/relationships/chart" Target="../charts/chart4.xml"/></Relationships>
</file>

<file path=ppt/slides/_rels/slide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oleObject" Target="../embeddings/oleObject1.bin"/><Relationship Id="rId7" Type="http://schemas.openxmlformats.org/officeDocument/2006/relationships/image" Target="../media/image7.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jpeg"/><Relationship Id="rId4" Type="http://schemas.openxmlformats.org/officeDocument/2006/relationships/image" Target="../media/image6.wmf"/><Relationship Id="rId9" Type="http://schemas.openxmlformats.org/officeDocument/2006/relationships/image" Target="../media/image8.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oleObject" Target="../embeddings/oleObject4.bin"/><Relationship Id="rId7" Type="http://schemas.openxmlformats.org/officeDocument/2006/relationships/image" Target="../media/image10.wmf"/><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5.bin"/><Relationship Id="rId11" Type="http://schemas.openxmlformats.org/officeDocument/2006/relationships/image" Target="../media/image12.wmf"/><Relationship Id="rId5" Type="http://schemas.openxmlformats.org/officeDocument/2006/relationships/image" Target="../media/image2.jpeg"/><Relationship Id="rId10" Type="http://schemas.openxmlformats.org/officeDocument/2006/relationships/oleObject" Target="../embeddings/oleObject7.bin"/><Relationship Id="rId4" Type="http://schemas.openxmlformats.org/officeDocument/2006/relationships/image" Target="../media/image9.wmf"/><Relationship Id="rId9" Type="http://schemas.openxmlformats.org/officeDocument/2006/relationships/image" Target="../media/image11.wmf"/></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hyperlink" Target="http://phet.colorado.edu/en/simulation/vector-addition" TargetMode="Externa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image" Target="../media/image17.wmf"/><Relationship Id="rId18" Type="http://schemas.openxmlformats.org/officeDocument/2006/relationships/oleObject" Target="../embeddings/oleObject15.bin"/><Relationship Id="rId26" Type="http://schemas.openxmlformats.org/officeDocument/2006/relationships/oleObject" Target="../embeddings/oleObject19.bin"/><Relationship Id="rId3" Type="http://schemas.openxmlformats.org/officeDocument/2006/relationships/oleObject" Target="../embeddings/oleObject8.bin"/><Relationship Id="rId21" Type="http://schemas.openxmlformats.org/officeDocument/2006/relationships/image" Target="../media/image21.wmf"/><Relationship Id="rId7" Type="http://schemas.openxmlformats.org/officeDocument/2006/relationships/image" Target="../media/image14.wmf"/><Relationship Id="rId12" Type="http://schemas.openxmlformats.org/officeDocument/2006/relationships/oleObject" Target="../embeddings/oleObject12.bin"/><Relationship Id="rId17" Type="http://schemas.openxmlformats.org/officeDocument/2006/relationships/image" Target="../media/image19.wmf"/><Relationship Id="rId25" Type="http://schemas.openxmlformats.org/officeDocument/2006/relationships/image" Target="../media/image23.wmf"/><Relationship Id="rId2" Type="http://schemas.openxmlformats.org/officeDocument/2006/relationships/slideLayout" Target="../slideLayouts/slideLayout1.xml"/><Relationship Id="rId16" Type="http://schemas.openxmlformats.org/officeDocument/2006/relationships/oleObject" Target="../embeddings/oleObject14.bin"/><Relationship Id="rId20" Type="http://schemas.openxmlformats.org/officeDocument/2006/relationships/oleObject" Target="../embeddings/oleObject16.bin"/><Relationship Id="rId29" Type="http://schemas.openxmlformats.org/officeDocument/2006/relationships/image" Target="../media/image25.wmf"/><Relationship Id="rId1" Type="http://schemas.openxmlformats.org/officeDocument/2006/relationships/vmlDrawing" Target="../drawings/vmlDrawing3.vml"/><Relationship Id="rId6" Type="http://schemas.openxmlformats.org/officeDocument/2006/relationships/oleObject" Target="../embeddings/oleObject9.bin"/><Relationship Id="rId11" Type="http://schemas.openxmlformats.org/officeDocument/2006/relationships/image" Target="../media/image16.wmf"/><Relationship Id="rId24" Type="http://schemas.openxmlformats.org/officeDocument/2006/relationships/oleObject" Target="../embeddings/oleObject18.bin"/><Relationship Id="rId5" Type="http://schemas.openxmlformats.org/officeDocument/2006/relationships/image" Target="../media/image2.jpeg"/><Relationship Id="rId15" Type="http://schemas.openxmlformats.org/officeDocument/2006/relationships/image" Target="../media/image18.wmf"/><Relationship Id="rId23" Type="http://schemas.openxmlformats.org/officeDocument/2006/relationships/image" Target="../media/image22.wmf"/><Relationship Id="rId28" Type="http://schemas.openxmlformats.org/officeDocument/2006/relationships/oleObject" Target="../embeddings/oleObject20.bin"/><Relationship Id="rId10" Type="http://schemas.openxmlformats.org/officeDocument/2006/relationships/oleObject" Target="../embeddings/oleObject11.bin"/><Relationship Id="rId19" Type="http://schemas.openxmlformats.org/officeDocument/2006/relationships/image" Target="../media/image20.wmf"/><Relationship Id="rId4" Type="http://schemas.openxmlformats.org/officeDocument/2006/relationships/image" Target="../media/image13.wmf"/><Relationship Id="rId9" Type="http://schemas.openxmlformats.org/officeDocument/2006/relationships/image" Target="../media/image15.wmf"/><Relationship Id="rId14" Type="http://schemas.openxmlformats.org/officeDocument/2006/relationships/oleObject" Target="../embeddings/oleObject13.bin"/><Relationship Id="rId22" Type="http://schemas.openxmlformats.org/officeDocument/2006/relationships/oleObject" Target="../embeddings/oleObject17.bin"/><Relationship Id="rId27" Type="http://schemas.openxmlformats.org/officeDocument/2006/relationships/image" Target="../media/image24.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57200"/>
            <a:ext cx="7543800" cy="838200"/>
          </a:xfrm>
        </p:spPr>
        <p:txBody>
          <a:bodyPr/>
          <a:lstStyle/>
          <a:p>
            <a:pPr algn="ctr"/>
            <a:r>
              <a:rPr lang="en-US" dirty="0" smtClean="0"/>
              <a:t>Physics 101  -  Lecture 3</a:t>
            </a:r>
            <a:endParaRPr lang="en-US" dirty="0"/>
          </a:p>
        </p:txBody>
      </p:sp>
      <p:sp>
        <p:nvSpPr>
          <p:cNvPr id="3" name="Title 1"/>
          <p:cNvSpPr txBox="1">
            <a:spLocks/>
          </p:cNvSpPr>
          <p:nvPr/>
        </p:nvSpPr>
        <p:spPr>
          <a:xfrm>
            <a:off x="838200" y="1508781"/>
            <a:ext cx="7543800" cy="57911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t>Today’s lecture will cover sections 3.1 to 3.4</a:t>
            </a:r>
            <a:endParaRPr lang="en-US" sz="3200" dirty="0"/>
          </a:p>
        </p:txBody>
      </p:sp>
      <p:sp>
        <p:nvSpPr>
          <p:cNvPr id="4" name="Title 1"/>
          <p:cNvSpPr txBox="1">
            <a:spLocks/>
          </p:cNvSpPr>
          <p:nvPr/>
        </p:nvSpPr>
        <p:spPr>
          <a:xfrm>
            <a:off x="1" y="6418555"/>
            <a:ext cx="457244" cy="439445"/>
          </a:xfrm>
          <a:prstGeom prst="rect">
            <a:avLst/>
          </a:prstGeom>
          <a:blipFill>
            <a:blip r:embed="rId2"/>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smtClean="0">
                <a:solidFill>
                  <a:schemeClr val="bg1"/>
                </a:solidFill>
              </a:rPr>
              <a:t>1</a:t>
            </a:r>
            <a:endParaRPr lang="en-US" sz="2000" b="1" dirty="0">
              <a:solidFill>
                <a:schemeClr val="bg1"/>
              </a:solidFill>
            </a:endParaRPr>
          </a:p>
        </p:txBody>
      </p:sp>
    </p:spTree>
    <p:extLst>
      <p:ext uri="{BB962C8B-B14F-4D97-AF65-F5344CB8AC3E}">
        <p14:creationId xmlns:p14="http://schemas.microsoft.com/office/powerpoint/2010/main" val="3043252451"/>
      </p:ext>
    </p:extLst>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215438" y="274320"/>
            <a:ext cx="8482213" cy="1831877"/>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solidFill>
                  <a:srgbClr val="FFFF00"/>
                </a:solidFill>
              </a:rPr>
              <a:t>Clicker Question (L3Q1)	You are in a car moving toward the West.  There is a stop sign in front of you. You are stepping on the brake so as to stop at the sign.  If the positive direction is East, which of the following is correct?</a:t>
            </a:r>
            <a:endParaRPr lang="en-US" sz="2800" dirty="0">
              <a:solidFill>
                <a:srgbClr val="FFFF00"/>
              </a:solidFill>
            </a:endParaRPr>
          </a:p>
        </p:txBody>
      </p:sp>
      <p:sp>
        <p:nvSpPr>
          <p:cNvPr id="4" name="Title 1"/>
          <p:cNvSpPr txBox="1">
            <a:spLocks/>
          </p:cNvSpPr>
          <p:nvPr/>
        </p:nvSpPr>
        <p:spPr>
          <a:xfrm>
            <a:off x="765250" y="2308814"/>
            <a:ext cx="7446532" cy="94360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a:solidFill>
                  <a:srgbClr val="FFFF00"/>
                </a:solidFill>
              </a:rPr>
              <a:t>A)  </a:t>
            </a:r>
            <a:r>
              <a:rPr lang="en-US" sz="2800" dirty="0" smtClean="0">
                <a:solidFill>
                  <a:srgbClr val="FFFF00"/>
                </a:solidFill>
              </a:rPr>
              <a:t>Your velocity is positive and your acceleration is     positive.</a:t>
            </a:r>
            <a:r>
              <a:rPr lang="en-US" sz="2800" dirty="0">
                <a:solidFill>
                  <a:srgbClr val="FFFF00"/>
                </a:solidFill>
              </a:rPr>
              <a:t>	</a:t>
            </a:r>
          </a:p>
        </p:txBody>
      </p:sp>
      <p:sp>
        <p:nvSpPr>
          <p:cNvPr id="8" name="Title 1"/>
          <p:cNvSpPr txBox="1">
            <a:spLocks/>
          </p:cNvSpPr>
          <p:nvPr/>
        </p:nvSpPr>
        <p:spPr>
          <a:xfrm>
            <a:off x="0" y="6528195"/>
            <a:ext cx="411480" cy="325817"/>
          </a:xfrm>
          <a:prstGeom prst="rect">
            <a:avLst/>
          </a:prstGeom>
          <a:blipFill>
            <a:blip r:embed="rId2"/>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2</a:t>
            </a:r>
          </a:p>
        </p:txBody>
      </p:sp>
      <p:sp>
        <p:nvSpPr>
          <p:cNvPr id="9" name="Title 1"/>
          <p:cNvSpPr txBox="1">
            <a:spLocks/>
          </p:cNvSpPr>
          <p:nvPr/>
        </p:nvSpPr>
        <p:spPr>
          <a:xfrm>
            <a:off x="765250" y="3455040"/>
            <a:ext cx="7430621" cy="94360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a:solidFill>
                  <a:srgbClr val="FFFF00"/>
                </a:solidFill>
              </a:rPr>
              <a:t>B</a:t>
            </a:r>
            <a:r>
              <a:rPr lang="en-US" sz="2800" dirty="0" smtClean="0">
                <a:solidFill>
                  <a:srgbClr val="FFFF00"/>
                </a:solidFill>
              </a:rPr>
              <a:t>)  Your velocity is positive and your acceleration is     negative.</a:t>
            </a:r>
            <a:r>
              <a:rPr lang="en-US" sz="2800" dirty="0">
                <a:solidFill>
                  <a:srgbClr val="FFFF00"/>
                </a:solidFill>
              </a:rPr>
              <a:t>	</a:t>
            </a:r>
          </a:p>
        </p:txBody>
      </p:sp>
      <p:sp>
        <p:nvSpPr>
          <p:cNvPr id="10" name="Title 1"/>
          <p:cNvSpPr txBox="1">
            <a:spLocks/>
          </p:cNvSpPr>
          <p:nvPr/>
        </p:nvSpPr>
        <p:spPr>
          <a:xfrm>
            <a:off x="765250" y="4601266"/>
            <a:ext cx="7585987" cy="94360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a:solidFill>
                  <a:srgbClr val="FFFF00"/>
                </a:solidFill>
              </a:rPr>
              <a:t>C</a:t>
            </a:r>
            <a:r>
              <a:rPr lang="en-US" sz="2800" dirty="0" smtClean="0">
                <a:solidFill>
                  <a:srgbClr val="FFFF00"/>
                </a:solidFill>
              </a:rPr>
              <a:t>)  Your velocity is negative and your acceleration is     positive</a:t>
            </a:r>
            <a:r>
              <a:rPr lang="en-US" sz="2800" dirty="0">
                <a:solidFill>
                  <a:srgbClr val="FFFF00"/>
                </a:solidFill>
              </a:rPr>
              <a:t>.</a:t>
            </a:r>
          </a:p>
        </p:txBody>
      </p:sp>
      <p:sp>
        <p:nvSpPr>
          <p:cNvPr id="11" name="Title 1"/>
          <p:cNvSpPr txBox="1">
            <a:spLocks/>
          </p:cNvSpPr>
          <p:nvPr/>
        </p:nvSpPr>
        <p:spPr>
          <a:xfrm>
            <a:off x="765250" y="5747494"/>
            <a:ext cx="7613499" cy="94360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a:solidFill>
                  <a:srgbClr val="FFFF00"/>
                </a:solidFill>
              </a:rPr>
              <a:t>D</a:t>
            </a:r>
            <a:r>
              <a:rPr lang="en-US" sz="2800" dirty="0" smtClean="0">
                <a:solidFill>
                  <a:srgbClr val="FFFF00"/>
                </a:solidFill>
              </a:rPr>
              <a:t>)  Your velocity is negative and your acceleration is     negative.</a:t>
            </a:r>
            <a:r>
              <a:rPr lang="en-US" sz="2800" dirty="0">
                <a:solidFill>
                  <a:srgbClr val="FFFF00"/>
                </a:solidFill>
              </a:rPr>
              <a:t>	</a:t>
            </a:r>
          </a:p>
        </p:txBody>
      </p:sp>
    </p:spTree>
    <p:extLst>
      <p:ext uri="{BB962C8B-B14F-4D97-AF65-F5344CB8AC3E}">
        <p14:creationId xmlns:p14="http://schemas.microsoft.com/office/powerpoint/2010/main" val="1199548600"/>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10">
                                            <p:txEl>
                                              <p:pRg st="0" end="0"/>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68" y="228635"/>
            <a:ext cx="5486340" cy="563853"/>
          </a:xfrm>
        </p:spPr>
        <p:txBody>
          <a:bodyPr/>
          <a:lstStyle/>
          <a:p>
            <a:r>
              <a:rPr lang="en-US" sz="3200" dirty="0" smtClean="0"/>
              <a:t>Different ways of seeing motion</a:t>
            </a:r>
            <a:endParaRPr lang="en-US" sz="3200" dirty="0"/>
          </a:p>
        </p:txBody>
      </p:sp>
      <p:sp>
        <p:nvSpPr>
          <p:cNvPr id="13" name="Title 1"/>
          <p:cNvSpPr txBox="1">
            <a:spLocks/>
          </p:cNvSpPr>
          <p:nvPr/>
        </p:nvSpPr>
        <p:spPr>
          <a:xfrm>
            <a:off x="4669552" y="4251951"/>
            <a:ext cx="3925849" cy="22860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In each picture, the time between flashes is about 0.1s.</a:t>
            </a:r>
          </a:p>
          <a:p>
            <a:endParaRPr lang="en-US" sz="2400" dirty="0"/>
          </a:p>
          <a:p>
            <a:r>
              <a:rPr lang="en-US" sz="2400" dirty="0" smtClean="0"/>
              <a:t>Connect spacing to velocity and be able to see changing velocity.</a:t>
            </a:r>
            <a:endParaRPr lang="en-US" sz="2400" dirty="0"/>
          </a:p>
        </p:txBody>
      </p:sp>
      <p:sp>
        <p:nvSpPr>
          <p:cNvPr id="20" name="Title 1"/>
          <p:cNvSpPr txBox="1">
            <a:spLocks/>
          </p:cNvSpPr>
          <p:nvPr/>
        </p:nvSpPr>
        <p:spPr>
          <a:xfrm>
            <a:off x="1" y="6418555"/>
            <a:ext cx="457244" cy="439445"/>
          </a:xfrm>
          <a:prstGeom prst="rect">
            <a:avLst/>
          </a:prstGeom>
          <a:blipFill>
            <a:blip r:embed="rId2"/>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a:solidFill>
                  <a:schemeClr val="bg1"/>
                </a:solidFill>
              </a:rPr>
              <a:t>3</a:t>
            </a:r>
          </a:p>
        </p:txBody>
      </p:sp>
      <p:sp>
        <p:nvSpPr>
          <p:cNvPr id="7" name="Title 1"/>
          <p:cNvSpPr txBox="1">
            <a:spLocks/>
          </p:cNvSpPr>
          <p:nvPr/>
        </p:nvSpPr>
        <p:spPr>
          <a:xfrm>
            <a:off x="823001" y="868708"/>
            <a:ext cx="7772400" cy="43944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Strobe light pictures, equal time intervals between flashes.</a:t>
            </a:r>
            <a:endParaRPr lang="en-US" sz="2400" dirty="0"/>
          </a:p>
        </p:txBody>
      </p:sp>
      <p:pic>
        <p:nvPicPr>
          <p:cNvPr id="20616" name="Picture 136" descr="http://www.google.ca/url?source=imglanding&amp;ct=img&amp;q=http://www.scott-eaton.com/wp/wp-content/bodies_in_motion_backflip.jpg&amp;sa=X&amp;ei=BYD9UJz-FaOj2QXN2YHwAg&amp;ved=0CAsQ8wc4KA&amp;usg=AFQjCNEpGtFQ7rSvkkHm7jMCkV8Z4y8VY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7773" y="1600220"/>
            <a:ext cx="7068453" cy="2286000"/>
          </a:xfrm>
          <a:prstGeom prst="rect">
            <a:avLst/>
          </a:prstGeom>
          <a:noFill/>
          <a:extLst>
            <a:ext uri="{909E8E84-426E-40DD-AFC4-6F175D3DCCD1}">
              <a14:hiddenFill xmlns:a14="http://schemas.microsoft.com/office/drawing/2010/main">
                <a:solidFill>
                  <a:srgbClr val="FFFFFF"/>
                </a:solidFill>
              </a14:hiddenFill>
            </a:ext>
          </a:extLst>
        </p:spPr>
      </p:pic>
      <p:pic>
        <p:nvPicPr>
          <p:cNvPr id="20619" name="Picture 139" descr="http://www.google.ca/url?source=imglanding&amp;ct=img&amp;q=http://1.bp.blogspot.com/__3jQReNgc38/TP7thx2s_SI/AAAAAAAAAEA/7difqPV7f_Q/s1600/graph.jpg&amp;sa=X&amp;ei=roD9ULrhCors2QWXkoDQBA&amp;ved=0CAwQ8wc4VQ&amp;usg=AFQjCNEwCDFGkvf2VPh4yefs7P8xjGs7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6419" y="4251951"/>
            <a:ext cx="3303431"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325576"/>
      </p:ext>
    </p:extLst>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332087" y="855531"/>
            <a:ext cx="6126413" cy="43944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Pay careful attention to what is being represented.</a:t>
            </a:r>
            <a:endParaRPr lang="en-US" sz="2400" dirty="0"/>
          </a:p>
        </p:txBody>
      </p:sp>
      <p:sp>
        <p:nvSpPr>
          <p:cNvPr id="19" name="Title 1"/>
          <p:cNvSpPr txBox="1">
            <a:spLocks/>
          </p:cNvSpPr>
          <p:nvPr/>
        </p:nvSpPr>
        <p:spPr>
          <a:xfrm>
            <a:off x="6857976" y="-10808"/>
            <a:ext cx="2284206" cy="348006"/>
          </a:xfrm>
          <a:prstGeom prst="rect">
            <a:avLst/>
          </a:prstGeom>
          <a:blipFill>
            <a:blip r:embed="rId3"/>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smtClean="0"/>
              <a:t>1D Accelerated Motion</a:t>
            </a:r>
            <a:endParaRPr lang="en-US" sz="1600" dirty="0"/>
          </a:p>
        </p:txBody>
      </p:sp>
      <p:sp>
        <p:nvSpPr>
          <p:cNvPr id="20" name="Title 1"/>
          <p:cNvSpPr txBox="1">
            <a:spLocks/>
          </p:cNvSpPr>
          <p:nvPr/>
        </p:nvSpPr>
        <p:spPr>
          <a:xfrm>
            <a:off x="1" y="6418555"/>
            <a:ext cx="457244" cy="439445"/>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a:solidFill>
                  <a:schemeClr val="bg1"/>
                </a:solidFill>
              </a:rPr>
              <a:t>4</a:t>
            </a:r>
          </a:p>
        </p:txBody>
      </p:sp>
      <p:sp>
        <p:nvSpPr>
          <p:cNvPr id="8" name="Title 1"/>
          <p:cNvSpPr txBox="1">
            <a:spLocks/>
          </p:cNvSpPr>
          <p:nvPr/>
        </p:nvSpPr>
        <p:spPr>
          <a:xfrm>
            <a:off x="332087" y="156562"/>
            <a:ext cx="5303462" cy="43944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Position, velocity, and acceleration graphs</a:t>
            </a:r>
            <a:endParaRPr lang="en-US" sz="2400" dirty="0"/>
          </a:p>
        </p:txBody>
      </p:sp>
      <p:sp>
        <p:nvSpPr>
          <p:cNvPr id="9" name="Title 1"/>
          <p:cNvSpPr txBox="1">
            <a:spLocks/>
          </p:cNvSpPr>
          <p:nvPr/>
        </p:nvSpPr>
        <p:spPr>
          <a:xfrm>
            <a:off x="5940048" y="330981"/>
            <a:ext cx="3202134" cy="174003"/>
          </a:xfrm>
          <a:prstGeom prst="rect">
            <a:avLst/>
          </a:prstGeom>
          <a:solidFill>
            <a:schemeClr val="accent1"/>
          </a:solid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000" dirty="0" smtClean="0">
                <a:hlinkClick r:id="rId5"/>
              </a:rPr>
              <a:t>http</a:t>
            </a:r>
            <a:r>
              <a:rPr lang="en-US" sz="1000" dirty="0">
                <a:hlinkClick r:id="rId5"/>
              </a:rPr>
              <a:t>://</a:t>
            </a:r>
            <a:r>
              <a:rPr lang="en-US" sz="1000" dirty="0" smtClean="0">
                <a:hlinkClick r:id="rId5"/>
              </a:rPr>
              <a:t>phet.colorado.edu/en/simulation/calculus-grapher</a:t>
            </a:r>
            <a:r>
              <a:rPr lang="en-US" sz="1000" dirty="0" smtClean="0"/>
              <a:t> </a:t>
            </a:r>
            <a:endParaRPr lang="en-US" sz="1000" dirty="0"/>
          </a:p>
        </p:txBody>
      </p:sp>
      <p:grpSp>
        <p:nvGrpSpPr>
          <p:cNvPr id="39" name="Group 38"/>
          <p:cNvGrpSpPr/>
          <p:nvPr/>
        </p:nvGrpSpPr>
        <p:grpSpPr>
          <a:xfrm>
            <a:off x="332087" y="1554500"/>
            <a:ext cx="4096970" cy="5303500"/>
            <a:chOff x="332087" y="1554500"/>
            <a:chExt cx="4096970" cy="5303500"/>
          </a:xfrm>
        </p:grpSpPr>
        <p:graphicFrame>
          <p:nvGraphicFramePr>
            <p:cNvPr id="14" name="Chart 13"/>
            <p:cNvGraphicFramePr>
              <a:graphicFrameLocks noChangeAspect="1"/>
            </p:cNvGraphicFramePr>
            <p:nvPr>
              <p:extLst>
                <p:ext uri="{D42A27DB-BD31-4B8C-83A1-F6EECF244321}">
                  <p14:modId xmlns:p14="http://schemas.microsoft.com/office/powerpoint/2010/main" val="821674945"/>
                </p:ext>
              </p:extLst>
            </p:nvPr>
          </p:nvGraphicFramePr>
          <p:xfrm>
            <a:off x="681428" y="5029200"/>
            <a:ext cx="2743200" cy="1828800"/>
          </p:xfrm>
          <a:graphic>
            <a:graphicData uri="http://schemas.openxmlformats.org/drawingml/2006/chart">
              <c:chart xmlns:c="http://schemas.openxmlformats.org/drawingml/2006/chart" xmlns:r="http://schemas.openxmlformats.org/officeDocument/2006/relationships" r:id="rId6"/>
            </a:graphicData>
          </a:graphic>
        </p:graphicFrame>
        <p:sp>
          <p:nvSpPr>
            <p:cNvPr id="10" name="Title 1"/>
            <p:cNvSpPr txBox="1">
              <a:spLocks/>
            </p:cNvSpPr>
            <p:nvPr/>
          </p:nvSpPr>
          <p:spPr>
            <a:xfrm>
              <a:off x="332087" y="1554500"/>
              <a:ext cx="4096970" cy="15780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Arial" pitchFamily="34" charset="0"/>
                <a:buChar char="•"/>
              </a:pPr>
              <a:r>
                <a:rPr lang="en-US" sz="2000" dirty="0" smtClean="0"/>
                <a:t>Slope Relationships</a:t>
              </a:r>
              <a:r>
                <a:rPr lang="en-US" sz="2000" dirty="0"/>
                <a:t> </a:t>
              </a:r>
              <a:endParaRPr lang="en-US" sz="2000" dirty="0" smtClean="0"/>
            </a:p>
            <a:p>
              <a:pPr marL="800100" lvl="1" indent="-342900">
                <a:buFont typeface="Arial" pitchFamily="34" charset="0"/>
                <a:buChar char="•"/>
              </a:pPr>
              <a:r>
                <a:rPr lang="en-US" sz="2000" dirty="0" smtClean="0">
                  <a:latin typeface="Garamond" pitchFamily="18" charset="0"/>
                </a:rPr>
                <a:t>Value of velocity is the </a:t>
              </a:r>
              <a:r>
                <a:rPr lang="en-US" sz="2000" dirty="0" smtClean="0">
                  <a:solidFill>
                    <a:srgbClr val="FFFF00"/>
                  </a:solidFill>
                  <a:latin typeface="Garamond" pitchFamily="18" charset="0"/>
                </a:rPr>
                <a:t>slope</a:t>
              </a:r>
              <a:r>
                <a:rPr lang="en-US" sz="2000" dirty="0" smtClean="0">
                  <a:latin typeface="Garamond" pitchFamily="18" charset="0"/>
                </a:rPr>
                <a:t> of position. </a:t>
              </a:r>
              <a:r>
                <a:rPr lang="en-US" sz="2000" dirty="0" smtClean="0">
                  <a:solidFill>
                    <a:srgbClr val="FFFF00"/>
                  </a:solidFill>
                  <a:latin typeface="Garamond" pitchFamily="18" charset="0"/>
                </a:rPr>
                <a:t> ( -2m/s)</a:t>
              </a:r>
            </a:p>
            <a:p>
              <a:pPr marL="800100" lvl="1" indent="-342900">
                <a:buFont typeface="Arial" pitchFamily="34" charset="0"/>
                <a:buChar char="•"/>
              </a:pPr>
              <a:r>
                <a:rPr lang="en-US" sz="2000" dirty="0" smtClean="0">
                  <a:latin typeface="Garamond" pitchFamily="18" charset="0"/>
                </a:rPr>
                <a:t>Value of acceleration is the slope of velocity.</a:t>
              </a:r>
              <a:endParaRPr lang="en-US" sz="2000" dirty="0">
                <a:latin typeface="Garamond" pitchFamily="18" charset="0"/>
              </a:endParaRPr>
            </a:p>
          </p:txBody>
        </p:sp>
        <p:graphicFrame>
          <p:nvGraphicFramePr>
            <p:cNvPr id="4" name="Chart 3"/>
            <p:cNvGraphicFramePr>
              <a:graphicFrameLocks noChangeAspect="1"/>
            </p:cNvGraphicFramePr>
            <p:nvPr>
              <p:extLst>
                <p:ext uri="{D42A27DB-BD31-4B8C-83A1-F6EECF244321}">
                  <p14:modId xmlns:p14="http://schemas.microsoft.com/office/powerpoint/2010/main" val="2396384595"/>
                </p:ext>
              </p:extLst>
            </p:nvPr>
          </p:nvGraphicFramePr>
          <p:xfrm>
            <a:off x="681428" y="3166450"/>
            <a:ext cx="2743200" cy="1828800"/>
          </p:xfrm>
          <a:graphic>
            <a:graphicData uri="http://schemas.openxmlformats.org/drawingml/2006/chart">
              <c:chart xmlns:c="http://schemas.openxmlformats.org/drawingml/2006/chart" xmlns:r="http://schemas.openxmlformats.org/officeDocument/2006/relationships" r:id="rId7"/>
            </a:graphicData>
          </a:graphic>
        </p:graphicFrame>
        <p:cxnSp>
          <p:nvCxnSpPr>
            <p:cNvPr id="6" name="Straight Arrow Connector 5"/>
            <p:cNvCxnSpPr/>
            <p:nvPr/>
          </p:nvCxnSpPr>
          <p:spPr>
            <a:xfrm flipH="1">
              <a:off x="2468903" y="5350669"/>
              <a:ext cx="365756" cy="473904"/>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295400" y="5853561"/>
              <a:ext cx="1162102" cy="0"/>
            </a:xfrm>
            <a:prstGeom prst="line">
              <a:avLst/>
            </a:prstGeom>
            <a:ln w="19050">
              <a:solidFill>
                <a:srgbClr val="FFFF00"/>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769144" y="5529263"/>
              <a:ext cx="485321" cy="324298"/>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grpSp>
        <p:nvGrpSpPr>
          <p:cNvPr id="38" name="Group 37"/>
          <p:cNvGrpSpPr/>
          <p:nvPr/>
        </p:nvGrpSpPr>
        <p:grpSpPr>
          <a:xfrm>
            <a:off x="4670563" y="1578040"/>
            <a:ext cx="4096970" cy="5279960"/>
            <a:chOff x="4670563" y="1578040"/>
            <a:chExt cx="4096970" cy="5279960"/>
          </a:xfrm>
        </p:grpSpPr>
        <p:sp>
          <p:nvSpPr>
            <p:cNvPr id="12" name="Title 1"/>
            <p:cNvSpPr txBox="1">
              <a:spLocks/>
            </p:cNvSpPr>
            <p:nvPr/>
          </p:nvSpPr>
          <p:spPr>
            <a:xfrm>
              <a:off x="4670563" y="1578040"/>
              <a:ext cx="4096970" cy="15544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Arial" pitchFamily="34" charset="0"/>
                <a:buChar char="•"/>
              </a:pPr>
              <a:r>
                <a:rPr lang="en-US" sz="2000" dirty="0" smtClean="0"/>
                <a:t>Area Relationships </a:t>
              </a:r>
            </a:p>
            <a:p>
              <a:pPr marL="800100" lvl="1" indent="-342900">
                <a:buFont typeface="Arial" pitchFamily="34" charset="0"/>
                <a:buChar char="•"/>
              </a:pPr>
              <a:r>
                <a:rPr lang="en-US" sz="2000" dirty="0" smtClean="0">
                  <a:latin typeface="Garamond" pitchFamily="18" charset="0"/>
                </a:rPr>
                <a:t>Area under acceleration graph is the change in the velocity. </a:t>
              </a:r>
            </a:p>
            <a:p>
              <a:pPr marL="800100" lvl="1" indent="-342900">
                <a:buFont typeface="Arial" pitchFamily="34" charset="0"/>
                <a:buChar char="•"/>
              </a:pPr>
              <a:r>
                <a:rPr lang="en-US" sz="2000" dirty="0" smtClean="0">
                  <a:latin typeface="Garamond" pitchFamily="18" charset="0"/>
                </a:rPr>
                <a:t>Area under the velocity graph is the change in the position.</a:t>
              </a:r>
              <a:endParaRPr lang="en-US" sz="2000" dirty="0">
                <a:latin typeface="Garamond" pitchFamily="18" charset="0"/>
              </a:endParaRPr>
            </a:p>
          </p:txBody>
        </p:sp>
        <p:graphicFrame>
          <p:nvGraphicFramePr>
            <p:cNvPr id="24" name="Chart 23"/>
            <p:cNvGraphicFramePr>
              <a:graphicFrameLocks noChangeAspect="1"/>
            </p:cNvGraphicFramePr>
            <p:nvPr>
              <p:extLst>
                <p:ext uri="{D42A27DB-BD31-4B8C-83A1-F6EECF244321}">
                  <p14:modId xmlns:p14="http://schemas.microsoft.com/office/powerpoint/2010/main" val="733600455"/>
                </p:ext>
              </p:extLst>
            </p:nvPr>
          </p:nvGraphicFramePr>
          <p:xfrm>
            <a:off x="5486376" y="3132500"/>
            <a:ext cx="2743200" cy="182880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25" name="Chart 24"/>
            <p:cNvGraphicFramePr>
              <a:graphicFrameLocks noChangeAspect="1"/>
            </p:cNvGraphicFramePr>
            <p:nvPr>
              <p:extLst>
                <p:ext uri="{D42A27DB-BD31-4B8C-83A1-F6EECF244321}">
                  <p14:modId xmlns:p14="http://schemas.microsoft.com/office/powerpoint/2010/main" val="192753825"/>
                </p:ext>
              </p:extLst>
            </p:nvPr>
          </p:nvGraphicFramePr>
          <p:xfrm>
            <a:off x="5486376" y="5029200"/>
            <a:ext cx="2743200" cy="1828800"/>
          </p:xfrm>
          <a:graphic>
            <a:graphicData uri="http://schemas.openxmlformats.org/drawingml/2006/chart">
              <c:chart xmlns:c="http://schemas.openxmlformats.org/drawingml/2006/chart" xmlns:r="http://schemas.openxmlformats.org/officeDocument/2006/relationships" r:id="rId9"/>
            </a:graphicData>
          </a:graphic>
        </p:graphicFrame>
        <p:cxnSp>
          <p:nvCxnSpPr>
            <p:cNvPr id="27" name="Straight Connector 26"/>
            <p:cNvCxnSpPr/>
            <p:nvPr/>
          </p:nvCxnSpPr>
          <p:spPr>
            <a:xfrm>
              <a:off x="6468575" y="3838575"/>
              <a:ext cx="0" cy="1882775"/>
            </a:xfrm>
            <a:prstGeom prst="line">
              <a:avLst/>
            </a:prstGeom>
            <a:ln w="12700">
              <a:solidFill>
                <a:srgbClr val="00FF00"/>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857976" y="3838575"/>
              <a:ext cx="0" cy="1784350"/>
            </a:xfrm>
            <a:prstGeom prst="line">
              <a:avLst/>
            </a:prstGeom>
            <a:ln w="12700">
              <a:solidFill>
                <a:srgbClr val="00FF00"/>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258600" y="3949700"/>
              <a:ext cx="0" cy="1771650"/>
            </a:xfrm>
            <a:prstGeom prst="line">
              <a:avLst/>
            </a:prstGeom>
            <a:ln w="12700">
              <a:solidFill>
                <a:srgbClr val="00B0F0"/>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7649125" y="4064000"/>
              <a:ext cx="0" cy="1933575"/>
            </a:xfrm>
            <a:prstGeom prst="line">
              <a:avLst/>
            </a:prstGeom>
            <a:ln w="12700">
              <a:solidFill>
                <a:srgbClr val="00B0F0"/>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790668"/>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p:cNvSpPr txBox="1">
            <a:spLocks/>
          </p:cNvSpPr>
          <p:nvPr/>
        </p:nvSpPr>
        <p:spPr>
          <a:xfrm>
            <a:off x="1" y="6418555"/>
            <a:ext cx="457244" cy="439445"/>
          </a:xfrm>
          <a:prstGeom prst="rect">
            <a:avLst/>
          </a:prstGeom>
          <a:blipFill>
            <a:blip r:embed="rId2"/>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a:solidFill>
                  <a:schemeClr val="bg1"/>
                </a:solidFill>
              </a:rPr>
              <a:t>5</a:t>
            </a:r>
          </a:p>
        </p:txBody>
      </p:sp>
      <p:sp>
        <p:nvSpPr>
          <p:cNvPr id="8" name="Title 1"/>
          <p:cNvSpPr txBox="1">
            <a:spLocks/>
          </p:cNvSpPr>
          <p:nvPr/>
        </p:nvSpPr>
        <p:spPr>
          <a:xfrm>
            <a:off x="215438" y="274320"/>
            <a:ext cx="8482213" cy="135445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solidFill>
                  <a:srgbClr val="FFFF00"/>
                </a:solidFill>
              </a:rPr>
              <a:t>Clicker Question (L3Q2)	Based upon this velocity vs. time graph, at what time does the object’s position reach its greatest ( positive ) value?  ( Within the interval 0 to 50s )</a:t>
            </a:r>
            <a:endParaRPr lang="en-US" sz="2800" dirty="0">
              <a:solidFill>
                <a:srgbClr val="FFFF00"/>
              </a:solidFill>
            </a:endParaRPr>
          </a:p>
        </p:txBody>
      </p:sp>
      <p:sp>
        <p:nvSpPr>
          <p:cNvPr id="9" name="Title 1"/>
          <p:cNvSpPr txBox="1">
            <a:spLocks/>
          </p:cNvSpPr>
          <p:nvPr/>
        </p:nvSpPr>
        <p:spPr>
          <a:xfrm>
            <a:off x="372596" y="2130019"/>
            <a:ext cx="2182289" cy="47180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a:solidFill>
                  <a:srgbClr val="FFFF00"/>
                </a:solidFill>
              </a:rPr>
              <a:t>A</a:t>
            </a:r>
            <a:r>
              <a:rPr lang="en-US" sz="2800" dirty="0" smtClean="0">
                <a:solidFill>
                  <a:srgbClr val="FFFF00"/>
                </a:solidFill>
              </a:rPr>
              <a:t>)  0s  </a:t>
            </a:r>
            <a:r>
              <a:rPr lang="en-US" sz="2800" dirty="0">
                <a:solidFill>
                  <a:srgbClr val="FFFF00"/>
                </a:solidFill>
              </a:rPr>
              <a:t>	</a:t>
            </a:r>
          </a:p>
        </p:txBody>
      </p:sp>
      <p:sp>
        <p:nvSpPr>
          <p:cNvPr id="10" name="Title 1"/>
          <p:cNvSpPr txBox="1">
            <a:spLocks/>
          </p:cNvSpPr>
          <p:nvPr/>
        </p:nvSpPr>
        <p:spPr>
          <a:xfrm>
            <a:off x="372596" y="3041663"/>
            <a:ext cx="2242011" cy="47180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a:solidFill>
                  <a:srgbClr val="FFFF00"/>
                </a:solidFill>
              </a:rPr>
              <a:t>B</a:t>
            </a:r>
            <a:r>
              <a:rPr lang="en-US" sz="2800" dirty="0" smtClean="0">
                <a:solidFill>
                  <a:srgbClr val="FFFF00"/>
                </a:solidFill>
              </a:rPr>
              <a:t>)  about 3s</a:t>
            </a:r>
            <a:r>
              <a:rPr lang="en-US" sz="2800" dirty="0">
                <a:solidFill>
                  <a:srgbClr val="FFFF00"/>
                </a:solidFill>
              </a:rPr>
              <a:t>	</a:t>
            </a:r>
          </a:p>
        </p:txBody>
      </p:sp>
      <p:sp>
        <p:nvSpPr>
          <p:cNvPr id="11" name="Title 1"/>
          <p:cNvSpPr txBox="1">
            <a:spLocks/>
          </p:cNvSpPr>
          <p:nvPr/>
        </p:nvSpPr>
        <p:spPr>
          <a:xfrm>
            <a:off x="372596" y="3953307"/>
            <a:ext cx="2095477" cy="47180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a:solidFill>
                  <a:srgbClr val="FFFF00"/>
                </a:solidFill>
              </a:rPr>
              <a:t>C</a:t>
            </a:r>
            <a:r>
              <a:rPr lang="en-US" sz="2800" dirty="0" smtClean="0">
                <a:solidFill>
                  <a:srgbClr val="FFFF00"/>
                </a:solidFill>
              </a:rPr>
              <a:t>)  about 18s  </a:t>
            </a:r>
            <a:endParaRPr lang="en-US" sz="2800" dirty="0">
              <a:solidFill>
                <a:srgbClr val="FFFF00"/>
              </a:solidFill>
            </a:endParaRPr>
          </a:p>
        </p:txBody>
      </p:sp>
      <p:graphicFrame>
        <p:nvGraphicFramePr>
          <p:cNvPr id="4" name="Chart 3"/>
          <p:cNvGraphicFramePr/>
          <p:nvPr>
            <p:extLst>
              <p:ext uri="{D42A27DB-BD31-4B8C-83A1-F6EECF244321}">
                <p14:modId xmlns:p14="http://schemas.microsoft.com/office/powerpoint/2010/main" val="1797710084"/>
              </p:ext>
            </p:extLst>
          </p:nvPr>
        </p:nvGraphicFramePr>
        <p:xfrm>
          <a:off x="3048000" y="2042391"/>
          <a:ext cx="6096000"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14" name="Title 1"/>
          <p:cNvSpPr txBox="1">
            <a:spLocks/>
          </p:cNvSpPr>
          <p:nvPr/>
        </p:nvSpPr>
        <p:spPr>
          <a:xfrm>
            <a:off x="372596" y="4864951"/>
            <a:ext cx="2248964" cy="47180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a:solidFill>
                  <a:srgbClr val="FFFF00"/>
                </a:solidFill>
              </a:rPr>
              <a:t>D</a:t>
            </a:r>
            <a:r>
              <a:rPr lang="en-US" sz="2800" dirty="0" smtClean="0">
                <a:solidFill>
                  <a:srgbClr val="FFFF00"/>
                </a:solidFill>
              </a:rPr>
              <a:t>)  about 22s  </a:t>
            </a:r>
            <a:endParaRPr lang="en-US" sz="2800" dirty="0">
              <a:solidFill>
                <a:srgbClr val="FFFF00"/>
              </a:solidFill>
            </a:endParaRPr>
          </a:p>
        </p:txBody>
      </p:sp>
      <p:sp>
        <p:nvSpPr>
          <p:cNvPr id="16" name="Title 1"/>
          <p:cNvSpPr txBox="1">
            <a:spLocks/>
          </p:cNvSpPr>
          <p:nvPr/>
        </p:nvSpPr>
        <p:spPr>
          <a:xfrm>
            <a:off x="372595" y="5776595"/>
            <a:ext cx="2589679" cy="47180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a:solidFill>
                  <a:srgbClr val="FFFF00"/>
                </a:solidFill>
              </a:rPr>
              <a:t>E</a:t>
            </a:r>
            <a:r>
              <a:rPr lang="en-US" sz="2800" dirty="0" smtClean="0">
                <a:solidFill>
                  <a:srgbClr val="FFFF00"/>
                </a:solidFill>
              </a:rPr>
              <a:t>)  about 38s</a:t>
            </a:r>
            <a:endParaRPr lang="en-US" sz="2800" dirty="0">
              <a:solidFill>
                <a:srgbClr val="FFFF00"/>
              </a:solidFill>
            </a:endParaRPr>
          </a:p>
        </p:txBody>
      </p:sp>
      <p:cxnSp>
        <p:nvCxnSpPr>
          <p:cNvPr id="3" name="Straight Connector 2"/>
          <p:cNvCxnSpPr/>
          <p:nvPr/>
        </p:nvCxnSpPr>
        <p:spPr>
          <a:xfrm>
            <a:off x="4086223" y="3317657"/>
            <a:ext cx="48101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5292554"/>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11">
                                            <p:txEl>
                                              <p:pRg st="0" end="0"/>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ct 14"/>
          <p:cNvGraphicFramePr>
            <a:graphicFrameLocks noChangeAspect="1"/>
          </p:cNvGraphicFramePr>
          <p:nvPr>
            <p:extLst>
              <p:ext uri="{D42A27DB-BD31-4B8C-83A1-F6EECF244321}">
                <p14:modId xmlns:p14="http://schemas.microsoft.com/office/powerpoint/2010/main" val="1814979107"/>
              </p:ext>
            </p:extLst>
          </p:nvPr>
        </p:nvGraphicFramePr>
        <p:xfrm>
          <a:off x="752475" y="1816352"/>
          <a:ext cx="1314450" cy="342900"/>
        </p:xfrm>
        <a:graphic>
          <a:graphicData uri="http://schemas.openxmlformats.org/presentationml/2006/ole">
            <mc:AlternateContent xmlns:mc="http://schemas.openxmlformats.org/markup-compatibility/2006">
              <mc:Choice xmlns:v="urn:schemas-microsoft-com:vml" Requires="v">
                <p:oleObj spid="_x0000_s28716" name="Equation" r:id="rId3" imgW="876240" imgH="228600" progId="Equation.3">
                  <p:embed/>
                </p:oleObj>
              </mc:Choice>
              <mc:Fallback>
                <p:oleObj name="Equation" r:id="rId3" imgW="876240" imgH="228600" progId="Equation.3">
                  <p:embed/>
                  <p:pic>
                    <p:nvPicPr>
                      <p:cNvPr id="0" name=""/>
                      <p:cNvPicPr>
                        <a:picLocks noChangeAspect="1" noChangeArrowheads="1"/>
                      </p:cNvPicPr>
                      <p:nvPr/>
                    </p:nvPicPr>
                    <p:blipFill>
                      <a:blip r:embed="rId4"/>
                      <a:srcRect/>
                      <a:stretch>
                        <a:fillRect/>
                      </a:stretch>
                    </p:blipFill>
                    <p:spPr bwMode="auto">
                      <a:xfrm>
                        <a:off x="752475" y="1816352"/>
                        <a:ext cx="1314450" cy="3429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 name="Title 1"/>
          <p:cNvSpPr txBox="1">
            <a:spLocks/>
          </p:cNvSpPr>
          <p:nvPr/>
        </p:nvSpPr>
        <p:spPr>
          <a:xfrm>
            <a:off x="1" y="6418555"/>
            <a:ext cx="457244" cy="439445"/>
          </a:xfrm>
          <a:prstGeom prst="rect">
            <a:avLst/>
          </a:prstGeom>
          <a:blipFill>
            <a:blip r:embed="rId5"/>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a:solidFill>
                  <a:schemeClr val="bg1"/>
                </a:solidFill>
              </a:rPr>
              <a:t>6</a:t>
            </a:r>
          </a:p>
        </p:txBody>
      </p:sp>
      <p:sp>
        <p:nvSpPr>
          <p:cNvPr id="8" name="Title 1"/>
          <p:cNvSpPr txBox="1">
            <a:spLocks/>
          </p:cNvSpPr>
          <p:nvPr/>
        </p:nvSpPr>
        <p:spPr>
          <a:xfrm>
            <a:off x="752475" y="323850"/>
            <a:ext cx="7772400" cy="341634"/>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Functions of time in one dimension - </a:t>
            </a:r>
            <a:r>
              <a:rPr lang="en-US" sz="1800" u="sng" dirty="0" smtClean="0"/>
              <a:t>CONSTANT ACCELERATION</a:t>
            </a:r>
            <a:endParaRPr lang="en-US" sz="1800" u="sng" dirty="0"/>
          </a:p>
        </p:txBody>
      </p:sp>
      <p:graphicFrame>
        <p:nvGraphicFramePr>
          <p:cNvPr id="4" name="Object 3"/>
          <p:cNvGraphicFramePr>
            <a:graphicFrameLocks noChangeAspect="1"/>
          </p:cNvGraphicFramePr>
          <p:nvPr>
            <p:extLst>
              <p:ext uri="{D42A27DB-BD31-4B8C-83A1-F6EECF244321}">
                <p14:modId xmlns:p14="http://schemas.microsoft.com/office/powerpoint/2010/main" val="495377313"/>
              </p:ext>
            </p:extLst>
          </p:nvPr>
        </p:nvGraphicFramePr>
        <p:xfrm>
          <a:off x="752475" y="945643"/>
          <a:ext cx="2171700" cy="590550"/>
        </p:xfrm>
        <a:graphic>
          <a:graphicData uri="http://schemas.openxmlformats.org/presentationml/2006/ole">
            <mc:AlternateContent xmlns:mc="http://schemas.openxmlformats.org/markup-compatibility/2006">
              <mc:Choice xmlns:v="urn:schemas-microsoft-com:vml" Requires="v">
                <p:oleObj spid="_x0000_s28717" name="Equation" r:id="rId6" imgW="1447560" imgH="393480" progId="Equation.3">
                  <p:embed/>
                </p:oleObj>
              </mc:Choice>
              <mc:Fallback>
                <p:oleObj name="Equation" r:id="rId6" imgW="1447560" imgH="393480" progId="Equation.3">
                  <p:embed/>
                  <p:pic>
                    <p:nvPicPr>
                      <p:cNvPr id="0" name="Object 14"/>
                      <p:cNvPicPr>
                        <a:picLocks noChangeAspect="1" noChangeArrowheads="1"/>
                      </p:cNvPicPr>
                      <p:nvPr/>
                    </p:nvPicPr>
                    <p:blipFill>
                      <a:blip r:embed="rId7"/>
                      <a:srcRect/>
                      <a:stretch>
                        <a:fillRect/>
                      </a:stretch>
                    </p:blipFill>
                    <p:spPr bwMode="auto">
                      <a:xfrm>
                        <a:off x="752475" y="945643"/>
                        <a:ext cx="2171700" cy="5905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4025999050"/>
              </p:ext>
            </p:extLst>
          </p:nvPr>
        </p:nvGraphicFramePr>
        <p:xfrm>
          <a:off x="752475" y="5962650"/>
          <a:ext cx="1981200" cy="647700"/>
        </p:xfrm>
        <a:graphic>
          <a:graphicData uri="http://schemas.openxmlformats.org/presentationml/2006/ole">
            <mc:AlternateContent xmlns:mc="http://schemas.openxmlformats.org/markup-compatibility/2006">
              <mc:Choice xmlns:v="urn:schemas-microsoft-com:vml" Requires="v">
                <p:oleObj spid="_x0000_s28718" name="Equation" r:id="rId8" imgW="1320480" imgH="431640" progId="Equation.3">
                  <p:embed/>
                </p:oleObj>
              </mc:Choice>
              <mc:Fallback>
                <p:oleObj name="Equation" r:id="rId8" imgW="1320480" imgH="431640" progId="Equation.3">
                  <p:embed/>
                  <p:pic>
                    <p:nvPicPr>
                      <p:cNvPr id="0" name="Object 14"/>
                      <p:cNvPicPr>
                        <a:picLocks noChangeAspect="1" noChangeArrowheads="1"/>
                      </p:cNvPicPr>
                      <p:nvPr/>
                    </p:nvPicPr>
                    <p:blipFill>
                      <a:blip r:embed="rId9"/>
                      <a:srcRect/>
                      <a:stretch>
                        <a:fillRect/>
                      </a:stretch>
                    </p:blipFill>
                    <p:spPr bwMode="auto">
                      <a:xfrm>
                        <a:off x="752475" y="5962650"/>
                        <a:ext cx="1981200" cy="6477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Title 1"/>
          <p:cNvSpPr txBox="1">
            <a:spLocks/>
          </p:cNvSpPr>
          <p:nvPr/>
        </p:nvSpPr>
        <p:spPr>
          <a:xfrm>
            <a:off x="752475" y="2439411"/>
            <a:ext cx="7772400" cy="220027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Arial" pitchFamily="34" charset="0"/>
              <a:buChar char="•"/>
            </a:pPr>
            <a:r>
              <a:rPr lang="en-US" sz="2400" dirty="0" smtClean="0"/>
              <a:t>Structure of function notation</a:t>
            </a:r>
          </a:p>
          <a:p>
            <a:pPr marL="342900" indent="-342900">
              <a:buFont typeface="Arial" pitchFamily="34" charset="0"/>
              <a:buChar char="•"/>
            </a:pPr>
            <a:r>
              <a:rPr lang="en-US" sz="2400" dirty="0" smtClean="0"/>
              <a:t>What do the coefficients mean?</a:t>
            </a:r>
          </a:p>
          <a:p>
            <a:pPr marL="800100" lvl="1" indent="-342900">
              <a:buFont typeface="Arial" pitchFamily="34" charset="0"/>
              <a:buChar char="•"/>
            </a:pPr>
            <a:r>
              <a:rPr lang="en-US" dirty="0" smtClean="0">
                <a:latin typeface="Garamond" pitchFamily="18" charset="0"/>
              </a:rPr>
              <a:t>In the context of a mental movie</a:t>
            </a:r>
          </a:p>
          <a:p>
            <a:pPr marL="800100" lvl="1" indent="-342900">
              <a:buFont typeface="Arial" pitchFamily="34" charset="0"/>
              <a:buChar char="•"/>
            </a:pPr>
            <a:r>
              <a:rPr lang="en-US" dirty="0" smtClean="0">
                <a:latin typeface="Garamond" pitchFamily="18" charset="0"/>
              </a:rPr>
              <a:t>In the context of the graphs</a:t>
            </a:r>
          </a:p>
          <a:p>
            <a:pPr marL="342900" indent="-342900">
              <a:buFont typeface="Arial" pitchFamily="34" charset="0"/>
              <a:buChar char="•"/>
            </a:pPr>
            <a:r>
              <a:rPr lang="en-US" sz="2400" dirty="0" smtClean="0">
                <a:latin typeface="Garamond" pitchFamily="18" charset="0"/>
              </a:rPr>
              <a:t>Directions still exist!  Must establish + and - directions and include these with the coefficients.</a:t>
            </a:r>
            <a:endParaRPr lang="en-US" sz="2400" dirty="0">
              <a:latin typeface="Garamond" pitchFamily="18" charset="0"/>
            </a:endParaRPr>
          </a:p>
        </p:txBody>
      </p:sp>
      <p:sp>
        <p:nvSpPr>
          <p:cNvPr id="12" name="Title 1"/>
          <p:cNvSpPr txBox="1">
            <a:spLocks/>
          </p:cNvSpPr>
          <p:nvPr/>
        </p:nvSpPr>
        <p:spPr>
          <a:xfrm>
            <a:off x="752475" y="4919845"/>
            <a:ext cx="7772400" cy="7620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We can eliminate time and combine the two expressions.  Use this when time does not appear in description or question.</a:t>
            </a:r>
            <a:endParaRPr lang="en-US" sz="2400" dirty="0"/>
          </a:p>
        </p:txBody>
      </p:sp>
    </p:spTree>
    <p:extLst>
      <p:ext uri="{BB962C8B-B14F-4D97-AF65-F5344CB8AC3E}">
        <p14:creationId xmlns:p14="http://schemas.microsoft.com/office/powerpoint/2010/main" val="3386105424"/>
      </p:ext>
    </p:extLst>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5763" y="419100"/>
            <a:ext cx="8412473" cy="1076325"/>
          </a:xfrm>
        </p:spPr>
        <p:txBody>
          <a:bodyPr/>
          <a:lstStyle/>
          <a:p>
            <a:r>
              <a:rPr lang="en-US" sz="2400" dirty="0" smtClean="0"/>
              <a:t>Example:  I toss a ball straight upward at 29.4m/s.  My clock reads zero as it leaves my hand.  What does my clock read when the ball is at an altitude 39.2m above my hand if the ball is coming back down?</a:t>
            </a:r>
            <a:endParaRPr lang="en-US" sz="2400" dirty="0"/>
          </a:p>
        </p:txBody>
      </p:sp>
      <p:sp>
        <p:nvSpPr>
          <p:cNvPr id="13" name="Title 1"/>
          <p:cNvSpPr txBox="1">
            <a:spLocks/>
          </p:cNvSpPr>
          <p:nvPr/>
        </p:nvSpPr>
        <p:spPr>
          <a:xfrm>
            <a:off x="4697413" y="1628435"/>
            <a:ext cx="3583274" cy="1073404"/>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Use the picture to write down the position function as it applies to </a:t>
            </a:r>
            <a:r>
              <a:rPr lang="en-US" sz="2400" u="sng" dirty="0" smtClean="0"/>
              <a:t>this</a:t>
            </a:r>
            <a:r>
              <a:rPr lang="en-US" sz="2400" dirty="0" smtClean="0"/>
              <a:t> problem.</a:t>
            </a:r>
            <a:endParaRPr lang="en-US" sz="2400" dirty="0"/>
          </a:p>
        </p:txBody>
      </p:sp>
      <p:graphicFrame>
        <p:nvGraphicFramePr>
          <p:cNvPr id="15" name="Object 14"/>
          <p:cNvGraphicFramePr>
            <a:graphicFrameLocks noChangeAspect="1"/>
          </p:cNvGraphicFramePr>
          <p:nvPr>
            <p:extLst>
              <p:ext uri="{D42A27DB-BD31-4B8C-83A1-F6EECF244321}">
                <p14:modId xmlns:p14="http://schemas.microsoft.com/office/powerpoint/2010/main" val="622673240"/>
              </p:ext>
            </p:extLst>
          </p:nvPr>
        </p:nvGraphicFramePr>
        <p:xfrm>
          <a:off x="4011944" y="5296241"/>
          <a:ext cx="5105400" cy="742950"/>
        </p:xfrm>
        <a:graphic>
          <a:graphicData uri="http://schemas.openxmlformats.org/presentationml/2006/ole">
            <mc:AlternateContent xmlns:mc="http://schemas.openxmlformats.org/markup-compatibility/2006">
              <mc:Choice xmlns:v="urn:schemas-microsoft-com:vml" Requires="v">
                <p:oleObj spid="_x0000_s29749" name="Equation" r:id="rId3" imgW="3403440" imgH="495000" progId="Equation.3">
                  <p:embed/>
                </p:oleObj>
              </mc:Choice>
              <mc:Fallback>
                <p:oleObj name="Equation" r:id="rId3" imgW="3403440" imgH="495000" progId="Equation.3">
                  <p:embed/>
                  <p:pic>
                    <p:nvPicPr>
                      <p:cNvPr id="0" name=""/>
                      <p:cNvPicPr>
                        <a:picLocks noChangeAspect="1" noChangeArrowheads="1"/>
                      </p:cNvPicPr>
                      <p:nvPr/>
                    </p:nvPicPr>
                    <p:blipFill>
                      <a:blip r:embed="rId4"/>
                      <a:srcRect/>
                      <a:stretch>
                        <a:fillRect/>
                      </a:stretch>
                    </p:blipFill>
                    <p:spPr bwMode="auto">
                      <a:xfrm>
                        <a:off x="4011944" y="5296241"/>
                        <a:ext cx="5105400" cy="7429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 name="Title 1"/>
          <p:cNvSpPr txBox="1">
            <a:spLocks/>
          </p:cNvSpPr>
          <p:nvPr/>
        </p:nvSpPr>
        <p:spPr>
          <a:xfrm>
            <a:off x="1" y="6418555"/>
            <a:ext cx="457244" cy="439445"/>
          </a:xfrm>
          <a:prstGeom prst="rect">
            <a:avLst/>
          </a:prstGeom>
          <a:blipFill>
            <a:blip r:embed="rId5"/>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a:solidFill>
                  <a:schemeClr val="bg1"/>
                </a:solidFill>
              </a:rPr>
              <a:t>7</a:t>
            </a:r>
          </a:p>
        </p:txBody>
      </p:sp>
      <p:sp>
        <p:nvSpPr>
          <p:cNvPr id="7" name="Title 1"/>
          <p:cNvSpPr txBox="1">
            <a:spLocks/>
          </p:cNvSpPr>
          <p:nvPr/>
        </p:nvSpPr>
        <p:spPr>
          <a:xfrm>
            <a:off x="457245" y="1683997"/>
            <a:ext cx="2028780" cy="43944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Draw a picture</a:t>
            </a:r>
            <a:endParaRPr lang="en-US" sz="2400" dirty="0"/>
          </a:p>
        </p:txBody>
      </p:sp>
      <p:sp>
        <p:nvSpPr>
          <p:cNvPr id="3" name="Freeform 2"/>
          <p:cNvSpPr/>
          <p:nvPr/>
        </p:nvSpPr>
        <p:spPr>
          <a:xfrm>
            <a:off x="1481160" y="2220791"/>
            <a:ext cx="276225" cy="2255959"/>
          </a:xfrm>
          <a:custGeom>
            <a:avLst/>
            <a:gdLst>
              <a:gd name="connsiteX0" fmla="*/ 0 w 276225"/>
              <a:gd name="connsiteY0" fmla="*/ 2255959 h 2255959"/>
              <a:gd name="connsiteX1" fmla="*/ 123825 w 276225"/>
              <a:gd name="connsiteY1" fmla="*/ 55684 h 2255959"/>
              <a:gd name="connsiteX2" fmla="*/ 276225 w 276225"/>
              <a:gd name="connsiteY2" fmla="*/ 874834 h 2255959"/>
            </a:gdLst>
            <a:ahLst/>
            <a:cxnLst>
              <a:cxn ang="0">
                <a:pos x="connsiteX0" y="connsiteY0"/>
              </a:cxn>
              <a:cxn ang="0">
                <a:pos x="connsiteX1" y="connsiteY1"/>
              </a:cxn>
              <a:cxn ang="0">
                <a:pos x="connsiteX2" y="connsiteY2"/>
              </a:cxn>
            </a:cxnLst>
            <a:rect l="l" t="t" r="r" b="b"/>
            <a:pathLst>
              <a:path w="276225" h="2255959">
                <a:moveTo>
                  <a:pt x="0" y="2255959"/>
                </a:moveTo>
                <a:cubicBezTo>
                  <a:pt x="38893" y="1270915"/>
                  <a:pt x="77787" y="285872"/>
                  <a:pt x="123825" y="55684"/>
                </a:cubicBezTo>
                <a:cubicBezTo>
                  <a:pt x="169863" y="-174504"/>
                  <a:pt x="223044" y="350165"/>
                  <a:pt x="276225" y="874834"/>
                </a:cubicBezTo>
              </a:path>
            </a:pathLst>
          </a:custGeom>
          <a:noFill/>
          <a:ln w="25400">
            <a:solidFill>
              <a:schemeClr val="tx1"/>
            </a:solidFill>
            <a:prstDash val="sysDash"/>
            <a:tailEnd type="triangle" w="sm"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2486085" y="3884964"/>
            <a:ext cx="866775" cy="31369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t>t = 0</a:t>
            </a:r>
            <a:endParaRPr lang="en-US" sz="2000" dirty="0"/>
          </a:p>
        </p:txBody>
      </p:sp>
      <p:sp>
        <p:nvSpPr>
          <p:cNvPr id="10" name="Title 1"/>
          <p:cNvSpPr txBox="1">
            <a:spLocks/>
          </p:cNvSpPr>
          <p:nvPr/>
        </p:nvSpPr>
        <p:spPr>
          <a:xfrm>
            <a:off x="2486085" y="2873370"/>
            <a:ext cx="866775" cy="31369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t>t = </a:t>
            </a:r>
            <a:r>
              <a:rPr lang="en-US" sz="2000" dirty="0" err="1" smtClean="0"/>
              <a:t>t</a:t>
            </a:r>
            <a:r>
              <a:rPr lang="en-US" sz="2000" baseline="-25000" dirty="0" err="1" smtClean="0"/>
              <a:t>f</a:t>
            </a:r>
            <a:endParaRPr lang="en-US" sz="2000" dirty="0"/>
          </a:p>
        </p:txBody>
      </p:sp>
      <p:sp>
        <p:nvSpPr>
          <p:cNvPr id="11" name="Title 1"/>
          <p:cNvSpPr txBox="1">
            <a:spLocks/>
          </p:cNvSpPr>
          <p:nvPr/>
        </p:nvSpPr>
        <p:spPr>
          <a:xfrm>
            <a:off x="2486085" y="3272154"/>
            <a:ext cx="1543010" cy="31369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t>x(</a:t>
            </a:r>
            <a:r>
              <a:rPr lang="en-US" sz="2000" dirty="0" err="1" smtClean="0"/>
              <a:t>t</a:t>
            </a:r>
            <a:r>
              <a:rPr lang="en-US" sz="2000" baseline="-25000" dirty="0" err="1" smtClean="0"/>
              <a:t>f</a:t>
            </a:r>
            <a:r>
              <a:rPr lang="en-US" sz="2000" dirty="0" smtClean="0"/>
              <a:t>) = 39.2m</a:t>
            </a:r>
            <a:endParaRPr lang="en-US" sz="2000" dirty="0"/>
          </a:p>
        </p:txBody>
      </p:sp>
      <p:sp>
        <p:nvSpPr>
          <p:cNvPr id="12" name="Title 1"/>
          <p:cNvSpPr txBox="1">
            <a:spLocks/>
          </p:cNvSpPr>
          <p:nvPr/>
        </p:nvSpPr>
        <p:spPr>
          <a:xfrm>
            <a:off x="733485" y="2160450"/>
            <a:ext cx="371455" cy="31369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t>x</a:t>
            </a:r>
            <a:endParaRPr lang="en-US" sz="2000" dirty="0"/>
          </a:p>
        </p:txBody>
      </p:sp>
      <p:cxnSp>
        <p:nvCxnSpPr>
          <p:cNvPr id="5" name="Straight Arrow Connector 4"/>
          <p:cNvCxnSpPr/>
          <p:nvPr/>
        </p:nvCxnSpPr>
        <p:spPr>
          <a:xfrm flipV="1">
            <a:off x="1095375" y="2317296"/>
            <a:ext cx="9525" cy="215945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itle 1"/>
          <p:cNvSpPr txBox="1">
            <a:spLocks/>
          </p:cNvSpPr>
          <p:nvPr/>
        </p:nvSpPr>
        <p:spPr>
          <a:xfrm>
            <a:off x="2486085" y="4251336"/>
            <a:ext cx="1097268" cy="31369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t>x(0) = 0</a:t>
            </a:r>
            <a:endParaRPr lang="en-US" sz="2000" dirty="0"/>
          </a:p>
        </p:txBody>
      </p:sp>
      <p:cxnSp>
        <p:nvCxnSpPr>
          <p:cNvPr id="16" name="Straight Arrow Connector 15"/>
          <p:cNvCxnSpPr/>
          <p:nvPr/>
        </p:nvCxnSpPr>
        <p:spPr>
          <a:xfrm flipH="1" flipV="1">
            <a:off x="1619273" y="4476750"/>
            <a:ext cx="941069" cy="952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flipV="1">
            <a:off x="1828831" y="3081654"/>
            <a:ext cx="657254" cy="10540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Title 1"/>
          <p:cNvSpPr txBox="1">
            <a:spLocks/>
          </p:cNvSpPr>
          <p:nvPr/>
        </p:nvSpPr>
        <p:spPr>
          <a:xfrm>
            <a:off x="196307" y="5053921"/>
            <a:ext cx="3439490" cy="112774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This is a question about position.  Use the position function to answer it.</a:t>
            </a:r>
            <a:endParaRPr lang="en-US" sz="2400" dirty="0"/>
          </a:p>
        </p:txBody>
      </p:sp>
      <p:graphicFrame>
        <p:nvGraphicFramePr>
          <p:cNvPr id="26" name="Object 25"/>
          <p:cNvGraphicFramePr>
            <a:graphicFrameLocks noChangeAspect="1"/>
          </p:cNvGraphicFramePr>
          <p:nvPr>
            <p:extLst>
              <p:ext uri="{D42A27DB-BD31-4B8C-83A1-F6EECF244321}">
                <p14:modId xmlns:p14="http://schemas.microsoft.com/office/powerpoint/2010/main" val="1989788687"/>
              </p:ext>
            </p:extLst>
          </p:nvPr>
        </p:nvGraphicFramePr>
        <p:xfrm>
          <a:off x="776372" y="6267450"/>
          <a:ext cx="2171700" cy="590550"/>
        </p:xfrm>
        <a:graphic>
          <a:graphicData uri="http://schemas.openxmlformats.org/presentationml/2006/ole">
            <mc:AlternateContent xmlns:mc="http://schemas.openxmlformats.org/markup-compatibility/2006">
              <mc:Choice xmlns:v="urn:schemas-microsoft-com:vml" Requires="v">
                <p:oleObj spid="_x0000_s29750" name="Equation" r:id="rId6" imgW="1447560" imgH="393480" progId="Equation.3">
                  <p:embed/>
                </p:oleObj>
              </mc:Choice>
              <mc:Fallback>
                <p:oleObj name="Equation" r:id="rId6" imgW="1447560" imgH="393480" progId="Equation.3">
                  <p:embed/>
                  <p:pic>
                    <p:nvPicPr>
                      <p:cNvPr id="0" name="Object 14"/>
                      <p:cNvPicPr>
                        <a:picLocks noChangeAspect="1" noChangeArrowheads="1"/>
                      </p:cNvPicPr>
                      <p:nvPr/>
                    </p:nvPicPr>
                    <p:blipFill>
                      <a:blip r:embed="rId7"/>
                      <a:srcRect/>
                      <a:stretch>
                        <a:fillRect/>
                      </a:stretch>
                    </p:blipFill>
                    <p:spPr bwMode="auto">
                      <a:xfrm>
                        <a:off x="776372" y="6267450"/>
                        <a:ext cx="2171700" cy="5905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 name="Title 1"/>
          <p:cNvSpPr txBox="1">
            <a:spLocks/>
          </p:cNvSpPr>
          <p:nvPr/>
        </p:nvSpPr>
        <p:spPr>
          <a:xfrm>
            <a:off x="2486085" y="4617707"/>
            <a:ext cx="2011659" cy="31369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t>v(0) = 29.4m/s</a:t>
            </a:r>
            <a:endParaRPr lang="en-US" sz="2000" dirty="0"/>
          </a:p>
        </p:txBody>
      </p:sp>
      <p:sp>
        <p:nvSpPr>
          <p:cNvPr id="28" name="Title 1"/>
          <p:cNvSpPr txBox="1">
            <a:spLocks/>
          </p:cNvSpPr>
          <p:nvPr/>
        </p:nvSpPr>
        <p:spPr>
          <a:xfrm>
            <a:off x="2142240" y="2286203"/>
            <a:ext cx="1554463" cy="31369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t>a = -9.8m/s</a:t>
            </a:r>
            <a:r>
              <a:rPr lang="en-US" sz="2000" baseline="30000" dirty="0" smtClean="0"/>
              <a:t>2</a:t>
            </a:r>
            <a:endParaRPr lang="en-US" sz="2000" dirty="0"/>
          </a:p>
        </p:txBody>
      </p:sp>
      <p:graphicFrame>
        <p:nvGraphicFramePr>
          <p:cNvPr id="29" name="Object 28"/>
          <p:cNvGraphicFramePr>
            <a:graphicFrameLocks noChangeAspect="1"/>
          </p:cNvGraphicFramePr>
          <p:nvPr>
            <p:extLst>
              <p:ext uri="{D42A27DB-BD31-4B8C-83A1-F6EECF244321}">
                <p14:modId xmlns:p14="http://schemas.microsoft.com/office/powerpoint/2010/main" val="1442987600"/>
              </p:ext>
            </p:extLst>
          </p:nvPr>
        </p:nvGraphicFramePr>
        <p:xfrm>
          <a:off x="4697413" y="2834850"/>
          <a:ext cx="4438650" cy="590550"/>
        </p:xfrm>
        <a:graphic>
          <a:graphicData uri="http://schemas.openxmlformats.org/presentationml/2006/ole">
            <mc:AlternateContent xmlns:mc="http://schemas.openxmlformats.org/markup-compatibility/2006">
              <mc:Choice xmlns:v="urn:schemas-microsoft-com:vml" Requires="v">
                <p:oleObj spid="_x0000_s29751" name="Equation" r:id="rId8" imgW="2958840" imgH="393480" progId="Equation.3">
                  <p:embed/>
                </p:oleObj>
              </mc:Choice>
              <mc:Fallback>
                <p:oleObj name="Equation" r:id="rId8" imgW="2958840" imgH="393480" progId="Equation.3">
                  <p:embed/>
                  <p:pic>
                    <p:nvPicPr>
                      <p:cNvPr id="0" name="Object 25"/>
                      <p:cNvPicPr>
                        <a:picLocks noChangeAspect="1" noChangeArrowheads="1"/>
                      </p:cNvPicPr>
                      <p:nvPr/>
                    </p:nvPicPr>
                    <p:blipFill>
                      <a:blip r:embed="rId9"/>
                      <a:srcRect/>
                      <a:stretch>
                        <a:fillRect/>
                      </a:stretch>
                    </p:blipFill>
                    <p:spPr bwMode="auto">
                      <a:xfrm>
                        <a:off x="4697413" y="2834850"/>
                        <a:ext cx="4438650" cy="5905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 name="Title 1"/>
          <p:cNvSpPr txBox="1">
            <a:spLocks/>
          </p:cNvSpPr>
          <p:nvPr/>
        </p:nvSpPr>
        <p:spPr>
          <a:xfrm>
            <a:off x="4697413" y="3558411"/>
            <a:ext cx="3583274" cy="1073404"/>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Think about what you have.  Can you find </a:t>
            </a:r>
            <a:r>
              <a:rPr lang="en-US" sz="2400" dirty="0" smtClean="0"/>
              <a:t>the </a:t>
            </a:r>
            <a:r>
              <a:rPr lang="en-US" sz="2400" dirty="0" smtClean="0"/>
              <a:t>answer to the question?</a:t>
            </a:r>
            <a:endParaRPr lang="en-US" sz="2400" dirty="0"/>
          </a:p>
        </p:txBody>
      </p:sp>
      <p:sp>
        <p:nvSpPr>
          <p:cNvPr id="31" name="Title 1"/>
          <p:cNvSpPr txBox="1">
            <a:spLocks/>
          </p:cNvSpPr>
          <p:nvPr/>
        </p:nvSpPr>
        <p:spPr>
          <a:xfrm>
            <a:off x="4697413" y="4764826"/>
            <a:ext cx="3705241" cy="398404"/>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One equation in one variable.</a:t>
            </a:r>
            <a:endParaRPr lang="en-US" sz="2400" dirty="0"/>
          </a:p>
        </p:txBody>
      </p:sp>
      <p:graphicFrame>
        <p:nvGraphicFramePr>
          <p:cNvPr id="32" name="Object 31"/>
          <p:cNvGraphicFramePr>
            <a:graphicFrameLocks noChangeAspect="1"/>
          </p:cNvGraphicFramePr>
          <p:nvPr>
            <p:extLst>
              <p:ext uri="{D42A27DB-BD31-4B8C-83A1-F6EECF244321}">
                <p14:modId xmlns:p14="http://schemas.microsoft.com/office/powerpoint/2010/main" val="207946299"/>
              </p:ext>
            </p:extLst>
          </p:nvPr>
        </p:nvGraphicFramePr>
        <p:xfrm>
          <a:off x="6365529" y="6172200"/>
          <a:ext cx="876300" cy="685800"/>
        </p:xfrm>
        <a:graphic>
          <a:graphicData uri="http://schemas.openxmlformats.org/presentationml/2006/ole">
            <mc:AlternateContent xmlns:mc="http://schemas.openxmlformats.org/markup-compatibility/2006">
              <mc:Choice xmlns:v="urn:schemas-microsoft-com:vml" Requires="v">
                <p:oleObj spid="_x0000_s29752" name="Equation" r:id="rId10" imgW="583920" imgH="457200" progId="Equation.3">
                  <p:embed/>
                </p:oleObj>
              </mc:Choice>
              <mc:Fallback>
                <p:oleObj name="Equation" r:id="rId10" imgW="583920" imgH="457200" progId="Equation.3">
                  <p:embed/>
                  <p:pic>
                    <p:nvPicPr>
                      <p:cNvPr id="0" name="Object 14"/>
                      <p:cNvPicPr>
                        <a:picLocks noChangeAspect="1" noChangeArrowheads="1"/>
                      </p:cNvPicPr>
                      <p:nvPr/>
                    </p:nvPicPr>
                    <p:blipFill>
                      <a:blip r:embed="rId11"/>
                      <a:srcRect/>
                      <a:stretch>
                        <a:fillRect/>
                      </a:stretch>
                    </p:blipFill>
                    <p:spPr bwMode="auto">
                      <a:xfrm>
                        <a:off x="6365529" y="6172200"/>
                        <a:ext cx="876300" cy="685800"/>
                      </a:xfrm>
                      <a:prstGeom prst="rect">
                        <a:avLst/>
                      </a:prstGeom>
                      <a:solidFill>
                        <a:srgbClr val="FFFF00"/>
                      </a:solidFill>
                      <a:ln>
                        <a:noFill/>
                      </a:ln>
                    </p:spPr>
                  </p:pic>
                </p:oleObj>
              </mc:Fallback>
            </mc:AlternateContent>
          </a:graphicData>
        </a:graphic>
      </p:graphicFrame>
    </p:spTree>
    <p:extLst>
      <p:ext uri="{BB962C8B-B14F-4D97-AF65-F5344CB8AC3E}">
        <p14:creationId xmlns:p14="http://schemas.microsoft.com/office/powerpoint/2010/main" val="3638759530"/>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1"/>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15"/>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7" grpId="0"/>
      <p:bldP spid="3" grpId="0" animBg="1"/>
      <p:bldP spid="9" grpId="0"/>
      <p:bldP spid="10" grpId="0"/>
      <p:bldP spid="11" grpId="0"/>
      <p:bldP spid="12" grpId="0"/>
      <p:bldP spid="17" grpId="0"/>
      <p:bldP spid="25" grpId="0"/>
      <p:bldP spid="27" grpId="0"/>
      <p:bldP spid="28" grpId="0"/>
      <p:bldP spid="30"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67" y="228635"/>
            <a:ext cx="5164493" cy="563853"/>
          </a:xfrm>
        </p:spPr>
        <p:txBody>
          <a:bodyPr/>
          <a:lstStyle/>
          <a:p>
            <a:pPr algn="ctr"/>
            <a:r>
              <a:rPr lang="en-US" sz="3200" dirty="0" smtClean="0"/>
              <a:t>Vector Quantities</a:t>
            </a:r>
            <a:endParaRPr lang="en-US" sz="3200" dirty="0"/>
          </a:p>
        </p:txBody>
      </p:sp>
      <p:sp>
        <p:nvSpPr>
          <p:cNvPr id="13" name="Title 1"/>
          <p:cNvSpPr txBox="1">
            <a:spLocks/>
          </p:cNvSpPr>
          <p:nvPr/>
        </p:nvSpPr>
        <p:spPr>
          <a:xfrm>
            <a:off x="914440" y="1325903"/>
            <a:ext cx="7772400" cy="3456933"/>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Arial" pitchFamily="34" charset="0"/>
              <a:buChar char="•"/>
            </a:pPr>
            <a:r>
              <a:rPr lang="en-US" sz="2400" dirty="0" smtClean="0"/>
              <a:t>Vector vs. Scalar</a:t>
            </a:r>
          </a:p>
          <a:p>
            <a:pPr marL="800100" lvl="1" indent="-342900">
              <a:buFont typeface="Arial" pitchFamily="34" charset="0"/>
              <a:buChar char="•"/>
            </a:pPr>
            <a:r>
              <a:rPr lang="en-US" dirty="0" smtClean="0">
                <a:latin typeface="Garamond" pitchFamily="18" charset="0"/>
              </a:rPr>
              <a:t>Common </a:t>
            </a:r>
            <a:r>
              <a:rPr lang="en-US" dirty="0">
                <a:latin typeface="Garamond" pitchFamily="18" charset="0"/>
              </a:rPr>
              <a:t>s</a:t>
            </a:r>
            <a:r>
              <a:rPr lang="en-US" dirty="0" smtClean="0">
                <a:latin typeface="Garamond" pitchFamily="18" charset="0"/>
              </a:rPr>
              <a:t>calar quantities</a:t>
            </a:r>
          </a:p>
          <a:p>
            <a:pPr marL="800100" lvl="1" indent="-342900">
              <a:buFont typeface="Arial" pitchFamily="34" charset="0"/>
              <a:buChar char="•"/>
            </a:pPr>
            <a:r>
              <a:rPr lang="en-US" dirty="0" smtClean="0">
                <a:latin typeface="Garamond" pitchFamily="18" charset="0"/>
              </a:rPr>
              <a:t>Common vector quantities</a:t>
            </a:r>
          </a:p>
          <a:p>
            <a:pPr marL="342900" indent="-342900">
              <a:buFont typeface="Arial" pitchFamily="34" charset="0"/>
              <a:buChar char="•"/>
            </a:pPr>
            <a:r>
              <a:rPr lang="en-US" sz="2400" dirty="0" smtClean="0"/>
              <a:t>Mathematical properties of vectors</a:t>
            </a:r>
          </a:p>
          <a:p>
            <a:pPr marL="800100" lvl="1" indent="-342900">
              <a:buFont typeface="Arial" pitchFamily="34" charset="0"/>
              <a:buChar char="•"/>
            </a:pPr>
            <a:r>
              <a:rPr lang="en-US" dirty="0" smtClean="0">
                <a:latin typeface="Garamond" pitchFamily="18" charset="0"/>
              </a:rPr>
              <a:t>multiplication by a scalar</a:t>
            </a:r>
          </a:p>
          <a:p>
            <a:pPr marL="800100" lvl="1" indent="-342900">
              <a:buFont typeface="Arial" pitchFamily="34" charset="0"/>
              <a:buChar char="•"/>
            </a:pPr>
            <a:r>
              <a:rPr lang="en-US" dirty="0" smtClean="0">
                <a:latin typeface="Garamond" pitchFamily="18" charset="0"/>
              </a:rPr>
              <a:t>vector addition</a:t>
            </a:r>
          </a:p>
          <a:p>
            <a:pPr marL="800100" lvl="1" indent="-342900">
              <a:buFont typeface="Arial" pitchFamily="34" charset="0"/>
              <a:buChar char="•"/>
            </a:pPr>
            <a:r>
              <a:rPr lang="en-US" dirty="0" smtClean="0">
                <a:latin typeface="Garamond" pitchFamily="18" charset="0"/>
              </a:rPr>
              <a:t>multiplication of two vectors</a:t>
            </a:r>
          </a:p>
          <a:p>
            <a:pPr marL="1257300" lvl="2" indent="-342900">
              <a:buFont typeface="Arial" pitchFamily="34" charset="0"/>
              <a:buChar char="•"/>
            </a:pPr>
            <a:r>
              <a:rPr lang="en-US" dirty="0" smtClean="0">
                <a:latin typeface="Garamond" pitchFamily="18" charset="0"/>
              </a:rPr>
              <a:t>scalar result ( dot product )</a:t>
            </a:r>
          </a:p>
          <a:p>
            <a:pPr marL="1257300" lvl="2" indent="-342900">
              <a:buFont typeface="Arial" pitchFamily="34" charset="0"/>
              <a:buChar char="•"/>
            </a:pPr>
            <a:r>
              <a:rPr lang="en-US" dirty="0" smtClean="0">
                <a:latin typeface="Garamond" pitchFamily="18" charset="0"/>
              </a:rPr>
              <a:t>vector result ( cross product )</a:t>
            </a:r>
            <a:endParaRPr lang="en-US" dirty="0">
              <a:latin typeface="Garamond" pitchFamily="18" charset="0"/>
            </a:endParaRPr>
          </a:p>
        </p:txBody>
      </p:sp>
      <p:sp>
        <p:nvSpPr>
          <p:cNvPr id="19" name="Title 1"/>
          <p:cNvSpPr txBox="1">
            <a:spLocks/>
          </p:cNvSpPr>
          <p:nvPr/>
        </p:nvSpPr>
        <p:spPr>
          <a:xfrm>
            <a:off x="7223732" y="-10808"/>
            <a:ext cx="1918450" cy="348006"/>
          </a:xfrm>
          <a:prstGeom prst="rect">
            <a:avLst/>
          </a:prstGeom>
          <a:blipFill>
            <a:blip r:embed="rId2"/>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smtClean="0"/>
              <a:t>Blackboard Forces</a:t>
            </a:r>
            <a:endParaRPr lang="en-US" sz="1600" dirty="0"/>
          </a:p>
        </p:txBody>
      </p:sp>
      <p:sp>
        <p:nvSpPr>
          <p:cNvPr id="20" name="Title 1"/>
          <p:cNvSpPr txBox="1">
            <a:spLocks/>
          </p:cNvSpPr>
          <p:nvPr/>
        </p:nvSpPr>
        <p:spPr>
          <a:xfrm>
            <a:off x="1" y="6418555"/>
            <a:ext cx="457244" cy="439445"/>
          </a:xfrm>
          <a:prstGeom prst="rect">
            <a:avLst/>
          </a:prstGeom>
          <a:blipFill>
            <a:blip r:embed="rId3"/>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a:solidFill>
                  <a:schemeClr val="bg1"/>
                </a:solidFill>
              </a:rPr>
              <a:t>8</a:t>
            </a:r>
          </a:p>
        </p:txBody>
      </p:sp>
      <p:sp>
        <p:nvSpPr>
          <p:cNvPr id="7" name="Title 1"/>
          <p:cNvSpPr txBox="1">
            <a:spLocks/>
          </p:cNvSpPr>
          <p:nvPr/>
        </p:nvSpPr>
        <p:spPr>
          <a:xfrm>
            <a:off x="5438860" y="337198"/>
            <a:ext cx="3703322" cy="219723"/>
          </a:xfrm>
          <a:prstGeom prst="rect">
            <a:avLst/>
          </a:prstGeom>
          <a:solidFill>
            <a:schemeClr val="accent4">
              <a:lumMod val="40000"/>
              <a:lumOff val="60000"/>
            </a:schemeClr>
          </a:solid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200" dirty="0">
                <a:hlinkClick r:id="rId4"/>
              </a:rPr>
              <a:t>http://</a:t>
            </a:r>
            <a:r>
              <a:rPr lang="en-US" sz="1200" dirty="0" smtClean="0">
                <a:hlinkClick r:id="rId4"/>
              </a:rPr>
              <a:t>phet.colorado.edu/en/simulation/vector-addition</a:t>
            </a:r>
            <a:r>
              <a:rPr lang="en-US" sz="1200" dirty="0" smtClean="0"/>
              <a:t> </a:t>
            </a:r>
            <a:endParaRPr lang="en-US" sz="1200" dirty="0"/>
          </a:p>
        </p:txBody>
      </p:sp>
    </p:spTree>
    <p:extLst>
      <p:ext uri="{BB962C8B-B14F-4D97-AF65-F5344CB8AC3E}">
        <p14:creationId xmlns:p14="http://schemas.microsoft.com/office/powerpoint/2010/main" val="2888710325"/>
      </p:ext>
    </p:extLst>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642101" y="4876800"/>
            <a:ext cx="7467600" cy="1905000"/>
            <a:chOff x="1642101" y="4876800"/>
            <a:chExt cx="7467600" cy="1905000"/>
          </a:xfrm>
        </p:grpSpPr>
        <p:grpSp>
          <p:nvGrpSpPr>
            <p:cNvPr id="7" name="Group 6"/>
            <p:cNvGrpSpPr/>
            <p:nvPr/>
          </p:nvGrpSpPr>
          <p:grpSpPr>
            <a:xfrm>
              <a:off x="1642101" y="4876800"/>
              <a:ext cx="7467600" cy="1905000"/>
              <a:chOff x="838200" y="4648200"/>
              <a:chExt cx="7467600" cy="1905000"/>
            </a:xfrm>
          </p:grpSpPr>
          <p:sp>
            <p:nvSpPr>
              <p:cNvPr id="8" name="Rectangle 6"/>
              <p:cNvSpPr>
                <a:spLocks noChangeArrowheads="1"/>
              </p:cNvSpPr>
              <p:nvPr/>
            </p:nvSpPr>
            <p:spPr bwMode="auto">
              <a:xfrm>
                <a:off x="838200" y="6477000"/>
                <a:ext cx="7467600" cy="762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9" name="Group 8"/>
              <p:cNvGrpSpPr/>
              <p:nvPr/>
            </p:nvGrpSpPr>
            <p:grpSpPr>
              <a:xfrm>
                <a:off x="1371600" y="4648200"/>
                <a:ext cx="3429000" cy="1828800"/>
                <a:chOff x="1371600" y="4648200"/>
                <a:chExt cx="3429000" cy="1828800"/>
              </a:xfrm>
            </p:grpSpPr>
            <p:sp>
              <p:nvSpPr>
                <p:cNvPr id="10" name="Rectangle 4"/>
                <p:cNvSpPr>
                  <a:spLocks noChangeArrowheads="1"/>
                </p:cNvSpPr>
                <p:nvPr/>
              </p:nvSpPr>
              <p:spPr bwMode="auto">
                <a:xfrm>
                  <a:off x="2438400" y="5638800"/>
                  <a:ext cx="2362200" cy="838200"/>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1" name="Group 14"/>
                <p:cNvGrpSpPr>
                  <a:grpSpLocks/>
                </p:cNvGrpSpPr>
                <p:nvPr/>
              </p:nvGrpSpPr>
              <p:grpSpPr bwMode="auto">
                <a:xfrm rot="554298">
                  <a:off x="1905000" y="4648200"/>
                  <a:ext cx="838200" cy="1066800"/>
                  <a:chOff x="1152" y="2160"/>
                  <a:chExt cx="528" cy="672"/>
                </a:xfrm>
              </p:grpSpPr>
              <p:sp>
                <p:nvSpPr>
                  <p:cNvPr id="23" name="Line 5"/>
                  <p:cNvSpPr>
                    <a:spLocks noChangeShapeType="1"/>
                  </p:cNvSpPr>
                  <p:nvPr/>
                </p:nvSpPr>
                <p:spPr bwMode="auto">
                  <a:xfrm>
                    <a:off x="1248" y="2544"/>
                    <a:ext cx="432" cy="19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24" name="Group 9"/>
                  <p:cNvGrpSpPr>
                    <a:grpSpLocks/>
                  </p:cNvGrpSpPr>
                  <p:nvPr/>
                </p:nvGrpSpPr>
                <p:grpSpPr bwMode="auto">
                  <a:xfrm rot="1177168">
                    <a:off x="1152" y="2160"/>
                    <a:ext cx="240" cy="672"/>
                    <a:chOff x="960" y="2160"/>
                    <a:chExt cx="240" cy="672"/>
                  </a:xfrm>
                </p:grpSpPr>
                <p:sp>
                  <p:nvSpPr>
                    <p:cNvPr id="25" name="Oval 7"/>
                    <p:cNvSpPr>
                      <a:spLocks noChangeArrowheads="1"/>
                    </p:cNvSpPr>
                    <p:nvPr/>
                  </p:nvSpPr>
                  <p:spPr bwMode="auto">
                    <a:xfrm>
                      <a:off x="960" y="2160"/>
                      <a:ext cx="240" cy="24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 name="Line 8"/>
                    <p:cNvSpPr>
                      <a:spLocks noChangeShapeType="1"/>
                    </p:cNvSpPr>
                    <p:nvPr/>
                  </p:nvSpPr>
                  <p:spPr bwMode="auto">
                    <a:xfrm>
                      <a:off x="1077" y="2400"/>
                      <a:ext cx="0"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12" name="Line 10"/>
                <p:cNvSpPr>
                  <a:spLocks noChangeShapeType="1"/>
                </p:cNvSpPr>
                <p:nvPr/>
              </p:nvSpPr>
              <p:spPr bwMode="auto">
                <a:xfrm>
                  <a:off x="1828800" y="5638800"/>
                  <a:ext cx="5334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Line 11"/>
                <p:cNvSpPr>
                  <a:spLocks noChangeShapeType="1"/>
                </p:cNvSpPr>
                <p:nvPr/>
              </p:nvSpPr>
              <p:spPr bwMode="auto">
                <a:xfrm flipH="1">
                  <a:off x="2057400" y="6019800"/>
                  <a:ext cx="3048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 name="Line 12"/>
                <p:cNvSpPr>
                  <a:spLocks noChangeShapeType="1"/>
                </p:cNvSpPr>
                <p:nvPr/>
              </p:nvSpPr>
              <p:spPr bwMode="auto">
                <a:xfrm flipH="1">
                  <a:off x="1676400" y="5638800"/>
                  <a:ext cx="15240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 name="Line 13"/>
                <p:cNvSpPr>
                  <a:spLocks noChangeShapeType="1"/>
                </p:cNvSpPr>
                <p:nvPr/>
              </p:nvSpPr>
              <p:spPr bwMode="auto">
                <a:xfrm flipH="1">
                  <a:off x="1371600" y="6172200"/>
                  <a:ext cx="3048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8" name="Group 37"/>
                <p:cNvGrpSpPr>
                  <a:grpSpLocks/>
                </p:cNvGrpSpPr>
                <p:nvPr/>
              </p:nvGrpSpPr>
              <p:grpSpPr bwMode="auto">
                <a:xfrm>
                  <a:off x="1981200" y="5257800"/>
                  <a:ext cx="381000" cy="457200"/>
                  <a:chOff x="1248" y="3408"/>
                  <a:chExt cx="240" cy="288"/>
                </a:xfrm>
              </p:grpSpPr>
              <p:sp>
                <p:nvSpPr>
                  <p:cNvPr id="21" name="Arc 35"/>
                  <p:cNvSpPr>
                    <a:spLocks/>
                  </p:cNvSpPr>
                  <p:nvPr/>
                </p:nvSpPr>
                <p:spPr bwMode="auto">
                  <a:xfrm flipH="1">
                    <a:off x="1440" y="3504"/>
                    <a:ext cx="48" cy="14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Text Box 36"/>
                  <p:cNvSpPr txBox="1">
                    <a:spLocks noChangeArrowheads="1"/>
                  </p:cNvSpPr>
                  <p:nvPr/>
                </p:nvSpPr>
                <p:spPr bwMode="auto">
                  <a:xfrm>
                    <a:off x="1248" y="3408"/>
                    <a:ext cx="2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spcBef>
                        <a:spcPct val="50000"/>
                      </a:spcBef>
                      <a:buFontTx/>
                      <a:buNone/>
                    </a:pPr>
                    <a:r>
                      <a:rPr lang="en-US" sz="2400">
                        <a:latin typeface="Symbol" pitchFamily="18" charset="2"/>
                      </a:rPr>
                      <a:t>q</a:t>
                    </a:r>
                  </a:p>
                </p:txBody>
              </p:sp>
            </p:grpSp>
          </p:grpSp>
        </p:grpSp>
        <p:sp>
          <p:nvSpPr>
            <p:cNvPr id="50" name="Title 1"/>
            <p:cNvSpPr txBox="1">
              <a:spLocks/>
            </p:cNvSpPr>
            <p:nvPr/>
          </p:nvSpPr>
          <p:spPr>
            <a:xfrm>
              <a:off x="3065994" y="5341622"/>
              <a:ext cx="457195" cy="348006"/>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t>P</a:t>
              </a:r>
              <a:endParaRPr lang="en-US" sz="2000" dirty="0"/>
            </a:p>
          </p:txBody>
        </p:sp>
      </p:grpSp>
      <p:sp>
        <p:nvSpPr>
          <p:cNvPr id="2" name="Title 1"/>
          <p:cNvSpPr>
            <a:spLocks noGrp="1"/>
          </p:cNvSpPr>
          <p:nvPr>
            <p:ph type="ctrTitle"/>
          </p:nvPr>
        </p:nvSpPr>
        <p:spPr>
          <a:xfrm>
            <a:off x="335333" y="137196"/>
            <a:ext cx="4678674" cy="472414"/>
          </a:xfrm>
        </p:spPr>
        <p:txBody>
          <a:bodyPr/>
          <a:lstStyle/>
          <a:p>
            <a:r>
              <a:rPr lang="en-US" sz="2400" dirty="0" smtClean="0"/>
              <a:t>Example:  Vector forces with friction</a:t>
            </a:r>
            <a:endParaRPr lang="en-US" sz="2400" dirty="0"/>
          </a:p>
        </p:txBody>
      </p:sp>
      <p:sp>
        <p:nvSpPr>
          <p:cNvPr id="13" name="Title 1"/>
          <p:cNvSpPr txBox="1">
            <a:spLocks/>
          </p:cNvSpPr>
          <p:nvPr/>
        </p:nvSpPr>
        <p:spPr>
          <a:xfrm>
            <a:off x="335333" y="723894"/>
            <a:ext cx="8412388" cy="107951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18288"/>
            <a:r>
              <a:rPr lang="en-US" sz="2400" dirty="0">
                <a:effectLst/>
              </a:rPr>
              <a:t>A person is pushing a 15 kg block across a floor </a:t>
            </a:r>
            <a:r>
              <a:rPr lang="en-US" sz="2400" dirty="0" smtClean="0">
                <a:effectLst/>
              </a:rPr>
              <a:t>at </a:t>
            </a:r>
            <a:r>
              <a:rPr lang="en-US" sz="2400" dirty="0">
                <a:effectLst/>
              </a:rPr>
              <a:t>a constant speed. If she is pushing down at an angle of </a:t>
            </a:r>
            <a:r>
              <a:rPr lang="en-US" sz="2400" dirty="0" smtClean="0">
                <a:effectLst/>
              </a:rPr>
              <a:t>25°, </a:t>
            </a:r>
            <a:r>
              <a:rPr lang="en-US" sz="2400" dirty="0">
                <a:effectLst/>
              </a:rPr>
              <a:t>what is the magnitude of her force on the block</a:t>
            </a:r>
            <a:r>
              <a:rPr lang="en-US" sz="2400" dirty="0" smtClean="0">
                <a:effectLst/>
              </a:rPr>
              <a:t>?        </a:t>
            </a:r>
            <a:r>
              <a:rPr lang="el-GR" sz="2400" dirty="0" smtClean="0">
                <a:effectLst/>
              </a:rPr>
              <a:t>μ</a:t>
            </a:r>
            <a:r>
              <a:rPr lang="en-US" sz="2400" baseline="-25000" dirty="0">
                <a:effectLst/>
              </a:rPr>
              <a:t>k</a:t>
            </a:r>
            <a:r>
              <a:rPr lang="en-US" sz="2400" dirty="0">
                <a:effectLst/>
              </a:rPr>
              <a:t>= 0.4</a:t>
            </a:r>
          </a:p>
        </p:txBody>
      </p:sp>
      <p:graphicFrame>
        <p:nvGraphicFramePr>
          <p:cNvPr id="15" name="Object 14"/>
          <p:cNvGraphicFramePr>
            <a:graphicFrameLocks noChangeAspect="1"/>
          </p:cNvGraphicFramePr>
          <p:nvPr>
            <p:extLst>
              <p:ext uri="{D42A27DB-BD31-4B8C-83A1-F6EECF244321}">
                <p14:modId xmlns:p14="http://schemas.microsoft.com/office/powerpoint/2010/main" val="334202410"/>
              </p:ext>
            </p:extLst>
          </p:nvPr>
        </p:nvGraphicFramePr>
        <p:xfrm>
          <a:off x="4663439" y="4136001"/>
          <a:ext cx="1714500" cy="323850"/>
        </p:xfrm>
        <a:graphic>
          <a:graphicData uri="http://schemas.openxmlformats.org/presentationml/2006/ole">
            <mc:AlternateContent xmlns:mc="http://schemas.openxmlformats.org/markup-compatibility/2006">
              <mc:Choice xmlns:v="urn:schemas-microsoft-com:vml" Requires="v">
                <p:oleObj spid="_x0000_s31826" name="Equation" r:id="rId3" imgW="1143000" imgH="215640" progId="Equation.3">
                  <p:embed/>
                </p:oleObj>
              </mc:Choice>
              <mc:Fallback>
                <p:oleObj name="Equation" r:id="rId3" imgW="1143000" imgH="215640" progId="Equation.3">
                  <p:embed/>
                  <p:pic>
                    <p:nvPicPr>
                      <p:cNvPr id="0" name=""/>
                      <p:cNvPicPr>
                        <a:picLocks noChangeAspect="1" noChangeArrowheads="1"/>
                      </p:cNvPicPr>
                      <p:nvPr/>
                    </p:nvPicPr>
                    <p:blipFill>
                      <a:blip r:embed="rId4"/>
                      <a:srcRect/>
                      <a:stretch>
                        <a:fillRect/>
                      </a:stretch>
                    </p:blipFill>
                    <p:spPr bwMode="auto">
                      <a:xfrm>
                        <a:off x="4663439" y="4136001"/>
                        <a:ext cx="1714500" cy="3238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 name="Title 1"/>
          <p:cNvSpPr txBox="1">
            <a:spLocks/>
          </p:cNvSpPr>
          <p:nvPr/>
        </p:nvSpPr>
        <p:spPr>
          <a:xfrm>
            <a:off x="1" y="6418555"/>
            <a:ext cx="457244" cy="439445"/>
          </a:xfrm>
          <a:prstGeom prst="rect">
            <a:avLst/>
          </a:prstGeom>
          <a:blipFill>
            <a:blip r:embed="rId5"/>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a:solidFill>
                  <a:schemeClr val="bg1"/>
                </a:solidFill>
              </a:rPr>
              <a:t>9</a:t>
            </a:r>
            <a:endParaRPr lang="en-US" sz="2000" b="1" dirty="0">
              <a:solidFill>
                <a:schemeClr val="bg1"/>
              </a:solidFill>
            </a:endParaRPr>
          </a:p>
        </p:txBody>
      </p:sp>
      <p:grpSp>
        <p:nvGrpSpPr>
          <p:cNvPr id="51" name="Group 50"/>
          <p:cNvGrpSpPr/>
          <p:nvPr/>
        </p:nvGrpSpPr>
        <p:grpSpPr>
          <a:xfrm>
            <a:off x="4762525" y="6158221"/>
            <a:ext cx="1181075" cy="520667"/>
            <a:chOff x="4309101" y="2071398"/>
            <a:chExt cx="1181075" cy="520667"/>
          </a:xfrm>
        </p:grpSpPr>
        <p:sp>
          <p:nvSpPr>
            <p:cNvPr id="29" name="Line 16"/>
            <p:cNvSpPr>
              <a:spLocks noChangeShapeType="1"/>
            </p:cNvSpPr>
            <p:nvPr/>
          </p:nvSpPr>
          <p:spPr bwMode="auto">
            <a:xfrm flipV="1">
              <a:off x="4309101" y="2071398"/>
              <a:ext cx="0" cy="52066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 name="Text Box 25"/>
            <p:cNvSpPr txBox="1">
              <a:spLocks noChangeArrowheads="1"/>
            </p:cNvSpPr>
            <p:nvPr/>
          </p:nvSpPr>
          <p:spPr bwMode="auto">
            <a:xfrm>
              <a:off x="4423376" y="2161577"/>
              <a:ext cx="1066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spcBef>
                  <a:spcPct val="50000"/>
                </a:spcBef>
                <a:buFontTx/>
                <a:buNone/>
              </a:pPr>
              <a:r>
                <a:rPr lang="en-US" sz="1800" dirty="0" smtClean="0">
                  <a:latin typeface="Garamond" pitchFamily="18" charset="0"/>
                </a:rPr>
                <a:t>N</a:t>
              </a:r>
              <a:endParaRPr lang="en-US" sz="1800" dirty="0">
                <a:latin typeface="Garamond" pitchFamily="18" charset="0"/>
              </a:endParaRPr>
            </a:p>
          </p:txBody>
        </p:sp>
      </p:grpSp>
      <p:grpSp>
        <p:nvGrpSpPr>
          <p:cNvPr id="53" name="Group 52"/>
          <p:cNvGrpSpPr/>
          <p:nvPr/>
        </p:nvGrpSpPr>
        <p:grpSpPr>
          <a:xfrm>
            <a:off x="1175376" y="4297926"/>
            <a:ext cx="1295400" cy="939800"/>
            <a:chOff x="5715000" y="4470400"/>
            <a:chExt cx="1295400" cy="939800"/>
          </a:xfrm>
        </p:grpSpPr>
        <p:sp>
          <p:nvSpPr>
            <p:cNvPr id="35" name="Line 19"/>
            <p:cNvSpPr>
              <a:spLocks noChangeShapeType="1"/>
            </p:cNvSpPr>
            <p:nvPr/>
          </p:nvSpPr>
          <p:spPr bwMode="auto">
            <a:xfrm>
              <a:off x="5715000" y="4470400"/>
              <a:ext cx="1295400" cy="863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 name="Text Box 28"/>
            <p:cNvSpPr txBox="1">
              <a:spLocks noChangeArrowheads="1"/>
            </p:cNvSpPr>
            <p:nvPr/>
          </p:nvSpPr>
          <p:spPr bwMode="auto">
            <a:xfrm>
              <a:off x="6299993" y="4535487"/>
              <a:ext cx="3349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spcBef>
                  <a:spcPct val="50000"/>
                </a:spcBef>
                <a:buFontTx/>
                <a:buNone/>
              </a:pPr>
              <a:r>
                <a:rPr lang="en-US" sz="1800" dirty="0" smtClean="0">
                  <a:latin typeface="Garamond" pitchFamily="18" charset="0"/>
                </a:rPr>
                <a:t>P</a:t>
              </a:r>
              <a:endParaRPr lang="en-US" sz="1800" dirty="0">
                <a:latin typeface="Garamond" pitchFamily="18" charset="0"/>
              </a:endParaRPr>
            </a:p>
          </p:txBody>
        </p:sp>
        <p:sp>
          <p:nvSpPr>
            <p:cNvPr id="37" name="Line 41"/>
            <p:cNvSpPr>
              <a:spLocks noChangeShapeType="1"/>
            </p:cNvSpPr>
            <p:nvPr/>
          </p:nvSpPr>
          <p:spPr bwMode="auto">
            <a:xfrm>
              <a:off x="5715000" y="4495800"/>
              <a:ext cx="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 name="Line 42"/>
            <p:cNvSpPr>
              <a:spLocks noChangeShapeType="1"/>
            </p:cNvSpPr>
            <p:nvPr/>
          </p:nvSpPr>
          <p:spPr bwMode="auto">
            <a:xfrm flipH="1">
              <a:off x="5715000" y="5334000"/>
              <a:ext cx="1295400" cy="0"/>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42" name="Group 43"/>
            <p:cNvGrpSpPr>
              <a:grpSpLocks/>
            </p:cNvGrpSpPr>
            <p:nvPr/>
          </p:nvGrpSpPr>
          <p:grpSpPr bwMode="auto">
            <a:xfrm>
              <a:off x="6276975" y="4953000"/>
              <a:ext cx="381000" cy="457200"/>
              <a:chOff x="1248" y="3408"/>
              <a:chExt cx="240" cy="288"/>
            </a:xfrm>
          </p:grpSpPr>
          <p:sp>
            <p:nvSpPr>
              <p:cNvPr id="43" name="Arc 44"/>
              <p:cNvSpPr>
                <a:spLocks/>
              </p:cNvSpPr>
              <p:nvPr/>
            </p:nvSpPr>
            <p:spPr bwMode="auto">
              <a:xfrm flipH="1">
                <a:off x="1440" y="3504"/>
                <a:ext cx="48" cy="14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 name="Text Box 45"/>
              <p:cNvSpPr txBox="1">
                <a:spLocks noChangeArrowheads="1"/>
              </p:cNvSpPr>
              <p:nvPr/>
            </p:nvSpPr>
            <p:spPr bwMode="auto">
              <a:xfrm>
                <a:off x="1248" y="3408"/>
                <a:ext cx="2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spcBef>
                    <a:spcPct val="50000"/>
                  </a:spcBef>
                  <a:buFontTx/>
                  <a:buNone/>
                </a:pPr>
                <a:r>
                  <a:rPr lang="en-US" sz="2400">
                    <a:latin typeface="Symbol" pitchFamily="18" charset="2"/>
                  </a:rPr>
                  <a:t>q</a:t>
                </a:r>
              </a:p>
            </p:txBody>
          </p:sp>
        </p:grpSp>
      </p:grpSp>
      <p:grpSp>
        <p:nvGrpSpPr>
          <p:cNvPr id="45" name="Group 20"/>
          <p:cNvGrpSpPr>
            <a:grpSpLocks/>
          </p:cNvGrpSpPr>
          <p:nvPr/>
        </p:nvGrpSpPr>
        <p:grpSpPr bwMode="auto">
          <a:xfrm>
            <a:off x="457245" y="5472113"/>
            <a:ext cx="990600" cy="976313"/>
            <a:chOff x="3840" y="3408"/>
            <a:chExt cx="624" cy="615"/>
          </a:xfrm>
        </p:grpSpPr>
        <p:sp>
          <p:nvSpPr>
            <p:cNvPr id="46" name="Line 21"/>
            <p:cNvSpPr>
              <a:spLocks noChangeShapeType="1"/>
            </p:cNvSpPr>
            <p:nvPr/>
          </p:nvSpPr>
          <p:spPr bwMode="auto">
            <a:xfrm flipV="1">
              <a:off x="3840" y="3552"/>
              <a:ext cx="0" cy="432"/>
            </a:xfrm>
            <a:prstGeom prst="line">
              <a:avLst/>
            </a:prstGeom>
            <a:noFill/>
            <a:ln w="9525">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 name="Line 22"/>
            <p:cNvSpPr>
              <a:spLocks noChangeShapeType="1"/>
            </p:cNvSpPr>
            <p:nvPr/>
          </p:nvSpPr>
          <p:spPr bwMode="auto">
            <a:xfrm rot="5400000" flipV="1">
              <a:off x="4056" y="3768"/>
              <a:ext cx="0" cy="432"/>
            </a:xfrm>
            <a:prstGeom prst="line">
              <a:avLst/>
            </a:prstGeom>
            <a:noFill/>
            <a:ln w="9525">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 name="Text Box 23"/>
            <p:cNvSpPr txBox="1">
              <a:spLocks noChangeArrowheads="1"/>
            </p:cNvSpPr>
            <p:nvPr/>
          </p:nvSpPr>
          <p:spPr bwMode="auto">
            <a:xfrm>
              <a:off x="3840" y="3408"/>
              <a:ext cx="1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spcBef>
                  <a:spcPct val="50000"/>
                </a:spcBef>
                <a:buFontTx/>
                <a:buNone/>
              </a:pPr>
              <a:r>
                <a:rPr lang="en-US" sz="1800" dirty="0">
                  <a:solidFill>
                    <a:schemeClr val="tx2"/>
                  </a:solidFill>
                  <a:latin typeface="Garamond" pitchFamily="18" charset="0"/>
                </a:rPr>
                <a:t>y</a:t>
              </a:r>
            </a:p>
          </p:txBody>
        </p:sp>
        <p:sp>
          <p:nvSpPr>
            <p:cNvPr id="49" name="Text Box 24"/>
            <p:cNvSpPr txBox="1">
              <a:spLocks noChangeArrowheads="1"/>
            </p:cNvSpPr>
            <p:nvPr/>
          </p:nvSpPr>
          <p:spPr bwMode="auto">
            <a:xfrm>
              <a:off x="4272" y="3792"/>
              <a:ext cx="1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spcBef>
                  <a:spcPct val="50000"/>
                </a:spcBef>
                <a:buFontTx/>
                <a:buNone/>
              </a:pPr>
              <a:r>
                <a:rPr lang="en-US" sz="1800" dirty="0">
                  <a:solidFill>
                    <a:schemeClr val="tx2"/>
                  </a:solidFill>
                  <a:latin typeface="Garamond" pitchFamily="18" charset="0"/>
                </a:rPr>
                <a:t>x</a:t>
              </a:r>
            </a:p>
          </p:txBody>
        </p:sp>
      </p:grpSp>
      <p:grpSp>
        <p:nvGrpSpPr>
          <p:cNvPr id="6" name="Group 5"/>
          <p:cNvGrpSpPr/>
          <p:nvPr/>
        </p:nvGrpSpPr>
        <p:grpSpPr>
          <a:xfrm>
            <a:off x="3919537" y="5962620"/>
            <a:ext cx="503864" cy="369332"/>
            <a:chOff x="3128001" y="3215165"/>
            <a:chExt cx="503864" cy="369332"/>
          </a:xfrm>
        </p:grpSpPr>
        <p:sp>
          <p:nvSpPr>
            <p:cNvPr id="32" name="Line 18"/>
            <p:cNvSpPr>
              <a:spLocks noChangeShapeType="1"/>
            </p:cNvSpPr>
            <p:nvPr/>
          </p:nvSpPr>
          <p:spPr bwMode="auto">
            <a:xfrm>
              <a:off x="3631865" y="3246122"/>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 name="Text Box 26"/>
            <p:cNvSpPr txBox="1">
              <a:spLocks noChangeArrowheads="1"/>
            </p:cNvSpPr>
            <p:nvPr/>
          </p:nvSpPr>
          <p:spPr bwMode="auto">
            <a:xfrm>
              <a:off x="3128001" y="3215165"/>
              <a:ext cx="42196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spcBef>
                  <a:spcPct val="50000"/>
                </a:spcBef>
                <a:buFontTx/>
                <a:buNone/>
              </a:pPr>
              <a:r>
                <a:rPr lang="en-US" sz="1800" dirty="0" smtClean="0">
                  <a:latin typeface="Garamond" pitchFamily="18" charset="0"/>
                </a:rPr>
                <a:t>W</a:t>
              </a:r>
              <a:endParaRPr lang="en-US" sz="1800" dirty="0">
                <a:latin typeface="Garamond" pitchFamily="18" charset="0"/>
              </a:endParaRPr>
            </a:p>
          </p:txBody>
        </p:sp>
      </p:grpSp>
      <p:grpSp>
        <p:nvGrpSpPr>
          <p:cNvPr id="4" name="Group 3"/>
          <p:cNvGrpSpPr/>
          <p:nvPr/>
        </p:nvGrpSpPr>
        <p:grpSpPr>
          <a:xfrm>
            <a:off x="3166513" y="6357937"/>
            <a:ext cx="1142588" cy="366713"/>
            <a:chOff x="3166513" y="6357937"/>
            <a:chExt cx="1142588" cy="366713"/>
          </a:xfrm>
        </p:grpSpPr>
        <p:sp>
          <p:nvSpPr>
            <p:cNvPr id="39" name="Line 17"/>
            <p:cNvSpPr>
              <a:spLocks noChangeShapeType="1"/>
            </p:cNvSpPr>
            <p:nvPr/>
          </p:nvSpPr>
          <p:spPr bwMode="auto">
            <a:xfrm flipH="1">
              <a:off x="3166513" y="6701804"/>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 name="Text Box 27"/>
            <p:cNvSpPr txBox="1">
              <a:spLocks noChangeArrowheads="1"/>
            </p:cNvSpPr>
            <p:nvPr/>
          </p:nvSpPr>
          <p:spPr bwMode="auto">
            <a:xfrm>
              <a:off x="3242301" y="6357937"/>
              <a:ext cx="1066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20000"/>
                </a:spcBef>
                <a:spcAft>
                  <a:spcPct val="0"/>
                </a:spcAft>
                <a:buChar char="•"/>
                <a:defRPr sz="3200">
                  <a:solidFill>
                    <a:schemeClr val="tx1"/>
                  </a:solidFill>
                  <a:latin typeface="Times New Roman" pitchFamily="18" charset="0"/>
                </a:defRPr>
              </a:lvl6pPr>
              <a:lvl7pPr marL="2971800" indent="-228600" eaLnBrk="0" fontAlgn="base" hangingPunct="0">
                <a:spcBef>
                  <a:spcPct val="20000"/>
                </a:spcBef>
                <a:spcAft>
                  <a:spcPct val="0"/>
                </a:spcAft>
                <a:buChar char="•"/>
                <a:defRPr sz="3200">
                  <a:solidFill>
                    <a:schemeClr val="tx1"/>
                  </a:solidFill>
                  <a:latin typeface="Times New Roman" pitchFamily="18" charset="0"/>
                </a:defRPr>
              </a:lvl7pPr>
              <a:lvl8pPr marL="3429000" indent="-228600" eaLnBrk="0" fontAlgn="base" hangingPunct="0">
                <a:spcBef>
                  <a:spcPct val="20000"/>
                </a:spcBef>
                <a:spcAft>
                  <a:spcPct val="0"/>
                </a:spcAft>
                <a:buChar char="•"/>
                <a:defRPr sz="3200">
                  <a:solidFill>
                    <a:schemeClr val="tx1"/>
                  </a:solidFill>
                  <a:latin typeface="Times New Roman" pitchFamily="18" charset="0"/>
                </a:defRPr>
              </a:lvl8pPr>
              <a:lvl9pPr marL="3886200" indent="-228600" eaLnBrk="0" fontAlgn="base" hangingPunct="0">
                <a:spcBef>
                  <a:spcPct val="20000"/>
                </a:spcBef>
                <a:spcAft>
                  <a:spcPct val="0"/>
                </a:spcAft>
                <a:buChar char="•"/>
                <a:defRPr sz="3200">
                  <a:solidFill>
                    <a:schemeClr val="tx1"/>
                  </a:solidFill>
                  <a:latin typeface="Times New Roman" pitchFamily="18" charset="0"/>
                </a:defRPr>
              </a:lvl9pPr>
            </a:lstStyle>
            <a:p>
              <a:pPr eaLnBrk="1" hangingPunct="1">
                <a:spcBef>
                  <a:spcPct val="50000"/>
                </a:spcBef>
                <a:buFontTx/>
                <a:buNone/>
              </a:pPr>
              <a:r>
                <a:rPr lang="en-US" sz="1800" dirty="0" err="1" smtClean="0">
                  <a:latin typeface="Garamond" pitchFamily="18" charset="0"/>
                </a:rPr>
                <a:t>F</a:t>
              </a:r>
              <a:r>
                <a:rPr lang="en-US" sz="1800" baseline="-25000" dirty="0" err="1" smtClean="0">
                  <a:latin typeface="Garamond" pitchFamily="18" charset="0"/>
                </a:rPr>
                <a:t>f</a:t>
              </a:r>
              <a:endParaRPr lang="en-US" sz="1800" dirty="0">
                <a:latin typeface="Garamond" pitchFamily="18" charset="0"/>
              </a:endParaRPr>
            </a:p>
          </p:txBody>
        </p:sp>
      </p:grpSp>
      <p:graphicFrame>
        <p:nvGraphicFramePr>
          <p:cNvPr id="52" name="Object 51"/>
          <p:cNvGraphicFramePr>
            <a:graphicFrameLocks noChangeAspect="1"/>
          </p:cNvGraphicFramePr>
          <p:nvPr>
            <p:extLst>
              <p:ext uri="{D42A27DB-BD31-4B8C-83A1-F6EECF244321}">
                <p14:modId xmlns:p14="http://schemas.microsoft.com/office/powerpoint/2010/main" val="681610283"/>
              </p:ext>
            </p:extLst>
          </p:nvPr>
        </p:nvGraphicFramePr>
        <p:xfrm>
          <a:off x="36188" y="4643486"/>
          <a:ext cx="1097280" cy="289440"/>
        </p:xfrm>
        <a:graphic>
          <a:graphicData uri="http://schemas.openxmlformats.org/presentationml/2006/ole">
            <mc:AlternateContent xmlns:mc="http://schemas.openxmlformats.org/markup-compatibility/2006">
              <mc:Choice xmlns:v="urn:schemas-microsoft-com:vml" Requires="v">
                <p:oleObj spid="_x0000_s31827" name="Equation" r:id="rId6" imgW="914400" imgH="241200" progId="Equation.3">
                  <p:embed/>
                </p:oleObj>
              </mc:Choice>
              <mc:Fallback>
                <p:oleObj name="Equation" r:id="rId6" imgW="914400" imgH="241200" progId="Equation.3">
                  <p:embed/>
                  <p:pic>
                    <p:nvPicPr>
                      <p:cNvPr id="0" name="Object 14"/>
                      <p:cNvPicPr>
                        <a:picLocks noChangeAspect="1" noChangeArrowheads="1"/>
                      </p:cNvPicPr>
                      <p:nvPr/>
                    </p:nvPicPr>
                    <p:blipFill>
                      <a:blip r:embed="rId7"/>
                      <a:srcRect/>
                      <a:stretch>
                        <a:fillRect/>
                      </a:stretch>
                    </p:blipFill>
                    <p:spPr bwMode="auto">
                      <a:xfrm>
                        <a:off x="36188" y="4643486"/>
                        <a:ext cx="1097280" cy="28944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4" name="Object 53"/>
          <p:cNvGraphicFramePr>
            <a:graphicFrameLocks noChangeAspect="1"/>
          </p:cNvGraphicFramePr>
          <p:nvPr>
            <p:extLst>
              <p:ext uri="{D42A27DB-BD31-4B8C-83A1-F6EECF244321}">
                <p14:modId xmlns:p14="http://schemas.microsoft.com/office/powerpoint/2010/main" val="379620109"/>
              </p:ext>
            </p:extLst>
          </p:nvPr>
        </p:nvGraphicFramePr>
        <p:xfrm>
          <a:off x="1304925" y="5272088"/>
          <a:ext cx="1004888" cy="274637"/>
        </p:xfrm>
        <a:graphic>
          <a:graphicData uri="http://schemas.openxmlformats.org/presentationml/2006/ole">
            <mc:AlternateContent xmlns:mc="http://schemas.openxmlformats.org/markup-compatibility/2006">
              <mc:Choice xmlns:v="urn:schemas-microsoft-com:vml" Requires="v">
                <p:oleObj spid="_x0000_s31828" name="Equation" r:id="rId8" imgW="838080" imgH="228600" progId="Equation.3">
                  <p:embed/>
                </p:oleObj>
              </mc:Choice>
              <mc:Fallback>
                <p:oleObj name="Equation" r:id="rId8" imgW="838080" imgH="228600" progId="Equation.3">
                  <p:embed/>
                  <p:pic>
                    <p:nvPicPr>
                      <p:cNvPr id="0" name="Object 51"/>
                      <p:cNvPicPr>
                        <a:picLocks noChangeAspect="1" noChangeArrowheads="1"/>
                      </p:cNvPicPr>
                      <p:nvPr/>
                    </p:nvPicPr>
                    <p:blipFill>
                      <a:blip r:embed="rId9"/>
                      <a:srcRect/>
                      <a:stretch>
                        <a:fillRect/>
                      </a:stretch>
                    </p:blipFill>
                    <p:spPr bwMode="auto">
                      <a:xfrm>
                        <a:off x="1304925" y="5272088"/>
                        <a:ext cx="1004888" cy="274637"/>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6" name="Title 1"/>
          <p:cNvSpPr txBox="1">
            <a:spLocks/>
          </p:cNvSpPr>
          <p:nvPr/>
        </p:nvSpPr>
        <p:spPr>
          <a:xfrm>
            <a:off x="335333" y="2966709"/>
            <a:ext cx="7772316" cy="43944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2 equations and 4 unknowns.  Geometry? Force models?</a:t>
            </a:r>
            <a:endParaRPr lang="en-US" sz="2400" dirty="0"/>
          </a:p>
        </p:txBody>
      </p:sp>
      <p:grpSp>
        <p:nvGrpSpPr>
          <p:cNvPr id="59" name="Group 58"/>
          <p:cNvGrpSpPr/>
          <p:nvPr/>
        </p:nvGrpSpPr>
        <p:grpSpPr>
          <a:xfrm>
            <a:off x="335333" y="1917696"/>
            <a:ext cx="7772400" cy="439445"/>
            <a:chOff x="365806" y="1965976"/>
            <a:chExt cx="7772400" cy="439445"/>
          </a:xfrm>
        </p:grpSpPr>
        <p:sp>
          <p:nvSpPr>
            <p:cNvPr id="55" name="Title 1"/>
            <p:cNvSpPr txBox="1">
              <a:spLocks/>
            </p:cNvSpPr>
            <p:nvPr/>
          </p:nvSpPr>
          <p:spPr>
            <a:xfrm>
              <a:off x="365806" y="1965976"/>
              <a:ext cx="7772400" cy="43944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Constant speed → a = 0 →              → </a:t>
              </a:r>
              <a:endParaRPr lang="en-US" sz="2400" dirty="0"/>
            </a:p>
          </p:txBody>
        </p:sp>
        <p:graphicFrame>
          <p:nvGraphicFramePr>
            <p:cNvPr id="57" name="Object 56"/>
            <p:cNvGraphicFramePr>
              <a:graphicFrameLocks noChangeAspect="1"/>
            </p:cNvGraphicFramePr>
            <p:nvPr>
              <p:extLst>
                <p:ext uri="{D42A27DB-BD31-4B8C-83A1-F6EECF244321}">
                  <p14:modId xmlns:p14="http://schemas.microsoft.com/office/powerpoint/2010/main" val="1870229878"/>
                </p:ext>
              </p:extLst>
            </p:nvPr>
          </p:nvGraphicFramePr>
          <p:xfrm>
            <a:off x="3823381" y="1985673"/>
            <a:ext cx="857250" cy="400050"/>
          </p:xfrm>
          <a:graphic>
            <a:graphicData uri="http://schemas.openxmlformats.org/presentationml/2006/ole">
              <mc:AlternateContent xmlns:mc="http://schemas.openxmlformats.org/markup-compatibility/2006">
                <mc:Choice xmlns:v="urn:schemas-microsoft-com:vml" Requires="v">
                  <p:oleObj spid="_x0000_s31829" name="Equation" r:id="rId10" imgW="571320" imgH="266400" progId="Equation.3">
                    <p:embed/>
                  </p:oleObj>
                </mc:Choice>
                <mc:Fallback>
                  <p:oleObj name="Equation" r:id="rId10" imgW="571320" imgH="266400" progId="Equation.3">
                    <p:embed/>
                    <p:pic>
                      <p:nvPicPr>
                        <p:cNvPr id="0" name="Object 14"/>
                        <p:cNvPicPr>
                          <a:picLocks noChangeAspect="1" noChangeArrowheads="1"/>
                        </p:cNvPicPr>
                        <p:nvPr/>
                      </p:nvPicPr>
                      <p:blipFill>
                        <a:blip r:embed="rId11"/>
                        <a:srcRect/>
                        <a:stretch>
                          <a:fillRect/>
                        </a:stretch>
                      </p:blipFill>
                      <p:spPr bwMode="auto">
                        <a:xfrm>
                          <a:off x="3823381" y="1985673"/>
                          <a:ext cx="857250" cy="4000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8" name="Object 57"/>
            <p:cNvGraphicFramePr>
              <a:graphicFrameLocks noChangeAspect="1"/>
            </p:cNvGraphicFramePr>
            <p:nvPr>
              <p:extLst>
                <p:ext uri="{D42A27DB-BD31-4B8C-83A1-F6EECF244321}">
                  <p14:modId xmlns:p14="http://schemas.microsoft.com/office/powerpoint/2010/main" val="2786112816"/>
                </p:ext>
              </p:extLst>
            </p:nvPr>
          </p:nvGraphicFramePr>
          <p:xfrm>
            <a:off x="5212073" y="1995198"/>
            <a:ext cx="2286000" cy="381000"/>
          </p:xfrm>
          <a:graphic>
            <a:graphicData uri="http://schemas.openxmlformats.org/presentationml/2006/ole">
              <mc:AlternateContent xmlns:mc="http://schemas.openxmlformats.org/markup-compatibility/2006">
                <mc:Choice xmlns:v="urn:schemas-microsoft-com:vml" Requires="v">
                  <p:oleObj spid="_x0000_s31830" name="Equation" r:id="rId12" imgW="1523880" imgH="253800" progId="Equation.3">
                    <p:embed/>
                  </p:oleObj>
                </mc:Choice>
                <mc:Fallback>
                  <p:oleObj name="Equation" r:id="rId12" imgW="1523880" imgH="253800" progId="Equation.3">
                    <p:embed/>
                    <p:pic>
                      <p:nvPicPr>
                        <p:cNvPr id="0" name="Object 56"/>
                        <p:cNvPicPr>
                          <a:picLocks noChangeAspect="1" noChangeArrowheads="1"/>
                        </p:cNvPicPr>
                        <p:nvPr/>
                      </p:nvPicPr>
                      <p:blipFill>
                        <a:blip r:embed="rId13"/>
                        <a:srcRect/>
                        <a:stretch>
                          <a:fillRect/>
                        </a:stretch>
                      </p:blipFill>
                      <p:spPr bwMode="auto">
                        <a:xfrm>
                          <a:off x="5212073" y="1995198"/>
                          <a:ext cx="2286000" cy="3810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60" name="Title 1"/>
          <p:cNvSpPr txBox="1">
            <a:spLocks/>
          </p:cNvSpPr>
          <p:nvPr/>
        </p:nvSpPr>
        <p:spPr>
          <a:xfrm>
            <a:off x="1991696" y="3411883"/>
            <a:ext cx="4459590" cy="43944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Now 4 equations and 4 unknowns</a:t>
            </a:r>
            <a:endParaRPr lang="en-US" sz="2400" dirty="0"/>
          </a:p>
        </p:txBody>
      </p:sp>
      <p:graphicFrame>
        <p:nvGraphicFramePr>
          <p:cNvPr id="61" name="Object 60"/>
          <p:cNvGraphicFramePr>
            <a:graphicFrameLocks noChangeAspect="1"/>
          </p:cNvGraphicFramePr>
          <p:nvPr>
            <p:extLst>
              <p:ext uri="{D42A27DB-BD31-4B8C-83A1-F6EECF244321}">
                <p14:modId xmlns:p14="http://schemas.microsoft.com/office/powerpoint/2010/main" val="2406172586"/>
              </p:ext>
            </p:extLst>
          </p:nvPr>
        </p:nvGraphicFramePr>
        <p:xfrm>
          <a:off x="335333" y="2471425"/>
          <a:ext cx="2343150" cy="381000"/>
        </p:xfrm>
        <a:graphic>
          <a:graphicData uri="http://schemas.openxmlformats.org/presentationml/2006/ole">
            <mc:AlternateContent xmlns:mc="http://schemas.openxmlformats.org/markup-compatibility/2006">
              <mc:Choice xmlns:v="urn:schemas-microsoft-com:vml" Requires="v">
                <p:oleObj spid="_x0000_s31831" name="Equation" r:id="rId14" imgW="1562040" imgH="253800" progId="Equation.3">
                  <p:embed/>
                </p:oleObj>
              </mc:Choice>
              <mc:Fallback>
                <p:oleObj name="Equation" r:id="rId14" imgW="1562040" imgH="253800" progId="Equation.3">
                  <p:embed/>
                  <p:pic>
                    <p:nvPicPr>
                      <p:cNvPr id="0" name="Object 14"/>
                      <p:cNvPicPr>
                        <a:picLocks noChangeAspect="1" noChangeArrowheads="1"/>
                      </p:cNvPicPr>
                      <p:nvPr/>
                    </p:nvPicPr>
                    <p:blipFill>
                      <a:blip r:embed="rId15"/>
                      <a:srcRect/>
                      <a:stretch>
                        <a:fillRect/>
                      </a:stretch>
                    </p:blipFill>
                    <p:spPr bwMode="auto">
                      <a:xfrm>
                        <a:off x="335333" y="2471425"/>
                        <a:ext cx="2343150" cy="3810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2" name="Object 61"/>
          <p:cNvGraphicFramePr>
            <a:graphicFrameLocks noChangeAspect="1"/>
          </p:cNvGraphicFramePr>
          <p:nvPr>
            <p:extLst>
              <p:ext uri="{D42A27DB-BD31-4B8C-83A1-F6EECF244321}">
                <p14:modId xmlns:p14="http://schemas.microsoft.com/office/powerpoint/2010/main" val="827899520"/>
              </p:ext>
            </p:extLst>
          </p:nvPr>
        </p:nvGraphicFramePr>
        <p:xfrm>
          <a:off x="3600852" y="2471425"/>
          <a:ext cx="2800350" cy="381000"/>
        </p:xfrm>
        <a:graphic>
          <a:graphicData uri="http://schemas.openxmlformats.org/presentationml/2006/ole">
            <mc:AlternateContent xmlns:mc="http://schemas.openxmlformats.org/markup-compatibility/2006">
              <mc:Choice xmlns:v="urn:schemas-microsoft-com:vml" Requires="v">
                <p:oleObj spid="_x0000_s31832" name="Equation" r:id="rId16" imgW="1866600" imgH="253800" progId="Equation.3">
                  <p:embed/>
                </p:oleObj>
              </mc:Choice>
              <mc:Fallback>
                <p:oleObj name="Equation" r:id="rId16" imgW="1866600" imgH="253800" progId="Equation.3">
                  <p:embed/>
                  <p:pic>
                    <p:nvPicPr>
                      <p:cNvPr id="0" name="Object 60"/>
                      <p:cNvPicPr>
                        <a:picLocks noChangeAspect="1" noChangeArrowheads="1"/>
                      </p:cNvPicPr>
                      <p:nvPr/>
                    </p:nvPicPr>
                    <p:blipFill>
                      <a:blip r:embed="rId17"/>
                      <a:srcRect/>
                      <a:stretch>
                        <a:fillRect/>
                      </a:stretch>
                    </p:blipFill>
                    <p:spPr bwMode="auto">
                      <a:xfrm>
                        <a:off x="3600852" y="2471425"/>
                        <a:ext cx="2800350" cy="3810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3" name="Object 62"/>
          <p:cNvGraphicFramePr>
            <a:graphicFrameLocks noChangeAspect="1"/>
          </p:cNvGraphicFramePr>
          <p:nvPr>
            <p:extLst>
              <p:ext uri="{D42A27DB-BD31-4B8C-83A1-F6EECF244321}">
                <p14:modId xmlns:p14="http://schemas.microsoft.com/office/powerpoint/2010/main" val="3164987868"/>
              </p:ext>
            </p:extLst>
          </p:nvPr>
        </p:nvGraphicFramePr>
        <p:xfrm>
          <a:off x="6583658" y="3479205"/>
          <a:ext cx="933450" cy="304800"/>
        </p:xfrm>
        <a:graphic>
          <a:graphicData uri="http://schemas.openxmlformats.org/presentationml/2006/ole">
            <mc:AlternateContent xmlns:mc="http://schemas.openxmlformats.org/markup-compatibility/2006">
              <mc:Choice xmlns:v="urn:schemas-microsoft-com:vml" Requires="v">
                <p:oleObj spid="_x0000_s31833" name="Equation" r:id="rId18" imgW="622080" imgH="203040" progId="Equation.3">
                  <p:embed/>
                </p:oleObj>
              </mc:Choice>
              <mc:Fallback>
                <p:oleObj name="Equation" r:id="rId18" imgW="622080" imgH="203040" progId="Equation.3">
                  <p:embed/>
                  <p:pic>
                    <p:nvPicPr>
                      <p:cNvPr id="0" name="Object 14"/>
                      <p:cNvPicPr>
                        <a:picLocks noChangeAspect="1" noChangeArrowheads="1"/>
                      </p:cNvPicPr>
                      <p:nvPr/>
                    </p:nvPicPr>
                    <p:blipFill>
                      <a:blip r:embed="rId19"/>
                      <a:srcRect/>
                      <a:stretch>
                        <a:fillRect/>
                      </a:stretch>
                    </p:blipFill>
                    <p:spPr bwMode="auto">
                      <a:xfrm>
                        <a:off x="6583658" y="3479205"/>
                        <a:ext cx="933450" cy="3048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4" name="Object 63"/>
          <p:cNvGraphicFramePr>
            <a:graphicFrameLocks noChangeAspect="1"/>
          </p:cNvGraphicFramePr>
          <p:nvPr>
            <p:extLst>
              <p:ext uri="{D42A27DB-BD31-4B8C-83A1-F6EECF244321}">
                <p14:modId xmlns:p14="http://schemas.microsoft.com/office/powerpoint/2010/main" val="1890958426"/>
              </p:ext>
            </p:extLst>
          </p:nvPr>
        </p:nvGraphicFramePr>
        <p:xfrm>
          <a:off x="335333" y="3444901"/>
          <a:ext cx="1066800" cy="361950"/>
        </p:xfrm>
        <a:graphic>
          <a:graphicData uri="http://schemas.openxmlformats.org/presentationml/2006/ole">
            <mc:AlternateContent xmlns:mc="http://schemas.openxmlformats.org/markup-compatibility/2006">
              <mc:Choice xmlns:v="urn:schemas-microsoft-com:vml" Requires="v">
                <p:oleObj spid="_x0000_s31834" name="Equation" r:id="rId20" imgW="711000" imgH="241200" progId="Equation.3">
                  <p:embed/>
                </p:oleObj>
              </mc:Choice>
              <mc:Fallback>
                <p:oleObj name="Equation" r:id="rId20" imgW="711000" imgH="241200" progId="Equation.3">
                  <p:embed/>
                  <p:pic>
                    <p:nvPicPr>
                      <p:cNvPr id="0" name="Object 62"/>
                      <p:cNvPicPr>
                        <a:picLocks noChangeAspect="1" noChangeArrowheads="1"/>
                      </p:cNvPicPr>
                      <p:nvPr/>
                    </p:nvPicPr>
                    <p:blipFill>
                      <a:blip r:embed="rId21"/>
                      <a:srcRect/>
                      <a:stretch>
                        <a:fillRect/>
                      </a:stretch>
                    </p:blipFill>
                    <p:spPr bwMode="auto">
                      <a:xfrm>
                        <a:off x="335333" y="3444901"/>
                        <a:ext cx="1066800" cy="3619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5" name="Object 64"/>
          <p:cNvGraphicFramePr>
            <a:graphicFrameLocks noChangeAspect="1"/>
          </p:cNvGraphicFramePr>
          <p:nvPr>
            <p:extLst>
              <p:ext uri="{D42A27DB-BD31-4B8C-83A1-F6EECF244321}">
                <p14:modId xmlns:p14="http://schemas.microsoft.com/office/powerpoint/2010/main" val="2433459721"/>
              </p:ext>
            </p:extLst>
          </p:nvPr>
        </p:nvGraphicFramePr>
        <p:xfrm>
          <a:off x="1295445" y="4126476"/>
          <a:ext cx="2743200" cy="342900"/>
        </p:xfrm>
        <a:graphic>
          <a:graphicData uri="http://schemas.openxmlformats.org/presentationml/2006/ole">
            <mc:AlternateContent xmlns:mc="http://schemas.openxmlformats.org/markup-compatibility/2006">
              <mc:Choice xmlns:v="urn:schemas-microsoft-com:vml" Requires="v">
                <p:oleObj spid="_x0000_s31835" name="Equation" r:id="rId22" imgW="1828800" imgH="228600" progId="Equation.3">
                  <p:embed/>
                </p:oleObj>
              </mc:Choice>
              <mc:Fallback>
                <p:oleObj name="Equation" r:id="rId22" imgW="1828800" imgH="228600" progId="Equation.3">
                  <p:embed/>
                  <p:pic>
                    <p:nvPicPr>
                      <p:cNvPr id="0" name="Object 14"/>
                      <p:cNvPicPr>
                        <a:picLocks noChangeAspect="1" noChangeArrowheads="1"/>
                      </p:cNvPicPr>
                      <p:nvPr/>
                    </p:nvPicPr>
                    <p:blipFill>
                      <a:blip r:embed="rId23"/>
                      <a:srcRect/>
                      <a:stretch>
                        <a:fillRect/>
                      </a:stretch>
                    </p:blipFill>
                    <p:spPr bwMode="auto">
                      <a:xfrm>
                        <a:off x="1295445" y="4126476"/>
                        <a:ext cx="2743200" cy="3429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67" name="Straight Arrow Connector 66"/>
          <p:cNvCxnSpPr/>
          <p:nvPr/>
        </p:nvCxnSpPr>
        <p:spPr>
          <a:xfrm>
            <a:off x="5029195" y="2966709"/>
            <a:ext cx="381005" cy="110236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flipH="1">
            <a:off x="6400780" y="3851329"/>
            <a:ext cx="548634" cy="21774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1927850" y="2966709"/>
            <a:ext cx="0" cy="104377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a:off x="624924" y="3860458"/>
            <a:ext cx="518121" cy="30005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flipH="1">
            <a:off x="4130518" y="4297926"/>
            <a:ext cx="411009"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86" name="Object 85"/>
          <p:cNvGraphicFramePr>
            <a:graphicFrameLocks noChangeAspect="1"/>
          </p:cNvGraphicFramePr>
          <p:nvPr>
            <p:extLst>
              <p:ext uri="{D42A27DB-BD31-4B8C-83A1-F6EECF244321}">
                <p14:modId xmlns:p14="http://schemas.microsoft.com/office/powerpoint/2010/main" val="1842807109"/>
              </p:ext>
            </p:extLst>
          </p:nvPr>
        </p:nvGraphicFramePr>
        <p:xfrm>
          <a:off x="1295445" y="5410200"/>
          <a:ext cx="2724150" cy="342900"/>
        </p:xfrm>
        <a:graphic>
          <a:graphicData uri="http://schemas.openxmlformats.org/presentationml/2006/ole">
            <mc:AlternateContent xmlns:mc="http://schemas.openxmlformats.org/markup-compatibility/2006">
              <mc:Choice xmlns:v="urn:schemas-microsoft-com:vml" Requires="v">
                <p:oleObj spid="_x0000_s31836" name="Equation" r:id="rId24" imgW="1815840" imgH="228600" progId="Equation.3">
                  <p:embed/>
                </p:oleObj>
              </mc:Choice>
              <mc:Fallback>
                <p:oleObj name="Equation" r:id="rId24" imgW="1815840" imgH="228600" progId="Equation.3">
                  <p:embed/>
                  <p:pic>
                    <p:nvPicPr>
                      <p:cNvPr id="0" name="Object 64"/>
                      <p:cNvPicPr>
                        <a:picLocks noChangeAspect="1" noChangeArrowheads="1"/>
                      </p:cNvPicPr>
                      <p:nvPr/>
                    </p:nvPicPr>
                    <p:blipFill>
                      <a:blip r:embed="rId25"/>
                      <a:srcRect/>
                      <a:stretch>
                        <a:fillRect/>
                      </a:stretch>
                    </p:blipFill>
                    <p:spPr bwMode="auto">
                      <a:xfrm>
                        <a:off x="1295445" y="5410200"/>
                        <a:ext cx="2724150" cy="3429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7" name="Object 86"/>
          <p:cNvGraphicFramePr>
            <a:graphicFrameLocks noChangeAspect="1"/>
          </p:cNvGraphicFramePr>
          <p:nvPr>
            <p:extLst>
              <p:ext uri="{D42A27DB-BD31-4B8C-83A1-F6EECF244321}">
                <p14:modId xmlns:p14="http://schemas.microsoft.com/office/powerpoint/2010/main" val="3717524494"/>
              </p:ext>
            </p:extLst>
          </p:nvPr>
        </p:nvGraphicFramePr>
        <p:xfrm>
          <a:off x="4752975" y="4908550"/>
          <a:ext cx="2381250" cy="1676400"/>
        </p:xfrm>
        <a:graphic>
          <a:graphicData uri="http://schemas.openxmlformats.org/presentationml/2006/ole">
            <mc:AlternateContent xmlns:mc="http://schemas.openxmlformats.org/markup-compatibility/2006">
              <mc:Choice xmlns:v="urn:schemas-microsoft-com:vml" Requires="v">
                <p:oleObj spid="_x0000_s31837" name="Equation" r:id="rId26" imgW="1587240" imgH="1117440" progId="Equation.3">
                  <p:embed/>
                </p:oleObj>
              </mc:Choice>
              <mc:Fallback>
                <p:oleObj name="Equation" r:id="rId26" imgW="1587240" imgH="1117440" progId="Equation.3">
                  <p:embed/>
                  <p:pic>
                    <p:nvPicPr>
                      <p:cNvPr id="0" name="Object 85"/>
                      <p:cNvPicPr>
                        <a:picLocks noChangeAspect="1" noChangeArrowheads="1"/>
                      </p:cNvPicPr>
                      <p:nvPr/>
                    </p:nvPicPr>
                    <p:blipFill>
                      <a:blip r:embed="rId27"/>
                      <a:srcRect/>
                      <a:stretch>
                        <a:fillRect/>
                      </a:stretch>
                    </p:blipFill>
                    <p:spPr bwMode="auto">
                      <a:xfrm>
                        <a:off x="4752975" y="4908550"/>
                        <a:ext cx="2381250" cy="16764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8" name="Object 87"/>
          <p:cNvGraphicFramePr>
            <a:graphicFrameLocks noChangeAspect="1"/>
          </p:cNvGraphicFramePr>
          <p:nvPr>
            <p:extLst>
              <p:ext uri="{D42A27DB-BD31-4B8C-83A1-F6EECF244321}">
                <p14:modId xmlns:p14="http://schemas.microsoft.com/office/powerpoint/2010/main" val="592266112"/>
              </p:ext>
            </p:extLst>
          </p:nvPr>
        </p:nvGraphicFramePr>
        <p:xfrm>
          <a:off x="7583774" y="5472113"/>
          <a:ext cx="1047750" cy="266700"/>
        </p:xfrm>
        <a:graphic>
          <a:graphicData uri="http://schemas.openxmlformats.org/presentationml/2006/ole">
            <mc:AlternateContent xmlns:mc="http://schemas.openxmlformats.org/markup-compatibility/2006">
              <mc:Choice xmlns:v="urn:schemas-microsoft-com:vml" Requires="v">
                <p:oleObj spid="_x0000_s31838" name="Equation" r:id="rId28" imgW="698400" imgH="177480" progId="Equation.3">
                  <p:embed/>
                </p:oleObj>
              </mc:Choice>
              <mc:Fallback>
                <p:oleObj name="Equation" r:id="rId28" imgW="698400" imgH="177480" progId="Equation.3">
                  <p:embed/>
                  <p:pic>
                    <p:nvPicPr>
                      <p:cNvPr id="0" name="Object 85"/>
                      <p:cNvPicPr>
                        <a:picLocks noChangeAspect="1" noChangeArrowheads="1"/>
                      </p:cNvPicPr>
                      <p:nvPr/>
                    </p:nvPicPr>
                    <p:blipFill>
                      <a:blip r:embed="rId29"/>
                      <a:srcRect/>
                      <a:stretch>
                        <a:fillRect/>
                      </a:stretch>
                    </p:blipFill>
                    <p:spPr bwMode="auto">
                      <a:xfrm>
                        <a:off x="7583774" y="5472113"/>
                        <a:ext cx="1047750" cy="266700"/>
                      </a:xfrm>
                      <a:prstGeom prst="rect">
                        <a:avLst/>
                      </a:prstGeom>
                      <a:solidFill>
                        <a:srgbClr val="FFFF00"/>
                      </a:solidFill>
                      <a:ln>
                        <a:noFill/>
                      </a:ln>
                    </p:spPr>
                  </p:pic>
                </p:oleObj>
              </mc:Fallback>
            </mc:AlternateContent>
          </a:graphicData>
        </a:graphic>
      </p:graphicFrame>
    </p:spTree>
    <p:extLst>
      <p:ext uri="{BB962C8B-B14F-4D97-AF65-F5344CB8AC3E}">
        <p14:creationId xmlns:p14="http://schemas.microsoft.com/office/powerpoint/2010/main" val="3405015426"/>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3"/>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60"/>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0" presetClass="exit" presetSubtype="0" fill="hold" nodeType="clickEffect">
                                  <p:stCondLst>
                                    <p:cond delay="0"/>
                                  </p:stCondLst>
                                  <p:childTnLst>
                                    <p:animEffect transition="out" filter="fade">
                                      <p:cBhvr>
                                        <p:cTn id="60" dur="500"/>
                                        <p:tgtEl>
                                          <p:spTgt spid="3"/>
                                        </p:tgtEl>
                                      </p:cBhvr>
                                    </p:animEffect>
                                    <p:set>
                                      <p:cBhvr>
                                        <p:cTn id="61" dur="1" fill="hold">
                                          <p:stCondLst>
                                            <p:cond delay="499"/>
                                          </p:stCondLst>
                                        </p:cTn>
                                        <p:tgtEl>
                                          <p:spTgt spid="3"/>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500"/>
                                        <p:tgtEl>
                                          <p:spTgt spid="45"/>
                                        </p:tgtEl>
                                      </p:cBhvr>
                                    </p:animEffect>
                                    <p:set>
                                      <p:cBhvr>
                                        <p:cTn id="64" dur="1" fill="hold">
                                          <p:stCondLst>
                                            <p:cond delay="499"/>
                                          </p:stCondLst>
                                        </p:cTn>
                                        <p:tgtEl>
                                          <p:spTgt spid="45"/>
                                        </p:tgtEl>
                                        <p:attrNameLst>
                                          <p:attrName>style.visibility</p:attrName>
                                        </p:attrNameLst>
                                      </p:cBhvr>
                                      <p:to>
                                        <p:strVal val="hidden"/>
                                      </p:to>
                                    </p:set>
                                  </p:childTnLst>
                                </p:cTn>
                              </p:par>
                              <p:par>
                                <p:cTn id="65" presetID="10" presetClass="exit" presetSubtype="0" fill="hold" nodeType="withEffect">
                                  <p:stCondLst>
                                    <p:cond delay="0"/>
                                  </p:stCondLst>
                                  <p:childTnLst>
                                    <p:animEffect transition="out" filter="fade">
                                      <p:cBhvr>
                                        <p:cTn id="66" dur="500"/>
                                        <p:tgtEl>
                                          <p:spTgt spid="6"/>
                                        </p:tgtEl>
                                      </p:cBhvr>
                                    </p:animEffect>
                                    <p:set>
                                      <p:cBhvr>
                                        <p:cTn id="67" dur="1" fill="hold">
                                          <p:stCondLst>
                                            <p:cond delay="499"/>
                                          </p:stCondLst>
                                        </p:cTn>
                                        <p:tgtEl>
                                          <p:spTgt spid="6"/>
                                        </p:tgtEl>
                                        <p:attrNameLst>
                                          <p:attrName>style.visibility</p:attrName>
                                        </p:attrNameLst>
                                      </p:cBhvr>
                                      <p:to>
                                        <p:strVal val="hidden"/>
                                      </p:to>
                                    </p:set>
                                  </p:childTnLst>
                                </p:cTn>
                              </p:par>
                              <p:par>
                                <p:cTn id="68" presetID="10" presetClass="exit" presetSubtype="0" fill="hold" nodeType="withEffect">
                                  <p:stCondLst>
                                    <p:cond delay="0"/>
                                  </p:stCondLst>
                                  <p:childTnLst>
                                    <p:animEffect transition="out" filter="fade">
                                      <p:cBhvr>
                                        <p:cTn id="69" dur="500"/>
                                        <p:tgtEl>
                                          <p:spTgt spid="4"/>
                                        </p:tgtEl>
                                      </p:cBhvr>
                                    </p:animEffect>
                                    <p:set>
                                      <p:cBhvr>
                                        <p:cTn id="70" dur="1" fill="hold">
                                          <p:stCondLst>
                                            <p:cond delay="499"/>
                                          </p:stCondLst>
                                        </p:cTn>
                                        <p:tgtEl>
                                          <p:spTgt spid="4"/>
                                        </p:tgtEl>
                                        <p:attrNameLst>
                                          <p:attrName>style.visibility</p:attrName>
                                        </p:attrNameLst>
                                      </p:cBhvr>
                                      <p:to>
                                        <p:strVal val="hidden"/>
                                      </p:to>
                                    </p:set>
                                  </p:childTnLst>
                                </p:cTn>
                              </p:par>
                              <p:par>
                                <p:cTn id="71" presetID="10" presetClass="exit" presetSubtype="0" fill="hold" nodeType="withEffect">
                                  <p:stCondLst>
                                    <p:cond delay="0"/>
                                  </p:stCondLst>
                                  <p:childTnLst>
                                    <p:animEffect transition="out" filter="fade">
                                      <p:cBhvr>
                                        <p:cTn id="72" dur="500"/>
                                        <p:tgtEl>
                                          <p:spTgt spid="51"/>
                                        </p:tgtEl>
                                      </p:cBhvr>
                                    </p:animEffect>
                                    <p:set>
                                      <p:cBhvr>
                                        <p:cTn id="73" dur="1" fill="hold">
                                          <p:stCondLst>
                                            <p:cond delay="499"/>
                                          </p:stCondLst>
                                        </p:cTn>
                                        <p:tgtEl>
                                          <p:spTgt spid="51"/>
                                        </p:tgtEl>
                                        <p:attrNameLst>
                                          <p:attrName>style.visibility</p:attrName>
                                        </p:attrNameLst>
                                      </p:cBhvr>
                                      <p:to>
                                        <p:strVal val="hidden"/>
                                      </p:to>
                                    </p:set>
                                  </p:childTnLst>
                                </p:cTn>
                              </p:par>
                              <p:par>
                                <p:cTn id="74" presetID="10" presetClass="exit" presetSubtype="0" fill="hold" nodeType="withEffect">
                                  <p:stCondLst>
                                    <p:cond delay="0"/>
                                  </p:stCondLst>
                                  <p:childTnLst>
                                    <p:animEffect transition="out" filter="fade">
                                      <p:cBhvr>
                                        <p:cTn id="75" dur="500"/>
                                        <p:tgtEl>
                                          <p:spTgt spid="53"/>
                                        </p:tgtEl>
                                      </p:cBhvr>
                                    </p:animEffect>
                                    <p:set>
                                      <p:cBhvr>
                                        <p:cTn id="76" dur="1" fill="hold">
                                          <p:stCondLst>
                                            <p:cond delay="499"/>
                                          </p:stCondLst>
                                        </p:cTn>
                                        <p:tgtEl>
                                          <p:spTgt spid="53"/>
                                        </p:tgtEl>
                                        <p:attrNameLst>
                                          <p:attrName>style.visibility</p:attrName>
                                        </p:attrNameLst>
                                      </p:cBhvr>
                                      <p:to>
                                        <p:strVal val="hidden"/>
                                      </p:to>
                                    </p:set>
                                  </p:childTnLst>
                                </p:cTn>
                              </p:par>
                              <p:par>
                                <p:cTn id="77" presetID="10" presetClass="exit" presetSubtype="0" fill="hold" nodeType="withEffect">
                                  <p:stCondLst>
                                    <p:cond delay="0"/>
                                  </p:stCondLst>
                                  <p:childTnLst>
                                    <p:animEffect transition="out" filter="fade">
                                      <p:cBhvr>
                                        <p:cTn id="78" dur="500"/>
                                        <p:tgtEl>
                                          <p:spTgt spid="52"/>
                                        </p:tgtEl>
                                      </p:cBhvr>
                                    </p:animEffect>
                                    <p:set>
                                      <p:cBhvr>
                                        <p:cTn id="79" dur="1" fill="hold">
                                          <p:stCondLst>
                                            <p:cond delay="499"/>
                                          </p:stCondLst>
                                        </p:cTn>
                                        <p:tgtEl>
                                          <p:spTgt spid="52"/>
                                        </p:tgtEl>
                                        <p:attrNameLst>
                                          <p:attrName>style.visibility</p:attrName>
                                        </p:attrNameLst>
                                      </p:cBhvr>
                                      <p:to>
                                        <p:strVal val="hidden"/>
                                      </p:to>
                                    </p:set>
                                  </p:childTnLst>
                                </p:cTn>
                              </p:par>
                              <p:par>
                                <p:cTn id="80" presetID="10" presetClass="exit" presetSubtype="0" fill="hold" nodeType="withEffect">
                                  <p:stCondLst>
                                    <p:cond delay="0"/>
                                  </p:stCondLst>
                                  <p:childTnLst>
                                    <p:animEffect transition="out" filter="fade">
                                      <p:cBhvr>
                                        <p:cTn id="81" dur="500"/>
                                        <p:tgtEl>
                                          <p:spTgt spid="54"/>
                                        </p:tgtEl>
                                      </p:cBhvr>
                                    </p:animEffect>
                                    <p:set>
                                      <p:cBhvr>
                                        <p:cTn id="82" dur="1" fill="hold">
                                          <p:stCondLst>
                                            <p:cond delay="499"/>
                                          </p:stCondLst>
                                        </p:cTn>
                                        <p:tgtEl>
                                          <p:spTgt spid="54"/>
                                        </p:tgtEl>
                                        <p:attrNameLst>
                                          <p:attrName>style.visibility</p:attrName>
                                        </p:attrNameLst>
                                      </p:cBhvr>
                                      <p:to>
                                        <p:strVal val="hidden"/>
                                      </p:to>
                                    </p:set>
                                  </p:childTnLst>
                                </p:cTn>
                              </p:par>
                              <p:par>
                                <p:cTn id="83" presetID="10" presetClass="exit" presetSubtype="0" fill="hold" grpId="1" nodeType="withEffect">
                                  <p:stCondLst>
                                    <p:cond delay="0"/>
                                  </p:stCondLst>
                                  <p:childTnLst>
                                    <p:animEffect transition="out" filter="fade">
                                      <p:cBhvr>
                                        <p:cTn id="84" dur="500"/>
                                        <p:tgtEl>
                                          <p:spTgt spid="56"/>
                                        </p:tgtEl>
                                      </p:cBhvr>
                                    </p:animEffect>
                                    <p:set>
                                      <p:cBhvr>
                                        <p:cTn id="85" dur="1" fill="hold">
                                          <p:stCondLst>
                                            <p:cond delay="499"/>
                                          </p:stCondLst>
                                        </p:cTn>
                                        <p:tgtEl>
                                          <p:spTgt spid="56"/>
                                        </p:tgtEl>
                                        <p:attrNameLst>
                                          <p:attrName>style.visibility</p:attrName>
                                        </p:attrNameLst>
                                      </p:cBhvr>
                                      <p:to>
                                        <p:strVal val="hidden"/>
                                      </p:to>
                                    </p:set>
                                  </p:childTnLst>
                                </p:cTn>
                              </p:par>
                              <p:par>
                                <p:cTn id="86" presetID="10" presetClass="exit" presetSubtype="0" fill="hold" grpId="1" nodeType="withEffect">
                                  <p:stCondLst>
                                    <p:cond delay="0"/>
                                  </p:stCondLst>
                                  <p:childTnLst>
                                    <p:animEffect transition="out" filter="fade">
                                      <p:cBhvr>
                                        <p:cTn id="87" dur="500"/>
                                        <p:tgtEl>
                                          <p:spTgt spid="60"/>
                                        </p:tgtEl>
                                      </p:cBhvr>
                                    </p:animEffect>
                                    <p:set>
                                      <p:cBhvr>
                                        <p:cTn id="88" dur="1" fill="hold">
                                          <p:stCondLst>
                                            <p:cond delay="499"/>
                                          </p:stCondLst>
                                        </p:cTn>
                                        <p:tgtEl>
                                          <p:spTgt spid="60"/>
                                        </p:tgtEl>
                                        <p:attrNameLst>
                                          <p:attrName>style.visibility</p:attrName>
                                        </p:attrNameLst>
                                      </p:cBhvr>
                                      <p:to>
                                        <p:strVal val="hidden"/>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67"/>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69"/>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15"/>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nodeType="clickEffect">
                                  <p:stCondLst>
                                    <p:cond delay="0"/>
                                  </p:stCondLst>
                                  <p:childTnLst>
                                    <p:set>
                                      <p:cBhvr>
                                        <p:cTn id="100" dur="1" fill="hold">
                                          <p:stCondLst>
                                            <p:cond delay="0"/>
                                          </p:stCondLst>
                                        </p:cTn>
                                        <p:tgtEl>
                                          <p:spTgt spid="81"/>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65"/>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71"/>
                                        </p:tgtEl>
                                        <p:attrNameLst>
                                          <p:attrName>style.visibility</p:attrName>
                                        </p:attrNameLst>
                                      </p:cBhvr>
                                      <p:to>
                                        <p:strVal val="visible"/>
                                      </p:to>
                                    </p:set>
                                  </p:childTnLst>
                                </p:cTn>
                              </p:par>
                              <p:par>
                                <p:cTn id="105" presetID="1" presetClass="entr" presetSubtype="0" fill="hold" nodeType="withEffect">
                                  <p:stCondLst>
                                    <p:cond delay="0"/>
                                  </p:stCondLst>
                                  <p:childTnLst>
                                    <p:set>
                                      <p:cBhvr>
                                        <p:cTn id="106" dur="1" fill="hold">
                                          <p:stCondLst>
                                            <p:cond delay="0"/>
                                          </p:stCondLst>
                                        </p:cTn>
                                        <p:tgtEl>
                                          <p:spTgt spid="79"/>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86"/>
                                        </p:tgtEl>
                                        <p:attrNameLst>
                                          <p:attrName>style.visibility</p:attrName>
                                        </p:attrNameLst>
                                      </p:cBhvr>
                                      <p:to>
                                        <p:strVal val="visible"/>
                                      </p:to>
                                    </p:set>
                                  </p:childTnLst>
                                </p:cTn>
                              </p:par>
                              <p:par>
                                <p:cTn id="111" presetID="1" presetClass="entr" presetSubtype="0" fill="hold" nodeType="withEffect">
                                  <p:stCondLst>
                                    <p:cond delay="0"/>
                                  </p:stCondLst>
                                  <p:childTnLst>
                                    <p:set>
                                      <p:cBhvr>
                                        <p:cTn id="112" dur="1" fill="hold">
                                          <p:stCondLst>
                                            <p:cond delay="0"/>
                                          </p:stCondLst>
                                        </p:cTn>
                                        <p:tgtEl>
                                          <p:spTgt spid="87"/>
                                        </p:tgtEl>
                                        <p:attrNameLst>
                                          <p:attrName>style.visibility</p:attrName>
                                        </p:attrNameLst>
                                      </p:cBhvr>
                                      <p:to>
                                        <p:strVal val="visible"/>
                                      </p:to>
                                    </p:set>
                                  </p:childTnLst>
                                </p:cTn>
                              </p:par>
                              <p:par>
                                <p:cTn id="113" presetID="1" presetClass="entr" presetSubtype="0" fill="hold" nodeType="withEffect">
                                  <p:stCondLst>
                                    <p:cond delay="0"/>
                                  </p:stCondLst>
                                  <p:childTnLst>
                                    <p:set>
                                      <p:cBhvr>
                                        <p:cTn id="114" dur="1" fill="hold">
                                          <p:stCondLst>
                                            <p:cond delay="0"/>
                                          </p:stCondLst>
                                        </p:cTn>
                                        <p:tgtEl>
                                          <p:spTgt spid="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6" grpId="1"/>
      <p:bldP spid="60" grpId="0"/>
      <p:bldP spid="60" grpId="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lnDef>
      <a:spPr>
        <a:ln w="254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2305</TotalTime>
  <Words>582</Words>
  <Application>Microsoft Office PowerPoint</Application>
  <PresentationFormat>On-screen Show (4:3)</PresentationFormat>
  <Paragraphs>102</Paragraphs>
  <Slides>9</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9</vt:i4>
      </vt:variant>
    </vt:vector>
  </HeadingPairs>
  <TitlesOfParts>
    <vt:vector size="12" baseType="lpstr">
      <vt:lpstr>Default Theme</vt:lpstr>
      <vt:lpstr>Equation</vt:lpstr>
      <vt:lpstr>Microsoft Equation 3.0</vt:lpstr>
      <vt:lpstr>Physics 101  -  Lecture 3</vt:lpstr>
      <vt:lpstr>PowerPoint Presentation</vt:lpstr>
      <vt:lpstr>Different ways of seeing motion</vt:lpstr>
      <vt:lpstr>PowerPoint Presentation</vt:lpstr>
      <vt:lpstr>PowerPoint Presentation</vt:lpstr>
      <vt:lpstr>PowerPoint Presentation</vt:lpstr>
      <vt:lpstr>Example:  I toss a ball straight upward at 29.4m/s.  My clock reads zero as it leaves my hand.  What does my clock read when the ball is at an altitude 39.2m above my hand if the ball is coming back down?</vt:lpstr>
      <vt:lpstr>Vector Quantities</vt:lpstr>
      <vt:lpstr>Example:  Vector forces with friction</vt:lpstr>
    </vt:vector>
  </TitlesOfParts>
  <Company>University of Illinois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101  -  Lecture 7</dc:title>
  <dc:creator>Halfpap, Bradford Lee</dc:creator>
  <cp:lastModifiedBy>Brad</cp:lastModifiedBy>
  <cp:revision>149</cp:revision>
  <dcterms:created xsi:type="dcterms:W3CDTF">2012-09-16T23:14:53Z</dcterms:created>
  <dcterms:modified xsi:type="dcterms:W3CDTF">2013-01-23T03:24:20Z</dcterms:modified>
</cp:coreProperties>
</file>