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1"/>
  </p:notesMasterIdLst>
  <p:sldIdLst>
    <p:sldId id="257" r:id="rId2"/>
    <p:sldId id="281" r:id="rId3"/>
    <p:sldId id="282" r:id="rId4"/>
    <p:sldId id="283" r:id="rId5"/>
    <p:sldId id="284" r:id="rId6"/>
    <p:sldId id="285" r:id="rId7"/>
    <p:sldId id="286" r:id="rId8"/>
    <p:sldId id="287" r:id="rId9"/>
    <p:sldId id="288"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3300"/>
    <a:srgbClr val="A1DBA4"/>
    <a:srgbClr val="B686DA"/>
    <a:srgbClr val="FFDD71"/>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1834" autoAdjust="0"/>
  </p:normalViewPr>
  <p:slideViewPr>
    <p:cSldViewPr>
      <p:cViewPr varScale="1">
        <p:scale>
          <a:sx n="103" d="100"/>
          <a:sy n="103" d="100"/>
        </p:scale>
        <p:origin x="-121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Fix the Temperature and Amount of Gas within a given experiment</a:t>
            </a:r>
            <a:endParaRPr lang="en-US" dirty="0"/>
          </a:p>
        </c:rich>
      </c:tx>
      <c:layout>
        <c:manualLayout>
          <c:xMode val="edge"/>
          <c:yMode val="edge"/>
          <c:x val="0.16277608267716537"/>
          <c:y val="0"/>
        </c:manualLayout>
      </c:layout>
      <c:overlay val="1"/>
    </c:title>
    <c:autoTitleDeleted val="0"/>
    <c:plotArea>
      <c:layout/>
      <c:scatterChart>
        <c:scatterStyle val="lineMarker"/>
        <c:varyColors val="0"/>
        <c:ser>
          <c:idx val="0"/>
          <c:order val="0"/>
          <c:tx>
            <c:strRef>
              <c:f>Sheet1!$B$1</c:f>
              <c:strCache>
                <c:ptCount val="1"/>
                <c:pt idx="0">
                  <c:v>Expt.1</c:v>
                </c:pt>
              </c:strCache>
            </c:strRef>
          </c:tx>
          <c:spPr>
            <a:ln w="38100">
              <a:noFill/>
            </a:ln>
          </c:spPr>
          <c:marker>
            <c:spPr>
              <a:solidFill>
                <a:srgbClr val="00FF00"/>
              </a:solidFill>
            </c:spPr>
          </c:marker>
          <c:xVal>
            <c:numRef>
              <c:f>Sheet1!$A$2:$A$10</c:f>
              <c:numCache>
                <c:formatCode>General</c:formatCode>
                <c:ptCount val="9"/>
                <c:pt idx="0">
                  <c:v>20</c:v>
                </c:pt>
                <c:pt idx="1">
                  <c:v>25</c:v>
                </c:pt>
                <c:pt idx="2">
                  <c:v>30</c:v>
                </c:pt>
                <c:pt idx="3">
                  <c:v>35</c:v>
                </c:pt>
                <c:pt idx="4">
                  <c:v>40</c:v>
                </c:pt>
                <c:pt idx="5">
                  <c:v>45</c:v>
                </c:pt>
                <c:pt idx="6">
                  <c:v>50</c:v>
                </c:pt>
                <c:pt idx="7">
                  <c:v>55</c:v>
                </c:pt>
                <c:pt idx="8">
                  <c:v>60</c:v>
                </c:pt>
              </c:numCache>
            </c:numRef>
          </c:xVal>
          <c:yVal>
            <c:numRef>
              <c:f>Sheet1!$B$2:$B$10</c:f>
              <c:numCache>
                <c:formatCode>General</c:formatCode>
                <c:ptCount val="9"/>
                <c:pt idx="0">
                  <c:v>1</c:v>
                </c:pt>
                <c:pt idx="1">
                  <c:v>1.5</c:v>
                </c:pt>
                <c:pt idx="2">
                  <c:v>2</c:v>
                </c:pt>
                <c:pt idx="3">
                  <c:v>2.5</c:v>
                </c:pt>
                <c:pt idx="4">
                  <c:v>3</c:v>
                </c:pt>
                <c:pt idx="5">
                  <c:v>3.5</c:v>
                </c:pt>
                <c:pt idx="6">
                  <c:v>4</c:v>
                </c:pt>
                <c:pt idx="7">
                  <c:v>4.5</c:v>
                </c:pt>
                <c:pt idx="8">
                  <c:v>5</c:v>
                </c:pt>
              </c:numCache>
            </c:numRef>
          </c:yVal>
          <c:smooth val="0"/>
        </c:ser>
        <c:ser>
          <c:idx val="1"/>
          <c:order val="1"/>
          <c:tx>
            <c:strRef>
              <c:f>Sheet1!$C$1</c:f>
              <c:strCache>
                <c:ptCount val="1"/>
                <c:pt idx="0">
                  <c:v>Expt.2</c:v>
                </c:pt>
              </c:strCache>
            </c:strRef>
          </c:tx>
          <c:spPr>
            <a:ln w="38100">
              <a:noFill/>
            </a:ln>
          </c:spPr>
          <c:marker>
            <c:spPr>
              <a:solidFill>
                <a:srgbClr val="FFFF00"/>
              </a:solidFill>
            </c:spPr>
          </c:marker>
          <c:xVal>
            <c:numRef>
              <c:f>Sheet1!$A$2:$A$10</c:f>
              <c:numCache>
                <c:formatCode>General</c:formatCode>
                <c:ptCount val="9"/>
                <c:pt idx="0">
                  <c:v>20</c:v>
                </c:pt>
                <c:pt idx="1">
                  <c:v>25</c:v>
                </c:pt>
                <c:pt idx="2">
                  <c:v>30</c:v>
                </c:pt>
                <c:pt idx="3">
                  <c:v>35</c:v>
                </c:pt>
                <c:pt idx="4">
                  <c:v>40</c:v>
                </c:pt>
                <c:pt idx="5">
                  <c:v>45</c:v>
                </c:pt>
                <c:pt idx="6">
                  <c:v>50</c:v>
                </c:pt>
                <c:pt idx="7">
                  <c:v>55</c:v>
                </c:pt>
                <c:pt idx="8">
                  <c:v>60</c:v>
                </c:pt>
              </c:numCache>
            </c:numRef>
          </c:xVal>
          <c:yVal>
            <c:numRef>
              <c:f>Sheet1!$C$2:$C$10</c:f>
              <c:numCache>
                <c:formatCode>General</c:formatCode>
                <c:ptCount val="9"/>
                <c:pt idx="0">
                  <c:v>3</c:v>
                </c:pt>
                <c:pt idx="1">
                  <c:v>4</c:v>
                </c:pt>
                <c:pt idx="2">
                  <c:v>5</c:v>
                </c:pt>
                <c:pt idx="3">
                  <c:v>6</c:v>
                </c:pt>
                <c:pt idx="4">
                  <c:v>7</c:v>
                </c:pt>
                <c:pt idx="5">
                  <c:v>8</c:v>
                </c:pt>
                <c:pt idx="6">
                  <c:v>9</c:v>
                </c:pt>
                <c:pt idx="7">
                  <c:v>10</c:v>
                </c:pt>
                <c:pt idx="8">
                  <c:v>11</c:v>
                </c:pt>
              </c:numCache>
            </c:numRef>
          </c:yVal>
          <c:smooth val="0"/>
        </c:ser>
        <c:ser>
          <c:idx val="2"/>
          <c:order val="2"/>
          <c:tx>
            <c:strRef>
              <c:f>Sheet1!$D$1</c:f>
              <c:strCache>
                <c:ptCount val="1"/>
                <c:pt idx="0">
                  <c:v>Expt.3</c:v>
                </c:pt>
              </c:strCache>
            </c:strRef>
          </c:tx>
          <c:spPr>
            <a:ln w="38100">
              <a:noFill/>
            </a:ln>
          </c:spPr>
          <c:marker>
            <c:spPr>
              <a:solidFill>
                <a:srgbClr val="00B0F0"/>
              </a:solidFill>
            </c:spPr>
          </c:marker>
          <c:xVal>
            <c:numRef>
              <c:f>Sheet1!$A$2:$A$10</c:f>
              <c:numCache>
                <c:formatCode>General</c:formatCode>
                <c:ptCount val="9"/>
                <c:pt idx="0">
                  <c:v>20</c:v>
                </c:pt>
                <c:pt idx="1">
                  <c:v>25</c:v>
                </c:pt>
                <c:pt idx="2">
                  <c:v>30</c:v>
                </c:pt>
                <c:pt idx="3">
                  <c:v>35</c:v>
                </c:pt>
                <c:pt idx="4">
                  <c:v>40</c:v>
                </c:pt>
                <c:pt idx="5">
                  <c:v>45</c:v>
                </c:pt>
                <c:pt idx="6">
                  <c:v>50</c:v>
                </c:pt>
                <c:pt idx="7">
                  <c:v>55</c:v>
                </c:pt>
                <c:pt idx="8">
                  <c:v>60</c:v>
                </c:pt>
              </c:numCache>
            </c:numRef>
          </c:xVal>
          <c:yVal>
            <c:numRef>
              <c:f>Sheet1!$D$2:$D$10</c:f>
              <c:numCache>
                <c:formatCode>General</c:formatCode>
                <c:ptCount val="9"/>
                <c:pt idx="0">
                  <c:v>5</c:v>
                </c:pt>
                <c:pt idx="1">
                  <c:v>6.5</c:v>
                </c:pt>
                <c:pt idx="2">
                  <c:v>8</c:v>
                </c:pt>
                <c:pt idx="3">
                  <c:v>9.5</c:v>
                </c:pt>
                <c:pt idx="4">
                  <c:v>11</c:v>
                </c:pt>
                <c:pt idx="5">
                  <c:v>12.5</c:v>
                </c:pt>
                <c:pt idx="6">
                  <c:v>14</c:v>
                </c:pt>
                <c:pt idx="7">
                  <c:v>15.5</c:v>
                </c:pt>
                <c:pt idx="8">
                  <c:v>17</c:v>
                </c:pt>
              </c:numCache>
            </c:numRef>
          </c:yVal>
          <c:smooth val="0"/>
        </c:ser>
        <c:dLbls>
          <c:showLegendKey val="0"/>
          <c:showVal val="0"/>
          <c:showCatName val="0"/>
          <c:showSerName val="0"/>
          <c:showPercent val="0"/>
          <c:showBubbleSize val="0"/>
        </c:dLbls>
        <c:axId val="34390400"/>
        <c:axId val="34392704"/>
      </c:scatterChart>
      <c:valAx>
        <c:axId val="34390400"/>
        <c:scaling>
          <c:orientation val="minMax"/>
          <c:max val="60"/>
          <c:min val="0"/>
        </c:scaling>
        <c:delete val="0"/>
        <c:axPos val="b"/>
        <c:title>
          <c:tx>
            <c:rich>
              <a:bodyPr/>
              <a:lstStyle/>
              <a:p>
                <a:pPr>
                  <a:defRPr/>
                </a:pPr>
                <a:r>
                  <a:rPr lang="en-US" dirty="0" smtClean="0"/>
                  <a:t>1/Volume</a:t>
                </a:r>
                <a:endParaRPr lang="en-US" dirty="0"/>
              </a:p>
            </c:rich>
          </c:tx>
          <c:layout/>
          <c:overlay val="0"/>
        </c:title>
        <c:numFmt formatCode="General" sourceLinked="1"/>
        <c:majorTickMark val="out"/>
        <c:minorTickMark val="none"/>
        <c:tickLblPos val="nextTo"/>
        <c:crossAx val="34392704"/>
        <c:crossesAt val="0"/>
        <c:crossBetween val="midCat"/>
        <c:majorUnit val="10"/>
      </c:valAx>
      <c:valAx>
        <c:axId val="34392704"/>
        <c:scaling>
          <c:orientation val="minMax"/>
          <c:max val="20"/>
          <c:min val="-5"/>
        </c:scaling>
        <c:delete val="0"/>
        <c:axPos val="l"/>
        <c:title>
          <c:tx>
            <c:rich>
              <a:bodyPr rot="-5400000" vert="horz"/>
              <a:lstStyle/>
              <a:p>
                <a:pPr>
                  <a:defRPr/>
                </a:pPr>
                <a:r>
                  <a:rPr lang="en-US" dirty="0" smtClean="0"/>
                  <a:t>Pressure  </a:t>
                </a:r>
                <a:r>
                  <a:rPr lang="en-US" sz="1200" dirty="0" smtClean="0"/>
                  <a:t>(Piston Force/Area)</a:t>
                </a:r>
                <a:endParaRPr lang="en-US" sz="1200" dirty="0"/>
              </a:p>
            </c:rich>
          </c:tx>
          <c:layout/>
          <c:overlay val="0"/>
        </c:title>
        <c:numFmt formatCode="General" sourceLinked="1"/>
        <c:majorTickMark val="out"/>
        <c:minorTickMark val="none"/>
        <c:tickLblPos val="nextTo"/>
        <c:crossAx val="34390400"/>
        <c:crosses val="autoZero"/>
        <c:crossBetween val="midCat"/>
        <c:majorUnit val="5"/>
      </c:valAx>
      <c:spPr>
        <a:ln>
          <a:noFill/>
        </a:ln>
      </c:spPr>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Fix pressure and amount of gas</a:t>
            </a:r>
            <a:endParaRPr lang="en-US" dirty="0"/>
          </a:p>
        </c:rich>
      </c:tx>
      <c:layout/>
      <c:overlay val="0"/>
    </c:title>
    <c:autoTitleDeleted val="0"/>
    <c:plotArea>
      <c:layout/>
      <c:scatterChart>
        <c:scatterStyle val="lineMarker"/>
        <c:varyColors val="0"/>
        <c:ser>
          <c:idx val="0"/>
          <c:order val="0"/>
          <c:tx>
            <c:strRef>
              <c:f>Sheet1!$B$1</c:f>
              <c:strCache>
                <c:ptCount val="1"/>
                <c:pt idx="0">
                  <c:v>Expt.1</c:v>
                </c:pt>
              </c:strCache>
            </c:strRef>
          </c:tx>
          <c:spPr>
            <a:ln w="38100">
              <a:noFill/>
            </a:ln>
          </c:spPr>
          <c:marker>
            <c:spPr>
              <a:solidFill>
                <a:srgbClr val="00FF00"/>
              </a:solidFill>
            </c:spPr>
          </c:marker>
          <c:xVal>
            <c:numRef>
              <c:f>Sheet1!$A$2:$A$10</c:f>
              <c:numCache>
                <c:formatCode>General</c:formatCode>
                <c:ptCount val="9"/>
                <c:pt idx="0">
                  <c:v>0</c:v>
                </c:pt>
                <c:pt idx="1">
                  <c:v>10</c:v>
                </c:pt>
                <c:pt idx="2">
                  <c:v>20</c:v>
                </c:pt>
                <c:pt idx="3">
                  <c:v>30</c:v>
                </c:pt>
                <c:pt idx="4">
                  <c:v>40</c:v>
                </c:pt>
                <c:pt idx="5">
                  <c:v>50</c:v>
                </c:pt>
                <c:pt idx="6">
                  <c:v>60</c:v>
                </c:pt>
                <c:pt idx="7">
                  <c:v>70</c:v>
                </c:pt>
                <c:pt idx="8">
                  <c:v>80</c:v>
                </c:pt>
              </c:numCache>
            </c:numRef>
          </c:xVal>
          <c:yVal>
            <c:numRef>
              <c:f>Sheet1!$B$2:$B$10</c:f>
              <c:numCache>
                <c:formatCode>General</c:formatCode>
                <c:ptCount val="9"/>
                <c:pt idx="0">
                  <c:v>2.73</c:v>
                </c:pt>
                <c:pt idx="1">
                  <c:v>2.83</c:v>
                </c:pt>
                <c:pt idx="2">
                  <c:v>2.93</c:v>
                </c:pt>
                <c:pt idx="3">
                  <c:v>3.0300000000000002</c:v>
                </c:pt>
                <c:pt idx="4">
                  <c:v>3.13</c:v>
                </c:pt>
                <c:pt idx="5">
                  <c:v>3.23</c:v>
                </c:pt>
                <c:pt idx="6">
                  <c:v>3.33</c:v>
                </c:pt>
                <c:pt idx="7">
                  <c:v>3.43</c:v>
                </c:pt>
                <c:pt idx="8">
                  <c:v>3.5300000000000002</c:v>
                </c:pt>
              </c:numCache>
            </c:numRef>
          </c:yVal>
          <c:smooth val="0"/>
        </c:ser>
        <c:ser>
          <c:idx val="1"/>
          <c:order val="1"/>
          <c:tx>
            <c:strRef>
              <c:f>Sheet1!$C$1</c:f>
              <c:strCache>
                <c:ptCount val="1"/>
                <c:pt idx="0">
                  <c:v>Expt.2</c:v>
                </c:pt>
              </c:strCache>
            </c:strRef>
          </c:tx>
          <c:spPr>
            <a:ln w="38100">
              <a:noFill/>
            </a:ln>
          </c:spPr>
          <c:marker>
            <c:spPr>
              <a:solidFill>
                <a:srgbClr val="FFFF00"/>
              </a:solidFill>
            </c:spPr>
          </c:marker>
          <c:xVal>
            <c:numRef>
              <c:f>Sheet1!$A$2:$A$10</c:f>
              <c:numCache>
                <c:formatCode>General</c:formatCode>
                <c:ptCount val="9"/>
                <c:pt idx="0">
                  <c:v>0</c:v>
                </c:pt>
                <c:pt idx="1">
                  <c:v>10</c:v>
                </c:pt>
                <c:pt idx="2">
                  <c:v>20</c:v>
                </c:pt>
                <c:pt idx="3">
                  <c:v>30</c:v>
                </c:pt>
                <c:pt idx="4">
                  <c:v>40</c:v>
                </c:pt>
                <c:pt idx="5">
                  <c:v>50</c:v>
                </c:pt>
                <c:pt idx="6">
                  <c:v>60</c:v>
                </c:pt>
                <c:pt idx="7">
                  <c:v>70</c:v>
                </c:pt>
                <c:pt idx="8">
                  <c:v>80</c:v>
                </c:pt>
              </c:numCache>
            </c:numRef>
          </c:xVal>
          <c:yVal>
            <c:numRef>
              <c:f>Sheet1!$C$2:$C$10</c:f>
              <c:numCache>
                <c:formatCode>General</c:formatCode>
                <c:ptCount val="9"/>
                <c:pt idx="0">
                  <c:v>5.46</c:v>
                </c:pt>
                <c:pt idx="1">
                  <c:v>5.66</c:v>
                </c:pt>
                <c:pt idx="2">
                  <c:v>5.86</c:v>
                </c:pt>
                <c:pt idx="3">
                  <c:v>6.0600000000000005</c:v>
                </c:pt>
                <c:pt idx="4">
                  <c:v>6.26</c:v>
                </c:pt>
                <c:pt idx="5">
                  <c:v>6.46</c:v>
                </c:pt>
                <c:pt idx="6">
                  <c:v>6.66</c:v>
                </c:pt>
                <c:pt idx="7">
                  <c:v>6.86</c:v>
                </c:pt>
                <c:pt idx="8">
                  <c:v>7.0600000000000005</c:v>
                </c:pt>
              </c:numCache>
            </c:numRef>
          </c:yVal>
          <c:smooth val="0"/>
        </c:ser>
        <c:ser>
          <c:idx val="2"/>
          <c:order val="2"/>
          <c:tx>
            <c:strRef>
              <c:f>Sheet1!$D$1</c:f>
              <c:strCache>
                <c:ptCount val="1"/>
                <c:pt idx="0">
                  <c:v>Expt.3</c:v>
                </c:pt>
              </c:strCache>
            </c:strRef>
          </c:tx>
          <c:spPr>
            <a:ln w="38100">
              <a:noFill/>
            </a:ln>
          </c:spPr>
          <c:marker>
            <c:spPr>
              <a:solidFill>
                <a:srgbClr val="00B0F0"/>
              </a:solidFill>
            </c:spPr>
          </c:marker>
          <c:xVal>
            <c:numRef>
              <c:f>Sheet1!$A$2:$A$10</c:f>
              <c:numCache>
                <c:formatCode>General</c:formatCode>
                <c:ptCount val="9"/>
                <c:pt idx="0">
                  <c:v>0</c:v>
                </c:pt>
                <c:pt idx="1">
                  <c:v>10</c:v>
                </c:pt>
                <c:pt idx="2">
                  <c:v>20</c:v>
                </c:pt>
                <c:pt idx="3">
                  <c:v>30</c:v>
                </c:pt>
                <c:pt idx="4">
                  <c:v>40</c:v>
                </c:pt>
                <c:pt idx="5">
                  <c:v>50</c:v>
                </c:pt>
                <c:pt idx="6">
                  <c:v>60</c:v>
                </c:pt>
                <c:pt idx="7">
                  <c:v>70</c:v>
                </c:pt>
                <c:pt idx="8">
                  <c:v>80</c:v>
                </c:pt>
              </c:numCache>
            </c:numRef>
          </c:xVal>
          <c:yVal>
            <c:numRef>
              <c:f>Sheet1!$D$2:$D$10</c:f>
              <c:numCache>
                <c:formatCode>General</c:formatCode>
                <c:ptCount val="9"/>
                <c:pt idx="0">
                  <c:v>10.92</c:v>
                </c:pt>
                <c:pt idx="1">
                  <c:v>11.32</c:v>
                </c:pt>
                <c:pt idx="2">
                  <c:v>11.72</c:v>
                </c:pt>
                <c:pt idx="3">
                  <c:v>12.120000000000001</c:v>
                </c:pt>
                <c:pt idx="4">
                  <c:v>12.52</c:v>
                </c:pt>
                <c:pt idx="5">
                  <c:v>12.92</c:v>
                </c:pt>
                <c:pt idx="6">
                  <c:v>13.32</c:v>
                </c:pt>
                <c:pt idx="7">
                  <c:v>13.72</c:v>
                </c:pt>
                <c:pt idx="8">
                  <c:v>14.120000000000001</c:v>
                </c:pt>
              </c:numCache>
            </c:numRef>
          </c:yVal>
          <c:smooth val="0"/>
        </c:ser>
        <c:dLbls>
          <c:showLegendKey val="0"/>
          <c:showVal val="0"/>
          <c:showCatName val="0"/>
          <c:showSerName val="0"/>
          <c:showPercent val="0"/>
          <c:showBubbleSize val="0"/>
        </c:dLbls>
        <c:axId val="34965376"/>
        <c:axId val="32256384"/>
      </c:scatterChart>
      <c:valAx>
        <c:axId val="34965376"/>
        <c:scaling>
          <c:orientation val="minMax"/>
          <c:max val="100"/>
          <c:min val="-300"/>
        </c:scaling>
        <c:delete val="0"/>
        <c:axPos val="b"/>
        <c:title>
          <c:tx>
            <c:rich>
              <a:bodyPr/>
              <a:lstStyle/>
              <a:p>
                <a:pPr>
                  <a:defRPr/>
                </a:pPr>
                <a:r>
                  <a:rPr lang="en-US" dirty="0" smtClean="0"/>
                  <a:t>Temperature ( </a:t>
                </a:r>
                <a:r>
                  <a:rPr lang="en-US" dirty="0" smtClean="0">
                    <a:latin typeface="Garamond"/>
                  </a:rPr>
                  <a:t>°C )</a:t>
                </a:r>
                <a:endParaRPr lang="en-US" dirty="0"/>
              </a:p>
            </c:rich>
          </c:tx>
          <c:layout/>
          <c:overlay val="0"/>
        </c:title>
        <c:numFmt formatCode="General" sourceLinked="1"/>
        <c:majorTickMark val="out"/>
        <c:minorTickMark val="none"/>
        <c:tickLblPos val="nextTo"/>
        <c:crossAx val="32256384"/>
        <c:crosses val="autoZero"/>
        <c:crossBetween val="midCat"/>
        <c:majorUnit val="50"/>
        <c:minorUnit val="4"/>
      </c:valAx>
      <c:valAx>
        <c:axId val="32256384"/>
        <c:scaling>
          <c:orientation val="minMax"/>
        </c:scaling>
        <c:delete val="0"/>
        <c:axPos val="l"/>
        <c:majorGridlines/>
        <c:title>
          <c:tx>
            <c:rich>
              <a:bodyPr rot="-5400000" vert="horz"/>
              <a:lstStyle/>
              <a:p>
                <a:pPr>
                  <a:defRPr/>
                </a:pPr>
                <a:r>
                  <a:rPr lang="en-US" dirty="0" smtClean="0"/>
                  <a:t>Volume</a:t>
                </a:r>
                <a:endParaRPr lang="en-US" dirty="0"/>
              </a:p>
            </c:rich>
          </c:tx>
          <c:layout/>
          <c:overlay val="0"/>
        </c:title>
        <c:numFmt formatCode="General" sourceLinked="1"/>
        <c:majorTickMark val="out"/>
        <c:minorTickMark val="none"/>
        <c:tickLblPos val="nextTo"/>
        <c:crossAx val="34965376"/>
        <c:crossesAt val="-300"/>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7.wmf"/><Relationship Id="rId3" Type="http://schemas.openxmlformats.org/officeDocument/2006/relationships/image" Target="../media/image17.wmf"/><Relationship Id="rId7" Type="http://schemas.openxmlformats.org/officeDocument/2006/relationships/image" Target="../media/image21.wmf"/><Relationship Id="rId12" Type="http://schemas.openxmlformats.org/officeDocument/2006/relationships/image" Target="../media/image26.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image" Target="../media/image19.wmf"/><Relationship Id="rId10" Type="http://schemas.openxmlformats.org/officeDocument/2006/relationships/image" Target="../media/image24.wmf"/><Relationship Id="rId4" Type="http://schemas.openxmlformats.org/officeDocument/2006/relationships/image" Target="../media/image18.wmf"/><Relationship Id="rId9" Type="http://schemas.openxmlformats.org/officeDocument/2006/relationships/image" Target="../media/image23.wmf"/></Relationships>
</file>

<file path=ppt/drawings/drawing1.xml><?xml version="1.0" encoding="utf-8"?>
<c:userShapes xmlns:c="http://schemas.openxmlformats.org/drawingml/2006/chart">
  <cdr:relSizeAnchor xmlns:cdr="http://schemas.openxmlformats.org/drawingml/2006/chartDrawing">
    <cdr:from>
      <cdr:x>0.18258</cdr:x>
      <cdr:y>0.21307</cdr:y>
    </cdr:from>
    <cdr:to>
      <cdr:x>0.77197</cdr:x>
      <cdr:y>0.78886</cdr:y>
    </cdr:to>
    <cdr:cxnSp macro="">
      <cdr:nvCxnSpPr>
        <cdr:cNvPr id="3" name="Straight Connector 2"/>
        <cdr:cNvCxnSpPr/>
      </cdr:nvCxnSpPr>
      <cdr:spPr>
        <a:xfrm xmlns:a="http://schemas.openxmlformats.org/drawingml/2006/main" flipH="1">
          <a:off x="1112982" y="865910"/>
          <a:ext cx="3592946" cy="2340030"/>
        </a:xfrm>
        <a:prstGeom xmlns:a="http://schemas.openxmlformats.org/drawingml/2006/main" prst="line">
          <a:avLst/>
        </a:prstGeom>
        <a:ln xmlns:a="http://schemas.openxmlformats.org/drawingml/2006/main" w="19050">
          <a:solidFill>
            <a:srgbClr val="00B0F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0.18409</cdr:x>
      <cdr:y>0.48807</cdr:y>
    </cdr:from>
    <cdr:to>
      <cdr:x>0.7947</cdr:x>
      <cdr:y>0.78886</cdr:y>
    </cdr:to>
    <cdr:cxnSp macro="">
      <cdr:nvCxnSpPr>
        <cdr:cNvPr id="5" name="Straight Connector 4"/>
        <cdr:cNvCxnSpPr/>
      </cdr:nvCxnSpPr>
      <cdr:spPr>
        <a:xfrm xmlns:a="http://schemas.openxmlformats.org/drawingml/2006/main" flipH="1">
          <a:off x="1122218" y="1983510"/>
          <a:ext cx="3722256" cy="1222430"/>
        </a:xfrm>
        <a:prstGeom xmlns:a="http://schemas.openxmlformats.org/drawingml/2006/main" prst="line">
          <a:avLst/>
        </a:prstGeom>
        <a:ln xmlns:a="http://schemas.openxmlformats.org/drawingml/2006/main" w="19050">
          <a:solidFill>
            <a:srgbClr val="FFFF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0.18712</cdr:x>
      <cdr:y>0.64261</cdr:y>
    </cdr:from>
    <cdr:to>
      <cdr:x>0.78712</cdr:x>
      <cdr:y>0.78886</cdr:y>
    </cdr:to>
    <cdr:cxnSp macro="">
      <cdr:nvCxnSpPr>
        <cdr:cNvPr id="8" name="Straight Connector 7"/>
        <cdr:cNvCxnSpPr/>
      </cdr:nvCxnSpPr>
      <cdr:spPr>
        <a:xfrm xmlns:a="http://schemas.openxmlformats.org/drawingml/2006/main" flipH="1">
          <a:off x="1140691" y="2611582"/>
          <a:ext cx="3657601" cy="594358"/>
        </a:xfrm>
        <a:prstGeom xmlns:a="http://schemas.openxmlformats.org/drawingml/2006/main" prst="line">
          <a:avLst/>
        </a:prstGeom>
        <a:ln xmlns:a="http://schemas.openxmlformats.org/drawingml/2006/main" w="19050">
          <a:solidFill>
            <a:srgbClr val="00FF00"/>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4/12/2013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2</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3</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4</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5</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6</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7</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8</a:t>
            </a:fld>
            <a:endParaRPr lang="en-US"/>
          </a:p>
        </p:txBody>
      </p:sp>
    </p:spTree>
    <p:extLst>
      <p:ext uri="{BB962C8B-B14F-4D97-AF65-F5344CB8AC3E}">
        <p14:creationId xmlns:p14="http://schemas.microsoft.com/office/powerpoint/2010/main" val="1943768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9</a:t>
            </a:fld>
            <a:endParaRPr lang="en-US"/>
          </a:p>
        </p:txBody>
      </p:sp>
    </p:spTree>
    <p:extLst>
      <p:ext uri="{BB962C8B-B14F-4D97-AF65-F5344CB8AC3E}">
        <p14:creationId xmlns:p14="http://schemas.microsoft.com/office/powerpoint/2010/main" val="1943768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notesSlide" Target="../notesSlides/notesSlide2.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0.wmf"/><Relationship Id="rId3" Type="http://schemas.openxmlformats.org/officeDocument/2006/relationships/notesSlide" Target="../notesSlides/notesSlide3.xml"/><Relationship Id="rId7" Type="http://schemas.openxmlformats.org/officeDocument/2006/relationships/image" Target="../media/image7.wmf"/><Relationship Id="rId12" Type="http://schemas.openxmlformats.org/officeDocument/2006/relationships/oleObject" Target="../embeddings/oleObject7.bin"/><Relationship Id="rId17" Type="http://schemas.openxmlformats.org/officeDocument/2006/relationships/image" Target="../media/image12.wmf"/><Relationship Id="rId2" Type="http://schemas.openxmlformats.org/officeDocument/2006/relationships/slideLayout" Target="../slideLayouts/slideLayout7.xml"/><Relationship Id="rId16" Type="http://schemas.openxmlformats.org/officeDocument/2006/relationships/oleObject" Target="../embeddings/oleObject9.bin"/><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image" Target="../media/image9.wmf"/><Relationship Id="rId5" Type="http://schemas.openxmlformats.org/officeDocument/2006/relationships/image" Target="../media/image4.jpeg"/><Relationship Id="rId15" Type="http://schemas.openxmlformats.org/officeDocument/2006/relationships/image" Target="../media/image11.wmf"/><Relationship Id="rId10" Type="http://schemas.openxmlformats.org/officeDocument/2006/relationships/oleObject" Target="../embeddings/oleObject6.bin"/><Relationship Id="rId4" Type="http://schemas.openxmlformats.org/officeDocument/2006/relationships/image" Target="../media/image2.jpeg"/><Relationship Id="rId9" Type="http://schemas.openxmlformats.org/officeDocument/2006/relationships/image" Target="../media/image8.wmf"/><Relationship Id="rId1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chart" Target="../charts/char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chart" Target="../charts/char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6.bin"/><Relationship Id="rId18" Type="http://schemas.openxmlformats.org/officeDocument/2006/relationships/image" Target="../media/image21.wmf"/><Relationship Id="rId26" Type="http://schemas.openxmlformats.org/officeDocument/2006/relationships/image" Target="../media/image25.wmf"/><Relationship Id="rId3" Type="http://schemas.openxmlformats.org/officeDocument/2006/relationships/notesSlide" Target="../notesSlides/notesSlide7.xml"/><Relationship Id="rId21" Type="http://schemas.openxmlformats.org/officeDocument/2006/relationships/oleObject" Target="../embeddings/oleObject20.bin"/><Relationship Id="rId7" Type="http://schemas.openxmlformats.org/officeDocument/2006/relationships/oleObject" Target="../embeddings/oleObject13.bin"/><Relationship Id="rId12" Type="http://schemas.openxmlformats.org/officeDocument/2006/relationships/image" Target="../media/image18.wmf"/><Relationship Id="rId17" Type="http://schemas.openxmlformats.org/officeDocument/2006/relationships/oleObject" Target="../embeddings/oleObject18.bin"/><Relationship Id="rId25" Type="http://schemas.openxmlformats.org/officeDocument/2006/relationships/oleObject" Target="../embeddings/oleObject22.bin"/><Relationship Id="rId2" Type="http://schemas.openxmlformats.org/officeDocument/2006/relationships/slideLayout" Target="../slideLayouts/slideLayout7.xml"/><Relationship Id="rId16" Type="http://schemas.openxmlformats.org/officeDocument/2006/relationships/image" Target="../media/image20.wmf"/><Relationship Id="rId20" Type="http://schemas.openxmlformats.org/officeDocument/2006/relationships/image" Target="../media/image22.wmf"/><Relationship Id="rId29" Type="http://schemas.openxmlformats.org/officeDocument/2006/relationships/oleObject" Target="../embeddings/oleObject24.bin"/><Relationship Id="rId1" Type="http://schemas.openxmlformats.org/officeDocument/2006/relationships/vmlDrawing" Target="../drawings/vmlDrawing6.vml"/><Relationship Id="rId6" Type="http://schemas.openxmlformats.org/officeDocument/2006/relationships/image" Target="../media/image15.wmf"/><Relationship Id="rId11" Type="http://schemas.openxmlformats.org/officeDocument/2006/relationships/oleObject" Target="../embeddings/oleObject15.bin"/><Relationship Id="rId24" Type="http://schemas.openxmlformats.org/officeDocument/2006/relationships/image" Target="../media/image24.wmf"/><Relationship Id="rId5" Type="http://schemas.openxmlformats.org/officeDocument/2006/relationships/oleObject" Target="../embeddings/oleObject12.bin"/><Relationship Id="rId15" Type="http://schemas.openxmlformats.org/officeDocument/2006/relationships/oleObject" Target="../embeddings/oleObject17.bin"/><Relationship Id="rId23" Type="http://schemas.openxmlformats.org/officeDocument/2006/relationships/oleObject" Target="../embeddings/oleObject21.bin"/><Relationship Id="rId28" Type="http://schemas.openxmlformats.org/officeDocument/2006/relationships/image" Target="../media/image26.wmf"/><Relationship Id="rId10" Type="http://schemas.openxmlformats.org/officeDocument/2006/relationships/image" Target="../media/image17.wmf"/><Relationship Id="rId19" Type="http://schemas.openxmlformats.org/officeDocument/2006/relationships/oleObject" Target="../embeddings/oleObject19.bin"/><Relationship Id="rId4" Type="http://schemas.openxmlformats.org/officeDocument/2006/relationships/image" Target="../media/image2.jpeg"/><Relationship Id="rId9" Type="http://schemas.openxmlformats.org/officeDocument/2006/relationships/oleObject" Target="../embeddings/oleObject14.bin"/><Relationship Id="rId14" Type="http://schemas.openxmlformats.org/officeDocument/2006/relationships/image" Target="../media/image19.wmf"/><Relationship Id="rId22" Type="http://schemas.openxmlformats.org/officeDocument/2006/relationships/image" Target="../media/image23.wmf"/><Relationship Id="rId27" Type="http://schemas.openxmlformats.org/officeDocument/2006/relationships/oleObject" Target="../embeddings/oleObject23.bin"/><Relationship Id="rId30" Type="http://schemas.openxmlformats.org/officeDocument/2006/relationships/image" Target="../media/image27.wmf"/></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dirty="0" smtClean="0">
                <a:effectLst/>
              </a:rPr>
              <a:t>Physics 101  -  Lecture 23</a:t>
            </a:r>
            <a:endParaRPr lang="en-US" dirty="0">
              <a:effectLst/>
            </a:endParaRPr>
          </a:p>
        </p:txBody>
      </p:sp>
      <p:sp>
        <p:nvSpPr>
          <p:cNvPr id="3" name="Title 1"/>
          <p:cNvSpPr txBox="1">
            <a:spLocks/>
          </p:cNvSpPr>
          <p:nvPr/>
        </p:nvSpPr>
        <p:spPr>
          <a:xfrm>
            <a:off x="1623060" y="1868805"/>
            <a:ext cx="5897880" cy="53721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Today’s lecture will cover sections 13.1 to 13.5</a:t>
            </a:r>
            <a:endParaRPr lang="en-US" sz="2400" dirty="0">
              <a:effectLst/>
            </a:endParaRPr>
          </a:p>
        </p:txBody>
      </p:sp>
      <p:sp>
        <p:nvSpPr>
          <p:cNvPr id="4"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a:t>
            </a:r>
            <a:endParaRPr lang="en-US" sz="16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2</a:t>
            </a:r>
          </a:p>
        </p:txBody>
      </p:sp>
      <p:sp>
        <p:nvSpPr>
          <p:cNvPr id="6" name="Title 1"/>
          <p:cNvSpPr txBox="1">
            <a:spLocks/>
          </p:cNvSpPr>
          <p:nvPr/>
        </p:nvSpPr>
        <p:spPr>
          <a:xfrm>
            <a:off x="2788920" y="269009"/>
            <a:ext cx="36576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What is temperature?</a:t>
            </a:r>
          </a:p>
        </p:txBody>
      </p:sp>
      <p:sp>
        <p:nvSpPr>
          <p:cNvPr id="11" name="Title 1"/>
          <p:cNvSpPr txBox="1">
            <a:spLocks/>
          </p:cNvSpPr>
          <p:nvPr/>
        </p:nvSpPr>
        <p:spPr>
          <a:xfrm>
            <a:off x="7726680" y="0"/>
            <a:ext cx="1417321" cy="36576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effectLst/>
              </a:rPr>
              <a:t>Bimetallic Strip</a:t>
            </a:r>
          </a:p>
        </p:txBody>
      </p:sp>
      <p:graphicFrame>
        <p:nvGraphicFramePr>
          <p:cNvPr id="4" name="Object 3"/>
          <p:cNvGraphicFramePr>
            <a:graphicFrameLocks noChangeAspect="1"/>
          </p:cNvGraphicFramePr>
          <p:nvPr>
            <p:extLst>
              <p:ext uri="{D42A27DB-BD31-4B8C-83A1-F6EECF244321}">
                <p14:modId xmlns:p14="http://schemas.microsoft.com/office/powerpoint/2010/main" val="4135710617"/>
              </p:ext>
            </p:extLst>
          </p:nvPr>
        </p:nvGraphicFramePr>
        <p:xfrm>
          <a:off x="3383280" y="5440680"/>
          <a:ext cx="1943100" cy="342900"/>
        </p:xfrm>
        <a:graphic>
          <a:graphicData uri="http://schemas.openxmlformats.org/presentationml/2006/ole">
            <mc:AlternateContent xmlns:mc="http://schemas.openxmlformats.org/markup-compatibility/2006">
              <mc:Choice xmlns:v="urn:schemas-microsoft-com:vml" Requires="v">
                <p:oleObj spid="_x0000_s79991" name="Equation" r:id="rId6" imgW="1295280" imgH="228600" progId="Equation.3">
                  <p:embed/>
                </p:oleObj>
              </mc:Choice>
              <mc:Fallback>
                <p:oleObj name="Equation" r:id="rId6" imgW="1295280" imgH="228600" progId="Equation.3">
                  <p:embed/>
                  <p:pic>
                    <p:nvPicPr>
                      <p:cNvPr id="0" name="Object 1"/>
                      <p:cNvPicPr>
                        <a:picLocks noChangeAspect="1" noChangeArrowheads="1"/>
                      </p:cNvPicPr>
                      <p:nvPr/>
                    </p:nvPicPr>
                    <p:blipFill>
                      <a:blip r:embed="rId7"/>
                      <a:srcRect/>
                      <a:stretch>
                        <a:fillRect/>
                      </a:stretch>
                    </p:blipFill>
                    <p:spPr bwMode="auto">
                      <a:xfrm>
                        <a:off x="3383280" y="5440680"/>
                        <a:ext cx="19431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le 1"/>
          <p:cNvSpPr txBox="1">
            <a:spLocks/>
          </p:cNvSpPr>
          <p:nvPr/>
        </p:nvSpPr>
        <p:spPr>
          <a:xfrm>
            <a:off x="893618" y="1005840"/>
            <a:ext cx="534924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effectLst/>
              </a:rPr>
              <a:t>Physical Sensation</a:t>
            </a:r>
          </a:p>
          <a:p>
            <a:pPr marL="800100" lvl="1" indent="-342900">
              <a:buFont typeface="Wingdings" pitchFamily="2" charset="2"/>
              <a:buChar char="§"/>
            </a:pPr>
            <a:r>
              <a:rPr lang="en-US" dirty="0" smtClean="0">
                <a:latin typeface="Garamond" pitchFamily="18" charset="0"/>
              </a:rPr>
              <a:t>Hotness or Coldness</a:t>
            </a:r>
          </a:p>
          <a:p>
            <a:pPr marL="800100" lvl="1" indent="-342900">
              <a:buFont typeface="Wingdings" pitchFamily="2" charset="2"/>
              <a:buChar char="§"/>
            </a:pPr>
            <a:r>
              <a:rPr lang="en-US" dirty="0" smtClean="0">
                <a:latin typeface="Garamond" pitchFamily="18" charset="0"/>
              </a:rPr>
              <a:t>Not very useful</a:t>
            </a:r>
          </a:p>
        </p:txBody>
      </p:sp>
      <p:sp>
        <p:nvSpPr>
          <p:cNvPr id="10" name="Title 1"/>
          <p:cNvSpPr txBox="1">
            <a:spLocks/>
          </p:cNvSpPr>
          <p:nvPr/>
        </p:nvSpPr>
        <p:spPr>
          <a:xfrm>
            <a:off x="886229" y="2560320"/>
            <a:ext cx="7595061" cy="3749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err="1" smtClean="0">
                <a:effectLst/>
              </a:rPr>
              <a:t>Zeroth</a:t>
            </a:r>
            <a:r>
              <a:rPr lang="en-US" sz="2400" dirty="0" smtClean="0">
                <a:effectLst/>
              </a:rPr>
              <a:t> Law of Thermodynamics</a:t>
            </a:r>
          </a:p>
          <a:p>
            <a:pPr marL="800100" lvl="1" indent="-342900">
              <a:buFont typeface="Wingdings" pitchFamily="2" charset="2"/>
              <a:buChar char="§"/>
            </a:pPr>
            <a:r>
              <a:rPr lang="en-US" dirty="0" smtClean="0">
                <a:latin typeface="Garamond" pitchFamily="18" charset="0"/>
              </a:rPr>
              <a:t>Thermometric properties</a:t>
            </a:r>
          </a:p>
          <a:p>
            <a:pPr marL="1257300" lvl="2" indent="-342900">
              <a:buFont typeface="Wingdings" pitchFamily="2" charset="2"/>
              <a:buChar char="§"/>
            </a:pPr>
            <a:r>
              <a:rPr lang="en-US" dirty="0" smtClean="0">
                <a:latin typeface="Garamond" pitchFamily="18" charset="0"/>
              </a:rPr>
              <a:t>Intermolecular spacing 	standard thermometer</a:t>
            </a:r>
          </a:p>
          <a:p>
            <a:pPr marL="1257300" lvl="2" indent="-342900">
              <a:buFont typeface="Wingdings" pitchFamily="2" charset="2"/>
              <a:buChar char="§"/>
            </a:pPr>
            <a:r>
              <a:rPr lang="en-US" dirty="0" smtClean="0">
                <a:latin typeface="Garamond" pitchFamily="18" charset="0"/>
              </a:rPr>
              <a:t>Electrical resistance		thermistor</a:t>
            </a:r>
          </a:p>
          <a:p>
            <a:pPr marL="1257300" lvl="2" indent="-342900">
              <a:buFont typeface="Wingdings" pitchFamily="2" charset="2"/>
              <a:buChar char="§"/>
            </a:pPr>
            <a:r>
              <a:rPr lang="en-US" dirty="0" smtClean="0">
                <a:latin typeface="Garamond" pitchFamily="18" charset="0"/>
              </a:rPr>
              <a:t>Fermi level			thermocouple</a:t>
            </a:r>
          </a:p>
          <a:p>
            <a:pPr marL="800100" lvl="1" indent="-342900">
              <a:buFont typeface="Wingdings" pitchFamily="2" charset="2"/>
              <a:buChar char="§"/>
            </a:pPr>
            <a:r>
              <a:rPr lang="en-US" dirty="0" smtClean="0">
                <a:latin typeface="Garamond" pitchFamily="18" charset="0"/>
              </a:rPr>
              <a:t>Temperature Scales</a:t>
            </a:r>
          </a:p>
          <a:p>
            <a:pPr marL="1257300" lvl="2" indent="-342900">
              <a:buFont typeface="Wingdings" pitchFamily="2" charset="2"/>
              <a:buChar char="§"/>
            </a:pPr>
            <a:r>
              <a:rPr lang="en-US" dirty="0" smtClean="0">
                <a:latin typeface="Garamond" pitchFamily="18" charset="0"/>
              </a:rPr>
              <a:t>Fahrenheit</a:t>
            </a:r>
          </a:p>
          <a:p>
            <a:pPr marL="1257300" lvl="2" indent="-342900">
              <a:buFont typeface="Wingdings" pitchFamily="2" charset="2"/>
              <a:buChar char="§"/>
            </a:pPr>
            <a:r>
              <a:rPr lang="en-US" dirty="0" smtClean="0">
                <a:latin typeface="Garamond" pitchFamily="18" charset="0"/>
              </a:rPr>
              <a:t>Celsius</a:t>
            </a:r>
          </a:p>
          <a:p>
            <a:pPr marL="1257300" lvl="2" indent="-342900">
              <a:buFont typeface="Wingdings" pitchFamily="2" charset="2"/>
              <a:buChar char="§"/>
            </a:pPr>
            <a:r>
              <a:rPr lang="en-US" dirty="0" smtClean="0">
                <a:latin typeface="Garamond" pitchFamily="18" charset="0"/>
              </a:rPr>
              <a:t>Kelvin</a:t>
            </a:r>
          </a:p>
          <a:p>
            <a:pPr marL="1257300" lvl="2" indent="-342900">
              <a:buFont typeface="Wingdings" pitchFamily="2" charset="2"/>
              <a:buChar char="§"/>
            </a:pPr>
            <a:r>
              <a:rPr lang="en-US" dirty="0" smtClean="0">
                <a:latin typeface="Garamond" pitchFamily="18" charset="0"/>
              </a:rPr>
              <a:t>Rankin</a:t>
            </a:r>
          </a:p>
        </p:txBody>
      </p:sp>
    </p:spTree>
    <p:extLst>
      <p:ext uri="{BB962C8B-B14F-4D97-AF65-F5344CB8AC3E}">
        <p14:creationId xmlns:p14="http://schemas.microsoft.com/office/powerpoint/2010/main" val="333790459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3</a:t>
            </a:r>
          </a:p>
        </p:txBody>
      </p:sp>
      <p:sp>
        <p:nvSpPr>
          <p:cNvPr id="6" name="Title 1"/>
          <p:cNvSpPr txBox="1">
            <a:spLocks/>
          </p:cNvSpPr>
          <p:nvPr/>
        </p:nvSpPr>
        <p:spPr>
          <a:xfrm>
            <a:off x="1965960" y="269009"/>
            <a:ext cx="518922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Modeling  Thermal Expansion </a:t>
            </a:r>
          </a:p>
        </p:txBody>
      </p:sp>
      <p:sp>
        <p:nvSpPr>
          <p:cNvPr id="7" name="Title 1"/>
          <p:cNvSpPr txBox="1">
            <a:spLocks/>
          </p:cNvSpPr>
          <p:nvPr/>
        </p:nvSpPr>
        <p:spPr>
          <a:xfrm>
            <a:off x="901469" y="914400"/>
            <a:ext cx="7566660" cy="2606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itchFamily="2" charset="2"/>
              <a:buChar char="§"/>
            </a:pPr>
            <a:r>
              <a:rPr lang="en-US" sz="2400" dirty="0" smtClean="0">
                <a:effectLst/>
              </a:rPr>
              <a:t>Change in length is proportional to change in temperature.</a:t>
            </a:r>
          </a:p>
          <a:p>
            <a:pPr marL="800100" lvl="1" indent="-342900">
              <a:buFont typeface="Wingdings" pitchFamily="2" charset="2"/>
              <a:buChar char="§"/>
            </a:pPr>
            <a:r>
              <a:rPr lang="en-US" dirty="0" smtClean="0">
                <a:latin typeface="Garamond" pitchFamily="18" charset="0"/>
              </a:rPr>
              <a:t> </a:t>
            </a:r>
          </a:p>
          <a:p>
            <a:pPr marL="800100" lvl="1" indent="-342900">
              <a:buFont typeface="Wingdings" pitchFamily="2" charset="2"/>
              <a:buChar char="§"/>
            </a:pPr>
            <a:r>
              <a:rPr lang="en-US" dirty="0" smtClean="0">
                <a:latin typeface="Garamond" pitchFamily="18" charset="0"/>
              </a:rPr>
              <a:t>Coefficient of linear expansion can be modeled at the molecular level but we look it up in a table.</a:t>
            </a:r>
          </a:p>
          <a:p>
            <a:pPr marL="800100" lvl="1" indent="-342900">
              <a:buFont typeface="Wingdings" pitchFamily="2" charset="2"/>
              <a:buChar char="§"/>
            </a:pPr>
            <a:r>
              <a:rPr lang="en-US" dirty="0" smtClean="0">
                <a:latin typeface="Garamond" pitchFamily="18" charset="0"/>
              </a:rPr>
              <a:t>∆T is measured relative to the temperature at which L</a:t>
            </a:r>
            <a:r>
              <a:rPr lang="en-US" baseline="-25000" dirty="0" smtClean="0">
                <a:latin typeface="Garamond" pitchFamily="18" charset="0"/>
              </a:rPr>
              <a:t>0</a:t>
            </a:r>
            <a:r>
              <a:rPr lang="en-US" dirty="0" smtClean="0">
                <a:latin typeface="Garamond" pitchFamily="18" charset="0"/>
              </a:rPr>
              <a:t> is measured.</a:t>
            </a:r>
          </a:p>
          <a:p>
            <a:pPr marL="800100" lvl="1" indent="-342900">
              <a:buFont typeface="Wingdings" pitchFamily="2" charset="2"/>
              <a:buChar char="§"/>
            </a:pPr>
            <a:r>
              <a:rPr lang="en-US" dirty="0" smtClean="0">
                <a:latin typeface="Garamond" pitchFamily="18" charset="0"/>
              </a:rPr>
              <a:t>Volume scales as (length)</a:t>
            </a:r>
            <a:r>
              <a:rPr lang="en-US" baseline="30000" dirty="0" smtClean="0">
                <a:latin typeface="Garamond" pitchFamily="18" charset="0"/>
              </a:rPr>
              <a:t>3</a:t>
            </a:r>
            <a:r>
              <a:rPr lang="en-US" dirty="0" smtClean="0">
                <a:latin typeface="Garamond" pitchFamily="18" charset="0"/>
              </a:rPr>
              <a:t> so </a:t>
            </a:r>
            <a:r>
              <a:rPr lang="el-GR" dirty="0" smtClean="0">
                <a:latin typeface="Garamond" pitchFamily="18" charset="0"/>
              </a:rPr>
              <a:t>β</a:t>
            </a:r>
            <a:r>
              <a:rPr lang="en-US" dirty="0" smtClean="0">
                <a:latin typeface="Garamond" pitchFamily="18" charset="0"/>
              </a:rPr>
              <a:t> = </a:t>
            </a:r>
            <a:r>
              <a:rPr lang="el-GR" dirty="0" smtClean="0">
                <a:latin typeface="Garamond" pitchFamily="18" charset="0"/>
              </a:rPr>
              <a:t>3α</a:t>
            </a:r>
            <a:r>
              <a:rPr lang="en-US" dirty="0" smtClean="0">
                <a:latin typeface="Garamond" pitchFamily="18" charset="0"/>
              </a:rPr>
              <a:t> and </a:t>
            </a:r>
          </a:p>
        </p:txBody>
      </p:sp>
      <p:graphicFrame>
        <p:nvGraphicFramePr>
          <p:cNvPr id="2" name="Object 1"/>
          <p:cNvGraphicFramePr>
            <a:graphicFrameLocks noChangeAspect="1"/>
          </p:cNvGraphicFramePr>
          <p:nvPr>
            <p:extLst>
              <p:ext uri="{D42A27DB-BD31-4B8C-83A1-F6EECF244321}">
                <p14:modId xmlns:p14="http://schemas.microsoft.com/office/powerpoint/2010/main" val="3976038875"/>
              </p:ext>
            </p:extLst>
          </p:nvPr>
        </p:nvGraphicFramePr>
        <p:xfrm>
          <a:off x="1783080" y="1280160"/>
          <a:ext cx="2095500" cy="342900"/>
        </p:xfrm>
        <a:graphic>
          <a:graphicData uri="http://schemas.openxmlformats.org/presentationml/2006/ole">
            <mc:AlternateContent xmlns:mc="http://schemas.openxmlformats.org/markup-compatibility/2006">
              <mc:Choice xmlns:v="urn:schemas-microsoft-com:vml" Requires="v">
                <p:oleObj spid="_x0000_s94255" name="Equation" r:id="rId5" imgW="1396800" imgH="228600" progId="Equation.3">
                  <p:embed/>
                </p:oleObj>
              </mc:Choice>
              <mc:Fallback>
                <p:oleObj name="Equation" r:id="rId5" imgW="1396800" imgH="228600" progId="Equation.3">
                  <p:embed/>
                  <p:pic>
                    <p:nvPicPr>
                      <p:cNvPr id="0" name="Object 3"/>
                      <p:cNvPicPr>
                        <a:picLocks noChangeAspect="1" noChangeArrowheads="1"/>
                      </p:cNvPicPr>
                      <p:nvPr/>
                    </p:nvPicPr>
                    <p:blipFill>
                      <a:blip r:embed="rId6"/>
                      <a:srcRect/>
                      <a:stretch>
                        <a:fillRect/>
                      </a:stretch>
                    </p:blipFill>
                    <p:spPr bwMode="auto">
                      <a:xfrm>
                        <a:off x="1783080" y="1280160"/>
                        <a:ext cx="20955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292945436"/>
              </p:ext>
            </p:extLst>
          </p:nvPr>
        </p:nvGraphicFramePr>
        <p:xfrm>
          <a:off x="6720840" y="3151216"/>
          <a:ext cx="2095500" cy="342900"/>
        </p:xfrm>
        <a:graphic>
          <a:graphicData uri="http://schemas.openxmlformats.org/presentationml/2006/ole">
            <mc:AlternateContent xmlns:mc="http://schemas.openxmlformats.org/markup-compatibility/2006">
              <mc:Choice xmlns:v="urn:schemas-microsoft-com:vml" Requires="v">
                <p:oleObj spid="_x0000_s94256" name="Equation" r:id="rId7" imgW="1396800" imgH="228600" progId="Equation.3">
                  <p:embed/>
                </p:oleObj>
              </mc:Choice>
              <mc:Fallback>
                <p:oleObj name="Equation" r:id="rId7" imgW="1396800" imgH="228600" progId="Equation.3">
                  <p:embed/>
                  <p:pic>
                    <p:nvPicPr>
                      <p:cNvPr id="0" name="Object 1"/>
                      <p:cNvPicPr>
                        <a:picLocks noChangeAspect="1" noChangeArrowheads="1"/>
                      </p:cNvPicPr>
                      <p:nvPr/>
                    </p:nvPicPr>
                    <p:blipFill>
                      <a:blip r:embed="rId8"/>
                      <a:srcRect/>
                      <a:stretch>
                        <a:fillRect/>
                      </a:stretch>
                    </p:blipFill>
                    <p:spPr bwMode="auto">
                      <a:xfrm>
                        <a:off x="6720840" y="3151216"/>
                        <a:ext cx="20955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itle 1"/>
          <p:cNvSpPr txBox="1">
            <a:spLocks/>
          </p:cNvSpPr>
          <p:nvPr/>
        </p:nvSpPr>
        <p:spPr>
          <a:xfrm>
            <a:off x="914400" y="3611880"/>
            <a:ext cx="7680960" cy="294633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effectLst/>
              </a:rPr>
              <a:t>Clicker </a:t>
            </a:r>
            <a:r>
              <a:rPr lang="en-US" sz="2400" dirty="0" smtClean="0">
                <a:solidFill>
                  <a:srgbClr val="FFFF00"/>
                </a:solidFill>
                <a:effectLst/>
              </a:rPr>
              <a:t>Question (L23Q1):  </a:t>
            </a:r>
            <a:r>
              <a:rPr lang="en-US" sz="2400" dirty="0" smtClean="0">
                <a:solidFill>
                  <a:srgbClr val="FFFF00"/>
                </a:solidFill>
                <a:effectLst/>
              </a:rPr>
              <a:t>Suppose that a temperature increase of 30°C increases the length of a 2.0000m long bar of metal by 3.5mm.  What is the coefficient of thermal expansion for this metal?</a:t>
            </a:r>
          </a:p>
          <a:p>
            <a:r>
              <a:rPr lang="en-US" sz="2400" dirty="0" smtClean="0">
                <a:solidFill>
                  <a:srgbClr val="FFFF00"/>
                </a:solidFill>
                <a:effectLst/>
              </a:rPr>
              <a:t>A)  	5.83·10</a:t>
            </a:r>
            <a:r>
              <a:rPr lang="en-US" sz="2400" baseline="30000" dirty="0" smtClean="0">
                <a:solidFill>
                  <a:srgbClr val="FFFF00"/>
                </a:solidFill>
                <a:effectLst/>
              </a:rPr>
              <a:t>-5</a:t>
            </a:r>
            <a:r>
              <a:rPr lang="en-US" sz="2400" dirty="0" smtClean="0">
                <a:solidFill>
                  <a:srgbClr val="FFFF00"/>
                </a:solidFill>
                <a:effectLst/>
              </a:rPr>
              <a:t>/°C</a:t>
            </a:r>
          </a:p>
          <a:p>
            <a:r>
              <a:rPr lang="en-US" sz="2400" dirty="0" smtClean="0">
                <a:solidFill>
                  <a:srgbClr val="FFFF00"/>
                </a:solidFill>
                <a:effectLst/>
              </a:rPr>
              <a:t>B)  	1.17·10</a:t>
            </a:r>
            <a:r>
              <a:rPr lang="en-US" sz="2400" baseline="30000" dirty="0" smtClean="0">
                <a:solidFill>
                  <a:srgbClr val="FFFF00"/>
                </a:solidFill>
                <a:effectLst/>
              </a:rPr>
              <a:t>-1</a:t>
            </a:r>
            <a:r>
              <a:rPr lang="en-US" sz="2400" dirty="0" smtClean="0">
                <a:solidFill>
                  <a:srgbClr val="FFFF00"/>
                </a:solidFill>
                <a:effectLst/>
              </a:rPr>
              <a:t>/°</a:t>
            </a:r>
            <a:r>
              <a:rPr lang="en-US" sz="2400" dirty="0">
                <a:solidFill>
                  <a:srgbClr val="FFFF00"/>
                </a:solidFill>
                <a:effectLst/>
              </a:rPr>
              <a:t>C</a:t>
            </a:r>
            <a:endParaRPr lang="en-US" sz="2400" dirty="0" smtClean="0">
              <a:solidFill>
                <a:srgbClr val="FFFF00"/>
              </a:solidFill>
              <a:effectLst/>
            </a:endParaRPr>
          </a:p>
          <a:p>
            <a:r>
              <a:rPr lang="en-US" sz="2400" dirty="0" smtClean="0">
                <a:solidFill>
                  <a:srgbClr val="FFFF00"/>
                </a:solidFill>
                <a:effectLst/>
              </a:rPr>
              <a:t>C)	1.75·10</a:t>
            </a:r>
            <a:r>
              <a:rPr lang="en-US" sz="2400" baseline="30000" dirty="0" smtClean="0">
                <a:solidFill>
                  <a:srgbClr val="FFFF00"/>
                </a:solidFill>
                <a:effectLst/>
              </a:rPr>
              <a:t>-3</a:t>
            </a:r>
            <a:r>
              <a:rPr lang="en-US" sz="2400" dirty="0" smtClean="0">
                <a:solidFill>
                  <a:srgbClr val="FFFF00"/>
                </a:solidFill>
                <a:effectLst/>
              </a:rPr>
              <a:t>/°</a:t>
            </a:r>
            <a:r>
              <a:rPr lang="en-US" sz="2400" dirty="0">
                <a:solidFill>
                  <a:srgbClr val="FFFF00"/>
                </a:solidFill>
                <a:effectLst/>
              </a:rPr>
              <a:t>C</a:t>
            </a:r>
            <a:endParaRPr lang="en-US" sz="2400" dirty="0" smtClean="0">
              <a:solidFill>
                <a:srgbClr val="FFFF00"/>
              </a:solidFill>
              <a:effectLst/>
            </a:endParaRPr>
          </a:p>
          <a:p>
            <a:r>
              <a:rPr lang="en-US" sz="2400" dirty="0" smtClean="0">
                <a:solidFill>
                  <a:srgbClr val="FFFF00"/>
                </a:solidFill>
                <a:effectLst/>
              </a:rPr>
              <a:t>D)</a:t>
            </a:r>
            <a:r>
              <a:rPr lang="en-US" sz="2400" dirty="0">
                <a:solidFill>
                  <a:srgbClr val="FFFF00"/>
                </a:solidFill>
                <a:effectLst/>
              </a:rPr>
              <a:t>  </a:t>
            </a:r>
            <a:r>
              <a:rPr lang="en-US" sz="2400" dirty="0" smtClean="0">
                <a:solidFill>
                  <a:srgbClr val="FFFF00"/>
                </a:solidFill>
                <a:effectLst/>
              </a:rPr>
              <a:t>	6.67·10</a:t>
            </a:r>
            <a:r>
              <a:rPr lang="en-US" sz="2400" baseline="30000" dirty="0" smtClean="0">
                <a:solidFill>
                  <a:srgbClr val="FFFF00"/>
                </a:solidFill>
                <a:effectLst/>
              </a:rPr>
              <a:t>-2</a:t>
            </a:r>
            <a:r>
              <a:rPr lang="en-US" sz="2400" dirty="0" smtClean="0">
                <a:solidFill>
                  <a:srgbClr val="FFFF00"/>
                </a:solidFill>
                <a:effectLst/>
              </a:rPr>
              <a:t>/°</a:t>
            </a:r>
            <a:r>
              <a:rPr lang="en-US" sz="2400" dirty="0">
                <a:solidFill>
                  <a:srgbClr val="FFFF00"/>
                </a:solidFill>
                <a:effectLst/>
              </a:rPr>
              <a:t>C</a:t>
            </a:r>
            <a:endParaRPr lang="en-US" sz="2400" dirty="0" smtClean="0">
              <a:solidFill>
                <a:srgbClr val="FFFF00"/>
              </a:solidFill>
              <a:effectLst/>
            </a:endParaRPr>
          </a:p>
        </p:txBody>
      </p:sp>
    </p:spTree>
    <p:extLst>
      <p:ext uri="{BB962C8B-B14F-4D97-AF65-F5344CB8AC3E}">
        <p14:creationId xmlns:p14="http://schemas.microsoft.com/office/powerpoint/2010/main" val="391345280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4</a:t>
            </a:r>
          </a:p>
        </p:txBody>
      </p:sp>
      <p:sp>
        <p:nvSpPr>
          <p:cNvPr id="6" name="Title 1"/>
          <p:cNvSpPr txBox="1">
            <a:spLocks/>
          </p:cNvSpPr>
          <p:nvPr/>
        </p:nvSpPr>
        <p:spPr>
          <a:xfrm>
            <a:off x="2240280" y="269009"/>
            <a:ext cx="45720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Example:  Locomotive Tire</a:t>
            </a:r>
          </a:p>
        </p:txBody>
      </p:sp>
      <p:sp>
        <p:nvSpPr>
          <p:cNvPr id="8" name="Title 1"/>
          <p:cNvSpPr txBox="1">
            <a:spLocks/>
          </p:cNvSpPr>
          <p:nvPr/>
        </p:nvSpPr>
        <p:spPr>
          <a:xfrm>
            <a:off x="7825508" y="0"/>
            <a:ext cx="1325881" cy="365760"/>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effectLst/>
              </a:rPr>
              <a:t>Ball and loop</a:t>
            </a:r>
          </a:p>
        </p:txBody>
      </p:sp>
      <p:sp>
        <p:nvSpPr>
          <p:cNvPr id="9" name="Title 1"/>
          <p:cNvSpPr txBox="1">
            <a:spLocks/>
          </p:cNvSpPr>
          <p:nvPr/>
        </p:nvSpPr>
        <p:spPr>
          <a:xfrm>
            <a:off x="411480" y="960120"/>
            <a:ext cx="8366760" cy="1920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A cast iron wheel ( </a:t>
            </a:r>
            <a:r>
              <a:rPr lang="el-GR" sz="2400" dirty="0" smtClean="0">
                <a:effectLst/>
              </a:rPr>
              <a:t>α</a:t>
            </a:r>
            <a:r>
              <a:rPr lang="en-US" sz="2400" baseline="-25000" dirty="0" smtClean="0">
                <a:effectLst/>
              </a:rPr>
              <a:t>CI</a:t>
            </a:r>
            <a:r>
              <a:rPr lang="en-US" sz="2400" dirty="0" smtClean="0">
                <a:effectLst/>
              </a:rPr>
              <a:t> = 10.4·10</a:t>
            </a:r>
            <a:r>
              <a:rPr lang="en-US" sz="2400" baseline="30000" dirty="0" smtClean="0">
                <a:effectLst/>
              </a:rPr>
              <a:t>-6</a:t>
            </a:r>
            <a:r>
              <a:rPr lang="en-US" sz="2400" dirty="0" smtClean="0">
                <a:effectLst/>
              </a:rPr>
              <a:t>/°C ) is to be fitted with a 304 austenitic stainless steel tire </a:t>
            </a:r>
            <a:r>
              <a:rPr lang="en-US" sz="2400" dirty="0">
                <a:effectLst/>
              </a:rPr>
              <a:t>( </a:t>
            </a:r>
            <a:r>
              <a:rPr lang="el-GR" sz="2400" dirty="0" smtClean="0">
                <a:effectLst/>
              </a:rPr>
              <a:t>α</a:t>
            </a:r>
            <a:r>
              <a:rPr lang="en-US" sz="2400" baseline="-25000" dirty="0" smtClean="0">
                <a:effectLst/>
              </a:rPr>
              <a:t>SS</a:t>
            </a:r>
            <a:r>
              <a:rPr lang="en-US" sz="2400" dirty="0" smtClean="0">
                <a:effectLst/>
              </a:rPr>
              <a:t> </a:t>
            </a:r>
            <a:r>
              <a:rPr lang="en-US" sz="2400" dirty="0">
                <a:effectLst/>
              </a:rPr>
              <a:t>= </a:t>
            </a:r>
            <a:r>
              <a:rPr lang="en-US" sz="2400" dirty="0" smtClean="0">
                <a:effectLst/>
              </a:rPr>
              <a:t>17.3·10</a:t>
            </a:r>
            <a:r>
              <a:rPr lang="en-US" sz="2400" baseline="30000" dirty="0" smtClean="0">
                <a:effectLst/>
              </a:rPr>
              <a:t>-6</a:t>
            </a:r>
            <a:r>
              <a:rPr lang="en-US" sz="2400" dirty="0">
                <a:effectLst/>
              </a:rPr>
              <a:t>/°C </a:t>
            </a:r>
            <a:r>
              <a:rPr lang="en-US" sz="2400" dirty="0" smtClean="0">
                <a:effectLst/>
              </a:rPr>
              <a:t>).  At the standard temperature of 20°C, the inner diameter of the tire is 2.0000m while the outer diameter of the wheel is made to be 2.0020m.  To what temperature must the pair be heated if they are to just slide together?</a:t>
            </a:r>
          </a:p>
        </p:txBody>
      </p:sp>
      <p:sp>
        <p:nvSpPr>
          <p:cNvPr id="10" name="Title 1"/>
          <p:cNvSpPr txBox="1">
            <a:spLocks/>
          </p:cNvSpPr>
          <p:nvPr/>
        </p:nvSpPr>
        <p:spPr>
          <a:xfrm>
            <a:off x="411480" y="3128613"/>
            <a:ext cx="8155246" cy="777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Main idea:  The two diameters must be made to match.  This will happen at some elevated temperature.</a:t>
            </a:r>
          </a:p>
        </p:txBody>
      </p:sp>
      <p:graphicFrame>
        <p:nvGraphicFramePr>
          <p:cNvPr id="2" name="Object 1"/>
          <p:cNvGraphicFramePr>
            <a:graphicFrameLocks noChangeAspect="1"/>
          </p:cNvGraphicFramePr>
          <p:nvPr>
            <p:extLst>
              <p:ext uri="{D42A27DB-BD31-4B8C-83A1-F6EECF244321}">
                <p14:modId xmlns:p14="http://schemas.microsoft.com/office/powerpoint/2010/main" val="3442444103"/>
              </p:ext>
            </p:extLst>
          </p:nvPr>
        </p:nvGraphicFramePr>
        <p:xfrm>
          <a:off x="5623560" y="3517233"/>
          <a:ext cx="1847850" cy="342900"/>
        </p:xfrm>
        <a:graphic>
          <a:graphicData uri="http://schemas.openxmlformats.org/presentationml/2006/ole">
            <mc:AlternateContent xmlns:mc="http://schemas.openxmlformats.org/markup-compatibility/2006">
              <mc:Choice xmlns:v="urn:schemas-microsoft-com:vml" Requires="v">
                <p:oleObj spid="_x0000_s95382" name="Equation" r:id="rId6" imgW="1231560" imgH="228600" progId="Equation.3">
                  <p:embed/>
                </p:oleObj>
              </mc:Choice>
              <mc:Fallback>
                <p:oleObj name="Equation" r:id="rId6" imgW="1231560" imgH="228600" progId="Equation.3">
                  <p:embed/>
                  <p:pic>
                    <p:nvPicPr>
                      <p:cNvPr id="0" name="Object 3"/>
                      <p:cNvPicPr>
                        <a:picLocks noChangeAspect="1" noChangeArrowheads="1"/>
                      </p:cNvPicPr>
                      <p:nvPr/>
                    </p:nvPicPr>
                    <p:blipFill>
                      <a:blip r:embed="rId7"/>
                      <a:srcRect/>
                      <a:stretch>
                        <a:fillRect/>
                      </a:stretch>
                    </p:blipFill>
                    <p:spPr bwMode="auto">
                      <a:xfrm>
                        <a:off x="5623560" y="3517233"/>
                        <a:ext cx="18478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267268887"/>
              </p:ext>
            </p:extLst>
          </p:nvPr>
        </p:nvGraphicFramePr>
        <p:xfrm>
          <a:off x="411480" y="4154106"/>
          <a:ext cx="3486150" cy="361950"/>
        </p:xfrm>
        <a:graphic>
          <a:graphicData uri="http://schemas.openxmlformats.org/presentationml/2006/ole">
            <mc:AlternateContent xmlns:mc="http://schemas.openxmlformats.org/markup-compatibility/2006">
              <mc:Choice xmlns:v="urn:schemas-microsoft-com:vml" Requires="v">
                <p:oleObj spid="_x0000_s95383" name="Equation" r:id="rId8" imgW="2323800" imgH="241200" progId="Equation.3">
                  <p:embed/>
                </p:oleObj>
              </mc:Choice>
              <mc:Fallback>
                <p:oleObj name="Equation" r:id="rId8" imgW="2323800" imgH="241200" progId="Equation.3">
                  <p:embed/>
                  <p:pic>
                    <p:nvPicPr>
                      <p:cNvPr id="0" name="Object 1"/>
                      <p:cNvPicPr>
                        <a:picLocks noChangeAspect="1" noChangeArrowheads="1"/>
                      </p:cNvPicPr>
                      <p:nvPr/>
                    </p:nvPicPr>
                    <p:blipFill>
                      <a:blip r:embed="rId9"/>
                      <a:srcRect/>
                      <a:stretch>
                        <a:fillRect/>
                      </a:stretch>
                    </p:blipFill>
                    <p:spPr bwMode="auto">
                      <a:xfrm>
                        <a:off x="411480" y="4154106"/>
                        <a:ext cx="348615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txBox="1">
            <a:spLocks/>
          </p:cNvSpPr>
          <p:nvPr/>
        </p:nvSpPr>
        <p:spPr>
          <a:xfrm>
            <a:off x="411480" y="4764309"/>
            <a:ext cx="1897380" cy="3825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Solve for ∆T.</a:t>
            </a:r>
          </a:p>
        </p:txBody>
      </p:sp>
      <p:graphicFrame>
        <p:nvGraphicFramePr>
          <p:cNvPr id="14" name="Object 13"/>
          <p:cNvGraphicFramePr>
            <a:graphicFrameLocks noChangeAspect="1"/>
          </p:cNvGraphicFramePr>
          <p:nvPr>
            <p:extLst>
              <p:ext uri="{D42A27DB-BD31-4B8C-83A1-F6EECF244321}">
                <p14:modId xmlns:p14="http://schemas.microsoft.com/office/powerpoint/2010/main" val="3463957926"/>
              </p:ext>
            </p:extLst>
          </p:nvPr>
        </p:nvGraphicFramePr>
        <p:xfrm>
          <a:off x="411480" y="5395101"/>
          <a:ext cx="3886200" cy="361950"/>
        </p:xfrm>
        <a:graphic>
          <a:graphicData uri="http://schemas.openxmlformats.org/presentationml/2006/ole">
            <mc:AlternateContent xmlns:mc="http://schemas.openxmlformats.org/markup-compatibility/2006">
              <mc:Choice xmlns:v="urn:schemas-microsoft-com:vml" Requires="v">
                <p:oleObj spid="_x0000_s95384" name="Equation" r:id="rId10" imgW="2590560" imgH="241200" progId="Equation.3">
                  <p:embed/>
                </p:oleObj>
              </mc:Choice>
              <mc:Fallback>
                <p:oleObj name="Equation" r:id="rId10" imgW="2590560" imgH="241200" progId="Equation.3">
                  <p:embed/>
                  <p:pic>
                    <p:nvPicPr>
                      <p:cNvPr id="0" name="Object 11"/>
                      <p:cNvPicPr>
                        <a:picLocks noChangeAspect="1" noChangeArrowheads="1"/>
                      </p:cNvPicPr>
                      <p:nvPr/>
                    </p:nvPicPr>
                    <p:blipFill>
                      <a:blip r:embed="rId11"/>
                      <a:srcRect/>
                      <a:stretch>
                        <a:fillRect/>
                      </a:stretch>
                    </p:blipFill>
                    <p:spPr bwMode="auto">
                      <a:xfrm>
                        <a:off x="411480" y="5395101"/>
                        <a:ext cx="388620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546869855"/>
              </p:ext>
            </p:extLst>
          </p:nvPr>
        </p:nvGraphicFramePr>
        <p:xfrm>
          <a:off x="411480" y="6005303"/>
          <a:ext cx="2590800" cy="685800"/>
        </p:xfrm>
        <a:graphic>
          <a:graphicData uri="http://schemas.openxmlformats.org/presentationml/2006/ole">
            <mc:AlternateContent xmlns:mc="http://schemas.openxmlformats.org/markup-compatibility/2006">
              <mc:Choice xmlns:v="urn:schemas-microsoft-com:vml" Requires="v">
                <p:oleObj spid="_x0000_s95385" name="Equation" r:id="rId12" imgW="1726920" imgH="457200" progId="Equation.3">
                  <p:embed/>
                </p:oleObj>
              </mc:Choice>
              <mc:Fallback>
                <p:oleObj name="Equation" r:id="rId12" imgW="1726920" imgH="457200" progId="Equation.3">
                  <p:embed/>
                  <p:pic>
                    <p:nvPicPr>
                      <p:cNvPr id="0" name="Object 13"/>
                      <p:cNvPicPr>
                        <a:picLocks noChangeAspect="1" noChangeArrowheads="1"/>
                      </p:cNvPicPr>
                      <p:nvPr/>
                    </p:nvPicPr>
                    <p:blipFill>
                      <a:blip r:embed="rId13"/>
                      <a:srcRect/>
                      <a:stretch>
                        <a:fillRect/>
                      </a:stretch>
                    </p:blipFill>
                    <p:spPr bwMode="auto">
                      <a:xfrm>
                        <a:off x="411480" y="6005303"/>
                        <a:ext cx="25908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024274192"/>
              </p:ext>
            </p:extLst>
          </p:nvPr>
        </p:nvGraphicFramePr>
        <p:xfrm>
          <a:off x="4000500" y="4660303"/>
          <a:ext cx="5143500" cy="590550"/>
        </p:xfrm>
        <a:graphic>
          <a:graphicData uri="http://schemas.openxmlformats.org/presentationml/2006/ole">
            <mc:AlternateContent xmlns:mc="http://schemas.openxmlformats.org/markup-compatibility/2006">
              <mc:Choice xmlns:v="urn:schemas-microsoft-com:vml" Requires="v">
                <p:oleObj spid="_x0000_s95386" name="Equation" r:id="rId14" imgW="3429000" imgH="393480" progId="Equation.3">
                  <p:embed/>
                </p:oleObj>
              </mc:Choice>
              <mc:Fallback>
                <p:oleObj name="Equation" r:id="rId14" imgW="3429000" imgH="393480" progId="Equation.3">
                  <p:embed/>
                  <p:pic>
                    <p:nvPicPr>
                      <p:cNvPr id="0" name="Object 14"/>
                      <p:cNvPicPr>
                        <a:picLocks noChangeAspect="1" noChangeArrowheads="1"/>
                      </p:cNvPicPr>
                      <p:nvPr/>
                    </p:nvPicPr>
                    <p:blipFill>
                      <a:blip r:embed="rId15"/>
                      <a:srcRect/>
                      <a:stretch>
                        <a:fillRect/>
                      </a:stretch>
                    </p:blipFill>
                    <p:spPr bwMode="auto">
                      <a:xfrm>
                        <a:off x="4000500" y="4660303"/>
                        <a:ext cx="51435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009700762"/>
              </p:ext>
            </p:extLst>
          </p:nvPr>
        </p:nvGraphicFramePr>
        <p:xfrm>
          <a:off x="6126480" y="5852160"/>
          <a:ext cx="1162050" cy="266700"/>
        </p:xfrm>
        <a:graphic>
          <a:graphicData uri="http://schemas.openxmlformats.org/presentationml/2006/ole">
            <mc:AlternateContent xmlns:mc="http://schemas.openxmlformats.org/markup-compatibility/2006">
              <mc:Choice xmlns:v="urn:schemas-microsoft-com:vml" Requires="v">
                <p:oleObj spid="_x0000_s95387" name="Equation" r:id="rId16" imgW="774360" imgH="177480" progId="Equation.3">
                  <p:embed/>
                </p:oleObj>
              </mc:Choice>
              <mc:Fallback>
                <p:oleObj name="Equation" r:id="rId16" imgW="774360" imgH="177480" progId="Equation.3">
                  <p:embed/>
                  <p:pic>
                    <p:nvPicPr>
                      <p:cNvPr id="0" name="Object 15"/>
                      <p:cNvPicPr>
                        <a:picLocks noChangeAspect="1" noChangeArrowheads="1"/>
                      </p:cNvPicPr>
                      <p:nvPr/>
                    </p:nvPicPr>
                    <p:blipFill>
                      <a:blip r:embed="rId17"/>
                      <a:srcRect/>
                      <a:stretch>
                        <a:fillRect/>
                      </a:stretch>
                    </p:blipFill>
                    <p:spPr bwMode="auto">
                      <a:xfrm>
                        <a:off x="6126480" y="5852160"/>
                        <a:ext cx="1162050" cy="266700"/>
                      </a:xfrm>
                      <a:prstGeom prst="rect">
                        <a:avLst/>
                      </a:prstGeom>
                      <a:solidFill>
                        <a:srgbClr val="FFFF00"/>
                      </a:solidFill>
                      <a:ln>
                        <a:noFill/>
                      </a:ln>
                    </p:spPr>
                  </p:pic>
                </p:oleObj>
              </mc:Fallback>
            </mc:AlternateContent>
          </a:graphicData>
        </a:graphic>
      </p:graphicFrame>
    </p:spTree>
    <p:extLst>
      <p:ext uri="{BB962C8B-B14F-4D97-AF65-F5344CB8AC3E}">
        <p14:creationId xmlns:p14="http://schemas.microsoft.com/office/powerpoint/2010/main" val="309149436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5</a:t>
            </a:r>
          </a:p>
        </p:txBody>
      </p:sp>
      <p:sp>
        <p:nvSpPr>
          <p:cNvPr id="6" name="Title 1"/>
          <p:cNvSpPr txBox="1">
            <a:spLocks/>
          </p:cNvSpPr>
          <p:nvPr/>
        </p:nvSpPr>
        <p:spPr>
          <a:xfrm>
            <a:off x="487680" y="269008"/>
            <a:ext cx="8275320" cy="48271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Historical View of the Ideal Gas Equation of State</a:t>
            </a:r>
          </a:p>
        </p:txBody>
      </p:sp>
      <p:sp>
        <p:nvSpPr>
          <p:cNvPr id="8" name="Title 1"/>
          <p:cNvSpPr txBox="1">
            <a:spLocks/>
          </p:cNvSpPr>
          <p:nvPr/>
        </p:nvSpPr>
        <p:spPr>
          <a:xfrm>
            <a:off x="91440" y="868680"/>
            <a:ext cx="8778240" cy="19659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effectLst/>
                <a:latin typeface="+mj-lt"/>
              </a:rPr>
              <a:t>Set of </a:t>
            </a:r>
            <a:r>
              <a:rPr lang="en-US" sz="2400" dirty="0">
                <a:effectLst/>
                <a:latin typeface="+mj-lt"/>
              </a:rPr>
              <a:t>f</a:t>
            </a:r>
            <a:r>
              <a:rPr lang="en-US" sz="2400" dirty="0" smtClean="0">
                <a:effectLst/>
                <a:latin typeface="+mj-lt"/>
              </a:rPr>
              <a:t>our experiments leads to a description of dilute gasses.</a:t>
            </a:r>
          </a:p>
          <a:p>
            <a:pPr marL="800100" lvl="1" indent="-342900">
              <a:buFont typeface="Arial" pitchFamily="34" charset="0"/>
              <a:buChar char="•"/>
            </a:pPr>
            <a:r>
              <a:rPr lang="en-US" dirty="0" smtClean="0">
                <a:latin typeface="+mj-lt"/>
              </a:rPr>
              <a:t>Robert Boyle  ( 1662 )		Constant Temperature, Mass</a:t>
            </a:r>
          </a:p>
          <a:p>
            <a:pPr marL="800100" lvl="1" indent="-342900">
              <a:buFont typeface="Arial" pitchFamily="34" charset="0"/>
              <a:buChar char="•"/>
            </a:pPr>
            <a:r>
              <a:rPr lang="en-US" dirty="0" smtClean="0">
                <a:latin typeface="+mj-lt"/>
              </a:rPr>
              <a:t>Jacques Charles ( 1780’s )	Constant Pressure, Mass</a:t>
            </a:r>
          </a:p>
          <a:p>
            <a:pPr marL="800100" lvl="1" indent="-342900">
              <a:buFont typeface="Arial" pitchFamily="34" charset="0"/>
              <a:buChar char="•"/>
            </a:pPr>
            <a:r>
              <a:rPr lang="en-US" dirty="0" smtClean="0">
                <a:latin typeface="+mj-lt"/>
              </a:rPr>
              <a:t>Joseph Gay-Lussac ( 1809 )	Constant Volume, Mass</a:t>
            </a:r>
          </a:p>
          <a:p>
            <a:pPr marL="800100" lvl="1" indent="-342900">
              <a:buFont typeface="Arial" pitchFamily="34" charset="0"/>
              <a:buChar char="•"/>
            </a:pPr>
            <a:r>
              <a:rPr lang="en-US" dirty="0" smtClean="0">
                <a:latin typeface="+mj-lt"/>
              </a:rPr>
              <a:t>Lorenzo Avogadro ( 1811 )	Constant Temperature, Pressure</a:t>
            </a:r>
          </a:p>
        </p:txBody>
      </p:sp>
      <p:grpSp>
        <p:nvGrpSpPr>
          <p:cNvPr id="36" name="Group 35"/>
          <p:cNvGrpSpPr/>
          <p:nvPr/>
        </p:nvGrpSpPr>
        <p:grpSpPr>
          <a:xfrm>
            <a:off x="1802015" y="3383280"/>
            <a:ext cx="5513185" cy="2813626"/>
            <a:chOff x="1802015" y="3383280"/>
            <a:chExt cx="5513185" cy="2813626"/>
          </a:xfrm>
        </p:grpSpPr>
        <p:sp>
          <p:nvSpPr>
            <p:cNvPr id="30" name="Rectangle 29"/>
            <p:cNvSpPr/>
            <p:nvPr/>
          </p:nvSpPr>
          <p:spPr>
            <a:xfrm>
              <a:off x="1802015" y="3548149"/>
              <a:ext cx="5513185" cy="26487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680460" y="3886200"/>
              <a:ext cx="1805940" cy="13716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3703320" y="4114800"/>
              <a:ext cx="1737360" cy="10515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solidFill>
                    <a:schemeClr val="bg1"/>
                  </a:solidFill>
                  <a:effectLst/>
                </a:rPr>
                <a:t>Cylinder of volume V, filled with some mass of gas, m.</a:t>
              </a:r>
            </a:p>
          </p:txBody>
        </p:sp>
        <p:cxnSp>
          <p:nvCxnSpPr>
            <p:cNvPr id="12" name="Straight Connector 11"/>
            <p:cNvCxnSpPr/>
            <p:nvPr/>
          </p:nvCxnSpPr>
          <p:spPr>
            <a:xfrm>
              <a:off x="1802015" y="3383280"/>
              <a:ext cx="0" cy="28136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315200" y="3383280"/>
              <a:ext cx="0" cy="28136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802015" y="6196906"/>
              <a:ext cx="55131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657600" y="3383280"/>
              <a:ext cx="0" cy="18745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657600" y="5257800"/>
              <a:ext cx="1828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486400" y="3383280"/>
              <a:ext cx="0" cy="18745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3657600" y="3425998"/>
              <a:ext cx="1828800" cy="452351"/>
              <a:chOff x="3657600" y="3342409"/>
              <a:chExt cx="1828800" cy="452351"/>
            </a:xfrm>
          </p:grpSpPr>
          <p:cxnSp>
            <p:nvCxnSpPr>
              <p:cNvPr id="24" name="Straight Connector 23"/>
              <p:cNvCxnSpPr/>
              <p:nvPr/>
            </p:nvCxnSpPr>
            <p:spPr>
              <a:xfrm>
                <a:off x="3657600" y="3794760"/>
                <a:ext cx="18288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251960" y="3342409"/>
                <a:ext cx="640080" cy="41148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itle 1"/>
            <p:cNvSpPr txBox="1">
              <a:spLocks/>
            </p:cNvSpPr>
            <p:nvPr/>
          </p:nvSpPr>
          <p:spPr>
            <a:xfrm>
              <a:off x="1802015" y="3628158"/>
              <a:ext cx="1737360" cy="91924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Piston with weight exerts a pressure, p</a:t>
              </a:r>
            </a:p>
          </p:txBody>
        </p:sp>
        <p:cxnSp>
          <p:nvCxnSpPr>
            <p:cNvPr id="29" name="Straight Arrow Connector 28"/>
            <p:cNvCxnSpPr/>
            <p:nvPr/>
          </p:nvCxnSpPr>
          <p:spPr>
            <a:xfrm flipV="1">
              <a:off x="3154680" y="3692813"/>
              <a:ext cx="914400" cy="14466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2400300" y="5536506"/>
              <a:ext cx="4160520" cy="45962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Water bath maintains a temperature, T</a:t>
              </a:r>
            </a:p>
          </p:txBody>
        </p:sp>
      </p:grpSp>
    </p:spTree>
    <p:extLst>
      <p:ext uri="{BB962C8B-B14F-4D97-AF65-F5344CB8AC3E}">
        <p14:creationId xmlns:p14="http://schemas.microsoft.com/office/powerpoint/2010/main" val="1947897148"/>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6</a:t>
            </a:r>
          </a:p>
        </p:txBody>
      </p:sp>
      <p:sp>
        <p:nvSpPr>
          <p:cNvPr id="6" name="Title 1"/>
          <p:cNvSpPr txBox="1">
            <a:spLocks/>
          </p:cNvSpPr>
          <p:nvPr/>
        </p:nvSpPr>
        <p:spPr>
          <a:xfrm>
            <a:off x="956887" y="272936"/>
            <a:ext cx="11430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Boyle</a:t>
            </a:r>
          </a:p>
        </p:txBody>
      </p:sp>
      <p:graphicFrame>
        <p:nvGraphicFramePr>
          <p:cNvPr id="2" name="Chart 1"/>
          <p:cNvGraphicFramePr/>
          <p:nvPr>
            <p:extLst>
              <p:ext uri="{D42A27DB-BD31-4B8C-83A1-F6EECF244321}">
                <p14:modId xmlns:p14="http://schemas.microsoft.com/office/powerpoint/2010/main" val="1023216247"/>
              </p:ext>
            </p:extLst>
          </p:nvPr>
        </p:nvGraphicFramePr>
        <p:xfrm>
          <a:off x="2928851" y="181956"/>
          <a:ext cx="6096000" cy="4064000"/>
        </p:xfrm>
        <a:graphic>
          <a:graphicData uri="http://schemas.openxmlformats.org/drawingml/2006/chart">
            <c:chart xmlns:c="http://schemas.openxmlformats.org/drawingml/2006/chart" xmlns:r="http://schemas.openxmlformats.org/officeDocument/2006/relationships" r:id="rId5"/>
          </a:graphicData>
        </a:graphic>
      </p:graphicFrame>
      <p:sp>
        <p:nvSpPr>
          <p:cNvPr id="8" name="Title 1"/>
          <p:cNvSpPr txBox="1">
            <a:spLocks/>
          </p:cNvSpPr>
          <p:nvPr/>
        </p:nvSpPr>
        <p:spPr>
          <a:xfrm>
            <a:off x="91440" y="1234440"/>
            <a:ext cx="2651760" cy="26974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For different temperatures or amounts of gas one gets different slopes.  So the slope for Boyle is a function of n and T, S</a:t>
            </a:r>
            <a:r>
              <a:rPr lang="en-US" sz="2400" baseline="-25000" dirty="0" smtClean="0">
                <a:effectLst/>
              </a:rPr>
              <a:t>B</a:t>
            </a:r>
            <a:r>
              <a:rPr lang="en-US" sz="2400" dirty="0" smtClean="0">
                <a:effectLst/>
              </a:rPr>
              <a:t>(n, T).</a:t>
            </a:r>
          </a:p>
        </p:txBody>
      </p:sp>
      <p:sp>
        <p:nvSpPr>
          <p:cNvPr id="9" name="Title 1"/>
          <p:cNvSpPr txBox="1">
            <a:spLocks/>
          </p:cNvSpPr>
          <p:nvPr/>
        </p:nvSpPr>
        <p:spPr>
          <a:xfrm>
            <a:off x="91440" y="4387273"/>
            <a:ext cx="8683105" cy="24667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For all choices of n and T there is the same intercept on the pressure axis.  The value is -1.01·10</a:t>
            </a:r>
            <a:r>
              <a:rPr lang="en-US" sz="2400" baseline="30000" dirty="0" smtClean="0">
                <a:effectLst/>
              </a:rPr>
              <a:t>5</a:t>
            </a:r>
            <a:r>
              <a:rPr lang="en-US" sz="2400" dirty="0" smtClean="0">
                <a:effectLst/>
              </a:rPr>
              <a:t>N/m</a:t>
            </a:r>
            <a:r>
              <a:rPr lang="en-US" sz="2400" baseline="30000" dirty="0" smtClean="0">
                <a:effectLst/>
              </a:rPr>
              <a:t>2</a:t>
            </a:r>
            <a:r>
              <a:rPr lang="en-US" sz="2400" dirty="0" smtClean="0">
                <a:effectLst/>
              </a:rPr>
              <a:t>.  Define the absolute pressure; </a:t>
            </a:r>
          </a:p>
          <a:p>
            <a:r>
              <a:rPr lang="en-US" sz="2400" dirty="0" err="1">
                <a:effectLst/>
              </a:rPr>
              <a:t>p</a:t>
            </a:r>
            <a:r>
              <a:rPr lang="en-US" sz="2400" baseline="-25000" dirty="0" err="1" smtClean="0">
                <a:effectLst/>
              </a:rPr>
              <a:t>absolute</a:t>
            </a:r>
            <a:r>
              <a:rPr lang="en-US" sz="2400" dirty="0" smtClean="0">
                <a:effectLst/>
              </a:rPr>
              <a:t> ≡ (Force applied to piston/piston area) - (this value).</a:t>
            </a:r>
          </a:p>
          <a:p>
            <a:endParaRPr lang="en-US" sz="2400" dirty="0" smtClean="0">
              <a:effectLst/>
            </a:endParaRPr>
          </a:p>
          <a:p>
            <a:r>
              <a:rPr lang="en-US" sz="2400" dirty="0" smtClean="0">
                <a:effectLst/>
              </a:rPr>
              <a:t>		</a:t>
            </a:r>
            <a:r>
              <a:rPr lang="en-US" sz="2400" dirty="0" err="1">
                <a:effectLst/>
              </a:rPr>
              <a:t>p</a:t>
            </a:r>
            <a:r>
              <a:rPr lang="en-US" sz="2400" baseline="-25000" dirty="0" err="1" smtClean="0">
                <a:effectLst/>
              </a:rPr>
              <a:t>absolute</a:t>
            </a:r>
            <a:r>
              <a:rPr lang="en-US" sz="2400" dirty="0" smtClean="0">
                <a:effectLst/>
              </a:rPr>
              <a:t> = </a:t>
            </a:r>
            <a:r>
              <a:rPr lang="en-US" sz="2400" dirty="0" err="1">
                <a:effectLst/>
              </a:rPr>
              <a:t>p</a:t>
            </a:r>
            <a:r>
              <a:rPr lang="en-US" sz="2400" baseline="-25000" dirty="0" err="1" smtClean="0">
                <a:effectLst/>
              </a:rPr>
              <a:t>gauge</a:t>
            </a:r>
            <a:r>
              <a:rPr lang="en-US" sz="2400" dirty="0" smtClean="0">
                <a:effectLst/>
              </a:rPr>
              <a:t> + </a:t>
            </a:r>
            <a:r>
              <a:rPr lang="en-US" sz="2400" dirty="0" err="1">
                <a:effectLst/>
              </a:rPr>
              <a:t>p</a:t>
            </a:r>
            <a:r>
              <a:rPr lang="en-US" sz="2400" baseline="-25000" dirty="0" err="1" smtClean="0">
                <a:effectLst/>
              </a:rPr>
              <a:t>atmospheric</a:t>
            </a:r>
            <a:r>
              <a:rPr lang="en-US" sz="2400" baseline="-25000" dirty="0" smtClean="0">
                <a:effectLst/>
              </a:rPr>
              <a:t>  		</a:t>
            </a:r>
          </a:p>
          <a:p>
            <a:endParaRPr lang="en-US" sz="2400" baseline="-25000" dirty="0" smtClean="0">
              <a:effectLst/>
            </a:endParaRPr>
          </a:p>
          <a:p>
            <a:r>
              <a:rPr lang="en-US" sz="2400" dirty="0" smtClean="0">
                <a:effectLst/>
              </a:rPr>
              <a:t>		From now on use </a:t>
            </a:r>
            <a:r>
              <a:rPr lang="en-US" sz="2400" dirty="0" err="1">
                <a:effectLst/>
              </a:rPr>
              <a:t>p</a:t>
            </a:r>
            <a:r>
              <a:rPr lang="en-US" sz="2400" baseline="-25000" dirty="0" err="1" smtClean="0">
                <a:effectLst/>
              </a:rPr>
              <a:t>absolute</a:t>
            </a:r>
            <a:endParaRPr lang="en-US" sz="2400" dirty="0" smtClean="0">
              <a:effectLs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76087718"/>
              </p:ext>
            </p:extLst>
          </p:nvPr>
        </p:nvGraphicFramePr>
        <p:xfrm>
          <a:off x="5921375" y="5937250"/>
          <a:ext cx="1466850" cy="590550"/>
        </p:xfrm>
        <a:graphic>
          <a:graphicData uri="http://schemas.openxmlformats.org/presentationml/2006/ole">
            <mc:AlternateContent xmlns:mc="http://schemas.openxmlformats.org/markup-compatibility/2006">
              <mc:Choice xmlns:v="urn:schemas-microsoft-com:vml" Requires="v">
                <p:oleObj spid="_x0000_s97311" name="Equation" r:id="rId6" imgW="977760" imgH="393480" progId="Equation.3">
                  <p:embed/>
                </p:oleObj>
              </mc:Choice>
              <mc:Fallback>
                <p:oleObj name="Equation" r:id="rId6" imgW="977760" imgH="393480" progId="Equation.3">
                  <p:embed/>
                  <p:pic>
                    <p:nvPicPr>
                      <p:cNvPr id="0" name="Object 3"/>
                      <p:cNvPicPr>
                        <a:picLocks noChangeAspect="1" noChangeArrowheads="1"/>
                      </p:cNvPicPr>
                      <p:nvPr/>
                    </p:nvPicPr>
                    <p:blipFill>
                      <a:blip r:embed="rId7"/>
                      <a:srcRect/>
                      <a:stretch>
                        <a:fillRect/>
                      </a:stretch>
                    </p:blipFill>
                    <p:spPr bwMode="auto">
                      <a:xfrm>
                        <a:off x="5921375" y="5937250"/>
                        <a:ext cx="14668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Straight Connector 11"/>
          <p:cNvCxnSpPr/>
          <p:nvPr/>
        </p:nvCxnSpPr>
        <p:spPr>
          <a:xfrm flipV="1">
            <a:off x="3387898" y="775856"/>
            <a:ext cx="5386647" cy="2316478"/>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479338" y="1446414"/>
            <a:ext cx="5359862" cy="1554480"/>
          </a:xfrm>
          <a:prstGeom prst="line">
            <a:avLst/>
          </a:prstGeom>
          <a:ln w="1905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387898" y="2194560"/>
            <a:ext cx="5451302" cy="777240"/>
          </a:xfrm>
          <a:prstGeom prst="line">
            <a:avLst/>
          </a:prstGeom>
          <a:ln w="19050">
            <a:solidFill>
              <a:srgbClr val="00FF00"/>
            </a:solidFill>
            <a:prstDash val="dash"/>
          </a:ln>
        </p:spPr>
        <p:style>
          <a:lnRef idx="1">
            <a:schemeClr val="accent1"/>
          </a:lnRef>
          <a:fillRef idx="0">
            <a:schemeClr val="accent1"/>
          </a:fillRef>
          <a:effectRef idx="0">
            <a:schemeClr val="accent1"/>
          </a:effectRef>
          <a:fontRef idx="minor">
            <a:schemeClr val="tx1"/>
          </a:fontRef>
        </p:style>
      </p:cxnSp>
      <p:sp>
        <p:nvSpPr>
          <p:cNvPr id="19" name="Oval 18"/>
          <p:cNvSpPr>
            <a:spLocks noChangeAspect="1"/>
          </p:cNvSpPr>
          <p:nvPr/>
        </p:nvSpPr>
        <p:spPr>
          <a:xfrm>
            <a:off x="3645015" y="2757053"/>
            <a:ext cx="274320" cy="27432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527072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7</a:t>
            </a:r>
          </a:p>
        </p:txBody>
      </p:sp>
      <p:sp>
        <p:nvSpPr>
          <p:cNvPr id="6" name="Title 1"/>
          <p:cNvSpPr txBox="1">
            <a:spLocks/>
          </p:cNvSpPr>
          <p:nvPr/>
        </p:nvSpPr>
        <p:spPr>
          <a:xfrm>
            <a:off x="596208" y="205740"/>
            <a:ext cx="1391458"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Charles</a:t>
            </a:r>
          </a:p>
        </p:txBody>
      </p:sp>
      <p:graphicFrame>
        <p:nvGraphicFramePr>
          <p:cNvPr id="2" name="Chart 1"/>
          <p:cNvGraphicFramePr/>
          <p:nvPr>
            <p:extLst>
              <p:ext uri="{D42A27DB-BD31-4B8C-83A1-F6EECF244321}">
                <p14:modId xmlns:p14="http://schemas.microsoft.com/office/powerpoint/2010/main" val="2107207106"/>
              </p:ext>
            </p:extLst>
          </p:nvPr>
        </p:nvGraphicFramePr>
        <p:xfrm>
          <a:off x="3048000" y="0"/>
          <a:ext cx="6096000" cy="4064000"/>
        </p:xfrm>
        <a:graphic>
          <a:graphicData uri="http://schemas.openxmlformats.org/drawingml/2006/chart">
            <c:chart xmlns:c="http://schemas.openxmlformats.org/drawingml/2006/chart" xmlns:r="http://schemas.openxmlformats.org/officeDocument/2006/relationships" r:id="rId5"/>
          </a:graphicData>
        </a:graphic>
      </p:graphicFrame>
      <p:sp>
        <p:nvSpPr>
          <p:cNvPr id="9" name="Title 1"/>
          <p:cNvSpPr txBox="1">
            <a:spLocks/>
          </p:cNvSpPr>
          <p:nvPr/>
        </p:nvSpPr>
        <p:spPr>
          <a:xfrm>
            <a:off x="285404" y="1123604"/>
            <a:ext cx="2651760" cy="26974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For different pressures or amounts of gas one gets different slopes.  So the slope for Charles is a function of n and </a:t>
            </a:r>
            <a:r>
              <a:rPr lang="en-US" sz="2400" dirty="0" smtClean="0">
                <a:effectLst/>
              </a:rPr>
              <a:t>p, </a:t>
            </a:r>
            <a:r>
              <a:rPr lang="en-US" sz="2400" dirty="0" smtClean="0">
                <a:effectLst/>
              </a:rPr>
              <a:t>S</a:t>
            </a:r>
            <a:r>
              <a:rPr lang="en-US" sz="2400" baseline="-25000" dirty="0">
                <a:effectLst/>
              </a:rPr>
              <a:t>C</a:t>
            </a:r>
            <a:r>
              <a:rPr lang="en-US" sz="2400" dirty="0" smtClean="0">
                <a:effectLst/>
              </a:rPr>
              <a:t>(n, p).</a:t>
            </a:r>
          </a:p>
        </p:txBody>
      </p:sp>
      <p:sp>
        <p:nvSpPr>
          <p:cNvPr id="10" name="Title 1"/>
          <p:cNvSpPr txBox="1">
            <a:spLocks/>
          </p:cNvSpPr>
          <p:nvPr/>
        </p:nvSpPr>
        <p:spPr>
          <a:xfrm>
            <a:off x="285404" y="4387273"/>
            <a:ext cx="8858596" cy="24667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effectLst/>
              </a:rPr>
              <a:t>For all choices of n and p there is the same intercept on the temperature axis.  The value is -273°C.  Define the absolute temperature; </a:t>
            </a:r>
          </a:p>
          <a:p>
            <a:r>
              <a:rPr lang="en-US" sz="2400" dirty="0" err="1">
                <a:effectLst/>
              </a:rPr>
              <a:t>T</a:t>
            </a:r>
            <a:r>
              <a:rPr lang="en-US" sz="2400" baseline="-25000" dirty="0" err="1" smtClean="0">
                <a:effectLst/>
              </a:rPr>
              <a:t>absolute</a:t>
            </a:r>
            <a:r>
              <a:rPr lang="en-US" sz="2400" dirty="0" smtClean="0">
                <a:effectLst/>
              </a:rPr>
              <a:t> ≡ ( </a:t>
            </a:r>
            <a:r>
              <a:rPr lang="en-US" sz="2400" dirty="0" err="1" smtClean="0">
                <a:effectLst/>
              </a:rPr>
              <a:t>T</a:t>
            </a:r>
            <a:r>
              <a:rPr lang="en-US" sz="2400" baseline="-25000" dirty="0" err="1" smtClean="0">
                <a:effectLst/>
              </a:rPr>
              <a:t>Celsius</a:t>
            </a:r>
            <a:r>
              <a:rPr lang="en-US" sz="2400" dirty="0" smtClean="0">
                <a:effectLst/>
              </a:rPr>
              <a:t> ) - (this value).</a:t>
            </a:r>
          </a:p>
          <a:p>
            <a:endParaRPr lang="en-US" sz="2400" dirty="0" smtClean="0">
              <a:effectLst/>
            </a:endParaRPr>
          </a:p>
          <a:p>
            <a:r>
              <a:rPr lang="en-US" sz="2400" dirty="0" smtClean="0">
                <a:effectLst/>
              </a:rPr>
              <a:t>		</a:t>
            </a:r>
            <a:r>
              <a:rPr lang="en-US" sz="2400" dirty="0" err="1" smtClean="0">
                <a:effectLst/>
              </a:rPr>
              <a:t>T</a:t>
            </a:r>
            <a:r>
              <a:rPr lang="en-US" sz="2400" baseline="-25000" dirty="0" err="1" smtClean="0">
                <a:effectLst/>
              </a:rPr>
              <a:t>Kelvin</a:t>
            </a:r>
            <a:r>
              <a:rPr lang="en-US" sz="2400" dirty="0" smtClean="0">
                <a:effectLst/>
              </a:rPr>
              <a:t> = </a:t>
            </a:r>
            <a:r>
              <a:rPr lang="en-US" sz="2400" dirty="0" err="1" smtClean="0">
                <a:effectLst/>
              </a:rPr>
              <a:t>T</a:t>
            </a:r>
            <a:r>
              <a:rPr lang="en-US" sz="2400" baseline="-25000" dirty="0" err="1" smtClean="0">
                <a:effectLst/>
              </a:rPr>
              <a:t>Celsius</a:t>
            </a:r>
            <a:r>
              <a:rPr lang="en-US" sz="2400" dirty="0" smtClean="0">
                <a:effectLst/>
              </a:rPr>
              <a:t> + 273°K</a:t>
            </a:r>
            <a:r>
              <a:rPr lang="en-US" sz="2400" baseline="-25000" dirty="0" smtClean="0">
                <a:effectLst/>
              </a:rPr>
              <a:t>  		</a:t>
            </a:r>
          </a:p>
          <a:p>
            <a:endParaRPr lang="en-US" sz="2400" baseline="-25000" dirty="0" smtClean="0">
              <a:effectLst/>
            </a:endParaRPr>
          </a:p>
          <a:p>
            <a:r>
              <a:rPr lang="en-US" sz="2400" dirty="0" smtClean="0">
                <a:effectLst/>
              </a:rPr>
              <a:t>		From now on use </a:t>
            </a:r>
            <a:r>
              <a:rPr lang="en-US" sz="2400" dirty="0" err="1">
                <a:effectLst/>
              </a:rPr>
              <a:t>T</a:t>
            </a:r>
            <a:r>
              <a:rPr lang="en-US" sz="2400" baseline="-25000" dirty="0" err="1">
                <a:effectLst/>
              </a:rPr>
              <a:t>Kelvin</a:t>
            </a:r>
            <a:endParaRPr lang="en-US" sz="2400" dirty="0" smtClean="0">
              <a:effectLst/>
            </a:endParaRPr>
          </a:p>
        </p:txBody>
      </p:sp>
      <p:sp>
        <p:nvSpPr>
          <p:cNvPr id="12" name="Oval 11"/>
          <p:cNvSpPr>
            <a:spLocks noChangeAspect="1"/>
          </p:cNvSpPr>
          <p:nvPr/>
        </p:nvSpPr>
        <p:spPr>
          <a:xfrm>
            <a:off x="4032943" y="3121886"/>
            <a:ext cx="274320" cy="27432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75016645"/>
              </p:ext>
            </p:extLst>
          </p:nvPr>
        </p:nvGraphicFramePr>
        <p:xfrm>
          <a:off x="5930900" y="6061075"/>
          <a:ext cx="1447800" cy="342900"/>
        </p:xfrm>
        <a:graphic>
          <a:graphicData uri="http://schemas.openxmlformats.org/presentationml/2006/ole">
            <mc:AlternateContent xmlns:mc="http://schemas.openxmlformats.org/markup-compatibility/2006">
              <mc:Choice xmlns:v="urn:schemas-microsoft-com:vml" Requires="v">
                <p:oleObj spid="_x0000_s98328" name="Equation" r:id="rId6" imgW="965160" imgH="228600" progId="Equation.3">
                  <p:embed/>
                </p:oleObj>
              </mc:Choice>
              <mc:Fallback>
                <p:oleObj name="Equation" r:id="rId6" imgW="965160" imgH="228600" progId="Equation.3">
                  <p:embed/>
                  <p:pic>
                    <p:nvPicPr>
                      <p:cNvPr id="0" name="Object 2"/>
                      <p:cNvPicPr>
                        <a:picLocks noChangeAspect="1" noChangeArrowheads="1"/>
                      </p:cNvPicPr>
                      <p:nvPr/>
                    </p:nvPicPr>
                    <p:blipFill>
                      <a:blip r:embed="rId7"/>
                      <a:srcRect/>
                      <a:stretch>
                        <a:fillRect/>
                      </a:stretch>
                    </p:blipFill>
                    <p:spPr bwMode="auto">
                      <a:xfrm>
                        <a:off x="5930900" y="6061075"/>
                        <a:ext cx="14478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31158378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8</a:t>
            </a:r>
          </a:p>
        </p:txBody>
      </p:sp>
      <p:sp>
        <p:nvSpPr>
          <p:cNvPr id="6" name="Title 1"/>
          <p:cNvSpPr txBox="1">
            <a:spLocks/>
          </p:cNvSpPr>
          <p:nvPr/>
        </p:nvSpPr>
        <p:spPr>
          <a:xfrm>
            <a:off x="205739" y="269009"/>
            <a:ext cx="8042333"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effectLst/>
              </a:rPr>
              <a:t>Gay-Lussac and Avogadro turn out the same way</a:t>
            </a:r>
          </a:p>
        </p:txBody>
      </p:sp>
      <p:sp>
        <p:nvSpPr>
          <p:cNvPr id="7" name="Title 1"/>
          <p:cNvSpPr txBox="1">
            <a:spLocks/>
          </p:cNvSpPr>
          <p:nvPr/>
        </p:nvSpPr>
        <p:spPr>
          <a:xfrm>
            <a:off x="205739" y="1236902"/>
            <a:ext cx="1648691" cy="70196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Gather all four results.</a:t>
            </a:r>
          </a:p>
        </p:txBody>
      </p:sp>
      <p:graphicFrame>
        <p:nvGraphicFramePr>
          <p:cNvPr id="4" name="Object 3"/>
          <p:cNvGraphicFramePr>
            <a:graphicFrameLocks noChangeAspect="1"/>
          </p:cNvGraphicFramePr>
          <p:nvPr>
            <p:extLst>
              <p:ext uri="{D42A27DB-BD31-4B8C-83A1-F6EECF244321}">
                <p14:modId xmlns:p14="http://schemas.microsoft.com/office/powerpoint/2010/main" val="1327389029"/>
              </p:ext>
            </p:extLst>
          </p:nvPr>
        </p:nvGraphicFramePr>
        <p:xfrm>
          <a:off x="5048943" y="3012203"/>
          <a:ext cx="2057400" cy="647700"/>
        </p:xfrm>
        <a:graphic>
          <a:graphicData uri="http://schemas.openxmlformats.org/presentationml/2006/ole">
            <mc:AlternateContent xmlns:mc="http://schemas.openxmlformats.org/markup-compatibility/2006">
              <mc:Choice xmlns:v="urn:schemas-microsoft-com:vml" Requires="v">
                <p:oleObj spid="_x0000_s99507" name="Equation" r:id="rId5" imgW="1371600" imgH="431640" progId="Equation.3">
                  <p:embed/>
                </p:oleObj>
              </mc:Choice>
              <mc:Fallback>
                <p:oleObj name="Equation" r:id="rId5" imgW="1371600" imgH="431640" progId="Equation.3">
                  <p:embed/>
                  <p:pic>
                    <p:nvPicPr>
                      <p:cNvPr id="0" name=""/>
                      <p:cNvPicPr>
                        <a:picLocks noChangeAspect="1" noChangeArrowheads="1"/>
                      </p:cNvPicPr>
                      <p:nvPr/>
                    </p:nvPicPr>
                    <p:blipFill>
                      <a:blip r:embed="rId6"/>
                      <a:srcRect/>
                      <a:stretch>
                        <a:fillRect/>
                      </a:stretch>
                    </p:blipFill>
                    <p:spPr bwMode="auto">
                      <a:xfrm>
                        <a:off x="5048943" y="3012203"/>
                        <a:ext cx="20574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17635922"/>
              </p:ext>
            </p:extLst>
          </p:nvPr>
        </p:nvGraphicFramePr>
        <p:xfrm>
          <a:off x="205739" y="2143991"/>
          <a:ext cx="1466850" cy="590550"/>
        </p:xfrm>
        <a:graphic>
          <a:graphicData uri="http://schemas.openxmlformats.org/presentationml/2006/ole">
            <mc:AlternateContent xmlns:mc="http://schemas.openxmlformats.org/markup-compatibility/2006">
              <mc:Choice xmlns:v="urn:schemas-microsoft-com:vml" Requires="v">
                <p:oleObj spid="_x0000_s99508" name="Equation" r:id="rId7" imgW="977760" imgH="393480" progId="Equation.3">
                  <p:embed/>
                </p:oleObj>
              </mc:Choice>
              <mc:Fallback>
                <p:oleObj name="Equation" r:id="rId7" imgW="977760" imgH="393480" progId="Equation.3">
                  <p:embed/>
                  <p:pic>
                    <p:nvPicPr>
                      <p:cNvPr id="0" name="Object 2"/>
                      <p:cNvPicPr>
                        <a:picLocks noChangeAspect="1" noChangeArrowheads="1"/>
                      </p:cNvPicPr>
                      <p:nvPr/>
                    </p:nvPicPr>
                    <p:blipFill>
                      <a:blip r:embed="rId8"/>
                      <a:srcRect/>
                      <a:stretch>
                        <a:fillRect/>
                      </a:stretch>
                    </p:blipFill>
                    <p:spPr bwMode="auto">
                      <a:xfrm>
                        <a:off x="205739" y="2143991"/>
                        <a:ext cx="14668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815520976"/>
              </p:ext>
            </p:extLst>
          </p:nvPr>
        </p:nvGraphicFramePr>
        <p:xfrm>
          <a:off x="205739" y="3109189"/>
          <a:ext cx="1619250" cy="342900"/>
        </p:xfrm>
        <a:graphic>
          <a:graphicData uri="http://schemas.openxmlformats.org/presentationml/2006/ole">
            <mc:AlternateContent xmlns:mc="http://schemas.openxmlformats.org/markup-compatibility/2006">
              <mc:Choice xmlns:v="urn:schemas-microsoft-com:vml" Requires="v">
                <p:oleObj spid="_x0000_s99509" name="Equation" r:id="rId9" imgW="1079280" imgH="228600" progId="Equation.3">
                  <p:embed/>
                </p:oleObj>
              </mc:Choice>
              <mc:Fallback>
                <p:oleObj name="Equation" r:id="rId9" imgW="1079280" imgH="228600" progId="Equation.3">
                  <p:embed/>
                  <p:pic>
                    <p:nvPicPr>
                      <p:cNvPr id="0" name="Object 1"/>
                      <p:cNvPicPr>
                        <a:picLocks noChangeAspect="1" noChangeArrowheads="1"/>
                      </p:cNvPicPr>
                      <p:nvPr/>
                    </p:nvPicPr>
                    <p:blipFill>
                      <a:blip r:embed="rId10"/>
                      <a:srcRect/>
                      <a:stretch>
                        <a:fillRect/>
                      </a:stretch>
                    </p:blipFill>
                    <p:spPr bwMode="auto">
                      <a:xfrm>
                        <a:off x="205739" y="3109189"/>
                        <a:ext cx="16192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713396650"/>
              </p:ext>
            </p:extLst>
          </p:nvPr>
        </p:nvGraphicFramePr>
        <p:xfrm>
          <a:off x="205739" y="4719780"/>
          <a:ext cx="1447800" cy="342900"/>
        </p:xfrm>
        <a:graphic>
          <a:graphicData uri="http://schemas.openxmlformats.org/presentationml/2006/ole">
            <mc:AlternateContent xmlns:mc="http://schemas.openxmlformats.org/markup-compatibility/2006">
              <mc:Choice xmlns:v="urn:schemas-microsoft-com:vml" Requires="v">
                <p:oleObj spid="_x0000_s99510" name="Equation" r:id="rId11" imgW="965160" imgH="228600" progId="Equation.3">
                  <p:embed/>
                </p:oleObj>
              </mc:Choice>
              <mc:Fallback>
                <p:oleObj name="Equation" r:id="rId11" imgW="965160" imgH="228600" progId="Equation.3">
                  <p:embed/>
                  <p:pic>
                    <p:nvPicPr>
                      <p:cNvPr id="0" name="Object 1"/>
                      <p:cNvPicPr>
                        <a:picLocks noChangeAspect="1" noChangeArrowheads="1"/>
                      </p:cNvPicPr>
                      <p:nvPr/>
                    </p:nvPicPr>
                    <p:blipFill>
                      <a:blip r:embed="rId12"/>
                      <a:srcRect/>
                      <a:stretch>
                        <a:fillRect/>
                      </a:stretch>
                    </p:blipFill>
                    <p:spPr bwMode="auto">
                      <a:xfrm>
                        <a:off x="205739" y="4719780"/>
                        <a:ext cx="14478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71835459"/>
              </p:ext>
            </p:extLst>
          </p:nvPr>
        </p:nvGraphicFramePr>
        <p:xfrm>
          <a:off x="205740" y="5481492"/>
          <a:ext cx="1428750" cy="323850"/>
        </p:xfrm>
        <a:graphic>
          <a:graphicData uri="http://schemas.openxmlformats.org/presentationml/2006/ole">
            <mc:AlternateContent xmlns:mc="http://schemas.openxmlformats.org/markup-compatibility/2006">
              <mc:Choice xmlns:v="urn:schemas-microsoft-com:vml" Requires="v">
                <p:oleObj spid="_x0000_s99511" name="Equation" r:id="rId13" imgW="952200" imgH="215640" progId="Equation.3">
                  <p:embed/>
                </p:oleObj>
              </mc:Choice>
              <mc:Fallback>
                <p:oleObj name="Equation" r:id="rId13" imgW="952200" imgH="215640" progId="Equation.3">
                  <p:embed/>
                  <p:pic>
                    <p:nvPicPr>
                      <p:cNvPr id="0" name="Object 1"/>
                      <p:cNvPicPr>
                        <a:picLocks noChangeAspect="1" noChangeArrowheads="1"/>
                      </p:cNvPicPr>
                      <p:nvPr/>
                    </p:nvPicPr>
                    <p:blipFill>
                      <a:blip r:embed="rId14"/>
                      <a:srcRect/>
                      <a:stretch>
                        <a:fillRect/>
                      </a:stretch>
                    </p:blipFill>
                    <p:spPr bwMode="auto">
                      <a:xfrm>
                        <a:off x="205740" y="5481492"/>
                        <a:ext cx="1428750" cy="323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33370762"/>
              </p:ext>
            </p:extLst>
          </p:nvPr>
        </p:nvGraphicFramePr>
        <p:xfrm>
          <a:off x="2318326" y="2143991"/>
          <a:ext cx="2495550" cy="590550"/>
        </p:xfrm>
        <a:graphic>
          <a:graphicData uri="http://schemas.openxmlformats.org/presentationml/2006/ole">
            <mc:AlternateContent xmlns:mc="http://schemas.openxmlformats.org/markup-compatibility/2006">
              <mc:Choice xmlns:v="urn:schemas-microsoft-com:vml" Requires="v">
                <p:oleObj spid="_x0000_s99512" name="Equation" r:id="rId15" imgW="1663560" imgH="393480" progId="Equation.3">
                  <p:embed/>
                </p:oleObj>
              </mc:Choice>
              <mc:Fallback>
                <p:oleObj name="Equation" r:id="rId15" imgW="1663560" imgH="393480" progId="Equation.3">
                  <p:embed/>
                  <p:pic>
                    <p:nvPicPr>
                      <p:cNvPr id="0" name="Object 3"/>
                      <p:cNvPicPr>
                        <a:picLocks noChangeAspect="1" noChangeArrowheads="1"/>
                      </p:cNvPicPr>
                      <p:nvPr/>
                    </p:nvPicPr>
                    <p:blipFill>
                      <a:blip r:embed="rId16"/>
                      <a:srcRect/>
                      <a:stretch>
                        <a:fillRect/>
                      </a:stretch>
                    </p:blipFill>
                    <p:spPr bwMode="auto">
                      <a:xfrm>
                        <a:off x="2318326" y="2143991"/>
                        <a:ext cx="24955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847168278"/>
              </p:ext>
            </p:extLst>
          </p:nvPr>
        </p:nvGraphicFramePr>
        <p:xfrm>
          <a:off x="2318326" y="3155451"/>
          <a:ext cx="1428750" cy="952500"/>
        </p:xfrm>
        <a:graphic>
          <a:graphicData uri="http://schemas.openxmlformats.org/presentationml/2006/ole">
            <mc:AlternateContent xmlns:mc="http://schemas.openxmlformats.org/markup-compatibility/2006">
              <mc:Choice xmlns:v="urn:schemas-microsoft-com:vml" Requires="v">
                <p:oleObj spid="_x0000_s99513" name="Equation" r:id="rId17" imgW="952200" imgH="634680" progId="Equation.3">
                  <p:embed/>
                </p:oleObj>
              </mc:Choice>
              <mc:Fallback>
                <p:oleObj name="Equation" r:id="rId17" imgW="952200" imgH="634680" progId="Equation.3">
                  <p:embed/>
                  <p:pic>
                    <p:nvPicPr>
                      <p:cNvPr id="0" name="Object 11"/>
                      <p:cNvPicPr>
                        <a:picLocks noChangeAspect="1" noChangeArrowheads="1"/>
                      </p:cNvPicPr>
                      <p:nvPr/>
                    </p:nvPicPr>
                    <p:blipFill>
                      <a:blip r:embed="rId18"/>
                      <a:srcRect/>
                      <a:stretch>
                        <a:fillRect/>
                      </a:stretch>
                    </p:blipFill>
                    <p:spPr bwMode="auto">
                      <a:xfrm>
                        <a:off x="2318326" y="3155451"/>
                        <a:ext cx="1428750" cy="9525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8938615"/>
              </p:ext>
            </p:extLst>
          </p:nvPr>
        </p:nvGraphicFramePr>
        <p:xfrm>
          <a:off x="2318326" y="4719780"/>
          <a:ext cx="2266950" cy="342900"/>
        </p:xfrm>
        <a:graphic>
          <a:graphicData uri="http://schemas.openxmlformats.org/presentationml/2006/ole">
            <mc:AlternateContent xmlns:mc="http://schemas.openxmlformats.org/markup-compatibility/2006">
              <mc:Choice xmlns:v="urn:schemas-microsoft-com:vml" Requires="v">
                <p:oleObj spid="_x0000_s99514" name="Equation" r:id="rId19" imgW="1511280" imgH="228600" progId="Equation.3">
                  <p:embed/>
                </p:oleObj>
              </mc:Choice>
              <mc:Fallback>
                <p:oleObj name="Equation" r:id="rId19" imgW="1511280" imgH="228600" progId="Equation.3">
                  <p:embed/>
                  <p:pic>
                    <p:nvPicPr>
                      <p:cNvPr id="0" name="Object 11"/>
                      <p:cNvPicPr>
                        <a:picLocks noChangeAspect="1" noChangeArrowheads="1"/>
                      </p:cNvPicPr>
                      <p:nvPr/>
                    </p:nvPicPr>
                    <p:blipFill>
                      <a:blip r:embed="rId20"/>
                      <a:srcRect/>
                      <a:stretch>
                        <a:fillRect/>
                      </a:stretch>
                    </p:blipFill>
                    <p:spPr bwMode="auto">
                      <a:xfrm>
                        <a:off x="2318326" y="4719780"/>
                        <a:ext cx="22669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215640281"/>
              </p:ext>
            </p:extLst>
          </p:nvPr>
        </p:nvGraphicFramePr>
        <p:xfrm>
          <a:off x="2318326" y="5460996"/>
          <a:ext cx="1219200" cy="685800"/>
        </p:xfrm>
        <a:graphic>
          <a:graphicData uri="http://schemas.openxmlformats.org/presentationml/2006/ole">
            <mc:AlternateContent xmlns:mc="http://schemas.openxmlformats.org/markup-compatibility/2006">
              <mc:Choice xmlns:v="urn:schemas-microsoft-com:vml" Requires="v">
                <p:oleObj spid="_x0000_s99515" name="Equation" r:id="rId21" imgW="812520" imgH="457200" progId="Equation.3">
                  <p:embed/>
                </p:oleObj>
              </mc:Choice>
              <mc:Fallback>
                <p:oleObj name="Equation" r:id="rId21" imgW="812520" imgH="457200" progId="Equation.3">
                  <p:embed/>
                  <p:pic>
                    <p:nvPicPr>
                      <p:cNvPr id="0" name="Object 12"/>
                      <p:cNvPicPr>
                        <a:picLocks noChangeAspect="1" noChangeArrowheads="1"/>
                      </p:cNvPicPr>
                      <p:nvPr/>
                    </p:nvPicPr>
                    <p:blipFill>
                      <a:blip r:embed="rId22"/>
                      <a:srcRect/>
                      <a:stretch>
                        <a:fillRect/>
                      </a:stretch>
                    </p:blipFill>
                    <p:spPr bwMode="auto">
                      <a:xfrm>
                        <a:off x="2318326" y="5460996"/>
                        <a:ext cx="12192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itle 1"/>
          <p:cNvSpPr txBox="1">
            <a:spLocks/>
          </p:cNvSpPr>
          <p:nvPr/>
        </p:nvSpPr>
        <p:spPr>
          <a:xfrm>
            <a:off x="2318326" y="914862"/>
            <a:ext cx="2604655" cy="102400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Combine pairs of results to see functional form of slopes.</a:t>
            </a:r>
          </a:p>
        </p:txBody>
      </p:sp>
      <p:sp>
        <p:nvSpPr>
          <p:cNvPr id="17" name="Title 1"/>
          <p:cNvSpPr txBox="1">
            <a:spLocks/>
          </p:cNvSpPr>
          <p:nvPr/>
        </p:nvSpPr>
        <p:spPr>
          <a:xfrm>
            <a:off x="5048943" y="914862"/>
            <a:ext cx="3864148" cy="6320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Combine Boyle and Charles ( or Avogadro and Gay-Lussac ).</a:t>
            </a:r>
          </a:p>
        </p:txBody>
      </p:sp>
      <p:graphicFrame>
        <p:nvGraphicFramePr>
          <p:cNvPr id="18" name="Object 17"/>
          <p:cNvGraphicFramePr>
            <a:graphicFrameLocks noChangeAspect="1"/>
          </p:cNvGraphicFramePr>
          <p:nvPr>
            <p:extLst>
              <p:ext uri="{D42A27DB-BD31-4B8C-83A1-F6EECF244321}">
                <p14:modId xmlns:p14="http://schemas.microsoft.com/office/powerpoint/2010/main" val="4238773450"/>
              </p:ext>
            </p:extLst>
          </p:nvPr>
        </p:nvGraphicFramePr>
        <p:xfrm>
          <a:off x="5048943" y="1729212"/>
          <a:ext cx="1638300" cy="590550"/>
        </p:xfrm>
        <a:graphic>
          <a:graphicData uri="http://schemas.openxmlformats.org/presentationml/2006/ole">
            <mc:AlternateContent xmlns:mc="http://schemas.openxmlformats.org/markup-compatibility/2006">
              <mc:Choice xmlns:v="urn:schemas-microsoft-com:vml" Requires="v">
                <p:oleObj spid="_x0000_s99516" name="Equation" r:id="rId23" imgW="1091880" imgH="393480" progId="Equation.3">
                  <p:embed/>
                </p:oleObj>
              </mc:Choice>
              <mc:Fallback>
                <p:oleObj name="Equation" r:id="rId23" imgW="1091880" imgH="393480" progId="Equation.3">
                  <p:embed/>
                  <p:pic>
                    <p:nvPicPr>
                      <p:cNvPr id="0" name="Object 1"/>
                      <p:cNvPicPr>
                        <a:picLocks noChangeAspect="1" noChangeArrowheads="1"/>
                      </p:cNvPicPr>
                      <p:nvPr/>
                    </p:nvPicPr>
                    <p:blipFill>
                      <a:blip r:embed="rId24"/>
                      <a:srcRect/>
                      <a:stretch>
                        <a:fillRect/>
                      </a:stretch>
                    </p:blipFill>
                    <p:spPr bwMode="auto">
                      <a:xfrm>
                        <a:off x="5048943" y="1729212"/>
                        <a:ext cx="16383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453556691"/>
              </p:ext>
            </p:extLst>
          </p:nvPr>
        </p:nvGraphicFramePr>
        <p:xfrm>
          <a:off x="7312891" y="1976862"/>
          <a:ext cx="1600200" cy="342900"/>
        </p:xfrm>
        <a:graphic>
          <a:graphicData uri="http://schemas.openxmlformats.org/presentationml/2006/ole">
            <mc:AlternateContent xmlns:mc="http://schemas.openxmlformats.org/markup-compatibility/2006">
              <mc:Choice xmlns:v="urn:schemas-microsoft-com:vml" Requires="v">
                <p:oleObj spid="_x0000_s99517" name="Equation" r:id="rId25" imgW="1066680" imgH="228600" progId="Equation.3">
                  <p:embed/>
                </p:oleObj>
              </mc:Choice>
              <mc:Fallback>
                <p:oleObj name="Equation" r:id="rId25" imgW="1066680" imgH="228600" progId="Equation.3">
                  <p:embed/>
                  <p:pic>
                    <p:nvPicPr>
                      <p:cNvPr id="0" name="Object 8"/>
                      <p:cNvPicPr>
                        <a:picLocks noChangeAspect="1" noChangeArrowheads="1"/>
                      </p:cNvPicPr>
                      <p:nvPr/>
                    </p:nvPicPr>
                    <p:blipFill>
                      <a:blip r:embed="rId26"/>
                      <a:srcRect/>
                      <a:stretch>
                        <a:fillRect/>
                      </a:stretch>
                    </p:blipFill>
                    <p:spPr bwMode="auto">
                      <a:xfrm>
                        <a:off x="7312891" y="1976862"/>
                        <a:ext cx="16002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Title 1"/>
          <p:cNvSpPr txBox="1">
            <a:spLocks/>
          </p:cNvSpPr>
          <p:nvPr/>
        </p:nvSpPr>
        <p:spPr>
          <a:xfrm>
            <a:off x="5048943" y="2502038"/>
            <a:ext cx="3189894" cy="32788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Solve each for T and equate.</a:t>
            </a:r>
          </a:p>
        </p:txBody>
      </p:sp>
      <p:graphicFrame>
        <p:nvGraphicFramePr>
          <p:cNvPr id="21" name="Object 20"/>
          <p:cNvGraphicFramePr>
            <a:graphicFrameLocks noChangeAspect="1"/>
          </p:cNvGraphicFramePr>
          <p:nvPr>
            <p:extLst>
              <p:ext uri="{D42A27DB-BD31-4B8C-83A1-F6EECF244321}">
                <p14:modId xmlns:p14="http://schemas.microsoft.com/office/powerpoint/2010/main" val="1174563463"/>
              </p:ext>
            </p:extLst>
          </p:nvPr>
        </p:nvGraphicFramePr>
        <p:xfrm>
          <a:off x="5048943" y="4416999"/>
          <a:ext cx="2171700" cy="342900"/>
        </p:xfrm>
        <a:graphic>
          <a:graphicData uri="http://schemas.openxmlformats.org/presentationml/2006/ole">
            <mc:AlternateContent xmlns:mc="http://schemas.openxmlformats.org/markup-compatibility/2006">
              <mc:Choice xmlns:v="urn:schemas-microsoft-com:vml" Requires="v">
                <p:oleObj spid="_x0000_s99518" name="Equation" r:id="rId27" imgW="1447560" imgH="228600" progId="Equation.3">
                  <p:embed/>
                </p:oleObj>
              </mc:Choice>
              <mc:Fallback>
                <p:oleObj name="Equation" r:id="rId27" imgW="1447560" imgH="228600" progId="Equation.3">
                  <p:embed/>
                  <p:pic>
                    <p:nvPicPr>
                      <p:cNvPr id="0" name="Object 3"/>
                      <p:cNvPicPr>
                        <a:picLocks noChangeAspect="1" noChangeArrowheads="1"/>
                      </p:cNvPicPr>
                      <p:nvPr/>
                    </p:nvPicPr>
                    <p:blipFill>
                      <a:blip r:embed="rId28"/>
                      <a:srcRect/>
                      <a:stretch>
                        <a:fillRect/>
                      </a:stretch>
                    </p:blipFill>
                    <p:spPr bwMode="auto">
                      <a:xfrm>
                        <a:off x="5048943" y="4416999"/>
                        <a:ext cx="21717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Title 1"/>
          <p:cNvSpPr txBox="1">
            <a:spLocks/>
          </p:cNvSpPr>
          <p:nvPr/>
        </p:nvSpPr>
        <p:spPr>
          <a:xfrm>
            <a:off x="5048943" y="3842179"/>
            <a:ext cx="2660419" cy="39254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This can only be true if</a:t>
            </a:r>
          </a:p>
        </p:txBody>
      </p:sp>
      <p:sp>
        <p:nvSpPr>
          <p:cNvPr id="23" name="Title 1"/>
          <p:cNvSpPr txBox="1">
            <a:spLocks/>
          </p:cNvSpPr>
          <p:nvPr/>
        </p:nvSpPr>
        <p:spPr>
          <a:xfrm>
            <a:off x="5048943" y="4942175"/>
            <a:ext cx="3842674" cy="125134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effectLst/>
              </a:rPr>
              <a:t>Give the constant of proportionality a symbol ( R ), a name ( ideal gas constant ), and find its value using any data set.  R = 8.314 J/</a:t>
            </a:r>
            <a:r>
              <a:rPr lang="en-US" sz="2000" dirty="0" err="1" smtClean="0">
                <a:effectLst/>
              </a:rPr>
              <a:t>mol·K</a:t>
            </a:r>
            <a:r>
              <a:rPr lang="en-US" sz="2000" dirty="0" smtClean="0">
                <a:effectLst/>
              </a:rPr>
              <a:t> </a:t>
            </a:r>
          </a:p>
        </p:txBody>
      </p:sp>
      <p:graphicFrame>
        <p:nvGraphicFramePr>
          <p:cNvPr id="24" name="Object 23"/>
          <p:cNvGraphicFramePr>
            <a:graphicFrameLocks noChangeAspect="1"/>
          </p:cNvGraphicFramePr>
          <p:nvPr>
            <p:extLst>
              <p:ext uri="{D42A27DB-BD31-4B8C-83A1-F6EECF244321}">
                <p14:modId xmlns:p14="http://schemas.microsoft.com/office/powerpoint/2010/main" val="1350245442"/>
              </p:ext>
            </p:extLst>
          </p:nvPr>
        </p:nvGraphicFramePr>
        <p:xfrm>
          <a:off x="5048943" y="6375795"/>
          <a:ext cx="1028700" cy="304800"/>
        </p:xfrm>
        <a:graphic>
          <a:graphicData uri="http://schemas.openxmlformats.org/presentationml/2006/ole">
            <mc:AlternateContent xmlns:mc="http://schemas.openxmlformats.org/markup-compatibility/2006">
              <mc:Choice xmlns:v="urn:schemas-microsoft-com:vml" Requires="v">
                <p:oleObj spid="_x0000_s99519" name="Equation" r:id="rId29" imgW="685800" imgH="203040" progId="Equation.3">
                  <p:embed/>
                </p:oleObj>
              </mc:Choice>
              <mc:Fallback>
                <p:oleObj name="Equation" r:id="rId29" imgW="685800" imgH="203040" progId="Equation.3">
                  <p:embed/>
                  <p:pic>
                    <p:nvPicPr>
                      <p:cNvPr id="0" name="Object 20"/>
                      <p:cNvPicPr>
                        <a:picLocks noChangeAspect="1" noChangeArrowheads="1"/>
                      </p:cNvPicPr>
                      <p:nvPr/>
                    </p:nvPicPr>
                    <p:blipFill>
                      <a:blip r:embed="rId30"/>
                      <a:srcRect/>
                      <a:stretch>
                        <a:fillRect/>
                      </a:stretch>
                    </p:blipFill>
                    <p:spPr bwMode="auto">
                      <a:xfrm>
                        <a:off x="5048943" y="6375795"/>
                        <a:ext cx="1028700" cy="304800"/>
                      </a:xfrm>
                      <a:prstGeom prst="rect">
                        <a:avLst/>
                      </a:prstGeom>
                      <a:solidFill>
                        <a:srgbClr val="FFFF00"/>
                      </a:solidFill>
                      <a:ln>
                        <a:noFill/>
                      </a:ln>
                    </p:spPr>
                  </p:pic>
                </p:oleObj>
              </mc:Fallback>
            </mc:AlternateContent>
          </a:graphicData>
        </a:graphic>
      </p:graphicFrame>
      <p:cxnSp>
        <p:nvCxnSpPr>
          <p:cNvPr id="26" name="Straight Arrow Connector 25"/>
          <p:cNvCxnSpPr/>
          <p:nvPr/>
        </p:nvCxnSpPr>
        <p:spPr>
          <a:xfrm>
            <a:off x="1699491" y="2410691"/>
            <a:ext cx="61883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1854430" y="2665982"/>
            <a:ext cx="463896" cy="44297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246120" y="2743200"/>
            <a:ext cx="0" cy="365760"/>
          </a:xfrm>
          <a:prstGeom prst="straightConnector1">
            <a:avLst/>
          </a:prstGeom>
          <a:ln w="63500" cmpd="tri">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063240" y="5074920"/>
            <a:ext cx="0" cy="365760"/>
          </a:xfrm>
          <a:prstGeom prst="straightConnector1">
            <a:avLst/>
          </a:prstGeom>
          <a:ln w="63500" cmpd="tri">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699490" y="4846320"/>
            <a:ext cx="61883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1622482" y="5074920"/>
            <a:ext cx="695843" cy="44297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32342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effectLst/>
              </a:rPr>
              <a:t>9</a:t>
            </a:r>
          </a:p>
        </p:txBody>
      </p:sp>
      <p:sp>
        <p:nvSpPr>
          <p:cNvPr id="6" name="Title 1"/>
          <p:cNvSpPr txBox="1">
            <a:spLocks/>
          </p:cNvSpPr>
          <p:nvPr/>
        </p:nvSpPr>
        <p:spPr>
          <a:xfrm>
            <a:off x="478444" y="365760"/>
            <a:ext cx="8116916" cy="25603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effectLst/>
              </a:rPr>
              <a:t>Clicker </a:t>
            </a:r>
            <a:r>
              <a:rPr lang="en-US" sz="2400" dirty="0" smtClean="0">
                <a:solidFill>
                  <a:srgbClr val="FFFF00"/>
                </a:solidFill>
                <a:effectLst/>
              </a:rPr>
              <a:t>Question (L23Q2):  </a:t>
            </a:r>
            <a:r>
              <a:rPr lang="en-US" sz="2400" dirty="0" smtClean="0">
                <a:solidFill>
                  <a:srgbClr val="FFFF00"/>
                </a:solidFill>
                <a:effectLst/>
              </a:rPr>
              <a:t>3.3 </a:t>
            </a:r>
            <a:r>
              <a:rPr lang="en-US" sz="2400" dirty="0" err="1" smtClean="0">
                <a:solidFill>
                  <a:srgbClr val="FFFF00"/>
                </a:solidFill>
                <a:effectLst/>
              </a:rPr>
              <a:t>mols</a:t>
            </a:r>
            <a:r>
              <a:rPr lang="en-US" sz="2400" dirty="0" smtClean="0">
                <a:solidFill>
                  <a:srgbClr val="FFFF00"/>
                </a:solidFill>
                <a:effectLst/>
              </a:rPr>
              <a:t> of an ideal gas at 0</a:t>
            </a:r>
            <a:r>
              <a:rPr lang="en-US" sz="2400" dirty="0" smtClean="0">
                <a:solidFill>
                  <a:srgbClr val="FFFF00"/>
                </a:solidFill>
                <a:effectLst/>
                <a:latin typeface="Garamond"/>
              </a:rPr>
              <a:t>°C and 3.0 </a:t>
            </a:r>
            <a:r>
              <a:rPr lang="en-US" sz="2400" dirty="0" err="1" smtClean="0">
                <a:solidFill>
                  <a:srgbClr val="FFFF00"/>
                </a:solidFill>
                <a:effectLst/>
                <a:latin typeface="Garamond"/>
              </a:rPr>
              <a:t>atm</a:t>
            </a:r>
            <a:r>
              <a:rPr lang="en-US" sz="2400" dirty="0" smtClean="0">
                <a:solidFill>
                  <a:srgbClr val="FFFF00"/>
                </a:solidFill>
                <a:effectLst/>
                <a:latin typeface="Garamond"/>
              </a:rPr>
              <a:t> absolute pressure occupy a volume of V</a:t>
            </a:r>
            <a:r>
              <a:rPr lang="en-US" sz="2400" baseline="-25000" dirty="0" smtClean="0">
                <a:solidFill>
                  <a:srgbClr val="FFFF00"/>
                </a:solidFill>
                <a:effectLst/>
                <a:latin typeface="Garamond"/>
              </a:rPr>
              <a:t>0</a:t>
            </a:r>
            <a:r>
              <a:rPr lang="en-US" sz="2400" dirty="0" smtClean="0">
                <a:solidFill>
                  <a:srgbClr val="FFFF00"/>
                </a:solidFill>
                <a:effectLst/>
                <a:latin typeface="Garamond"/>
              </a:rPr>
              <a:t>.  If the temperature is raised to 273°C and the volume is decreased to V</a:t>
            </a:r>
            <a:r>
              <a:rPr lang="en-US" sz="2400" baseline="-25000" dirty="0" smtClean="0">
                <a:solidFill>
                  <a:srgbClr val="FFFF00"/>
                </a:solidFill>
                <a:effectLst/>
                <a:latin typeface="Garamond"/>
              </a:rPr>
              <a:t>0</a:t>
            </a:r>
            <a:r>
              <a:rPr lang="en-US" sz="2400" dirty="0" smtClean="0">
                <a:solidFill>
                  <a:srgbClr val="FFFF00"/>
                </a:solidFill>
                <a:effectLst/>
                <a:latin typeface="Garamond"/>
              </a:rPr>
              <a:t>/2, what is the new pressure</a:t>
            </a:r>
            <a:r>
              <a:rPr lang="en-US" sz="2400" dirty="0" smtClean="0">
                <a:solidFill>
                  <a:srgbClr val="FFFF00"/>
                </a:solidFill>
                <a:effectLst/>
                <a:latin typeface="Garamond"/>
              </a:rPr>
              <a:t>?</a:t>
            </a:r>
          </a:p>
          <a:p>
            <a:endParaRPr lang="en-US" sz="2400" dirty="0" smtClean="0">
              <a:solidFill>
                <a:srgbClr val="FFFF00"/>
              </a:solidFill>
              <a:effectLst/>
              <a:latin typeface="Garamond"/>
            </a:endParaRPr>
          </a:p>
          <a:p>
            <a:r>
              <a:rPr lang="en-US" sz="2400" dirty="0" smtClean="0">
                <a:solidFill>
                  <a:srgbClr val="FFFF00"/>
                </a:solidFill>
                <a:effectLst/>
                <a:latin typeface="Garamond"/>
              </a:rPr>
              <a:t>A)	9.9 </a:t>
            </a:r>
            <a:r>
              <a:rPr lang="en-US" sz="2400" dirty="0" err="1" smtClean="0">
                <a:solidFill>
                  <a:srgbClr val="FFFF00"/>
                </a:solidFill>
                <a:effectLst/>
                <a:latin typeface="Garamond"/>
              </a:rPr>
              <a:t>atm</a:t>
            </a:r>
            <a:r>
              <a:rPr lang="en-US" sz="2400" dirty="0" smtClean="0">
                <a:solidFill>
                  <a:srgbClr val="FFFF00"/>
                </a:solidFill>
                <a:effectLst/>
                <a:latin typeface="Garamond"/>
              </a:rPr>
              <a:t>			B)	6.0 </a:t>
            </a:r>
            <a:r>
              <a:rPr lang="en-US" sz="2400" dirty="0" err="1" smtClean="0">
                <a:solidFill>
                  <a:srgbClr val="FFFF00"/>
                </a:solidFill>
                <a:effectLst/>
                <a:latin typeface="Garamond"/>
              </a:rPr>
              <a:t>atm</a:t>
            </a:r>
            <a:endParaRPr lang="en-US" sz="2400" dirty="0" smtClean="0">
              <a:solidFill>
                <a:srgbClr val="FFFF00"/>
              </a:solidFill>
              <a:effectLst/>
              <a:latin typeface="Garamond"/>
            </a:endParaRPr>
          </a:p>
          <a:p>
            <a:r>
              <a:rPr lang="en-US" sz="2400" dirty="0" smtClean="0">
                <a:solidFill>
                  <a:srgbClr val="FFFF00"/>
                </a:solidFill>
                <a:effectLst/>
                <a:latin typeface="Garamond"/>
              </a:rPr>
              <a:t>C)	12.0 </a:t>
            </a:r>
            <a:r>
              <a:rPr lang="en-US" sz="2400" dirty="0" err="1" smtClean="0">
                <a:solidFill>
                  <a:srgbClr val="FFFF00"/>
                </a:solidFill>
                <a:effectLst/>
                <a:latin typeface="Garamond"/>
              </a:rPr>
              <a:t>atm</a:t>
            </a:r>
            <a:r>
              <a:rPr lang="en-US" sz="2400" dirty="0" smtClean="0">
                <a:solidFill>
                  <a:srgbClr val="FFFF00"/>
                </a:solidFill>
                <a:effectLst/>
                <a:latin typeface="Garamond"/>
              </a:rPr>
              <a:t>		D)	3.0 </a:t>
            </a:r>
            <a:r>
              <a:rPr lang="en-US" sz="2400" dirty="0" err="1" smtClean="0">
                <a:solidFill>
                  <a:srgbClr val="FFFF00"/>
                </a:solidFill>
                <a:effectLst/>
                <a:latin typeface="Garamond"/>
              </a:rPr>
              <a:t>atm</a:t>
            </a:r>
            <a:endParaRPr lang="en-US" sz="2400" dirty="0" smtClean="0">
              <a:solidFill>
                <a:srgbClr val="FFFF00"/>
              </a:solidFill>
              <a:effectLst/>
            </a:endParaRPr>
          </a:p>
        </p:txBody>
      </p:sp>
      <p:sp>
        <p:nvSpPr>
          <p:cNvPr id="8" name="Title 1"/>
          <p:cNvSpPr txBox="1">
            <a:spLocks/>
          </p:cNvSpPr>
          <p:nvPr/>
        </p:nvSpPr>
        <p:spPr>
          <a:xfrm>
            <a:off x="513542" y="3840480"/>
            <a:ext cx="8116916" cy="14173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effectLst/>
              </a:rPr>
              <a:t>Clicker </a:t>
            </a:r>
            <a:r>
              <a:rPr lang="en-US" sz="2400" dirty="0" smtClean="0">
                <a:solidFill>
                  <a:srgbClr val="FFFF00"/>
                </a:solidFill>
                <a:effectLst/>
              </a:rPr>
              <a:t>Question (L23Q3):  </a:t>
            </a:r>
            <a:r>
              <a:rPr lang="en-US" sz="2400" dirty="0" smtClean="0">
                <a:solidFill>
                  <a:srgbClr val="FFFF00"/>
                </a:solidFill>
                <a:effectLst/>
              </a:rPr>
              <a:t>Given the same information as above, could you find the volume V</a:t>
            </a:r>
            <a:r>
              <a:rPr lang="en-US" sz="2400" baseline="-25000" dirty="0" smtClean="0">
                <a:solidFill>
                  <a:srgbClr val="FFFF00"/>
                </a:solidFill>
                <a:effectLst/>
              </a:rPr>
              <a:t>0</a:t>
            </a:r>
            <a:r>
              <a:rPr lang="en-US" sz="2400" dirty="0" smtClean="0">
                <a:solidFill>
                  <a:srgbClr val="FFFF00"/>
                </a:solidFill>
                <a:effectLst/>
                <a:latin typeface="Garamond"/>
              </a:rPr>
              <a:t>?</a:t>
            </a:r>
          </a:p>
          <a:p>
            <a:endParaRPr lang="en-US" sz="2400" dirty="0" smtClean="0">
              <a:solidFill>
                <a:srgbClr val="FFFF00"/>
              </a:solidFill>
              <a:effectLst/>
              <a:latin typeface="Garamond"/>
            </a:endParaRPr>
          </a:p>
          <a:p>
            <a:r>
              <a:rPr lang="en-US" sz="2400" dirty="0" smtClean="0">
                <a:solidFill>
                  <a:srgbClr val="FFFF00"/>
                </a:solidFill>
                <a:effectLst/>
                <a:latin typeface="Garamond"/>
              </a:rPr>
              <a:t>A)	Yes			</a:t>
            </a:r>
            <a:r>
              <a:rPr lang="en-US" sz="2400" dirty="0" smtClean="0">
                <a:solidFill>
                  <a:srgbClr val="FFFF00"/>
                </a:solidFill>
                <a:effectLst/>
                <a:latin typeface="Garamond"/>
              </a:rPr>
              <a:t>B</a:t>
            </a:r>
            <a:r>
              <a:rPr lang="en-US" sz="2400" dirty="0" smtClean="0">
                <a:solidFill>
                  <a:srgbClr val="FFFF00"/>
                </a:solidFill>
                <a:effectLst/>
                <a:latin typeface="Garamond"/>
              </a:rPr>
              <a:t>)	No</a:t>
            </a:r>
          </a:p>
        </p:txBody>
      </p:sp>
    </p:spTree>
    <p:extLst>
      <p:ext uri="{BB962C8B-B14F-4D97-AF65-F5344CB8AC3E}">
        <p14:creationId xmlns:p14="http://schemas.microsoft.com/office/powerpoint/2010/main" val="416876921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Garamond"/>
        <a:ea typeface=""/>
        <a:cs typeface=""/>
      </a:majorFont>
      <a:minorFont>
        <a:latin typeface="Garamond"/>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12049</TotalTime>
  <Words>624</Words>
  <Application>Microsoft Office PowerPoint</Application>
  <PresentationFormat>On-screen Show (4:3)</PresentationFormat>
  <Paragraphs>95</Paragraphs>
  <Slides>9</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Default Theme</vt:lpstr>
      <vt:lpstr>Equation</vt:lpstr>
      <vt:lpstr>Physics 101  -  Lecture 23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490</cp:revision>
  <dcterms:created xsi:type="dcterms:W3CDTF">2012-09-16T23:14:53Z</dcterms:created>
  <dcterms:modified xsi:type="dcterms:W3CDTF">2013-04-12T19:02:06Z</dcterms:modified>
</cp:coreProperties>
</file>