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notesMasterIdLst>
    <p:notesMasterId r:id="rId13"/>
  </p:notesMasterIdLst>
  <p:sldIdLst>
    <p:sldId id="257" r:id="rId2"/>
    <p:sldId id="269" r:id="rId3"/>
    <p:sldId id="268" r:id="rId4"/>
    <p:sldId id="277" r:id="rId5"/>
    <p:sldId id="278" r:id="rId6"/>
    <p:sldId id="279" r:id="rId7"/>
    <p:sldId id="280" r:id="rId8"/>
    <p:sldId id="281" r:id="rId9"/>
    <p:sldId id="270" r:id="rId10"/>
    <p:sldId id="271" r:id="rId11"/>
    <p:sldId id="272"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Palatino Linotype" pitchFamily="18" charset="0"/>
        <a:ea typeface="+mn-ea"/>
        <a:cs typeface="Arial" charset="0"/>
      </a:defRPr>
    </a:lvl1pPr>
    <a:lvl2pPr marL="457200" algn="l" rtl="0" fontAlgn="base">
      <a:spcBef>
        <a:spcPct val="0"/>
      </a:spcBef>
      <a:spcAft>
        <a:spcPct val="0"/>
      </a:spcAft>
      <a:defRPr kern="1200">
        <a:solidFill>
          <a:schemeClr val="tx1"/>
        </a:solidFill>
        <a:latin typeface="Palatino Linotype" pitchFamily="18" charset="0"/>
        <a:ea typeface="+mn-ea"/>
        <a:cs typeface="Arial" charset="0"/>
      </a:defRPr>
    </a:lvl2pPr>
    <a:lvl3pPr marL="914400" algn="l" rtl="0" fontAlgn="base">
      <a:spcBef>
        <a:spcPct val="0"/>
      </a:spcBef>
      <a:spcAft>
        <a:spcPct val="0"/>
      </a:spcAft>
      <a:defRPr kern="1200">
        <a:solidFill>
          <a:schemeClr val="tx1"/>
        </a:solidFill>
        <a:latin typeface="Palatino Linotype" pitchFamily="18" charset="0"/>
        <a:ea typeface="+mn-ea"/>
        <a:cs typeface="Arial" charset="0"/>
      </a:defRPr>
    </a:lvl3pPr>
    <a:lvl4pPr marL="1371600" algn="l" rtl="0" fontAlgn="base">
      <a:spcBef>
        <a:spcPct val="0"/>
      </a:spcBef>
      <a:spcAft>
        <a:spcPct val="0"/>
      </a:spcAft>
      <a:defRPr kern="1200">
        <a:solidFill>
          <a:schemeClr val="tx1"/>
        </a:solidFill>
        <a:latin typeface="Palatino Linotype" pitchFamily="18" charset="0"/>
        <a:ea typeface="+mn-ea"/>
        <a:cs typeface="Arial" charset="0"/>
      </a:defRPr>
    </a:lvl4pPr>
    <a:lvl5pPr marL="1828800" algn="l" rtl="0" fontAlgn="base">
      <a:spcBef>
        <a:spcPct val="0"/>
      </a:spcBef>
      <a:spcAft>
        <a:spcPct val="0"/>
      </a:spcAft>
      <a:defRPr kern="1200">
        <a:solidFill>
          <a:schemeClr val="tx1"/>
        </a:solidFill>
        <a:latin typeface="Palatino Linotype" pitchFamily="18" charset="0"/>
        <a:ea typeface="+mn-ea"/>
        <a:cs typeface="Arial" charset="0"/>
      </a:defRPr>
    </a:lvl5pPr>
    <a:lvl6pPr marL="2286000" algn="l" defTabSz="914400" rtl="0" eaLnBrk="1" latinLnBrk="0" hangingPunct="1">
      <a:defRPr kern="1200">
        <a:solidFill>
          <a:schemeClr val="tx1"/>
        </a:solidFill>
        <a:latin typeface="Palatino Linotype" pitchFamily="18" charset="0"/>
        <a:ea typeface="+mn-ea"/>
        <a:cs typeface="Arial" charset="0"/>
      </a:defRPr>
    </a:lvl6pPr>
    <a:lvl7pPr marL="2743200" algn="l" defTabSz="914400" rtl="0" eaLnBrk="1" latinLnBrk="0" hangingPunct="1">
      <a:defRPr kern="1200">
        <a:solidFill>
          <a:schemeClr val="tx1"/>
        </a:solidFill>
        <a:latin typeface="Palatino Linotype" pitchFamily="18" charset="0"/>
        <a:ea typeface="+mn-ea"/>
        <a:cs typeface="Arial" charset="0"/>
      </a:defRPr>
    </a:lvl7pPr>
    <a:lvl8pPr marL="3200400" algn="l" defTabSz="914400" rtl="0" eaLnBrk="1" latinLnBrk="0" hangingPunct="1">
      <a:defRPr kern="1200">
        <a:solidFill>
          <a:schemeClr val="tx1"/>
        </a:solidFill>
        <a:latin typeface="Palatino Linotype" pitchFamily="18" charset="0"/>
        <a:ea typeface="+mn-ea"/>
        <a:cs typeface="Arial" charset="0"/>
      </a:defRPr>
    </a:lvl8pPr>
    <a:lvl9pPr marL="3657600" algn="l" defTabSz="914400" rtl="0" eaLnBrk="1" latinLnBrk="0" hangingPunct="1">
      <a:defRPr kern="1200">
        <a:solidFill>
          <a:schemeClr val="tx1"/>
        </a:solidFill>
        <a:latin typeface="Palatino Linotype"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114" d="100"/>
          <a:sy n="114" d="100"/>
        </p:scale>
        <p:origin x="-918" y="-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Velocity Graph</a:t>
            </a:r>
            <a:endParaRPr lang="en-US" dirty="0"/>
          </a:p>
        </c:rich>
      </c:tx>
      <c:layout/>
      <c:overlay val="0"/>
    </c:title>
    <c:autoTitleDeleted val="0"/>
    <c:plotArea>
      <c:layout/>
      <c:scatterChart>
        <c:scatterStyle val="lineMarker"/>
        <c:varyColors val="0"/>
        <c:ser>
          <c:idx val="0"/>
          <c:order val="0"/>
          <c:tx>
            <c:strRef>
              <c:f>Sheet1!$B$1</c:f>
              <c:strCache>
                <c:ptCount val="1"/>
                <c:pt idx="0">
                  <c:v>velocity ( m/s )</c:v>
                </c:pt>
              </c:strCache>
            </c:strRef>
          </c:tx>
          <c:spPr>
            <a:ln w="31750">
              <a:solidFill>
                <a:srgbClr val="FFFF00"/>
              </a:solidFill>
            </a:ln>
          </c:spPr>
          <c:marker>
            <c:symbol val="none"/>
          </c:marker>
          <c:xVal>
            <c:numRef>
              <c:f>Sheet1!$A$2:$A$7</c:f>
              <c:numCache>
                <c:formatCode>General</c:formatCode>
                <c:ptCount val="6"/>
                <c:pt idx="0">
                  <c:v>0</c:v>
                </c:pt>
                <c:pt idx="1">
                  <c:v>2</c:v>
                </c:pt>
                <c:pt idx="2">
                  <c:v>4</c:v>
                </c:pt>
                <c:pt idx="3">
                  <c:v>6</c:v>
                </c:pt>
                <c:pt idx="4">
                  <c:v>8</c:v>
                </c:pt>
                <c:pt idx="5">
                  <c:v>10</c:v>
                </c:pt>
              </c:numCache>
            </c:numRef>
          </c:xVal>
          <c:yVal>
            <c:numRef>
              <c:f>Sheet1!$B$2:$B$7</c:f>
              <c:numCache>
                <c:formatCode>General</c:formatCode>
                <c:ptCount val="6"/>
                <c:pt idx="0">
                  <c:v>0</c:v>
                </c:pt>
                <c:pt idx="1">
                  <c:v>2</c:v>
                </c:pt>
                <c:pt idx="2">
                  <c:v>0</c:v>
                </c:pt>
                <c:pt idx="3">
                  <c:v>-2</c:v>
                </c:pt>
                <c:pt idx="4">
                  <c:v>-4</c:v>
                </c:pt>
                <c:pt idx="5">
                  <c:v>4</c:v>
                </c:pt>
              </c:numCache>
            </c:numRef>
          </c:yVal>
          <c:smooth val="0"/>
        </c:ser>
        <c:dLbls>
          <c:showLegendKey val="0"/>
          <c:showVal val="0"/>
          <c:showCatName val="0"/>
          <c:showSerName val="0"/>
          <c:showPercent val="0"/>
          <c:showBubbleSize val="0"/>
        </c:dLbls>
        <c:axId val="34028544"/>
        <c:axId val="203077504"/>
      </c:scatterChart>
      <c:valAx>
        <c:axId val="34028544"/>
        <c:scaling>
          <c:orientation val="minMax"/>
          <c:max val="10"/>
          <c:min val="0"/>
        </c:scaling>
        <c:delete val="0"/>
        <c:axPos val="b"/>
        <c:majorGridlines/>
        <c:title>
          <c:tx>
            <c:rich>
              <a:bodyPr/>
              <a:lstStyle/>
              <a:p>
                <a:pPr>
                  <a:defRPr/>
                </a:pPr>
                <a:r>
                  <a:rPr lang="en-US" dirty="0" smtClean="0"/>
                  <a:t>time ( s )</a:t>
                </a:r>
                <a:endParaRPr lang="en-US" dirty="0"/>
              </a:p>
            </c:rich>
          </c:tx>
          <c:layout/>
          <c:overlay val="0"/>
        </c:title>
        <c:numFmt formatCode="General" sourceLinked="1"/>
        <c:majorTickMark val="out"/>
        <c:minorTickMark val="none"/>
        <c:tickLblPos val="nextTo"/>
        <c:crossAx val="203077504"/>
        <c:crossesAt val="-4"/>
        <c:crossBetween val="midCat"/>
        <c:majorUnit val="2"/>
      </c:valAx>
      <c:valAx>
        <c:axId val="203077504"/>
        <c:scaling>
          <c:orientation val="minMax"/>
          <c:max val="4"/>
          <c:min val="-4"/>
        </c:scaling>
        <c:delete val="0"/>
        <c:axPos val="l"/>
        <c:majorGridlines/>
        <c:title>
          <c:tx>
            <c:rich>
              <a:bodyPr rot="-5400000" vert="horz"/>
              <a:lstStyle/>
              <a:p>
                <a:pPr>
                  <a:defRPr/>
                </a:pPr>
                <a:r>
                  <a:rPr lang="en-US" dirty="0" smtClean="0"/>
                  <a:t>velocity</a:t>
                </a:r>
                <a:r>
                  <a:rPr lang="en-US" baseline="0" dirty="0" smtClean="0"/>
                  <a:t> ( m/s )</a:t>
                </a:r>
                <a:endParaRPr lang="en-US" dirty="0"/>
              </a:p>
            </c:rich>
          </c:tx>
          <c:layout/>
          <c:overlay val="0"/>
        </c:title>
        <c:numFmt formatCode="General" sourceLinked="1"/>
        <c:majorTickMark val="out"/>
        <c:minorTickMark val="none"/>
        <c:tickLblPos val="nextTo"/>
        <c:crossAx val="34028544"/>
        <c:crosses val="autoZero"/>
        <c:crossBetween val="midCat"/>
      </c:valAx>
    </c:plotArea>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4"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image" Target="../media/image16.wmf"/><Relationship Id="rId7" Type="http://schemas.openxmlformats.org/officeDocument/2006/relationships/image" Target="../media/image20.wmf"/><Relationship Id="rId2" Type="http://schemas.openxmlformats.org/officeDocument/2006/relationships/image" Target="../media/image15.wmf"/><Relationship Id="rId1" Type="http://schemas.openxmlformats.org/officeDocument/2006/relationships/image" Target="../media/image14.wmf"/><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 Id="rId9" Type="http://schemas.openxmlformats.org/officeDocument/2006/relationships/image" Target="../media/image2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2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3793F2-86A3-49C1-9130-A80C8A5AB04B}" type="datetimeFigureOut">
              <a:rPr lang="en-US" smtClean="0"/>
              <a:t>1/28/2013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EF36B4-3413-4F3D-85C4-127AC77C08E4}" type="slidenum">
              <a:rPr lang="en-US" smtClean="0"/>
              <a:t>‹#›</a:t>
            </a:fld>
            <a:endParaRPr lang="en-US"/>
          </a:p>
        </p:txBody>
      </p:sp>
    </p:spTree>
    <p:extLst>
      <p:ext uri="{BB962C8B-B14F-4D97-AF65-F5344CB8AC3E}">
        <p14:creationId xmlns:p14="http://schemas.microsoft.com/office/powerpoint/2010/main" val="2437679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31"/>
          <p:cNvSpPr>
            <a:spLocks noGrp="1" noChangeArrowheads="1"/>
          </p:cNvSpPr>
          <p:nvPr>
            <p:ph type="sldNum" sz="quarter" idx="5"/>
          </p:nvPr>
        </p:nvSpPr>
        <p:spPr>
          <a:noFill/>
        </p:spPr>
        <p:txBody>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fld id="{82BEC91D-8598-4F4F-9469-F61C7412F471}" type="slidenum">
              <a:rPr lang="en-US" sz="1200" smtClean="0"/>
              <a:pPr eaLnBrk="1" hangingPunct="1"/>
              <a:t>8</a:t>
            </a:fld>
            <a:endParaRPr lang="en-US" sz="1200"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r>
              <a:rPr lang="en-US" smtClean="0"/>
              <a:t>X = x_o + v_avg t</a:t>
            </a:r>
          </a:p>
          <a:p>
            <a:pPr eaLnBrk="1" hangingPunct="1"/>
            <a:r>
              <a:rPr lang="en-US" smtClean="0"/>
              <a:t>V_avg =   ½ (v_o+v_f)</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pPr>
              <a:defRPr/>
            </a:pPr>
            <a:fld id="{36F83475-2CA7-46C9-BB41-1A82CA876917}" type="datetimeFigureOut">
              <a:rPr lang="en-US" smtClean="0"/>
              <a:pPr>
                <a:defRPr/>
              </a:pPr>
              <a:t>1/28/2013</a:t>
            </a:fld>
            <a:endParaRPr lang="en-US"/>
          </a:p>
        </p:txBody>
      </p:sp>
      <p:sp>
        <p:nvSpPr>
          <p:cNvPr id="16" name="Slide Number Placeholder 15"/>
          <p:cNvSpPr>
            <a:spLocks noGrp="1"/>
          </p:cNvSpPr>
          <p:nvPr>
            <p:ph type="sldNum" sz="quarter" idx="11"/>
          </p:nvPr>
        </p:nvSpPr>
        <p:spPr/>
        <p:txBody>
          <a:bodyPr/>
          <a:lstStyle/>
          <a:p>
            <a:pPr>
              <a:defRPr/>
            </a:pPr>
            <a:fld id="{B655183C-1AE8-4ED5-B63E-F1B6125CF2AD}" type="slidenum">
              <a:rPr lang="en-US" smtClean="0"/>
              <a:pPr>
                <a:defRPr/>
              </a:pPr>
              <a:t>‹#›</a:t>
            </a:fld>
            <a:endParaRPr lang="en-US"/>
          </a:p>
        </p:txBody>
      </p:sp>
      <p:sp>
        <p:nvSpPr>
          <p:cNvPr id="17" name="Footer Placeholder 16"/>
          <p:cNvSpPr>
            <a:spLocks noGrp="1"/>
          </p:cNvSpPr>
          <p:nvPr>
            <p:ph type="ftr" sz="quarter" idx="12"/>
          </p:nvPr>
        </p:nvSpPr>
        <p:spPr/>
        <p:txBody>
          <a:bodyPr/>
          <a:lstStyle/>
          <a:p>
            <a:pPr>
              <a:defRPr/>
            </a:pPr>
            <a:endParaRPr lang="en-US"/>
          </a:p>
        </p:txBody>
      </p:sp>
    </p:spTree>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C9B3EAC-194A-4D7E-8604-F74313343BDC}" type="datetimeFigureOut">
              <a:rPr lang="en-US" smtClean="0"/>
              <a:pPr>
                <a:defRPr/>
              </a:pPr>
              <a:t>1/28/2013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E239B6-C3D6-4B35-BE90-7E49D3286DD2}" type="slidenum">
              <a:rPr lang="en-US" smtClean="0"/>
              <a:pPr>
                <a:defRPr/>
              </a:pPr>
              <a:t>‹#›</a:t>
            </a:fld>
            <a:endParaRPr lang="en-US"/>
          </a:p>
        </p:txBody>
      </p:sp>
    </p:spTree>
  </p:cSld>
  <p:clrMapOvr>
    <a:masterClrMapping/>
  </p:clrMapOvr>
  <p:transition>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701883EF-90BD-4853-8B72-2EFAF5CA6C53}" type="datetimeFigureOut">
              <a:rPr lang="en-US" smtClean="0"/>
              <a:pPr>
                <a:defRPr/>
              </a:pPr>
              <a:t>1/28/2013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EB6B95E-FCBE-4562-8FA0-08F1866FD07E}" type="slidenum">
              <a:rPr lang="en-US" smtClean="0"/>
              <a:pPr>
                <a:defRPr/>
              </a:pPr>
              <a:t>‹#›</a:t>
            </a:fld>
            <a:endParaRPr lang="en-US"/>
          </a:p>
        </p:txBody>
      </p:sp>
    </p:spTree>
  </p:cSld>
  <p:clrMapOvr>
    <a:masterClrMapping/>
  </p:clrMapOvr>
  <p:transition>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762000" y="381000"/>
            <a:ext cx="7543800" cy="1600200"/>
          </a:xfrm>
        </p:spPr>
        <p:txBody>
          <a:bodyPr/>
          <a:lstStyle>
            <a:lvl1pPr marL="0" indent="0">
              <a:buNone/>
              <a:defRPr sz="3600" baseline="0">
                <a:solidFill>
                  <a:schemeClr val="accent1"/>
                </a:solidFill>
                <a:latin typeface="Garamond" pitchFamily="18" charset="0"/>
              </a:defRPr>
            </a:lvl1pPr>
            <a:lvl2pPr marL="457200" indent="0">
              <a:buNone/>
              <a:defRPr sz="3600" baseline="0">
                <a:solidFill>
                  <a:schemeClr val="accent1"/>
                </a:solidFill>
                <a:latin typeface="Garamond" pitchFamily="18" charset="0"/>
              </a:defRPr>
            </a:lvl2pPr>
            <a:lvl3pPr marL="914400" indent="0">
              <a:buNone/>
              <a:defRPr sz="3600" baseline="0">
                <a:solidFill>
                  <a:schemeClr val="accent1"/>
                </a:solidFill>
                <a:latin typeface="Garamond" pitchFamily="18" charset="0"/>
              </a:defRPr>
            </a:lvl3pPr>
            <a:lvl4pPr marL="1371600" indent="0">
              <a:buNone/>
              <a:defRPr/>
            </a:lvl4pPr>
            <a:lvl5pPr marL="1828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Content Placeholder 2"/>
          <p:cNvSpPr>
            <a:spLocks noGrp="1"/>
          </p:cNvSpPr>
          <p:nvPr>
            <p:ph sz="quarter" idx="11"/>
          </p:nvPr>
        </p:nvSpPr>
        <p:spPr>
          <a:xfrm>
            <a:off x="7239000" y="5029200"/>
            <a:ext cx="1295400" cy="129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0833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pPr>
              <a:defRPr/>
            </a:pPr>
            <a:fld id="{2B0B7C05-ADD6-429C-9E75-4D258C343573}" type="datetimeFigureOut">
              <a:rPr lang="en-US" smtClean="0"/>
              <a:pPr>
                <a:defRPr/>
              </a:pPr>
              <a:t>1/28/2013</a:t>
            </a:fld>
            <a:endParaRPr lang="en-US"/>
          </a:p>
        </p:txBody>
      </p:sp>
      <p:sp>
        <p:nvSpPr>
          <p:cNvPr id="15" name="Slide Number Placeholder 14"/>
          <p:cNvSpPr>
            <a:spLocks noGrp="1"/>
          </p:cNvSpPr>
          <p:nvPr>
            <p:ph type="sldNum" sz="quarter" idx="11"/>
          </p:nvPr>
        </p:nvSpPr>
        <p:spPr/>
        <p:txBody>
          <a:bodyPr/>
          <a:lstStyle/>
          <a:p>
            <a:pPr>
              <a:defRPr/>
            </a:pPr>
            <a:fld id="{038425DE-011A-4C1B-8449-67E9FA05D412}" type="slidenum">
              <a:rPr lang="en-US" smtClean="0"/>
              <a:pPr>
                <a:defRPr/>
              </a:pPr>
              <a:t>‹#›</a:t>
            </a:fld>
            <a:endParaRPr lang="en-US"/>
          </a:p>
        </p:txBody>
      </p:sp>
      <p:sp>
        <p:nvSpPr>
          <p:cNvPr id="16" name="Footer Placeholder 15"/>
          <p:cNvSpPr>
            <a:spLocks noGrp="1"/>
          </p:cNvSpPr>
          <p:nvPr>
            <p:ph type="ftr" sz="quarter" idx="12"/>
          </p:nvPr>
        </p:nvSpPr>
        <p:spPr/>
        <p:txBody>
          <a:bodyPr/>
          <a:lstStyle/>
          <a:p>
            <a:pPr>
              <a:defRPr/>
            </a:pPr>
            <a:endParaRPr lang="en-US"/>
          </a:p>
        </p:txBody>
      </p:sp>
    </p:spTree>
  </p:cSld>
  <p:clrMapOvr>
    <a:masterClrMapping/>
  </p:clrMapOvr>
  <p:transition>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pPr>
              <a:defRPr/>
            </a:pPr>
            <a:fld id="{9A1B34A4-C2F0-481B-96A7-D728B495CD25}" type="datetimeFigureOut">
              <a:rPr lang="en-US" smtClean="0"/>
              <a:pPr>
                <a:defRPr/>
              </a:pPr>
              <a:t>1/28/2013</a:t>
            </a:fld>
            <a:endParaRPr lang="en-US"/>
          </a:p>
        </p:txBody>
      </p:sp>
      <p:sp>
        <p:nvSpPr>
          <p:cNvPr id="13" name="Slide Number Placeholder 12"/>
          <p:cNvSpPr>
            <a:spLocks noGrp="1"/>
          </p:cNvSpPr>
          <p:nvPr>
            <p:ph type="sldNum" sz="quarter" idx="11"/>
          </p:nvPr>
        </p:nvSpPr>
        <p:spPr/>
        <p:txBody>
          <a:bodyPr/>
          <a:lstStyle/>
          <a:p>
            <a:pPr>
              <a:defRPr/>
            </a:pPr>
            <a:fld id="{9890A28E-C635-4730-B0FB-18DE7859F773}" type="slidenum">
              <a:rPr lang="en-US" smtClean="0"/>
              <a:pPr>
                <a:defRPr/>
              </a:pPr>
              <a:t>‹#›</a:t>
            </a:fld>
            <a:endParaRPr lang="en-US"/>
          </a:p>
        </p:txBody>
      </p:sp>
      <p:sp>
        <p:nvSpPr>
          <p:cNvPr id="14" name="Footer Placeholder 13"/>
          <p:cNvSpPr>
            <a:spLocks noGrp="1"/>
          </p:cNvSpPr>
          <p:nvPr>
            <p:ph type="ftr" sz="quarter" idx="12"/>
          </p:nvPr>
        </p:nvSpPr>
        <p:spPr/>
        <p:txBody>
          <a:bodyPr/>
          <a:lstStyle/>
          <a:p>
            <a:pPr>
              <a:defRPr/>
            </a:pPr>
            <a:endParaRPr lang="en-U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pPr>
              <a:defRPr/>
            </a:pPr>
            <a:fld id="{666C8D39-3D4B-4CD4-848E-4D65A8CEA04B}" type="datetimeFigureOut">
              <a:rPr lang="en-US" smtClean="0"/>
              <a:pPr>
                <a:defRPr/>
              </a:pPr>
              <a:t>1/28/2013</a:t>
            </a:fld>
            <a:endParaRPr lang="en-US"/>
          </a:p>
        </p:txBody>
      </p:sp>
      <p:sp>
        <p:nvSpPr>
          <p:cNvPr id="9" name="Slide Number Placeholder 8"/>
          <p:cNvSpPr>
            <a:spLocks noGrp="1"/>
          </p:cNvSpPr>
          <p:nvPr>
            <p:ph type="sldNum" sz="quarter" idx="11"/>
          </p:nvPr>
        </p:nvSpPr>
        <p:spPr/>
        <p:txBody>
          <a:bodyPr/>
          <a:lstStyle/>
          <a:p>
            <a:pPr>
              <a:defRPr/>
            </a:pPr>
            <a:fld id="{FC306877-F114-445E-A1E5-5FD2BE3A52C4}" type="slidenum">
              <a:rPr lang="en-US" smtClean="0"/>
              <a:pPr>
                <a:defRPr/>
              </a:pPr>
              <a:t>‹#›</a:t>
            </a:fld>
            <a:endParaRPr lang="en-US"/>
          </a:p>
        </p:txBody>
      </p:sp>
      <p:sp>
        <p:nvSpPr>
          <p:cNvPr id="10" name="Footer Placeholder 9"/>
          <p:cNvSpPr>
            <a:spLocks noGrp="1"/>
          </p:cNvSpPr>
          <p:nvPr>
            <p:ph type="ftr" sz="quarter" idx="12"/>
          </p:nvPr>
        </p:nvSpPr>
        <p:spPr/>
        <p:txBody>
          <a:bodyPr/>
          <a:lstStyle/>
          <a:p>
            <a:pPr>
              <a:defRPr/>
            </a:pPr>
            <a:endParaRPr lang="en-U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pPr>
              <a:defRPr/>
            </a:pPr>
            <a:fld id="{FDFEBD30-0AFF-4E5F-BE58-604A5F5A067E}" type="datetimeFigureOut">
              <a:rPr lang="en-US" smtClean="0"/>
              <a:pPr>
                <a:defRPr/>
              </a:pPr>
              <a:t>1/28/2013</a:t>
            </a:fld>
            <a:endParaRPr lang="en-US"/>
          </a:p>
        </p:txBody>
      </p:sp>
      <p:sp>
        <p:nvSpPr>
          <p:cNvPr id="15" name="Slide Number Placeholder 14"/>
          <p:cNvSpPr>
            <a:spLocks noGrp="1"/>
          </p:cNvSpPr>
          <p:nvPr>
            <p:ph type="sldNum" sz="quarter" idx="11"/>
          </p:nvPr>
        </p:nvSpPr>
        <p:spPr/>
        <p:txBody>
          <a:bodyPr/>
          <a:lstStyle/>
          <a:p>
            <a:pPr>
              <a:defRPr/>
            </a:pPr>
            <a:fld id="{D1C53489-24B4-411F-890D-F5B3A6B25E4F}" type="slidenum">
              <a:rPr lang="en-US" smtClean="0"/>
              <a:pPr>
                <a:defRPr/>
              </a:pPr>
              <a:t>‹#›</a:t>
            </a:fld>
            <a:endParaRPr lang="en-US"/>
          </a:p>
        </p:txBody>
      </p:sp>
      <p:sp>
        <p:nvSpPr>
          <p:cNvPr id="16" name="Footer Placeholder 15"/>
          <p:cNvSpPr>
            <a:spLocks noGrp="1"/>
          </p:cNvSpPr>
          <p:nvPr>
            <p:ph type="ftr" sz="quarter" idx="12"/>
          </p:nvPr>
        </p:nvSpPr>
        <p:spPr/>
        <p:txBody>
          <a:bodyPr/>
          <a:lstStyle/>
          <a:p>
            <a:pPr>
              <a:defRPr/>
            </a:pPr>
            <a:endParaRPr lang="en-US"/>
          </a:p>
        </p:txBody>
      </p:sp>
    </p:spTree>
  </p:cSld>
  <p:clrMapOvr>
    <a:masterClrMapping/>
  </p:clrMapOvr>
  <p:transition>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pPr>
              <a:defRPr/>
            </a:pPr>
            <a:fld id="{4B8F44B1-3516-426C-99FF-D4707096D3D9}" type="datetimeFigureOut">
              <a:rPr lang="en-US" smtClean="0"/>
              <a:pPr>
                <a:defRPr/>
              </a:pPr>
              <a:t>1/28/2013</a:t>
            </a:fld>
            <a:endParaRPr lang="en-US"/>
          </a:p>
        </p:txBody>
      </p:sp>
      <p:sp>
        <p:nvSpPr>
          <p:cNvPr id="8" name="Slide Number Placeholder 7"/>
          <p:cNvSpPr>
            <a:spLocks noGrp="1"/>
          </p:cNvSpPr>
          <p:nvPr>
            <p:ph type="sldNum" sz="quarter" idx="11"/>
          </p:nvPr>
        </p:nvSpPr>
        <p:spPr/>
        <p:txBody>
          <a:bodyPr/>
          <a:lstStyle/>
          <a:p>
            <a:pPr>
              <a:defRPr/>
            </a:pPr>
            <a:fld id="{47480272-4C23-4BB1-8EA1-016DC47A83A4}" type="slidenum">
              <a:rPr lang="en-US" smtClean="0"/>
              <a:pPr>
                <a:defRPr/>
              </a:pPr>
              <a:t>‹#›</a:t>
            </a:fld>
            <a:endParaRPr lang="en-US"/>
          </a:p>
        </p:txBody>
      </p:sp>
      <p:sp>
        <p:nvSpPr>
          <p:cNvPr id="9" name="Footer Placeholder 8"/>
          <p:cNvSpPr>
            <a:spLocks noGrp="1"/>
          </p:cNvSpPr>
          <p:nvPr>
            <p:ph type="ftr" sz="quarter" idx="12"/>
          </p:nvPr>
        </p:nvSpPr>
        <p:spPr/>
        <p:txBody>
          <a:bodyPr/>
          <a:lstStyle/>
          <a:p>
            <a:pPr>
              <a:defRPr/>
            </a:pPr>
            <a:endParaRPr lang="en-US"/>
          </a:p>
        </p:txBody>
      </p:sp>
    </p:spTree>
  </p:cSld>
  <p:clrMapOvr>
    <a:masterClrMapping/>
  </p:clrMapOvr>
  <p:transition>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defRPr/>
            </a:pPr>
            <a:fld id="{D357F373-3228-4190-8CFC-349B3F65BB8E}" type="datetimeFigureOut">
              <a:rPr lang="en-US" smtClean="0"/>
              <a:pPr>
                <a:defRPr/>
              </a:pPr>
              <a:t>1/28/2013</a:t>
            </a:fld>
            <a:endParaRPr lang="en-US"/>
          </a:p>
        </p:txBody>
      </p:sp>
      <p:sp>
        <p:nvSpPr>
          <p:cNvPr id="6" name="Slide Number Placeholder 5"/>
          <p:cNvSpPr>
            <a:spLocks noGrp="1"/>
          </p:cNvSpPr>
          <p:nvPr>
            <p:ph type="sldNum" sz="quarter" idx="11"/>
          </p:nvPr>
        </p:nvSpPr>
        <p:spPr/>
        <p:txBody>
          <a:bodyPr/>
          <a:lstStyle/>
          <a:p>
            <a:pPr>
              <a:defRPr/>
            </a:pPr>
            <a:fld id="{69818962-2E67-429C-87B2-C2C766B073FA}" type="slidenum">
              <a:rPr lang="en-US" smtClean="0"/>
              <a:pPr>
                <a:defRPr/>
              </a:pPr>
              <a:t>‹#›</a:t>
            </a:fld>
            <a:endParaRPr lang="en-US"/>
          </a:p>
        </p:txBody>
      </p:sp>
      <p:sp>
        <p:nvSpPr>
          <p:cNvPr id="7" name="Footer Placeholder 6"/>
          <p:cNvSpPr>
            <a:spLocks noGrp="1"/>
          </p:cNvSpPr>
          <p:nvPr>
            <p:ph type="ftr" sz="quarter" idx="12"/>
          </p:nvPr>
        </p:nvSpPr>
        <p:spPr/>
        <p:txBody>
          <a:bodyPr/>
          <a:lstStyle/>
          <a:p>
            <a:pPr>
              <a:defRPr/>
            </a:pPr>
            <a:endParaRPr lang="en-US"/>
          </a:p>
        </p:txBody>
      </p:sp>
    </p:spTree>
  </p:cSld>
  <p:clrMapOvr>
    <a:masterClrMapping/>
  </p:clrMapOvr>
  <p:transition>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pPr>
              <a:defRPr/>
            </a:pPr>
            <a:fld id="{D43309D4-D298-4661-951B-566ABA12503D}" type="datetimeFigureOut">
              <a:rPr lang="en-US" smtClean="0"/>
              <a:pPr>
                <a:defRPr/>
              </a:pPr>
              <a:t>1/28/2013</a:t>
            </a:fld>
            <a:endParaRPr lang="en-US"/>
          </a:p>
        </p:txBody>
      </p:sp>
      <p:sp>
        <p:nvSpPr>
          <p:cNvPr id="16" name="Slide Number Placeholder 15"/>
          <p:cNvSpPr>
            <a:spLocks noGrp="1"/>
          </p:cNvSpPr>
          <p:nvPr>
            <p:ph type="sldNum" sz="quarter" idx="11"/>
          </p:nvPr>
        </p:nvSpPr>
        <p:spPr/>
        <p:txBody>
          <a:bodyPr/>
          <a:lstStyle/>
          <a:p>
            <a:pPr>
              <a:defRPr/>
            </a:pPr>
            <a:fld id="{B9D4C8A4-E37E-4414-8EF5-4B718C5958CE}" type="slidenum">
              <a:rPr lang="en-US" smtClean="0"/>
              <a:pPr>
                <a:defRPr/>
              </a:pPr>
              <a:t>‹#›</a:t>
            </a:fld>
            <a:endParaRPr lang="en-US"/>
          </a:p>
        </p:txBody>
      </p:sp>
      <p:sp>
        <p:nvSpPr>
          <p:cNvPr id="17" name="Footer Placeholder 16"/>
          <p:cNvSpPr>
            <a:spLocks noGrp="1"/>
          </p:cNvSpPr>
          <p:nvPr>
            <p:ph type="ftr" sz="quarter" idx="12"/>
          </p:nvPr>
        </p:nvSpPr>
        <p:spPr/>
        <p:txBody>
          <a:bodyPr/>
          <a:lstStyle/>
          <a:p>
            <a:pPr>
              <a:defRPr/>
            </a:pPr>
            <a:endParaRPr lang="en-U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pPr>
              <a:defRPr/>
            </a:pPr>
            <a:fld id="{37965DDB-75E0-476D-B800-9083A43D3876}" type="datetimeFigureOut">
              <a:rPr lang="en-US" smtClean="0"/>
              <a:pPr>
                <a:defRPr/>
              </a:pPr>
              <a:t>1/28/2013</a:t>
            </a:fld>
            <a:endParaRPr lang="en-US"/>
          </a:p>
        </p:txBody>
      </p:sp>
      <p:sp>
        <p:nvSpPr>
          <p:cNvPr id="14" name="Slide Number Placeholder 13"/>
          <p:cNvSpPr>
            <a:spLocks noGrp="1"/>
          </p:cNvSpPr>
          <p:nvPr>
            <p:ph type="sldNum" sz="quarter" idx="11"/>
          </p:nvPr>
        </p:nvSpPr>
        <p:spPr/>
        <p:txBody>
          <a:bodyPr/>
          <a:lstStyle/>
          <a:p>
            <a:pPr>
              <a:defRPr/>
            </a:pPr>
            <a:fld id="{1BC4461C-4909-4357-BB9F-F698E7177483}" type="slidenum">
              <a:rPr lang="en-US" smtClean="0"/>
              <a:pPr>
                <a:defRPr/>
              </a:pPr>
              <a:t>‹#›</a:t>
            </a:fld>
            <a:endParaRPr lang="en-US"/>
          </a:p>
        </p:txBody>
      </p:sp>
      <p:sp>
        <p:nvSpPr>
          <p:cNvPr id="15" name="Footer Placeholder 14"/>
          <p:cNvSpPr>
            <a:spLocks noGrp="1"/>
          </p:cNvSpPr>
          <p:nvPr>
            <p:ph type="ftr" sz="quarter" idx="12"/>
          </p:nvPr>
        </p:nvSpPr>
        <p:spPr/>
        <p:txBody>
          <a:bodyPr/>
          <a:lstStyle/>
          <a:p>
            <a:pPr>
              <a:defRPr/>
            </a:pPr>
            <a:endParaRPr lang="en-US"/>
          </a:p>
        </p:txBody>
      </p:sp>
    </p:spTree>
  </p:cSld>
  <p:clrMapOvr>
    <a:masterClrMapping/>
  </p:clrMapOvr>
  <p:transition>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pPr>
              <a:defRPr/>
            </a:pPr>
            <a:fld id="{59366BE9-6191-4E48-A342-DFC49CA02FE2}" type="datetimeFigureOut">
              <a:rPr lang="en-US" smtClean="0"/>
              <a:pPr>
                <a:defRPr/>
              </a:pPr>
              <a:t>1/28/2013</a:t>
            </a:fld>
            <a:endParaRPr lang="en-U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pPr>
              <a:defRPr/>
            </a:pPr>
            <a:endParaRPr lang="en-U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pPr>
              <a:defRPr/>
            </a:pPr>
            <a:fld id="{501E7B00-7B15-4181-9EE2-94B3771AF44F}"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transition>
    <p:wipe dir="d"/>
  </p:transition>
  <p:timing>
    <p:tnLst>
      <p:par>
        <p:cTn id="1" dur="indefinite" restart="never" nodeType="tmRoot"/>
      </p:par>
    </p:tnLst>
  </p:timing>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24.wmf"/><Relationship Id="rId13" Type="http://schemas.openxmlformats.org/officeDocument/2006/relationships/oleObject" Target="../embeddings/oleObject23.bin"/><Relationship Id="rId3" Type="http://schemas.openxmlformats.org/officeDocument/2006/relationships/image" Target="../media/image2.jpeg"/><Relationship Id="rId7" Type="http://schemas.openxmlformats.org/officeDocument/2006/relationships/oleObject" Target="../embeddings/oleObject20.bin"/><Relationship Id="rId12" Type="http://schemas.openxmlformats.org/officeDocument/2006/relationships/image" Target="../media/image26.wmf"/><Relationship Id="rId2" Type="http://schemas.openxmlformats.org/officeDocument/2006/relationships/slideLayout" Target="../slideLayouts/slideLayout12.xml"/><Relationship Id="rId16" Type="http://schemas.openxmlformats.org/officeDocument/2006/relationships/image" Target="../media/image28.wmf"/><Relationship Id="rId1" Type="http://schemas.openxmlformats.org/officeDocument/2006/relationships/vmlDrawing" Target="../drawings/vmlDrawing5.vml"/><Relationship Id="rId6" Type="http://schemas.openxmlformats.org/officeDocument/2006/relationships/image" Target="../media/image23.wmf"/><Relationship Id="rId11" Type="http://schemas.openxmlformats.org/officeDocument/2006/relationships/oleObject" Target="../embeddings/oleObject22.bin"/><Relationship Id="rId5" Type="http://schemas.openxmlformats.org/officeDocument/2006/relationships/oleObject" Target="../embeddings/oleObject19.bin"/><Relationship Id="rId15" Type="http://schemas.openxmlformats.org/officeDocument/2006/relationships/oleObject" Target="../embeddings/oleObject24.bin"/><Relationship Id="rId10" Type="http://schemas.openxmlformats.org/officeDocument/2006/relationships/image" Target="../media/image25.wmf"/><Relationship Id="rId4" Type="http://schemas.openxmlformats.org/officeDocument/2006/relationships/image" Target="../media/image3.jpeg"/><Relationship Id="rId9" Type="http://schemas.openxmlformats.org/officeDocument/2006/relationships/oleObject" Target="../embeddings/oleObject21.bin"/><Relationship Id="rId14" Type="http://schemas.openxmlformats.org/officeDocument/2006/relationships/image" Target="../media/image27.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29.wmf"/></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1.bin"/><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2.jpeg"/><Relationship Id="rId7" Type="http://schemas.openxmlformats.org/officeDocument/2006/relationships/image" Target="../media/image6.wmf"/><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8.wmf"/><Relationship Id="rId5" Type="http://schemas.openxmlformats.org/officeDocument/2006/relationships/image" Target="../media/image5.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7.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2.jpeg"/><Relationship Id="rId7" Type="http://schemas.openxmlformats.org/officeDocument/2006/relationships/image" Target="../media/image10.wmf"/><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oleObject" Target="../embeddings/oleObject7.bin"/><Relationship Id="rId11" Type="http://schemas.openxmlformats.org/officeDocument/2006/relationships/image" Target="../media/image12.wmf"/><Relationship Id="rId5" Type="http://schemas.openxmlformats.org/officeDocument/2006/relationships/image" Target="../media/image9.wmf"/><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11.wmf"/></Relationships>
</file>

<file path=ppt/slides/_rels/slide8.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18.wmf"/><Relationship Id="rId18" Type="http://schemas.openxmlformats.org/officeDocument/2006/relationships/oleObject" Target="../embeddings/oleObject17.bin"/><Relationship Id="rId3" Type="http://schemas.openxmlformats.org/officeDocument/2006/relationships/image" Target="../media/image2.jpeg"/><Relationship Id="rId21" Type="http://schemas.openxmlformats.org/officeDocument/2006/relationships/image" Target="../media/image22.wmf"/><Relationship Id="rId7" Type="http://schemas.openxmlformats.org/officeDocument/2006/relationships/image" Target="../media/image15.wmf"/><Relationship Id="rId12" Type="http://schemas.openxmlformats.org/officeDocument/2006/relationships/oleObject" Target="../embeddings/oleObject14.bin"/><Relationship Id="rId17" Type="http://schemas.openxmlformats.org/officeDocument/2006/relationships/image" Target="../media/image20.wmf"/><Relationship Id="rId2" Type="http://schemas.openxmlformats.org/officeDocument/2006/relationships/slideLayout" Target="../slideLayouts/slideLayout12.xml"/><Relationship Id="rId16" Type="http://schemas.openxmlformats.org/officeDocument/2006/relationships/oleObject" Target="../embeddings/oleObject16.bin"/><Relationship Id="rId20" Type="http://schemas.openxmlformats.org/officeDocument/2006/relationships/oleObject" Target="../embeddings/oleObject18.bin"/><Relationship Id="rId1" Type="http://schemas.openxmlformats.org/officeDocument/2006/relationships/vmlDrawing" Target="../drawings/vmlDrawing4.vml"/><Relationship Id="rId6" Type="http://schemas.openxmlformats.org/officeDocument/2006/relationships/oleObject" Target="../embeddings/oleObject11.bin"/><Relationship Id="rId11" Type="http://schemas.openxmlformats.org/officeDocument/2006/relationships/image" Target="../media/image17.wmf"/><Relationship Id="rId5" Type="http://schemas.openxmlformats.org/officeDocument/2006/relationships/image" Target="../media/image14.wmf"/><Relationship Id="rId15" Type="http://schemas.openxmlformats.org/officeDocument/2006/relationships/image" Target="../media/image19.wmf"/><Relationship Id="rId10" Type="http://schemas.openxmlformats.org/officeDocument/2006/relationships/oleObject" Target="../embeddings/oleObject13.bin"/><Relationship Id="rId19" Type="http://schemas.openxmlformats.org/officeDocument/2006/relationships/image" Target="../media/image21.wmf"/><Relationship Id="rId4" Type="http://schemas.openxmlformats.org/officeDocument/2006/relationships/oleObject" Target="../embeddings/oleObject10.bin"/><Relationship Id="rId9" Type="http://schemas.openxmlformats.org/officeDocument/2006/relationships/image" Target="../media/image16.wmf"/><Relationship Id="rId14" Type="http://schemas.openxmlformats.org/officeDocument/2006/relationships/oleObject" Target="../embeddings/oleObject1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normAutofit/>
          </a:bodyPr>
          <a:lstStyle/>
          <a:p>
            <a:pPr algn="ctr" eaLnBrk="1" fontAlgn="auto" hangingPunct="1">
              <a:spcAft>
                <a:spcPts val="0"/>
              </a:spcAft>
              <a:defRPr/>
            </a:pPr>
            <a:r>
              <a:rPr lang="en-US" dirty="0" smtClean="0">
                <a:solidFill>
                  <a:schemeClr val="tx1"/>
                </a:solidFill>
              </a:rPr>
              <a:t>Physics 101 – Lecture 4</a:t>
            </a:r>
            <a:endParaRPr lang="en-US" dirty="0">
              <a:solidFill>
                <a:schemeClr val="tx1"/>
              </a:solidFill>
            </a:endParaRPr>
          </a:p>
        </p:txBody>
      </p:sp>
      <p:sp>
        <p:nvSpPr>
          <p:cNvPr id="3" name="Content Placeholder 1"/>
          <p:cNvSpPr txBox="1">
            <a:spLocks/>
          </p:cNvSpPr>
          <p:nvPr/>
        </p:nvSpPr>
        <p:spPr>
          <a:xfrm>
            <a:off x="914400" y="2590800"/>
            <a:ext cx="7543800" cy="838200"/>
          </a:xfrm>
          <a:prstGeom prst="rect">
            <a:avLst/>
          </a:prstGeom>
        </p:spPr>
        <p:txBody>
          <a:bodyPr anchor="ctr">
            <a:normAutofit/>
          </a:bodyPr>
          <a:lstStyle>
            <a:lvl1pPr marL="0" indent="0" algn="l" defTabSz="914400" rtl="0" eaLnBrk="1" latinLnBrk="0" hangingPunct="1">
              <a:spcBef>
                <a:spcPct val="20000"/>
              </a:spcBef>
              <a:spcAft>
                <a:spcPts val="0"/>
              </a:spcAft>
              <a:buSzPct val="60000"/>
              <a:buFont typeface="Wingdings" pitchFamily="2" charset="2"/>
              <a:buNone/>
              <a:defRPr sz="3600" kern="1200" baseline="0">
                <a:solidFill>
                  <a:schemeClr val="accent1"/>
                </a:solidFill>
                <a:effectLst>
                  <a:outerShdw blurRad="38100" dist="38100" dir="2700000" algn="tl">
                    <a:srgbClr val="000000">
                      <a:alpha val="43137"/>
                    </a:srgbClr>
                  </a:outerShdw>
                </a:effectLst>
                <a:latin typeface="Garamond" pitchFamily="18" charset="0"/>
                <a:ea typeface="+mn-ea"/>
                <a:cs typeface="+mn-cs"/>
              </a:defRPr>
            </a:lvl1pPr>
            <a:lvl2pPr marL="457200" indent="0" algn="l" defTabSz="914400" rtl="0" eaLnBrk="1" latinLnBrk="0" hangingPunct="1">
              <a:spcBef>
                <a:spcPct val="20000"/>
              </a:spcBef>
              <a:buSzPct val="60000"/>
              <a:buFont typeface="Wingdings" pitchFamily="2" charset="2"/>
              <a:buNone/>
              <a:defRPr sz="3600" kern="1200" baseline="0">
                <a:solidFill>
                  <a:schemeClr val="accent1"/>
                </a:solidFill>
                <a:effectLst>
                  <a:outerShdw blurRad="38100" dist="38100" dir="2700000" algn="tl">
                    <a:srgbClr val="000000">
                      <a:alpha val="43137"/>
                    </a:srgbClr>
                  </a:outerShdw>
                </a:effectLst>
                <a:latin typeface="Garamond" pitchFamily="18" charset="0"/>
                <a:ea typeface="+mn-ea"/>
                <a:cs typeface="+mn-cs"/>
              </a:defRPr>
            </a:lvl2pPr>
            <a:lvl3pPr marL="914400" indent="0" algn="l" defTabSz="914400" rtl="0" eaLnBrk="1" latinLnBrk="0" hangingPunct="1">
              <a:spcBef>
                <a:spcPct val="20000"/>
              </a:spcBef>
              <a:buSzPct val="60000"/>
              <a:buFont typeface="Wingdings" pitchFamily="2" charset="2"/>
              <a:buNone/>
              <a:defRPr sz="3600" kern="1200" baseline="0">
                <a:solidFill>
                  <a:schemeClr val="accent1"/>
                </a:solidFill>
                <a:effectLst>
                  <a:outerShdw blurRad="38100" dist="38100" dir="2700000" algn="tl">
                    <a:srgbClr val="000000">
                      <a:alpha val="43137"/>
                    </a:srgbClr>
                  </a:outerShdw>
                </a:effectLst>
                <a:latin typeface="Garamond" pitchFamily="18" charset="0"/>
                <a:ea typeface="+mn-ea"/>
                <a:cs typeface="+mn-cs"/>
              </a:defRPr>
            </a:lvl3pPr>
            <a:lvl4pPr marL="1371600" indent="0" algn="l" defTabSz="914400" rtl="0" eaLnBrk="1" latinLnBrk="0" hangingPunct="1">
              <a:spcBef>
                <a:spcPct val="20000"/>
              </a:spcBef>
              <a:buSzPct val="60000"/>
              <a:buFont typeface="Wingdings" pitchFamily="2" charset="2"/>
              <a:buNone/>
              <a:defRPr sz="1600" kern="1200">
                <a:solidFill>
                  <a:schemeClr val="tx1"/>
                </a:solidFill>
                <a:effectLst>
                  <a:outerShdw blurRad="38100" dist="38100" dir="2700000" algn="tl">
                    <a:srgbClr val="000000">
                      <a:alpha val="43137"/>
                    </a:srgbClr>
                  </a:outerShdw>
                </a:effectLst>
                <a:latin typeface="+mn-lt"/>
                <a:ea typeface="+mn-ea"/>
                <a:cs typeface="+mn-cs"/>
              </a:defRPr>
            </a:lvl4pPr>
            <a:lvl5pPr marL="1828800" indent="0" algn="l" defTabSz="914400" rtl="0" eaLnBrk="1" latinLnBrk="0" hangingPunct="1">
              <a:spcBef>
                <a:spcPct val="20000"/>
              </a:spcBef>
              <a:buSzPct val="60000"/>
              <a:buFont typeface="Wingdings" pitchFamily="2" charset="2"/>
              <a:buNone/>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fontAlgn="auto">
              <a:defRPr/>
            </a:pPr>
            <a:r>
              <a:rPr lang="en-US" sz="2400" dirty="0" smtClean="0">
                <a:solidFill>
                  <a:schemeClr val="tx1"/>
                </a:solidFill>
              </a:rPr>
              <a:t>Today’s lecture will cover sections 3.5, 4.1, and 4.2</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914400" y="342900"/>
            <a:ext cx="7315200" cy="7239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latin typeface="Garamond" pitchFamily="18" charset="0"/>
              </a:rPr>
              <a:t>Drop the Rock:  If I drop the ball from a height h, how long does it take to reach the ground?</a:t>
            </a:r>
            <a:endParaRPr lang="en-US" sz="2400" dirty="0">
              <a:latin typeface="Garamond" pitchFamily="18" charset="0"/>
            </a:endParaRPr>
          </a:p>
        </p:txBody>
      </p:sp>
      <p:sp>
        <p:nvSpPr>
          <p:cNvPr id="9" name="Content Placeholder 2"/>
          <p:cNvSpPr txBox="1">
            <a:spLocks/>
          </p:cNvSpPr>
          <p:nvPr/>
        </p:nvSpPr>
        <p:spPr>
          <a:xfrm>
            <a:off x="2569" y="6515100"/>
            <a:ext cx="381000" cy="342900"/>
          </a:xfrm>
          <a:prstGeom prst="rect">
            <a:avLst/>
          </a:prstGeom>
          <a:blipFill>
            <a:blip r:embed="rId3"/>
            <a:tile tx="0" ty="0" sx="100000" sy="100000" flip="none" algn="tl"/>
          </a:blipFill>
        </p:spPr>
        <p:txBody>
          <a:bodyPr anchor="ctr">
            <a:normAutofit fontScale="62500" lnSpcReduction="20000"/>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chemeClr val="bg1"/>
                </a:solidFill>
                <a:latin typeface="Garamond" pitchFamily="18" charset="0"/>
              </a:rPr>
              <a:t>10</a:t>
            </a:r>
            <a:endParaRPr lang="en-US" sz="2400" dirty="0">
              <a:solidFill>
                <a:schemeClr val="bg1"/>
              </a:solidFill>
              <a:latin typeface="Garamond" pitchFamily="18" charset="0"/>
            </a:endParaRPr>
          </a:p>
        </p:txBody>
      </p:sp>
      <p:sp>
        <p:nvSpPr>
          <p:cNvPr id="10" name="Content Placeholder 2"/>
          <p:cNvSpPr txBox="1">
            <a:spLocks/>
          </p:cNvSpPr>
          <p:nvPr/>
        </p:nvSpPr>
        <p:spPr>
          <a:xfrm>
            <a:off x="8153400" y="0"/>
            <a:ext cx="990600" cy="342900"/>
          </a:xfrm>
          <a:prstGeom prst="rect">
            <a:avLst/>
          </a:prstGeom>
          <a:blipFill>
            <a:blip r:embed="rId4"/>
            <a:tile tx="0" ty="0" sx="100000" sy="100000" flip="none" algn="tl"/>
          </a:blipFill>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1600" dirty="0" smtClean="0">
                <a:latin typeface="Garamond" pitchFamily="18" charset="0"/>
              </a:rPr>
              <a:t>Ball</a:t>
            </a:r>
            <a:endParaRPr lang="en-US" sz="1600" dirty="0">
              <a:latin typeface="Garamond" pitchFamily="18" charset="0"/>
            </a:endParaRPr>
          </a:p>
        </p:txBody>
      </p:sp>
      <p:sp>
        <p:nvSpPr>
          <p:cNvPr id="8" name="Content Placeholder 2"/>
          <p:cNvSpPr txBox="1">
            <a:spLocks/>
          </p:cNvSpPr>
          <p:nvPr/>
        </p:nvSpPr>
        <p:spPr>
          <a:xfrm>
            <a:off x="1066800" y="1282268"/>
            <a:ext cx="2133600" cy="4953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latin typeface="Garamond" pitchFamily="18" charset="0"/>
              </a:rPr>
              <a:t>Draw a picture!</a:t>
            </a:r>
            <a:endParaRPr lang="en-US" sz="2400" dirty="0">
              <a:latin typeface="Garamond" pitchFamily="18" charset="0"/>
            </a:endParaRPr>
          </a:p>
        </p:txBody>
      </p:sp>
      <p:graphicFrame>
        <p:nvGraphicFramePr>
          <p:cNvPr id="4" name="Object 3"/>
          <p:cNvGraphicFramePr>
            <a:graphicFrameLocks noGrp="1" noChangeAspect="1"/>
          </p:cNvGraphicFramePr>
          <p:nvPr>
            <p:extLst>
              <p:ext uri="{D42A27DB-BD31-4B8C-83A1-F6EECF244321}">
                <p14:modId xmlns:p14="http://schemas.microsoft.com/office/powerpoint/2010/main" val="2924843217"/>
              </p:ext>
            </p:extLst>
          </p:nvPr>
        </p:nvGraphicFramePr>
        <p:xfrm>
          <a:off x="1905000" y="1777568"/>
          <a:ext cx="1068388" cy="806450"/>
        </p:xfrm>
        <a:graphic>
          <a:graphicData uri="http://schemas.openxmlformats.org/presentationml/2006/ole">
            <mc:AlternateContent xmlns:mc="http://schemas.openxmlformats.org/markup-compatibility/2006">
              <mc:Choice xmlns:v="urn:schemas-microsoft-com:vml" Requires="v">
                <p:oleObj spid="_x0000_s21552" name="Equation" r:id="rId5" imgW="888840" imgH="672840" progId="Equation.3">
                  <p:embed/>
                </p:oleObj>
              </mc:Choice>
              <mc:Fallback>
                <p:oleObj name="Equation" r:id="rId5" imgW="888840" imgH="672840" progId="Equation.3">
                  <p:embed/>
                  <p:pic>
                    <p:nvPicPr>
                      <p:cNvPr id="0" name="Object 22"/>
                      <p:cNvPicPr>
                        <a:picLocks noGrp="1" noChangeAspect="1" noChangeArrowheads="1"/>
                      </p:cNvPicPr>
                      <p:nvPr/>
                    </p:nvPicPr>
                    <p:blipFill>
                      <a:blip r:embed="rId6"/>
                      <a:srcRect/>
                      <a:stretch>
                        <a:fillRect/>
                      </a:stretch>
                    </p:blipFill>
                    <p:spPr bwMode="auto">
                      <a:xfrm>
                        <a:off x="1905000" y="1777568"/>
                        <a:ext cx="1068388" cy="80645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ct 4"/>
          <p:cNvGraphicFramePr>
            <a:graphicFrameLocks noGrp="1" noChangeAspect="1"/>
          </p:cNvGraphicFramePr>
          <p:nvPr>
            <p:extLst>
              <p:ext uri="{D42A27DB-BD31-4B8C-83A1-F6EECF244321}">
                <p14:modId xmlns:p14="http://schemas.microsoft.com/office/powerpoint/2010/main" val="1536065969"/>
              </p:ext>
            </p:extLst>
          </p:nvPr>
        </p:nvGraphicFramePr>
        <p:xfrm>
          <a:off x="800100" y="3140075"/>
          <a:ext cx="839788" cy="577850"/>
        </p:xfrm>
        <a:graphic>
          <a:graphicData uri="http://schemas.openxmlformats.org/presentationml/2006/ole">
            <mc:AlternateContent xmlns:mc="http://schemas.openxmlformats.org/markup-compatibility/2006">
              <mc:Choice xmlns:v="urn:schemas-microsoft-com:vml" Requires="v">
                <p:oleObj spid="_x0000_s21553" name="Equation" r:id="rId7" imgW="698400" imgH="482400" progId="Equation.3">
                  <p:embed/>
                </p:oleObj>
              </mc:Choice>
              <mc:Fallback>
                <p:oleObj name="Equation" r:id="rId7" imgW="698400" imgH="482400" progId="Equation.3">
                  <p:embed/>
                  <p:pic>
                    <p:nvPicPr>
                      <p:cNvPr id="0" name="Object 3"/>
                      <p:cNvPicPr>
                        <a:picLocks noGrp="1" noChangeAspect="1" noChangeArrowheads="1"/>
                      </p:cNvPicPr>
                      <p:nvPr/>
                    </p:nvPicPr>
                    <p:blipFill>
                      <a:blip r:embed="rId8"/>
                      <a:srcRect/>
                      <a:stretch>
                        <a:fillRect/>
                      </a:stretch>
                    </p:blipFill>
                    <p:spPr bwMode="auto">
                      <a:xfrm>
                        <a:off x="800100" y="3140075"/>
                        <a:ext cx="839788" cy="57785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3" name="Group 12"/>
          <p:cNvGrpSpPr/>
          <p:nvPr/>
        </p:nvGrpSpPr>
        <p:grpSpPr>
          <a:xfrm>
            <a:off x="1828800" y="2133600"/>
            <a:ext cx="533400" cy="1504395"/>
            <a:chOff x="1828800" y="2133600"/>
            <a:chExt cx="533400" cy="1504395"/>
          </a:xfrm>
        </p:grpSpPr>
        <p:cxnSp>
          <p:nvCxnSpPr>
            <p:cNvPr id="3" name="Straight Arrow Connector 2"/>
            <p:cNvCxnSpPr/>
            <p:nvPr/>
          </p:nvCxnSpPr>
          <p:spPr>
            <a:xfrm>
              <a:off x="1828800" y="2133600"/>
              <a:ext cx="0" cy="1295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a:xfrm>
              <a:off x="1905000" y="3142695"/>
              <a:ext cx="457200" cy="4953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latin typeface="Garamond" pitchFamily="18" charset="0"/>
                </a:rPr>
                <a:t>+</a:t>
              </a:r>
              <a:endParaRPr lang="en-US" sz="2400" dirty="0">
                <a:latin typeface="Garamond" pitchFamily="18" charset="0"/>
              </a:endParaRPr>
            </a:p>
          </p:txBody>
        </p:sp>
      </p:grpSp>
      <p:graphicFrame>
        <p:nvGraphicFramePr>
          <p:cNvPr id="12" name="Object 11"/>
          <p:cNvGraphicFramePr>
            <a:graphicFrameLocks noGrp="1" noChangeAspect="1"/>
          </p:cNvGraphicFramePr>
          <p:nvPr>
            <p:extLst>
              <p:ext uri="{D42A27DB-BD31-4B8C-83A1-F6EECF244321}">
                <p14:modId xmlns:p14="http://schemas.microsoft.com/office/powerpoint/2010/main" val="1595942640"/>
              </p:ext>
            </p:extLst>
          </p:nvPr>
        </p:nvGraphicFramePr>
        <p:xfrm>
          <a:off x="238937" y="2362200"/>
          <a:ext cx="1360487" cy="274637"/>
        </p:xfrm>
        <a:graphic>
          <a:graphicData uri="http://schemas.openxmlformats.org/presentationml/2006/ole">
            <mc:AlternateContent xmlns:mc="http://schemas.openxmlformats.org/markup-compatibility/2006">
              <mc:Choice xmlns:v="urn:schemas-microsoft-com:vml" Requires="v">
                <p:oleObj spid="_x0000_s21554" name="Equation" r:id="rId9" imgW="1130040" imgH="228600" progId="Equation.3">
                  <p:embed/>
                </p:oleObj>
              </mc:Choice>
              <mc:Fallback>
                <p:oleObj name="Equation" r:id="rId9" imgW="1130040" imgH="228600" progId="Equation.3">
                  <p:embed/>
                  <p:pic>
                    <p:nvPicPr>
                      <p:cNvPr id="0" name="Object 4"/>
                      <p:cNvPicPr>
                        <a:picLocks noGrp="1" noChangeAspect="1" noChangeArrowheads="1"/>
                      </p:cNvPicPr>
                      <p:nvPr/>
                    </p:nvPicPr>
                    <p:blipFill>
                      <a:blip r:embed="rId10"/>
                      <a:srcRect/>
                      <a:stretch>
                        <a:fillRect/>
                      </a:stretch>
                    </p:blipFill>
                    <p:spPr bwMode="auto">
                      <a:xfrm>
                        <a:off x="238937" y="2362200"/>
                        <a:ext cx="1360487" cy="274637"/>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Content Placeholder 2"/>
          <p:cNvSpPr txBox="1">
            <a:spLocks/>
          </p:cNvSpPr>
          <p:nvPr/>
        </p:nvSpPr>
        <p:spPr>
          <a:xfrm>
            <a:off x="193069" y="4737717"/>
            <a:ext cx="4122198" cy="12192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latin typeface="Garamond" pitchFamily="18" charset="0"/>
              </a:rPr>
              <a:t>What is the question?</a:t>
            </a:r>
          </a:p>
          <a:p>
            <a:pPr marL="18288" indent="0" fontAlgn="auto">
              <a:buFont typeface="Wingdings" pitchFamily="2" charset="2"/>
              <a:buNone/>
              <a:defRPr/>
            </a:pPr>
            <a:r>
              <a:rPr lang="en-US" sz="2400" dirty="0" smtClean="0">
                <a:latin typeface="Garamond" pitchFamily="18" charset="0"/>
              </a:rPr>
              <a:t>What would be an answer?</a:t>
            </a:r>
          </a:p>
          <a:p>
            <a:pPr marL="18288" indent="0" fontAlgn="auto">
              <a:buFont typeface="Wingdings" pitchFamily="2" charset="2"/>
              <a:buNone/>
              <a:defRPr/>
            </a:pPr>
            <a:r>
              <a:rPr lang="en-US" sz="2400" dirty="0" smtClean="0">
                <a:latin typeface="Garamond" pitchFamily="18" charset="0"/>
              </a:rPr>
              <a:t>What might supply the answer?</a:t>
            </a:r>
            <a:endParaRPr lang="en-US" sz="2400" dirty="0">
              <a:latin typeface="Garamond" pitchFamily="18" charset="0"/>
            </a:endParaRPr>
          </a:p>
        </p:txBody>
      </p:sp>
      <p:graphicFrame>
        <p:nvGraphicFramePr>
          <p:cNvPr id="15" name="Object 14"/>
          <p:cNvGraphicFramePr>
            <a:graphicFrameLocks noGrp="1" noChangeAspect="1"/>
          </p:cNvGraphicFramePr>
          <p:nvPr>
            <p:extLst>
              <p:ext uri="{D42A27DB-BD31-4B8C-83A1-F6EECF244321}">
                <p14:modId xmlns:p14="http://schemas.microsoft.com/office/powerpoint/2010/main" val="715293050"/>
              </p:ext>
            </p:extLst>
          </p:nvPr>
        </p:nvGraphicFramePr>
        <p:xfrm>
          <a:off x="4724400" y="1600200"/>
          <a:ext cx="2921000" cy="787400"/>
        </p:xfrm>
        <a:graphic>
          <a:graphicData uri="http://schemas.openxmlformats.org/presentationml/2006/ole">
            <mc:AlternateContent xmlns:mc="http://schemas.openxmlformats.org/markup-compatibility/2006">
              <mc:Choice xmlns:v="urn:schemas-microsoft-com:vml" Requires="v">
                <p:oleObj spid="_x0000_s21555" name="Equation" r:id="rId11" imgW="1460160" imgH="393480" progId="Equation.3">
                  <p:embed/>
                </p:oleObj>
              </mc:Choice>
              <mc:Fallback>
                <p:oleObj name="Equation" r:id="rId11" imgW="1460160" imgH="393480" progId="Equation.3">
                  <p:embed/>
                  <p:pic>
                    <p:nvPicPr>
                      <p:cNvPr id="0" name="Object 6"/>
                      <p:cNvPicPr>
                        <a:picLocks noGrp="1" noChangeAspect="1" noChangeArrowheads="1"/>
                      </p:cNvPicPr>
                      <p:nvPr/>
                    </p:nvPicPr>
                    <p:blipFill>
                      <a:blip r:embed="rId12"/>
                      <a:srcRect/>
                      <a:stretch>
                        <a:fillRect/>
                      </a:stretch>
                    </p:blipFill>
                    <p:spPr bwMode="auto">
                      <a:xfrm>
                        <a:off x="4724400" y="1600200"/>
                        <a:ext cx="2921000" cy="78740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Grp="1" noChangeAspect="1"/>
          </p:cNvGraphicFramePr>
          <p:nvPr>
            <p:extLst>
              <p:ext uri="{D42A27DB-BD31-4B8C-83A1-F6EECF244321}">
                <p14:modId xmlns:p14="http://schemas.microsoft.com/office/powerpoint/2010/main" val="1938544290"/>
              </p:ext>
            </p:extLst>
          </p:nvPr>
        </p:nvGraphicFramePr>
        <p:xfrm>
          <a:off x="4724400" y="2834566"/>
          <a:ext cx="2768600" cy="787400"/>
        </p:xfrm>
        <a:graphic>
          <a:graphicData uri="http://schemas.openxmlformats.org/presentationml/2006/ole">
            <mc:AlternateContent xmlns:mc="http://schemas.openxmlformats.org/markup-compatibility/2006">
              <mc:Choice xmlns:v="urn:schemas-microsoft-com:vml" Requires="v">
                <p:oleObj spid="_x0000_s21556" name="Equation" r:id="rId13" imgW="1384200" imgH="393480" progId="Equation.3">
                  <p:embed/>
                </p:oleObj>
              </mc:Choice>
              <mc:Fallback>
                <p:oleObj name="Equation" r:id="rId13" imgW="1384200" imgH="393480" progId="Equation.3">
                  <p:embed/>
                  <p:pic>
                    <p:nvPicPr>
                      <p:cNvPr id="0" name="Object 14"/>
                      <p:cNvPicPr>
                        <a:picLocks noGrp="1" noChangeAspect="1" noChangeArrowheads="1"/>
                      </p:cNvPicPr>
                      <p:nvPr/>
                    </p:nvPicPr>
                    <p:blipFill>
                      <a:blip r:embed="rId14"/>
                      <a:srcRect/>
                      <a:stretch>
                        <a:fillRect/>
                      </a:stretch>
                    </p:blipFill>
                    <p:spPr bwMode="auto">
                      <a:xfrm>
                        <a:off x="4724400" y="2834566"/>
                        <a:ext cx="2768600" cy="78740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 name="Object 16"/>
          <p:cNvGraphicFramePr>
            <a:graphicFrameLocks noGrp="1" noChangeAspect="1"/>
          </p:cNvGraphicFramePr>
          <p:nvPr>
            <p:extLst>
              <p:ext uri="{D42A27DB-BD31-4B8C-83A1-F6EECF244321}">
                <p14:modId xmlns:p14="http://schemas.microsoft.com/office/powerpoint/2010/main" val="3422274562"/>
              </p:ext>
            </p:extLst>
          </p:nvPr>
        </p:nvGraphicFramePr>
        <p:xfrm>
          <a:off x="4724400" y="4068932"/>
          <a:ext cx="1371600" cy="939800"/>
        </p:xfrm>
        <a:graphic>
          <a:graphicData uri="http://schemas.openxmlformats.org/presentationml/2006/ole">
            <mc:AlternateContent xmlns:mc="http://schemas.openxmlformats.org/markup-compatibility/2006">
              <mc:Choice xmlns:v="urn:schemas-microsoft-com:vml" Requires="v">
                <p:oleObj spid="_x0000_s21557" name="Equation" r:id="rId15" imgW="685800" imgH="469800" progId="Equation.3">
                  <p:embed/>
                </p:oleObj>
              </mc:Choice>
              <mc:Fallback>
                <p:oleObj name="Equation" r:id="rId15" imgW="685800" imgH="469800" progId="Equation.3">
                  <p:embed/>
                  <p:pic>
                    <p:nvPicPr>
                      <p:cNvPr id="0" name="Object 15"/>
                      <p:cNvPicPr>
                        <a:picLocks noGrp="1" noChangeAspect="1" noChangeArrowheads="1"/>
                      </p:cNvPicPr>
                      <p:nvPr/>
                    </p:nvPicPr>
                    <p:blipFill>
                      <a:blip r:embed="rId16"/>
                      <a:srcRect/>
                      <a:stretch>
                        <a:fillRect/>
                      </a:stretch>
                    </p:blipFill>
                    <p:spPr bwMode="auto">
                      <a:xfrm>
                        <a:off x="4724400" y="4068932"/>
                        <a:ext cx="1371600" cy="93980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 name="Content Placeholder 2"/>
          <p:cNvSpPr txBox="1">
            <a:spLocks/>
          </p:cNvSpPr>
          <p:nvPr/>
        </p:nvSpPr>
        <p:spPr>
          <a:xfrm>
            <a:off x="4724400" y="5455699"/>
            <a:ext cx="4267200" cy="12192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latin typeface="Garamond" pitchFamily="18" charset="0"/>
              </a:rPr>
              <a:t>Check the units.</a:t>
            </a:r>
          </a:p>
          <a:p>
            <a:pPr marL="18288" indent="0" fontAlgn="auto">
              <a:buFont typeface="Wingdings" pitchFamily="2" charset="2"/>
              <a:buNone/>
              <a:defRPr/>
            </a:pPr>
            <a:r>
              <a:rPr lang="en-US" sz="2400" dirty="0" smtClean="0">
                <a:latin typeface="Garamond" pitchFamily="18" charset="0"/>
              </a:rPr>
              <a:t>Check the behavior.  ( h = 0 → ? )</a:t>
            </a:r>
          </a:p>
          <a:p>
            <a:pPr marL="18288" indent="0" fontAlgn="auto">
              <a:buFont typeface="Wingdings" pitchFamily="2" charset="2"/>
              <a:buNone/>
              <a:defRPr/>
            </a:pPr>
            <a:r>
              <a:rPr lang="en-US" sz="2400" dirty="0" smtClean="0">
                <a:latin typeface="Garamond" pitchFamily="18" charset="0"/>
              </a:rPr>
              <a:t>How far does it fall in 1.0s?</a:t>
            </a:r>
            <a:endParaRPr lang="en-US" sz="2400" dirty="0">
              <a:latin typeface="Garamond" pitchFamily="18" charset="0"/>
            </a:endParaRPr>
          </a:p>
        </p:txBody>
      </p:sp>
    </p:spTree>
    <p:extLst>
      <p:ext uri="{BB962C8B-B14F-4D97-AF65-F5344CB8AC3E}">
        <p14:creationId xmlns:p14="http://schemas.microsoft.com/office/powerpoint/2010/main" val="43864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12926" y="171450"/>
            <a:ext cx="8150831" cy="55245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algn="ctr" fontAlgn="auto">
              <a:buFont typeface="Wingdings" pitchFamily="2" charset="2"/>
              <a:buNone/>
              <a:defRPr/>
            </a:pPr>
            <a:r>
              <a:rPr lang="en-US" sz="2400" dirty="0" smtClean="0">
                <a:latin typeface="Garamond" pitchFamily="18" charset="0"/>
              </a:rPr>
              <a:t>First look at an Atwood’s machine.</a:t>
            </a:r>
            <a:endParaRPr lang="en-US" sz="2400" dirty="0">
              <a:latin typeface="Garamond" pitchFamily="18" charset="0"/>
            </a:endParaRPr>
          </a:p>
        </p:txBody>
      </p:sp>
      <p:graphicFrame>
        <p:nvGraphicFramePr>
          <p:cNvPr id="7" name="Object 6"/>
          <p:cNvGraphicFramePr>
            <a:graphicFrameLocks noGrp="1" noChangeAspect="1"/>
          </p:cNvGraphicFramePr>
          <p:nvPr>
            <p:extLst>
              <p:ext uri="{D42A27DB-BD31-4B8C-83A1-F6EECF244321}">
                <p14:modId xmlns:p14="http://schemas.microsoft.com/office/powerpoint/2010/main" val="2183398654"/>
              </p:ext>
            </p:extLst>
          </p:nvPr>
        </p:nvGraphicFramePr>
        <p:xfrm>
          <a:off x="4546599" y="4406222"/>
          <a:ext cx="1854200" cy="889000"/>
        </p:xfrm>
        <a:graphic>
          <a:graphicData uri="http://schemas.openxmlformats.org/presentationml/2006/ole">
            <mc:AlternateContent xmlns:mc="http://schemas.openxmlformats.org/markup-compatibility/2006">
              <mc:Choice xmlns:v="urn:schemas-microsoft-com:vml" Requires="v">
                <p:oleObj spid="_x0000_s22540" name="Equation" r:id="rId3" imgW="927000" imgH="444240" progId="Equation.3">
                  <p:embed/>
                </p:oleObj>
              </mc:Choice>
              <mc:Fallback>
                <p:oleObj name="Equation" r:id="rId3" imgW="927000" imgH="444240" progId="Equation.3">
                  <p:embed/>
                  <p:pic>
                    <p:nvPicPr>
                      <p:cNvPr id="0" name=""/>
                      <p:cNvPicPr>
                        <a:picLocks noGrp="1" noChangeAspect="1" noChangeArrowheads="1"/>
                      </p:cNvPicPr>
                      <p:nvPr/>
                    </p:nvPicPr>
                    <p:blipFill>
                      <a:blip r:embed="rId4"/>
                      <a:srcRect/>
                      <a:stretch>
                        <a:fillRect/>
                      </a:stretch>
                    </p:blipFill>
                    <p:spPr bwMode="auto">
                      <a:xfrm>
                        <a:off x="4546599" y="4406222"/>
                        <a:ext cx="1854200" cy="889000"/>
                      </a:xfrm>
                      <a:prstGeom prst="rect">
                        <a:avLst/>
                      </a:prstGeom>
                      <a:solidFill>
                        <a:srgbClr val="FFFF00"/>
                      </a:solidFill>
                      <a:ln>
                        <a:noFill/>
                      </a:ln>
                      <a:extLst/>
                    </p:spPr>
                  </p:pic>
                </p:oleObj>
              </mc:Fallback>
            </mc:AlternateContent>
          </a:graphicData>
        </a:graphic>
      </p:graphicFrame>
      <p:sp>
        <p:nvSpPr>
          <p:cNvPr id="9" name="Content Placeholder 2"/>
          <p:cNvSpPr txBox="1">
            <a:spLocks/>
          </p:cNvSpPr>
          <p:nvPr/>
        </p:nvSpPr>
        <p:spPr>
          <a:xfrm>
            <a:off x="2569" y="6515100"/>
            <a:ext cx="381000" cy="342900"/>
          </a:xfrm>
          <a:prstGeom prst="rect">
            <a:avLst/>
          </a:prstGeom>
          <a:blipFill>
            <a:blip r:embed="rId5"/>
            <a:tile tx="0" ty="0" sx="100000" sy="100000" flip="none" algn="tl"/>
          </a:blipFill>
        </p:spPr>
        <p:txBody>
          <a:bodyPr anchor="ctr">
            <a:normAutofit fontScale="62500" lnSpcReduction="20000"/>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chemeClr val="bg1"/>
                </a:solidFill>
                <a:latin typeface="Garamond" pitchFamily="18" charset="0"/>
              </a:rPr>
              <a:t>11</a:t>
            </a:r>
            <a:endParaRPr lang="en-US" sz="2400" dirty="0">
              <a:solidFill>
                <a:schemeClr val="bg1"/>
              </a:solidFill>
              <a:latin typeface="Garamond" pitchFamily="18" charset="0"/>
            </a:endParaRPr>
          </a:p>
        </p:txBody>
      </p:sp>
      <p:sp>
        <p:nvSpPr>
          <p:cNvPr id="10" name="Content Placeholder 2"/>
          <p:cNvSpPr txBox="1">
            <a:spLocks/>
          </p:cNvSpPr>
          <p:nvPr/>
        </p:nvSpPr>
        <p:spPr>
          <a:xfrm>
            <a:off x="8153400" y="0"/>
            <a:ext cx="990600" cy="342900"/>
          </a:xfrm>
          <a:prstGeom prst="rect">
            <a:avLst/>
          </a:prstGeom>
          <a:blipFill>
            <a:blip r:embed="rId6"/>
            <a:tile tx="0" ty="0" sx="100000" sy="100000" flip="none" algn="tl"/>
          </a:blipFill>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1600" dirty="0" smtClean="0">
                <a:latin typeface="Garamond" pitchFamily="18" charset="0"/>
              </a:rPr>
              <a:t>Atwood</a:t>
            </a:r>
            <a:endParaRPr lang="en-US" sz="1600" dirty="0">
              <a:latin typeface="Garamond" pitchFamily="18" charset="0"/>
            </a:endParaRPr>
          </a:p>
        </p:txBody>
      </p:sp>
      <p:sp>
        <p:nvSpPr>
          <p:cNvPr id="8" name="Content Placeholder 2"/>
          <p:cNvSpPr txBox="1">
            <a:spLocks/>
          </p:cNvSpPr>
          <p:nvPr/>
        </p:nvSpPr>
        <p:spPr>
          <a:xfrm>
            <a:off x="3239784" y="3778004"/>
            <a:ext cx="407459" cy="3429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latin typeface="Garamond" pitchFamily="18" charset="0"/>
              </a:rPr>
              <a:t>a</a:t>
            </a:r>
            <a:endParaRPr lang="en-US" sz="2400" dirty="0">
              <a:latin typeface="Garamond" pitchFamily="18" charset="0"/>
            </a:endParaRPr>
          </a:p>
        </p:txBody>
      </p:sp>
      <p:sp>
        <p:nvSpPr>
          <p:cNvPr id="11" name="Content Placeholder 2"/>
          <p:cNvSpPr txBox="1">
            <a:spLocks/>
          </p:cNvSpPr>
          <p:nvPr/>
        </p:nvSpPr>
        <p:spPr>
          <a:xfrm>
            <a:off x="876300" y="990600"/>
            <a:ext cx="7391400" cy="11430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latin typeface="Garamond" pitchFamily="18" charset="0"/>
              </a:rPr>
              <a:t>If the masses are equal, a = 0.  If the masses are not equal,  a ≠ 0.  In that case, how long does it take the larger block to descend a distance h?</a:t>
            </a:r>
            <a:endParaRPr lang="en-US" sz="2400" dirty="0">
              <a:latin typeface="Garamond" pitchFamily="18" charset="0"/>
            </a:endParaRPr>
          </a:p>
        </p:txBody>
      </p:sp>
      <p:grpSp>
        <p:nvGrpSpPr>
          <p:cNvPr id="33" name="Group 32"/>
          <p:cNvGrpSpPr/>
          <p:nvPr/>
        </p:nvGrpSpPr>
        <p:grpSpPr>
          <a:xfrm>
            <a:off x="6705600" y="2514600"/>
            <a:ext cx="2438400" cy="3657600"/>
            <a:chOff x="6705600" y="2514600"/>
            <a:chExt cx="2438400" cy="3657600"/>
          </a:xfrm>
        </p:grpSpPr>
        <p:sp>
          <p:nvSpPr>
            <p:cNvPr id="2" name="Oval 1"/>
            <p:cNvSpPr/>
            <p:nvPr/>
          </p:nvSpPr>
          <p:spPr>
            <a:xfrm>
              <a:off x="7315200" y="2514600"/>
              <a:ext cx="952500" cy="914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a:stCxn id="2" idx="2"/>
            </p:cNvCxnSpPr>
            <p:nvPr/>
          </p:nvCxnSpPr>
          <p:spPr>
            <a:xfrm>
              <a:off x="7315200" y="2971800"/>
              <a:ext cx="0" cy="1371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2" idx="6"/>
            </p:cNvCxnSpPr>
            <p:nvPr/>
          </p:nvCxnSpPr>
          <p:spPr>
            <a:xfrm>
              <a:off x="8267700" y="2971800"/>
              <a:ext cx="0" cy="1371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162800" y="4343400"/>
              <a:ext cx="304800" cy="381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8115300" y="4343400"/>
              <a:ext cx="304800" cy="6858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flipH="1">
              <a:off x="6705600" y="6172200"/>
              <a:ext cx="2209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ight Brace 16"/>
            <p:cNvSpPr/>
            <p:nvPr/>
          </p:nvSpPr>
          <p:spPr>
            <a:xfrm>
              <a:off x="8420100" y="5029200"/>
              <a:ext cx="228600" cy="1143000"/>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Content Placeholder 2"/>
            <p:cNvSpPr txBox="1">
              <a:spLocks/>
            </p:cNvSpPr>
            <p:nvPr/>
          </p:nvSpPr>
          <p:spPr>
            <a:xfrm>
              <a:off x="8648700" y="5429250"/>
              <a:ext cx="495300" cy="3429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latin typeface="Garamond" pitchFamily="18" charset="0"/>
                </a:rPr>
                <a:t>h</a:t>
              </a:r>
              <a:endParaRPr lang="en-US" sz="2400" dirty="0">
                <a:latin typeface="Garamond" pitchFamily="18" charset="0"/>
              </a:endParaRPr>
            </a:p>
          </p:txBody>
        </p:sp>
      </p:grpSp>
      <p:sp>
        <p:nvSpPr>
          <p:cNvPr id="19" name="Content Placeholder 2"/>
          <p:cNvSpPr txBox="1">
            <a:spLocks/>
          </p:cNvSpPr>
          <p:nvPr/>
        </p:nvSpPr>
        <p:spPr>
          <a:xfrm>
            <a:off x="990600" y="2514600"/>
            <a:ext cx="3733800" cy="4572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latin typeface="Garamond" pitchFamily="18" charset="0"/>
              </a:rPr>
              <a:t>Draw a picture of the object.</a:t>
            </a:r>
            <a:endParaRPr lang="en-US" sz="2400" dirty="0">
              <a:latin typeface="Garamond" pitchFamily="18" charset="0"/>
            </a:endParaRPr>
          </a:p>
        </p:txBody>
      </p:sp>
      <p:sp>
        <p:nvSpPr>
          <p:cNvPr id="20" name="Rectangle 19"/>
          <p:cNvSpPr/>
          <p:nvPr/>
        </p:nvSpPr>
        <p:spPr>
          <a:xfrm>
            <a:off x="2438400" y="3657600"/>
            <a:ext cx="304800" cy="6858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Arrow Connector 23"/>
          <p:cNvCxnSpPr>
            <a:stCxn id="20" idx="2"/>
          </p:cNvCxnSpPr>
          <p:nvPr/>
        </p:nvCxnSpPr>
        <p:spPr>
          <a:xfrm>
            <a:off x="2590800" y="4343400"/>
            <a:ext cx="0" cy="6858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2590800" y="3200400"/>
            <a:ext cx="520170" cy="457200"/>
            <a:chOff x="2590800" y="3200400"/>
            <a:chExt cx="520170" cy="457200"/>
          </a:xfrm>
        </p:grpSpPr>
        <p:cxnSp>
          <p:nvCxnSpPr>
            <p:cNvPr id="22" name="Straight Arrow Connector 21"/>
            <p:cNvCxnSpPr>
              <a:stCxn id="20" idx="0"/>
            </p:cNvCxnSpPr>
            <p:nvPr/>
          </p:nvCxnSpPr>
          <p:spPr>
            <a:xfrm flipV="1">
              <a:off x="2590800" y="3200400"/>
              <a:ext cx="0" cy="4572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Content Placeholder 2"/>
            <p:cNvSpPr txBox="1">
              <a:spLocks/>
            </p:cNvSpPr>
            <p:nvPr/>
          </p:nvSpPr>
          <p:spPr>
            <a:xfrm>
              <a:off x="2604029" y="3204839"/>
              <a:ext cx="506941" cy="3429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latin typeface="Garamond" pitchFamily="18" charset="0"/>
                </a:rPr>
                <a:t>T</a:t>
              </a:r>
              <a:endParaRPr lang="en-US" sz="2400" dirty="0">
                <a:latin typeface="Garamond" pitchFamily="18" charset="0"/>
              </a:endParaRPr>
            </a:p>
          </p:txBody>
        </p:sp>
      </p:grpSp>
      <p:sp>
        <p:nvSpPr>
          <p:cNvPr id="26" name="Content Placeholder 2"/>
          <p:cNvSpPr txBox="1">
            <a:spLocks/>
          </p:cNvSpPr>
          <p:nvPr/>
        </p:nvSpPr>
        <p:spPr>
          <a:xfrm>
            <a:off x="1447800" y="3657600"/>
            <a:ext cx="495300" cy="3429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latin typeface="Garamond" pitchFamily="18" charset="0"/>
              </a:rPr>
              <a:t>+</a:t>
            </a:r>
            <a:endParaRPr lang="en-US" sz="2400" dirty="0">
              <a:latin typeface="Garamond" pitchFamily="18" charset="0"/>
            </a:endParaRPr>
          </a:p>
        </p:txBody>
      </p:sp>
      <p:sp>
        <p:nvSpPr>
          <p:cNvPr id="27" name="Content Placeholder 2"/>
          <p:cNvSpPr txBox="1">
            <a:spLocks/>
          </p:cNvSpPr>
          <p:nvPr/>
        </p:nvSpPr>
        <p:spPr>
          <a:xfrm>
            <a:off x="2625570" y="4507822"/>
            <a:ext cx="559859" cy="3429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latin typeface="Garamond" pitchFamily="18" charset="0"/>
              </a:rPr>
              <a:t>W</a:t>
            </a:r>
            <a:endParaRPr lang="en-US" sz="2400" dirty="0">
              <a:latin typeface="Garamond" pitchFamily="18" charset="0"/>
            </a:endParaRPr>
          </a:p>
        </p:txBody>
      </p:sp>
      <p:sp>
        <p:nvSpPr>
          <p:cNvPr id="28" name="Content Placeholder 2"/>
          <p:cNvSpPr txBox="1">
            <a:spLocks/>
          </p:cNvSpPr>
          <p:nvPr/>
        </p:nvSpPr>
        <p:spPr>
          <a:xfrm>
            <a:off x="4567560" y="3435104"/>
            <a:ext cx="1833239" cy="908296"/>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FFFF00"/>
                </a:solidFill>
                <a:latin typeface="Garamond" pitchFamily="18" charset="0"/>
              </a:rPr>
              <a:t>Write down the answer.</a:t>
            </a:r>
            <a:endParaRPr lang="en-US" sz="2400" dirty="0">
              <a:solidFill>
                <a:srgbClr val="FFFF00"/>
              </a:solidFill>
              <a:latin typeface="Garamond" pitchFamily="18" charset="0"/>
            </a:endParaRPr>
          </a:p>
        </p:txBody>
      </p:sp>
      <p:cxnSp>
        <p:nvCxnSpPr>
          <p:cNvPr id="30" name="Straight Arrow Connector 29"/>
          <p:cNvCxnSpPr/>
          <p:nvPr/>
        </p:nvCxnSpPr>
        <p:spPr>
          <a:xfrm>
            <a:off x="3581400" y="3886200"/>
            <a:ext cx="0" cy="381000"/>
          </a:xfrm>
          <a:prstGeom prst="straightConnector1">
            <a:avLst/>
          </a:prstGeom>
          <a:ln w="41275" cmpd="dbl">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1828800" y="3657600"/>
            <a:ext cx="0" cy="46330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Content Placeholder 2"/>
          <p:cNvSpPr txBox="1">
            <a:spLocks/>
          </p:cNvSpPr>
          <p:nvPr/>
        </p:nvSpPr>
        <p:spPr>
          <a:xfrm>
            <a:off x="838200" y="5428510"/>
            <a:ext cx="3810000" cy="66675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latin typeface="Garamond" pitchFamily="18" charset="0"/>
              </a:rPr>
              <a:t>Not identical to Drop the Rock but very similar.</a:t>
            </a:r>
            <a:endParaRPr lang="en-US" sz="2400" dirty="0">
              <a:latin typeface="Garamond" pitchFamily="18" charset="0"/>
            </a:endParaRPr>
          </a:p>
        </p:txBody>
      </p:sp>
      <p:sp>
        <p:nvSpPr>
          <p:cNvPr id="36" name="Content Placeholder 2"/>
          <p:cNvSpPr txBox="1">
            <a:spLocks/>
          </p:cNvSpPr>
          <p:nvPr/>
        </p:nvSpPr>
        <p:spPr>
          <a:xfrm>
            <a:off x="4557203" y="5416303"/>
            <a:ext cx="1833239" cy="908296"/>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FFFF00"/>
                </a:solidFill>
                <a:latin typeface="Garamond" pitchFamily="18" charset="0"/>
              </a:rPr>
              <a:t>Next time we will find a.</a:t>
            </a:r>
            <a:endParaRPr lang="en-US" sz="2400" dirty="0">
              <a:solidFill>
                <a:srgbClr val="FFFF00"/>
              </a:solidFill>
              <a:latin typeface="Garamond" pitchFamily="18" charset="0"/>
            </a:endParaRPr>
          </a:p>
        </p:txBody>
      </p:sp>
    </p:spTree>
    <p:extLst>
      <p:ext uri="{BB962C8B-B14F-4D97-AF65-F5344CB8AC3E}">
        <p14:creationId xmlns:p14="http://schemas.microsoft.com/office/powerpoint/2010/main" val="282339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9" grpId="0"/>
      <p:bldP spid="20" grpId="0" animBg="1"/>
      <p:bldP spid="26" grpId="0"/>
      <p:bldP spid="27" grpId="0"/>
      <p:bldP spid="28" grpId="0"/>
      <p:bldP spid="35" grpId="0"/>
      <p:bldP spid="3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30893" y="228600"/>
            <a:ext cx="8482213" cy="134419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solidFill>
                  <a:srgbClr val="FFFF00"/>
                </a:solidFill>
              </a:rPr>
              <a:t>Clicker Question (L4Q1)	An object starts at rest at a position of 10m.  If its velocity is then as shown in the graph, what is its location at a time of 8 seconds?</a:t>
            </a:r>
            <a:endParaRPr lang="en-US" sz="2800" dirty="0">
              <a:solidFill>
                <a:srgbClr val="FFFF00"/>
              </a:solidFill>
            </a:endParaRPr>
          </a:p>
        </p:txBody>
      </p:sp>
      <p:sp>
        <p:nvSpPr>
          <p:cNvPr id="4" name="Title 1"/>
          <p:cNvSpPr txBox="1">
            <a:spLocks/>
          </p:cNvSpPr>
          <p:nvPr/>
        </p:nvSpPr>
        <p:spPr>
          <a:xfrm>
            <a:off x="330893" y="2281577"/>
            <a:ext cx="2465660" cy="47180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a:solidFill>
                  <a:srgbClr val="FFFF00"/>
                </a:solidFill>
              </a:rPr>
              <a:t>A</a:t>
            </a:r>
            <a:r>
              <a:rPr lang="en-US" sz="2800" dirty="0" smtClean="0">
                <a:solidFill>
                  <a:srgbClr val="FFFF00"/>
                </a:solidFill>
              </a:rPr>
              <a:t>)  -4 m/s </a:t>
            </a:r>
            <a:r>
              <a:rPr lang="en-US" sz="2800" dirty="0">
                <a:solidFill>
                  <a:srgbClr val="FFFF00"/>
                </a:solidFill>
              </a:rPr>
              <a:t>	</a:t>
            </a:r>
          </a:p>
        </p:txBody>
      </p:sp>
      <p:sp>
        <p:nvSpPr>
          <p:cNvPr id="8" name="Title 1"/>
          <p:cNvSpPr txBox="1">
            <a:spLocks/>
          </p:cNvSpPr>
          <p:nvPr/>
        </p:nvSpPr>
        <p:spPr>
          <a:xfrm>
            <a:off x="0" y="6528195"/>
            <a:ext cx="411480" cy="325817"/>
          </a:xfrm>
          <a:prstGeom prst="rect">
            <a:avLst/>
          </a:prstGeom>
          <a:blipFill>
            <a:blip r:embed="rId2"/>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2</a:t>
            </a:r>
          </a:p>
        </p:txBody>
      </p:sp>
      <p:sp>
        <p:nvSpPr>
          <p:cNvPr id="9" name="Title 1"/>
          <p:cNvSpPr txBox="1">
            <a:spLocks/>
          </p:cNvSpPr>
          <p:nvPr/>
        </p:nvSpPr>
        <p:spPr>
          <a:xfrm>
            <a:off x="330893" y="3462162"/>
            <a:ext cx="2459167" cy="47180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a:solidFill>
                  <a:srgbClr val="FFFF00"/>
                </a:solidFill>
              </a:rPr>
              <a:t>B</a:t>
            </a:r>
            <a:r>
              <a:rPr lang="en-US" sz="2800" dirty="0" smtClean="0">
                <a:solidFill>
                  <a:srgbClr val="FFFF00"/>
                </a:solidFill>
              </a:rPr>
              <a:t>)  -1 m/s</a:t>
            </a:r>
            <a:r>
              <a:rPr lang="en-US" sz="2800" baseline="30000" dirty="0" smtClean="0">
                <a:solidFill>
                  <a:srgbClr val="FFFF00"/>
                </a:solidFill>
              </a:rPr>
              <a:t>2</a:t>
            </a:r>
            <a:r>
              <a:rPr lang="en-US" sz="2800" dirty="0">
                <a:solidFill>
                  <a:srgbClr val="FFFF00"/>
                </a:solidFill>
              </a:rPr>
              <a:t>	</a:t>
            </a:r>
          </a:p>
        </p:txBody>
      </p:sp>
      <p:sp>
        <p:nvSpPr>
          <p:cNvPr id="10" name="Title 1"/>
          <p:cNvSpPr txBox="1">
            <a:spLocks/>
          </p:cNvSpPr>
          <p:nvPr/>
        </p:nvSpPr>
        <p:spPr>
          <a:xfrm>
            <a:off x="330893" y="4642747"/>
            <a:ext cx="2511351" cy="47180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a:solidFill>
                  <a:srgbClr val="FFFF00"/>
                </a:solidFill>
              </a:rPr>
              <a:t>C</a:t>
            </a:r>
            <a:r>
              <a:rPr lang="en-US" sz="2800" dirty="0" smtClean="0">
                <a:solidFill>
                  <a:srgbClr val="FFFF00"/>
                </a:solidFill>
              </a:rPr>
              <a:t>)  -4 m</a:t>
            </a:r>
            <a:endParaRPr lang="en-US" sz="2800" dirty="0">
              <a:solidFill>
                <a:srgbClr val="FFFF00"/>
              </a:solidFill>
            </a:endParaRPr>
          </a:p>
        </p:txBody>
      </p:sp>
      <p:sp>
        <p:nvSpPr>
          <p:cNvPr id="11" name="Title 1"/>
          <p:cNvSpPr txBox="1">
            <a:spLocks/>
          </p:cNvSpPr>
          <p:nvPr/>
        </p:nvSpPr>
        <p:spPr>
          <a:xfrm>
            <a:off x="330893" y="5823331"/>
            <a:ext cx="2282750" cy="47180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a:solidFill>
                  <a:srgbClr val="FFFF00"/>
                </a:solidFill>
              </a:rPr>
              <a:t>D</a:t>
            </a:r>
            <a:r>
              <a:rPr lang="en-US" sz="2800" dirty="0" smtClean="0">
                <a:solidFill>
                  <a:srgbClr val="FFFF00"/>
                </a:solidFill>
              </a:rPr>
              <a:t>)  +6 m</a:t>
            </a:r>
            <a:r>
              <a:rPr lang="en-US" sz="2800" dirty="0">
                <a:solidFill>
                  <a:srgbClr val="FFFF00"/>
                </a:solidFill>
              </a:rPr>
              <a:t>	</a:t>
            </a:r>
          </a:p>
        </p:txBody>
      </p:sp>
      <p:graphicFrame>
        <p:nvGraphicFramePr>
          <p:cNvPr id="2" name="Chart 1"/>
          <p:cNvGraphicFramePr/>
          <p:nvPr>
            <p:extLst>
              <p:ext uri="{D42A27DB-BD31-4B8C-83A1-F6EECF244321}">
                <p14:modId xmlns:p14="http://schemas.microsoft.com/office/powerpoint/2010/main" val="1314706562"/>
              </p:ext>
            </p:extLst>
          </p:nvPr>
        </p:nvGraphicFramePr>
        <p:xfrm>
          <a:off x="3022847" y="2692400"/>
          <a:ext cx="6096000" cy="4064000"/>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Straight Connector 5"/>
          <p:cNvCxnSpPr/>
          <p:nvPr/>
        </p:nvCxnSpPr>
        <p:spPr>
          <a:xfrm>
            <a:off x="3860106" y="4572000"/>
            <a:ext cx="495300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642377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11"/>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2569" y="6515100"/>
            <a:ext cx="381000" cy="342900"/>
          </a:xfrm>
          <a:prstGeom prst="rect">
            <a:avLst/>
          </a:prstGeom>
          <a:blipFill>
            <a:blip r:embed="rId2"/>
            <a:tile tx="0" ty="0" sx="100000" sy="100000" flip="none" algn="tl"/>
          </a:blipFill>
        </p:spPr>
        <p:txBody>
          <a:bodyPr anchor="ctr">
            <a:normAutofit fontScale="85000" lnSpcReduction="20000"/>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a:solidFill>
                  <a:schemeClr val="bg1"/>
                </a:solidFill>
                <a:latin typeface="Garamond" pitchFamily="18" charset="0"/>
              </a:rPr>
              <a:t>3</a:t>
            </a:r>
          </a:p>
        </p:txBody>
      </p:sp>
      <p:sp>
        <p:nvSpPr>
          <p:cNvPr id="12" name="Content Placeholder 2"/>
          <p:cNvSpPr txBox="1">
            <a:spLocks/>
          </p:cNvSpPr>
          <p:nvPr/>
        </p:nvSpPr>
        <p:spPr>
          <a:xfrm>
            <a:off x="397696" y="171450"/>
            <a:ext cx="7450904" cy="3429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algn="ctr" fontAlgn="auto">
              <a:buFont typeface="Wingdings" pitchFamily="2" charset="2"/>
              <a:buNone/>
              <a:defRPr/>
            </a:pPr>
            <a:r>
              <a:rPr lang="en-US" sz="3200" dirty="0" smtClean="0">
                <a:latin typeface="Garamond" pitchFamily="18" charset="0"/>
              </a:rPr>
              <a:t>Relative Velocity</a:t>
            </a:r>
            <a:endParaRPr lang="en-US" sz="3200" dirty="0">
              <a:latin typeface="Garamond" pitchFamily="18" charset="0"/>
            </a:endParaRPr>
          </a:p>
        </p:txBody>
      </p:sp>
      <p:sp>
        <p:nvSpPr>
          <p:cNvPr id="13" name="Content Placeholder 2"/>
          <p:cNvSpPr txBox="1">
            <a:spLocks/>
          </p:cNvSpPr>
          <p:nvPr/>
        </p:nvSpPr>
        <p:spPr>
          <a:xfrm>
            <a:off x="397696" y="767009"/>
            <a:ext cx="8379431" cy="15240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FFFF00"/>
                </a:solidFill>
                <a:latin typeface="Garamond" pitchFamily="18" charset="0"/>
              </a:rPr>
              <a:t>Clicker Question (L4Q2)  You are on a train that is traveling north at 30.0mph relative to the ground.  Relative to the train you walk at 3.0mph toward the front of the train.  What is your velocity relative to the ground?</a:t>
            </a:r>
            <a:endParaRPr lang="en-US" sz="2400" dirty="0">
              <a:solidFill>
                <a:srgbClr val="FFFF00"/>
              </a:solidFill>
              <a:latin typeface="Garamond" pitchFamily="18" charset="0"/>
            </a:endParaRPr>
          </a:p>
        </p:txBody>
      </p:sp>
      <p:sp>
        <p:nvSpPr>
          <p:cNvPr id="14" name="Content Placeholder 2"/>
          <p:cNvSpPr txBox="1">
            <a:spLocks/>
          </p:cNvSpPr>
          <p:nvPr/>
        </p:nvSpPr>
        <p:spPr>
          <a:xfrm>
            <a:off x="397697" y="2543668"/>
            <a:ext cx="3369210"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FFFF00"/>
                </a:solidFill>
                <a:latin typeface="Garamond" pitchFamily="18" charset="0"/>
              </a:rPr>
              <a:t>A) 30.0mph to the north</a:t>
            </a:r>
            <a:endParaRPr lang="en-US" sz="2400" dirty="0">
              <a:solidFill>
                <a:srgbClr val="FFFF00"/>
              </a:solidFill>
              <a:latin typeface="Garamond" pitchFamily="18" charset="0"/>
            </a:endParaRPr>
          </a:p>
        </p:txBody>
      </p:sp>
      <p:sp>
        <p:nvSpPr>
          <p:cNvPr id="15" name="Content Placeholder 2"/>
          <p:cNvSpPr txBox="1">
            <a:spLocks/>
          </p:cNvSpPr>
          <p:nvPr/>
        </p:nvSpPr>
        <p:spPr>
          <a:xfrm>
            <a:off x="397697" y="3253527"/>
            <a:ext cx="3507554"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a:solidFill>
                  <a:srgbClr val="FFFF00"/>
                </a:solidFill>
                <a:latin typeface="Garamond" pitchFamily="18" charset="0"/>
              </a:rPr>
              <a:t>B)  33.0mph to the north</a:t>
            </a:r>
          </a:p>
        </p:txBody>
      </p:sp>
      <p:sp>
        <p:nvSpPr>
          <p:cNvPr id="16" name="Content Placeholder 2"/>
          <p:cNvSpPr txBox="1">
            <a:spLocks/>
          </p:cNvSpPr>
          <p:nvPr/>
        </p:nvSpPr>
        <p:spPr>
          <a:xfrm>
            <a:off x="397697" y="3963386"/>
            <a:ext cx="3369210"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a:solidFill>
                  <a:srgbClr val="FFFF00"/>
                </a:solidFill>
                <a:latin typeface="Garamond" pitchFamily="18" charset="0"/>
              </a:rPr>
              <a:t>C)  27.0mph to the north</a:t>
            </a:r>
          </a:p>
        </p:txBody>
      </p:sp>
      <p:sp>
        <p:nvSpPr>
          <p:cNvPr id="17" name="Content Placeholder 2"/>
          <p:cNvSpPr txBox="1">
            <a:spLocks/>
          </p:cNvSpPr>
          <p:nvPr/>
        </p:nvSpPr>
        <p:spPr>
          <a:xfrm>
            <a:off x="397697" y="4673244"/>
            <a:ext cx="3507554"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a:solidFill>
                  <a:srgbClr val="FFFF00"/>
                </a:solidFill>
                <a:latin typeface="Garamond" pitchFamily="18" charset="0"/>
              </a:rPr>
              <a:t>D)  </a:t>
            </a:r>
            <a:r>
              <a:rPr lang="en-US" sz="2400" dirty="0" smtClean="0">
                <a:solidFill>
                  <a:srgbClr val="FFFF00"/>
                </a:solidFill>
                <a:latin typeface="Garamond" pitchFamily="18" charset="0"/>
              </a:rPr>
              <a:t>30.1mph </a:t>
            </a:r>
            <a:r>
              <a:rPr lang="en-US" sz="2400" dirty="0">
                <a:solidFill>
                  <a:srgbClr val="FFFF00"/>
                </a:solidFill>
                <a:latin typeface="Garamond" pitchFamily="18" charset="0"/>
              </a:rPr>
              <a:t>to the north</a:t>
            </a:r>
          </a:p>
        </p:txBody>
      </p:sp>
      <p:grpSp>
        <p:nvGrpSpPr>
          <p:cNvPr id="26" name="Group 25"/>
          <p:cNvGrpSpPr/>
          <p:nvPr/>
        </p:nvGrpSpPr>
        <p:grpSpPr>
          <a:xfrm>
            <a:off x="3505200" y="4953000"/>
            <a:ext cx="1295400" cy="438150"/>
            <a:chOff x="3505200" y="4953000"/>
            <a:chExt cx="1295400" cy="438150"/>
          </a:xfrm>
        </p:grpSpPr>
        <p:cxnSp>
          <p:nvCxnSpPr>
            <p:cNvPr id="18" name="Straight Arrow Connector 17"/>
            <p:cNvCxnSpPr/>
            <p:nvPr/>
          </p:nvCxnSpPr>
          <p:spPr>
            <a:xfrm>
              <a:off x="3505200" y="5391150"/>
              <a:ext cx="12954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Content Placeholder 2"/>
            <p:cNvSpPr txBox="1">
              <a:spLocks/>
            </p:cNvSpPr>
            <p:nvPr/>
          </p:nvSpPr>
          <p:spPr>
            <a:xfrm>
              <a:off x="3905250" y="4953000"/>
              <a:ext cx="495300" cy="43815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a:latin typeface="Garamond" pitchFamily="18" charset="0"/>
                </a:rPr>
                <a:t>N</a:t>
              </a:r>
            </a:p>
          </p:txBody>
        </p:sp>
      </p:grpSp>
      <p:grpSp>
        <p:nvGrpSpPr>
          <p:cNvPr id="27" name="Group 26"/>
          <p:cNvGrpSpPr/>
          <p:nvPr/>
        </p:nvGrpSpPr>
        <p:grpSpPr>
          <a:xfrm>
            <a:off x="914400" y="5593487"/>
            <a:ext cx="4572000" cy="654913"/>
            <a:chOff x="914400" y="5593487"/>
            <a:chExt cx="4572000" cy="654913"/>
          </a:xfrm>
        </p:grpSpPr>
        <p:sp>
          <p:nvSpPr>
            <p:cNvPr id="20" name="Right Arrow 19"/>
            <p:cNvSpPr/>
            <p:nvPr/>
          </p:nvSpPr>
          <p:spPr>
            <a:xfrm>
              <a:off x="914400" y="5943600"/>
              <a:ext cx="4572000" cy="304800"/>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2"/>
            <p:cNvSpPr txBox="1">
              <a:spLocks/>
            </p:cNvSpPr>
            <p:nvPr/>
          </p:nvSpPr>
          <p:spPr>
            <a:xfrm>
              <a:off x="2613549" y="5593487"/>
              <a:ext cx="1295400" cy="43815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92D050"/>
                  </a:solidFill>
                  <a:latin typeface="Garamond" pitchFamily="18" charset="0"/>
                </a:rPr>
                <a:t>30.0mph</a:t>
              </a:r>
              <a:endParaRPr lang="en-US" sz="2400" dirty="0">
                <a:solidFill>
                  <a:srgbClr val="92D050"/>
                </a:solidFill>
                <a:latin typeface="Garamond" pitchFamily="18" charset="0"/>
              </a:endParaRPr>
            </a:p>
          </p:txBody>
        </p:sp>
      </p:grpSp>
      <p:grpSp>
        <p:nvGrpSpPr>
          <p:cNvPr id="28" name="Group 27"/>
          <p:cNvGrpSpPr/>
          <p:nvPr/>
        </p:nvGrpSpPr>
        <p:grpSpPr>
          <a:xfrm>
            <a:off x="5105400" y="5522096"/>
            <a:ext cx="1295400" cy="725934"/>
            <a:chOff x="5105400" y="5522096"/>
            <a:chExt cx="1295400" cy="725934"/>
          </a:xfrm>
        </p:grpSpPr>
        <p:sp>
          <p:nvSpPr>
            <p:cNvPr id="21" name="Right Arrow 20"/>
            <p:cNvSpPr/>
            <p:nvPr/>
          </p:nvSpPr>
          <p:spPr>
            <a:xfrm>
              <a:off x="5486400" y="5943230"/>
              <a:ext cx="533400" cy="304800"/>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2"/>
            <p:cNvSpPr txBox="1">
              <a:spLocks/>
            </p:cNvSpPr>
            <p:nvPr/>
          </p:nvSpPr>
          <p:spPr>
            <a:xfrm>
              <a:off x="5105400" y="5522096"/>
              <a:ext cx="1295400" cy="43815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92D050"/>
                  </a:solidFill>
                  <a:latin typeface="Garamond" pitchFamily="18" charset="0"/>
                </a:rPr>
                <a:t>3.0mph</a:t>
              </a:r>
              <a:endParaRPr lang="en-US" sz="2400" dirty="0">
                <a:solidFill>
                  <a:srgbClr val="92D050"/>
                </a:solidFill>
                <a:latin typeface="Garamond" pitchFamily="18" charset="0"/>
              </a:endParaRPr>
            </a:p>
          </p:txBody>
        </p:sp>
      </p:grpSp>
      <p:grpSp>
        <p:nvGrpSpPr>
          <p:cNvPr id="29" name="Group 28"/>
          <p:cNvGrpSpPr/>
          <p:nvPr/>
        </p:nvGrpSpPr>
        <p:grpSpPr>
          <a:xfrm>
            <a:off x="914400" y="6248400"/>
            <a:ext cx="5105400" cy="610678"/>
            <a:chOff x="914400" y="6248400"/>
            <a:chExt cx="5105400" cy="610678"/>
          </a:xfrm>
        </p:grpSpPr>
        <p:sp>
          <p:nvSpPr>
            <p:cNvPr id="22" name="Right Arrow 21"/>
            <p:cNvSpPr/>
            <p:nvPr/>
          </p:nvSpPr>
          <p:spPr>
            <a:xfrm>
              <a:off x="914400" y="6248400"/>
              <a:ext cx="5105400" cy="304800"/>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ontent Placeholder 2"/>
            <p:cNvSpPr txBox="1">
              <a:spLocks/>
            </p:cNvSpPr>
            <p:nvPr/>
          </p:nvSpPr>
          <p:spPr>
            <a:xfrm>
              <a:off x="3119206" y="6420928"/>
              <a:ext cx="1295400" cy="43815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FFFF00"/>
                  </a:solidFill>
                  <a:latin typeface="Garamond" pitchFamily="18" charset="0"/>
                </a:rPr>
                <a:t>33.0mph</a:t>
              </a:r>
              <a:endParaRPr lang="en-US" sz="2400" dirty="0">
                <a:solidFill>
                  <a:srgbClr val="FFFF00"/>
                </a:solidFill>
                <a:latin typeface="Garamond" pitchFamily="18" charset="0"/>
              </a:endParaRPr>
            </a:p>
          </p:txBody>
        </p:sp>
      </p:grpSp>
      <p:sp>
        <p:nvSpPr>
          <p:cNvPr id="30" name="Content Placeholder 2"/>
          <p:cNvSpPr txBox="1">
            <a:spLocks/>
          </p:cNvSpPr>
          <p:nvPr/>
        </p:nvSpPr>
        <p:spPr>
          <a:xfrm>
            <a:off x="8001000" y="0"/>
            <a:ext cx="1143000" cy="342900"/>
          </a:xfrm>
          <a:prstGeom prst="rect">
            <a:avLst/>
          </a:prstGeom>
          <a:blipFill>
            <a:blip r:embed="rId3"/>
            <a:tile tx="0" ty="0" sx="100000" sy="100000" flip="none" algn="tl"/>
          </a:blipFill>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1600" dirty="0" smtClean="0">
                <a:latin typeface="Garamond" pitchFamily="18" charset="0"/>
              </a:rPr>
              <a:t>Toy Tractor</a:t>
            </a:r>
            <a:endParaRPr lang="en-US" sz="1600" dirty="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8" presetClass="emph" presetSubtype="0" fill="hold" nodeType="clickEffect">
                                  <p:stCondLst>
                                    <p:cond delay="0"/>
                                  </p:stCondLst>
                                  <p:iterate type="lt">
                                    <p:tmPct val="4000"/>
                                  </p:iterate>
                                  <p:childTnLst>
                                    <p:set>
                                      <p:cBhvr override="childStyle">
                                        <p:cTn id="22" dur="500" fill="hold"/>
                                        <p:tgtEl>
                                          <p:spTgt spid="15">
                                            <p:txEl>
                                              <p:pRg st="0" end="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2569" y="6515100"/>
            <a:ext cx="381000" cy="342900"/>
          </a:xfrm>
          <a:prstGeom prst="rect">
            <a:avLst/>
          </a:prstGeom>
          <a:blipFill>
            <a:blip r:embed="rId2"/>
            <a:tile tx="0" ty="0" sx="100000" sy="100000" flip="none" algn="tl"/>
          </a:blipFill>
        </p:spPr>
        <p:txBody>
          <a:bodyPr anchor="ctr">
            <a:normAutofit fontScale="85000" lnSpcReduction="20000"/>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chemeClr val="bg1"/>
                </a:solidFill>
                <a:latin typeface="Garamond" pitchFamily="18" charset="0"/>
              </a:rPr>
              <a:t>4</a:t>
            </a:r>
            <a:endParaRPr lang="en-US" sz="2400" dirty="0">
              <a:solidFill>
                <a:schemeClr val="bg1"/>
              </a:solidFill>
              <a:latin typeface="Garamond" pitchFamily="18" charset="0"/>
            </a:endParaRPr>
          </a:p>
        </p:txBody>
      </p:sp>
      <p:sp>
        <p:nvSpPr>
          <p:cNvPr id="12" name="Content Placeholder 2"/>
          <p:cNvSpPr txBox="1">
            <a:spLocks/>
          </p:cNvSpPr>
          <p:nvPr/>
        </p:nvSpPr>
        <p:spPr>
          <a:xfrm>
            <a:off x="397696" y="171450"/>
            <a:ext cx="7450904" cy="3429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algn="ctr" fontAlgn="auto">
              <a:buFont typeface="Wingdings" pitchFamily="2" charset="2"/>
              <a:buNone/>
              <a:defRPr/>
            </a:pPr>
            <a:r>
              <a:rPr lang="en-US" sz="3200" dirty="0" smtClean="0">
                <a:latin typeface="Garamond" pitchFamily="18" charset="0"/>
              </a:rPr>
              <a:t>Relative Velocity</a:t>
            </a:r>
            <a:endParaRPr lang="en-US" sz="3200" dirty="0">
              <a:latin typeface="Garamond" pitchFamily="18" charset="0"/>
            </a:endParaRPr>
          </a:p>
        </p:txBody>
      </p:sp>
      <p:sp>
        <p:nvSpPr>
          <p:cNvPr id="13" name="Content Placeholder 2"/>
          <p:cNvSpPr txBox="1">
            <a:spLocks/>
          </p:cNvSpPr>
          <p:nvPr/>
        </p:nvSpPr>
        <p:spPr>
          <a:xfrm>
            <a:off x="397696" y="767009"/>
            <a:ext cx="8379431" cy="15240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FFFF00"/>
                </a:solidFill>
                <a:latin typeface="Garamond" pitchFamily="18" charset="0"/>
              </a:rPr>
              <a:t>Clicker Question (L4Q3)  You are on a train that is traveling north at 30.0mph relative to the ground.  Relative to the train you walk at 3.0mph toward the back of the train.  What is your velocity relative to the ground?</a:t>
            </a:r>
            <a:endParaRPr lang="en-US" sz="2400" dirty="0">
              <a:solidFill>
                <a:srgbClr val="FFFF00"/>
              </a:solidFill>
              <a:latin typeface="Garamond" pitchFamily="18" charset="0"/>
            </a:endParaRPr>
          </a:p>
        </p:txBody>
      </p:sp>
      <p:sp>
        <p:nvSpPr>
          <p:cNvPr id="14" name="Content Placeholder 2"/>
          <p:cNvSpPr txBox="1">
            <a:spLocks/>
          </p:cNvSpPr>
          <p:nvPr/>
        </p:nvSpPr>
        <p:spPr>
          <a:xfrm>
            <a:off x="397697" y="2543668"/>
            <a:ext cx="3369210"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FFFF00"/>
                </a:solidFill>
                <a:latin typeface="Garamond" pitchFamily="18" charset="0"/>
              </a:rPr>
              <a:t>A) 30.0mph to the north</a:t>
            </a:r>
            <a:endParaRPr lang="en-US" sz="2400" dirty="0">
              <a:solidFill>
                <a:srgbClr val="FFFF00"/>
              </a:solidFill>
              <a:latin typeface="Garamond" pitchFamily="18" charset="0"/>
            </a:endParaRPr>
          </a:p>
        </p:txBody>
      </p:sp>
      <p:sp>
        <p:nvSpPr>
          <p:cNvPr id="15" name="Content Placeholder 2"/>
          <p:cNvSpPr txBox="1">
            <a:spLocks/>
          </p:cNvSpPr>
          <p:nvPr/>
        </p:nvSpPr>
        <p:spPr>
          <a:xfrm>
            <a:off x="397697" y="3253527"/>
            <a:ext cx="3507554"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a:solidFill>
                  <a:srgbClr val="FFFF00"/>
                </a:solidFill>
                <a:latin typeface="Garamond" pitchFamily="18" charset="0"/>
              </a:rPr>
              <a:t>B)  33.0mph to the north</a:t>
            </a:r>
          </a:p>
        </p:txBody>
      </p:sp>
      <p:sp>
        <p:nvSpPr>
          <p:cNvPr id="16" name="Content Placeholder 2"/>
          <p:cNvSpPr txBox="1">
            <a:spLocks/>
          </p:cNvSpPr>
          <p:nvPr/>
        </p:nvSpPr>
        <p:spPr>
          <a:xfrm>
            <a:off x="397697" y="3963386"/>
            <a:ext cx="3369210"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a:solidFill>
                  <a:srgbClr val="FFFF00"/>
                </a:solidFill>
                <a:latin typeface="Garamond" pitchFamily="18" charset="0"/>
              </a:rPr>
              <a:t>C)  27.0mph to the north</a:t>
            </a:r>
          </a:p>
        </p:txBody>
      </p:sp>
      <p:sp>
        <p:nvSpPr>
          <p:cNvPr id="17" name="Content Placeholder 2"/>
          <p:cNvSpPr txBox="1">
            <a:spLocks/>
          </p:cNvSpPr>
          <p:nvPr/>
        </p:nvSpPr>
        <p:spPr>
          <a:xfrm>
            <a:off x="397697" y="4673244"/>
            <a:ext cx="3507554"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a:solidFill>
                  <a:srgbClr val="FFFF00"/>
                </a:solidFill>
                <a:latin typeface="Garamond" pitchFamily="18" charset="0"/>
              </a:rPr>
              <a:t>D)  </a:t>
            </a:r>
            <a:r>
              <a:rPr lang="en-US" sz="2400" dirty="0" smtClean="0">
                <a:solidFill>
                  <a:srgbClr val="FFFF00"/>
                </a:solidFill>
                <a:latin typeface="Garamond" pitchFamily="18" charset="0"/>
              </a:rPr>
              <a:t>30.1mph </a:t>
            </a:r>
            <a:r>
              <a:rPr lang="en-US" sz="2400" dirty="0">
                <a:solidFill>
                  <a:srgbClr val="FFFF00"/>
                </a:solidFill>
                <a:latin typeface="Garamond" pitchFamily="18" charset="0"/>
              </a:rPr>
              <a:t>to the north</a:t>
            </a:r>
          </a:p>
        </p:txBody>
      </p:sp>
      <p:grpSp>
        <p:nvGrpSpPr>
          <p:cNvPr id="26" name="Group 25"/>
          <p:cNvGrpSpPr/>
          <p:nvPr/>
        </p:nvGrpSpPr>
        <p:grpSpPr>
          <a:xfrm>
            <a:off x="3505200" y="4953000"/>
            <a:ext cx="1295400" cy="438150"/>
            <a:chOff x="3505200" y="4953000"/>
            <a:chExt cx="1295400" cy="438150"/>
          </a:xfrm>
        </p:grpSpPr>
        <p:cxnSp>
          <p:nvCxnSpPr>
            <p:cNvPr id="18" name="Straight Arrow Connector 17"/>
            <p:cNvCxnSpPr/>
            <p:nvPr/>
          </p:nvCxnSpPr>
          <p:spPr>
            <a:xfrm>
              <a:off x="3505200" y="5391150"/>
              <a:ext cx="12954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Content Placeholder 2"/>
            <p:cNvSpPr txBox="1">
              <a:spLocks/>
            </p:cNvSpPr>
            <p:nvPr/>
          </p:nvSpPr>
          <p:spPr>
            <a:xfrm>
              <a:off x="3905250" y="4953000"/>
              <a:ext cx="495300" cy="43815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a:latin typeface="Garamond" pitchFamily="18" charset="0"/>
                </a:rPr>
                <a:t>N</a:t>
              </a:r>
            </a:p>
          </p:txBody>
        </p:sp>
      </p:grpSp>
      <p:grpSp>
        <p:nvGrpSpPr>
          <p:cNvPr id="27" name="Group 26"/>
          <p:cNvGrpSpPr/>
          <p:nvPr/>
        </p:nvGrpSpPr>
        <p:grpSpPr>
          <a:xfrm>
            <a:off x="449483" y="5172075"/>
            <a:ext cx="4572000" cy="654913"/>
            <a:chOff x="914400" y="5593487"/>
            <a:chExt cx="4572000" cy="654913"/>
          </a:xfrm>
        </p:grpSpPr>
        <p:sp>
          <p:nvSpPr>
            <p:cNvPr id="20" name="Right Arrow 19"/>
            <p:cNvSpPr/>
            <p:nvPr/>
          </p:nvSpPr>
          <p:spPr>
            <a:xfrm>
              <a:off x="914400" y="5943600"/>
              <a:ext cx="4572000" cy="304800"/>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2"/>
            <p:cNvSpPr txBox="1">
              <a:spLocks/>
            </p:cNvSpPr>
            <p:nvPr/>
          </p:nvSpPr>
          <p:spPr>
            <a:xfrm>
              <a:off x="2613549" y="5593487"/>
              <a:ext cx="1295400" cy="43815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92D050"/>
                  </a:solidFill>
                  <a:latin typeface="Garamond" pitchFamily="18" charset="0"/>
                </a:rPr>
                <a:t>30.0mph</a:t>
              </a:r>
              <a:endParaRPr lang="en-US" sz="2400" dirty="0">
                <a:solidFill>
                  <a:srgbClr val="92D050"/>
                </a:solidFill>
                <a:latin typeface="Garamond" pitchFamily="18" charset="0"/>
              </a:endParaRPr>
            </a:p>
          </p:txBody>
        </p:sp>
      </p:grpSp>
      <p:grpSp>
        <p:nvGrpSpPr>
          <p:cNvPr id="2" name="Group 1"/>
          <p:cNvGrpSpPr/>
          <p:nvPr/>
        </p:nvGrpSpPr>
        <p:grpSpPr>
          <a:xfrm>
            <a:off x="4488083" y="5821348"/>
            <a:ext cx="1828800" cy="438150"/>
            <a:chOff x="4488083" y="5821348"/>
            <a:chExt cx="1828800" cy="438150"/>
          </a:xfrm>
        </p:grpSpPr>
        <p:sp>
          <p:nvSpPr>
            <p:cNvPr id="21" name="Right Arrow 20"/>
            <p:cNvSpPr/>
            <p:nvPr/>
          </p:nvSpPr>
          <p:spPr>
            <a:xfrm flipH="1">
              <a:off x="4488083" y="5888023"/>
              <a:ext cx="533400" cy="304800"/>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2"/>
            <p:cNvSpPr txBox="1">
              <a:spLocks/>
            </p:cNvSpPr>
            <p:nvPr/>
          </p:nvSpPr>
          <p:spPr>
            <a:xfrm>
              <a:off x="5021483" y="5821348"/>
              <a:ext cx="1295400" cy="43815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92D050"/>
                  </a:solidFill>
                  <a:latin typeface="Garamond" pitchFamily="18" charset="0"/>
                </a:rPr>
                <a:t>3.0mph</a:t>
              </a:r>
              <a:endParaRPr lang="en-US" sz="2400" dirty="0">
                <a:solidFill>
                  <a:srgbClr val="92D050"/>
                </a:solidFill>
                <a:latin typeface="Garamond" pitchFamily="18" charset="0"/>
              </a:endParaRPr>
            </a:p>
          </p:txBody>
        </p:sp>
      </p:grpSp>
      <p:grpSp>
        <p:nvGrpSpPr>
          <p:cNvPr id="29" name="Group 28"/>
          <p:cNvGrpSpPr/>
          <p:nvPr/>
        </p:nvGrpSpPr>
        <p:grpSpPr>
          <a:xfrm>
            <a:off x="476250" y="6205692"/>
            <a:ext cx="4011833" cy="645111"/>
            <a:chOff x="914400" y="6248400"/>
            <a:chExt cx="4011833" cy="645111"/>
          </a:xfrm>
        </p:grpSpPr>
        <p:sp>
          <p:nvSpPr>
            <p:cNvPr id="22" name="Right Arrow 21"/>
            <p:cNvSpPr/>
            <p:nvPr/>
          </p:nvSpPr>
          <p:spPr>
            <a:xfrm>
              <a:off x="914400" y="6248400"/>
              <a:ext cx="4011833" cy="304800"/>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ontent Placeholder 2"/>
            <p:cNvSpPr txBox="1">
              <a:spLocks/>
            </p:cNvSpPr>
            <p:nvPr/>
          </p:nvSpPr>
          <p:spPr>
            <a:xfrm>
              <a:off x="2272616" y="6455361"/>
              <a:ext cx="1295400" cy="43815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FFFF00"/>
                  </a:solidFill>
                  <a:latin typeface="Garamond" pitchFamily="18" charset="0"/>
                </a:rPr>
                <a:t>27.0mph</a:t>
              </a:r>
              <a:endParaRPr lang="en-US" sz="2400" dirty="0">
                <a:solidFill>
                  <a:srgbClr val="FFFF00"/>
                </a:solidFill>
                <a:latin typeface="Garamond" pitchFamily="18" charset="0"/>
              </a:endParaRPr>
            </a:p>
          </p:txBody>
        </p:sp>
      </p:grpSp>
      <p:sp>
        <p:nvSpPr>
          <p:cNvPr id="30" name="Content Placeholder 2"/>
          <p:cNvSpPr txBox="1">
            <a:spLocks/>
          </p:cNvSpPr>
          <p:nvPr/>
        </p:nvSpPr>
        <p:spPr>
          <a:xfrm>
            <a:off x="8001000" y="0"/>
            <a:ext cx="1143000" cy="342900"/>
          </a:xfrm>
          <a:prstGeom prst="rect">
            <a:avLst/>
          </a:prstGeom>
          <a:blipFill>
            <a:blip r:embed="rId3"/>
            <a:tile tx="0" ty="0" sx="100000" sy="100000" flip="none" algn="tl"/>
          </a:blipFill>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1600" dirty="0" smtClean="0">
                <a:latin typeface="Garamond" pitchFamily="18" charset="0"/>
              </a:rPr>
              <a:t>Toy Tractor</a:t>
            </a:r>
            <a:endParaRPr lang="en-US" sz="1600" dirty="0">
              <a:latin typeface="Garamond" pitchFamily="18" charset="0"/>
            </a:endParaRPr>
          </a:p>
        </p:txBody>
      </p:sp>
    </p:spTree>
    <p:extLst>
      <p:ext uri="{BB962C8B-B14F-4D97-AF65-F5344CB8AC3E}">
        <p14:creationId xmlns:p14="http://schemas.microsoft.com/office/powerpoint/2010/main" val="224387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8" presetClass="emph" presetSubtype="0" fill="hold" nodeType="clickEffect">
                                  <p:stCondLst>
                                    <p:cond delay="0"/>
                                  </p:stCondLst>
                                  <p:iterate type="lt">
                                    <p:tmPct val="4000"/>
                                  </p:iterate>
                                  <p:childTnLst>
                                    <p:set>
                                      <p:cBhvr override="childStyle">
                                        <p:cTn id="22" dur="500" fill="hold"/>
                                        <p:tgtEl>
                                          <p:spTgt spid="16">
                                            <p:txEl>
                                              <p:pRg st="0" end="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2569" y="6515100"/>
            <a:ext cx="381000" cy="342900"/>
          </a:xfrm>
          <a:prstGeom prst="rect">
            <a:avLst/>
          </a:prstGeom>
          <a:blipFill>
            <a:blip r:embed="rId3"/>
            <a:tile tx="0" ty="0" sx="100000" sy="100000" flip="none" algn="tl"/>
          </a:blipFill>
        </p:spPr>
        <p:txBody>
          <a:bodyPr anchor="ctr">
            <a:normAutofit fontScale="85000" lnSpcReduction="20000"/>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chemeClr val="bg1"/>
                </a:solidFill>
                <a:latin typeface="Garamond" pitchFamily="18" charset="0"/>
              </a:rPr>
              <a:t>5</a:t>
            </a:r>
            <a:endParaRPr lang="en-US" sz="2400" dirty="0">
              <a:solidFill>
                <a:schemeClr val="bg1"/>
              </a:solidFill>
              <a:latin typeface="Garamond" pitchFamily="18" charset="0"/>
            </a:endParaRPr>
          </a:p>
        </p:txBody>
      </p:sp>
      <p:sp>
        <p:nvSpPr>
          <p:cNvPr id="12" name="Content Placeholder 2"/>
          <p:cNvSpPr txBox="1">
            <a:spLocks/>
          </p:cNvSpPr>
          <p:nvPr/>
        </p:nvSpPr>
        <p:spPr>
          <a:xfrm>
            <a:off x="397696" y="171450"/>
            <a:ext cx="7450904" cy="3429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algn="ctr" fontAlgn="auto">
              <a:buFont typeface="Wingdings" pitchFamily="2" charset="2"/>
              <a:buNone/>
              <a:defRPr/>
            </a:pPr>
            <a:r>
              <a:rPr lang="en-US" sz="3200" dirty="0" smtClean="0">
                <a:latin typeface="Garamond" pitchFamily="18" charset="0"/>
              </a:rPr>
              <a:t>Relative Velocity</a:t>
            </a:r>
            <a:endParaRPr lang="en-US" sz="3200" dirty="0">
              <a:latin typeface="Garamond" pitchFamily="18" charset="0"/>
            </a:endParaRPr>
          </a:p>
        </p:txBody>
      </p:sp>
      <p:sp>
        <p:nvSpPr>
          <p:cNvPr id="13" name="Content Placeholder 2"/>
          <p:cNvSpPr txBox="1">
            <a:spLocks/>
          </p:cNvSpPr>
          <p:nvPr/>
        </p:nvSpPr>
        <p:spPr>
          <a:xfrm>
            <a:off x="397696" y="767009"/>
            <a:ext cx="8379431" cy="15240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FFFF00"/>
                </a:solidFill>
                <a:latin typeface="Garamond" pitchFamily="18" charset="0"/>
              </a:rPr>
              <a:t>Clicker Question (L4Q4)  You are on a train that is traveling north at 30.0mph relative to the ground.  Relative to the train you walk at 3.0mph from one side of the train to the opposite side.  What is your speed relative to the ground?</a:t>
            </a:r>
            <a:endParaRPr lang="en-US" sz="2400" dirty="0">
              <a:solidFill>
                <a:srgbClr val="FFFF00"/>
              </a:solidFill>
              <a:latin typeface="Garamond" pitchFamily="18" charset="0"/>
            </a:endParaRPr>
          </a:p>
        </p:txBody>
      </p:sp>
      <p:sp>
        <p:nvSpPr>
          <p:cNvPr id="14" name="Content Placeholder 2"/>
          <p:cNvSpPr txBox="1">
            <a:spLocks/>
          </p:cNvSpPr>
          <p:nvPr/>
        </p:nvSpPr>
        <p:spPr>
          <a:xfrm>
            <a:off x="397697" y="2543668"/>
            <a:ext cx="3369210"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FFFF00"/>
                </a:solidFill>
                <a:latin typeface="Garamond" pitchFamily="18" charset="0"/>
              </a:rPr>
              <a:t>A) 30.0mph</a:t>
            </a:r>
            <a:endParaRPr lang="en-US" sz="2400" dirty="0">
              <a:solidFill>
                <a:srgbClr val="FFFF00"/>
              </a:solidFill>
              <a:latin typeface="Garamond" pitchFamily="18" charset="0"/>
            </a:endParaRPr>
          </a:p>
        </p:txBody>
      </p:sp>
      <p:sp>
        <p:nvSpPr>
          <p:cNvPr id="15" name="Content Placeholder 2"/>
          <p:cNvSpPr txBox="1">
            <a:spLocks/>
          </p:cNvSpPr>
          <p:nvPr/>
        </p:nvSpPr>
        <p:spPr>
          <a:xfrm>
            <a:off x="397697" y="3253527"/>
            <a:ext cx="3507554"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a:solidFill>
                  <a:srgbClr val="FFFF00"/>
                </a:solidFill>
                <a:latin typeface="Garamond" pitchFamily="18" charset="0"/>
              </a:rPr>
              <a:t>B)  </a:t>
            </a:r>
            <a:r>
              <a:rPr lang="en-US" sz="2400" dirty="0" smtClean="0">
                <a:solidFill>
                  <a:srgbClr val="FFFF00"/>
                </a:solidFill>
                <a:latin typeface="Garamond" pitchFamily="18" charset="0"/>
              </a:rPr>
              <a:t>33.0mph</a:t>
            </a:r>
            <a:endParaRPr lang="en-US" sz="2400" dirty="0">
              <a:solidFill>
                <a:srgbClr val="FFFF00"/>
              </a:solidFill>
              <a:latin typeface="Garamond" pitchFamily="18" charset="0"/>
            </a:endParaRPr>
          </a:p>
        </p:txBody>
      </p:sp>
      <p:sp>
        <p:nvSpPr>
          <p:cNvPr id="16" name="Content Placeholder 2"/>
          <p:cNvSpPr txBox="1">
            <a:spLocks/>
          </p:cNvSpPr>
          <p:nvPr/>
        </p:nvSpPr>
        <p:spPr>
          <a:xfrm>
            <a:off x="397697" y="3963386"/>
            <a:ext cx="3369210"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a:solidFill>
                  <a:srgbClr val="FFFF00"/>
                </a:solidFill>
                <a:latin typeface="Garamond" pitchFamily="18" charset="0"/>
              </a:rPr>
              <a:t>C)  </a:t>
            </a:r>
            <a:r>
              <a:rPr lang="en-US" sz="2400" dirty="0" smtClean="0">
                <a:solidFill>
                  <a:srgbClr val="FFFF00"/>
                </a:solidFill>
                <a:latin typeface="Garamond" pitchFamily="18" charset="0"/>
              </a:rPr>
              <a:t>27.0mph</a:t>
            </a:r>
            <a:endParaRPr lang="en-US" sz="2400" dirty="0">
              <a:solidFill>
                <a:srgbClr val="FFFF00"/>
              </a:solidFill>
              <a:latin typeface="Garamond" pitchFamily="18" charset="0"/>
            </a:endParaRPr>
          </a:p>
        </p:txBody>
      </p:sp>
      <p:sp>
        <p:nvSpPr>
          <p:cNvPr id="17" name="Content Placeholder 2"/>
          <p:cNvSpPr txBox="1">
            <a:spLocks/>
          </p:cNvSpPr>
          <p:nvPr/>
        </p:nvSpPr>
        <p:spPr>
          <a:xfrm>
            <a:off x="397697" y="4673244"/>
            <a:ext cx="3507554"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a:solidFill>
                  <a:srgbClr val="FFFF00"/>
                </a:solidFill>
                <a:latin typeface="Garamond" pitchFamily="18" charset="0"/>
              </a:rPr>
              <a:t>D)  </a:t>
            </a:r>
            <a:r>
              <a:rPr lang="en-US" sz="2400" dirty="0" smtClean="0">
                <a:solidFill>
                  <a:srgbClr val="FFFF00"/>
                </a:solidFill>
                <a:latin typeface="Garamond" pitchFamily="18" charset="0"/>
              </a:rPr>
              <a:t>30.1mph</a:t>
            </a:r>
            <a:endParaRPr lang="en-US" sz="2400" dirty="0">
              <a:solidFill>
                <a:srgbClr val="FFFF00"/>
              </a:solidFill>
              <a:latin typeface="Garamond" pitchFamily="18" charset="0"/>
            </a:endParaRPr>
          </a:p>
        </p:txBody>
      </p:sp>
      <p:grpSp>
        <p:nvGrpSpPr>
          <p:cNvPr id="26" name="Group 25"/>
          <p:cNvGrpSpPr/>
          <p:nvPr/>
        </p:nvGrpSpPr>
        <p:grpSpPr>
          <a:xfrm>
            <a:off x="3352800" y="2586392"/>
            <a:ext cx="1295400" cy="438150"/>
            <a:chOff x="3505200" y="4953000"/>
            <a:chExt cx="1295400" cy="438150"/>
          </a:xfrm>
        </p:grpSpPr>
        <p:cxnSp>
          <p:nvCxnSpPr>
            <p:cNvPr id="18" name="Straight Arrow Connector 17"/>
            <p:cNvCxnSpPr/>
            <p:nvPr/>
          </p:nvCxnSpPr>
          <p:spPr>
            <a:xfrm>
              <a:off x="3505200" y="5391150"/>
              <a:ext cx="12954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Content Placeholder 2"/>
            <p:cNvSpPr txBox="1">
              <a:spLocks/>
            </p:cNvSpPr>
            <p:nvPr/>
          </p:nvSpPr>
          <p:spPr>
            <a:xfrm>
              <a:off x="3905250" y="4953000"/>
              <a:ext cx="495300" cy="43815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a:latin typeface="Garamond" pitchFamily="18" charset="0"/>
                </a:rPr>
                <a:t>N</a:t>
              </a:r>
            </a:p>
          </p:txBody>
        </p:sp>
      </p:grpSp>
      <p:grpSp>
        <p:nvGrpSpPr>
          <p:cNvPr id="27" name="Group 26"/>
          <p:cNvGrpSpPr/>
          <p:nvPr/>
        </p:nvGrpSpPr>
        <p:grpSpPr>
          <a:xfrm>
            <a:off x="3157239" y="2942006"/>
            <a:ext cx="4572000" cy="654913"/>
            <a:chOff x="914400" y="5593487"/>
            <a:chExt cx="4572000" cy="654913"/>
          </a:xfrm>
        </p:grpSpPr>
        <p:sp>
          <p:nvSpPr>
            <p:cNvPr id="20" name="Right Arrow 19"/>
            <p:cNvSpPr/>
            <p:nvPr/>
          </p:nvSpPr>
          <p:spPr>
            <a:xfrm>
              <a:off x="914400" y="5943600"/>
              <a:ext cx="4572000" cy="304800"/>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2"/>
            <p:cNvSpPr txBox="1">
              <a:spLocks/>
            </p:cNvSpPr>
            <p:nvPr/>
          </p:nvSpPr>
          <p:spPr>
            <a:xfrm>
              <a:off x="2613549" y="5593487"/>
              <a:ext cx="1295400" cy="43815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92D050"/>
                  </a:solidFill>
                  <a:latin typeface="Garamond" pitchFamily="18" charset="0"/>
                </a:rPr>
                <a:t>30.0mph</a:t>
              </a:r>
              <a:endParaRPr lang="en-US" sz="2400" dirty="0">
                <a:solidFill>
                  <a:srgbClr val="92D050"/>
                </a:solidFill>
                <a:latin typeface="Garamond" pitchFamily="18" charset="0"/>
              </a:endParaRPr>
            </a:p>
          </p:txBody>
        </p:sp>
      </p:grpSp>
      <p:grpSp>
        <p:nvGrpSpPr>
          <p:cNvPr id="3" name="Group 2"/>
          <p:cNvGrpSpPr/>
          <p:nvPr/>
        </p:nvGrpSpPr>
        <p:grpSpPr>
          <a:xfrm>
            <a:off x="7576839" y="3443669"/>
            <a:ext cx="1567161" cy="534250"/>
            <a:chOff x="7576839" y="3443669"/>
            <a:chExt cx="1567161" cy="534250"/>
          </a:xfrm>
        </p:grpSpPr>
        <p:sp>
          <p:nvSpPr>
            <p:cNvPr id="21" name="Right Arrow 20"/>
            <p:cNvSpPr/>
            <p:nvPr/>
          </p:nvSpPr>
          <p:spPr>
            <a:xfrm rot="16200000" flipH="1">
              <a:off x="7462539" y="3558819"/>
              <a:ext cx="533400" cy="304800"/>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2"/>
            <p:cNvSpPr txBox="1">
              <a:spLocks/>
            </p:cNvSpPr>
            <p:nvPr/>
          </p:nvSpPr>
          <p:spPr>
            <a:xfrm>
              <a:off x="7848600" y="3443669"/>
              <a:ext cx="1295400" cy="43815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92D050"/>
                  </a:solidFill>
                  <a:latin typeface="Garamond" pitchFamily="18" charset="0"/>
                </a:rPr>
                <a:t>3.0mph</a:t>
              </a:r>
              <a:endParaRPr lang="en-US" sz="2400" dirty="0">
                <a:solidFill>
                  <a:srgbClr val="92D050"/>
                </a:solidFill>
                <a:latin typeface="Garamond" pitchFamily="18" charset="0"/>
              </a:endParaRPr>
            </a:p>
          </p:txBody>
        </p:sp>
      </p:grpSp>
      <p:grpSp>
        <p:nvGrpSpPr>
          <p:cNvPr id="4" name="Group 3"/>
          <p:cNvGrpSpPr/>
          <p:nvPr/>
        </p:nvGrpSpPr>
        <p:grpSpPr>
          <a:xfrm>
            <a:off x="3163045" y="3545759"/>
            <a:ext cx="4573957" cy="746895"/>
            <a:chOff x="3163045" y="3545759"/>
            <a:chExt cx="4573957" cy="746895"/>
          </a:xfrm>
        </p:grpSpPr>
        <p:sp>
          <p:nvSpPr>
            <p:cNvPr id="22" name="Right Arrow 21"/>
            <p:cNvSpPr>
              <a:spLocks noChangeAspect="1"/>
            </p:cNvSpPr>
            <p:nvPr/>
          </p:nvSpPr>
          <p:spPr>
            <a:xfrm rot="360000">
              <a:off x="3163045" y="3545759"/>
              <a:ext cx="4573957" cy="304800"/>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ontent Placeholder 2"/>
            <p:cNvSpPr txBox="1">
              <a:spLocks/>
            </p:cNvSpPr>
            <p:nvPr/>
          </p:nvSpPr>
          <p:spPr>
            <a:xfrm>
              <a:off x="4953000" y="3854504"/>
              <a:ext cx="1295400" cy="43815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FFFF00"/>
                  </a:solidFill>
                  <a:latin typeface="Garamond" pitchFamily="18" charset="0"/>
                </a:rPr>
                <a:t>31.1mph</a:t>
              </a:r>
              <a:endParaRPr lang="en-US" sz="2400" dirty="0">
                <a:solidFill>
                  <a:srgbClr val="FFFF00"/>
                </a:solidFill>
                <a:latin typeface="Garamond" pitchFamily="18" charset="0"/>
              </a:endParaRPr>
            </a:p>
          </p:txBody>
        </p:sp>
      </p:grpSp>
      <p:sp>
        <p:nvSpPr>
          <p:cNvPr id="30" name="Content Placeholder 2"/>
          <p:cNvSpPr txBox="1">
            <a:spLocks/>
          </p:cNvSpPr>
          <p:nvPr/>
        </p:nvSpPr>
        <p:spPr>
          <a:xfrm>
            <a:off x="8001000" y="0"/>
            <a:ext cx="1143000" cy="342900"/>
          </a:xfrm>
          <a:prstGeom prst="rect">
            <a:avLst/>
          </a:prstGeom>
          <a:blipFill>
            <a:blip r:embed="rId4"/>
            <a:tile tx="0" ty="0" sx="100000" sy="100000" flip="none" algn="tl"/>
          </a:blipFill>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1600" dirty="0" smtClean="0">
                <a:latin typeface="Garamond" pitchFamily="18" charset="0"/>
              </a:rPr>
              <a:t>Toy Tractor</a:t>
            </a:r>
            <a:endParaRPr lang="en-US" sz="1600" dirty="0">
              <a:latin typeface="Garamond" pitchFamily="18" charset="0"/>
            </a:endParaRPr>
          </a:p>
        </p:txBody>
      </p:sp>
      <p:graphicFrame>
        <p:nvGraphicFramePr>
          <p:cNvPr id="5" name="Object 4"/>
          <p:cNvGraphicFramePr>
            <a:graphicFrameLocks noGrp="1" noChangeAspect="1"/>
          </p:cNvGraphicFramePr>
          <p:nvPr>
            <p:extLst>
              <p:ext uri="{D42A27DB-BD31-4B8C-83A1-F6EECF244321}">
                <p14:modId xmlns:p14="http://schemas.microsoft.com/office/powerpoint/2010/main" val="1724722118"/>
              </p:ext>
            </p:extLst>
          </p:nvPr>
        </p:nvGraphicFramePr>
        <p:xfrm>
          <a:off x="3792239" y="4495444"/>
          <a:ext cx="3784600" cy="1270000"/>
        </p:xfrm>
        <a:graphic>
          <a:graphicData uri="http://schemas.openxmlformats.org/presentationml/2006/ole">
            <mc:AlternateContent xmlns:mc="http://schemas.openxmlformats.org/markup-compatibility/2006">
              <mc:Choice xmlns:v="urn:schemas-microsoft-com:vml" Requires="v">
                <p:oleObj spid="_x0000_s27656" name="Equation" r:id="rId5" imgW="1892160" imgH="634680" progId="Equation.3">
                  <p:embed/>
                </p:oleObj>
              </mc:Choice>
              <mc:Fallback>
                <p:oleObj name="Equation" r:id="rId5" imgW="1892160" imgH="634680" progId="Equation.3">
                  <p:embed/>
                  <p:pic>
                    <p:nvPicPr>
                      <p:cNvPr id="0" name="Object 6"/>
                      <p:cNvPicPr>
                        <a:picLocks noGrp="1" noChangeAspect="1" noChangeArrowheads="1"/>
                      </p:cNvPicPr>
                      <p:nvPr/>
                    </p:nvPicPr>
                    <p:blipFill>
                      <a:blip r:embed="rId6"/>
                      <a:srcRect/>
                      <a:stretch>
                        <a:fillRect/>
                      </a:stretch>
                    </p:blipFill>
                    <p:spPr bwMode="auto">
                      <a:xfrm>
                        <a:off x="3792239" y="4495444"/>
                        <a:ext cx="3784600" cy="1270000"/>
                      </a:xfrm>
                      <a:prstGeom prst="rect">
                        <a:avLst/>
                      </a:prstGeom>
                      <a:solidFill>
                        <a:srgbClr val="FFFF00"/>
                      </a:solidFill>
                      <a:ln>
                        <a:noFill/>
                      </a:ln>
                    </p:spPr>
                  </p:pic>
                </p:oleObj>
              </mc:Fallback>
            </mc:AlternateContent>
          </a:graphicData>
        </a:graphic>
      </p:graphicFrame>
    </p:spTree>
    <p:extLst>
      <p:ext uri="{BB962C8B-B14F-4D97-AF65-F5344CB8AC3E}">
        <p14:creationId xmlns:p14="http://schemas.microsoft.com/office/powerpoint/2010/main" val="1784580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8" presetClass="emph" presetSubtype="0" fill="hold" nodeType="clickEffect">
                                  <p:stCondLst>
                                    <p:cond delay="0"/>
                                  </p:stCondLst>
                                  <p:iterate type="lt">
                                    <p:tmPct val="4000"/>
                                  </p:iterate>
                                  <p:childTnLst>
                                    <p:set>
                                      <p:cBhvr override="childStyle">
                                        <p:cTn id="24" dur="500" fill="hold"/>
                                        <p:tgtEl>
                                          <p:spTgt spid="17">
                                            <p:txEl>
                                              <p:pRg st="0" end="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Content Placeholder 2"/>
          <p:cNvSpPr txBox="1">
            <a:spLocks/>
          </p:cNvSpPr>
          <p:nvPr/>
        </p:nvSpPr>
        <p:spPr>
          <a:xfrm>
            <a:off x="2666999" y="4787900"/>
            <a:ext cx="2056115"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smtClean="0">
                <a:solidFill>
                  <a:srgbClr val="FFFF00"/>
                </a:solidFill>
                <a:latin typeface="Garamond" pitchFamily="18" charset="0"/>
              </a:rPr>
              <a:t>D)                  </a:t>
            </a:r>
            <a:endParaRPr lang="en-US" sz="2400" dirty="0">
              <a:solidFill>
                <a:srgbClr val="FFFF00"/>
              </a:solidFill>
              <a:latin typeface="Garamond" pitchFamily="18" charset="0"/>
            </a:endParaRPr>
          </a:p>
        </p:txBody>
      </p:sp>
      <p:sp>
        <p:nvSpPr>
          <p:cNvPr id="9" name="Content Placeholder 2"/>
          <p:cNvSpPr txBox="1">
            <a:spLocks/>
          </p:cNvSpPr>
          <p:nvPr/>
        </p:nvSpPr>
        <p:spPr>
          <a:xfrm>
            <a:off x="2569" y="6515100"/>
            <a:ext cx="381000" cy="342900"/>
          </a:xfrm>
          <a:prstGeom prst="rect">
            <a:avLst/>
          </a:prstGeom>
          <a:blipFill>
            <a:blip r:embed="rId3"/>
            <a:tile tx="0" ty="0" sx="100000" sy="100000" flip="none" algn="tl"/>
          </a:blipFill>
        </p:spPr>
        <p:txBody>
          <a:bodyPr anchor="ctr">
            <a:normAutofit fontScale="85000" lnSpcReduction="20000"/>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chemeClr val="bg1"/>
                </a:solidFill>
                <a:latin typeface="Garamond" pitchFamily="18" charset="0"/>
              </a:rPr>
              <a:t>6</a:t>
            </a:r>
            <a:endParaRPr lang="en-US" sz="2400" dirty="0">
              <a:solidFill>
                <a:schemeClr val="bg1"/>
              </a:solidFill>
              <a:latin typeface="Garamond" pitchFamily="18" charset="0"/>
            </a:endParaRPr>
          </a:p>
        </p:txBody>
      </p:sp>
      <p:sp>
        <p:nvSpPr>
          <p:cNvPr id="12" name="Content Placeholder 2"/>
          <p:cNvSpPr txBox="1">
            <a:spLocks/>
          </p:cNvSpPr>
          <p:nvPr/>
        </p:nvSpPr>
        <p:spPr>
          <a:xfrm>
            <a:off x="397696" y="171450"/>
            <a:ext cx="7450904" cy="3429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algn="ctr" fontAlgn="auto">
              <a:buFont typeface="Wingdings" pitchFamily="2" charset="2"/>
              <a:buNone/>
              <a:defRPr/>
            </a:pPr>
            <a:r>
              <a:rPr lang="en-US" sz="3200" dirty="0" smtClean="0">
                <a:latin typeface="Garamond" pitchFamily="18" charset="0"/>
              </a:rPr>
              <a:t>Relative Velocity</a:t>
            </a:r>
            <a:endParaRPr lang="en-US" sz="3200" dirty="0">
              <a:latin typeface="Garamond" pitchFamily="18" charset="0"/>
            </a:endParaRPr>
          </a:p>
        </p:txBody>
      </p:sp>
      <p:sp>
        <p:nvSpPr>
          <p:cNvPr id="13" name="Content Placeholder 2"/>
          <p:cNvSpPr txBox="1">
            <a:spLocks/>
          </p:cNvSpPr>
          <p:nvPr/>
        </p:nvSpPr>
        <p:spPr>
          <a:xfrm>
            <a:off x="533400" y="762000"/>
            <a:ext cx="8379431" cy="37338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FFFF00"/>
                </a:solidFill>
                <a:latin typeface="Garamond" pitchFamily="18" charset="0"/>
              </a:rPr>
              <a:t>Clicker Question (L4Q5)  You are on a boat that travels at a speed </a:t>
            </a:r>
            <a:r>
              <a:rPr lang="en-US" sz="2400" dirty="0" err="1" smtClean="0">
                <a:solidFill>
                  <a:srgbClr val="FFFF00"/>
                </a:solidFill>
                <a:latin typeface="Garamond" pitchFamily="18" charset="0"/>
              </a:rPr>
              <a:t>V</a:t>
            </a:r>
            <a:r>
              <a:rPr lang="en-US" sz="2400" baseline="-25000" dirty="0" err="1" smtClean="0">
                <a:solidFill>
                  <a:srgbClr val="FFFF00"/>
                </a:solidFill>
                <a:latin typeface="Garamond" pitchFamily="18" charset="0"/>
              </a:rPr>
              <a:t>boat</a:t>
            </a:r>
            <a:r>
              <a:rPr lang="en-US" sz="2400" dirty="0" smtClean="0">
                <a:solidFill>
                  <a:srgbClr val="FFFF00"/>
                </a:solidFill>
                <a:latin typeface="Garamond" pitchFamily="18" charset="0"/>
              </a:rPr>
              <a:t> relative to the water.  Your boat is on a river that flows downstream at a speed </a:t>
            </a:r>
            <a:r>
              <a:rPr lang="en-US" sz="2400" dirty="0" err="1" smtClean="0">
                <a:solidFill>
                  <a:srgbClr val="FFFF00"/>
                </a:solidFill>
                <a:latin typeface="Garamond" pitchFamily="18" charset="0"/>
              </a:rPr>
              <a:t>V</a:t>
            </a:r>
            <a:r>
              <a:rPr lang="en-US" sz="2400" baseline="-25000" dirty="0" err="1" smtClean="0">
                <a:solidFill>
                  <a:srgbClr val="FFFF00"/>
                </a:solidFill>
                <a:latin typeface="Garamond" pitchFamily="18" charset="0"/>
              </a:rPr>
              <a:t>water</a:t>
            </a:r>
            <a:r>
              <a:rPr lang="en-US" sz="2400" dirty="0" smtClean="0">
                <a:solidFill>
                  <a:srgbClr val="FFFF00"/>
                </a:solidFill>
                <a:latin typeface="Garamond" pitchFamily="18" charset="0"/>
              </a:rPr>
              <a:t> .  ( </a:t>
            </a:r>
            <a:r>
              <a:rPr lang="en-US" sz="2400" dirty="0" err="1" smtClean="0">
                <a:solidFill>
                  <a:srgbClr val="FFFF00"/>
                </a:solidFill>
                <a:latin typeface="Garamond" pitchFamily="18" charset="0"/>
              </a:rPr>
              <a:t>V</a:t>
            </a:r>
            <a:r>
              <a:rPr lang="en-US" sz="2400" baseline="-25000" dirty="0" err="1" smtClean="0">
                <a:solidFill>
                  <a:srgbClr val="FFFF00"/>
                </a:solidFill>
                <a:latin typeface="Garamond" pitchFamily="18" charset="0"/>
              </a:rPr>
              <a:t>boat</a:t>
            </a:r>
            <a:r>
              <a:rPr lang="en-US" sz="2400" dirty="0" smtClean="0">
                <a:solidFill>
                  <a:srgbClr val="FFFF00"/>
                </a:solidFill>
                <a:latin typeface="Garamond" pitchFamily="18" charset="0"/>
              </a:rPr>
              <a:t> &gt; </a:t>
            </a:r>
            <a:r>
              <a:rPr lang="en-US" sz="2400" dirty="0" err="1" smtClean="0">
                <a:solidFill>
                  <a:srgbClr val="FFFF00"/>
                </a:solidFill>
                <a:latin typeface="Garamond" pitchFamily="18" charset="0"/>
              </a:rPr>
              <a:t>V</a:t>
            </a:r>
            <a:r>
              <a:rPr lang="en-US" sz="2400" baseline="-25000" dirty="0" err="1" smtClean="0">
                <a:solidFill>
                  <a:srgbClr val="FFFF00"/>
                </a:solidFill>
                <a:latin typeface="Garamond" pitchFamily="18" charset="0"/>
              </a:rPr>
              <a:t>water</a:t>
            </a:r>
            <a:r>
              <a:rPr lang="en-US" sz="2400" dirty="0" smtClean="0">
                <a:solidFill>
                  <a:srgbClr val="FFFF00"/>
                </a:solidFill>
                <a:latin typeface="Garamond" pitchFamily="18" charset="0"/>
              </a:rPr>
              <a:t> )  You want to move from point A to point B.  I tell you that this will take an amount of time T if you point your boat in the correct direction.  </a:t>
            </a:r>
          </a:p>
          <a:p>
            <a:pPr marL="18288" indent="0" fontAlgn="auto">
              <a:buFont typeface="Wingdings" pitchFamily="2" charset="2"/>
              <a:buNone/>
              <a:defRPr/>
            </a:pPr>
            <a:endParaRPr lang="en-US" sz="2400" dirty="0">
              <a:solidFill>
                <a:srgbClr val="FFFF00"/>
              </a:solidFill>
              <a:latin typeface="Garamond" pitchFamily="18" charset="0"/>
            </a:endParaRPr>
          </a:p>
          <a:p>
            <a:pPr marL="18288" indent="0" fontAlgn="auto">
              <a:buFont typeface="Wingdings" pitchFamily="2" charset="2"/>
              <a:buNone/>
              <a:defRPr/>
            </a:pPr>
            <a:r>
              <a:rPr lang="en-US" sz="2400" dirty="0" smtClean="0">
                <a:solidFill>
                  <a:srgbClr val="FFFF00"/>
                </a:solidFill>
                <a:latin typeface="Garamond" pitchFamily="18" charset="0"/>
              </a:rPr>
              <a:t>I want to put a brightly colored piece of wood into the water at just the right place so that if you point your boat at the wood you will go in the correct direction.  I put it into the water just as you start.  How far upstream of point B should I place it?</a:t>
            </a:r>
            <a:endParaRPr lang="en-US" sz="2400" dirty="0">
              <a:solidFill>
                <a:srgbClr val="FFFF00"/>
              </a:solidFill>
              <a:latin typeface="Garamond" pitchFamily="18" charset="0"/>
            </a:endParaRPr>
          </a:p>
        </p:txBody>
      </p:sp>
      <p:sp>
        <p:nvSpPr>
          <p:cNvPr id="14" name="Content Placeholder 2"/>
          <p:cNvSpPr txBox="1">
            <a:spLocks/>
          </p:cNvSpPr>
          <p:nvPr/>
        </p:nvSpPr>
        <p:spPr>
          <a:xfrm>
            <a:off x="533400" y="4787900"/>
            <a:ext cx="1143000"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smtClean="0">
                <a:solidFill>
                  <a:srgbClr val="FFFF00"/>
                </a:solidFill>
                <a:latin typeface="Garamond" pitchFamily="18" charset="0"/>
              </a:rPr>
              <a:t>A)</a:t>
            </a:r>
            <a:endParaRPr lang="en-US" sz="2400" dirty="0">
              <a:solidFill>
                <a:srgbClr val="FFFF00"/>
              </a:solidFill>
              <a:latin typeface="Garamond" pitchFamily="18" charset="0"/>
            </a:endParaRPr>
          </a:p>
        </p:txBody>
      </p:sp>
      <p:sp>
        <p:nvSpPr>
          <p:cNvPr id="15" name="Content Placeholder 2"/>
          <p:cNvSpPr txBox="1">
            <a:spLocks/>
          </p:cNvSpPr>
          <p:nvPr/>
        </p:nvSpPr>
        <p:spPr>
          <a:xfrm>
            <a:off x="533400" y="5537200"/>
            <a:ext cx="838200"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smtClean="0">
                <a:solidFill>
                  <a:srgbClr val="FFFF00"/>
                </a:solidFill>
                <a:latin typeface="Garamond" pitchFamily="18" charset="0"/>
              </a:rPr>
              <a:t>B)  </a:t>
            </a:r>
            <a:endParaRPr lang="en-US" sz="2400" dirty="0">
              <a:solidFill>
                <a:srgbClr val="FFFF00"/>
              </a:solidFill>
              <a:latin typeface="Garamond" pitchFamily="18" charset="0"/>
            </a:endParaRPr>
          </a:p>
        </p:txBody>
      </p:sp>
      <p:sp>
        <p:nvSpPr>
          <p:cNvPr id="16" name="Content Placeholder 2"/>
          <p:cNvSpPr txBox="1">
            <a:spLocks/>
          </p:cNvSpPr>
          <p:nvPr/>
        </p:nvSpPr>
        <p:spPr>
          <a:xfrm>
            <a:off x="533400" y="6286500"/>
            <a:ext cx="1143000"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a:solidFill>
                  <a:srgbClr val="FFFF00"/>
                </a:solidFill>
                <a:latin typeface="Garamond" pitchFamily="18" charset="0"/>
              </a:rPr>
              <a:t>C</a:t>
            </a:r>
            <a:r>
              <a:rPr lang="en-US" sz="2400" dirty="0" smtClean="0">
                <a:solidFill>
                  <a:srgbClr val="FFFF00"/>
                </a:solidFill>
                <a:latin typeface="Garamond" pitchFamily="18" charset="0"/>
              </a:rPr>
              <a:t>)</a:t>
            </a:r>
            <a:endParaRPr lang="en-US" sz="2400" dirty="0">
              <a:solidFill>
                <a:srgbClr val="FFFF00"/>
              </a:solidFill>
              <a:latin typeface="Garamond" pitchFamily="18" charset="0"/>
            </a:endParaRPr>
          </a:p>
        </p:txBody>
      </p:sp>
      <p:sp>
        <p:nvSpPr>
          <p:cNvPr id="2" name="Rectangle 1"/>
          <p:cNvSpPr/>
          <p:nvPr/>
        </p:nvSpPr>
        <p:spPr>
          <a:xfrm>
            <a:off x="4953000" y="4572000"/>
            <a:ext cx="2362200" cy="22860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4953000" y="6400800"/>
            <a:ext cx="236220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8" name="Content Placeholder 2"/>
          <p:cNvSpPr txBox="1">
            <a:spLocks/>
          </p:cNvSpPr>
          <p:nvPr/>
        </p:nvSpPr>
        <p:spPr>
          <a:xfrm>
            <a:off x="4589016" y="6176159"/>
            <a:ext cx="609600"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smtClean="0">
                <a:latin typeface="Garamond" pitchFamily="18" charset="0"/>
              </a:rPr>
              <a:t>A</a:t>
            </a:r>
            <a:endParaRPr lang="en-US" sz="2400" dirty="0">
              <a:latin typeface="Garamond" pitchFamily="18" charset="0"/>
            </a:endParaRPr>
          </a:p>
        </p:txBody>
      </p:sp>
      <p:sp>
        <p:nvSpPr>
          <p:cNvPr id="29" name="Content Placeholder 2"/>
          <p:cNvSpPr txBox="1">
            <a:spLocks/>
          </p:cNvSpPr>
          <p:nvPr/>
        </p:nvSpPr>
        <p:spPr>
          <a:xfrm>
            <a:off x="7298184" y="6172200"/>
            <a:ext cx="609600"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smtClean="0">
                <a:latin typeface="Garamond" pitchFamily="18" charset="0"/>
              </a:rPr>
              <a:t>B</a:t>
            </a:r>
            <a:endParaRPr lang="en-US" sz="2400" dirty="0">
              <a:latin typeface="Garamond" pitchFamily="18" charset="0"/>
            </a:endParaRPr>
          </a:p>
        </p:txBody>
      </p:sp>
      <p:sp>
        <p:nvSpPr>
          <p:cNvPr id="31" name="Content Placeholder 2"/>
          <p:cNvSpPr txBox="1">
            <a:spLocks/>
          </p:cNvSpPr>
          <p:nvPr/>
        </p:nvSpPr>
        <p:spPr>
          <a:xfrm>
            <a:off x="7399908" y="4377301"/>
            <a:ext cx="1673831" cy="389398"/>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1600" dirty="0" smtClean="0">
                <a:latin typeface="Garamond" pitchFamily="18" charset="0"/>
              </a:rPr>
              <a:t>Wood starts here.</a:t>
            </a:r>
            <a:endParaRPr lang="en-US" sz="1600" dirty="0">
              <a:latin typeface="Garamond" pitchFamily="18" charset="0"/>
            </a:endParaRPr>
          </a:p>
        </p:txBody>
      </p:sp>
      <p:sp>
        <p:nvSpPr>
          <p:cNvPr id="8" name="Right Brace 7"/>
          <p:cNvSpPr/>
          <p:nvPr/>
        </p:nvSpPr>
        <p:spPr>
          <a:xfrm>
            <a:off x="7295225" y="5134252"/>
            <a:ext cx="228600" cy="1261369"/>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 name="Straight Arrow Connector 10"/>
          <p:cNvCxnSpPr/>
          <p:nvPr/>
        </p:nvCxnSpPr>
        <p:spPr>
          <a:xfrm flipH="1">
            <a:off x="7315200" y="4648200"/>
            <a:ext cx="208625" cy="4572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Content Placeholder 2"/>
          <p:cNvSpPr txBox="1">
            <a:spLocks/>
          </p:cNvSpPr>
          <p:nvPr/>
        </p:nvSpPr>
        <p:spPr>
          <a:xfrm>
            <a:off x="7548063" y="5460767"/>
            <a:ext cx="1541016" cy="6096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000" dirty="0" smtClean="0">
                <a:latin typeface="Garamond" pitchFamily="18" charset="0"/>
              </a:rPr>
              <a:t>What is this distance?</a:t>
            </a:r>
            <a:endParaRPr lang="en-US" sz="2000" dirty="0">
              <a:latin typeface="Garamond" pitchFamily="18" charset="0"/>
            </a:endParaRPr>
          </a:p>
        </p:txBody>
      </p:sp>
      <p:graphicFrame>
        <p:nvGraphicFramePr>
          <p:cNvPr id="34" name="Object 33"/>
          <p:cNvGraphicFramePr>
            <a:graphicFrameLocks noGrp="1" noChangeAspect="1"/>
          </p:cNvGraphicFramePr>
          <p:nvPr>
            <p:extLst>
              <p:ext uri="{D42A27DB-BD31-4B8C-83A1-F6EECF244321}">
                <p14:modId xmlns:p14="http://schemas.microsoft.com/office/powerpoint/2010/main" val="3770791982"/>
              </p:ext>
            </p:extLst>
          </p:nvPr>
        </p:nvGraphicFramePr>
        <p:xfrm>
          <a:off x="1206747" y="5537200"/>
          <a:ext cx="2006600" cy="457200"/>
        </p:xfrm>
        <a:graphic>
          <a:graphicData uri="http://schemas.openxmlformats.org/presentationml/2006/ole">
            <mc:AlternateContent xmlns:mc="http://schemas.openxmlformats.org/markup-compatibility/2006">
              <mc:Choice xmlns:v="urn:schemas-microsoft-com:vml" Requires="v">
                <p:oleObj spid="_x0000_s28704" name="Equation" r:id="rId4" imgW="1002960" imgH="228600" progId="Equation.3">
                  <p:embed/>
                </p:oleObj>
              </mc:Choice>
              <mc:Fallback>
                <p:oleObj name="Equation" r:id="rId4" imgW="1002960" imgH="228600" progId="Equation.3">
                  <p:embed/>
                  <p:pic>
                    <p:nvPicPr>
                      <p:cNvPr id="0" name="Object 6"/>
                      <p:cNvPicPr>
                        <a:picLocks noGrp="1" noChangeAspect="1" noChangeArrowheads="1"/>
                      </p:cNvPicPr>
                      <p:nvPr/>
                    </p:nvPicPr>
                    <p:blipFill>
                      <a:blip r:embed="rId5"/>
                      <a:srcRect/>
                      <a:stretch>
                        <a:fillRect/>
                      </a:stretch>
                    </p:blipFill>
                    <p:spPr bwMode="auto">
                      <a:xfrm>
                        <a:off x="1206747" y="5537200"/>
                        <a:ext cx="2006600" cy="45720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5" name="Object 34"/>
          <p:cNvGraphicFramePr>
            <a:graphicFrameLocks noGrp="1" noChangeAspect="1"/>
          </p:cNvGraphicFramePr>
          <p:nvPr>
            <p:extLst>
              <p:ext uri="{D42A27DB-BD31-4B8C-83A1-F6EECF244321}">
                <p14:modId xmlns:p14="http://schemas.microsoft.com/office/powerpoint/2010/main" val="3688758325"/>
              </p:ext>
            </p:extLst>
          </p:nvPr>
        </p:nvGraphicFramePr>
        <p:xfrm>
          <a:off x="3429000" y="4787900"/>
          <a:ext cx="1016000" cy="457200"/>
        </p:xfrm>
        <a:graphic>
          <a:graphicData uri="http://schemas.openxmlformats.org/presentationml/2006/ole">
            <mc:AlternateContent xmlns:mc="http://schemas.openxmlformats.org/markup-compatibility/2006">
              <mc:Choice xmlns:v="urn:schemas-microsoft-com:vml" Requires="v">
                <p:oleObj spid="_x0000_s28705" name="Equation" r:id="rId6" imgW="507960" imgH="228600" progId="Equation.3">
                  <p:embed/>
                </p:oleObj>
              </mc:Choice>
              <mc:Fallback>
                <p:oleObj name="Equation" r:id="rId6" imgW="507960" imgH="228600" progId="Equation.3">
                  <p:embed/>
                  <p:pic>
                    <p:nvPicPr>
                      <p:cNvPr id="0" name="Object 33"/>
                      <p:cNvPicPr>
                        <a:picLocks noGrp="1" noChangeAspect="1" noChangeArrowheads="1"/>
                      </p:cNvPicPr>
                      <p:nvPr/>
                    </p:nvPicPr>
                    <p:blipFill>
                      <a:blip r:embed="rId7"/>
                      <a:srcRect/>
                      <a:stretch>
                        <a:fillRect/>
                      </a:stretch>
                    </p:blipFill>
                    <p:spPr bwMode="auto">
                      <a:xfrm>
                        <a:off x="3429000" y="4787900"/>
                        <a:ext cx="1016000" cy="457200"/>
                      </a:xfrm>
                      <a:prstGeom prst="rect">
                        <a:avLst/>
                      </a:prstGeom>
                      <a:solidFill>
                        <a:srgbClr val="CCD1D9"/>
                      </a:solidFill>
                      <a:ln>
                        <a:noFill/>
                      </a:ln>
                    </p:spPr>
                  </p:pic>
                </p:oleObj>
              </mc:Fallback>
            </mc:AlternateContent>
          </a:graphicData>
        </a:graphic>
      </p:graphicFrame>
      <p:graphicFrame>
        <p:nvGraphicFramePr>
          <p:cNvPr id="36" name="Object 35"/>
          <p:cNvGraphicFramePr>
            <a:graphicFrameLocks noGrp="1" noChangeAspect="1"/>
          </p:cNvGraphicFramePr>
          <p:nvPr>
            <p:extLst>
              <p:ext uri="{D42A27DB-BD31-4B8C-83A1-F6EECF244321}">
                <p14:modId xmlns:p14="http://schemas.microsoft.com/office/powerpoint/2010/main" val="2042340993"/>
              </p:ext>
            </p:extLst>
          </p:nvPr>
        </p:nvGraphicFramePr>
        <p:xfrm>
          <a:off x="1206747" y="4787900"/>
          <a:ext cx="914400" cy="457200"/>
        </p:xfrm>
        <a:graphic>
          <a:graphicData uri="http://schemas.openxmlformats.org/presentationml/2006/ole">
            <mc:AlternateContent xmlns:mc="http://schemas.openxmlformats.org/markup-compatibility/2006">
              <mc:Choice xmlns:v="urn:schemas-microsoft-com:vml" Requires="v">
                <p:oleObj spid="_x0000_s28706" name="Equation" r:id="rId8" imgW="457200" imgH="228600" progId="Equation.3">
                  <p:embed/>
                </p:oleObj>
              </mc:Choice>
              <mc:Fallback>
                <p:oleObj name="Equation" r:id="rId8" imgW="457200" imgH="228600" progId="Equation.3">
                  <p:embed/>
                  <p:pic>
                    <p:nvPicPr>
                      <p:cNvPr id="0" name="Object 33"/>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06747" y="4787900"/>
                        <a:ext cx="914400" cy="45720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7" name="Object 36"/>
          <p:cNvGraphicFramePr>
            <a:graphicFrameLocks noGrp="1" noChangeAspect="1"/>
          </p:cNvGraphicFramePr>
          <p:nvPr>
            <p:extLst>
              <p:ext uri="{D42A27DB-BD31-4B8C-83A1-F6EECF244321}">
                <p14:modId xmlns:p14="http://schemas.microsoft.com/office/powerpoint/2010/main" val="1219227500"/>
              </p:ext>
            </p:extLst>
          </p:nvPr>
        </p:nvGraphicFramePr>
        <p:xfrm>
          <a:off x="1185539" y="6134100"/>
          <a:ext cx="2667000" cy="609600"/>
        </p:xfrm>
        <a:graphic>
          <a:graphicData uri="http://schemas.openxmlformats.org/presentationml/2006/ole">
            <mc:AlternateContent xmlns:mc="http://schemas.openxmlformats.org/markup-compatibility/2006">
              <mc:Choice xmlns:v="urn:schemas-microsoft-com:vml" Requires="v">
                <p:oleObj spid="_x0000_s28707" name="Equation" r:id="rId10" imgW="1333440" imgH="304560" progId="Equation.3">
                  <p:embed/>
                </p:oleObj>
              </mc:Choice>
              <mc:Fallback>
                <p:oleObj name="Equation" r:id="rId10" imgW="1333440" imgH="304560" progId="Equation.3">
                  <p:embed/>
                  <p:pic>
                    <p:nvPicPr>
                      <p:cNvPr id="0" name="Object 33"/>
                      <p:cNvPicPr>
                        <a:picLocks noGrp="1" noChangeAspect="1" noChangeArrowheads="1"/>
                      </p:cNvPicPr>
                      <p:nvPr/>
                    </p:nvPicPr>
                    <p:blipFill>
                      <a:blip r:embed="rId11"/>
                      <a:srcRect/>
                      <a:stretch>
                        <a:fillRect/>
                      </a:stretch>
                    </p:blipFill>
                    <p:spPr bwMode="auto">
                      <a:xfrm>
                        <a:off x="1185539" y="6134100"/>
                        <a:ext cx="2667000" cy="60960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34264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38"/>
                                        </p:tgtEl>
                                        <p:attrNameLst>
                                          <p:attrName>fillcolor</p:attrName>
                                        </p:attrNameLst>
                                      </p:cBhvr>
                                      <p:to>
                                        <a:schemeClr val="accent2"/>
                                      </p:to>
                                    </p:animClr>
                                    <p:set>
                                      <p:cBhvr>
                                        <p:cTn id="7" dur="2000" fill="hold"/>
                                        <p:tgtEl>
                                          <p:spTgt spid="38"/>
                                        </p:tgtEl>
                                        <p:attrNameLst>
                                          <p:attrName>fill.type</p:attrName>
                                        </p:attrNameLst>
                                      </p:cBhvr>
                                      <p:to>
                                        <p:strVal val="solid"/>
                                      </p:to>
                                    </p:set>
                                    <p:set>
                                      <p:cBhvr>
                                        <p:cTn id="8" dur="2000" fill="hold"/>
                                        <p:tgtEl>
                                          <p:spTgt spid="3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Content Placeholder 2"/>
          <p:cNvSpPr txBox="1">
            <a:spLocks/>
          </p:cNvSpPr>
          <p:nvPr/>
        </p:nvSpPr>
        <p:spPr>
          <a:xfrm>
            <a:off x="609600" y="4228822"/>
            <a:ext cx="2819400" cy="1105178"/>
          </a:xfrm>
          <a:prstGeom prst="rect">
            <a:avLst/>
          </a:prstGeom>
          <a:solidFill>
            <a:schemeClr val="tx2"/>
          </a:solidFill>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endParaRPr lang="en-US" sz="2400" dirty="0">
              <a:solidFill>
                <a:srgbClr val="FFFF00"/>
              </a:solidFill>
              <a:latin typeface="Garamond" pitchFamily="18" charset="0"/>
            </a:endParaRPr>
          </a:p>
        </p:txBody>
      </p:sp>
      <p:sp>
        <p:nvSpPr>
          <p:cNvPr id="38" name="Content Placeholder 2"/>
          <p:cNvSpPr txBox="1">
            <a:spLocks/>
          </p:cNvSpPr>
          <p:nvPr/>
        </p:nvSpPr>
        <p:spPr>
          <a:xfrm>
            <a:off x="533398" y="5707725"/>
            <a:ext cx="2056115"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smtClean="0">
                <a:solidFill>
                  <a:srgbClr val="FFFF00"/>
                </a:solidFill>
                <a:latin typeface="Garamond" pitchFamily="18" charset="0"/>
              </a:rPr>
              <a:t>D)                  </a:t>
            </a:r>
            <a:endParaRPr lang="en-US" sz="2400" dirty="0">
              <a:solidFill>
                <a:srgbClr val="FFFF00"/>
              </a:solidFill>
              <a:latin typeface="Garamond" pitchFamily="18" charset="0"/>
            </a:endParaRPr>
          </a:p>
        </p:txBody>
      </p:sp>
      <p:sp>
        <p:nvSpPr>
          <p:cNvPr id="9" name="Content Placeholder 2"/>
          <p:cNvSpPr txBox="1">
            <a:spLocks/>
          </p:cNvSpPr>
          <p:nvPr/>
        </p:nvSpPr>
        <p:spPr>
          <a:xfrm>
            <a:off x="2569" y="6515100"/>
            <a:ext cx="381000" cy="342900"/>
          </a:xfrm>
          <a:prstGeom prst="rect">
            <a:avLst/>
          </a:prstGeom>
          <a:blipFill>
            <a:blip r:embed="rId3"/>
            <a:tile tx="0" ty="0" sx="100000" sy="100000" flip="none" algn="tl"/>
          </a:blipFill>
        </p:spPr>
        <p:txBody>
          <a:bodyPr anchor="ctr">
            <a:normAutofit fontScale="85000" lnSpcReduction="20000"/>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a:solidFill>
                  <a:schemeClr val="bg1"/>
                </a:solidFill>
                <a:latin typeface="Garamond" pitchFamily="18" charset="0"/>
              </a:rPr>
              <a:t>7</a:t>
            </a:r>
          </a:p>
        </p:txBody>
      </p:sp>
      <p:sp>
        <p:nvSpPr>
          <p:cNvPr id="12" name="Content Placeholder 2"/>
          <p:cNvSpPr txBox="1">
            <a:spLocks/>
          </p:cNvSpPr>
          <p:nvPr/>
        </p:nvSpPr>
        <p:spPr>
          <a:xfrm>
            <a:off x="397696" y="171450"/>
            <a:ext cx="7450904" cy="3429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algn="ctr" fontAlgn="auto">
              <a:buFont typeface="Wingdings" pitchFamily="2" charset="2"/>
              <a:buNone/>
              <a:defRPr/>
            </a:pPr>
            <a:r>
              <a:rPr lang="en-US" sz="3200" dirty="0" smtClean="0">
                <a:latin typeface="Garamond" pitchFamily="18" charset="0"/>
              </a:rPr>
              <a:t>Relative Velocity</a:t>
            </a:r>
            <a:endParaRPr lang="en-US" sz="3200" dirty="0">
              <a:latin typeface="Garamond" pitchFamily="18" charset="0"/>
            </a:endParaRPr>
          </a:p>
        </p:txBody>
      </p:sp>
      <p:sp>
        <p:nvSpPr>
          <p:cNvPr id="13" name="Content Placeholder 2"/>
          <p:cNvSpPr txBox="1">
            <a:spLocks/>
          </p:cNvSpPr>
          <p:nvPr/>
        </p:nvSpPr>
        <p:spPr>
          <a:xfrm>
            <a:off x="533398" y="609600"/>
            <a:ext cx="8379431" cy="11430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FFFF00"/>
                </a:solidFill>
                <a:latin typeface="Garamond" pitchFamily="18" charset="0"/>
              </a:rPr>
              <a:t>Clicker Question (L4Q6)  Continuing from the previous question, if the direction straight across the river is east, how many degrees north of east should I point the boat to go straight across?</a:t>
            </a:r>
            <a:endParaRPr lang="en-US" sz="2400" dirty="0">
              <a:solidFill>
                <a:srgbClr val="FFFF00"/>
              </a:solidFill>
              <a:latin typeface="Garamond" pitchFamily="18" charset="0"/>
            </a:endParaRPr>
          </a:p>
        </p:txBody>
      </p:sp>
      <p:sp>
        <p:nvSpPr>
          <p:cNvPr id="14" name="Content Placeholder 2"/>
          <p:cNvSpPr txBox="1">
            <a:spLocks/>
          </p:cNvSpPr>
          <p:nvPr/>
        </p:nvSpPr>
        <p:spPr>
          <a:xfrm>
            <a:off x="533398" y="2169881"/>
            <a:ext cx="1143000"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smtClean="0">
                <a:solidFill>
                  <a:srgbClr val="FFFF00"/>
                </a:solidFill>
                <a:latin typeface="Garamond" pitchFamily="18" charset="0"/>
              </a:rPr>
              <a:t>A)</a:t>
            </a:r>
            <a:endParaRPr lang="en-US" sz="2400" dirty="0">
              <a:solidFill>
                <a:srgbClr val="FFFF00"/>
              </a:solidFill>
              <a:latin typeface="Garamond" pitchFamily="18" charset="0"/>
            </a:endParaRPr>
          </a:p>
        </p:txBody>
      </p:sp>
      <p:sp>
        <p:nvSpPr>
          <p:cNvPr id="15" name="Content Placeholder 2"/>
          <p:cNvSpPr txBox="1">
            <a:spLocks/>
          </p:cNvSpPr>
          <p:nvPr/>
        </p:nvSpPr>
        <p:spPr>
          <a:xfrm>
            <a:off x="533398" y="3200400"/>
            <a:ext cx="838200"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smtClean="0">
                <a:solidFill>
                  <a:srgbClr val="FFFF00"/>
                </a:solidFill>
                <a:latin typeface="Garamond" pitchFamily="18" charset="0"/>
              </a:rPr>
              <a:t>B)  </a:t>
            </a:r>
            <a:endParaRPr lang="en-US" sz="2400" dirty="0">
              <a:solidFill>
                <a:srgbClr val="FFFF00"/>
              </a:solidFill>
              <a:latin typeface="Garamond" pitchFamily="18" charset="0"/>
            </a:endParaRPr>
          </a:p>
        </p:txBody>
      </p:sp>
      <p:sp>
        <p:nvSpPr>
          <p:cNvPr id="16" name="Content Placeholder 2"/>
          <p:cNvSpPr txBox="1">
            <a:spLocks/>
          </p:cNvSpPr>
          <p:nvPr/>
        </p:nvSpPr>
        <p:spPr>
          <a:xfrm>
            <a:off x="533398" y="4528443"/>
            <a:ext cx="1143000"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a:solidFill>
                  <a:srgbClr val="FFFF00"/>
                </a:solidFill>
                <a:latin typeface="Garamond" pitchFamily="18" charset="0"/>
              </a:rPr>
              <a:t>C</a:t>
            </a:r>
            <a:r>
              <a:rPr lang="en-US" sz="2400" dirty="0" smtClean="0">
                <a:solidFill>
                  <a:srgbClr val="FFFF00"/>
                </a:solidFill>
                <a:latin typeface="Garamond" pitchFamily="18" charset="0"/>
              </a:rPr>
              <a:t>)</a:t>
            </a:r>
            <a:endParaRPr lang="en-US" sz="2400" dirty="0">
              <a:solidFill>
                <a:srgbClr val="FFFF00"/>
              </a:solidFill>
              <a:latin typeface="Garamond" pitchFamily="18" charset="0"/>
            </a:endParaRPr>
          </a:p>
        </p:txBody>
      </p:sp>
      <p:graphicFrame>
        <p:nvGraphicFramePr>
          <p:cNvPr id="34" name="Object 33"/>
          <p:cNvGraphicFramePr>
            <a:graphicFrameLocks noGrp="1" noChangeAspect="1"/>
          </p:cNvGraphicFramePr>
          <p:nvPr>
            <p:extLst>
              <p:ext uri="{D42A27DB-BD31-4B8C-83A1-F6EECF244321}">
                <p14:modId xmlns:p14="http://schemas.microsoft.com/office/powerpoint/2010/main" val="408878720"/>
              </p:ext>
            </p:extLst>
          </p:nvPr>
        </p:nvGraphicFramePr>
        <p:xfrm>
          <a:off x="1231900" y="4284663"/>
          <a:ext cx="1955800" cy="965200"/>
        </p:xfrm>
        <a:graphic>
          <a:graphicData uri="http://schemas.openxmlformats.org/presentationml/2006/ole">
            <mc:AlternateContent xmlns:mc="http://schemas.openxmlformats.org/markup-compatibility/2006">
              <mc:Choice xmlns:v="urn:schemas-microsoft-com:vml" Requires="v">
                <p:oleObj spid="_x0000_s29728" name="Equation" r:id="rId4" imgW="977760" imgH="482400" progId="Equation.3">
                  <p:embed/>
                </p:oleObj>
              </mc:Choice>
              <mc:Fallback>
                <p:oleObj name="Equation" r:id="rId4" imgW="977760" imgH="482400" progId="Equation.3">
                  <p:embed/>
                  <p:pic>
                    <p:nvPicPr>
                      <p:cNvPr id="0" name=""/>
                      <p:cNvPicPr>
                        <a:picLocks noGrp="1" noChangeAspect="1" noChangeArrowheads="1"/>
                      </p:cNvPicPr>
                      <p:nvPr/>
                    </p:nvPicPr>
                    <p:blipFill>
                      <a:blip r:embed="rId5"/>
                      <a:srcRect/>
                      <a:stretch>
                        <a:fillRect/>
                      </a:stretch>
                    </p:blipFill>
                    <p:spPr bwMode="auto">
                      <a:xfrm>
                        <a:off x="1231900" y="4284663"/>
                        <a:ext cx="1955800" cy="96520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5" name="Object 34"/>
          <p:cNvGraphicFramePr>
            <a:graphicFrameLocks noGrp="1" noChangeAspect="1"/>
          </p:cNvGraphicFramePr>
          <p:nvPr>
            <p:extLst>
              <p:ext uri="{D42A27DB-BD31-4B8C-83A1-F6EECF244321}">
                <p14:modId xmlns:p14="http://schemas.microsoft.com/office/powerpoint/2010/main" val="1620771712"/>
              </p:ext>
            </p:extLst>
          </p:nvPr>
        </p:nvGraphicFramePr>
        <p:xfrm>
          <a:off x="1219200" y="2169881"/>
          <a:ext cx="1600200" cy="457200"/>
        </p:xfrm>
        <a:graphic>
          <a:graphicData uri="http://schemas.openxmlformats.org/presentationml/2006/ole">
            <mc:AlternateContent xmlns:mc="http://schemas.openxmlformats.org/markup-compatibility/2006">
              <mc:Choice xmlns:v="urn:schemas-microsoft-com:vml" Requires="v">
                <p:oleObj spid="_x0000_s29729" name="Equation" r:id="rId6" imgW="799920" imgH="228600" progId="Equation.3">
                  <p:embed/>
                </p:oleObj>
              </mc:Choice>
              <mc:Fallback>
                <p:oleObj name="Equation" r:id="rId6" imgW="799920" imgH="228600" progId="Equation.3">
                  <p:embed/>
                  <p:pic>
                    <p:nvPicPr>
                      <p:cNvPr id="0" name=""/>
                      <p:cNvPicPr>
                        <a:picLocks noGrp="1" noChangeAspect="1" noChangeArrowheads="1"/>
                      </p:cNvPicPr>
                      <p:nvPr/>
                    </p:nvPicPr>
                    <p:blipFill>
                      <a:blip r:embed="rId7"/>
                      <a:srcRect/>
                      <a:stretch>
                        <a:fillRect/>
                      </a:stretch>
                    </p:blipFill>
                    <p:spPr bwMode="auto">
                      <a:xfrm>
                        <a:off x="1219200" y="2169881"/>
                        <a:ext cx="1600200" cy="457200"/>
                      </a:xfrm>
                      <a:prstGeom prst="rect">
                        <a:avLst/>
                      </a:prstGeom>
                      <a:solidFill>
                        <a:srgbClr val="CCD1D9"/>
                      </a:solidFill>
                      <a:ln>
                        <a:noFill/>
                      </a:ln>
                    </p:spPr>
                  </p:pic>
                </p:oleObj>
              </mc:Fallback>
            </mc:AlternateContent>
          </a:graphicData>
        </a:graphic>
      </p:graphicFrame>
      <p:graphicFrame>
        <p:nvGraphicFramePr>
          <p:cNvPr id="37" name="Object 36"/>
          <p:cNvGraphicFramePr>
            <a:graphicFrameLocks noGrp="1" noChangeAspect="1"/>
          </p:cNvGraphicFramePr>
          <p:nvPr>
            <p:extLst>
              <p:ext uri="{D42A27DB-BD31-4B8C-83A1-F6EECF244321}">
                <p14:modId xmlns:p14="http://schemas.microsoft.com/office/powerpoint/2010/main" val="2905044903"/>
              </p:ext>
            </p:extLst>
          </p:nvPr>
        </p:nvGraphicFramePr>
        <p:xfrm>
          <a:off x="1219200" y="5631525"/>
          <a:ext cx="3022600" cy="609600"/>
        </p:xfrm>
        <a:graphic>
          <a:graphicData uri="http://schemas.openxmlformats.org/presentationml/2006/ole">
            <mc:AlternateContent xmlns:mc="http://schemas.openxmlformats.org/markup-compatibility/2006">
              <mc:Choice xmlns:v="urn:schemas-microsoft-com:vml" Requires="v">
                <p:oleObj spid="_x0000_s29730" name="Equation" r:id="rId8" imgW="1511280" imgH="304560" progId="Equation.3">
                  <p:embed/>
                </p:oleObj>
              </mc:Choice>
              <mc:Fallback>
                <p:oleObj name="Equation" r:id="rId8" imgW="1511280" imgH="304560" progId="Equation.3">
                  <p:embed/>
                  <p:pic>
                    <p:nvPicPr>
                      <p:cNvPr id="0" name=""/>
                      <p:cNvPicPr>
                        <a:picLocks noGrp="1" noChangeAspect="1" noChangeArrowheads="1"/>
                      </p:cNvPicPr>
                      <p:nvPr/>
                    </p:nvPicPr>
                    <p:blipFill>
                      <a:blip r:embed="rId9"/>
                      <a:srcRect/>
                      <a:stretch>
                        <a:fillRect/>
                      </a:stretch>
                    </p:blipFill>
                    <p:spPr bwMode="auto">
                      <a:xfrm>
                        <a:off x="1219200" y="5631525"/>
                        <a:ext cx="3022600" cy="60960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4" name="Group 3"/>
          <p:cNvGrpSpPr/>
          <p:nvPr/>
        </p:nvGrpSpPr>
        <p:grpSpPr>
          <a:xfrm>
            <a:off x="4589016" y="4377301"/>
            <a:ext cx="4484723" cy="2480699"/>
            <a:chOff x="4589016" y="4377301"/>
            <a:chExt cx="4484723" cy="2480699"/>
          </a:xfrm>
        </p:grpSpPr>
        <p:sp>
          <p:nvSpPr>
            <p:cNvPr id="2" name="Rectangle 1"/>
            <p:cNvSpPr/>
            <p:nvPr/>
          </p:nvSpPr>
          <p:spPr>
            <a:xfrm>
              <a:off x="4953000" y="4572000"/>
              <a:ext cx="2362200" cy="22860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4953000" y="6400800"/>
              <a:ext cx="236220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8" name="Content Placeholder 2"/>
            <p:cNvSpPr txBox="1">
              <a:spLocks/>
            </p:cNvSpPr>
            <p:nvPr/>
          </p:nvSpPr>
          <p:spPr>
            <a:xfrm>
              <a:off x="4589016" y="6176159"/>
              <a:ext cx="609600"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smtClean="0">
                  <a:latin typeface="Garamond" pitchFamily="18" charset="0"/>
                </a:rPr>
                <a:t>A</a:t>
              </a:r>
              <a:endParaRPr lang="en-US" sz="2400" dirty="0">
                <a:latin typeface="Garamond" pitchFamily="18" charset="0"/>
              </a:endParaRPr>
            </a:p>
          </p:txBody>
        </p:sp>
        <p:sp>
          <p:nvSpPr>
            <p:cNvPr id="29" name="Content Placeholder 2"/>
            <p:cNvSpPr txBox="1">
              <a:spLocks/>
            </p:cNvSpPr>
            <p:nvPr/>
          </p:nvSpPr>
          <p:spPr>
            <a:xfrm>
              <a:off x="7298184" y="6172200"/>
              <a:ext cx="609600" cy="4572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smtClean="0">
                  <a:latin typeface="Garamond" pitchFamily="18" charset="0"/>
                </a:rPr>
                <a:t>B</a:t>
              </a:r>
              <a:endParaRPr lang="en-US" sz="2400" dirty="0">
                <a:latin typeface="Garamond" pitchFamily="18" charset="0"/>
              </a:endParaRPr>
            </a:p>
          </p:txBody>
        </p:sp>
        <p:sp>
          <p:nvSpPr>
            <p:cNvPr id="31" name="Content Placeholder 2"/>
            <p:cNvSpPr txBox="1">
              <a:spLocks/>
            </p:cNvSpPr>
            <p:nvPr/>
          </p:nvSpPr>
          <p:spPr>
            <a:xfrm>
              <a:off x="7399908" y="4377301"/>
              <a:ext cx="1673831" cy="389398"/>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1600" dirty="0" smtClean="0">
                  <a:latin typeface="Garamond" pitchFamily="18" charset="0"/>
                </a:rPr>
                <a:t>Wood starts here.</a:t>
              </a:r>
              <a:endParaRPr lang="en-US" sz="1600" dirty="0">
                <a:latin typeface="Garamond" pitchFamily="18" charset="0"/>
              </a:endParaRPr>
            </a:p>
          </p:txBody>
        </p:sp>
        <p:cxnSp>
          <p:nvCxnSpPr>
            <p:cNvPr id="11" name="Straight Arrow Connector 10"/>
            <p:cNvCxnSpPr/>
            <p:nvPr/>
          </p:nvCxnSpPr>
          <p:spPr>
            <a:xfrm flipH="1">
              <a:off x="7315200" y="4648200"/>
              <a:ext cx="208625" cy="4572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Content Placeholder 2"/>
            <p:cNvSpPr txBox="1">
              <a:spLocks/>
            </p:cNvSpPr>
            <p:nvPr/>
          </p:nvSpPr>
          <p:spPr>
            <a:xfrm>
              <a:off x="5969492" y="5780472"/>
              <a:ext cx="1541016" cy="6096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000" dirty="0" smtClean="0">
                  <a:latin typeface="Garamond" pitchFamily="18" charset="0"/>
                </a:rPr>
                <a:t>What is this angle?</a:t>
              </a:r>
              <a:endParaRPr lang="en-US" sz="2000" dirty="0">
                <a:latin typeface="Garamond" pitchFamily="18" charset="0"/>
              </a:endParaRPr>
            </a:p>
          </p:txBody>
        </p:sp>
        <p:cxnSp>
          <p:nvCxnSpPr>
            <p:cNvPr id="21" name="Straight Connector 20"/>
            <p:cNvCxnSpPr/>
            <p:nvPr/>
          </p:nvCxnSpPr>
          <p:spPr>
            <a:xfrm flipV="1">
              <a:off x="4953000" y="5134252"/>
              <a:ext cx="2342225" cy="1261369"/>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3" name="Content Placeholder 2"/>
            <p:cNvSpPr txBox="1">
              <a:spLocks/>
            </p:cNvSpPr>
            <p:nvPr/>
          </p:nvSpPr>
          <p:spPr>
            <a:xfrm>
              <a:off x="5562600" y="5994400"/>
              <a:ext cx="369164" cy="381000"/>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l-GR" sz="2000" dirty="0" smtClean="0">
                  <a:latin typeface="Garamond" pitchFamily="18" charset="0"/>
                </a:rPr>
                <a:t>θ</a:t>
              </a:r>
              <a:endParaRPr lang="en-US" sz="2000" dirty="0">
                <a:latin typeface="Garamond" pitchFamily="18" charset="0"/>
              </a:endParaRPr>
            </a:p>
          </p:txBody>
        </p:sp>
      </p:grpSp>
      <p:graphicFrame>
        <p:nvGraphicFramePr>
          <p:cNvPr id="5" name="Object 4"/>
          <p:cNvGraphicFramePr>
            <a:graphicFrameLocks noGrp="1" noChangeAspect="1"/>
          </p:cNvGraphicFramePr>
          <p:nvPr>
            <p:extLst>
              <p:ext uri="{D42A27DB-BD31-4B8C-83A1-F6EECF244321}">
                <p14:modId xmlns:p14="http://schemas.microsoft.com/office/powerpoint/2010/main" val="1881480297"/>
              </p:ext>
            </p:extLst>
          </p:nvPr>
        </p:nvGraphicFramePr>
        <p:xfrm>
          <a:off x="1219200" y="2946400"/>
          <a:ext cx="1981200" cy="965200"/>
        </p:xfrm>
        <a:graphic>
          <a:graphicData uri="http://schemas.openxmlformats.org/presentationml/2006/ole">
            <mc:AlternateContent xmlns:mc="http://schemas.openxmlformats.org/markup-compatibility/2006">
              <mc:Choice xmlns:v="urn:schemas-microsoft-com:vml" Requires="v">
                <p:oleObj spid="_x0000_s29731" name="Equation" r:id="rId10" imgW="990360" imgH="482400" progId="Equation.3">
                  <p:embed/>
                </p:oleObj>
              </mc:Choice>
              <mc:Fallback>
                <p:oleObj name="Equation" r:id="rId10" imgW="990360" imgH="482400" progId="Equation.3">
                  <p:embed/>
                  <p:pic>
                    <p:nvPicPr>
                      <p:cNvPr id="0" name="Object 33"/>
                      <p:cNvPicPr>
                        <a:picLocks noGrp="1" noChangeAspect="1" noChangeArrowheads="1"/>
                      </p:cNvPicPr>
                      <p:nvPr/>
                    </p:nvPicPr>
                    <p:blipFill>
                      <a:blip r:embed="rId11"/>
                      <a:srcRect/>
                      <a:stretch>
                        <a:fillRect/>
                      </a:stretch>
                    </p:blipFill>
                    <p:spPr bwMode="auto">
                      <a:xfrm>
                        <a:off x="1219200" y="2946400"/>
                        <a:ext cx="1981200" cy="96520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7" name="Group 16"/>
          <p:cNvGrpSpPr/>
          <p:nvPr/>
        </p:nvGrpSpPr>
        <p:grpSpPr>
          <a:xfrm>
            <a:off x="5639889" y="5155327"/>
            <a:ext cx="2078635" cy="1220073"/>
            <a:chOff x="5639889" y="5155327"/>
            <a:chExt cx="2078635" cy="1220073"/>
          </a:xfrm>
        </p:grpSpPr>
        <p:sp>
          <p:nvSpPr>
            <p:cNvPr id="27" name="Content Placeholder 2"/>
            <p:cNvSpPr txBox="1">
              <a:spLocks/>
            </p:cNvSpPr>
            <p:nvPr/>
          </p:nvSpPr>
          <p:spPr>
            <a:xfrm rot="-1680000">
              <a:off x="5639889" y="5305010"/>
              <a:ext cx="1119346" cy="389398"/>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000" dirty="0" err="1" smtClean="0">
                  <a:solidFill>
                    <a:srgbClr val="FFFF00"/>
                  </a:solidFill>
                  <a:latin typeface="Garamond" pitchFamily="18" charset="0"/>
                </a:rPr>
                <a:t>T·V</a:t>
              </a:r>
              <a:r>
                <a:rPr lang="en-US" sz="2000" baseline="-25000" dirty="0" err="1" smtClean="0">
                  <a:solidFill>
                    <a:srgbClr val="FFFF00"/>
                  </a:solidFill>
                  <a:latin typeface="Garamond" pitchFamily="18" charset="0"/>
                </a:rPr>
                <a:t>boat</a:t>
              </a:r>
              <a:endParaRPr lang="en-US" sz="2000" dirty="0">
                <a:solidFill>
                  <a:srgbClr val="FFFF00"/>
                </a:solidFill>
                <a:latin typeface="Garamond" pitchFamily="18" charset="0"/>
              </a:endParaRPr>
            </a:p>
          </p:txBody>
        </p:sp>
        <p:sp>
          <p:nvSpPr>
            <p:cNvPr id="30" name="Content Placeholder 2"/>
            <p:cNvSpPr txBox="1">
              <a:spLocks/>
            </p:cNvSpPr>
            <p:nvPr/>
          </p:nvSpPr>
          <p:spPr>
            <a:xfrm rot="5400000">
              <a:off x="6964152" y="5520301"/>
              <a:ext cx="1119346" cy="389398"/>
            </a:xfrm>
            <a:prstGeom prst="rect">
              <a:avLst/>
            </a:prstGeom>
          </p:spPr>
          <p:txBody>
            <a:bodyPr anchor="b" anchorCtr="0">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000" dirty="0" err="1" smtClean="0">
                  <a:solidFill>
                    <a:srgbClr val="FFFF00"/>
                  </a:solidFill>
                  <a:latin typeface="Garamond" pitchFamily="18" charset="0"/>
                </a:rPr>
                <a:t>T·V</a:t>
              </a:r>
              <a:r>
                <a:rPr lang="en-US" sz="2000" baseline="-25000" dirty="0" err="1" smtClean="0">
                  <a:solidFill>
                    <a:srgbClr val="FFFF00"/>
                  </a:solidFill>
                  <a:latin typeface="Garamond" pitchFamily="18" charset="0"/>
                </a:rPr>
                <a:t>water</a:t>
              </a:r>
              <a:endParaRPr lang="en-US" sz="2000" dirty="0">
                <a:solidFill>
                  <a:srgbClr val="FFFF00"/>
                </a:solidFill>
                <a:latin typeface="Garamond" pitchFamily="18" charset="0"/>
              </a:endParaRPr>
            </a:p>
          </p:txBody>
        </p:sp>
        <p:cxnSp>
          <p:nvCxnSpPr>
            <p:cNvPr id="32" name="Straight Connector 31"/>
            <p:cNvCxnSpPr/>
            <p:nvPr/>
          </p:nvCxnSpPr>
          <p:spPr>
            <a:xfrm>
              <a:off x="7329126" y="5155327"/>
              <a:ext cx="0" cy="1220073"/>
            </a:xfrm>
            <a:prstGeom prst="line">
              <a:avLst/>
            </a:prstGeom>
            <a:ln w="19050">
              <a:solidFill>
                <a:srgbClr val="FFFF00"/>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55993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152400" y="144463"/>
            <a:ext cx="6096000" cy="609600"/>
          </a:xfrm>
        </p:spPr>
        <p:txBody>
          <a:bodyPr/>
          <a:lstStyle/>
          <a:p>
            <a:pPr>
              <a:defRPr/>
            </a:pPr>
            <a:r>
              <a:rPr lang="en-US" sz="3200" dirty="0" smtClean="0">
                <a:latin typeface="Garamond" pitchFamily="18" charset="0"/>
              </a:rPr>
              <a:t>Equations for </a:t>
            </a:r>
            <a:r>
              <a:rPr lang="en-US" sz="3200" dirty="0" smtClean="0">
                <a:solidFill>
                  <a:srgbClr val="92D050"/>
                </a:solidFill>
                <a:latin typeface="Garamond" pitchFamily="18" charset="0"/>
              </a:rPr>
              <a:t>Constant Acceleration</a:t>
            </a:r>
          </a:p>
        </p:txBody>
      </p:sp>
      <p:sp>
        <p:nvSpPr>
          <p:cNvPr id="5123" name="Rectangle 3"/>
          <p:cNvSpPr>
            <a:spLocks noGrp="1" noChangeArrowheads="1"/>
          </p:cNvSpPr>
          <p:nvPr>
            <p:ph type="body" idx="1"/>
          </p:nvPr>
        </p:nvSpPr>
        <p:spPr>
          <a:xfrm>
            <a:off x="152400" y="1185334"/>
            <a:ext cx="3086100" cy="1666875"/>
          </a:xfrm>
        </p:spPr>
        <p:txBody>
          <a:bodyPr/>
          <a:lstStyle/>
          <a:p>
            <a:pPr marL="0" indent="0">
              <a:lnSpc>
                <a:spcPct val="120000"/>
              </a:lnSpc>
              <a:buFont typeface="Monotype Sorts" pitchFamily="2" charset="2"/>
              <a:buNone/>
              <a:defRPr/>
            </a:pPr>
            <a:r>
              <a:rPr lang="en-US" sz="2400" dirty="0">
                <a:latin typeface="Garamond" pitchFamily="18" charset="0"/>
              </a:rPr>
              <a:t>x</a:t>
            </a:r>
            <a:r>
              <a:rPr lang="en-US" sz="2400" dirty="0" smtClean="0">
                <a:latin typeface="Garamond" pitchFamily="18" charset="0"/>
              </a:rPr>
              <a:t>(t) = x</a:t>
            </a:r>
            <a:r>
              <a:rPr lang="en-US" sz="2400" baseline="-25000" dirty="0" smtClean="0">
                <a:latin typeface="Garamond" pitchFamily="18" charset="0"/>
              </a:rPr>
              <a:t>0</a:t>
            </a:r>
            <a:r>
              <a:rPr lang="en-US" sz="2400" dirty="0" smtClean="0">
                <a:latin typeface="Garamond" pitchFamily="18" charset="0"/>
              </a:rPr>
              <a:t> + v</a:t>
            </a:r>
            <a:r>
              <a:rPr lang="en-US" sz="2400" baseline="-25000" dirty="0" smtClean="0">
                <a:latin typeface="Garamond" pitchFamily="18" charset="0"/>
              </a:rPr>
              <a:t>0</a:t>
            </a:r>
            <a:r>
              <a:rPr lang="en-US" sz="2400" dirty="0" smtClean="0">
                <a:latin typeface="Garamond" pitchFamily="18" charset="0"/>
              </a:rPr>
              <a:t>t + 1/2 at</a:t>
            </a:r>
            <a:r>
              <a:rPr lang="en-US" sz="2400" baseline="30000" dirty="0" smtClean="0">
                <a:latin typeface="Garamond" pitchFamily="18" charset="0"/>
              </a:rPr>
              <a:t>2</a:t>
            </a:r>
          </a:p>
          <a:p>
            <a:pPr marL="0" indent="0">
              <a:lnSpc>
                <a:spcPct val="120000"/>
              </a:lnSpc>
              <a:buFont typeface="Monotype Sorts" pitchFamily="2" charset="2"/>
              <a:buNone/>
              <a:defRPr/>
            </a:pPr>
            <a:r>
              <a:rPr lang="en-US" sz="2400" dirty="0">
                <a:latin typeface="Garamond" pitchFamily="18" charset="0"/>
              </a:rPr>
              <a:t>v</a:t>
            </a:r>
            <a:r>
              <a:rPr lang="en-US" sz="2400" dirty="0" smtClean="0">
                <a:latin typeface="Garamond" pitchFamily="18" charset="0"/>
              </a:rPr>
              <a:t>(t) = v</a:t>
            </a:r>
            <a:r>
              <a:rPr lang="en-US" sz="2400" baseline="-25000" dirty="0" smtClean="0">
                <a:latin typeface="Garamond" pitchFamily="18" charset="0"/>
              </a:rPr>
              <a:t>0 </a:t>
            </a:r>
            <a:r>
              <a:rPr lang="en-US" sz="2400" dirty="0" smtClean="0">
                <a:latin typeface="Garamond" pitchFamily="18" charset="0"/>
              </a:rPr>
              <a:t>+ at</a:t>
            </a:r>
            <a:endParaRPr lang="en-US" sz="2400" baseline="30000" dirty="0" smtClean="0">
              <a:latin typeface="Garamond" pitchFamily="18" charset="0"/>
            </a:endParaRPr>
          </a:p>
          <a:p>
            <a:pPr marL="0" indent="0">
              <a:lnSpc>
                <a:spcPct val="120000"/>
              </a:lnSpc>
              <a:buFont typeface="Monotype Sorts" pitchFamily="2" charset="2"/>
              <a:buNone/>
              <a:defRPr/>
            </a:pPr>
            <a:r>
              <a:rPr lang="en-US" sz="2400" dirty="0" smtClean="0">
                <a:solidFill>
                  <a:srgbClr val="00B0F0"/>
                </a:solidFill>
                <a:latin typeface="Garamond" pitchFamily="18" charset="0"/>
              </a:rPr>
              <a:t>v</a:t>
            </a:r>
            <a:r>
              <a:rPr lang="en-US" sz="2400" baseline="30000" dirty="0" smtClean="0">
                <a:solidFill>
                  <a:srgbClr val="00B0F0"/>
                </a:solidFill>
                <a:latin typeface="Garamond" pitchFamily="18" charset="0"/>
              </a:rPr>
              <a:t>2</a:t>
            </a:r>
            <a:r>
              <a:rPr lang="en-US" sz="2400" dirty="0" smtClean="0">
                <a:solidFill>
                  <a:srgbClr val="00B0F0"/>
                </a:solidFill>
                <a:latin typeface="Garamond" pitchFamily="18" charset="0"/>
              </a:rPr>
              <a:t> = v</a:t>
            </a:r>
            <a:r>
              <a:rPr lang="en-US" sz="2400" baseline="-25000" dirty="0" smtClean="0">
                <a:solidFill>
                  <a:srgbClr val="00B0F0"/>
                </a:solidFill>
                <a:latin typeface="Garamond" pitchFamily="18" charset="0"/>
              </a:rPr>
              <a:t>0</a:t>
            </a:r>
            <a:r>
              <a:rPr lang="en-US" sz="2400" baseline="30000" dirty="0" smtClean="0">
                <a:solidFill>
                  <a:srgbClr val="00B0F0"/>
                </a:solidFill>
                <a:latin typeface="Garamond" pitchFamily="18" charset="0"/>
              </a:rPr>
              <a:t>2</a:t>
            </a:r>
            <a:r>
              <a:rPr lang="en-US" sz="2400" dirty="0" smtClean="0">
                <a:solidFill>
                  <a:srgbClr val="00B0F0"/>
                </a:solidFill>
                <a:latin typeface="Garamond" pitchFamily="18" charset="0"/>
              </a:rPr>
              <a:t> + 2a(x-x</a:t>
            </a:r>
            <a:r>
              <a:rPr lang="en-US" sz="2400" baseline="-25000" dirty="0" smtClean="0">
                <a:solidFill>
                  <a:srgbClr val="00B0F0"/>
                </a:solidFill>
                <a:latin typeface="Garamond" pitchFamily="18" charset="0"/>
              </a:rPr>
              <a:t>0</a:t>
            </a:r>
            <a:r>
              <a:rPr lang="en-US" sz="2400" dirty="0" smtClean="0">
                <a:solidFill>
                  <a:srgbClr val="00B0F0"/>
                </a:solidFill>
                <a:latin typeface="Garamond" pitchFamily="18" charset="0"/>
              </a:rPr>
              <a:t>)</a:t>
            </a:r>
            <a:endParaRPr lang="en-US" sz="2400" baseline="30000" dirty="0" smtClean="0">
              <a:solidFill>
                <a:srgbClr val="00B0F0"/>
              </a:solidFill>
              <a:latin typeface="Garamond" pitchFamily="18" charset="0"/>
            </a:endParaRPr>
          </a:p>
        </p:txBody>
      </p:sp>
      <p:sp>
        <p:nvSpPr>
          <p:cNvPr id="5124" name="Rectangle 4"/>
          <p:cNvSpPr>
            <a:spLocks noChangeArrowheads="1"/>
          </p:cNvSpPr>
          <p:nvPr/>
        </p:nvSpPr>
        <p:spPr bwMode="auto">
          <a:xfrm>
            <a:off x="152400" y="4419600"/>
            <a:ext cx="2543175" cy="166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eaLnBrk="0" hangingPunct="0">
              <a:lnSpc>
                <a:spcPct val="120000"/>
              </a:lnSpc>
              <a:spcBef>
                <a:spcPct val="30000"/>
              </a:spcBef>
              <a:buClr>
                <a:schemeClr val="accent1"/>
              </a:buClr>
              <a:buSzPct val="75000"/>
              <a:buFontTx/>
              <a:buNone/>
              <a:defRPr/>
            </a:pPr>
            <a:r>
              <a:rPr lang="en-US" sz="2400" dirty="0">
                <a:solidFill>
                  <a:schemeClr val="tx2"/>
                </a:solidFill>
                <a:latin typeface="Garamond" pitchFamily="18" charset="0"/>
                <a:sym typeface="Symbol" pitchFamily="18" charset="2"/>
              </a:rPr>
              <a:t></a:t>
            </a:r>
            <a:r>
              <a:rPr lang="en-US" sz="2400" dirty="0">
                <a:solidFill>
                  <a:schemeClr val="tx2"/>
                </a:solidFill>
                <a:latin typeface="Garamond" pitchFamily="18" charset="0"/>
              </a:rPr>
              <a:t>x = v</a:t>
            </a:r>
            <a:r>
              <a:rPr lang="en-US" sz="2400" baseline="-25000" dirty="0">
                <a:solidFill>
                  <a:schemeClr val="tx2"/>
                </a:solidFill>
                <a:latin typeface="Garamond" pitchFamily="18" charset="0"/>
              </a:rPr>
              <a:t>0</a:t>
            </a:r>
            <a:r>
              <a:rPr lang="en-US" sz="2400" dirty="0">
                <a:solidFill>
                  <a:schemeClr val="tx2"/>
                </a:solidFill>
                <a:latin typeface="Garamond" pitchFamily="18" charset="0"/>
              </a:rPr>
              <a:t>t + 1/2 at</a:t>
            </a:r>
            <a:r>
              <a:rPr lang="en-US" sz="2400" baseline="30000" dirty="0">
                <a:solidFill>
                  <a:schemeClr val="tx2"/>
                </a:solidFill>
                <a:latin typeface="Garamond" pitchFamily="18" charset="0"/>
              </a:rPr>
              <a:t>2</a:t>
            </a:r>
          </a:p>
          <a:p>
            <a:pPr eaLnBrk="0" hangingPunct="0">
              <a:lnSpc>
                <a:spcPct val="120000"/>
              </a:lnSpc>
              <a:spcBef>
                <a:spcPct val="30000"/>
              </a:spcBef>
              <a:buClr>
                <a:schemeClr val="accent1"/>
              </a:buClr>
              <a:buSzPct val="75000"/>
              <a:buFontTx/>
              <a:buNone/>
              <a:defRPr/>
            </a:pPr>
            <a:r>
              <a:rPr lang="en-US" sz="2400" dirty="0">
                <a:solidFill>
                  <a:schemeClr val="tx2"/>
                </a:solidFill>
                <a:latin typeface="Garamond" pitchFamily="18" charset="0"/>
                <a:sym typeface="Symbol" pitchFamily="18" charset="2"/>
              </a:rPr>
              <a:t></a:t>
            </a:r>
            <a:r>
              <a:rPr lang="en-US" sz="2400" dirty="0">
                <a:solidFill>
                  <a:schemeClr val="tx2"/>
                </a:solidFill>
                <a:latin typeface="Garamond" pitchFamily="18" charset="0"/>
              </a:rPr>
              <a:t>v = at</a:t>
            </a:r>
            <a:endParaRPr lang="en-US" sz="2400" baseline="30000" dirty="0">
              <a:solidFill>
                <a:schemeClr val="tx2"/>
              </a:solidFill>
              <a:latin typeface="Garamond" pitchFamily="18" charset="0"/>
            </a:endParaRPr>
          </a:p>
          <a:p>
            <a:pPr eaLnBrk="0" hangingPunct="0">
              <a:lnSpc>
                <a:spcPct val="120000"/>
              </a:lnSpc>
              <a:spcBef>
                <a:spcPct val="30000"/>
              </a:spcBef>
              <a:buClr>
                <a:schemeClr val="accent1"/>
              </a:buClr>
              <a:buSzPct val="75000"/>
              <a:buFontTx/>
              <a:buNone/>
              <a:defRPr/>
            </a:pPr>
            <a:r>
              <a:rPr lang="en-US" sz="2400" dirty="0">
                <a:solidFill>
                  <a:srgbClr val="00B0F0"/>
                </a:solidFill>
                <a:latin typeface="Garamond" pitchFamily="18" charset="0"/>
              </a:rPr>
              <a:t>v</a:t>
            </a:r>
            <a:r>
              <a:rPr lang="en-US" sz="2400" baseline="30000" dirty="0">
                <a:solidFill>
                  <a:srgbClr val="00B0F0"/>
                </a:solidFill>
                <a:latin typeface="Garamond" pitchFamily="18" charset="0"/>
              </a:rPr>
              <a:t>2</a:t>
            </a:r>
            <a:r>
              <a:rPr lang="en-US" sz="2400" dirty="0">
                <a:solidFill>
                  <a:srgbClr val="00B0F0"/>
                </a:solidFill>
                <a:latin typeface="Garamond" pitchFamily="18" charset="0"/>
              </a:rPr>
              <a:t> = v</a:t>
            </a:r>
            <a:r>
              <a:rPr lang="en-US" sz="2400" baseline="-25000" dirty="0">
                <a:solidFill>
                  <a:srgbClr val="00B0F0"/>
                </a:solidFill>
                <a:latin typeface="Garamond" pitchFamily="18" charset="0"/>
              </a:rPr>
              <a:t>0</a:t>
            </a:r>
            <a:r>
              <a:rPr lang="en-US" sz="2400" baseline="30000" dirty="0">
                <a:solidFill>
                  <a:srgbClr val="00B0F0"/>
                </a:solidFill>
                <a:latin typeface="Garamond" pitchFamily="18" charset="0"/>
              </a:rPr>
              <a:t>2</a:t>
            </a:r>
            <a:r>
              <a:rPr lang="en-US" sz="2400" dirty="0">
                <a:solidFill>
                  <a:srgbClr val="00B0F0"/>
                </a:solidFill>
                <a:latin typeface="Garamond" pitchFamily="18" charset="0"/>
              </a:rPr>
              <a:t> + 2a </a:t>
            </a:r>
            <a:r>
              <a:rPr lang="en-US" sz="2400" dirty="0">
                <a:solidFill>
                  <a:srgbClr val="00B0F0"/>
                </a:solidFill>
                <a:latin typeface="Garamond" pitchFamily="18" charset="0"/>
                <a:sym typeface="Symbol" pitchFamily="18" charset="2"/>
              </a:rPr>
              <a:t></a:t>
            </a:r>
            <a:r>
              <a:rPr lang="en-US" sz="2400" dirty="0">
                <a:solidFill>
                  <a:srgbClr val="00B0F0"/>
                </a:solidFill>
                <a:latin typeface="Garamond" pitchFamily="18" charset="0"/>
              </a:rPr>
              <a:t>x</a:t>
            </a:r>
            <a:endParaRPr lang="en-US" sz="2400" baseline="30000" dirty="0">
              <a:solidFill>
                <a:srgbClr val="00B0F0"/>
              </a:solidFill>
              <a:latin typeface="Garamond" pitchFamily="18" charset="0"/>
            </a:endParaRPr>
          </a:p>
          <a:p>
            <a:pPr marL="285750" indent="-285750" eaLnBrk="0" hangingPunct="0">
              <a:lnSpc>
                <a:spcPct val="90000"/>
              </a:lnSpc>
              <a:spcBef>
                <a:spcPct val="30000"/>
              </a:spcBef>
              <a:buClr>
                <a:schemeClr val="accent1"/>
              </a:buClr>
              <a:buSzPct val="75000"/>
              <a:buFont typeface="Monotype Sorts" pitchFamily="2" charset="2"/>
              <a:buChar char="l"/>
              <a:defRPr/>
            </a:pPr>
            <a:endParaRPr lang="en-US" sz="2400" dirty="0"/>
          </a:p>
        </p:txBody>
      </p:sp>
      <p:pic>
        <p:nvPicPr>
          <p:cNvPr id="819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99213" y="0"/>
            <a:ext cx="250825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04" name="Text Box 13"/>
          <p:cNvSpPr txBox="1">
            <a:spLocks noChangeArrowheads="1"/>
          </p:cNvSpPr>
          <p:nvPr/>
        </p:nvSpPr>
        <p:spPr bwMode="auto">
          <a:xfrm>
            <a:off x="8686800" y="6583363"/>
            <a:ext cx="457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spcBef>
                <a:spcPct val="50000"/>
              </a:spcBef>
              <a:buFontTx/>
              <a:buNone/>
            </a:pPr>
            <a:r>
              <a:rPr lang="en-US" sz="1200">
                <a:solidFill>
                  <a:schemeClr val="tx2"/>
                </a:solidFill>
              </a:rPr>
              <a:t>14</a:t>
            </a:r>
          </a:p>
        </p:txBody>
      </p:sp>
      <p:sp>
        <p:nvSpPr>
          <p:cNvPr id="8205" name="TextBox 1"/>
          <p:cNvSpPr txBox="1">
            <a:spLocks noChangeArrowheads="1"/>
          </p:cNvSpPr>
          <p:nvPr/>
        </p:nvSpPr>
        <p:spPr bwMode="auto">
          <a:xfrm>
            <a:off x="7797800" y="144463"/>
            <a:ext cx="7794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buFontTx/>
              <a:buNone/>
            </a:pPr>
            <a:r>
              <a:rPr lang="en-US" sz="1200">
                <a:solidFill>
                  <a:srgbClr val="FF0000"/>
                </a:solidFill>
              </a:rPr>
              <a:t>Air Track</a:t>
            </a:r>
          </a:p>
        </p:txBody>
      </p:sp>
      <p:sp>
        <p:nvSpPr>
          <p:cNvPr id="14" name="Content Placeholder 2"/>
          <p:cNvSpPr txBox="1">
            <a:spLocks/>
          </p:cNvSpPr>
          <p:nvPr/>
        </p:nvSpPr>
        <p:spPr>
          <a:xfrm>
            <a:off x="152400" y="3283480"/>
            <a:ext cx="5781674" cy="70485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rgbClr val="00B0F0"/>
                </a:solidFill>
                <a:latin typeface="Garamond" pitchFamily="18" charset="0"/>
              </a:rPr>
              <a:t>Remember that coefficients carry direction information; get the algebraic signs correct.</a:t>
            </a:r>
            <a:endParaRPr lang="en-US" sz="2400" dirty="0">
              <a:solidFill>
                <a:srgbClr val="00B0F0"/>
              </a:solidFill>
              <a:latin typeface="Garamond" pitchFamily="18" charset="0"/>
            </a:endParaRPr>
          </a:p>
        </p:txBody>
      </p:sp>
      <p:sp>
        <p:nvSpPr>
          <p:cNvPr id="15" name="Content Placeholder 2"/>
          <p:cNvSpPr txBox="1">
            <a:spLocks/>
          </p:cNvSpPr>
          <p:nvPr/>
        </p:nvSpPr>
        <p:spPr>
          <a:xfrm>
            <a:off x="2569" y="6515100"/>
            <a:ext cx="381000" cy="342900"/>
          </a:xfrm>
          <a:prstGeom prst="rect">
            <a:avLst/>
          </a:prstGeom>
          <a:blipFill>
            <a:blip r:embed="rId4"/>
            <a:tile tx="0" ty="0" sx="100000" sy="100000" flip="none" algn="tl"/>
          </a:blipFill>
        </p:spPr>
        <p:txBody>
          <a:bodyPr anchor="ctr">
            <a:normAutofit fontScale="85000" lnSpcReduction="20000"/>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chemeClr val="bg1"/>
                </a:solidFill>
                <a:latin typeface="Garamond" pitchFamily="18" charset="0"/>
              </a:rPr>
              <a:t>8</a:t>
            </a:r>
            <a:endParaRPr lang="en-US" sz="2400" dirty="0">
              <a:solidFill>
                <a:schemeClr val="bg1"/>
              </a:solidFill>
              <a:latin typeface="Garamond" pitchFamily="18" charset="0"/>
            </a:endParaRPr>
          </a:p>
        </p:txBody>
      </p:sp>
    </p:spTree>
    <p:extLst>
      <p:ext uri="{BB962C8B-B14F-4D97-AF65-F5344CB8AC3E}">
        <p14:creationId xmlns:p14="http://schemas.microsoft.com/office/powerpoint/2010/main" val="2839044340"/>
      </p:ext>
    </p:extLst>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876300" y="149626"/>
            <a:ext cx="7391400" cy="4191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algn="ctr" fontAlgn="auto">
              <a:buFont typeface="Wingdings" pitchFamily="2" charset="2"/>
              <a:buNone/>
              <a:defRPr/>
            </a:pPr>
            <a:r>
              <a:rPr lang="en-US" sz="3200" dirty="0" smtClean="0">
                <a:latin typeface="Garamond" pitchFamily="18" charset="0"/>
              </a:rPr>
              <a:t>Example:  Kinematics in 1 Dimension</a:t>
            </a:r>
            <a:endParaRPr lang="en-US" sz="3200" dirty="0">
              <a:latin typeface="Garamond" pitchFamily="18" charset="0"/>
            </a:endParaRPr>
          </a:p>
        </p:txBody>
      </p:sp>
      <p:sp>
        <p:nvSpPr>
          <p:cNvPr id="9" name="Content Placeholder 2"/>
          <p:cNvSpPr txBox="1">
            <a:spLocks/>
          </p:cNvSpPr>
          <p:nvPr/>
        </p:nvSpPr>
        <p:spPr>
          <a:xfrm>
            <a:off x="2569" y="6515100"/>
            <a:ext cx="381000" cy="342900"/>
          </a:xfrm>
          <a:prstGeom prst="rect">
            <a:avLst/>
          </a:prstGeom>
          <a:blipFill>
            <a:blip r:embed="rId3"/>
            <a:tile tx="0" ty="0" sx="100000" sy="100000" flip="none" algn="tl"/>
          </a:blipFill>
        </p:spPr>
        <p:txBody>
          <a:bodyPr anchor="ctr">
            <a:normAutofit fontScale="85000" lnSpcReduction="20000"/>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Font typeface="Wingdings" pitchFamily="2" charset="2"/>
              <a:buNone/>
              <a:defRPr/>
            </a:pPr>
            <a:r>
              <a:rPr lang="en-US" sz="2400" dirty="0" smtClean="0">
                <a:solidFill>
                  <a:schemeClr val="bg1"/>
                </a:solidFill>
                <a:latin typeface="Garamond" pitchFamily="18" charset="0"/>
              </a:rPr>
              <a:t>9</a:t>
            </a:r>
            <a:endParaRPr lang="en-US" sz="2400" dirty="0">
              <a:solidFill>
                <a:schemeClr val="bg1"/>
              </a:solidFill>
              <a:latin typeface="Garamond" pitchFamily="18" charset="0"/>
            </a:endParaRPr>
          </a:p>
        </p:txBody>
      </p:sp>
      <p:sp>
        <p:nvSpPr>
          <p:cNvPr id="8" name="Rectangle 3"/>
          <p:cNvSpPr txBox="1">
            <a:spLocks noChangeArrowheads="1"/>
          </p:cNvSpPr>
          <p:nvPr/>
        </p:nvSpPr>
        <p:spPr>
          <a:xfrm>
            <a:off x="383569" y="914400"/>
            <a:ext cx="8292874" cy="1219200"/>
          </a:xfrm>
          <a:prstGeom prst="rect">
            <a:avLst/>
          </a:prstGeom>
        </p:spPr>
        <p:txBody>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Monotype Sorts" pitchFamily="2" charset="2"/>
              <a:buNone/>
              <a:defRPr/>
            </a:pPr>
            <a:r>
              <a:rPr lang="en-US" sz="2400" dirty="0" smtClean="0">
                <a:latin typeface="Garamond" pitchFamily="18" charset="0"/>
              </a:rPr>
              <a:t>A car is traveling 30 m/s and applies its breaks to stop after a distance of 150 m.  How fast is the car going after it has traveled ½ the distance (75 meters) ?</a:t>
            </a:r>
          </a:p>
        </p:txBody>
      </p:sp>
      <p:graphicFrame>
        <p:nvGraphicFramePr>
          <p:cNvPr id="2" name="Object 1"/>
          <p:cNvGraphicFramePr>
            <a:graphicFrameLocks noChangeAspect="1"/>
          </p:cNvGraphicFramePr>
          <p:nvPr>
            <p:extLst>
              <p:ext uri="{D42A27DB-BD31-4B8C-83A1-F6EECF244321}">
                <p14:modId xmlns:p14="http://schemas.microsoft.com/office/powerpoint/2010/main" val="1130890544"/>
              </p:ext>
            </p:extLst>
          </p:nvPr>
        </p:nvGraphicFramePr>
        <p:xfrm>
          <a:off x="533400" y="4953000"/>
          <a:ext cx="1332921" cy="361793"/>
        </p:xfrm>
        <a:graphic>
          <a:graphicData uri="http://schemas.openxmlformats.org/presentationml/2006/ole">
            <mc:AlternateContent xmlns:mc="http://schemas.openxmlformats.org/markup-compatibility/2006">
              <mc:Choice xmlns:v="urn:schemas-microsoft-com:vml" Requires="v">
                <p:oleObj spid="_x0000_s20548" name="Equation" r:id="rId4" imgW="888614" imgH="241195" progId="Equation.3">
                  <p:embed/>
                </p:oleObj>
              </mc:Choice>
              <mc:Fallback>
                <p:oleObj name="Equation" r:id="rId4" imgW="888614" imgH="241195"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4953000"/>
                        <a:ext cx="1332921" cy="361793"/>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231163843"/>
              </p:ext>
            </p:extLst>
          </p:nvPr>
        </p:nvGraphicFramePr>
        <p:xfrm>
          <a:off x="533400" y="5562600"/>
          <a:ext cx="1028700" cy="361950"/>
        </p:xfrm>
        <a:graphic>
          <a:graphicData uri="http://schemas.openxmlformats.org/presentationml/2006/ole">
            <mc:AlternateContent xmlns:mc="http://schemas.openxmlformats.org/markup-compatibility/2006">
              <mc:Choice xmlns:v="urn:schemas-microsoft-com:vml" Requires="v">
                <p:oleObj spid="_x0000_s20549" name="Equation" r:id="rId6" imgW="685800" imgH="241300" progId="Equation.3">
                  <p:embed/>
                </p:oleObj>
              </mc:Choice>
              <mc:Fallback>
                <p:oleObj name="Equation" r:id="rId6" imgW="685800" imgH="241300" progId="Equation.3">
                  <p:embed/>
                  <p:pic>
                    <p:nvPicPr>
                      <p:cNvPr id="0" name="Object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400" y="5562600"/>
                        <a:ext cx="1028700" cy="36195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62052727"/>
              </p:ext>
            </p:extLst>
          </p:nvPr>
        </p:nvGraphicFramePr>
        <p:xfrm>
          <a:off x="533400" y="6200775"/>
          <a:ext cx="914400" cy="628650"/>
        </p:xfrm>
        <a:graphic>
          <a:graphicData uri="http://schemas.openxmlformats.org/presentationml/2006/ole">
            <mc:AlternateContent xmlns:mc="http://schemas.openxmlformats.org/markup-compatibility/2006">
              <mc:Choice xmlns:v="urn:schemas-microsoft-com:vml" Requires="v">
                <p:oleObj spid="_x0000_s20550" name="Equation" r:id="rId8" imgW="609600" imgH="419100" progId="Equation.3">
                  <p:embed/>
                </p:oleObj>
              </mc:Choice>
              <mc:Fallback>
                <p:oleObj name="Equation" r:id="rId8" imgW="609600" imgH="419100" progId="Equation.3">
                  <p:embed/>
                  <p:pic>
                    <p:nvPicPr>
                      <p:cNvPr id="0" name="Object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3400" y="6200775"/>
                        <a:ext cx="914400" cy="62865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808095791"/>
              </p:ext>
            </p:extLst>
          </p:nvPr>
        </p:nvGraphicFramePr>
        <p:xfrm>
          <a:off x="533400" y="4343400"/>
          <a:ext cx="1294838" cy="361793"/>
        </p:xfrm>
        <a:graphic>
          <a:graphicData uri="http://schemas.openxmlformats.org/presentationml/2006/ole">
            <mc:AlternateContent xmlns:mc="http://schemas.openxmlformats.org/markup-compatibility/2006">
              <mc:Choice xmlns:v="urn:schemas-microsoft-com:vml" Requires="v">
                <p:oleObj spid="_x0000_s20551" name="Equation" r:id="rId10" imgW="863225" imgH="241195" progId="Equation.3">
                  <p:embed/>
                </p:oleObj>
              </mc:Choice>
              <mc:Fallback>
                <p:oleObj name="Equation" r:id="rId10" imgW="863225" imgH="241195" progId="Equation.3">
                  <p:embed/>
                  <p:pic>
                    <p:nvPicPr>
                      <p:cNvPr id="0" name="Object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3400" y="4343400"/>
                        <a:ext cx="1294838" cy="361793"/>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072089862"/>
              </p:ext>
            </p:extLst>
          </p:nvPr>
        </p:nvGraphicFramePr>
        <p:xfrm>
          <a:off x="4267200" y="4781550"/>
          <a:ext cx="1714500" cy="2076450"/>
        </p:xfrm>
        <a:graphic>
          <a:graphicData uri="http://schemas.openxmlformats.org/presentationml/2006/ole">
            <mc:AlternateContent xmlns:mc="http://schemas.openxmlformats.org/markup-compatibility/2006">
              <mc:Choice xmlns:v="urn:schemas-microsoft-com:vml" Requires="v">
                <p:oleObj spid="_x0000_s20552" name="Equation" r:id="rId12" imgW="1143000" imgH="1384300" progId="Equation.3">
                  <p:embed/>
                </p:oleObj>
              </mc:Choice>
              <mc:Fallback>
                <p:oleObj name="Equation" r:id="rId12" imgW="1143000" imgH="1384300" progId="Equation.3">
                  <p:embed/>
                  <p:pic>
                    <p:nvPicPr>
                      <p:cNvPr id="0" name="Object 1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267200" y="4781550"/>
                        <a:ext cx="1714500" cy="2076450"/>
                      </a:xfrm>
                      <a:prstGeom prst="rect">
                        <a:avLst/>
                      </a:prstGeom>
                      <a:solidFill>
                        <a:schemeClr val="tx2">
                          <a:lumMod val="75000"/>
                        </a:schemeClr>
                      </a:solidFill>
                      <a:ln>
                        <a:noFill/>
                      </a:ln>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773740071"/>
              </p:ext>
            </p:extLst>
          </p:nvPr>
        </p:nvGraphicFramePr>
        <p:xfrm>
          <a:off x="7005776" y="5203794"/>
          <a:ext cx="2114550" cy="1676400"/>
        </p:xfrm>
        <a:graphic>
          <a:graphicData uri="http://schemas.openxmlformats.org/presentationml/2006/ole">
            <mc:AlternateContent xmlns:mc="http://schemas.openxmlformats.org/markup-compatibility/2006">
              <mc:Choice xmlns:v="urn:schemas-microsoft-com:vml" Requires="v">
                <p:oleObj spid="_x0000_s20553" name="Equation" r:id="rId14" imgW="1409700" imgH="1117600" progId="Equation.3">
                  <p:embed/>
                </p:oleObj>
              </mc:Choice>
              <mc:Fallback>
                <p:oleObj name="Equation" r:id="rId14" imgW="1409700" imgH="1117600" progId="Equation.3">
                  <p:embed/>
                  <p:pic>
                    <p:nvPicPr>
                      <p:cNvPr id="0" name="Object 1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005776" y="5203794"/>
                        <a:ext cx="2114550" cy="1676400"/>
                      </a:xfrm>
                      <a:prstGeom prst="rect">
                        <a:avLst/>
                      </a:prstGeom>
                      <a:solidFill>
                        <a:srgbClr val="FFFF00"/>
                      </a:solidFill>
                      <a:ln>
                        <a:noFill/>
                      </a:ln>
                    </p:spPr>
                  </p:pic>
                </p:oleObj>
              </mc:Fallback>
            </mc:AlternateContent>
          </a:graphicData>
        </a:graphic>
      </p:graphicFrame>
      <p:sp>
        <p:nvSpPr>
          <p:cNvPr id="14" name="Content Placeholder 2"/>
          <p:cNvSpPr txBox="1">
            <a:spLocks/>
          </p:cNvSpPr>
          <p:nvPr/>
        </p:nvSpPr>
        <p:spPr>
          <a:xfrm>
            <a:off x="383569" y="2334642"/>
            <a:ext cx="2019300" cy="3429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a:latin typeface="Garamond" pitchFamily="18" charset="0"/>
              </a:rPr>
              <a:t>A) v &lt; 15 m/s</a:t>
            </a:r>
          </a:p>
        </p:txBody>
      </p:sp>
      <p:sp>
        <p:nvSpPr>
          <p:cNvPr id="15" name="Content Placeholder 2"/>
          <p:cNvSpPr txBox="1">
            <a:spLocks/>
          </p:cNvSpPr>
          <p:nvPr/>
        </p:nvSpPr>
        <p:spPr>
          <a:xfrm>
            <a:off x="3520356" y="2334642"/>
            <a:ext cx="2019300" cy="3429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smtClean="0">
                <a:latin typeface="Garamond" pitchFamily="18" charset="0"/>
              </a:rPr>
              <a:t>B) </a:t>
            </a:r>
            <a:r>
              <a:rPr lang="en-US" sz="2400" dirty="0">
                <a:latin typeface="Garamond" pitchFamily="18" charset="0"/>
              </a:rPr>
              <a:t>v </a:t>
            </a:r>
            <a:r>
              <a:rPr lang="en-US" sz="2400" dirty="0" smtClean="0">
                <a:latin typeface="Garamond" pitchFamily="18" charset="0"/>
              </a:rPr>
              <a:t>= </a:t>
            </a:r>
            <a:r>
              <a:rPr lang="en-US" sz="2400" dirty="0">
                <a:latin typeface="Garamond" pitchFamily="18" charset="0"/>
              </a:rPr>
              <a:t>15 m/s</a:t>
            </a:r>
          </a:p>
        </p:txBody>
      </p:sp>
      <p:sp>
        <p:nvSpPr>
          <p:cNvPr id="16" name="Content Placeholder 2"/>
          <p:cNvSpPr txBox="1">
            <a:spLocks/>
          </p:cNvSpPr>
          <p:nvPr/>
        </p:nvSpPr>
        <p:spPr>
          <a:xfrm>
            <a:off x="6553200" y="2334642"/>
            <a:ext cx="2019300" cy="342900"/>
          </a:xfrm>
          <a:prstGeom prst="rect">
            <a:avLst/>
          </a:prstGeom>
        </p:spPr>
        <p:txBody>
          <a:bodyPr anchor="ctr">
            <a:noAutofit/>
          </a:bodyPr>
          <a:lst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18288" indent="0" fontAlgn="auto">
              <a:buNone/>
              <a:defRPr/>
            </a:pPr>
            <a:r>
              <a:rPr lang="en-US" sz="2400" dirty="0" smtClean="0">
                <a:latin typeface="Garamond" pitchFamily="18" charset="0"/>
              </a:rPr>
              <a:t>C) </a:t>
            </a:r>
            <a:r>
              <a:rPr lang="en-US" sz="2400" dirty="0">
                <a:latin typeface="Garamond" pitchFamily="18" charset="0"/>
              </a:rPr>
              <a:t>v </a:t>
            </a:r>
            <a:r>
              <a:rPr lang="en-US" sz="2400" dirty="0" smtClean="0">
                <a:latin typeface="Garamond" pitchFamily="18" charset="0"/>
              </a:rPr>
              <a:t>&gt; </a:t>
            </a:r>
            <a:r>
              <a:rPr lang="en-US" sz="2400" dirty="0">
                <a:latin typeface="Garamond" pitchFamily="18" charset="0"/>
              </a:rPr>
              <a:t>15 m/s</a:t>
            </a:r>
          </a:p>
        </p:txBody>
      </p:sp>
      <p:grpSp>
        <p:nvGrpSpPr>
          <p:cNvPr id="34" name="Group 33"/>
          <p:cNvGrpSpPr/>
          <p:nvPr/>
        </p:nvGrpSpPr>
        <p:grpSpPr>
          <a:xfrm>
            <a:off x="876300" y="3117542"/>
            <a:ext cx="7353300" cy="235258"/>
            <a:chOff x="876300" y="3117542"/>
            <a:chExt cx="7353300" cy="235258"/>
          </a:xfrm>
        </p:grpSpPr>
        <p:cxnSp>
          <p:nvCxnSpPr>
            <p:cNvPr id="18" name="Straight Arrow Connector 17"/>
            <p:cNvCxnSpPr/>
            <p:nvPr/>
          </p:nvCxnSpPr>
          <p:spPr>
            <a:xfrm>
              <a:off x="876300" y="3124200"/>
              <a:ext cx="73533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876300" y="3124200"/>
              <a:ext cx="0" cy="228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572000" y="3124200"/>
              <a:ext cx="0" cy="228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8229600" y="3117542"/>
              <a:ext cx="0" cy="228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23" name="Object 22"/>
          <p:cNvGraphicFramePr>
            <a:graphicFrameLocks noGrp="1" noChangeAspect="1"/>
          </p:cNvGraphicFramePr>
          <p:nvPr>
            <p:extLst>
              <p:ext uri="{D42A27DB-BD31-4B8C-83A1-F6EECF244321}">
                <p14:modId xmlns:p14="http://schemas.microsoft.com/office/powerpoint/2010/main" val="1995557063"/>
              </p:ext>
            </p:extLst>
          </p:nvPr>
        </p:nvGraphicFramePr>
        <p:xfrm>
          <a:off x="533400" y="3505200"/>
          <a:ext cx="1158875" cy="515938"/>
        </p:xfrm>
        <a:graphic>
          <a:graphicData uri="http://schemas.openxmlformats.org/presentationml/2006/ole">
            <mc:AlternateContent xmlns:mc="http://schemas.openxmlformats.org/markup-compatibility/2006">
              <mc:Choice xmlns:v="urn:schemas-microsoft-com:vml" Requires="v">
                <p:oleObj spid="_x0000_s20554" name="Equation" r:id="rId16" imgW="965160" imgH="431640" progId="Equation.3">
                  <p:embed/>
                </p:oleObj>
              </mc:Choice>
              <mc:Fallback>
                <p:oleObj name="Equation" r:id="rId16" imgW="965160" imgH="431640" progId="Equation.3">
                  <p:embed/>
                  <p:pic>
                    <p:nvPicPr>
                      <p:cNvPr id="0" name="Object 6"/>
                      <p:cNvPicPr>
                        <a:picLocks noGrp="1" noChangeAspect="1" noChangeArrowheads="1"/>
                      </p:cNvPicPr>
                      <p:nvPr/>
                    </p:nvPicPr>
                    <p:blipFill>
                      <a:blip r:embed="rId17"/>
                      <a:srcRect/>
                      <a:stretch>
                        <a:fillRect/>
                      </a:stretch>
                    </p:blipFill>
                    <p:spPr bwMode="auto">
                      <a:xfrm>
                        <a:off x="533400" y="3505200"/>
                        <a:ext cx="1158875" cy="515938"/>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4" name="Object 23"/>
          <p:cNvGraphicFramePr>
            <a:graphicFrameLocks noGrp="1" noChangeAspect="1"/>
          </p:cNvGraphicFramePr>
          <p:nvPr>
            <p:extLst>
              <p:ext uri="{D42A27DB-BD31-4B8C-83A1-F6EECF244321}">
                <p14:modId xmlns:p14="http://schemas.microsoft.com/office/powerpoint/2010/main" val="2539164676"/>
              </p:ext>
            </p:extLst>
          </p:nvPr>
        </p:nvGraphicFramePr>
        <p:xfrm>
          <a:off x="4100513" y="3421063"/>
          <a:ext cx="942975" cy="515937"/>
        </p:xfrm>
        <a:graphic>
          <a:graphicData uri="http://schemas.openxmlformats.org/presentationml/2006/ole">
            <mc:AlternateContent xmlns:mc="http://schemas.openxmlformats.org/markup-compatibility/2006">
              <mc:Choice xmlns:v="urn:schemas-microsoft-com:vml" Requires="v">
                <p:oleObj spid="_x0000_s20555" name="Equation" r:id="rId18" imgW="787320" imgH="431640" progId="Equation.3">
                  <p:embed/>
                </p:oleObj>
              </mc:Choice>
              <mc:Fallback>
                <p:oleObj name="Equation" r:id="rId18" imgW="787320" imgH="431640" progId="Equation.3">
                  <p:embed/>
                  <p:pic>
                    <p:nvPicPr>
                      <p:cNvPr id="0" name="Object 22"/>
                      <p:cNvPicPr>
                        <a:picLocks noGrp="1" noChangeAspect="1" noChangeArrowheads="1"/>
                      </p:cNvPicPr>
                      <p:nvPr/>
                    </p:nvPicPr>
                    <p:blipFill>
                      <a:blip r:embed="rId19"/>
                      <a:srcRect/>
                      <a:stretch>
                        <a:fillRect/>
                      </a:stretch>
                    </p:blipFill>
                    <p:spPr bwMode="auto">
                      <a:xfrm>
                        <a:off x="4100513" y="3421063"/>
                        <a:ext cx="942975" cy="515937"/>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 name="Object 24"/>
          <p:cNvGraphicFramePr>
            <a:graphicFrameLocks noGrp="1" noChangeAspect="1"/>
          </p:cNvGraphicFramePr>
          <p:nvPr>
            <p:extLst>
              <p:ext uri="{D42A27DB-BD31-4B8C-83A1-F6EECF244321}">
                <p14:modId xmlns:p14="http://schemas.microsoft.com/office/powerpoint/2010/main" val="793048715"/>
              </p:ext>
            </p:extLst>
          </p:nvPr>
        </p:nvGraphicFramePr>
        <p:xfrm>
          <a:off x="7612063" y="3455988"/>
          <a:ext cx="1235075" cy="515937"/>
        </p:xfrm>
        <a:graphic>
          <a:graphicData uri="http://schemas.openxmlformats.org/presentationml/2006/ole">
            <mc:AlternateContent xmlns:mc="http://schemas.openxmlformats.org/markup-compatibility/2006">
              <mc:Choice xmlns:v="urn:schemas-microsoft-com:vml" Requires="v">
                <p:oleObj spid="_x0000_s20556" name="Equation" r:id="rId20" imgW="1028520" imgH="431640" progId="Equation.3">
                  <p:embed/>
                </p:oleObj>
              </mc:Choice>
              <mc:Fallback>
                <p:oleObj name="Equation" r:id="rId20" imgW="1028520" imgH="431640" progId="Equation.3">
                  <p:embed/>
                  <p:pic>
                    <p:nvPicPr>
                      <p:cNvPr id="0" name="Object 22"/>
                      <p:cNvPicPr>
                        <a:picLocks noGrp="1" noChangeAspect="1" noChangeArrowheads="1"/>
                      </p:cNvPicPr>
                      <p:nvPr/>
                    </p:nvPicPr>
                    <p:blipFill>
                      <a:blip r:embed="rId21"/>
                      <a:srcRect/>
                      <a:stretch>
                        <a:fillRect/>
                      </a:stretch>
                    </p:blipFill>
                    <p:spPr bwMode="auto">
                      <a:xfrm>
                        <a:off x="7612063" y="3455988"/>
                        <a:ext cx="1235075" cy="515937"/>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27" name="Straight Arrow Connector 26"/>
          <p:cNvCxnSpPr/>
          <p:nvPr/>
        </p:nvCxnSpPr>
        <p:spPr>
          <a:xfrm flipH="1">
            <a:off x="1981200" y="3886200"/>
            <a:ext cx="1981200" cy="533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1981200" y="3886200"/>
            <a:ext cx="5581650" cy="11430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1981200" y="4572000"/>
            <a:ext cx="2133600" cy="304800"/>
          </a:xfrm>
          <a:prstGeom prst="straightConnector1">
            <a:avLst/>
          </a:prstGeom>
          <a:ln w="1905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1600200" y="5181600"/>
            <a:ext cx="2514600" cy="1333500"/>
          </a:xfrm>
          <a:prstGeom prst="straightConnector1">
            <a:avLst/>
          </a:prstGeom>
          <a:ln w="1905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3217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8" presetClass="emph" presetSubtype="0" fill="hold" nodeType="clickEffect">
                                  <p:stCondLst>
                                    <p:cond delay="0"/>
                                  </p:stCondLst>
                                  <p:iterate type="lt">
                                    <p:tmPct val="4000"/>
                                  </p:iterate>
                                  <p:childTnLst>
                                    <p:set>
                                      <p:cBhvr override="childStyle">
                                        <p:cTn id="48" dur="500" fill="hold"/>
                                        <p:tgtEl>
                                          <p:spTgt spid="16">
                                            <p:txEl>
                                              <p:pRg st="0" end="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ad">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lnDef>
      <a:spPr>
        <a:ln w="190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bodyPr anchor="b" anchorCtr="0">
        <a:noAutofit/>
      </a:bodyPr>
      <a:lstStyle>
        <a:defPPr marL="18288" indent="0" fontAlgn="auto">
          <a:buFont typeface="Wingdings" pitchFamily="2" charset="2"/>
          <a:buNone/>
          <a:defRPr sz="2400" dirty="0" smtClean="0">
            <a:latin typeface="Garamond" pitchFamily="18"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Brad</Template>
  <TotalTime>3370</TotalTime>
  <Words>781</Words>
  <Application>Microsoft Office PowerPoint</Application>
  <PresentationFormat>On-screen Show (4:3)</PresentationFormat>
  <Paragraphs>118</Paragraphs>
  <Slides>11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Brad</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Equations for Constant Acceleration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Brad</dc:creator>
  <cp:lastModifiedBy>Halfpap, Bradford Lee</cp:lastModifiedBy>
  <cp:revision>53</cp:revision>
  <dcterms:created xsi:type="dcterms:W3CDTF">2012-09-12T02:58:58Z</dcterms:created>
  <dcterms:modified xsi:type="dcterms:W3CDTF">2013-01-28T14:38:30Z</dcterms:modified>
</cp:coreProperties>
</file>