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notesSlides/notesSlide5.xml" ContentType="application/vnd.openxmlformats-officedocument.presentationml.notesSlide+xml"/>
  <Override PartName="/ppt/charts/chart2.xml" ContentType="application/vnd.openxmlformats-officedocument.drawingml.chart+xml"/>
  <Override PartName="/ppt/notesSlides/notesSlide6.xml" ContentType="application/vnd.openxmlformats-officedocument.presentationml.notesSlide+xml"/>
  <Override PartName="/ppt/charts/chart3.xml" ContentType="application/vnd.openxmlformats-officedocument.drawingml.chart+xml"/>
  <Override PartName="/ppt/notesSlides/notesSlide7.xml" ContentType="application/vnd.openxmlformats-officedocument.presentationml.notesSlide+xml"/>
  <Override PartName="/ppt/charts/chart4.xml" ContentType="application/vnd.openxmlformats-officedocument.drawingml.chart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5" r:id="rId1"/>
  </p:sldMasterIdLst>
  <p:notesMasterIdLst>
    <p:notesMasterId r:id="rId11"/>
  </p:notesMasterIdLst>
  <p:sldIdLst>
    <p:sldId id="257" r:id="rId2"/>
    <p:sldId id="287" r:id="rId3"/>
    <p:sldId id="288" r:id="rId4"/>
    <p:sldId id="289" r:id="rId5"/>
    <p:sldId id="295" r:id="rId6"/>
    <p:sldId id="296" r:id="rId7"/>
    <p:sldId id="290" r:id="rId8"/>
    <p:sldId id="297" r:id="rId9"/>
    <p:sldId id="291" r:id="rId10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00"/>
    <a:srgbClr val="FF3300"/>
    <a:srgbClr val="A1DBA4"/>
    <a:srgbClr val="B686DA"/>
    <a:srgbClr val="FFDD71"/>
    <a:srgbClr val="CCE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91834" autoAdjust="0"/>
  </p:normalViewPr>
  <p:slideViewPr>
    <p:cSldViewPr snapToObjects="1">
      <p:cViewPr varScale="1">
        <p:scale>
          <a:sx n="103" d="100"/>
          <a:sy n="103" d="100"/>
        </p:scale>
        <p:origin x="-121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45720" cy="4572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 smtClean="0"/>
              <a:t>Constant Pressure Process</a:t>
            </a:r>
            <a:endParaRPr lang="en-US" dirty="0"/>
          </a:p>
        </c:rich>
      </c:tx>
      <c:layout/>
      <c:overlay val="0"/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Pressure</c:v>
                </c:pt>
              </c:strCache>
            </c:strRef>
          </c:tx>
          <c:spPr>
            <a:ln w="25400">
              <a:solidFill>
                <a:schemeClr val="tx1"/>
              </a:solidFill>
            </a:ln>
          </c:spPr>
          <c:marker>
            <c:symbol val="none"/>
          </c:marker>
          <c:xVal>
            <c:numRef>
              <c:f>Sheet1!$A$2:$A$22</c:f>
              <c:numCache>
                <c:formatCode>General</c:formatCode>
                <c:ptCount val="21"/>
                <c:pt idx="0">
                  <c:v>0.5</c:v>
                </c:pt>
                <c:pt idx="1">
                  <c:v>0.6</c:v>
                </c:pt>
                <c:pt idx="2">
                  <c:v>0.7</c:v>
                </c:pt>
                <c:pt idx="3">
                  <c:v>0.79999999999999993</c:v>
                </c:pt>
                <c:pt idx="4">
                  <c:v>0.89999999999999991</c:v>
                </c:pt>
                <c:pt idx="5">
                  <c:v>0.99999999999999989</c:v>
                </c:pt>
                <c:pt idx="6">
                  <c:v>1.0999999999999999</c:v>
                </c:pt>
                <c:pt idx="7">
                  <c:v>1.2</c:v>
                </c:pt>
                <c:pt idx="8">
                  <c:v>1.3</c:v>
                </c:pt>
                <c:pt idx="9">
                  <c:v>1.4000000000000001</c:v>
                </c:pt>
                <c:pt idx="10">
                  <c:v>1.5000000000000002</c:v>
                </c:pt>
                <c:pt idx="11">
                  <c:v>1.6000000000000003</c:v>
                </c:pt>
                <c:pt idx="12">
                  <c:v>1.7000000000000004</c:v>
                </c:pt>
                <c:pt idx="13">
                  <c:v>1.8000000000000005</c:v>
                </c:pt>
                <c:pt idx="14">
                  <c:v>1.9000000000000006</c:v>
                </c:pt>
                <c:pt idx="15">
                  <c:v>2.0000000000000004</c:v>
                </c:pt>
                <c:pt idx="16">
                  <c:v>2.1000000000000005</c:v>
                </c:pt>
                <c:pt idx="17">
                  <c:v>2.2000000000000006</c:v>
                </c:pt>
                <c:pt idx="18">
                  <c:v>2.3000000000000007</c:v>
                </c:pt>
                <c:pt idx="19">
                  <c:v>2.4000000000000008</c:v>
                </c:pt>
                <c:pt idx="20">
                  <c:v>2.5000000000000009</c:v>
                </c:pt>
              </c:numCache>
            </c:numRef>
          </c:xVal>
          <c:yVal>
            <c:numRef>
              <c:f>Sheet1!$B$2:$B$22</c:f>
              <c:numCache>
                <c:formatCode>General</c:formatCode>
                <c:ptCount val="21"/>
                <c:pt idx="0">
                  <c:v>2</c:v>
                </c:pt>
                <c:pt idx="1">
                  <c:v>2</c:v>
                </c:pt>
                <c:pt idx="2">
                  <c:v>2</c:v>
                </c:pt>
                <c:pt idx="3">
                  <c:v>2</c:v>
                </c:pt>
                <c:pt idx="4">
                  <c:v>2</c:v>
                </c:pt>
                <c:pt idx="5">
                  <c:v>2</c:v>
                </c:pt>
                <c:pt idx="6">
                  <c:v>2</c:v>
                </c:pt>
                <c:pt idx="7">
                  <c:v>2</c:v>
                </c:pt>
                <c:pt idx="8">
                  <c:v>2</c:v>
                </c:pt>
                <c:pt idx="9">
                  <c:v>2</c:v>
                </c:pt>
                <c:pt idx="10">
                  <c:v>2</c:v>
                </c:pt>
                <c:pt idx="11">
                  <c:v>2</c:v>
                </c:pt>
                <c:pt idx="12">
                  <c:v>2</c:v>
                </c:pt>
                <c:pt idx="13">
                  <c:v>2</c:v>
                </c:pt>
                <c:pt idx="14">
                  <c:v>2</c:v>
                </c:pt>
                <c:pt idx="15">
                  <c:v>2</c:v>
                </c:pt>
                <c:pt idx="16">
                  <c:v>2</c:v>
                </c:pt>
                <c:pt idx="17">
                  <c:v>2</c:v>
                </c:pt>
                <c:pt idx="18">
                  <c:v>2</c:v>
                </c:pt>
                <c:pt idx="19">
                  <c:v>2</c:v>
                </c:pt>
                <c:pt idx="20">
                  <c:v>2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3879936"/>
        <c:axId val="34492416"/>
      </c:scatterChart>
      <c:valAx>
        <c:axId val="3387993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dirty="0" smtClean="0"/>
                  <a:t>Volume</a:t>
                </a:r>
                <a:endParaRPr lang="en-US" dirty="0"/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one"/>
        <c:crossAx val="34492416"/>
        <c:crosses val="autoZero"/>
        <c:crossBetween val="midCat"/>
      </c:valAx>
      <c:valAx>
        <c:axId val="34492416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 dirty="0" smtClean="0"/>
                  <a:t>Pressure</a:t>
                </a:r>
                <a:endParaRPr lang="en-US" dirty="0"/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one"/>
        <c:crossAx val="33879936"/>
        <c:crosses val="autoZero"/>
        <c:crossBetween val="midCat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 smtClean="0"/>
              <a:t>Constant Volume Process</a:t>
            </a:r>
            <a:endParaRPr lang="en-US" dirty="0"/>
          </a:p>
        </c:rich>
      </c:tx>
      <c:layout/>
      <c:overlay val="0"/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Pressure</c:v>
                </c:pt>
              </c:strCache>
            </c:strRef>
          </c:tx>
          <c:spPr>
            <a:ln w="25400">
              <a:solidFill>
                <a:schemeClr val="tx1"/>
              </a:solidFill>
            </a:ln>
          </c:spPr>
          <c:marker>
            <c:symbol val="none"/>
          </c:marker>
          <c:xVal>
            <c:numRef>
              <c:f>Sheet1!$A$2:$A$22</c:f>
              <c:numCache>
                <c:formatCode>General</c:formatCode>
                <c:ptCount val="21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  <c:pt idx="7">
                  <c:v>1</c:v>
                </c:pt>
                <c:pt idx="8">
                  <c:v>1</c:v>
                </c:pt>
                <c:pt idx="9">
                  <c:v>1</c:v>
                </c:pt>
                <c:pt idx="10">
                  <c:v>1</c:v>
                </c:pt>
                <c:pt idx="11">
                  <c:v>1</c:v>
                </c:pt>
                <c:pt idx="12">
                  <c:v>1</c:v>
                </c:pt>
                <c:pt idx="13">
                  <c:v>1</c:v>
                </c:pt>
                <c:pt idx="14">
                  <c:v>1</c:v>
                </c:pt>
                <c:pt idx="15">
                  <c:v>1</c:v>
                </c:pt>
                <c:pt idx="16">
                  <c:v>1</c:v>
                </c:pt>
                <c:pt idx="17">
                  <c:v>1</c:v>
                </c:pt>
                <c:pt idx="18">
                  <c:v>1</c:v>
                </c:pt>
                <c:pt idx="19">
                  <c:v>1</c:v>
                </c:pt>
                <c:pt idx="20">
                  <c:v>1</c:v>
                </c:pt>
              </c:numCache>
            </c:numRef>
          </c:xVal>
          <c:yVal>
            <c:numRef>
              <c:f>Sheet1!$B$2:$B$22</c:f>
              <c:numCache>
                <c:formatCode>General</c:formatCode>
                <c:ptCount val="21"/>
                <c:pt idx="0">
                  <c:v>2</c:v>
                </c:pt>
                <c:pt idx="1">
                  <c:v>1.9</c:v>
                </c:pt>
                <c:pt idx="2">
                  <c:v>1.7999999999999998</c:v>
                </c:pt>
                <c:pt idx="3">
                  <c:v>1.6999999999999997</c:v>
                </c:pt>
                <c:pt idx="4">
                  <c:v>1.5999999999999996</c:v>
                </c:pt>
                <c:pt idx="5">
                  <c:v>1.4999999999999996</c:v>
                </c:pt>
                <c:pt idx="6">
                  <c:v>1.3999999999999995</c:v>
                </c:pt>
                <c:pt idx="7">
                  <c:v>1.2999999999999994</c:v>
                </c:pt>
                <c:pt idx="8">
                  <c:v>1.1999999999999993</c:v>
                </c:pt>
                <c:pt idx="9">
                  <c:v>1.0999999999999992</c:v>
                </c:pt>
                <c:pt idx="10">
                  <c:v>0.99999999999999922</c:v>
                </c:pt>
                <c:pt idx="11">
                  <c:v>0.89999999999999925</c:v>
                </c:pt>
                <c:pt idx="12">
                  <c:v>0.79999999999999927</c:v>
                </c:pt>
                <c:pt idx="13">
                  <c:v>0.69999999999999929</c:v>
                </c:pt>
                <c:pt idx="14">
                  <c:v>0.59999999999999931</c:v>
                </c:pt>
                <c:pt idx="15">
                  <c:v>0.49999999999999933</c:v>
                </c:pt>
                <c:pt idx="16">
                  <c:v>0.39999999999999936</c:v>
                </c:pt>
                <c:pt idx="17">
                  <c:v>0.29999999999999938</c:v>
                </c:pt>
                <c:pt idx="18">
                  <c:v>0.19999999999999937</c:v>
                </c:pt>
                <c:pt idx="19">
                  <c:v>9.9999999999999367E-2</c:v>
                </c:pt>
                <c:pt idx="20">
                  <c:v>-6.3837823915946501E-16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4838016"/>
        <c:axId val="34839936"/>
      </c:scatterChart>
      <c:valAx>
        <c:axId val="3483801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dirty="0" smtClean="0"/>
                  <a:t>Volume</a:t>
                </a:r>
                <a:endParaRPr lang="en-US" dirty="0"/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one"/>
        <c:crossAx val="34839936"/>
        <c:crosses val="autoZero"/>
        <c:crossBetween val="midCat"/>
      </c:valAx>
      <c:valAx>
        <c:axId val="34839936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 dirty="0" smtClean="0"/>
                  <a:t>Pressure</a:t>
                </a:r>
                <a:endParaRPr lang="en-US" dirty="0"/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one"/>
        <c:crossAx val="34838016"/>
        <c:crosses val="autoZero"/>
        <c:crossBetween val="midCat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 smtClean="0"/>
              <a:t>Constant Temperature Process</a:t>
            </a:r>
            <a:endParaRPr lang="en-US" dirty="0"/>
          </a:p>
        </c:rich>
      </c:tx>
      <c:layout/>
      <c:overlay val="0"/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Pressure</c:v>
                </c:pt>
              </c:strCache>
            </c:strRef>
          </c:tx>
          <c:spPr>
            <a:ln w="25400">
              <a:solidFill>
                <a:schemeClr val="tx1"/>
              </a:solidFill>
            </a:ln>
          </c:spPr>
          <c:marker>
            <c:symbol val="none"/>
          </c:marker>
          <c:xVal>
            <c:numRef>
              <c:f>Sheet1!$A$2:$A$22</c:f>
              <c:numCache>
                <c:formatCode>General</c:formatCode>
                <c:ptCount val="21"/>
                <c:pt idx="0">
                  <c:v>0.5</c:v>
                </c:pt>
                <c:pt idx="1">
                  <c:v>0.6</c:v>
                </c:pt>
                <c:pt idx="2">
                  <c:v>0.7</c:v>
                </c:pt>
                <c:pt idx="3">
                  <c:v>0.79999999999999993</c:v>
                </c:pt>
                <c:pt idx="4">
                  <c:v>0.89999999999999991</c:v>
                </c:pt>
                <c:pt idx="5">
                  <c:v>0.99999999999999989</c:v>
                </c:pt>
                <c:pt idx="6">
                  <c:v>1.0999999999999999</c:v>
                </c:pt>
                <c:pt idx="7">
                  <c:v>1.2</c:v>
                </c:pt>
                <c:pt idx="8">
                  <c:v>1.3</c:v>
                </c:pt>
                <c:pt idx="9">
                  <c:v>1.4000000000000001</c:v>
                </c:pt>
                <c:pt idx="10">
                  <c:v>1.5000000000000002</c:v>
                </c:pt>
                <c:pt idx="11">
                  <c:v>1.6000000000000003</c:v>
                </c:pt>
                <c:pt idx="12">
                  <c:v>1.7000000000000004</c:v>
                </c:pt>
                <c:pt idx="13">
                  <c:v>1.8000000000000005</c:v>
                </c:pt>
                <c:pt idx="14">
                  <c:v>1.9000000000000006</c:v>
                </c:pt>
                <c:pt idx="15">
                  <c:v>2.0000000000000004</c:v>
                </c:pt>
                <c:pt idx="16">
                  <c:v>2.1000000000000005</c:v>
                </c:pt>
                <c:pt idx="17">
                  <c:v>2.2000000000000006</c:v>
                </c:pt>
                <c:pt idx="18">
                  <c:v>2.3000000000000007</c:v>
                </c:pt>
                <c:pt idx="19">
                  <c:v>2.4000000000000008</c:v>
                </c:pt>
                <c:pt idx="20">
                  <c:v>2.5000000000000009</c:v>
                </c:pt>
              </c:numCache>
            </c:numRef>
          </c:xVal>
          <c:yVal>
            <c:numRef>
              <c:f>Sheet1!$B$2:$B$22</c:f>
              <c:numCache>
                <c:formatCode>General</c:formatCode>
                <c:ptCount val="21"/>
                <c:pt idx="0">
                  <c:v>2</c:v>
                </c:pt>
                <c:pt idx="1">
                  <c:v>1.6666666666666667</c:v>
                </c:pt>
                <c:pt idx="2">
                  <c:v>1.4285714285714286</c:v>
                </c:pt>
                <c:pt idx="3">
                  <c:v>1.25</c:v>
                </c:pt>
                <c:pt idx="4">
                  <c:v>1.1111111111111112</c:v>
                </c:pt>
                <c:pt idx="5">
                  <c:v>1</c:v>
                </c:pt>
                <c:pt idx="6">
                  <c:v>0.90909090909090917</c:v>
                </c:pt>
                <c:pt idx="7">
                  <c:v>0.83333333333333337</c:v>
                </c:pt>
                <c:pt idx="8">
                  <c:v>0.76923076923076916</c:v>
                </c:pt>
                <c:pt idx="9">
                  <c:v>0.71428571428571419</c:v>
                </c:pt>
                <c:pt idx="10">
                  <c:v>0.66666666666666652</c:v>
                </c:pt>
                <c:pt idx="11">
                  <c:v>0.62499999999999989</c:v>
                </c:pt>
                <c:pt idx="12">
                  <c:v>0.58823529411764697</c:v>
                </c:pt>
                <c:pt idx="13">
                  <c:v>0.55555555555555536</c:v>
                </c:pt>
                <c:pt idx="14">
                  <c:v>0.52631578947368407</c:v>
                </c:pt>
                <c:pt idx="15">
                  <c:v>0.49999999999999989</c:v>
                </c:pt>
                <c:pt idx="16">
                  <c:v>0.47619047619047605</c:v>
                </c:pt>
                <c:pt idx="17">
                  <c:v>0.45454545454545442</c:v>
                </c:pt>
                <c:pt idx="18">
                  <c:v>0.43478260869565205</c:v>
                </c:pt>
                <c:pt idx="19">
                  <c:v>0.41666666666666652</c:v>
                </c:pt>
                <c:pt idx="20">
                  <c:v>0.39999999999999986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4668544"/>
        <c:axId val="34670464"/>
      </c:scatterChart>
      <c:valAx>
        <c:axId val="3466854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dirty="0" smtClean="0"/>
                  <a:t>Volume</a:t>
                </a:r>
                <a:endParaRPr lang="en-US" dirty="0"/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one"/>
        <c:crossAx val="34670464"/>
        <c:crosses val="autoZero"/>
        <c:crossBetween val="midCat"/>
      </c:valAx>
      <c:valAx>
        <c:axId val="34670464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 dirty="0" smtClean="0"/>
                  <a:t>Pressure</a:t>
                </a:r>
                <a:endParaRPr lang="en-US" dirty="0"/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one"/>
        <c:crossAx val="34668544"/>
        <c:crosses val="autoZero"/>
        <c:crossBetween val="midCat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 smtClean="0"/>
              <a:t>Constant Entropy Process</a:t>
            </a:r>
            <a:endParaRPr lang="en-US" dirty="0"/>
          </a:p>
        </c:rich>
      </c:tx>
      <c:layout/>
      <c:overlay val="0"/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Pressure</c:v>
                </c:pt>
              </c:strCache>
            </c:strRef>
          </c:tx>
          <c:spPr>
            <a:ln w="25400">
              <a:solidFill>
                <a:schemeClr val="tx1"/>
              </a:solidFill>
            </a:ln>
          </c:spPr>
          <c:marker>
            <c:symbol val="none"/>
          </c:marker>
          <c:xVal>
            <c:numRef>
              <c:f>Sheet1!$A$2:$A$22</c:f>
              <c:numCache>
                <c:formatCode>General</c:formatCode>
                <c:ptCount val="21"/>
                <c:pt idx="0">
                  <c:v>0.5</c:v>
                </c:pt>
                <c:pt idx="1">
                  <c:v>0.6</c:v>
                </c:pt>
                <c:pt idx="2">
                  <c:v>0.7</c:v>
                </c:pt>
                <c:pt idx="3">
                  <c:v>0.79999999999999993</c:v>
                </c:pt>
                <c:pt idx="4">
                  <c:v>0.89999999999999991</c:v>
                </c:pt>
                <c:pt idx="5">
                  <c:v>0.99999999999999989</c:v>
                </c:pt>
                <c:pt idx="6">
                  <c:v>1.0999999999999999</c:v>
                </c:pt>
                <c:pt idx="7">
                  <c:v>1.2</c:v>
                </c:pt>
                <c:pt idx="8">
                  <c:v>1.3</c:v>
                </c:pt>
                <c:pt idx="9">
                  <c:v>1.4000000000000001</c:v>
                </c:pt>
                <c:pt idx="10">
                  <c:v>1.5000000000000002</c:v>
                </c:pt>
                <c:pt idx="11">
                  <c:v>1.6000000000000003</c:v>
                </c:pt>
                <c:pt idx="12">
                  <c:v>1.7000000000000004</c:v>
                </c:pt>
                <c:pt idx="13">
                  <c:v>1.8000000000000005</c:v>
                </c:pt>
                <c:pt idx="14">
                  <c:v>1.9000000000000006</c:v>
                </c:pt>
                <c:pt idx="15">
                  <c:v>2.0000000000000004</c:v>
                </c:pt>
                <c:pt idx="16">
                  <c:v>2.1000000000000005</c:v>
                </c:pt>
                <c:pt idx="17">
                  <c:v>2.2000000000000006</c:v>
                </c:pt>
                <c:pt idx="18">
                  <c:v>2.3000000000000007</c:v>
                </c:pt>
                <c:pt idx="19">
                  <c:v>2.4000000000000008</c:v>
                </c:pt>
                <c:pt idx="20">
                  <c:v>2.5000000000000009</c:v>
                </c:pt>
              </c:numCache>
            </c:numRef>
          </c:xVal>
          <c:yVal>
            <c:numRef>
              <c:f>Sheet1!$B$2:$B$22</c:f>
              <c:numCache>
                <c:formatCode>General</c:formatCode>
                <c:ptCount val="21"/>
                <c:pt idx="0">
                  <c:v>3.1755357237266102</c:v>
                </c:pt>
                <c:pt idx="1">
                  <c:v>2.343267481116639</c:v>
                </c:pt>
                <c:pt idx="2">
                  <c:v>1.8122644334453579</c:v>
                </c:pt>
                <c:pt idx="3">
                  <c:v>1.4506044041640804</c:v>
                </c:pt>
                <c:pt idx="4">
                  <c:v>1.1920040658693931</c:v>
                </c:pt>
                <c:pt idx="5">
                  <c:v>1.0000000000000002</c:v>
                </c:pt>
                <c:pt idx="6">
                  <c:v>0.8530969589885814</c:v>
                </c:pt>
                <c:pt idx="7">
                  <c:v>0.73791249256258618</c:v>
                </c:pt>
                <c:pt idx="8">
                  <c:v>0.64573813002227787</c:v>
                </c:pt>
                <c:pt idx="9">
                  <c:v>0.5706956529900401</c:v>
                </c:pt>
                <c:pt idx="10">
                  <c:v>0.50869312849481696</c:v>
                </c:pt>
                <c:pt idx="11">
                  <c:v>0.45680619913220227</c:v>
                </c:pt>
                <c:pt idx="12">
                  <c:v>0.41289692455448124</c:v>
                </c:pt>
                <c:pt idx="13">
                  <c:v>0.37537101439707027</c:v>
                </c:pt>
                <c:pt idx="14">
                  <c:v>0.3430186609310234</c:v>
                </c:pt>
                <c:pt idx="15">
                  <c:v>0.31490749498684967</c:v>
                </c:pt>
                <c:pt idx="16">
                  <c:v>0.29030895713789601</c:v>
                </c:pt>
                <c:pt idx="17">
                  <c:v>0.26864662633599334</c:v>
                </c:pt>
                <c:pt idx="18">
                  <c:v>0.24945929885667414</c:v>
                </c:pt>
                <c:pt idx="19">
                  <c:v>0.23237417455238632</c:v>
                </c:pt>
                <c:pt idx="20">
                  <c:v>0.21708709423663788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81635968"/>
        <c:axId val="81642240"/>
      </c:scatterChart>
      <c:valAx>
        <c:axId val="81635968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dirty="0" smtClean="0"/>
                  <a:t>Volume</a:t>
                </a:r>
                <a:endParaRPr lang="en-US" dirty="0"/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one"/>
        <c:crossAx val="81642240"/>
        <c:crosses val="autoZero"/>
        <c:crossBetween val="midCat"/>
      </c:valAx>
      <c:valAx>
        <c:axId val="81642240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 dirty="0" smtClean="0"/>
                  <a:t>Pressure</a:t>
                </a:r>
                <a:endParaRPr lang="en-US" dirty="0"/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one"/>
        <c:crossAx val="81635968"/>
        <c:crosses val="autoZero"/>
        <c:crossBetween val="midCat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wmf"/><Relationship Id="rId1" Type="http://schemas.openxmlformats.org/officeDocument/2006/relationships/image" Target="../media/image4.wmf"/><Relationship Id="rId6" Type="http://schemas.openxmlformats.org/officeDocument/2006/relationships/image" Target="../media/image9.wmf"/><Relationship Id="rId5" Type="http://schemas.openxmlformats.org/officeDocument/2006/relationships/image" Target="../media/image8.wmf"/><Relationship Id="rId4" Type="http://schemas.openxmlformats.org/officeDocument/2006/relationships/image" Target="../media/image7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3.wmf"/><Relationship Id="rId1" Type="http://schemas.openxmlformats.org/officeDocument/2006/relationships/image" Target="../media/image12.wmf"/><Relationship Id="rId6" Type="http://schemas.openxmlformats.org/officeDocument/2006/relationships/image" Target="../media/image17.wmf"/><Relationship Id="rId5" Type="http://schemas.openxmlformats.org/officeDocument/2006/relationships/image" Target="../media/image16.wmf"/><Relationship Id="rId4" Type="http://schemas.openxmlformats.org/officeDocument/2006/relationships/image" Target="../media/image15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8.wmf"/><Relationship Id="rId1" Type="http://schemas.openxmlformats.org/officeDocument/2006/relationships/image" Target="../media/image12.wmf"/><Relationship Id="rId6" Type="http://schemas.openxmlformats.org/officeDocument/2006/relationships/image" Target="../media/image21.wmf"/><Relationship Id="rId5" Type="http://schemas.openxmlformats.org/officeDocument/2006/relationships/image" Target="../media/image20.wmf"/><Relationship Id="rId4" Type="http://schemas.openxmlformats.org/officeDocument/2006/relationships/image" Target="../media/image19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24.wmf"/><Relationship Id="rId2" Type="http://schemas.openxmlformats.org/officeDocument/2006/relationships/image" Target="../media/image23.wmf"/><Relationship Id="rId1" Type="http://schemas.openxmlformats.org/officeDocument/2006/relationships/image" Target="../media/image22.wmf"/><Relationship Id="rId5" Type="http://schemas.openxmlformats.org/officeDocument/2006/relationships/image" Target="../media/image26.wmf"/><Relationship Id="rId4" Type="http://schemas.openxmlformats.org/officeDocument/2006/relationships/image" Target="../media/image25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24.wmf"/><Relationship Id="rId2" Type="http://schemas.openxmlformats.org/officeDocument/2006/relationships/image" Target="../media/image27.wmf"/><Relationship Id="rId1" Type="http://schemas.openxmlformats.org/officeDocument/2006/relationships/image" Target="../media/image22.wmf"/><Relationship Id="rId5" Type="http://schemas.openxmlformats.org/officeDocument/2006/relationships/image" Target="../media/image29.wmf"/><Relationship Id="rId4" Type="http://schemas.openxmlformats.org/officeDocument/2006/relationships/image" Target="../media/image28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071FFD-C035-4E47-ABC8-35C7A43D8A7B}" type="datetimeFigureOut">
              <a:rPr lang="en-US" smtClean="0"/>
              <a:t>4/28/2013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2DDE62-0F45-4A26-8B3A-EBD5CE1A87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39446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2DDE62-0F45-4A26-8B3A-EBD5CE1A87CF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37683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2DDE62-0F45-4A26-8B3A-EBD5CE1A87CF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37683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2DDE62-0F45-4A26-8B3A-EBD5CE1A87CF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37683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2DDE62-0F45-4A26-8B3A-EBD5CE1A87CF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376833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2DDE62-0F45-4A26-8B3A-EBD5CE1A87CF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376833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2DDE62-0F45-4A26-8B3A-EBD5CE1A87CF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376833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2DDE62-0F45-4A26-8B3A-EBD5CE1A87CF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376833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2DDE62-0F45-4A26-8B3A-EBD5CE1A87CF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37683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447800"/>
            <a:ext cx="7543800" cy="838200"/>
          </a:xfrm>
        </p:spPr>
        <p:txBody>
          <a:bodyPr>
            <a:noAutofit/>
          </a:bodyPr>
          <a:lstStyle>
            <a:lvl1pPr>
              <a:defRPr sz="3600">
                <a:solidFill>
                  <a:schemeClr val="tx1"/>
                </a:solidFill>
                <a:latin typeface="Garamond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Friday, September 07,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Friday, September 07,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Friday, September 07, 2012</a:t>
            </a:r>
            <a:endParaRPr lang="en-US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497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Friday, September 07, 2012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Friday, September 07, 2012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Friday, September 07, 2012</a:t>
            </a:r>
            <a:endParaRPr lang="en-US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Friday, September 07, 2012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Friday, September 07, 2012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Friday, September 07, 2012</a:t>
            </a:r>
            <a:endParaRPr lang="en-US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Friday, September 07, 2012</a:t>
            </a:r>
            <a:endParaRPr lang="en-US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1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r>
              <a:rPr lang="en-US" dirty="0" smtClean="0"/>
              <a:t>Friday, September 07,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</p:sldLayoutIdLst>
  <p:transition>
    <p:wipe dir="d"/>
  </p:transition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w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wmf"/><Relationship Id="rId13" Type="http://schemas.openxmlformats.org/officeDocument/2006/relationships/oleObject" Target="../embeddings/oleObject6.bin"/><Relationship Id="rId3" Type="http://schemas.openxmlformats.org/officeDocument/2006/relationships/notesSlide" Target="../notesSlides/notesSlide2.xml"/><Relationship Id="rId7" Type="http://schemas.openxmlformats.org/officeDocument/2006/relationships/oleObject" Target="../embeddings/oleObject3.bin"/><Relationship Id="rId12" Type="http://schemas.openxmlformats.org/officeDocument/2006/relationships/image" Target="../media/image7.wmf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9.wmf"/><Relationship Id="rId1" Type="http://schemas.openxmlformats.org/officeDocument/2006/relationships/vmlDrawing" Target="../drawings/vmlDrawing2.vml"/><Relationship Id="rId6" Type="http://schemas.openxmlformats.org/officeDocument/2006/relationships/image" Target="../media/image4.wmf"/><Relationship Id="rId11" Type="http://schemas.openxmlformats.org/officeDocument/2006/relationships/oleObject" Target="../embeddings/oleObject5.bin"/><Relationship Id="rId5" Type="http://schemas.openxmlformats.org/officeDocument/2006/relationships/oleObject" Target="../embeddings/oleObject2.bin"/><Relationship Id="rId15" Type="http://schemas.openxmlformats.org/officeDocument/2006/relationships/oleObject" Target="../embeddings/oleObject7.bin"/><Relationship Id="rId10" Type="http://schemas.openxmlformats.org/officeDocument/2006/relationships/image" Target="../media/image6.wmf"/><Relationship Id="rId4" Type="http://schemas.openxmlformats.org/officeDocument/2006/relationships/image" Target="../media/image2.jpeg"/><Relationship Id="rId9" Type="http://schemas.openxmlformats.org/officeDocument/2006/relationships/oleObject" Target="../embeddings/oleObject4.bin"/><Relationship Id="rId14" Type="http://schemas.openxmlformats.org/officeDocument/2006/relationships/image" Target="../media/image8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10.gi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9.bin"/><Relationship Id="rId13" Type="http://schemas.openxmlformats.org/officeDocument/2006/relationships/image" Target="../media/image15.wmf"/><Relationship Id="rId3" Type="http://schemas.openxmlformats.org/officeDocument/2006/relationships/notesSlide" Target="../notesSlides/notesSlide4.xml"/><Relationship Id="rId7" Type="http://schemas.openxmlformats.org/officeDocument/2006/relationships/chart" Target="../charts/chart1.xml"/><Relationship Id="rId12" Type="http://schemas.openxmlformats.org/officeDocument/2006/relationships/oleObject" Target="../embeddings/oleObject11.bin"/><Relationship Id="rId17" Type="http://schemas.openxmlformats.org/officeDocument/2006/relationships/image" Target="../media/image17.wmf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13.bin"/><Relationship Id="rId1" Type="http://schemas.openxmlformats.org/officeDocument/2006/relationships/vmlDrawing" Target="../drawings/vmlDrawing3.vml"/><Relationship Id="rId6" Type="http://schemas.openxmlformats.org/officeDocument/2006/relationships/image" Target="../media/image12.wmf"/><Relationship Id="rId11" Type="http://schemas.openxmlformats.org/officeDocument/2006/relationships/image" Target="../media/image14.wmf"/><Relationship Id="rId5" Type="http://schemas.openxmlformats.org/officeDocument/2006/relationships/oleObject" Target="../embeddings/oleObject8.bin"/><Relationship Id="rId15" Type="http://schemas.openxmlformats.org/officeDocument/2006/relationships/image" Target="../media/image16.wmf"/><Relationship Id="rId10" Type="http://schemas.openxmlformats.org/officeDocument/2006/relationships/oleObject" Target="../embeddings/oleObject10.bin"/><Relationship Id="rId4" Type="http://schemas.openxmlformats.org/officeDocument/2006/relationships/image" Target="../media/image2.jpeg"/><Relationship Id="rId9" Type="http://schemas.openxmlformats.org/officeDocument/2006/relationships/image" Target="../media/image13.wmf"/><Relationship Id="rId14" Type="http://schemas.openxmlformats.org/officeDocument/2006/relationships/oleObject" Target="../embeddings/oleObject12.bin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5.bin"/><Relationship Id="rId13" Type="http://schemas.openxmlformats.org/officeDocument/2006/relationships/image" Target="../media/image19.wmf"/><Relationship Id="rId3" Type="http://schemas.openxmlformats.org/officeDocument/2006/relationships/notesSlide" Target="../notesSlides/notesSlide5.xml"/><Relationship Id="rId7" Type="http://schemas.openxmlformats.org/officeDocument/2006/relationships/chart" Target="../charts/chart2.xml"/><Relationship Id="rId12" Type="http://schemas.openxmlformats.org/officeDocument/2006/relationships/oleObject" Target="../embeddings/oleObject17.bin"/><Relationship Id="rId17" Type="http://schemas.openxmlformats.org/officeDocument/2006/relationships/image" Target="../media/image21.wmf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19.bin"/><Relationship Id="rId1" Type="http://schemas.openxmlformats.org/officeDocument/2006/relationships/vmlDrawing" Target="../drawings/vmlDrawing4.vml"/><Relationship Id="rId6" Type="http://schemas.openxmlformats.org/officeDocument/2006/relationships/image" Target="../media/image12.wmf"/><Relationship Id="rId11" Type="http://schemas.openxmlformats.org/officeDocument/2006/relationships/image" Target="../media/image14.wmf"/><Relationship Id="rId5" Type="http://schemas.openxmlformats.org/officeDocument/2006/relationships/oleObject" Target="../embeddings/oleObject14.bin"/><Relationship Id="rId15" Type="http://schemas.openxmlformats.org/officeDocument/2006/relationships/image" Target="../media/image20.wmf"/><Relationship Id="rId10" Type="http://schemas.openxmlformats.org/officeDocument/2006/relationships/oleObject" Target="../embeddings/oleObject16.bin"/><Relationship Id="rId4" Type="http://schemas.openxmlformats.org/officeDocument/2006/relationships/image" Target="../media/image2.jpeg"/><Relationship Id="rId9" Type="http://schemas.openxmlformats.org/officeDocument/2006/relationships/image" Target="../media/image18.wmf"/><Relationship Id="rId14" Type="http://schemas.openxmlformats.org/officeDocument/2006/relationships/oleObject" Target="../embeddings/oleObject18.bin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1.bin"/><Relationship Id="rId13" Type="http://schemas.openxmlformats.org/officeDocument/2006/relationships/image" Target="../media/image25.wmf"/><Relationship Id="rId3" Type="http://schemas.openxmlformats.org/officeDocument/2006/relationships/notesSlide" Target="../notesSlides/notesSlide6.xml"/><Relationship Id="rId7" Type="http://schemas.openxmlformats.org/officeDocument/2006/relationships/chart" Target="../charts/chart3.xml"/><Relationship Id="rId12" Type="http://schemas.openxmlformats.org/officeDocument/2006/relationships/oleObject" Target="../embeddings/oleObject2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22.wmf"/><Relationship Id="rId11" Type="http://schemas.openxmlformats.org/officeDocument/2006/relationships/image" Target="../media/image24.wmf"/><Relationship Id="rId5" Type="http://schemas.openxmlformats.org/officeDocument/2006/relationships/oleObject" Target="../embeddings/oleObject20.bin"/><Relationship Id="rId15" Type="http://schemas.openxmlformats.org/officeDocument/2006/relationships/image" Target="../media/image26.wmf"/><Relationship Id="rId10" Type="http://schemas.openxmlformats.org/officeDocument/2006/relationships/oleObject" Target="../embeddings/oleObject22.bin"/><Relationship Id="rId4" Type="http://schemas.openxmlformats.org/officeDocument/2006/relationships/image" Target="../media/image2.jpeg"/><Relationship Id="rId9" Type="http://schemas.openxmlformats.org/officeDocument/2006/relationships/image" Target="../media/image23.wmf"/><Relationship Id="rId14" Type="http://schemas.openxmlformats.org/officeDocument/2006/relationships/oleObject" Target="../embeddings/oleObject24.bin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6.bin"/><Relationship Id="rId13" Type="http://schemas.openxmlformats.org/officeDocument/2006/relationships/image" Target="../media/image28.wmf"/><Relationship Id="rId3" Type="http://schemas.openxmlformats.org/officeDocument/2006/relationships/notesSlide" Target="../notesSlides/notesSlide7.xml"/><Relationship Id="rId7" Type="http://schemas.openxmlformats.org/officeDocument/2006/relationships/chart" Target="../charts/chart4.xml"/><Relationship Id="rId12" Type="http://schemas.openxmlformats.org/officeDocument/2006/relationships/oleObject" Target="../embeddings/oleObject2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22.wmf"/><Relationship Id="rId11" Type="http://schemas.openxmlformats.org/officeDocument/2006/relationships/image" Target="../media/image24.wmf"/><Relationship Id="rId5" Type="http://schemas.openxmlformats.org/officeDocument/2006/relationships/oleObject" Target="../embeddings/oleObject25.bin"/><Relationship Id="rId15" Type="http://schemas.openxmlformats.org/officeDocument/2006/relationships/image" Target="../media/image29.wmf"/><Relationship Id="rId10" Type="http://schemas.openxmlformats.org/officeDocument/2006/relationships/oleObject" Target="../embeddings/oleObject27.bin"/><Relationship Id="rId4" Type="http://schemas.openxmlformats.org/officeDocument/2006/relationships/image" Target="../media/image2.jpeg"/><Relationship Id="rId9" Type="http://schemas.openxmlformats.org/officeDocument/2006/relationships/image" Target="../media/image27.wmf"/><Relationship Id="rId14" Type="http://schemas.openxmlformats.org/officeDocument/2006/relationships/oleObject" Target="../embeddings/oleObject29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457200"/>
            <a:ext cx="7543800" cy="838200"/>
          </a:xfrm>
        </p:spPr>
        <p:txBody>
          <a:bodyPr/>
          <a:lstStyle/>
          <a:p>
            <a:pPr algn="ctr"/>
            <a:r>
              <a:rPr lang="en-US" dirty="0" smtClean="0"/>
              <a:t>Physics 101  -  Lecture 27</a:t>
            </a:r>
            <a:endParaRPr lang="en-US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1691640" y="1622483"/>
            <a:ext cx="5760720" cy="53721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/>
              <a:t>Today’s lecture will cover sections 15.1 to 15.3</a:t>
            </a:r>
            <a:endParaRPr lang="en-US" sz="24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0" y="6528195"/>
            <a:ext cx="411480" cy="325817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1600" b="1" dirty="0" smtClean="0">
                <a:solidFill>
                  <a:schemeClr val="bg1"/>
                </a:solidFill>
              </a:rPr>
              <a:t>1</a:t>
            </a:r>
            <a:endParaRPr lang="en-US" sz="1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3252451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0" y="6528195"/>
            <a:ext cx="411480" cy="325817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1600" b="1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1760220" y="258271"/>
            <a:ext cx="5623560" cy="48548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n-US" sz="3200" dirty="0" smtClean="0"/>
              <a:t>First Law of Thermodynamics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858520" y="5623560"/>
            <a:ext cx="6675120" cy="79322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342900" indent="-342900">
              <a:buFont typeface="Wingdings" pitchFamily="2" charset="2"/>
              <a:buChar char="§"/>
            </a:pPr>
            <a:r>
              <a:rPr lang="en-US" sz="2400" dirty="0" smtClean="0">
                <a:latin typeface="+mj-lt"/>
              </a:rPr>
              <a:t>There are many ways to do work on a system.  We will focus on changing the volume.</a:t>
            </a:r>
            <a:endParaRPr lang="en-US" dirty="0" smtClean="0">
              <a:latin typeface="+mn-lt"/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858520" y="960120"/>
            <a:ext cx="7360920" cy="150875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342900" indent="-342900">
              <a:buFont typeface="Wingdings" pitchFamily="2" charset="2"/>
              <a:buChar char="§"/>
            </a:pPr>
            <a:r>
              <a:rPr lang="en-US" sz="2400" dirty="0" smtClean="0">
                <a:latin typeface="+mj-lt"/>
              </a:rPr>
              <a:t>The 1st law is just the </a:t>
            </a:r>
            <a:r>
              <a:rPr lang="en-US" sz="2400" dirty="0" err="1" smtClean="0">
                <a:latin typeface="+mj-lt"/>
              </a:rPr>
              <a:t>W.E.Th</a:t>
            </a:r>
            <a:r>
              <a:rPr lang="en-US" sz="2400" dirty="0" smtClean="0">
                <a:latin typeface="+mj-lt"/>
              </a:rPr>
              <a:t>. revisited.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en-US" sz="2400" dirty="0" smtClean="0">
                <a:latin typeface="+mn-lt"/>
              </a:rPr>
              <a:t>The subscripts are very important!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en-US" sz="2400" dirty="0" smtClean="0">
                <a:latin typeface="+mn-lt"/>
              </a:rPr>
              <a:t>Heat, Q, is positive if it is </a:t>
            </a:r>
            <a:r>
              <a:rPr lang="en-US" sz="2400" u="sng" dirty="0" smtClean="0">
                <a:latin typeface="+mn-lt"/>
              </a:rPr>
              <a:t>added</a:t>
            </a:r>
            <a:r>
              <a:rPr lang="en-US" sz="2400" dirty="0" smtClean="0">
                <a:latin typeface="+mn-lt"/>
              </a:rPr>
              <a:t> to the system.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en-US" sz="2400" dirty="0" smtClean="0">
                <a:latin typeface="+mn-lt"/>
              </a:rPr>
              <a:t>Work, W, is positive if it </a:t>
            </a:r>
            <a:r>
              <a:rPr lang="en-US" sz="2400" u="sng" dirty="0" smtClean="0">
                <a:latin typeface="+mn-lt"/>
              </a:rPr>
              <a:t>adds</a:t>
            </a:r>
            <a:r>
              <a:rPr lang="en-US" sz="2400" dirty="0" smtClean="0">
                <a:latin typeface="+mn-lt"/>
              </a:rPr>
              <a:t> energy to the system.</a:t>
            </a: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13003384"/>
              </p:ext>
            </p:extLst>
          </p:nvPr>
        </p:nvGraphicFramePr>
        <p:xfrm>
          <a:off x="6309360" y="960120"/>
          <a:ext cx="1428750" cy="342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6764" name="Equation" r:id="rId5" imgW="952200" imgH="228600" progId="Equation.3">
                  <p:embed/>
                </p:oleObj>
              </mc:Choice>
              <mc:Fallback>
                <p:oleObj name="Equation" r:id="rId5" imgW="952200" imgH="228600" progId="Equation.3">
                  <p:embed/>
                  <p:pic>
                    <p:nvPicPr>
                      <p:cNvPr id="0" name="Object 6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09360" y="960120"/>
                        <a:ext cx="1428750" cy="342900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Title 1"/>
          <p:cNvSpPr txBox="1">
            <a:spLocks/>
          </p:cNvSpPr>
          <p:nvPr/>
        </p:nvSpPr>
        <p:spPr>
          <a:xfrm>
            <a:off x="858520" y="2766060"/>
            <a:ext cx="6515100" cy="256032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342900" indent="-342900">
              <a:buFont typeface="Wingdings" pitchFamily="2" charset="2"/>
              <a:buChar char="§"/>
            </a:pPr>
            <a:r>
              <a:rPr lang="en-US" sz="2400" dirty="0" smtClean="0">
                <a:latin typeface="+mj-lt"/>
              </a:rPr>
              <a:t>Heat is sometimes simply given; “100J of heat is added to the system.”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en-US" sz="2400" dirty="0" smtClean="0">
                <a:latin typeface="+mj-lt"/>
              </a:rPr>
              <a:t>Oftentimes heat is related to changes in temperature and phase.</a:t>
            </a:r>
          </a:p>
          <a:p>
            <a:pPr marL="800100" lvl="1" indent="-342900">
              <a:buFont typeface="Wingdings" pitchFamily="2" charset="2"/>
              <a:buChar char="§"/>
            </a:pPr>
            <a:r>
              <a:rPr lang="en-US" dirty="0" smtClean="0">
                <a:latin typeface="+mj-lt"/>
              </a:rPr>
              <a:t>Q = C∆T</a:t>
            </a:r>
          </a:p>
          <a:p>
            <a:pPr marL="800100" lvl="1" indent="-342900">
              <a:buFont typeface="Wingdings" pitchFamily="2" charset="2"/>
              <a:buChar char="§"/>
            </a:pPr>
            <a:r>
              <a:rPr lang="en-US" dirty="0" smtClean="0">
                <a:latin typeface="+mj-lt"/>
              </a:rPr>
              <a:t>Q = </a:t>
            </a:r>
            <a:r>
              <a:rPr lang="en-US" dirty="0" err="1" smtClean="0">
                <a:latin typeface="+mj-lt"/>
              </a:rPr>
              <a:t>mL</a:t>
            </a:r>
            <a:r>
              <a:rPr lang="en-US" baseline="-25000" dirty="0" err="1" smtClean="0">
                <a:latin typeface="+mj-lt"/>
              </a:rPr>
              <a:t>f</a:t>
            </a:r>
            <a:endParaRPr lang="en-US" baseline="-25000" dirty="0" smtClean="0">
              <a:latin typeface="+mj-lt"/>
            </a:endParaRPr>
          </a:p>
          <a:p>
            <a:pPr marL="800100" lvl="1" indent="-342900">
              <a:buFont typeface="Wingdings" pitchFamily="2" charset="2"/>
              <a:buChar char="§"/>
            </a:pPr>
            <a:r>
              <a:rPr lang="en-US" dirty="0" smtClean="0">
                <a:latin typeface="+mj-lt"/>
              </a:rPr>
              <a:t>Remember to supply the algebraic sign.</a:t>
            </a:r>
            <a:endParaRPr lang="en-US" dirty="0" smtClean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87006776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/>
      <p:bldP spid="1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0" y="6528195"/>
            <a:ext cx="411480" cy="325817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1600" b="1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1577340" y="149397"/>
            <a:ext cx="5989320" cy="59436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n-US" sz="3200" dirty="0" smtClean="0"/>
              <a:t>Pressure - Volume work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708660" y="3246120"/>
            <a:ext cx="6449754" cy="54864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>
                <a:latin typeface="+mj-lt"/>
              </a:rPr>
              <a:t>Compute the work done on the system.</a:t>
            </a:r>
            <a:endParaRPr lang="en-US" dirty="0" smtClean="0">
              <a:latin typeface="+mn-lt"/>
            </a:endParaRPr>
          </a:p>
        </p:txBody>
      </p:sp>
      <p:grpSp>
        <p:nvGrpSpPr>
          <p:cNvPr id="43" name="Group 42"/>
          <p:cNvGrpSpPr/>
          <p:nvPr/>
        </p:nvGrpSpPr>
        <p:grpSpPr>
          <a:xfrm>
            <a:off x="708660" y="995218"/>
            <a:ext cx="5897880" cy="1917845"/>
            <a:chOff x="708660" y="995218"/>
            <a:chExt cx="5897880" cy="1917845"/>
          </a:xfrm>
        </p:grpSpPr>
        <p:grpSp>
          <p:nvGrpSpPr>
            <p:cNvPr id="20" name="Group 19"/>
            <p:cNvGrpSpPr/>
            <p:nvPr/>
          </p:nvGrpSpPr>
          <p:grpSpPr>
            <a:xfrm>
              <a:off x="708660" y="1166091"/>
              <a:ext cx="2233584" cy="1746972"/>
              <a:chOff x="708660" y="1166091"/>
              <a:chExt cx="2233584" cy="1746972"/>
            </a:xfrm>
          </p:grpSpPr>
          <p:graphicFrame>
            <p:nvGraphicFramePr>
              <p:cNvPr id="66" name="Object 65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701712881"/>
                  </p:ext>
                </p:extLst>
              </p:nvPr>
            </p:nvGraphicFramePr>
            <p:xfrm>
              <a:off x="855345" y="2570163"/>
              <a:ext cx="1466850" cy="3429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20893" name="Equation" r:id="rId5" imgW="977760" imgH="228600" progId="Equation.3">
                      <p:embed/>
                    </p:oleObj>
                  </mc:Choice>
                  <mc:Fallback>
                    <p:oleObj name="Equation" r:id="rId5" imgW="977760" imgH="22860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6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855345" y="2570163"/>
                            <a:ext cx="1466850" cy="342900"/>
                          </a:xfrm>
                          <a:prstGeom prst="rect">
                            <a:avLst/>
                          </a:prstGeom>
                          <a:solidFill>
                            <a:srgbClr val="B3BDC8"/>
                          </a:solidFill>
                          <a:ln>
                            <a:noFill/>
                          </a:ln>
                          <a:extLst/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2" name="Oval 1"/>
              <p:cNvSpPr/>
              <p:nvPr/>
            </p:nvSpPr>
            <p:spPr>
              <a:xfrm>
                <a:off x="754380" y="1600200"/>
                <a:ext cx="320040" cy="914400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Oval 9"/>
              <p:cNvSpPr/>
              <p:nvPr/>
            </p:nvSpPr>
            <p:spPr>
              <a:xfrm>
                <a:off x="2103120" y="1600200"/>
                <a:ext cx="320040" cy="914400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4" name="Straight Connector 3"/>
              <p:cNvCxnSpPr>
                <a:stCxn id="2" idx="0"/>
              </p:cNvCxnSpPr>
              <p:nvPr/>
            </p:nvCxnSpPr>
            <p:spPr>
              <a:xfrm>
                <a:off x="914400" y="1600200"/>
                <a:ext cx="1828800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/>
              <p:cNvCxnSpPr/>
              <p:nvPr/>
            </p:nvCxnSpPr>
            <p:spPr>
              <a:xfrm>
                <a:off x="914400" y="2493818"/>
                <a:ext cx="1828800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" name="Title 1"/>
              <p:cNvSpPr txBox="1">
                <a:spLocks/>
              </p:cNvSpPr>
              <p:nvPr/>
            </p:nvSpPr>
            <p:spPr>
              <a:xfrm>
                <a:off x="708660" y="1866900"/>
                <a:ext cx="411480" cy="381000"/>
              </a:xfrm>
              <a:prstGeom prst="rect">
                <a:avLst/>
              </a:prstGeom>
            </p:spPr>
            <p:txBody>
              <a:bodyPr vert="horz" lIns="91440" tIns="45720" rIns="91440" bIns="45720" rtlCol="0" anchor="b">
                <a:noAutofit/>
              </a:bodyPr>
              <a:lstStyle>
                <a:lvl1pPr algn="l" defTabSz="914400" rtl="0" eaLnBrk="1" latinLnBrk="0" hangingPunct="1">
                  <a:spcBef>
                    <a:spcPct val="0"/>
                  </a:spcBef>
                  <a:buNone/>
                  <a:defRPr sz="3600" kern="120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Garamond" pitchFamily="18" charset="0"/>
                    <a:ea typeface="+mj-ea"/>
                    <a:cs typeface="+mj-cs"/>
                  </a:defRPr>
                </a:lvl1pPr>
                <a:lvl2pPr eaLnBrk="1" hangingPunct="1">
                  <a:defRPr>
                    <a:solidFill>
                      <a:schemeClr val="tx2"/>
                    </a:solidFill>
                  </a:defRPr>
                </a:lvl2pPr>
                <a:lvl3pPr eaLnBrk="1" hangingPunct="1">
                  <a:defRPr>
                    <a:solidFill>
                      <a:schemeClr val="tx2"/>
                    </a:solidFill>
                  </a:defRPr>
                </a:lvl3pPr>
                <a:lvl4pPr eaLnBrk="1" hangingPunct="1">
                  <a:defRPr>
                    <a:solidFill>
                      <a:schemeClr val="tx2"/>
                    </a:solidFill>
                  </a:defRPr>
                </a:lvl4pPr>
                <a:lvl5pPr eaLnBrk="1" hangingPunct="1">
                  <a:defRPr>
                    <a:solidFill>
                      <a:schemeClr val="tx2"/>
                    </a:solidFill>
                  </a:defRPr>
                </a:lvl5pPr>
                <a:lvl6pPr eaLnBrk="1" hangingPunct="1">
                  <a:defRPr>
                    <a:solidFill>
                      <a:schemeClr val="tx2"/>
                    </a:solidFill>
                  </a:defRPr>
                </a:lvl6pPr>
                <a:lvl7pPr eaLnBrk="1" hangingPunct="1">
                  <a:defRPr>
                    <a:solidFill>
                      <a:schemeClr val="tx2"/>
                    </a:solidFill>
                  </a:defRPr>
                </a:lvl7pPr>
                <a:lvl8pPr eaLnBrk="1" hangingPunct="1">
                  <a:defRPr>
                    <a:solidFill>
                      <a:schemeClr val="tx2"/>
                    </a:solidFill>
                  </a:defRPr>
                </a:lvl8pPr>
                <a:lvl9pPr eaLnBrk="1" hangingPunct="1">
                  <a:defRPr>
                    <a:solidFill>
                      <a:schemeClr val="tx2"/>
                    </a:solidFill>
                  </a:defRPr>
                </a:lvl9pPr>
              </a:lstStyle>
              <a:p>
                <a:r>
                  <a:rPr lang="en-US" sz="2000" dirty="0" smtClean="0">
                    <a:latin typeface="+mj-lt"/>
                  </a:rPr>
                  <a:t>A</a:t>
                </a:r>
                <a:endParaRPr lang="en-US" sz="2000" dirty="0" smtClean="0">
                  <a:latin typeface="+mn-lt"/>
                </a:endParaRPr>
              </a:p>
            </p:txBody>
          </p:sp>
          <p:sp>
            <p:nvSpPr>
              <p:cNvPr id="14" name="Title 1"/>
              <p:cNvSpPr txBox="1">
                <a:spLocks/>
              </p:cNvSpPr>
              <p:nvPr/>
            </p:nvSpPr>
            <p:spPr>
              <a:xfrm>
                <a:off x="1234440" y="1166091"/>
                <a:ext cx="685800" cy="341745"/>
              </a:xfrm>
              <a:prstGeom prst="rect">
                <a:avLst/>
              </a:prstGeom>
            </p:spPr>
            <p:txBody>
              <a:bodyPr vert="horz" lIns="91440" tIns="45720" rIns="91440" bIns="45720" rtlCol="0" anchor="b">
                <a:noAutofit/>
              </a:bodyPr>
              <a:lstStyle>
                <a:lvl1pPr algn="l" defTabSz="914400" rtl="0" eaLnBrk="1" latinLnBrk="0" hangingPunct="1">
                  <a:spcBef>
                    <a:spcPct val="0"/>
                  </a:spcBef>
                  <a:buNone/>
                  <a:defRPr sz="3600" kern="120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Garamond" pitchFamily="18" charset="0"/>
                    <a:ea typeface="+mj-ea"/>
                    <a:cs typeface="+mj-cs"/>
                  </a:defRPr>
                </a:lvl1pPr>
                <a:lvl2pPr eaLnBrk="1" hangingPunct="1">
                  <a:defRPr>
                    <a:solidFill>
                      <a:schemeClr val="tx2"/>
                    </a:solidFill>
                  </a:defRPr>
                </a:lvl2pPr>
                <a:lvl3pPr eaLnBrk="1" hangingPunct="1">
                  <a:defRPr>
                    <a:solidFill>
                      <a:schemeClr val="tx2"/>
                    </a:solidFill>
                  </a:defRPr>
                </a:lvl3pPr>
                <a:lvl4pPr eaLnBrk="1" hangingPunct="1">
                  <a:defRPr>
                    <a:solidFill>
                      <a:schemeClr val="tx2"/>
                    </a:solidFill>
                  </a:defRPr>
                </a:lvl4pPr>
                <a:lvl5pPr eaLnBrk="1" hangingPunct="1">
                  <a:defRPr>
                    <a:solidFill>
                      <a:schemeClr val="tx2"/>
                    </a:solidFill>
                  </a:defRPr>
                </a:lvl5pPr>
                <a:lvl6pPr eaLnBrk="1" hangingPunct="1">
                  <a:defRPr>
                    <a:solidFill>
                      <a:schemeClr val="tx2"/>
                    </a:solidFill>
                  </a:defRPr>
                </a:lvl6pPr>
                <a:lvl7pPr eaLnBrk="1" hangingPunct="1">
                  <a:defRPr>
                    <a:solidFill>
                      <a:schemeClr val="tx2"/>
                    </a:solidFill>
                  </a:defRPr>
                </a:lvl7pPr>
                <a:lvl8pPr eaLnBrk="1" hangingPunct="1">
                  <a:defRPr>
                    <a:solidFill>
                      <a:schemeClr val="tx2"/>
                    </a:solidFill>
                  </a:defRPr>
                </a:lvl8pPr>
                <a:lvl9pPr eaLnBrk="1" hangingPunct="1">
                  <a:defRPr>
                    <a:solidFill>
                      <a:schemeClr val="tx2"/>
                    </a:solidFill>
                  </a:defRPr>
                </a:lvl9pPr>
              </a:lstStyle>
              <a:p>
                <a:r>
                  <a:rPr lang="en-US" sz="2000" dirty="0" err="1" smtClean="0">
                    <a:latin typeface="+mj-lt"/>
                  </a:rPr>
                  <a:t>x</a:t>
                </a:r>
                <a:r>
                  <a:rPr lang="en-US" sz="2000" baseline="-25000" dirty="0" err="1" smtClean="0">
                    <a:latin typeface="+mj-lt"/>
                  </a:rPr>
                  <a:t>initial</a:t>
                </a:r>
                <a:endParaRPr lang="en-US" sz="2000" dirty="0" smtClean="0">
                  <a:latin typeface="+mn-lt"/>
                </a:endParaRPr>
              </a:p>
            </p:txBody>
          </p:sp>
          <p:cxnSp>
            <p:nvCxnSpPr>
              <p:cNvPr id="15" name="Straight Arrow Connector 14"/>
              <p:cNvCxnSpPr/>
              <p:nvPr/>
            </p:nvCxnSpPr>
            <p:spPr>
              <a:xfrm>
                <a:off x="914400" y="1508760"/>
                <a:ext cx="1348740" cy="0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prstDash val="sysDash"/>
                <a:tailEnd type="arrow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" name="Title 1"/>
              <p:cNvSpPr txBox="1">
                <a:spLocks/>
              </p:cNvSpPr>
              <p:nvPr/>
            </p:nvSpPr>
            <p:spPr>
              <a:xfrm>
                <a:off x="2485044" y="1628371"/>
                <a:ext cx="457200" cy="429029"/>
              </a:xfrm>
              <a:prstGeom prst="rect">
                <a:avLst/>
              </a:prstGeom>
            </p:spPr>
            <p:txBody>
              <a:bodyPr vert="horz" lIns="91440" tIns="45720" rIns="91440" bIns="45720" rtlCol="0" anchor="b">
                <a:noAutofit/>
              </a:bodyPr>
              <a:lstStyle>
                <a:lvl1pPr algn="l" defTabSz="914400" rtl="0" eaLnBrk="1" latinLnBrk="0" hangingPunct="1">
                  <a:spcBef>
                    <a:spcPct val="0"/>
                  </a:spcBef>
                  <a:buNone/>
                  <a:defRPr sz="3600" kern="120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Garamond" pitchFamily="18" charset="0"/>
                    <a:ea typeface="+mj-ea"/>
                    <a:cs typeface="+mj-cs"/>
                  </a:defRPr>
                </a:lvl1pPr>
                <a:lvl2pPr eaLnBrk="1" hangingPunct="1">
                  <a:defRPr>
                    <a:solidFill>
                      <a:schemeClr val="tx2"/>
                    </a:solidFill>
                  </a:defRPr>
                </a:lvl2pPr>
                <a:lvl3pPr eaLnBrk="1" hangingPunct="1">
                  <a:defRPr>
                    <a:solidFill>
                      <a:schemeClr val="tx2"/>
                    </a:solidFill>
                  </a:defRPr>
                </a:lvl3pPr>
                <a:lvl4pPr eaLnBrk="1" hangingPunct="1">
                  <a:defRPr>
                    <a:solidFill>
                      <a:schemeClr val="tx2"/>
                    </a:solidFill>
                  </a:defRPr>
                </a:lvl4pPr>
                <a:lvl5pPr eaLnBrk="1" hangingPunct="1">
                  <a:defRPr>
                    <a:solidFill>
                      <a:schemeClr val="tx2"/>
                    </a:solidFill>
                  </a:defRPr>
                </a:lvl5pPr>
                <a:lvl6pPr eaLnBrk="1" hangingPunct="1">
                  <a:defRPr>
                    <a:solidFill>
                      <a:schemeClr val="tx2"/>
                    </a:solidFill>
                  </a:defRPr>
                </a:lvl6pPr>
                <a:lvl7pPr eaLnBrk="1" hangingPunct="1">
                  <a:defRPr>
                    <a:solidFill>
                      <a:schemeClr val="tx2"/>
                    </a:solidFill>
                  </a:defRPr>
                </a:lvl7pPr>
                <a:lvl8pPr eaLnBrk="1" hangingPunct="1">
                  <a:defRPr>
                    <a:solidFill>
                      <a:schemeClr val="tx2"/>
                    </a:solidFill>
                  </a:defRPr>
                </a:lvl8pPr>
                <a:lvl9pPr eaLnBrk="1" hangingPunct="1">
                  <a:defRPr>
                    <a:solidFill>
                      <a:schemeClr val="tx2"/>
                    </a:solidFill>
                  </a:defRPr>
                </a:lvl9pPr>
              </a:lstStyle>
              <a:p>
                <a:r>
                  <a:rPr lang="en-US" sz="2000" dirty="0" smtClean="0">
                    <a:solidFill>
                      <a:srgbClr val="00B050"/>
                    </a:solidFill>
                    <a:latin typeface="+mj-lt"/>
                  </a:rPr>
                  <a:t>F</a:t>
                </a:r>
                <a:endParaRPr lang="en-US" sz="2000" dirty="0" smtClean="0">
                  <a:solidFill>
                    <a:srgbClr val="00B050"/>
                  </a:solidFill>
                  <a:latin typeface="+mn-lt"/>
                </a:endParaRPr>
              </a:p>
            </p:txBody>
          </p:sp>
          <p:cxnSp>
            <p:nvCxnSpPr>
              <p:cNvPr id="19" name="Straight Arrow Connector 18"/>
              <p:cNvCxnSpPr/>
              <p:nvPr/>
            </p:nvCxnSpPr>
            <p:spPr>
              <a:xfrm flipH="1">
                <a:off x="2263140" y="2057400"/>
                <a:ext cx="571500" cy="0"/>
              </a:xfrm>
              <a:prstGeom prst="straightConnector1">
                <a:avLst/>
              </a:prstGeom>
              <a:ln w="38100">
                <a:solidFill>
                  <a:srgbClr val="00B05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aphicFrame>
          <p:nvGraphicFramePr>
            <p:cNvPr id="23" name="Object 2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763149763"/>
                </p:ext>
              </p:extLst>
            </p:nvPr>
          </p:nvGraphicFramePr>
          <p:xfrm>
            <a:off x="4765675" y="2516188"/>
            <a:ext cx="1371600" cy="3619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0894" name="Equation" r:id="rId7" imgW="914400" imgH="241200" progId="Equation.3">
                    <p:embed/>
                  </p:oleObj>
                </mc:Choice>
                <mc:Fallback>
                  <p:oleObj name="Equation" r:id="rId7" imgW="914400" imgH="2412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765675" y="2516188"/>
                          <a:ext cx="1371600" cy="361950"/>
                        </a:xfrm>
                        <a:prstGeom prst="rect">
                          <a:avLst/>
                        </a:prstGeom>
                        <a:solidFill>
                          <a:srgbClr val="B3BDC8"/>
                        </a:solidFill>
                        <a:ln>
                          <a:noFill/>
                        </a:ln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4" name="Oval 23"/>
            <p:cNvSpPr/>
            <p:nvPr/>
          </p:nvSpPr>
          <p:spPr>
            <a:xfrm>
              <a:off x="4617720" y="1555908"/>
              <a:ext cx="320040" cy="9144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Oval 24"/>
            <p:cNvSpPr/>
            <p:nvPr/>
          </p:nvSpPr>
          <p:spPr>
            <a:xfrm>
              <a:off x="5323090" y="1555908"/>
              <a:ext cx="320040" cy="9144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6" name="Straight Connector 25"/>
            <p:cNvCxnSpPr>
              <a:stCxn id="24" idx="0"/>
            </p:cNvCxnSpPr>
            <p:nvPr/>
          </p:nvCxnSpPr>
          <p:spPr>
            <a:xfrm>
              <a:off x="4777740" y="1555908"/>
              <a:ext cx="1828800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>
              <a:off x="4777740" y="2449526"/>
              <a:ext cx="1828800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itle 1"/>
            <p:cNvSpPr txBox="1">
              <a:spLocks/>
            </p:cNvSpPr>
            <p:nvPr/>
          </p:nvSpPr>
          <p:spPr>
            <a:xfrm>
              <a:off x="4572000" y="1822608"/>
              <a:ext cx="411480" cy="381000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6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Garamond" pitchFamily="18" charset="0"/>
                  <a:ea typeface="+mj-ea"/>
                  <a:cs typeface="+mj-cs"/>
                </a:defRPr>
              </a:lvl1pPr>
              <a:lvl2pPr eaLnBrk="1" hangingPunct="1">
                <a:defRPr>
                  <a:solidFill>
                    <a:schemeClr val="tx2"/>
                  </a:solidFill>
                </a:defRPr>
              </a:lvl2pPr>
              <a:lvl3pPr eaLnBrk="1" hangingPunct="1">
                <a:defRPr>
                  <a:solidFill>
                    <a:schemeClr val="tx2"/>
                  </a:solidFill>
                </a:defRPr>
              </a:lvl3pPr>
              <a:lvl4pPr eaLnBrk="1" hangingPunct="1">
                <a:defRPr>
                  <a:solidFill>
                    <a:schemeClr val="tx2"/>
                  </a:solidFill>
                </a:defRPr>
              </a:lvl4pPr>
              <a:lvl5pPr eaLnBrk="1" hangingPunct="1">
                <a:defRPr>
                  <a:solidFill>
                    <a:schemeClr val="tx2"/>
                  </a:solidFill>
                </a:defRPr>
              </a:lvl5pPr>
              <a:lvl6pPr eaLnBrk="1" hangingPunct="1">
                <a:defRPr>
                  <a:solidFill>
                    <a:schemeClr val="tx2"/>
                  </a:solidFill>
                </a:defRPr>
              </a:lvl6pPr>
              <a:lvl7pPr eaLnBrk="1" hangingPunct="1">
                <a:defRPr>
                  <a:solidFill>
                    <a:schemeClr val="tx2"/>
                  </a:solidFill>
                </a:defRPr>
              </a:lvl7pPr>
              <a:lvl8pPr eaLnBrk="1" hangingPunct="1">
                <a:defRPr>
                  <a:solidFill>
                    <a:schemeClr val="tx2"/>
                  </a:solidFill>
                </a:defRPr>
              </a:lvl8pPr>
              <a:lvl9pPr eaLnBrk="1" hangingPunct="1">
                <a:defRPr>
                  <a:solidFill>
                    <a:schemeClr val="tx2"/>
                  </a:solidFill>
                </a:defRPr>
              </a:lvl9pPr>
            </a:lstStyle>
            <a:p>
              <a:r>
                <a:rPr lang="en-US" sz="2000" dirty="0" smtClean="0">
                  <a:latin typeface="+mj-lt"/>
                </a:rPr>
                <a:t>A</a:t>
              </a:r>
              <a:endParaRPr lang="en-US" sz="2000" dirty="0" smtClean="0">
                <a:latin typeface="+mn-lt"/>
              </a:endParaRPr>
            </a:p>
          </p:txBody>
        </p:sp>
        <p:sp>
          <p:nvSpPr>
            <p:cNvPr id="29" name="Title 1"/>
            <p:cNvSpPr txBox="1">
              <a:spLocks/>
            </p:cNvSpPr>
            <p:nvPr/>
          </p:nvSpPr>
          <p:spPr>
            <a:xfrm>
              <a:off x="4766310" y="995218"/>
              <a:ext cx="685800" cy="341745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6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Garamond" pitchFamily="18" charset="0"/>
                  <a:ea typeface="+mj-ea"/>
                  <a:cs typeface="+mj-cs"/>
                </a:defRPr>
              </a:lvl1pPr>
              <a:lvl2pPr eaLnBrk="1" hangingPunct="1">
                <a:defRPr>
                  <a:solidFill>
                    <a:schemeClr val="tx2"/>
                  </a:solidFill>
                </a:defRPr>
              </a:lvl2pPr>
              <a:lvl3pPr eaLnBrk="1" hangingPunct="1">
                <a:defRPr>
                  <a:solidFill>
                    <a:schemeClr val="tx2"/>
                  </a:solidFill>
                </a:defRPr>
              </a:lvl3pPr>
              <a:lvl4pPr eaLnBrk="1" hangingPunct="1">
                <a:defRPr>
                  <a:solidFill>
                    <a:schemeClr val="tx2"/>
                  </a:solidFill>
                </a:defRPr>
              </a:lvl4pPr>
              <a:lvl5pPr eaLnBrk="1" hangingPunct="1">
                <a:defRPr>
                  <a:solidFill>
                    <a:schemeClr val="tx2"/>
                  </a:solidFill>
                </a:defRPr>
              </a:lvl5pPr>
              <a:lvl6pPr eaLnBrk="1" hangingPunct="1">
                <a:defRPr>
                  <a:solidFill>
                    <a:schemeClr val="tx2"/>
                  </a:solidFill>
                </a:defRPr>
              </a:lvl6pPr>
              <a:lvl7pPr eaLnBrk="1" hangingPunct="1">
                <a:defRPr>
                  <a:solidFill>
                    <a:schemeClr val="tx2"/>
                  </a:solidFill>
                </a:defRPr>
              </a:lvl7pPr>
              <a:lvl8pPr eaLnBrk="1" hangingPunct="1">
                <a:defRPr>
                  <a:solidFill>
                    <a:schemeClr val="tx2"/>
                  </a:solidFill>
                </a:defRPr>
              </a:lvl8pPr>
              <a:lvl9pPr eaLnBrk="1" hangingPunct="1">
                <a:defRPr>
                  <a:solidFill>
                    <a:schemeClr val="tx2"/>
                  </a:solidFill>
                </a:defRPr>
              </a:lvl9pPr>
            </a:lstStyle>
            <a:p>
              <a:r>
                <a:rPr lang="en-US" sz="2000" dirty="0" err="1" smtClean="0">
                  <a:latin typeface="+mj-lt"/>
                </a:rPr>
                <a:t>x</a:t>
              </a:r>
              <a:r>
                <a:rPr lang="en-US" sz="2000" baseline="-25000" dirty="0" err="1" smtClean="0">
                  <a:latin typeface="+mj-lt"/>
                </a:rPr>
                <a:t>final</a:t>
              </a:r>
              <a:endParaRPr lang="en-US" sz="2000" dirty="0" smtClean="0">
                <a:latin typeface="+mn-lt"/>
              </a:endParaRPr>
            </a:p>
          </p:txBody>
        </p:sp>
        <p:cxnSp>
          <p:nvCxnSpPr>
            <p:cNvPr id="30" name="Straight Arrow Connector 29"/>
            <p:cNvCxnSpPr/>
            <p:nvPr/>
          </p:nvCxnSpPr>
          <p:spPr>
            <a:xfrm flipV="1">
              <a:off x="4777105" y="1393766"/>
              <a:ext cx="662940" cy="924"/>
            </a:xfrm>
            <a:prstGeom prst="straightConnector1">
              <a:avLst/>
            </a:prstGeom>
            <a:ln w="19050">
              <a:solidFill>
                <a:schemeClr val="tx1"/>
              </a:solidFill>
              <a:prstDash val="sysDash"/>
              <a:tailEnd type="arrow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Title 1"/>
            <p:cNvSpPr txBox="1">
              <a:spLocks/>
            </p:cNvSpPr>
            <p:nvPr/>
          </p:nvSpPr>
          <p:spPr>
            <a:xfrm>
              <a:off x="5630661" y="1555908"/>
              <a:ext cx="457200" cy="429029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6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Garamond" pitchFamily="18" charset="0"/>
                  <a:ea typeface="+mj-ea"/>
                  <a:cs typeface="+mj-cs"/>
                </a:defRPr>
              </a:lvl1pPr>
              <a:lvl2pPr eaLnBrk="1" hangingPunct="1">
                <a:defRPr>
                  <a:solidFill>
                    <a:schemeClr val="tx2"/>
                  </a:solidFill>
                </a:defRPr>
              </a:lvl2pPr>
              <a:lvl3pPr eaLnBrk="1" hangingPunct="1">
                <a:defRPr>
                  <a:solidFill>
                    <a:schemeClr val="tx2"/>
                  </a:solidFill>
                </a:defRPr>
              </a:lvl3pPr>
              <a:lvl4pPr eaLnBrk="1" hangingPunct="1">
                <a:defRPr>
                  <a:solidFill>
                    <a:schemeClr val="tx2"/>
                  </a:solidFill>
                </a:defRPr>
              </a:lvl4pPr>
              <a:lvl5pPr eaLnBrk="1" hangingPunct="1">
                <a:defRPr>
                  <a:solidFill>
                    <a:schemeClr val="tx2"/>
                  </a:solidFill>
                </a:defRPr>
              </a:lvl5pPr>
              <a:lvl6pPr eaLnBrk="1" hangingPunct="1">
                <a:defRPr>
                  <a:solidFill>
                    <a:schemeClr val="tx2"/>
                  </a:solidFill>
                </a:defRPr>
              </a:lvl6pPr>
              <a:lvl7pPr eaLnBrk="1" hangingPunct="1">
                <a:defRPr>
                  <a:solidFill>
                    <a:schemeClr val="tx2"/>
                  </a:solidFill>
                </a:defRPr>
              </a:lvl7pPr>
              <a:lvl8pPr eaLnBrk="1" hangingPunct="1">
                <a:defRPr>
                  <a:solidFill>
                    <a:schemeClr val="tx2"/>
                  </a:solidFill>
                </a:defRPr>
              </a:lvl8pPr>
              <a:lvl9pPr eaLnBrk="1" hangingPunct="1">
                <a:defRPr>
                  <a:solidFill>
                    <a:schemeClr val="tx2"/>
                  </a:solidFill>
                </a:defRPr>
              </a:lvl9pPr>
            </a:lstStyle>
            <a:p>
              <a:r>
                <a:rPr lang="en-US" sz="2000" dirty="0" smtClean="0">
                  <a:solidFill>
                    <a:srgbClr val="00B050"/>
                  </a:solidFill>
                  <a:latin typeface="+mj-lt"/>
                </a:rPr>
                <a:t>F</a:t>
              </a:r>
              <a:endParaRPr lang="en-US" sz="2000" dirty="0" smtClean="0">
                <a:solidFill>
                  <a:srgbClr val="00B050"/>
                </a:solidFill>
                <a:latin typeface="+mn-lt"/>
              </a:endParaRPr>
            </a:p>
          </p:txBody>
        </p:sp>
        <p:cxnSp>
          <p:nvCxnSpPr>
            <p:cNvPr id="32" name="Straight Arrow Connector 31"/>
            <p:cNvCxnSpPr/>
            <p:nvPr/>
          </p:nvCxnSpPr>
          <p:spPr>
            <a:xfrm flipH="1">
              <a:off x="5452110" y="2013108"/>
              <a:ext cx="571500" cy="0"/>
            </a:xfrm>
            <a:prstGeom prst="straightConnector1">
              <a:avLst/>
            </a:prstGeom>
            <a:ln w="38100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33" name="Object 3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95163857"/>
              </p:ext>
            </p:extLst>
          </p:nvPr>
        </p:nvGraphicFramePr>
        <p:xfrm>
          <a:off x="708660" y="3917662"/>
          <a:ext cx="2819400" cy="342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0895" name="Equation" r:id="rId9" imgW="1879560" imgH="228600" progId="Equation.3">
                  <p:embed/>
                </p:oleObj>
              </mc:Choice>
              <mc:Fallback>
                <p:oleObj name="Equation" r:id="rId9" imgW="1879560" imgH="228600" progId="Equation.3">
                  <p:embed/>
                  <p:pic>
                    <p:nvPicPr>
                      <p:cNvPr id="0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8660" y="3917662"/>
                        <a:ext cx="2819400" cy="342900"/>
                      </a:xfrm>
                      <a:prstGeom prst="rect">
                        <a:avLst/>
                      </a:prstGeom>
                      <a:solidFill>
                        <a:srgbClr val="B3BDC8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5" name="Title 1"/>
          <p:cNvSpPr txBox="1">
            <a:spLocks/>
          </p:cNvSpPr>
          <p:nvPr/>
        </p:nvSpPr>
        <p:spPr>
          <a:xfrm>
            <a:off x="708660" y="4404995"/>
            <a:ext cx="6449754" cy="121856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>
                <a:latin typeface="+mj-lt"/>
              </a:rPr>
              <a:t>Work should be positive but the force is in the negative x direction.  We will need to introduce a negative sign. </a:t>
            </a:r>
            <a:endParaRPr lang="en-US" dirty="0" smtClean="0">
              <a:latin typeface="+mn-lt"/>
            </a:endParaRPr>
          </a:p>
        </p:txBody>
      </p:sp>
      <p:graphicFrame>
        <p:nvGraphicFramePr>
          <p:cNvPr id="36" name="Object 3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50806256"/>
              </p:ext>
            </p:extLst>
          </p:nvPr>
        </p:nvGraphicFramePr>
        <p:xfrm>
          <a:off x="708660" y="5760720"/>
          <a:ext cx="2800350" cy="647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0896" name="Equation" r:id="rId11" imgW="1866600" imgH="431640" progId="Equation.3">
                  <p:embed/>
                </p:oleObj>
              </mc:Choice>
              <mc:Fallback>
                <p:oleObj name="Equation" r:id="rId11" imgW="1866600" imgH="431640" progId="Equation.3">
                  <p:embed/>
                  <p:pic>
                    <p:nvPicPr>
                      <p:cNvPr id="0" name="Object 3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8660" y="5760720"/>
                        <a:ext cx="2800350" cy="647700"/>
                      </a:xfrm>
                      <a:prstGeom prst="rect">
                        <a:avLst/>
                      </a:prstGeom>
                      <a:solidFill>
                        <a:srgbClr val="B3BDC8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38" name="Straight Arrow Connector 37"/>
          <p:cNvCxnSpPr/>
          <p:nvPr/>
        </p:nvCxnSpPr>
        <p:spPr>
          <a:xfrm>
            <a:off x="3715558" y="6126480"/>
            <a:ext cx="435957" cy="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9" name="Object 3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15118367"/>
              </p:ext>
            </p:extLst>
          </p:nvPr>
        </p:nvGraphicFramePr>
        <p:xfrm>
          <a:off x="4342015" y="5796108"/>
          <a:ext cx="1962150" cy="647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0897" name="Equation" r:id="rId13" imgW="1307880" imgH="431640" progId="Equation.3">
                  <p:embed/>
                </p:oleObj>
              </mc:Choice>
              <mc:Fallback>
                <p:oleObj name="Equation" r:id="rId13" imgW="1307880" imgH="431640" progId="Equation.3">
                  <p:embed/>
                  <p:pic>
                    <p:nvPicPr>
                      <p:cNvPr id="0" name="Object 3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42015" y="5796108"/>
                        <a:ext cx="1962150" cy="647700"/>
                      </a:xfrm>
                      <a:prstGeom prst="rect">
                        <a:avLst/>
                      </a:prstGeom>
                      <a:solidFill>
                        <a:srgbClr val="B3BDC8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42" name="Straight Arrow Connector 41"/>
          <p:cNvCxnSpPr/>
          <p:nvPr/>
        </p:nvCxnSpPr>
        <p:spPr>
          <a:xfrm>
            <a:off x="6606540" y="6120015"/>
            <a:ext cx="435957" cy="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1" name="Object 4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93158256"/>
              </p:ext>
            </p:extLst>
          </p:nvPr>
        </p:nvGraphicFramePr>
        <p:xfrm>
          <a:off x="7315200" y="5948565"/>
          <a:ext cx="1333500" cy="342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0898" name="Equation" r:id="rId15" imgW="888840" imgH="228600" progId="Equation.3">
                  <p:embed/>
                </p:oleObj>
              </mc:Choice>
              <mc:Fallback>
                <p:oleObj name="Equation" r:id="rId15" imgW="888840" imgH="228600" progId="Equation.3">
                  <p:embed/>
                  <p:pic>
                    <p:nvPicPr>
                      <p:cNvPr id="0" name="Object 3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15200" y="5948565"/>
                        <a:ext cx="1333500" cy="342900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648062232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3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0" y="6528195"/>
            <a:ext cx="411480" cy="325817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1600" b="1" dirty="0">
                <a:solidFill>
                  <a:schemeClr val="bg1"/>
                </a:solidFill>
              </a:rPr>
              <a:t>4</a:t>
            </a: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868680" y="165446"/>
            <a:ext cx="5989320" cy="59436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n-US" sz="3200" dirty="0" smtClean="0"/>
              <a:t>Pressure - Volume Diagrams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274320" y="4337215"/>
            <a:ext cx="8458200" cy="218479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342900" indent="-342900">
              <a:buFont typeface="Wingdings" pitchFamily="2" charset="2"/>
              <a:buChar char="§"/>
            </a:pPr>
            <a:r>
              <a:rPr lang="en-US" sz="2400" dirty="0" smtClean="0">
                <a:latin typeface="+mj-lt"/>
              </a:rPr>
              <a:t>Most machines operate in cycles.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en-US" sz="2400" dirty="0" smtClean="0">
                <a:latin typeface="+mj-lt"/>
              </a:rPr>
              <a:t>We often analyze the inputs and outputs as we try to improve their designs.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en-US" sz="2400" dirty="0" smtClean="0">
                <a:latin typeface="+mj-lt"/>
              </a:rPr>
              <a:t>p-V diagrams are helpful in visualizing a cycle.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en-US" sz="2400" dirty="0" smtClean="0">
                <a:latin typeface="+mj-lt"/>
              </a:rPr>
              <a:t>The work for any part of the cycle is the area under the curve - BE CAREFUL TO GET THE SIGN RIGHT.</a:t>
            </a:r>
            <a:endParaRPr lang="en-US" dirty="0" smtClean="0">
              <a:latin typeface="+mn-lt"/>
            </a:endParaRPr>
          </a:p>
        </p:txBody>
      </p:sp>
      <p:pic>
        <p:nvPicPr>
          <p:cNvPr id="121861" name="Picture 5" descr="http://www.google.ca/url?source=imglanding&amp;ct=img&amp;q=http://www.moteurstirling.com/images/cycle41_uk.gif&amp;sa=X&amp;ei=LAXGUMCMO-mI2gWEk4HgDQ&amp;ved=0CAsQ8wc&amp;usg=AFQjCNHQ6UE78nHiqxuQlbUY7owM2BR55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" y="960120"/>
            <a:ext cx="4077545" cy="32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1865" name="Picture 9" descr="http://www.google.ca/url?source=imglanding&amp;ct=img&amp;q=http://www.learnthermo.com/images/ch07/Lesson-B/7B-14-Carnot-PV-diagram.png&amp;sa=X&amp;ei=wQbGUNmGJ8ae2wXsnoHABw&amp;ved=0CAwQ8wc4Yw&amp;usg=AFQjCNH7W2mq9ezWw0Vp1zAMf4R6VAjpyQ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218" y="960120"/>
            <a:ext cx="3733800" cy="3200400"/>
          </a:xfrm>
          <a:prstGeom prst="rect">
            <a:avLst/>
          </a:prstGeom>
          <a:solidFill>
            <a:schemeClr val="tx1"/>
          </a:solidFill>
        </p:spPr>
      </p:pic>
    </p:spTree>
    <p:extLst>
      <p:ext uri="{BB962C8B-B14F-4D97-AF65-F5344CB8AC3E}">
        <p14:creationId xmlns:p14="http://schemas.microsoft.com/office/powerpoint/2010/main" val="902685327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0" y="6528195"/>
            <a:ext cx="411480" cy="325817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1600" b="1" dirty="0">
                <a:solidFill>
                  <a:schemeClr val="bg1"/>
                </a:solidFill>
              </a:rPr>
              <a:t>5</a:t>
            </a: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0" y="0"/>
            <a:ext cx="6126480" cy="59436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n-US" sz="3200" dirty="0" smtClean="0"/>
              <a:t>Basic p - V processes for an ideal gas</a:t>
            </a:r>
          </a:p>
        </p:txBody>
      </p:sp>
      <p:graphicFrame>
        <p:nvGraphicFramePr>
          <p:cNvPr id="66" name="Object 6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13689076"/>
              </p:ext>
            </p:extLst>
          </p:nvPr>
        </p:nvGraphicFramePr>
        <p:xfrm>
          <a:off x="6480464" y="228600"/>
          <a:ext cx="1028700" cy="304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8034" name="Equation" r:id="rId5" imgW="685800" imgH="203040" progId="Equation.3">
                  <p:embed/>
                </p:oleObj>
              </mc:Choice>
              <mc:Fallback>
                <p:oleObj name="Equation" r:id="rId5" imgW="68580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80464" y="228600"/>
                        <a:ext cx="1028700" cy="304800"/>
                      </a:xfrm>
                      <a:prstGeom prst="rect">
                        <a:avLst/>
                      </a:prstGeom>
                      <a:solidFill>
                        <a:srgbClr val="B3BDC8"/>
                      </a:solidFill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itle 1"/>
          <p:cNvSpPr txBox="1">
            <a:spLocks/>
          </p:cNvSpPr>
          <p:nvPr/>
        </p:nvSpPr>
        <p:spPr>
          <a:xfrm>
            <a:off x="631594" y="867612"/>
            <a:ext cx="2880360" cy="41148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>
                <a:solidFill>
                  <a:srgbClr val="FFFF00"/>
                </a:solidFill>
                <a:latin typeface="+mj-lt"/>
              </a:rPr>
              <a:t>Constant Pressure</a:t>
            </a:r>
            <a:endParaRPr lang="en-US" dirty="0" smtClean="0">
              <a:solidFill>
                <a:srgbClr val="FFFF00"/>
              </a:solidFill>
              <a:latin typeface="+mn-lt"/>
            </a:endParaRPr>
          </a:p>
        </p:txBody>
      </p:sp>
      <p:graphicFrame>
        <p:nvGraphicFramePr>
          <p:cNvPr id="2" name="Chart 1"/>
          <p:cNvGraphicFramePr/>
          <p:nvPr>
            <p:extLst>
              <p:ext uri="{D42A27DB-BD31-4B8C-83A1-F6EECF244321}">
                <p14:modId xmlns:p14="http://schemas.microsoft.com/office/powerpoint/2010/main" val="3749497935"/>
              </p:ext>
            </p:extLst>
          </p:nvPr>
        </p:nvGraphicFramePr>
        <p:xfrm>
          <a:off x="4572000" y="1554480"/>
          <a:ext cx="4572000" cy="37033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10" name="Title 1"/>
          <p:cNvSpPr txBox="1">
            <a:spLocks/>
          </p:cNvSpPr>
          <p:nvPr/>
        </p:nvSpPr>
        <p:spPr>
          <a:xfrm>
            <a:off x="631594" y="1562565"/>
            <a:ext cx="4671754" cy="74075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>
                <a:latin typeface="+mj-lt"/>
              </a:rPr>
              <a:t>Work on system is negative area under curve.</a:t>
            </a:r>
            <a:endParaRPr lang="en-US" dirty="0" smtClean="0">
              <a:latin typeface="+mn-lt"/>
            </a:endParaRP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82063874"/>
              </p:ext>
            </p:extLst>
          </p:nvPr>
        </p:nvGraphicFramePr>
        <p:xfrm>
          <a:off x="631594" y="2586794"/>
          <a:ext cx="2838450" cy="361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8035" name="Equation" r:id="rId8" imgW="1892160" imgH="241200" progId="Equation.3">
                  <p:embed/>
                </p:oleObj>
              </mc:Choice>
              <mc:Fallback>
                <p:oleObj name="Equation" r:id="rId8" imgW="189216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1594" y="2586794"/>
                        <a:ext cx="2838450" cy="361950"/>
                      </a:xfrm>
                      <a:prstGeom prst="rect">
                        <a:avLst/>
                      </a:prstGeom>
                      <a:solidFill>
                        <a:srgbClr val="B3BDC8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Title 1"/>
          <p:cNvSpPr txBox="1">
            <a:spLocks/>
          </p:cNvSpPr>
          <p:nvPr/>
        </p:nvSpPr>
        <p:spPr>
          <a:xfrm>
            <a:off x="631594" y="3232217"/>
            <a:ext cx="4133158" cy="44149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>
                <a:latin typeface="+mj-lt"/>
              </a:rPr>
              <a:t>Change in internal energy is easy</a:t>
            </a:r>
            <a:endParaRPr lang="en-US" dirty="0" smtClean="0">
              <a:latin typeface="+mn-lt"/>
            </a:endParaRP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7090310"/>
              </p:ext>
            </p:extLst>
          </p:nvPr>
        </p:nvGraphicFramePr>
        <p:xfrm>
          <a:off x="8038869" y="21273"/>
          <a:ext cx="1066800" cy="590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8036" name="Equation" r:id="rId10" imgW="711000" imgH="393480" progId="Equation.3">
                  <p:embed/>
                </p:oleObj>
              </mc:Choice>
              <mc:Fallback>
                <p:oleObj name="Equation" r:id="rId10" imgW="71100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038869" y="21273"/>
                        <a:ext cx="1066800" cy="590550"/>
                      </a:xfrm>
                      <a:prstGeom prst="rect">
                        <a:avLst/>
                      </a:prstGeom>
                      <a:solidFill>
                        <a:srgbClr val="B3BDC8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32761703"/>
              </p:ext>
            </p:extLst>
          </p:nvPr>
        </p:nvGraphicFramePr>
        <p:xfrm>
          <a:off x="631594" y="3957188"/>
          <a:ext cx="3086100" cy="590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8037" name="Equation" r:id="rId12" imgW="2057400" imgH="393480" progId="Equation.3">
                  <p:embed/>
                </p:oleObj>
              </mc:Choice>
              <mc:Fallback>
                <p:oleObj name="Equation" r:id="rId12" imgW="205740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1594" y="3957188"/>
                        <a:ext cx="3086100" cy="590550"/>
                      </a:xfrm>
                      <a:prstGeom prst="rect">
                        <a:avLst/>
                      </a:prstGeom>
                      <a:solidFill>
                        <a:srgbClr val="B3BDC8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Title 1"/>
          <p:cNvSpPr txBox="1">
            <a:spLocks/>
          </p:cNvSpPr>
          <p:nvPr/>
        </p:nvSpPr>
        <p:spPr>
          <a:xfrm>
            <a:off x="631594" y="4831211"/>
            <a:ext cx="4133158" cy="82296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>
                <a:latin typeface="+mj-lt"/>
              </a:rPr>
              <a:t>Heat added is difference between ∆U and W</a:t>
            </a:r>
            <a:r>
              <a:rPr lang="en-US" sz="2400" baseline="-25000" dirty="0" smtClean="0">
                <a:latin typeface="+mj-lt"/>
              </a:rPr>
              <a:t>on</a:t>
            </a:r>
            <a:r>
              <a:rPr lang="en-US" sz="2400" dirty="0" smtClean="0">
                <a:latin typeface="+mj-lt"/>
              </a:rPr>
              <a:t>.</a:t>
            </a:r>
            <a:endParaRPr lang="en-US" dirty="0" smtClean="0">
              <a:latin typeface="+mn-lt"/>
            </a:endParaRPr>
          </a:p>
        </p:txBody>
      </p:sp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47199826"/>
              </p:ext>
            </p:extLst>
          </p:nvPr>
        </p:nvGraphicFramePr>
        <p:xfrm>
          <a:off x="631594" y="5937645"/>
          <a:ext cx="2495550" cy="590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8038" name="Equation" r:id="rId14" imgW="1663560" imgH="393480" progId="Equation.3">
                  <p:embed/>
                </p:oleObj>
              </mc:Choice>
              <mc:Fallback>
                <p:oleObj name="Equation" r:id="rId14" imgW="166356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1594" y="5937645"/>
                        <a:ext cx="2495550" cy="590550"/>
                      </a:xfrm>
                      <a:prstGeom prst="rect">
                        <a:avLst/>
                      </a:prstGeom>
                      <a:solidFill>
                        <a:srgbClr val="B3BDC8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Title 1"/>
          <p:cNvSpPr txBox="1">
            <a:spLocks/>
          </p:cNvSpPr>
          <p:nvPr/>
        </p:nvSpPr>
        <p:spPr>
          <a:xfrm>
            <a:off x="5852160" y="5389532"/>
            <a:ext cx="1910368" cy="44149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>
                <a:latin typeface="+mj-lt"/>
              </a:rPr>
              <a:t>Heat Capacity</a:t>
            </a:r>
            <a:endParaRPr lang="en-US" dirty="0" smtClean="0">
              <a:latin typeface="+mn-lt"/>
            </a:endParaRPr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84159137"/>
              </p:ext>
            </p:extLst>
          </p:nvPr>
        </p:nvGraphicFramePr>
        <p:xfrm>
          <a:off x="6183313" y="5940425"/>
          <a:ext cx="1009650" cy="590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8039" name="Equation" r:id="rId16" imgW="672840" imgH="393480" progId="Equation.3">
                  <p:embed/>
                </p:oleObj>
              </mc:Choice>
              <mc:Fallback>
                <p:oleObj name="Equation" r:id="rId16" imgW="672840" imgH="393480" progId="Equation.3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83313" y="5940425"/>
                        <a:ext cx="1009650" cy="590550"/>
                      </a:xfrm>
                      <a:prstGeom prst="rect">
                        <a:avLst/>
                      </a:prstGeom>
                      <a:solidFill>
                        <a:srgbClr val="B3BDC8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8"/>
          <p:cNvSpPr/>
          <p:nvPr/>
        </p:nvSpPr>
        <p:spPr>
          <a:xfrm>
            <a:off x="5669280" y="2651760"/>
            <a:ext cx="2697480" cy="2166446"/>
          </a:xfrm>
          <a:prstGeom prst="rect">
            <a:avLst/>
          </a:prstGeom>
          <a:gradFill flip="none" rotWithShape="1">
            <a:gsLst>
              <a:gs pos="0">
                <a:srgbClr val="E6DCAC">
                  <a:lumMod val="97000"/>
                  <a:lumOff val="3000"/>
                </a:srgbClr>
              </a:gs>
              <a:gs pos="12000">
                <a:srgbClr val="E6D78A"/>
              </a:gs>
              <a:gs pos="30000">
                <a:srgbClr val="C7AC4C"/>
              </a:gs>
              <a:gs pos="45000">
                <a:srgbClr val="E6D78A"/>
              </a:gs>
              <a:gs pos="77000">
                <a:srgbClr val="C7AC4C"/>
              </a:gs>
              <a:gs pos="100000">
                <a:srgbClr val="E6DCAC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315597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4" grpId="0"/>
      <p:bldP spid="15" grpId="0"/>
      <p:bldP spid="9" grpId="0" animBg="1"/>
      <p:bldP spid="9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0" y="6528195"/>
            <a:ext cx="411480" cy="325817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1600" b="1" dirty="0">
                <a:solidFill>
                  <a:schemeClr val="bg1"/>
                </a:solidFill>
              </a:rPr>
              <a:t>6</a:t>
            </a: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0" y="0"/>
            <a:ext cx="6126480" cy="59436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n-US" sz="3200" dirty="0" smtClean="0"/>
              <a:t>Basic p - V processes for an ideal gas</a:t>
            </a:r>
          </a:p>
        </p:txBody>
      </p:sp>
      <p:graphicFrame>
        <p:nvGraphicFramePr>
          <p:cNvPr id="66" name="Object 6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51948449"/>
              </p:ext>
            </p:extLst>
          </p:nvPr>
        </p:nvGraphicFramePr>
        <p:xfrm>
          <a:off x="6480464" y="228600"/>
          <a:ext cx="1028700" cy="304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9050" name="Equation" r:id="rId5" imgW="685800" imgH="203040" progId="Equation.3">
                  <p:embed/>
                </p:oleObj>
              </mc:Choice>
              <mc:Fallback>
                <p:oleObj name="Equation" r:id="rId5" imgW="68580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80464" y="228600"/>
                        <a:ext cx="1028700" cy="304800"/>
                      </a:xfrm>
                      <a:prstGeom prst="rect">
                        <a:avLst/>
                      </a:prstGeom>
                      <a:solidFill>
                        <a:srgbClr val="B3BDC8"/>
                      </a:solidFill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itle 1"/>
          <p:cNvSpPr txBox="1">
            <a:spLocks/>
          </p:cNvSpPr>
          <p:nvPr/>
        </p:nvSpPr>
        <p:spPr>
          <a:xfrm>
            <a:off x="593725" y="867612"/>
            <a:ext cx="2880360" cy="41148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>
                <a:solidFill>
                  <a:srgbClr val="FFFF00"/>
                </a:solidFill>
                <a:latin typeface="+mj-lt"/>
              </a:rPr>
              <a:t>Constant Volume</a:t>
            </a:r>
            <a:endParaRPr lang="en-US" dirty="0" smtClean="0">
              <a:solidFill>
                <a:srgbClr val="FFFF00"/>
              </a:solidFill>
              <a:latin typeface="+mn-lt"/>
            </a:endParaRPr>
          </a:p>
        </p:txBody>
      </p:sp>
      <p:graphicFrame>
        <p:nvGraphicFramePr>
          <p:cNvPr id="2" name="Chart 1"/>
          <p:cNvGraphicFramePr/>
          <p:nvPr>
            <p:extLst>
              <p:ext uri="{D42A27DB-BD31-4B8C-83A1-F6EECF244321}">
                <p14:modId xmlns:p14="http://schemas.microsoft.com/office/powerpoint/2010/main" val="3326028481"/>
              </p:ext>
            </p:extLst>
          </p:nvPr>
        </p:nvGraphicFramePr>
        <p:xfrm>
          <a:off x="4572000" y="1554480"/>
          <a:ext cx="4572000" cy="37033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10" name="Title 1"/>
          <p:cNvSpPr txBox="1">
            <a:spLocks/>
          </p:cNvSpPr>
          <p:nvPr/>
        </p:nvSpPr>
        <p:spPr>
          <a:xfrm>
            <a:off x="593725" y="1634254"/>
            <a:ext cx="4671754" cy="74075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>
                <a:latin typeface="+mj-lt"/>
              </a:rPr>
              <a:t>Work on system is negative area under curve; clearly it is zero.</a:t>
            </a:r>
            <a:endParaRPr lang="en-US" dirty="0" smtClean="0">
              <a:latin typeface="+mn-lt"/>
            </a:endParaRP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96231251"/>
              </p:ext>
            </p:extLst>
          </p:nvPr>
        </p:nvGraphicFramePr>
        <p:xfrm>
          <a:off x="593725" y="2730172"/>
          <a:ext cx="742950" cy="342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9051" name="Equation" r:id="rId8" imgW="495000" imgH="228600" progId="Equation.3">
                  <p:embed/>
                </p:oleObj>
              </mc:Choice>
              <mc:Fallback>
                <p:oleObj name="Equation" r:id="rId8" imgW="49500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3725" y="2730172"/>
                        <a:ext cx="742950" cy="342900"/>
                      </a:xfrm>
                      <a:prstGeom prst="rect">
                        <a:avLst/>
                      </a:prstGeom>
                      <a:solidFill>
                        <a:srgbClr val="B3BDC8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Title 1"/>
          <p:cNvSpPr txBox="1">
            <a:spLocks/>
          </p:cNvSpPr>
          <p:nvPr/>
        </p:nvSpPr>
        <p:spPr>
          <a:xfrm>
            <a:off x="593725" y="3428234"/>
            <a:ext cx="4133158" cy="44149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>
                <a:latin typeface="+mj-lt"/>
              </a:rPr>
              <a:t>Change in internal energy is easy</a:t>
            </a:r>
            <a:endParaRPr lang="en-US" dirty="0" smtClean="0">
              <a:latin typeface="+mn-lt"/>
            </a:endParaRP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09628873"/>
              </p:ext>
            </p:extLst>
          </p:nvPr>
        </p:nvGraphicFramePr>
        <p:xfrm>
          <a:off x="8038869" y="21273"/>
          <a:ext cx="1066800" cy="590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9052" name="Equation" r:id="rId10" imgW="711000" imgH="393480" progId="Equation.3">
                  <p:embed/>
                </p:oleObj>
              </mc:Choice>
              <mc:Fallback>
                <p:oleObj name="Equation" r:id="rId10" imgW="71100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038869" y="21273"/>
                        <a:ext cx="1066800" cy="590550"/>
                      </a:xfrm>
                      <a:prstGeom prst="rect">
                        <a:avLst/>
                      </a:prstGeom>
                      <a:solidFill>
                        <a:srgbClr val="B3BDC8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04586091"/>
              </p:ext>
            </p:extLst>
          </p:nvPr>
        </p:nvGraphicFramePr>
        <p:xfrm>
          <a:off x="593725" y="4224894"/>
          <a:ext cx="3181350" cy="590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9053" name="Equation" r:id="rId12" imgW="2120760" imgH="393480" progId="Equation.3">
                  <p:embed/>
                </p:oleObj>
              </mc:Choice>
              <mc:Fallback>
                <p:oleObj name="Equation" r:id="rId12" imgW="212076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3725" y="4224894"/>
                        <a:ext cx="3181350" cy="590550"/>
                      </a:xfrm>
                      <a:prstGeom prst="rect">
                        <a:avLst/>
                      </a:prstGeom>
                      <a:solidFill>
                        <a:srgbClr val="B3BDC8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Title 1"/>
          <p:cNvSpPr txBox="1">
            <a:spLocks/>
          </p:cNvSpPr>
          <p:nvPr/>
        </p:nvSpPr>
        <p:spPr>
          <a:xfrm>
            <a:off x="593725" y="5170606"/>
            <a:ext cx="4133158" cy="41148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>
                <a:latin typeface="+mj-lt"/>
              </a:rPr>
              <a:t>Heat added is ∆U.</a:t>
            </a:r>
            <a:endParaRPr lang="en-US" dirty="0" smtClean="0">
              <a:latin typeface="+mn-lt"/>
            </a:endParaRPr>
          </a:p>
        </p:txBody>
      </p:sp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98688230"/>
              </p:ext>
            </p:extLst>
          </p:nvPr>
        </p:nvGraphicFramePr>
        <p:xfrm>
          <a:off x="593725" y="5937250"/>
          <a:ext cx="2571750" cy="590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9054" name="Equation" r:id="rId14" imgW="1714320" imgH="393480" progId="Equation.3">
                  <p:embed/>
                </p:oleObj>
              </mc:Choice>
              <mc:Fallback>
                <p:oleObj name="Equation" r:id="rId14" imgW="171432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3725" y="5937250"/>
                        <a:ext cx="2571750" cy="590550"/>
                      </a:xfrm>
                      <a:prstGeom prst="rect">
                        <a:avLst/>
                      </a:prstGeom>
                      <a:solidFill>
                        <a:srgbClr val="B3BDC8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Title 1"/>
          <p:cNvSpPr txBox="1">
            <a:spLocks/>
          </p:cNvSpPr>
          <p:nvPr/>
        </p:nvSpPr>
        <p:spPr>
          <a:xfrm>
            <a:off x="5852160" y="5389532"/>
            <a:ext cx="1910368" cy="44149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>
                <a:latin typeface="+mj-lt"/>
              </a:rPr>
              <a:t>Heat Capacity</a:t>
            </a:r>
            <a:endParaRPr lang="en-US" dirty="0" smtClean="0">
              <a:latin typeface="+mn-lt"/>
            </a:endParaRPr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97569530"/>
              </p:ext>
            </p:extLst>
          </p:nvPr>
        </p:nvGraphicFramePr>
        <p:xfrm>
          <a:off x="6202363" y="5940425"/>
          <a:ext cx="971550" cy="590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9055" name="Equation" r:id="rId16" imgW="647640" imgH="393480" progId="Equation.3">
                  <p:embed/>
                </p:oleObj>
              </mc:Choice>
              <mc:Fallback>
                <p:oleObj name="Equation" r:id="rId16" imgW="64764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02363" y="5940425"/>
                        <a:ext cx="971550" cy="590550"/>
                      </a:xfrm>
                      <a:prstGeom prst="rect">
                        <a:avLst/>
                      </a:prstGeom>
                      <a:solidFill>
                        <a:srgbClr val="B3BDC8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453115140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4" grpId="0"/>
      <p:bldP spid="1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0" y="6528195"/>
            <a:ext cx="411480" cy="325817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1600" b="1" dirty="0">
                <a:solidFill>
                  <a:schemeClr val="bg1"/>
                </a:solidFill>
              </a:rPr>
              <a:t>7</a:t>
            </a: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0" y="0"/>
            <a:ext cx="6126480" cy="59436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n-US" sz="3200" dirty="0" smtClean="0"/>
              <a:t>Basic p - V processes for an ideal gas</a:t>
            </a:r>
          </a:p>
        </p:txBody>
      </p:sp>
      <p:graphicFrame>
        <p:nvGraphicFramePr>
          <p:cNvPr id="66" name="Object 6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13571854"/>
              </p:ext>
            </p:extLst>
          </p:nvPr>
        </p:nvGraphicFramePr>
        <p:xfrm>
          <a:off x="6480464" y="228600"/>
          <a:ext cx="1028700" cy="304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933" name="Equation" r:id="rId5" imgW="685800" imgH="203040" progId="Equation.3">
                  <p:embed/>
                </p:oleObj>
              </mc:Choice>
              <mc:Fallback>
                <p:oleObj name="Equation" r:id="rId5" imgW="68580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80464" y="228600"/>
                        <a:ext cx="1028700" cy="304800"/>
                      </a:xfrm>
                      <a:prstGeom prst="rect">
                        <a:avLst/>
                      </a:prstGeom>
                      <a:solidFill>
                        <a:srgbClr val="B3BDC8"/>
                      </a:solidFill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itle 1"/>
          <p:cNvSpPr txBox="1">
            <a:spLocks/>
          </p:cNvSpPr>
          <p:nvPr/>
        </p:nvSpPr>
        <p:spPr>
          <a:xfrm>
            <a:off x="623281" y="867612"/>
            <a:ext cx="2880360" cy="41148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>
                <a:solidFill>
                  <a:srgbClr val="FFFF00"/>
                </a:solidFill>
                <a:latin typeface="+mj-lt"/>
              </a:rPr>
              <a:t>Constant Temperature</a:t>
            </a:r>
            <a:endParaRPr lang="en-US" dirty="0" smtClean="0">
              <a:solidFill>
                <a:srgbClr val="FFFF00"/>
              </a:solidFill>
              <a:latin typeface="+mn-lt"/>
            </a:endParaRPr>
          </a:p>
        </p:txBody>
      </p:sp>
      <p:graphicFrame>
        <p:nvGraphicFramePr>
          <p:cNvPr id="2" name="Chart 1"/>
          <p:cNvGraphicFramePr/>
          <p:nvPr>
            <p:extLst>
              <p:ext uri="{D42A27DB-BD31-4B8C-83A1-F6EECF244321}">
                <p14:modId xmlns:p14="http://schemas.microsoft.com/office/powerpoint/2010/main" val="2026323745"/>
              </p:ext>
            </p:extLst>
          </p:nvPr>
        </p:nvGraphicFramePr>
        <p:xfrm>
          <a:off x="4572000" y="1554480"/>
          <a:ext cx="4572000" cy="37033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10" name="Title 1"/>
          <p:cNvSpPr txBox="1">
            <a:spLocks/>
          </p:cNvSpPr>
          <p:nvPr/>
        </p:nvSpPr>
        <p:spPr>
          <a:xfrm>
            <a:off x="623281" y="1552344"/>
            <a:ext cx="4671754" cy="74075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>
                <a:latin typeface="+mj-lt"/>
              </a:rPr>
              <a:t>Work on system is negative area under curve.</a:t>
            </a:r>
            <a:endParaRPr lang="en-US" dirty="0" smtClean="0">
              <a:latin typeface="+mn-lt"/>
            </a:endParaRP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02222728"/>
              </p:ext>
            </p:extLst>
          </p:nvPr>
        </p:nvGraphicFramePr>
        <p:xfrm>
          <a:off x="623281" y="2566352"/>
          <a:ext cx="1752600" cy="723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934" name="Equation" r:id="rId8" imgW="1168200" imgH="482400" progId="Equation.3">
                  <p:embed/>
                </p:oleObj>
              </mc:Choice>
              <mc:Fallback>
                <p:oleObj name="Equation" r:id="rId8" imgW="1168200" imgH="482400" progId="Equation.3">
                  <p:embed/>
                  <p:pic>
                    <p:nvPicPr>
                      <p:cNvPr id="0" name="Object 6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3281" y="2566352"/>
                        <a:ext cx="1752600" cy="723900"/>
                      </a:xfrm>
                      <a:prstGeom prst="rect">
                        <a:avLst/>
                      </a:prstGeom>
                      <a:solidFill>
                        <a:srgbClr val="B3BDC8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Title 1"/>
          <p:cNvSpPr txBox="1">
            <a:spLocks/>
          </p:cNvSpPr>
          <p:nvPr/>
        </p:nvSpPr>
        <p:spPr>
          <a:xfrm>
            <a:off x="623281" y="3563504"/>
            <a:ext cx="4133158" cy="44149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>
                <a:latin typeface="+mj-lt"/>
              </a:rPr>
              <a:t>Change in internal energy is zero</a:t>
            </a:r>
            <a:endParaRPr lang="en-US" dirty="0" smtClean="0">
              <a:latin typeface="+mn-lt"/>
            </a:endParaRP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20756231"/>
              </p:ext>
            </p:extLst>
          </p:nvPr>
        </p:nvGraphicFramePr>
        <p:xfrm>
          <a:off x="8038869" y="21273"/>
          <a:ext cx="1066800" cy="590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935" name="Equation" r:id="rId10" imgW="711000" imgH="393480" progId="Equation.3">
                  <p:embed/>
                </p:oleObj>
              </mc:Choice>
              <mc:Fallback>
                <p:oleObj name="Equation" r:id="rId10" imgW="711000" imgH="393480" progId="Equation.3">
                  <p:embed/>
                  <p:pic>
                    <p:nvPicPr>
                      <p:cNvPr id="0" name="Object 6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038869" y="21273"/>
                        <a:ext cx="1066800" cy="590550"/>
                      </a:xfrm>
                      <a:prstGeom prst="rect">
                        <a:avLst/>
                      </a:prstGeom>
                      <a:solidFill>
                        <a:srgbClr val="B3BDC8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96494357"/>
              </p:ext>
            </p:extLst>
          </p:nvPr>
        </p:nvGraphicFramePr>
        <p:xfrm>
          <a:off x="623281" y="4278254"/>
          <a:ext cx="1524000" cy="266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936" name="Equation" r:id="rId12" imgW="1015920" imgH="177480" progId="Equation.3">
                  <p:embed/>
                </p:oleObj>
              </mc:Choice>
              <mc:Fallback>
                <p:oleObj name="Equation" r:id="rId12" imgW="1015920" imgH="17748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3281" y="4278254"/>
                        <a:ext cx="1524000" cy="266700"/>
                      </a:xfrm>
                      <a:prstGeom prst="rect">
                        <a:avLst/>
                      </a:prstGeom>
                      <a:solidFill>
                        <a:srgbClr val="B3BDC8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Title 1"/>
          <p:cNvSpPr txBox="1">
            <a:spLocks/>
          </p:cNvSpPr>
          <p:nvPr/>
        </p:nvSpPr>
        <p:spPr>
          <a:xfrm>
            <a:off x="623281" y="4818206"/>
            <a:ext cx="4133158" cy="82296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>
                <a:latin typeface="+mj-lt"/>
              </a:rPr>
              <a:t>Heat added is negative of work done on system.</a:t>
            </a:r>
            <a:endParaRPr lang="en-US" dirty="0" smtClean="0">
              <a:latin typeface="+mn-lt"/>
            </a:endParaRPr>
          </a:p>
        </p:txBody>
      </p:sp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10458112"/>
              </p:ext>
            </p:extLst>
          </p:nvPr>
        </p:nvGraphicFramePr>
        <p:xfrm>
          <a:off x="623281" y="5914419"/>
          <a:ext cx="1581150" cy="723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937" name="Equation" r:id="rId14" imgW="1054080" imgH="482400" progId="Equation.3">
                  <p:embed/>
                </p:oleObj>
              </mc:Choice>
              <mc:Fallback>
                <p:oleObj name="Equation" r:id="rId14" imgW="1054080" imgH="48240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3281" y="5914419"/>
                        <a:ext cx="1581150" cy="723900"/>
                      </a:xfrm>
                      <a:prstGeom prst="rect">
                        <a:avLst/>
                      </a:prstGeom>
                      <a:solidFill>
                        <a:srgbClr val="B3BDC8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Title 1"/>
          <p:cNvSpPr txBox="1">
            <a:spLocks/>
          </p:cNvSpPr>
          <p:nvPr/>
        </p:nvSpPr>
        <p:spPr>
          <a:xfrm>
            <a:off x="4983480" y="5389531"/>
            <a:ext cx="3886200" cy="113866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n-US" sz="2400" dirty="0" smtClean="0">
                <a:latin typeface="+mj-lt"/>
              </a:rPr>
              <a:t>Heat Capacity</a:t>
            </a:r>
          </a:p>
          <a:p>
            <a:r>
              <a:rPr lang="en-US" sz="2000" dirty="0" smtClean="0">
                <a:latin typeface="+mj-lt"/>
              </a:rPr>
              <a:t>There is no heat capacity defined for a constant temperature process.</a:t>
            </a:r>
            <a:endParaRPr lang="en-US" sz="2000" dirty="0" smtClean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375395002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4" grpId="0"/>
      <p:bldP spid="1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0" y="6528195"/>
            <a:ext cx="411480" cy="325817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1600" b="1" dirty="0">
                <a:solidFill>
                  <a:schemeClr val="bg1"/>
                </a:solidFill>
              </a:rPr>
              <a:t>8</a:t>
            </a: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0" y="0"/>
            <a:ext cx="6126480" cy="59436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n-US" sz="3200" dirty="0" smtClean="0"/>
              <a:t>Basic p - V processes for an ideal gas</a:t>
            </a:r>
          </a:p>
        </p:txBody>
      </p:sp>
      <p:graphicFrame>
        <p:nvGraphicFramePr>
          <p:cNvPr id="66" name="Object 6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80515635"/>
              </p:ext>
            </p:extLst>
          </p:nvPr>
        </p:nvGraphicFramePr>
        <p:xfrm>
          <a:off x="6480464" y="228600"/>
          <a:ext cx="1028700" cy="304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0073" name="Equation" r:id="rId5" imgW="685800" imgH="203040" progId="Equation.3">
                  <p:embed/>
                </p:oleObj>
              </mc:Choice>
              <mc:Fallback>
                <p:oleObj name="Equation" r:id="rId5" imgW="68580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80464" y="228600"/>
                        <a:ext cx="1028700" cy="304800"/>
                      </a:xfrm>
                      <a:prstGeom prst="rect">
                        <a:avLst/>
                      </a:prstGeom>
                      <a:solidFill>
                        <a:srgbClr val="B3BDC8"/>
                      </a:solidFill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itle 1"/>
          <p:cNvSpPr txBox="1">
            <a:spLocks/>
          </p:cNvSpPr>
          <p:nvPr/>
        </p:nvSpPr>
        <p:spPr>
          <a:xfrm>
            <a:off x="631594" y="867612"/>
            <a:ext cx="2880360" cy="41148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>
                <a:solidFill>
                  <a:srgbClr val="FFFF00"/>
                </a:solidFill>
                <a:latin typeface="+mj-lt"/>
              </a:rPr>
              <a:t>Constant Entropy</a:t>
            </a:r>
            <a:endParaRPr lang="en-US" dirty="0" smtClean="0">
              <a:solidFill>
                <a:srgbClr val="FFFF00"/>
              </a:solidFill>
              <a:latin typeface="+mn-lt"/>
            </a:endParaRPr>
          </a:p>
        </p:txBody>
      </p:sp>
      <p:graphicFrame>
        <p:nvGraphicFramePr>
          <p:cNvPr id="2" name="Chart 1"/>
          <p:cNvGraphicFramePr/>
          <p:nvPr>
            <p:extLst>
              <p:ext uri="{D42A27DB-BD31-4B8C-83A1-F6EECF244321}">
                <p14:modId xmlns:p14="http://schemas.microsoft.com/office/powerpoint/2010/main" val="3312491409"/>
              </p:ext>
            </p:extLst>
          </p:nvPr>
        </p:nvGraphicFramePr>
        <p:xfrm>
          <a:off x="4572000" y="1554480"/>
          <a:ext cx="4572000" cy="37033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10" name="Title 1"/>
          <p:cNvSpPr txBox="1">
            <a:spLocks/>
          </p:cNvSpPr>
          <p:nvPr/>
        </p:nvSpPr>
        <p:spPr>
          <a:xfrm>
            <a:off x="631594" y="1415459"/>
            <a:ext cx="4671754" cy="74075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>
                <a:latin typeface="+mj-lt"/>
              </a:rPr>
              <a:t>Work on system is negative area under curve.</a:t>
            </a:r>
            <a:endParaRPr lang="en-US" dirty="0" smtClean="0">
              <a:latin typeface="+mn-lt"/>
            </a:endParaRP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07674200"/>
              </p:ext>
            </p:extLst>
          </p:nvPr>
        </p:nvGraphicFramePr>
        <p:xfrm>
          <a:off x="631594" y="2292582"/>
          <a:ext cx="2190750" cy="1066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0074" name="Equation" r:id="rId8" imgW="1460160" imgH="711000" progId="Equation.3">
                  <p:embed/>
                </p:oleObj>
              </mc:Choice>
              <mc:Fallback>
                <p:oleObj name="Equation" r:id="rId8" imgW="1460160" imgH="7110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1594" y="2292582"/>
                        <a:ext cx="2190750" cy="1066800"/>
                      </a:xfrm>
                      <a:prstGeom prst="rect">
                        <a:avLst/>
                      </a:prstGeom>
                      <a:solidFill>
                        <a:srgbClr val="B3BDC8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Title 1"/>
          <p:cNvSpPr txBox="1">
            <a:spLocks/>
          </p:cNvSpPr>
          <p:nvPr/>
        </p:nvSpPr>
        <p:spPr>
          <a:xfrm>
            <a:off x="631594" y="3495749"/>
            <a:ext cx="4133158" cy="74144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>
                <a:latin typeface="+mj-lt"/>
              </a:rPr>
              <a:t>Change in internal energy is the same as the work.</a:t>
            </a:r>
            <a:endParaRPr lang="en-US" dirty="0" smtClean="0">
              <a:latin typeface="+mn-lt"/>
            </a:endParaRP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38067251"/>
              </p:ext>
            </p:extLst>
          </p:nvPr>
        </p:nvGraphicFramePr>
        <p:xfrm>
          <a:off x="8038869" y="21273"/>
          <a:ext cx="1066800" cy="590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0075" name="Equation" r:id="rId10" imgW="711000" imgH="393480" progId="Equation.3">
                  <p:embed/>
                </p:oleObj>
              </mc:Choice>
              <mc:Fallback>
                <p:oleObj name="Equation" r:id="rId10" imgW="71100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038869" y="21273"/>
                        <a:ext cx="1066800" cy="590550"/>
                      </a:xfrm>
                      <a:prstGeom prst="rect">
                        <a:avLst/>
                      </a:prstGeom>
                      <a:solidFill>
                        <a:srgbClr val="B3BDC8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Title 1"/>
          <p:cNvSpPr txBox="1">
            <a:spLocks/>
          </p:cNvSpPr>
          <p:nvPr/>
        </p:nvSpPr>
        <p:spPr>
          <a:xfrm>
            <a:off x="631594" y="5576731"/>
            <a:ext cx="4133158" cy="41148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>
                <a:latin typeface="+mj-lt"/>
              </a:rPr>
              <a:t>Heat added is zero.</a:t>
            </a:r>
            <a:endParaRPr lang="en-US" dirty="0" smtClean="0">
              <a:latin typeface="+mn-lt"/>
            </a:endParaRPr>
          </a:p>
        </p:txBody>
      </p:sp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41819637"/>
              </p:ext>
            </p:extLst>
          </p:nvPr>
        </p:nvGraphicFramePr>
        <p:xfrm>
          <a:off x="631594" y="6124575"/>
          <a:ext cx="571500" cy="304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0076" name="Equation" r:id="rId12" imgW="380880" imgH="203040" progId="Equation.3">
                  <p:embed/>
                </p:oleObj>
              </mc:Choice>
              <mc:Fallback>
                <p:oleObj name="Equation" r:id="rId12" imgW="38088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1594" y="6124575"/>
                        <a:ext cx="571500" cy="304800"/>
                      </a:xfrm>
                      <a:prstGeom prst="rect">
                        <a:avLst/>
                      </a:prstGeom>
                      <a:solidFill>
                        <a:srgbClr val="B3BDC8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Title 1"/>
          <p:cNvSpPr txBox="1">
            <a:spLocks/>
          </p:cNvSpPr>
          <p:nvPr/>
        </p:nvSpPr>
        <p:spPr>
          <a:xfrm>
            <a:off x="4983480" y="5389531"/>
            <a:ext cx="3886200" cy="113866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n-US" sz="2400" dirty="0" smtClean="0">
                <a:latin typeface="+mj-lt"/>
              </a:rPr>
              <a:t>Heat Capacity</a:t>
            </a:r>
          </a:p>
          <a:p>
            <a:r>
              <a:rPr lang="en-US" sz="2000" dirty="0" smtClean="0">
                <a:latin typeface="+mj-lt"/>
              </a:rPr>
              <a:t>There is no heat capacity defined for a constant entropy process.</a:t>
            </a:r>
            <a:endParaRPr lang="en-US" sz="2000" dirty="0" smtClean="0">
              <a:latin typeface="+mn-lt"/>
            </a:endParaRPr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68879450"/>
              </p:ext>
            </p:extLst>
          </p:nvPr>
        </p:nvGraphicFramePr>
        <p:xfrm>
          <a:off x="631594" y="4373564"/>
          <a:ext cx="2324100" cy="1066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0077" name="Equation" r:id="rId14" imgW="1549080" imgH="711000" progId="Equation.3">
                  <p:embed/>
                </p:oleObj>
              </mc:Choice>
              <mc:Fallback>
                <p:oleObj name="Equation" r:id="rId14" imgW="1549080" imgH="71100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1594" y="4373564"/>
                        <a:ext cx="2324100" cy="1066800"/>
                      </a:xfrm>
                      <a:prstGeom prst="rect">
                        <a:avLst/>
                      </a:prstGeom>
                      <a:solidFill>
                        <a:srgbClr val="B3BDC8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4876099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4" grpId="0"/>
      <p:bldP spid="1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0" y="6528195"/>
            <a:ext cx="411480" cy="325817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1600" b="1" dirty="0">
                <a:solidFill>
                  <a:schemeClr val="bg1"/>
                </a:solidFill>
              </a:rPr>
              <a:t>9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7909560" y="0"/>
            <a:ext cx="1234441" cy="342900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1600" dirty="0" smtClean="0"/>
              <a:t>Fire Starter</a:t>
            </a: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509848" y="4023360"/>
            <a:ext cx="8245532" cy="155448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>
                <a:solidFill>
                  <a:srgbClr val="FFFF00"/>
                </a:solidFill>
                <a:latin typeface="+mj-lt"/>
              </a:rPr>
              <a:t>Clicker </a:t>
            </a:r>
            <a:r>
              <a:rPr lang="en-US" sz="2400" dirty="0" smtClean="0">
                <a:solidFill>
                  <a:srgbClr val="FFFF00"/>
                </a:solidFill>
                <a:latin typeface="+mj-lt"/>
              </a:rPr>
              <a:t>Question (L27Q2):  </a:t>
            </a:r>
            <a:r>
              <a:rPr lang="en-US" sz="2400" dirty="0" smtClean="0">
                <a:solidFill>
                  <a:srgbClr val="FFFF00"/>
                </a:solidFill>
                <a:latin typeface="+mj-lt"/>
              </a:rPr>
              <a:t>What type of process will this be?</a:t>
            </a:r>
          </a:p>
          <a:p>
            <a:endParaRPr lang="en-US" sz="2400" dirty="0">
              <a:solidFill>
                <a:srgbClr val="FFFF00"/>
              </a:solidFill>
              <a:latin typeface="+mj-lt"/>
            </a:endParaRPr>
          </a:p>
          <a:p>
            <a:r>
              <a:rPr lang="en-US" sz="2400" dirty="0" smtClean="0">
                <a:solidFill>
                  <a:srgbClr val="FFFF00"/>
                </a:solidFill>
                <a:latin typeface="+mj-lt"/>
              </a:rPr>
              <a:t>A)  Constant Volume		B)  Constant Pressure</a:t>
            </a:r>
          </a:p>
          <a:p>
            <a:r>
              <a:rPr lang="en-US" sz="2400" dirty="0" smtClean="0">
                <a:solidFill>
                  <a:srgbClr val="FFFF00"/>
                </a:solidFill>
                <a:latin typeface="+mj-lt"/>
              </a:rPr>
              <a:t>C)  Constant Temperature	D)  Constant Entropy ( Q</a:t>
            </a:r>
            <a:r>
              <a:rPr lang="en-US" sz="2400" baseline="-25000" dirty="0" smtClean="0">
                <a:solidFill>
                  <a:srgbClr val="FFFF00"/>
                </a:solidFill>
                <a:latin typeface="+mj-lt"/>
              </a:rPr>
              <a:t>in</a:t>
            </a:r>
            <a:r>
              <a:rPr lang="en-US" sz="2400" dirty="0" smtClean="0">
                <a:solidFill>
                  <a:srgbClr val="FFFF00"/>
                </a:solidFill>
                <a:latin typeface="+mj-lt"/>
              </a:rPr>
              <a:t> = 0 )</a:t>
            </a:r>
            <a:endParaRPr lang="en-US" dirty="0" smtClean="0">
              <a:solidFill>
                <a:srgbClr val="FFFF00"/>
              </a:solidFill>
              <a:latin typeface="+mn-lt"/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509848" y="502920"/>
            <a:ext cx="8245532" cy="151199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>
                <a:solidFill>
                  <a:srgbClr val="FFFF00"/>
                </a:solidFill>
                <a:latin typeface="+mj-lt"/>
              </a:rPr>
              <a:t>Clicker </a:t>
            </a:r>
            <a:r>
              <a:rPr lang="en-US" sz="2400" dirty="0" smtClean="0">
                <a:solidFill>
                  <a:srgbClr val="FFFF00"/>
                </a:solidFill>
                <a:latin typeface="+mj-lt"/>
              </a:rPr>
              <a:t>Question (L27Q1):  </a:t>
            </a:r>
            <a:r>
              <a:rPr lang="en-US" sz="2400" dirty="0" smtClean="0">
                <a:solidFill>
                  <a:srgbClr val="FFFF00"/>
                </a:solidFill>
                <a:latin typeface="+mj-lt"/>
              </a:rPr>
              <a:t>What will happen to the temperature of the air in the tube when I suddenly push down on the piston?</a:t>
            </a:r>
          </a:p>
          <a:p>
            <a:endParaRPr lang="en-US" sz="2400" dirty="0">
              <a:solidFill>
                <a:srgbClr val="FFFF00"/>
              </a:solidFill>
              <a:latin typeface="+mj-lt"/>
            </a:endParaRPr>
          </a:p>
          <a:p>
            <a:r>
              <a:rPr lang="en-US" sz="2400" dirty="0" smtClean="0">
                <a:solidFill>
                  <a:srgbClr val="FFFF00"/>
                </a:solidFill>
                <a:latin typeface="+mj-lt"/>
              </a:rPr>
              <a:t>A)  ∆T &gt; 0		B)</a:t>
            </a:r>
            <a:r>
              <a:rPr lang="en-US" sz="2400" dirty="0">
                <a:solidFill>
                  <a:srgbClr val="FFFF00"/>
                </a:solidFill>
                <a:latin typeface="+mj-lt"/>
              </a:rPr>
              <a:t> </a:t>
            </a:r>
            <a:r>
              <a:rPr lang="en-US" sz="2400" dirty="0" smtClean="0">
                <a:solidFill>
                  <a:srgbClr val="FFFF00"/>
                </a:solidFill>
                <a:latin typeface="+mj-lt"/>
              </a:rPr>
              <a:t> </a:t>
            </a:r>
            <a:r>
              <a:rPr lang="en-US" sz="2400" dirty="0" smtClean="0">
                <a:solidFill>
                  <a:srgbClr val="FFFF00"/>
                </a:solidFill>
              </a:rPr>
              <a:t>∆</a:t>
            </a:r>
            <a:r>
              <a:rPr lang="en-US" sz="2400" dirty="0">
                <a:solidFill>
                  <a:srgbClr val="FFFF00"/>
                </a:solidFill>
              </a:rPr>
              <a:t>T &gt; </a:t>
            </a:r>
            <a:r>
              <a:rPr lang="en-US" sz="2400" dirty="0" smtClean="0">
                <a:solidFill>
                  <a:srgbClr val="FFFF00"/>
                </a:solidFill>
              </a:rPr>
              <a:t>0		C) </a:t>
            </a:r>
            <a:r>
              <a:rPr lang="en-US" sz="2400" dirty="0">
                <a:solidFill>
                  <a:srgbClr val="FFFF00"/>
                </a:solidFill>
              </a:rPr>
              <a:t>∆T </a:t>
            </a:r>
            <a:r>
              <a:rPr lang="en-US" sz="2400" dirty="0" smtClean="0">
                <a:solidFill>
                  <a:srgbClr val="FFFF00"/>
                </a:solidFill>
              </a:rPr>
              <a:t>= </a:t>
            </a:r>
            <a:r>
              <a:rPr lang="en-US" sz="2400" dirty="0">
                <a:solidFill>
                  <a:srgbClr val="FFFF00"/>
                </a:solidFill>
              </a:rPr>
              <a:t>0</a:t>
            </a:r>
            <a:endParaRPr lang="en-US" sz="2400" dirty="0" smtClean="0">
              <a:solidFill>
                <a:srgbClr val="FFFF0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071264368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efault Theme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Elemental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Elemental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>
    <a:lnDef>
      <a:spPr>
        <a:ln w="25400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14497</TotalTime>
  <Words>485</Words>
  <Application>Microsoft Office PowerPoint</Application>
  <PresentationFormat>On-screen Show (4:3)</PresentationFormat>
  <Paragraphs>90</Paragraphs>
  <Slides>9</Slides>
  <Notes>8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1" baseType="lpstr">
      <vt:lpstr>Default Theme</vt:lpstr>
      <vt:lpstr>Equation</vt:lpstr>
      <vt:lpstr>Physics 101  -  Lecture 27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of Illinois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Physics 101  -  Lecture 7</dc:title>
  <dc:creator>Halfpap, Bradford Lee</dc:creator>
  <cp:lastModifiedBy>Halfpap, Bradford Lee</cp:lastModifiedBy>
  <cp:revision>577</cp:revision>
  <dcterms:created xsi:type="dcterms:W3CDTF">2012-09-16T23:14:53Z</dcterms:created>
  <dcterms:modified xsi:type="dcterms:W3CDTF">2013-04-28T16:46:24Z</dcterms:modified>
</cp:coreProperties>
</file>