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54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Friday, September 07, 2012</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Friday, September 07, 2012</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5.wmf"/><Relationship Id="rId5" Type="http://schemas.openxmlformats.org/officeDocument/2006/relationships/oleObject" Target="../embeddings/oleObject4.bin"/><Relationship Id="rId4" Type="http://schemas.openxmlformats.org/officeDocument/2006/relationships/image" Target="../media/image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sz="4800" dirty="0" smtClean="0"/>
              <a:t>Physics 101  -  Lecture 7</a:t>
            </a:r>
            <a:endParaRPr lang="en-US" sz="4800" dirty="0"/>
          </a:p>
        </p:txBody>
      </p:sp>
      <p:sp>
        <p:nvSpPr>
          <p:cNvPr id="3" name="Title 1"/>
          <p:cNvSpPr txBox="1">
            <a:spLocks/>
          </p:cNvSpPr>
          <p:nvPr/>
        </p:nvSpPr>
        <p:spPr>
          <a:xfrm>
            <a:off x="881627" y="1600200"/>
            <a:ext cx="7543800" cy="1447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Today’s lecture will cover sections 5.1 to 5.4.</a:t>
            </a:r>
            <a:endParaRPr lang="en-US" dirty="0"/>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543800" cy="6019800"/>
          </a:xfrm>
        </p:spPr>
        <p:txBody>
          <a:bodyPr/>
          <a:lstStyle/>
          <a:p>
            <a:r>
              <a:rPr lang="en-US" dirty="0" smtClean="0">
                <a:solidFill>
                  <a:srgbClr val="FFFF00"/>
                </a:solidFill>
              </a:rPr>
              <a:t>Clicker Question  -  A car driver over a large hump in the road.  The hump has the shape of the top part of a circle of radius 10m.  Ignore the distance from the road to the car itself and find the maximum speed of the car if it is to remain in contact with the road.</a:t>
            </a:r>
            <a:br>
              <a:rPr lang="en-US" dirty="0" smtClean="0">
                <a:solidFill>
                  <a:srgbClr val="FFFF00"/>
                </a:solidFill>
              </a:rPr>
            </a:br>
            <a:r>
              <a:rPr lang="en-US" dirty="0" smtClean="0">
                <a:solidFill>
                  <a:srgbClr val="FFFF00"/>
                </a:solidFill>
              </a:rPr>
              <a:t>A)	9.8m/s</a:t>
            </a:r>
            <a:br>
              <a:rPr lang="en-US" dirty="0" smtClean="0">
                <a:solidFill>
                  <a:srgbClr val="FFFF00"/>
                </a:solidFill>
              </a:rPr>
            </a:br>
            <a:r>
              <a:rPr lang="en-US" dirty="0" smtClean="0">
                <a:solidFill>
                  <a:srgbClr val="FFFF00"/>
                </a:solidFill>
              </a:rPr>
              <a:t>B)	98m/s</a:t>
            </a:r>
            <a:br>
              <a:rPr lang="en-US" dirty="0" smtClean="0">
                <a:solidFill>
                  <a:srgbClr val="FFFF00"/>
                </a:solidFill>
              </a:rPr>
            </a:br>
            <a:r>
              <a:rPr lang="en-US" dirty="0" smtClean="0">
                <a:solidFill>
                  <a:srgbClr val="FFFF00"/>
                </a:solidFill>
              </a:rPr>
              <a:t>C)	9.9m/s</a:t>
            </a:r>
            <a:br>
              <a:rPr lang="en-US" dirty="0" smtClean="0">
                <a:solidFill>
                  <a:srgbClr val="FFFF00"/>
                </a:solidFill>
              </a:rPr>
            </a:br>
            <a:r>
              <a:rPr lang="en-US" dirty="0" smtClean="0">
                <a:solidFill>
                  <a:srgbClr val="FFFF00"/>
                </a:solidFill>
              </a:rPr>
              <a:t>D)	1.0m/s</a:t>
            </a:r>
            <a:endParaRPr lang="en-US" dirty="0">
              <a:solidFill>
                <a:srgbClr val="FFFF00"/>
              </a:solidFill>
            </a:endParaRPr>
          </a:p>
        </p:txBody>
      </p:sp>
    </p:spTree>
    <p:extLst>
      <p:ext uri="{BB962C8B-B14F-4D97-AF65-F5344CB8AC3E}">
        <p14:creationId xmlns:p14="http://schemas.microsoft.com/office/powerpoint/2010/main" val="150579368"/>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543800" cy="838200"/>
          </a:xfrm>
        </p:spPr>
        <p:txBody>
          <a:bodyPr/>
          <a:lstStyle/>
          <a:p>
            <a:pPr algn="ctr"/>
            <a:r>
              <a:rPr lang="en-US" dirty="0" smtClean="0"/>
              <a:t>Planetary Motion</a:t>
            </a:r>
            <a:endParaRPr lang="en-US" dirty="0"/>
          </a:p>
        </p:txBody>
      </p:sp>
      <p:sp>
        <p:nvSpPr>
          <p:cNvPr id="3" name="Title 1"/>
          <p:cNvSpPr txBox="1">
            <a:spLocks/>
          </p:cNvSpPr>
          <p:nvPr/>
        </p:nvSpPr>
        <p:spPr>
          <a:xfrm>
            <a:off x="777240" y="1447800"/>
            <a:ext cx="7543800" cy="1752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If you Google Jupiter’s Mass you can find the number 1.8986∙10</a:t>
            </a:r>
            <a:r>
              <a:rPr lang="en-US" baseline="30000" dirty="0" smtClean="0"/>
              <a:t>27</a:t>
            </a:r>
            <a:r>
              <a:rPr lang="en-US" dirty="0" smtClean="0"/>
              <a:t>kg.  How can anyone possibly know that?</a:t>
            </a:r>
            <a:endParaRPr lang="en-US" dirty="0"/>
          </a:p>
        </p:txBody>
      </p:sp>
      <p:sp>
        <p:nvSpPr>
          <p:cNvPr id="4" name="Title 1"/>
          <p:cNvSpPr txBox="1">
            <a:spLocks/>
          </p:cNvSpPr>
          <p:nvPr/>
        </p:nvSpPr>
        <p:spPr>
          <a:xfrm>
            <a:off x="777240" y="3352800"/>
            <a:ext cx="7543800" cy="2971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Here is a hint.  Look at Europa carefully.</a:t>
            </a:r>
          </a:p>
          <a:p>
            <a:r>
              <a:rPr lang="en-US" dirty="0" smtClean="0"/>
              <a:t>Mean orbital period = 306,823.7s</a:t>
            </a:r>
          </a:p>
          <a:p>
            <a:r>
              <a:rPr lang="en-US" dirty="0" smtClean="0"/>
              <a:t>Mean orbital radius = 670,900,000m</a:t>
            </a:r>
          </a:p>
          <a:p>
            <a:r>
              <a:rPr lang="en-US" dirty="0" smtClean="0"/>
              <a:t>And G = 6.6730∙10</a:t>
            </a:r>
            <a:r>
              <a:rPr lang="en-US" baseline="30000" dirty="0" smtClean="0"/>
              <a:t>-11</a:t>
            </a:r>
            <a:r>
              <a:rPr lang="en-US" dirty="0" smtClean="0"/>
              <a:t>Nm</a:t>
            </a:r>
            <a:r>
              <a:rPr lang="en-US" baseline="30000" dirty="0" smtClean="0"/>
              <a:t>2</a:t>
            </a:r>
            <a:r>
              <a:rPr lang="en-US" dirty="0" smtClean="0"/>
              <a:t>/kg</a:t>
            </a:r>
            <a:r>
              <a:rPr lang="en-US" baseline="30000" dirty="0" smtClean="0"/>
              <a:t>2</a:t>
            </a:r>
            <a:endParaRPr lang="en-US" dirty="0"/>
          </a:p>
        </p:txBody>
      </p:sp>
    </p:spTree>
    <p:extLst>
      <p:ext uri="{BB962C8B-B14F-4D97-AF65-F5344CB8AC3E}">
        <p14:creationId xmlns:p14="http://schemas.microsoft.com/office/powerpoint/2010/main" val="429221324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r>
              <a:rPr lang="en-US" dirty="0" smtClean="0"/>
              <a:t>Draw a picture of Europa  -  It’s easy!</a:t>
            </a:r>
            <a:endParaRPr lang="en-US" dirty="0"/>
          </a:p>
        </p:txBody>
      </p:sp>
      <p:sp>
        <p:nvSpPr>
          <p:cNvPr id="3" name="Oval 2"/>
          <p:cNvSpPr/>
          <p:nvPr/>
        </p:nvSpPr>
        <p:spPr>
          <a:xfrm>
            <a:off x="990600" y="1752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4347839" y="1447800"/>
            <a:ext cx="4267200" cy="1828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That was easy.  Suppose Jupiter is to the right.</a:t>
            </a:r>
            <a:endParaRPr lang="en-US" dirty="0"/>
          </a:p>
        </p:txBody>
      </p:sp>
      <p:cxnSp>
        <p:nvCxnSpPr>
          <p:cNvPr id="6" name="Straight Arrow Connector 5"/>
          <p:cNvCxnSpPr/>
          <p:nvPr/>
        </p:nvCxnSpPr>
        <p:spPr>
          <a:xfrm>
            <a:off x="1905000" y="2209800"/>
            <a:ext cx="838200"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1905000" y="2247900"/>
            <a:ext cx="15240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solidFill>
                  <a:srgbClr val="FFFF00"/>
                </a:solidFill>
              </a:rPr>
              <a:t>F</a:t>
            </a:r>
            <a:r>
              <a:rPr lang="en-US" baseline="-25000" dirty="0" err="1" smtClean="0">
                <a:solidFill>
                  <a:srgbClr val="FFFF00"/>
                </a:solidFill>
              </a:rPr>
              <a:t>Jupiter</a:t>
            </a:r>
            <a:endParaRPr lang="en-US" dirty="0">
              <a:solidFill>
                <a:srgbClr val="FFFF00"/>
              </a:solidFill>
            </a:endParaRPr>
          </a:p>
        </p:txBody>
      </p:sp>
      <p:cxnSp>
        <p:nvCxnSpPr>
          <p:cNvPr id="8" name="Straight Arrow Connector 7"/>
          <p:cNvCxnSpPr/>
          <p:nvPr/>
        </p:nvCxnSpPr>
        <p:spPr>
          <a:xfrm>
            <a:off x="3009900" y="2247900"/>
            <a:ext cx="838200" cy="0"/>
          </a:xfrm>
          <a:prstGeom prst="straightConnector1">
            <a:avLst/>
          </a:prstGeom>
          <a:ln w="50800" cmpd="dbl">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3009900" y="1219200"/>
            <a:ext cx="1257300" cy="838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solidFill>
                  <a:srgbClr val="00B0F0"/>
                </a:solidFill>
              </a:rPr>
              <a:t>a</a:t>
            </a:r>
            <a:r>
              <a:rPr lang="en-US" baseline="-25000" dirty="0" err="1" smtClean="0">
                <a:solidFill>
                  <a:srgbClr val="00B0F0"/>
                </a:solidFill>
              </a:rPr>
              <a:t>radial</a:t>
            </a:r>
            <a:endParaRPr lang="en-US" dirty="0">
              <a:solidFill>
                <a:srgbClr val="00B0F0"/>
              </a:solidFill>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2708103637"/>
              </p:ext>
            </p:extLst>
          </p:nvPr>
        </p:nvGraphicFramePr>
        <p:xfrm>
          <a:off x="330360" y="3505200"/>
          <a:ext cx="2463120" cy="1269360"/>
        </p:xfrm>
        <a:graphic>
          <a:graphicData uri="http://schemas.openxmlformats.org/presentationml/2006/ole">
            <mc:AlternateContent xmlns:mc="http://schemas.openxmlformats.org/markup-compatibility/2006">
              <mc:Choice xmlns:v="urn:schemas-microsoft-com:vml" Requires="v">
                <p:oleObj spid="_x0000_s3085" name="Equation" r:id="rId3" imgW="1231560" imgH="634680" progId="Equation.3">
                  <p:embed/>
                </p:oleObj>
              </mc:Choice>
              <mc:Fallback>
                <p:oleObj name="Equation" r:id="rId3" imgW="1231560" imgH="634680" progId="Equation.3">
                  <p:embed/>
                  <p:pic>
                    <p:nvPicPr>
                      <p:cNvPr id="0" name=""/>
                      <p:cNvPicPr/>
                      <p:nvPr/>
                    </p:nvPicPr>
                    <p:blipFill>
                      <a:blip r:embed="rId4"/>
                      <a:stretch>
                        <a:fillRect/>
                      </a:stretch>
                    </p:blipFill>
                    <p:spPr>
                      <a:xfrm>
                        <a:off x="330360" y="3505200"/>
                        <a:ext cx="2463120" cy="1269360"/>
                      </a:xfrm>
                      <a:prstGeom prst="rect">
                        <a:avLst/>
                      </a:prstGeom>
                      <a:solidFill>
                        <a:schemeClr val="accent1">
                          <a:lumMod val="60000"/>
                          <a:lumOff val="40000"/>
                        </a:schemeClr>
                      </a:solid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252349585"/>
              </p:ext>
            </p:extLst>
          </p:nvPr>
        </p:nvGraphicFramePr>
        <p:xfrm>
          <a:off x="330360" y="5105400"/>
          <a:ext cx="2234880" cy="838080"/>
        </p:xfrm>
        <a:graphic>
          <a:graphicData uri="http://schemas.openxmlformats.org/presentationml/2006/ole">
            <mc:AlternateContent xmlns:mc="http://schemas.openxmlformats.org/markup-compatibility/2006">
              <mc:Choice xmlns:v="urn:schemas-microsoft-com:vml" Requires="v">
                <p:oleObj spid="_x0000_s3086" name="Equation" r:id="rId5" imgW="1117440" imgH="419040" progId="Equation.3">
                  <p:embed/>
                </p:oleObj>
              </mc:Choice>
              <mc:Fallback>
                <p:oleObj name="Equation" r:id="rId5" imgW="1117440" imgH="419040" progId="Equation.3">
                  <p:embed/>
                  <p:pic>
                    <p:nvPicPr>
                      <p:cNvPr id="0" name=""/>
                      <p:cNvPicPr/>
                      <p:nvPr/>
                    </p:nvPicPr>
                    <p:blipFill>
                      <a:blip r:embed="rId6"/>
                      <a:stretch>
                        <a:fillRect/>
                      </a:stretch>
                    </p:blipFill>
                    <p:spPr>
                      <a:xfrm>
                        <a:off x="330360" y="5105400"/>
                        <a:ext cx="2234880" cy="838080"/>
                      </a:xfrm>
                      <a:prstGeom prst="rect">
                        <a:avLst/>
                      </a:prstGeom>
                      <a:solidFill>
                        <a:schemeClr val="accent1">
                          <a:lumMod val="60000"/>
                          <a:lumOff val="40000"/>
                        </a:schemeClr>
                      </a:solidFill>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66268672"/>
              </p:ext>
            </p:extLst>
          </p:nvPr>
        </p:nvGraphicFramePr>
        <p:xfrm>
          <a:off x="3276600" y="3505200"/>
          <a:ext cx="5486400" cy="2311400"/>
        </p:xfrm>
        <a:graphic>
          <a:graphicData uri="http://schemas.openxmlformats.org/presentationml/2006/ole">
            <mc:AlternateContent xmlns:mc="http://schemas.openxmlformats.org/markup-compatibility/2006">
              <mc:Choice xmlns:v="urn:schemas-microsoft-com:vml" Requires="v">
                <p:oleObj spid="_x0000_s3087" name="Equation" r:id="rId7" imgW="2743200" imgH="1155600" progId="Equation.3">
                  <p:embed/>
                </p:oleObj>
              </mc:Choice>
              <mc:Fallback>
                <p:oleObj name="Equation" r:id="rId7" imgW="2743200" imgH="1155600" progId="Equation.3">
                  <p:embed/>
                  <p:pic>
                    <p:nvPicPr>
                      <p:cNvPr id="0" name="Object 10"/>
                      <p:cNvPicPr>
                        <a:picLocks noChangeAspect="1" noChangeArrowheads="1"/>
                      </p:cNvPicPr>
                      <p:nvPr/>
                    </p:nvPicPr>
                    <p:blipFill>
                      <a:blip r:embed="rId8"/>
                      <a:srcRect/>
                      <a:stretch>
                        <a:fillRect/>
                      </a:stretch>
                    </p:blipFill>
                    <p:spPr bwMode="auto">
                      <a:xfrm>
                        <a:off x="3276600" y="3505200"/>
                        <a:ext cx="5486400" cy="2311400"/>
                      </a:xfrm>
                      <a:prstGeom prst="rect">
                        <a:avLst/>
                      </a:prstGeom>
                      <a:solidFill>
                        <a:srgbClr val="BEC7C2"/>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3117141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7"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38200" y="1905000"/>
            <a:ext cx="7543800" cy="441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32317294"/>
              </p:ext>
            </p:extLst>
          </p:nvPr>
        </p:nvGraphicFramePr>
        <p:xfrm>
          <a:off x="647700" y="1905000"/>
          <a:ext cx="7924800" cy="4038601"/>
        </p:xfrm>
        <a:graphic>
          <a:graphicData uri="http://schemas.openxmlformats.org/drawingml/2006/table">
            <a:tbl>
              <a:tblPr firstRow="1" bandRow="1">
                <a:tableStyleId>{5C22544A-7EE6-4342-B048-85BDC9FD1C3A}</a:tableStyleId>
              </a:tblPr>
              <a:tblGrid>
                <a:gridCol w="3962400"/>
                <a:gridCol w="3962400"/>
              </a:tblGrid>
              <a:tr h="576943">
                <a:tc>
                  <a:txBody>
                    <a:bodyPr/>
                    <a:lstStyle/>
                    <a:p>
                      <a:pPr algn="ctr"/>
                      <a:r>
                        <a:rPr lang="en-US" sz="2400" dirty="0" smtClean="0">
                          <a:solidFill>
                            <a:schemeClr val="bg1"/>
                          </a:solidFill>
                          <a:latin typeface="Garamond" pitchFamily="18" charset="0"/>
                        </a:rPr>
                        <a:t>Translational</a:t>
                      </a:r>
                      <a:endParaRPr lang="en-US" sz="2400" dirty="0">
                        <a:solidFill>
                          <a:schemeClr val="bg1"/>
                        </a:solidFill>
                        <a:latin typeface="Garamond" pitchFamily="18" charset="0"/>
                      </a:endParaRPr>
                    </a:p>
                  </a:txBody>
                  <a:tcPr>
                    <a:solidFill>
                      <a:schemeClr val="bg2">
                        <a:lumMod val="40000"/>
                        <a:lumOff val="60000"/>
                      </a:schemeClr>
                    </a:solidFill>
                  </a:tcPr>
                </a:tc>
                <a:tc>
                  <a:txBody>
                    <a:bodyPr/>
                    <a:lstStyle/>
                    <a:p>
                      <a:pPr algn="ctr"/>
                      <a:r>
                        <a:rPr lang="en-US" sz="2400" dirty="0" smtClean="0">
                          <a:solidFill>
                            <a:schemeClr val="bg1"/>
                          </a:solidFill>
                          <a:latin typeface="Garamond" pitchFamily="18" charset="0"/>
                        </a:rPr>
                        <a:t>Rotational</a:t>
                      </a:r>
                      <a:endParaRPr lang="en-US" sz="2400" dirty="0">
                        <a:solidFill>
                          <a:schemeClr val="bg1"/>
                        </a:solidFill>
                        <a:latin typeface="Garamond" pitchFamily="18" charset="0"/>
                      </a:endParaRPr>
                    </a:p>
                  </a:txBody>
                  <a:tcPr>
                    <a:solidFill>
                      <a:schemeClr val="accent1">
                        <a:lumMod val="40000"/>
                        <a:lumOff val="60000"/>
                      </a:schemeClr>
                    </a:solidFill>
                  </a:tcPr>
                </a:tc>
              </a:tr>
              <a:tr h="576943">
                <a:tc>
                  <a:txBody>
                    <a:bodyPr/>
                    <a:lstStyle/>
                    <a:p>
                      <a:r>
                        <a:rPr lang="en-US" sz="2400" dirty="0" smtClean="0">
                          <a:solidFill>
                            <a:schemeClr val="bg1"/>
                          </a:solidFill>
                          <a:latin typeface="Garamond" pitchFamily="18" charset="0"/>
                        </a:rPr>
                        <a:t>x(t) = x</a:t>
                      </a:r>
                      <a:r>
                        <a:rPr lang="en-US" sz="2400" baseline="-25000" dirty="0" smtClean="0">
                          <a:solidFill>
                            <a:schemeClr val="bg1"/>
                          </a:solidFill>
                          <a:latin typeface="Garamond" pitchFamily="18" charset="0"/>
                        </a:rPr>
                        <a:t>0</a:t>
                      </a:r>
                      <a:r>
                        <a:rPr lang="en-US" sz="2400" baseline="0" dirty="0" smtClean="0">
                          <a:solidFill>
                            <a:schemeClr val="bg1"/>
                          </a:solidFill>
                          <a:latin typeface="Garamond" pitchFamily="18" charset="0"/>
                        </a:rPr>
                        <a:t> + v</a:t>
                      </a:r>
                      <a:r>
                        <a:rPr lang="en-US" sz="2400" baseline="-25000" dirty="0" smtClean="0">
                          <a:solidFill>
                            <a:schemeClr val="bg1"/>
                          </a:solidFill>
                          <a:latin typeface="Garamond" pitchFamily="18" charset="0"/>
                        </a:rPr>
                        <a:t>0</a:t>
                      </a:r>
                      <a:r>
                        <a:rPr lang="en-US" sz="2400" baseline="0" dirty="0" smtClean="0">
                          <a:solidFill>
                            <a:schemeClr val="bg1"/>
                          </a:solidFill>
                          <a:latin typeface="Garamond" pitchFamily="18" charset="0"/>
                        </a:rPr>
                        <a:t>∙t + 0.5∙a∙t</a:t>
                      </a:r>
                      <a:r>
                        <a:rPr lang="en-US" sz="2400" baseline="30000" dirty="0" smtClean="0">
                          <a:solidFill>
                            <a:schemeClr val="bg1"/>
                          </a:solidFill>
                          <a:latin typeface="Garamond" pitchFamily="18" charset="0"/>
                        </a:rPr>
                        <a:t>2</a:t>
                      </a:r>
                      <a:endParaRPr lang="en-US" sz="2400" dirty="0">
                        <a:solidFill>
                          <a:schemeClr val="bg1"/>
                        </a:solidFill>
                        <a:latin typeface="Garamond" pitchFamily="18" charset="0"/>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2400" dirty="0" smtClean="0">
                          <a:solidFill>
                            <a:schemeClr val="bg1"/>
                          </a:solidFill>
                          <a:latin typeface="Garamond" pitchFamily="18" charset="0"/>
                        </a:rPr>
                        <a:t>θ</a:t>
                      </a:r>
                      <a:r>
                        <a:rPr lang="en-US" sz="2400" dirty="0" smtClean="0">
                          <a:solidFill>
                            <a:schemeClr val="bg1"/>
                          </a:solidFill>
                          <a:latin typeface="Garamond" pitchFamily="18" charset="0"/>
                        </a:rPr>
                        <a:t>(t) = </a:t>
                      </a:r>
                      <a:r>
                        <a:rPr lang="el-GR" sz="2400" dirty="0" smtClean="0">
                          <a:solidFill>
                            <a:schemeClr val="bg1"/>
                          </a:solidFill>
                          <a:latin typeface="Garamond" pitchFamily="18" charset="0"/>
                        </a:rPr>
                        <a:t>θ</a:t>
                      </a:r>
                      <a:r>
                        <a:rPr lang="en-US" sz="2400" baseline="-25000" dirty="0" smtClean="0">
                          <a:solidFill>
                            <a:schemeClr val="bg1"/>
                          </a:solidFill>
                          <a:latin typeface="Garamond" pitchFamily="18" charset="0"/>
                        </a:rPr>
                        <a:t>0</a:t>
                      </a:r>
                      <a:r>
                        <a:rPr lang="en-US" sz="2400" baseline="0" dirty="0" smtClean="0">
                          <a:solidFill>
                            <a:schemeClr val="bg1"/>
                          </a:solidFill>
                          <a:latin typeface="Garamond" pitchFamily="18" charset="0"/>
                        </a:rPr>
                        <a:t> + </a:t>
                      </a:r>
                      <a:r>
                        <a:rPr lang="el-GR" sz="2400" baseline="0" dirty="0" smtClean="0">
                          <a:solidFill>
                            <a:schemeClr val="bg1"/>
                          </a:solidFill>
                          <a:latin typeface="Garamond" pitchFamily="18" charset="0"/>
                        </a:rPr>
                        <a:t>ω</a:t>
                      </a:r>
                      <a:r>
                        <a:rPr lang="en-US" sz="2400" baseline="-25000" dirty="0" smtClean="0">
                          <a:solidFill>
                            <a:schemeClr val="bg1"/>
                          </a:solidFill>
                          <a:latin typeface="Garamond" pitchFamily="18" charset="0"/>
                        </a:rPr>
                        <a:t>0</a:t>
                      </a:r>
                      <a:r>
                        <a:rPr lang="en-US" sz="2400" baseline="0" dirty="0" smtClean="0">
                          <a:solidFill>
                            <a:schemeClr val="bg1"/>
                          </a:solidFill>
                          <a:latin typeface="Garamond" pitchFamily="18" charset="0"/>
                        </a:rPr>
                        <a:t>∙t + 0.5∙</a:t>
                      </a:r>
                      <a:r>
                        <a:rPr lang="el-GR" sz="2400" baseline="0" dirty="0" smtClean="0">
                          <a:solidFill>
                            <a:schemeClr val="bg1"/>
                          </a:solidFill>
                          <a:latin typeface="Garamond" pitchFamily="18" charset="0"/>
                        </a:rPr>
                        <a:t>α</a:t>
                      </a:r>
                      <a:r>
                        <a:rPr lang="en-US" sz="2400" baseline="0" dirty="0" smtClean="0">
                          <a:solidFill>
                            <a:schemeClr val="bg1"/>
                          </a:solidFill>
                          <a:latin typeface="Garamond" pitchFamily="18" charset="0"/>
                        </a:rPr>
                        <a:t>∙t</a:t>
                      </a:r>
                      <a:r>
                        <a:rPr lang="en-US" sz="2400" baseline="30000" dirty="0" smtClean="0">
                          <a:solidFill>
                            <a:schemeClr val="bg1"/>
                          </a:solidFill>
                          <a:latin typeface="Garamond" pitchFamily="18" charset="0"/>
                        </a:rPr>
                        <a:t>2</a:t>
                      </a:r>
                      <a:endParaRPr lang="en-US" sz="2400" dirty="0" smtClean="0">
                        <a:solidFill>
                          <a:schemeClr val="bg1"/>
                        </a:solidFill>
                        <a:latin typeface="Garamond" pitchFamily="18" charset="0"/>
                      </a:endParaRPr>
                    </a:p>
                  </a:txBody>
                  <a:tcPr>
                    <a:solidFill>
                      <a:schemeClr val="accent1">
                        <a:lumMod val="40000"/>
                        <a:lumOff val="60000"/>
                      </a:schemeClr>
                    </a:solidFill>
                  </a:tcPr>
                </a:tc>
              </a:tr>
              <a:tr h="576943">
                <a:tc>
                  <a:txBody>
                    <a:bodyPr/>
                    <a:lstStyle/>
                    <a:p>
                      <a:r>
                        <a:rPr lang="en-US" sz="2400" dirty="0" smtClean="0">
                          <a:solidFill>
                            <a:schemeClr val="bg1"/>
                          </a:solidFill>
                          <a:latin typeface="Garamond" pitchFamily="18" charset="0"/>
                        </a:rPr>
                        <a:t>v(t) = </a:t>
                      </a:r>
                      <a:r>
                        <a:rPr lang="en-US" sz="2400" baseline="0" dirty="0" smtClean="0">
                          <a:solidFill>
                            <a:schemeClr val="bg1"/>
                          </a:solidFill>
                          <a:latin typeface="Garamond" pitchFamily="18" charset="0"/>
                        </a:rPr>
                        <a:t>v</a:t>
                      </a:r>
                      <a:r>
                        <a:rPr lang="en-US" sz="2400" baseline="-25000" dirty="0" smtClean="0">
                          <a:solidFill>
                            <a:schemeClr val="bg1"/>
                          </a:solidFill>
                          <a:latin typeface="Garamond" pitchFamily="18" charset="0"/>
                        </a:rPr>
                        <a:t>0</a:t>
                      </a:r>
                      <a:r>
                        <a:rPr lang="en-US" sz="2400" baseline="0" dirty="0" smtClean="0">
                          <a:solidFill>
                            <a:schemeClr val="bg1"/>
                          </a:solidFill>
                          <a:latin typeface="Garamond" pitchFamily="18" charset="0"/>
                        </a:rPr>
                        <a:t> + </a:t>
                      </a:r>
                      <a:r>
                        <a:rPr lang="en-US" sz="2400" baseline="0" dirty="0" err="1" smtClean="0">
                          <a:solidFill>
                            <a:schemeClr val="bg1"/>
                          </a:solidFill>
                          <a:latin typeface="Garamond" pitchFamily="18" charset="0"/>
                        </a:rPr>
                        <a:t>a∙t</a:t>
                      </a:r>
                      <a:endParaRPr lang="en-US" sz="2400" dirty="0">
                        <a:solidFill>
                          <a:schemeClr val="bg1"/>
                        </a:solidFill>
                        <a:latin typeface="Garamond" pitchFamily="18" charset="0"/>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2400" baseline="0" dirty="0" smtClean="0">
                          <a:solidFill>
                            <a:schemeClr val="bg1"/>
                          </a:solidFill>
                          <a:latin typeface="Garamond" pitchFamily="18" charset="0"/>
                        </a:rPr>
                        <a:t>ω</a:t>
                      </a:r>
                      <a:r>
                        <a:rPr lang="en-US" sz="2400" dirty="0" smtClean="0">
                          <a:solidFill>
                            <a:schemeClr val="bg1"/>
                          </a:solidFill>
                          <a:latin typeface="Garamond" pitchFamily="18" charset="0"/>
                        </a:rPr>
                        <a:t>(t) = </a:t>
                      </a:r>
                      <a:r>
                        <a:rPr lang="el-GR" sz="2400" baseline="0" dirty="0" smtClean="0">
                          <a:solidFill>
                            <a:schemeClr val="bg1"/>
                          </a:solidFill>
                          <a:latin typeface="Garamond" pitchFamily="18" charset="0"/>
                        </a:rPr>
                        <a:t>ω</a:t>
                      </a:r>
                      <a:r>
                        <a:rPr lang="en-US" sz="2400" baseline="-25000" dirty="0" smtClean="0">
                          <a:solidFill>
                            <a:schemeClr val="bg1"/>
                          </a:solidFill>
                          <a:latin typeface="Garamond" pitchFamily="18" charset="0"/>
                        </a:rPr>
                        <a:t>0</a:t>
                      </a:r>
                      <a:r>
                        <a:rPr lang="en-US" sz="2400" baseline="0" dirty="0" smtClean="0">
                          <a:solidFill>
                            <a:schemeClr val="bg1"/>
                          </a:solidFill>
                          <a:latin typeface="Garamond" pitchFamily="18" charset="0"/>
                        </a:rPr>
                        <a:t> + </a:t>
                      </a:r>
                      <a:r>
                        <a:rPr lang="el-GR" sz="2400" baseline="0" dirty="0" smtClean="0">
                          <a:solidFill>
                            <a:schemeClr val="bg1"/>
                          </a:solidFill>
                          <a:latin typeface="Garamond" pitchFamily="18" charset="0"/>
                        </a:rPr>
                        <a:t>α</a:t>
                      </a:r>
                      <a:r>
                        <a:rPr lang="en-US" sz="2400" baseline="0" dirty="0" smtClean="0">
                          <a:solidFill>
                            <a:schemeClr val="bg1"/>
                          </a:solidFill>
                          <a:latin typeface="Garamond" pitchFamily="18" charset="0"/>
                        </a:rPr>
                        <a:t>∙t</a:t>
                      </a:r>
                      <a:endParaRPr lang="en-US" sz="2400" dirty="0" smtClean="0">
                        <a:solidFill>
                          <a:schemeClr val="bg1"/>
                        </a:solidFill>
                        <a:latin typeface="Garamond" pitchFamily="18" charset="0"/>
                      </a:endParaRPr>
                    </a:p>
                  </a:txBody>
                  <a:tcPr>
                    <a:solidFill>
                      <a:schemeClr val="accent1">
                        <a:lumMod val="40000"/>
                        <a:lumOff val="60000"/>
                      </a:schemeClr>
                    </a:solidFill>
                  </a:tcPr>
                </a:tc>
              </a:tr>
              <a:tr h="576943">
                <a:tc>
                  <a:txBody>
                    <a:bodyPr/>
                    <a:lstStyle/>
                    <a:p>
                      <a:r>
                        <a:rPr lang="en-US" sz="2400" dirty="0" smtClean="0">
                          <a:solidFill>
                            <a:schemeClr val="bg1"/>
                          </a:solidFill>
                          <a:latin typeface="Garamond" pitchFamily="18" charset="0"/>
                        </a:rPr>
                        <a:t>Total mass;</a:t>
                      </a:r>
                      <a:r>
                        <a:rPr lang="en-US" sz="2400" baseline="0" dirty="0" smtClean="0">
                          <a:solidFill>
                            <a:schemeClr val="bg1"/>
                          </a:solidFill>
                          <a:latin typeface="Garamond" pitchFamily="18" charset="0"/>
                        </a:rPr>
                        <a:t> M = ∑m</a:t>
                      </a:r>
                      <a:r>
                        <a:rPr lang="en-US" sz="2400" baseline="-25000" dirty="0" smtClean="0">
                          <a:solidFill>
                            <a:schemeClr val="bg1"/>
                          </a:solidFill>
                          <a:latin typeface="Garamond" pitchFamily="18" charset="0"/>
                        </a:rPr>
                        <a:t>i</a:t>
                      </a:r>
                      <a:endParaRPr lang="en-US" sz="2400" dirty="0">
                        <a:solidFill>
                          <a:schemeClr val="bg1"/>
                        </a:solidFill>
                        <a:latin typeface="Garamond" pitchFamily="18" charset="0"/>
                      </a:endParaRPr>
                    </a:p>
                  </a:txBody>
                  <a:tcPr>
                    <a:solidFill>
                      <a:schemeClr val="bg2">
                        <a:lumMod val="40000"/>
                        <a:lumOff val="60000"/>
                      </a:schemeClr>
                    </a:solidFill>
                  </a:tcPr>
                </a:tc>
                <a:tc>
                  <a:txBody>
                    <a:bodyPr/>
                    <a:lstStyle/>
                    <a:p>
                      <a:r>
                        <a:rPr lang="en-US" sz="2400" dirty="0" smtClean="0">
                          <a:solidFill>
                            <a:srgbClr val="00B050"/>
                          </a:solidFill>
                          <a:latin typeface="Garamond" pitchFamily="18" charset="0"/>
                        </a:rPr>
                        <a:t>Moment of Inertia I = ∑m</a:t>
                      </a:r>
                      <a:r>
                        <a:rPr lang="en-US" sz="2400" baseline="-25000" dirty="0" smtClean="0">
                          <a:solidFill>
                            <a:srgbClr val="00B050"/>
                          </a:solidFill>
                          <a:latin typeface="Garamond" pitchFamily="18" charset="0"/>
                        </a:rPr>
                        <a:t>i</a:t>
                      </a:r>
                      <a:r>
                        <a:rPr lang="en-US" sz="2400" baseline="0" dirty="0" smtClean="0">
                          <a:solidFill>
                            <a:srgbClr val="00B050"/>
                          </a:solidFill>
                          <a:latin typeface="Garamond" pitchFamily="18" charset="0"/>
                        </a:rPr>
                        <a:t>r</a:t>
                      </a:r>
                      <a:r>
                        <a:rPr lang="en-US" sz="2400" baseline="-25000" dirty="0" smtClean="0">
                          <a:solidFill>
                            <a:srgbClr val="00B050"/>
                          </a:solidFill>
                          <a:latin typeface="Garamond" pitchFamily="18" charset="0"/>
                        </a:rPr>
                        <a:t>i</a:t>
                      </a:r>
                      <a:r>
                        <a:rPr lang="en-US" sz="2400" baseline="30000" dirty="0" smtClean="0">
                          <a:solidFill>
                            <a:srgbClr val="00B050"/>
                          </a:solidFill>
                          <a:latin typeface="Garamond" pitchFamily="18" charset="0"/>
                        </a:rPr>
                        <a:t>2</a:t>
                      </a:r>
                      <a:endParaRPr lang="en-US" sz="2400" dirty="0">
                        <a:solidFill>
                          <a:srgbClr val="00B050"/>
                        </a:solidFill>
                        <a:latin typeface="Garamond" pitchFamily="18" charset="0"/>
                      </a:endParaRPr>
                    </a:p>
                  </a:txBody>
                  <a:tcPr>
                    <a:solidFill>
                      <a:schemeClr val="accent1">
                        <a:lumMod val="40000"/>
                        <a:lumOff val="60000"/>
                      </a:schemeClr>
                    </a:solidFill>
                  </a:tcPr>
                </a:tc>
              </a:tr>
              <a:tr h="576943">
                <a:tc>
                  <a:txBody>
                    <a:bodyPr/>
                    <a:lstStyle/>
                    <a:p>
                      <a:r>
                        <a:rPr lang="en-US" sz="2400" dirty="0" smtClean="0">
                          <a:solidFill>
                            <a:schemeClr val="bg1"/>
                          </a:solidFill>
                          <a:latin typeface="Garamond" pitchFamily="18" charset="0"/>
                        </a:rPr>
                        <a:t>F = </a:t>
                      </a:r>
                      <a:r>
                        <a:rPr lang="en-US" sz="2400" dirty="0" err="1" smtClean="0">
                          <a:solidFill>
                            <a:schemeClr val="bg1"/>
                          </a:solidFill>
                          <a:latin typeface="Garamond" pitchFamily="18" charset="0"/>
                        </a:rPr>
                        <a:t>M∙a</a:t>
                      </a:r>
                      <a:endParaRPr lang="en-US" sz="2400" dirty="0">
                        <a:solidFill>
                          <a:schemeClr val="bg1"/>
                        </a:solidFill>
                        <a:latin typeface="Garamond" pitchFamily="18" charset="0"/>
                      </a:endParaRPr>
                    </a:p>
                  </a:txBody>
                  <a:tcPr>
                    <a:solidFill>
                      <a:schemeClr val="bg2">
                        <a:lumMod val="40000"/>
                        <a:lumOff val="60000"/>
                      </a:schemeClr>
                    </a:solidFill>
                  </a:tcPr>
                </a:tc>
                <a:tc>
                  <a:txBody>
                    <a:bodyPr/>
                    <a:lstStyle/>
                    <a:p>
                      <a:r>
                        <a:rPr lang="el-GR" sz="2400" dirty="0" smtClean="0">
                          <a:solidFill>
                            <a:srgbClr val="00B050"/>
                          </a:solidFill>
                          <a:latin typeface="Garamond" pitchFamily="18" charset="0"/>
                        </a:rPr>
                        <a:t>τ</a:t>
                      </a:r>
                      <a:r>
                        <a:rPr lang="en-US" sz="2400" dirty="0" smtClean="0">
                          <a:solidFill>
                            <a:srgbClr val="00B050"/>
                          </a:solidFill>
                          <a:latin typeface="Garamond" pitchFamily="18" charset="0"/>
                        </a:rPr>
                        <a:t> = I∙</a:t>
                      </a:r>
                      <a:r>
                        <a:rPr lang="el-GR" sz="2400" dirty="0" smtClean="0">
                          <a:solidFill>
                            <a:srgbClr val="00B050"/>
                          </a:solidFill>
                          <a:latin typeface="Garamond" pitchFamily="18" charset="0"/>
                        </a:rPr>
                        <a:t>α</a:t>
                      </a:r>
                      <a:endParaRPr lang="en-US" sz="2400" dirty="0">
                        <a:solidFill>
                          <a:srgbClr val="00B050"/>
                        </a:solidFill>
                        <a:latin typeface="Garamond" pitchFamily="18" charset="0"/>
                      </a:endParaRPr>
                    </a:p>
                  </a:txBody>
                  <a:tcPr>
                    <a:solidFill>
                      <a:schemeClr val="accent1">
                        <a:lumMod val="40000"/>
                        <a:lumOff val="60000"/>
                      </a:schemeClr>
                    </a:solidFill>
                  </a:tcPr>
                </a:tc>
              </a:tr>
              <a:tr h="576943">
                <a:tc>
                  <a:txBody>
                    <a:bodyPr/>
                    <a:lstStyle/>
                    <a:p>
                      <a:r>
                        <a:rPr lang="en-US" sz="2400" dirty="0" err="1" smtClean="0">
                          <a:solidFill>
                            <a:srgbClr val="00B050"/>
                          </a:solidFill>
                          <a:latin typeface="Garamond" pitchFamily="18" charset="0"/>
                        </a:rPr>
                        <a:t>p</a:t>
                      </a:r>
                      <a:r>
                        <a:rPr lang="en-US" sz="2400" baseline="-25000" dirty="0" err="1" smtClean="0">
                          <a:solidFill>
                            <a:srgbClr val="00B050"/>
                          </a:solidFill>
                          <a:latin typeface="Garamond" pitchFamily="18" charset="0"/>
                        </a:rPr>
                        <a:t>x</a:t>
                      </a:r>
                      <a:r>
                        <a:rPr lang="en-US" sz="2400" baseline="0" dirty="0" smtClean="0">
                          <a:solidFill>
                            <a:srgbClr val="00B050"/>
                          </a:solidFill>
                          <a:latin typeface="Garamond" pitchFamily="18" charset="0"/>
                        </a:rPr>
                        <a:t> = </a:t>
                      </a:r>
                      <a:r>
                        <a:rPr lang="en-US" sz="2400" baseline="0" dirty="0" err="1" smtClean="0">
                          <a:solidFill>
                            <a:srgbClr val="00B050"/>
                          </a:solidFill>
                          <a:latin typeface="Garamond" pitchFamily="18" charset="0"/>
                        </a:rPr>
                        <a:t>M∙v</a:t>
                      </a:r>
                      <a:r>
                        <a:rPr lang="en-US" sz="2400" baseline="-25000" dirty="0" err="1" smtClean="0">
                          <a:solidFill>
                            <a:srgbClr val="00B050"/>
                          </a:solidFill>
                          <a:latin typeface="Garamond" pitchFamily="18" charset="0"/>
                        </a:rPr>
                        <a:t>x</a:t>
                      </a:r>
                      <a:endParaRPr lang="en-US" sz="2400" dirty="0">
                        <a:solidFill>
                          <a:srgbClr val="00B050"/>
                        </a:solidFill>
                        <a:latin typeface="Garamond" pitchFamily="18" charset="0"/>
                      </a:endParaRPr>
                    </a:p>
                  </a:txBody>
                  <a:tcPr>
                    <a:solidFill>
                      <a:schemeClr val="bg2">
                        <a:lumMod val="40000"/>
                        <a:lumOff val="60000"/>
                      </a:schemeClr>
                    </a:solidFill>
                  </a:tcPr>
                </a:tc>
                <a:tc>
                  <a:txBody>
                    <a:bodyPr/>
                    <a:lstStyle/>
                    <a:p>
                      <a:r>
                        <a:rPr lang="en-US" sz="2400" dirty="0" smtClean="0">
                          <a:solidFill>
                            <a:srgbClr val="00B050"/>
                          </a:solidFill>
                          <a:latin typeface="Garamond" pitchFamily="18" charset="0"/>
                        </a:rPr>
                        <a:t>L = I∙</a:t>
                      </a:r>
                      <a:r>
                        <a:rPr lang="el-GR" sz="2400" dirty="0" smtClean="0">
                          <a:solidFill>
                            <a:srgbClr val="00B050"/>
                          </a:solidFill>
                          <a:latin typeface="Garamond" pitchFamily="18" charset="0"/>
                        </a:rPr>
                        <a:t>ω</a:t>
                      </a:r>
                      <a:endParaRPr lang="en-US" sz="2400" dirty="0">
                        <a:solidFill>
                          <a:srgbClr val="00B050"/>
                        </a:solidFill>
                        <a:latin typeface="Garamond" pitchFamily="18" charset="0"/>
                      </a:endParaRPr>
                    </a:p>
                  </a:txBody>
                  <a:tcPr>
                    <a:solidFill>
                      <a:schemeClr val="accent1">
                        <a:lumMod val="40000"/>
                        <a:lumOff val="60000"/>
                      </a:schemeClr>
                    </a:solidFill>
                  </a:tcPr>
                </a:tc>
              </a:tr>
              <a:tr h="576943">
                <a:tc gridSpan="2">
                  <a:txBody>
                    <a:bodyPr/>
                    <a:lstStyle/>
                    <a:p>
                      <a:r>
                        <a:rPr lang="en-US" sz="2400" dirty="0" err="1" smtClean="0">
                          <a:solidFill>
                            <a:schemeClr val="bg1"/>
                          </a:solidFill>
                          <a:latin typeface="Garamond" pitchFamily="18" charset="0"/>
                        </a:rPr>
                        <a:t>a</a:t>
                      </a:r>
                      <a:r>
                        <a:rPr lang="en-US" sz="2400" baseline="-25000" dirty="0" err="1" smtClean="0">
                          <a:solidFill>
                            <a:schemeClr val="bg1"/>
                          </a:solidFill>
                          <a:latin typeface="Garamond" pitchFamily="18" charset="0"/>
                        </a:rPr>
                        <a:t>radial</a:t>
                      </a:r>
                      <a:r>
                        <a:rPr lang="en-US" sz="2400" baseline="0" dirty="0" smtClean="0">
                          <a:solidFill>
                            <a:schemeClr val="bg1"/>
                          </a:solidFill>
                          <a:latin typeface="Garamond" pitchFamily="18" charset="0"/>
                        </a:rPr>
                        <a:t> = </a:t>
                      </a:r>
                      <a:r>
                        <a:rPr lang="el-GR" sz="2400" baseline="0" dirty="0" smtClean="0">
                          <a:solidFill>
                            <a:schemeClr val="bg1"/>
                          </a:solidFill>
                          <a:latin typeface="Garamond" pitchFamily="18" charset="0"/>
                        </a:rPr>
                        <a:t>ω</a:t>
                      </a:r>
                      <a:r>
                        <a:rPr lang="en-US" sz="2400" baseline="30000" dirty="0" smtClean="0">
                          <a:solidFill>
                            <a:schemeClr val="bg1"/>
                          </a:solidFill>
                          <a:latin typeface="Garamond" pitchFamily="18" charset="0"/>
                        </a:rPr>
                        <a:t>2</a:t>
                      </a:r>
                      <a:r>
                        <a:rPr lang="en-US" sz="2400" baseline="0" dirty="0" smtClean="0">
                          <a:solidFill>
                            <a:schemeClr val="bg1"/>
                          </a:solidFill>
                          <a:latin typeface="Garamond" pitchFamily="18" charset="0"/>
                        </a:rPr>
                        <a:t>∙r = v</a:t>
                      </a:r>
                      <a:r>
                        <a:rPr lang="en-US" sz="2400" baseline="30000" dirty="0" smtClean="0">
                          <a:solidFill>
                            <a:schemeClr val="bg1"/>
                          </a:solidFill>
                          <a:latin typeface="Garamond" pitchFamily="18" charset="0"/>
                        </a:rPr>
                        <a:t>2</a:t>
                      </a:r>
                      <a:r>
                        <a:rPr lang="en-US" sz="2400" baseline="0" dirty="0" smtClean="0">
                          <a:solidFill>
                            <a:schemeClr val="bg1"/>
                          </a:solidFill>
                          <a:latin typeface="Garamond" pitchFamily="18" charset="0"/>
                        </a:rPr>
                        <a:t>/r ;       </a:t>
                      </a:r>
                      <a:r>
                        <a:rPr lang="en-US" sz="2400" baseline="0" dirty="0" err="1" smtClean="0">
                          <a:solidFill>
                            <a:schemeClr val="bg1"/>
                          </a:solidFill>
                          <a:latin typeface="Garamond" pitchFamily="18" charset="0"/>
                        </a:rPr>
                        <a:t>v</a:t>
                      </a:r>
                      <a:r>
                        <a:rPr lang="en-US" sz="2400" baseline="-25000" dirty="0" err="1" smtClean="0">
                          <a:solidFill>
                            <a:schemeClr val="bg1"/>
                          </a:solidFill>
                          <a:latin typeface="Garamond" pitchFamily="18" charset="0"/>
                        </a:rPr>
                        <a:t>tangential</a:t>
                      </a:r>
                      <a:r>
                        <a:rPr lang="en-US" sz="2400" baseline="0" dirty="0" smtClean="0">
                          <a:solidFill>
                            <a:schemeClr val="bg1"/>
                          </a:solidFill>
                          <a:latin typeface="Garamond" pitchFamily="18" charset="0"/>
                        </a:rPr>
                        <a:t> = </a:t>
                      </a:r>
                      <a:r>
                        <a:rPr lang="el-GR" sz="2400" baseline="0" dirty="0" smtClean="0">
                          <a:solidFill>
                            <a:schemeClr val="bg1"/>
                          </a:solidFill>
                          <a:latin typeface="Garamond" pitchFamily="18" charset="0"/>
                        </a:rPr>
                        <a:t>ω</a:t>
                      </a:r>
                      <a:r>
                        <a:rPr lang="en-US" sz="2400" baseline="0" dirty="0" smtClean="0">
                          <a:solidFill>
                            <a:schemeClr val="bg1"/>
                          </a:solidFill>
                          <a:latin typeface="Garamond" pitchFamily="18" charset="0"/>
                        </a:rPr>
                        <a:t>∙r </a:t>
                      </a:r>
                      <a:r>
                        <a:rPr lang="en-US" sz="2400" baseline="0" smtClean="0">
                          <a:solidFill>
                            <a:schemeClr val="bg1"/>
                          </a:solidFill>
                          <a:latin typeface="Garamond" pitchFamily="18" charset="0"/>
                        </a:rPr>
                        <a:t>;       </a:t>
                      </a:r>
                      <a:r>
                        <a:rPr lang="en-US" sz="2400" baseline="0" dirty="0" err="1" smtClean="0">
                          <a:solidFill>
                            <a:schemeClr val="bg1"/>
                          </a:solidFill>
                          <a:latin typeface="Garamond" pitchFamily="18" charset="0"/>
                        </a:rPr>
                        <a:t>a</a:t>
                      </a:r>
                      <a:r>
                        <a:rPr lang="en-US" sz="2400" baseline="-25000" dirty="0" err="1" smtClean="0">
                          <a:solidFill>
                            <a:schemeClr val="bg1"/>
                          </a:solidFill>
                          <a:latin typeface="Garamond" pitchFamily="18" charset="0"/>
                        </a:rPr>
                        <a:t>tangential</a:t>
                      </a:r>
                      <a:r>
                        <a:rPr lang="en-US" sz="2400" baseline="0" dirty="0" smtClean="0">
                          <a:solidFill>
                            <a:schemeClr val="bg1"/>
                          </a:solidFill>
                          <a:latin typeface="Garamond" pitchFamily="18" charset="0"/>
                        </a:rPr>
                        <a:t> = </a:t>
                      </a:r>
                      <a:r>
                        <a:rPr lang="el-GR" sz="2400" baseline="0" dirty="0" smtClean="0">
                          <a:solidFill>
                            <a:schemeClr val="bg1"/>
                          </a:solidFill>
                          <a:latin typeface="Garamond" pitchFamily="18" charset="0"/>
                        </a:rPr>
                        <a:t>α</a:t>
                      </a:r>
                      <a:r>
                        <a:rPr lang="en-US" sz="2400" baseline="0" dirty="0" smtClean="0">
                          <a:solidFill>
                            <a:schemeClr val="bg1"/>
                          </a:solidFill>
                          <a:latin typeface="Garamond" pitchFamily="18" charset="0"/>
                        </a:rPr>
                        <a:t>∙r</a:t>
                      </a:r>
                      <a:endParaRPr lang="en-US" sz="2400" dirty="0">
                        <a:solidFill>
                          <a:schemeClr val="bg1"/>
                        </a:solidFill>
                        <a:latin typeface="Garamond" pitchFamily="18" charset="0"/>
                      </a:endParaRPr>
                    </a:p>
                  </a:txBody>
                  <a:tcPr>
                    <a:solidFill>
                      <a:schemeClr val="accent1">
                        <a:lumMod val="40000"/>
                        <a:lumOff val="60000"/>
                      </a:schemeClr>
                    </a:solidFill>
                  </a:tcPr>
                </a:tc>
                <a:tc hMerge="1">
                  <a:txBody>
                    <a:bodyPr/>
                    <a:lstStyle/>
                    <a:p>
                      <a:endParaRPr lang="en-US" sz="2400" dirty="0">
                        <a:solidFill>
                          <a:schemeClr val="bg1"/>
                        </a:solidFill>
                        <a:latin typeface="Garamond" pitchFamily="18" charset="0"/>
                      </a:endParaRPr>
                    </a:p>
                  </a:txBody>
                  <a:tcPr>
                    <a:solidFill>
                      <a:schemeClr val="accent1">
                        <a:lumMod val="40000"/>
                        <a:lumOff val="60000"/>
                      </a:schemeClr>
                    </a:solidFill>
                  </a:tcPr>
                </a:tc>
              </a:tr>
            </a:tbl>
          </a:graphicData>
        </a:graphic>
      </p:graphicFrame>
      <p:sp>
        <p:nvSpPr>
          <p:cNvPr id="6" name="Title 1"/>
          <p:cNvSpPr txBox="1">
            <a:spLocks/>
          </p:cNvSpPr>
          <p:nvPr/>
        </p:nvSpPr>
        <p:spPr>
          <a:xfrm>
            <a:off x="914400" y="457200"/>
            <a:ext cx="7543800" cy="1295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Angular Quantities  -  They correspond to translational quantities.</a:t>
            </a:r>
            <a:endParaRPr lang="en-US" dirty="0"/>
          </a:p>
        </p:txBody>
      </p:sp>
      <p:sp>
        <p:nvSpPr>
          <p:cNvPr id="7" name="Title 6"/>
          <p:cNvSpPr>
            <a:spLocks noGrp="1"/>
          </p:cNvSpPr>
          <p:nvPr>
            <p:ph type="ctrTitle"/>
          </p:nvPr>
        </p:nvSpPr>
        <p:spPr>
          <a:xfrm>
            <a:off x="609600" y="5943600"/>
            <a:ext cx="7924800" cy="647700"/>
          </a:xfrm>
        </p:spPr>
        <p:txBody>
          <a:bodyPr/>
          <a:lstStyle/>
          <a:p>
            <a:pPr algn="ctr"/>
            <a:r>
              <a:rPr lang="en-US" dirty="0" smtClean="0">
                <a:solidFill>
                  <a:srgbClr val="00B050"/>
                </a:solidFill>
              </a:rPr>
              <a:t>These are from chapters 7 &amp; 8</a:t>
            </a:r>
            <a:endParaRPr lang="en-US" dirty="0">
              <a:solidFill>
                <a:srgbClr val="00B050"/>
              </a:solidFill>
            </a:endParaRPr>
          </a:p>
        </p:txBody>
      </p:sp>
    </p:spTree>
    <p:extLst>
      <p:ext uri="{BB962C8B-B14F-4D97-AF65-F5344CB8AC3E}">
        <p14:creationId xmlns:p14="http://schemas.microsoft.com/office/powerpoint/2010/main" val="1619325619"/>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001000" cy="1143000"/>
          </a:xfrm>
        </p:spPr>
        <p:txBody>
          <a:bodyPr/>
          <a:lstStyle/>
          <a:p>
            <a:pPr algn="ctr"/>
            <a:r>
              <a:rPr lang="en-US" dirty="0" smtClean="0"/>
              <a:t>Spinning about a fixed axis and rolling without slipping</a:t>
            </a:r>
            <a:endParaRPr lang="en-US" dirty="0"/>
          </a:p>
        </p:txBody>
      </p:sp>
      <p:sp>
        <p:nvSpPr>
          <p:cNvPr id="3" name="Title 1"/>
          <p:cNvSpPr txBox="1">
            <a:spLocks/>
          </p:cNvSpPr>
          <p:nvPr/>
        </p:nvSpPr>
        <p:spPr>
          <a:xfrm>
            <a:off x="677662" y="1752600"/>
            <a:ext cx="80010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Radian angle measure</a:t>
            </a:r>
          </a:p>
          <a:p>
            <a:r>
              <a:rPr lang="en-US" dirty="0" smtClean="0"/>
              <a:t>θ = s/r</a:t>
            </a:r>
            <a:endParaRPr lang="en-US" dirty="0"/>
          </a:p>
        </p:txBody>
      </p:sp>
      <p:sp>
        <p:nvSpPr>
          <p:cNvPr id="4" name="Arc 3"/>
          <p:cNvSpPr/>
          <p:nvPr/>
        </p:nvSpPr>
        <p:spPr>
          <a:xfrm rot="3146106">
            <a:off x="5833276" y="1700294"/>
            <a:ext cx="1538815" cy="1440731"/>
          </a:xfrm>
          <a:prstGeom prst="arc">
            <a:avLst/>
          </a:prstGeom>
          <a:ln w="3810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 name="Straight Connector 5"/>
          <p:cNvCxnSpPr>
            <a:endCxn id="4" idx="2"/>
          </p:cNvCxnSpPr>
          <p:nvPr/>
        </p:nvCxnSpPr>
        <p:spPr>
          <a:xfrm>
            <a:off x="5562599" y="2286000"/>
            <a:ext cx="1509161" cy="74454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4" idx="0"/>
          </p:cNvCxnSpPr>
          <p:nvPr/>
        </p:nvCxnSpPr>
        <p:spPr>
          <a:xfrm flipV="1">
            <a:off x="5562599" y="1981481"/>
            <a:ext cx="1611091" cy="30452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11" name="Arc 10"/>
          <p:cNvSpPr/>
          <p:nvPr/>
        </p:nvSpPr>
        <p:spPr>
          <a:xfrm rot="3146106">
            <a:off x="5878091" y="1599790"/>
            <a:ext cx="1717373" cy="1641737"/>
          </a:xfrm>
          <a:prstGeom prst="arc">
            <a:avLst/>
          </a:prstGeom>
          <a:ln w="1905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itle 1"/>
          <p:cNvSpPr txBox="1">
            <a:spLocks/>
          </p:cNvSpPr>
          <p:nvPr/>
        </p:nvSpPr>
        <p:spPr>
          <a:xfrm>
            <a:off x="6096000" y="1959212"/>
            <a:ext cx="770138" cy="72977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50"/>
                </a:solidFill>
              </a:rPr>
              <a:t>θ</a:t>
            </a:r>
            <a:endParaRPr lang="en-US" dirty="0">
              <a:solidFill>
                <a:srgbClr val="00B050"/>
              </a:solidFill>
            </a:endParaRPr>
          </a:p>
        </p:txBody>
      </p:sp>
      <p:cxnSp>
        <p:nvCxnSpPr>
          <p:cNvPr id="14" name="Straight Arrow Connector 13"/>
          <p:cNvCxnSpPr/>
          <p:nvPr/>
        </p:nvCxnSpPr>
        <p:spPr>
          <a:xfrm>
            <a:off x="5486400" y="2420658"/>
            <a:ext cx="1524000" cy="779742"/>
          </a:xfrm>
          <a:prstGeom prst="straightConnector1">
            <a:avLst/>
          </a:prstGeom>
          <a:ln w="1905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Title 1"/>
          <p:cNvSpPr txBox="1">
            <a:spLocks/>
          </p:cNvSpPr>
          <p:nvPr/>
        </p:nvSpPr>
        <p:spPr>
          <a:xfrm>
            <a:off x="7543800" y="2286000"/>
            <a:ext cx="461268" cy="50117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rgbClr val="00B050"/>
                </a:solidFill>
              </a:rPr>
              <a:t>s</a:t>
            </a:r>
          </a:p>
        </p:txBody>
      </p:sp>
      <p:sp>
        <p:nvSpPr>
          <p:cNvPr id="17" name="Title 1"/>
          <p:cNvSpPr txBox="1">
            <a:spLocks/>
          </p:cNvSpPr>
          <p:nvPr/>
        </p:nvSpPr>
        <p:spPr>
          <a:xfrm>
            <a:off x="5915755" y="2772705"/>
            <a:ext cx="461267" cy="50117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50"/>
                </a:solidFill>
              </a:rPr>
              <a:t>r</a:t>
            </a:r>
            <a:endParaRPr lang="en-US" dirty="0">
              <a:solidFill>
                <a:srgbClr val="00B050"/>
              </a:solidFill>
            </a:endParaRPr>
          </a:p>
        </p:txBody>
      </p:sp>
      <p:sp>
        <p:nvSpPr>
          <p:cNvPr id="18" name="Title 1"/>
          <p:cNvSpPr txBox="1">
            <a:spLocks/>
          </p:cNvSpPr>
          <p:nvPr/>
        </p:nvSpPr>
        <p:spPr>
          <a:xfrm>
            <a:off x="677662" y="3335415"/>
            <a:ext cx="7475738"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Tangential velocity and angular velocity</a:t>
            </a:r>
          </a:p>
          <a:p>
            <a:r>
              <a:rPr lang="en-US" dirty="0" err="1" smtClean="0"/>
              <a:t>v</a:t>
            </a:r>
            <a:r>
              <a:rPr lang="en-US" baseline="-25000" dirty="0" err="1" smtClean="0"/>
              <a:t>tangential</a:t>
            </a:r>
            <a:r>
              <a:rPr lang="en-US" baseline="-25000" dirty="0" smtClean="0"/>
              <a:t> </a:t>
            </a:r>
            <a:r>
              <a:rPr lang="en-US" dirty="0" smtClean="0"/>
              <a:t>= </a:t>
            </a:r>
            <a:r>
              <a:rPr lang="el-GR" dirty="0" smtClean="0"/>
              <a:t>Δ</a:t>
            </a:r>
            <a:r>
              <a:rPr lang="en-US" dirty="0" smtClean="0"/>
              <a:t>s/</a:t>
            </a:r>
            <a:r>
              <a:rPr lang="el-GR" dirty="0" smtClean="0"/>
              <a:t>Δ</a:t>
            </a:r>
            <a:r>
              <a:rPr lang="en-US" dirty="0" smtClean="0"/>
              <a:t>t = r</a:t>
            </a:r>
            <a:r>
              <a:rPr lang="el-GR" dirty="0" smtClean="0"/>
              <a:t>Δθ</a:t>
            </a:r>
            <a:r>
              <a:rPr lang="en-US" dirty="0" smtClean="0"/>
              <a:t>/</a:t>
            </a:r>
            <a:r>
              <a:rPr lang="el-GR" dirty="0"/>
              <a:t> Δ</a:t>
            </a:r>
            <a:r>
              <a:rPr lang="en-US" dirty="0" smtClean="0"/>
              <a:t>t = r</a:t>
            </a:r>
            <a:r>
              <a:rPr lang="el-GR" dirty="0" smtClean="0"/>
              <a:t>ω</a:t>
            </a:r>
            <a:endParaRPr lang="en-US" dirty="0"/>
          </a:p>
        </p:txBody>
      </p:sp>
      <p:sp>
        <p:nvSpPr>
          <p:cNvPr id="19" name="Title 1"/>
          <p:cNvSpPr txBox="1">
            <a:spLocks/>
          </p:cNvSpPr>
          <p:nvPr/>
        </p:nvSpPr>
        <p:spPr>
          <a:xfrm>
            <a:off x="677662" y="4478415"/>
            <a:ext cx="7475738" cy="192238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Tangential acceleration and angular acceleration</a:t>
            </a:r>
          </a:p>
          <a:p>
            <a:r>
              <a:rPr lang="en-US" dirty="0" err="1"/>
              <a:t>a</a:t>
            </a:r>
            <a:r>
              <a:rPr lang="en-US" baseline="-25000" dirty="0" err="1" smtClean="0"/>
              <a:t>tangential</a:t>
            </a:r>
            <a:r>
              <a:rPr lang="en-US" baseline="-25000" dirty="0" smtClean="0"/>
              <a:t> </a:t>
            </a:r>
            <a:r>
              <a:rPr lang="en-US" dirty="0" smtClean="0"/>
              <a:t>= </a:t>
            </a:r>
            <a:r>
              <a:rPr lang="el-GR" dirty="0" smtClean="0"/>
              <a:t>Δ</a:t>
            </a:r>
            <a:r>
              <a:rPr lang="en-US" dirty="0" err="1" smtClean="0"/>
              <a:t>v</a:t>
            </a:r>
            <a:r>
              <a:rPr lang="en-US" baseline="-25000" dirty="0" err="1" smtClean="0"/>
              <a:t>tan</a:t>
            </a:r>
            <a:r>
              <a:rPr lang="en-US" dirty="0"/>
              <a:t>/</a:t>
            </a:r>
            <a:r>
              <a:rPr lang="el-GR" dirty="0" smtClean="0"/>
              <a:t>Δ</a:t>
            </a:r>
            <a:r>
              <a:rPr lang="en-US" dirty="0" smtClean="0"/>
              <a:t>t = r</a:t>
            </a:r>
            <a:r>
              <a:rPr lang="el-GR" dirty="0" smtClean="0"/>
              <a:t>Δω</a:t>
            </a:r>
            <a:r>
              <a:rPr lang="en-US" dirty="0" smtClean="0"/>
              <a:t>/</a:t>
            </a:r>
            <a:r>
              <a:rPr lang="el-GR" dirty="0" smtClean="0"/>
              <a:t>Δ</a:t>
            </a:r>
            <a:r>
              <a:rPr lang="en-US" dirty="0" smtClean="0"/>
              <a:t>t = r</a:t>
            </a:r>
            <a:r>
              <a:rPr lang="el-GR" dirty="0"/>
              <a:t>α</a:t>
            </a:r>
            <a:endParaRPr lang="en-US" dirty="0"/>
          </a:p>
        </p:txBody>
      </p:sp>
    </p:spTree>
    <p:extLst>
      <p:ext uri="{BB962C8B-B14F-4D97-AF65-F5344CB8AC3E}">
        <p14:creationId xmlns:p14="http://schemas.microsoft.com/office/powerpoint/2010/main" val="298542644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1" grpId="0" animBg="1"/>
      <p:bldP spid="12"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543800" cy="685800"/>
          </a:xfrm>
        </p:spPr>
        <p:txBody>
          <a:bodyPr/>
          <a:lstStyle/>
          <a:p>
            <a:pPr algn="ctr"/>
            <a:r>
              <a:rPr lang="en-US" dirty="0" smtClean="0"/>
              <a:t>Radial Acceleration</a:t>
            </a:r>
            <a:endParaRPr lang="en-US" dirty="0"/>
          </a:p>
        </p:txBody>
      </p:sp>
      <p:sp>
        <p:nvSpPr>
          <p:cNvPr id="3" name="Title 1"/>
          <p:cNvSpPr txBox="1">
            <a:spLocks/>
          </p:cNvSpPr>
          <p:nvPr/>
        </p:nvSpPr>
        <p:spPr>
          <a:xfrm>
            <a:off x="304800" y="3622090"/>
            <a:ext cx="27432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50"/>
                </a:solidFill>
              </a:rPr>
              <a:t>v</a:t>
            </a:r>
            <a:r>
              <a:rPr lang="en-US" baseline="-25000" dirty="0" smtClean="0">
                <a:solidFill>
                  <a:srgbClr val="00B050"/>
                </a:solidFill>
              </a:rPr>
              <a:t>1</a:t>
            </a:r>
            <a:r>
              <a:rPr lang="en-US" dirty="0" smtClean="0">
                <a:solidFill>
                  <a:srgbClr val="00B050"/>
                </a:solidFill>
              </a:rPr>
              <a:t> + </a:t>
            </a:r>
            <a:r>
              <a:rPr lang="el-GR" dirty="0" smtClean="0">
                <a:solidFill>
                  <a:srgbClr val="00B050"/>
                </a:solidFill>
              </a:rPr>
              <a:t>Δ</a:t>
            </a:r>
            <a:r>
              <a:rPr lang="en-US" dirty="0" smtClean="0">
                <a:solidFill>
                  <a:srgbClr val="00B050"/>
                </a:solidFill>
              </a:rPr>
              <a:t>v = v</a:t>
            </a:r>
            <a:r>
              <a:rPr lang="en-US" baseline="-25000" dirty="0" smtClean="0">
                <a:solidFill>
                  <a:srgbClr val="00B050"/>
                </a:solidFill>
              </a:rPr>
              <a:t>2</a:t>
            </a:r>
            <a:endParaRPr lang="en-US" dirty="0">
              <a:solidFill>
                <a:srgbClr val="00B050"/>
              </a:solidFill>
            </a:endParaRPr>
          </a:p>
        </p:txBody>
      </p:sp>
      <p:sp>
        <p:nvSpPr>
          <p:cNvPr id="4" name="Title 1"/>
          <p:cNvSpPr txBox="1">
            <a:spLocks/>
          </p:cNvSpPr>
          <p:nvPr/>
        </p:nvSpPr>
        <p:spPr>
          <a:xfrm>
            <a:off x="304800" y="766445"/>
            <a:ext cx="2743200" cy="285491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Consider motion on a circle at constant speed. </a:t>
            </a:r>
            <a:endParaRPr lang="en-US" dirty="0"/>
          </a:p>
        </p:txBody>
      </p:sp>
      <p:sp>
        <p:nvSpPr>
          <p:cNvPr id="6" name="Oval 5"/>
          <p:cNvSpPr/>
          <p:nvPr/>
        </p:nvSpPr>
        <p:spPr>
          <a:xfrm>
            <a:off x="2895600" y="2002655"/>
            <a:ext cx="4572000" cy="4572000"/>
          </a:xfrm>
          <a:prstGeom prst="ellipse">
            <a:avLst/>
          </a:prstGeom>
          <a:noFill/>
          <a:ln w="254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2"/>
            <a:endCxn id="6" idx="6"/>
          </p:cNvCxnSpPr>
          <p:nvPr/>
        </p:nvCxnSpPr>
        <p:spPr>
          <a:xfrm>
            <a:off x="2895600" y="4288655"/>
            <a:ext cx="45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00094" y="2002655"/>
            <a:ext cx="0" cy="457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181600" y="3526655"/>
            <a:ext cx="2133600" cy="76200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p:nvGrpSpPr>
        <p:grpSpPr>
          <a:xfrm>
            <a:off x="6705600" y="2002655"/>
            <a:ext cx="1309826" cy="1583934"/>
            <a:chOff x="6705600" y="2002655"/>
            <a:chExt cx="1309826" cy="1583934"/>
          </a:xfrm>
        </p:grpSpPr>
        <p:cxnSp>
          <p:nvCxnSpPr>
            <p:cNvPr id="16" name="Straight Arrow Connector 15"/>
            <p:cNvCxnSpPr/>
            <p:nvPr/>
          </p:nvCxnSpPr>
          <p:spPr>
            <a:xfrm flipH="1" flipV="1">
              <a:off x="6705600" y="2002655"/>
              <a:ext cx="609600" cy="152400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9" name="Title 1"/>
            <p:cNvSpPr txBox="1">
              <a:spLocks/>
            </p:cNvSpPr>
            <p:nvPr/>
          </p:nvSpPr>
          <p:spPr>
            <a:xfrm>
              <a:off x="7291526" y="2828285"/>
              <a:ext cx="723900" cy="75830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50"/>
                  </a:solidFill>
                </a:rPr>
                <a:t>v</a:t>
              </a:r>
              <a:r>
                <a:rPr lang="en-US" baseline="-25000" dirty="0" smtClean="0">
                  <a:solidFill>
                    <a:srgbClr val="00B050"/>
                  </a:solidFill>
                </a:rPr>
                <a:t>1</a:t>
              </a:r>
              <a:endParaRPr lang="en-US" dirty="0">
                <a:solidFill>
                  <a:srgbClr val="00B050"/>
                </a:solidFill>
              </a:endParaRPr>
            </a:p>
          </p:txBody>
        </p:sp>
      </p:grpSp>
      <p:cxnSp>
        <p:nvCxnSpPr>
          <p:cNvPr id="13" name="Straight Connector 12"/>
          <p:cNvCxnSpPr/>
          <p:nvPr/>
        </p:nvCxnSpPr>
        <p:spPr>
          <a:xfrm flipV="1">
            <a:off x="5200094" y="2459855"/>
            <a:ext cx="1353106" cy="182880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5241524" y="1545455"/>
            <a:ext cx="1311676" cy="1009098"/>
            <a:chOff x="7040362" y="2286000"/>
            <a:chExt cx="655838" cy="504549"/>
          </a:xfrm>
        </p:grpSpPr>
        <p:cxnSp>
          <p:nvCxnSpPr>
            <p:cNvPr id="17" name="Straight Arrow Connector 16"/>
            <p:cNvCxnSpPr/>
            <p:nvPr/>
          </p:nvCxnSpPr>
          <p:spPr>
            <a:xfrm flipH="1" flipV="1">
              <a:off x="7040362" y="2286000"/>
              <a:ext cx="655838" cy="45720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7170291" y="2427673"/>
              <a:ext cx="395981" cy="36287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50"/>
                  </a:solidFill>
                </a:rPr>
                <a:t>v</a:t>
              </a:r>
              <a:r>
                <a:rPr lang="en-US" baseline="-25000" dirty="0">
                  <a:solidFill>
                    <a:srgbClr val="00B050"/>
                  </a:solidFill>
                </a:rPr>
                <a:t>2</a:t>
              </a:r>
              <a:endParaRPr lang="en-US" dirty="0">
                <a:solidFill>
                  <a:srgbClr val="00B050"/>
                </a:solidFill>
              </a:endParaRPr>
            </a:p>
          </p:txBody>
        </p:sp>
      </p:grpSp>
      <p:grpSp>
        <p:nvGrpSpPr>
          <p:cNvPr id="45" name="Group 44"/>
          <p:cNvGrpSpPr/>
          <p:nvPr/>
        </p:nvGrpSpPr>
        <p:grpSpPr>
          <a:xfrm>
            <a:off x="5534857" y="1129683"/>
            <a:ext cx="865943" cy="927717"/>
            <a:chOff x="5534857" y="1129683"/>
            <a:chExt cx="865943" cy="927717"/>
          </a:xfrm>
        </p:grpSpPr>
        <p:cxnSp>
          <p:nvCxnSpPr>
            <p:cNvPr id="28" name="Straight Arrow Connector 27"/>
            <p:cNvCxnSpPr/>
            <p:nvPr/>
          </p:nvCxnSpPr>
          <p:spPr>
            <a:xfrm flipH="1">
              <a:off x="5715000" y="1447800"/>
              <a:ext cx="685800" cy="609600"/>
            </a:xfrm>
            <a:prstGeom prst="straightConnector1">
              <a:avLst/>
            </a:prstGeom>
            <a:ln w="50800" cmpd="dbl">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5534857" y="1129683"/>
              <a:ext cx="838200"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solidFill>
                    <a:srgbClr val="00B050"/>
                  </a:solidFill>
                </a:rPr>
                <a:t>Δv</a:t>
              </a:r>
              <a:endParaRPr lang="en-US" dirty="0">
                <a:solidFill>
                  <a:srgbClr val="00B050"/>
                </a:solidFill>
              </a:endParaRPr>
            </a:p>
          </p:txBody>
        </p:sp>
      </p:grpSp>
      <p:sp>
        <p:nvSpPr>
          <p:cNvPr id="39" name="Title 1"/>
          <p:cNvSpPr txBox="1">
            <a:spLocks/>
          </p:cNvSpPr>
          <p:nvPr/>
        </p:nvSpPr>
        <p:spPr>
          <a:xfrm>
            <a:off x="6477000" y="3545890"/>
            <a:ext cx="533400" cy="762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rgbClr val="FFFF00"/>
                </a:solidFill>
              </a:rPr>
              <a:t>r</a:t>
            </a:r>
          </a:p>
        </p:txBody>
      </p:sp>
      <p:sp>
        <p:nvSpPr>
          <p:cNvPr id="40" name="Title 1"/>
          <p:cNvSpPr txBox="1">
            <a:spLocks/>
          </p:cNvSpPr>
          <p:nvPr/>
        </p:nvSpPr>
        <p:spPr>
          <a:xfrm>
            <a:off x="5687257" y="3374255"/>
            <a:ext cx="533400" cy="762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dirty="0" smtClean="0">
                <a:solidFill>
                  <a:srgbClr val="FFFF00"/>
                </a:solidFill>
              </a:rPr>
              <a:t>θ</a:t>
            </a:r>
            <a:endParaRPr lang="en-US" dirty="0">
              <a:solidFill>
                <a:srgbClr val="FFFF00"/>
              </a:solidFill>
            </a:endParaRPr>
          </a:p>
        </p:txBody>
      </p:sp>
      <p:cxnSp>
        <p:nvCxnSpPr>
          <p:cNvPr id="42" name="Straight Connector 41"/>
          <p:cNvCxnSpPr/>
          <p:nvPr/>
        </p:nvCxnSpPr>
        <p:spPr>
          <a:xfrm>
            <a:off x="6553200" y="2459855"/>
            <a:ext cx="762000" cy="1066800"/>
          </a:xfrm>
          <a:prstGeom prst="line">
            <a:avLst/>
          </a:prstGeom>
          <a:ln w="38100">
            <a:solidFill>
              <a:srgbClr val="FFFF00"/>
            </a:solidFill>
            <a:prstDash val="sysDash"/>
          </a:ln>
        </p:spPr>
        <p:style>
          <a:lnRef idx="1">
            <a:schemeClr val="accent1"/>
          </a:lnRef>
          <a:fillRef idx="0">
            <a:schemeClr val="accent1"/>
          </a:fillRef>
          <a:effectRef idx="0">
            <a:schemeClr val="accent1"/>
          </a:effectRef>
          <a:fontRef idx="minor">
            <a:schemeClr val="tx1"/>
          </a:fontRef>
        </p:style>
      </p:cxnSp>
      <p:sp>
        <p:nvSpPr>
          <p:cNvPr id="43" name="Title 1"/>
          <p:cNvSpPr txBox="1">
            <a:spLocks/>
          </p:cNvSpPr>
          <p:nvPr/>
        </p:nvSpPr>
        <p:spPr>
          <a:xfrm>
            <a:off x="3810000" y="4307890"/>
            <a:ext cx="4591235" cy="225936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Yellow and green triangles are similar.  If </a:t>
            </a:r>
            <a:r>
              <a:rPr lang="el-GR" dirty="0" smtClean="0"/>
              <a:t>θ</a:t>
            </a:r>
            <a:r>
              <a:rPr lang="en-US" dirty="0" smtClean="0"/>
              <a:t> is small then dashed yellow line is r∙</a:t>
            </a:r>
            <a:r>
              <a:rPr lang="el-GR" dirty="0" smtClean="0"/>
              <a:t>θ</a:t>
            </a:r>
            <a:r>
              <a:rPr lang="en-US" dirty="0" smtClean="0"/>
              <a:t> = v∙</a:t>
            </a:r>
            <a:r>
              <a:rPr lang="el-GR" dirty="0" smtClean="0"/>
              <a:t>Δ</a:t>
            </a:r>
            <a:r>
              <a:rPr lang="en-US" dirty="0" smtClean="0"/>
              <a:t>t.</a:t>
            </a:r>
            <a:endParaRPr lang="en-US" dirty="0"/>
          </a:p>
        </p:txBody>
      </p:sp>
      <p:graphicFrame>
        <p:nvGraphicFramePr>
          <p:cNvPr id="44" name="Object 43"/>
          <p:cNvGraphicFramePr>
            <a:graphicFrameLocks noChangeAspect="1"/>
          </p:cNvGraphicFramePr>
          <p:nvPr>
            <p:extLst>
              <p:ext uri="{D42A27DB-BD31-4B8C-83A1-F6EECF244321}">
                <p14:modId xmlns:p14="http://schemas.microsoft.com/office/powerpoint/2010/main" val="822126246"/>
              </p:ext>
            </p:extLst>
          </p:nvPr>
        </p:nvGraphicFramePr>
        <p:xfrm>
          <a:off x="457200" y="4648200"/>
          <a:ext cx="2031840" cy="1676160"/>
        </p:xfrm>
        <a:graphic>
          <a:graphicData uri="http://schemas.openxmlformats.org/presentationml/2006/ole">
            <mc:AlternateContent xmlns:mc="http://schemas.openxmlformats.org/markup-compatibility/2006">
              <mc:Choice xmlns:v="urn:schemas-microsoft-com:vml" Requires="v">
                <p:oleObj spid="_x0000_s1034" name="Equation" r:id="rId3" imgW="1015920" imgH="838080" progId="Equation.3">
                  <p:embed/>
                </p:oleObj>
              </mc:Choice>
              <mc:Fallback>
                <p:oleObj name="Equation" r:id="rId3" imgW="1015920" imgH="838080" progId="Equation.3">
                  <p:embed/>
                  <p:pic>
                    <p:nvPicPr>
                      <p:cNvPr id="0" name=""/>
                      <p:cNvPicPr/>
                      <p:nvPr/>
                    </p:nvPicPr>
                    <p:blipFill>
                      <a:blip r:embed="rId4"/>
                      <a:stretch>
                        <a:fillRect/>
                      </a:stretch>
                    </p:blipFill>
                    <p:spPr>
                      <a:xfrm>
                        <a:off x="457200" y="4648200"/>
                        <a:ext cx="2031840" cy="1676160"/>
                      </a:xfrm>
                      <a:prstGeom prst="rect">
                        <a:avLst/>
                      </a:prstGeom>
                      <a:solidFill>
                        <a:schemeClr val="accent1"/>
                      </a:solidFill>
                    </p:spPr>
                  </p:pic>
                </p:oleObj>
              </mc:Fallback>
            </mc:AlternateContent>
          </a:graphicData>
        </a:graphic>
      </p:graphicFrame>
    </p:spTree>
    <p:extLst>
      <p:ext uri="{BB962C8B-B14F-4D97-AF65-F5344CB8AC3E}">
        <p14:creationId xmlns:p14="http://schemas.microsoft.com/office/powerpoint/2010/main" val="283338857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42" presetClass="path" presetSubtype="0" accel="50000" decel="50000" fill="hold" nodeType="clickEffect">
                                  <p:stCondLst>
                                    <p:cond delay="0"/>
                                  </p:stCondLst>
                                  <p:childTnLst>
                                    <p:animMotion origin="layout" path="M -1.11111E-6 -4.68193E-6 L -0.02986 -0.08512 " pathEditMode="relative" rAng="0" ptsTypes="AA">
                                      <p:cBhvr>
                                        <p:cTn id="36" dur="2000" fill="hold"/>
                                        <p:tgtEl>
                                          <p:spTgt spid="26"/>
                                        </p:tgtEl>
                                        <p:attrNameLst>
                                          <p:attrName>ppt_x</p:attrName>
                                          <p:attrName>ppt_y</p:attrName>
                                        </p:attrNameLst>
                                      </p:cBhvr>
                                      <p:rCtr x="-1493" y="-4256"/>
                                    </p:animMotion>
                                  </p:childTnLst>
                                </p:cTn>
                              </p:par>
                            </p:childTnLst>
                          </p:cTn>
                        </p:par>
                      </p:childTnLst>
                    </p:cTn>
                  </p:par>
                  <p:par>
                    <p:cTn id="37" fill="hold">
                      <p:stCondLst>
                        <p:cond delay="indefinite"/>
                      </p:stCondLst>
                      <p:childTnLst>
                        <p:par>
                          <p:cTn id="38" fill="hold">
                            <p:stCondLst>
                              <p:cond delay="0"/>
                            </p:stCondLst>
                            <p:childTnLst>
                              <p:par>
                                <p:cTn id="39" presetID="42" presetClass="path" presetSubtype="0" accel="50000" decel="50000" fill="hold" nodeType="clickEffect">
                                  <p:stCondLst>
                                    <p:cond delay="0"/>
                                  </p:stCondLst>
                                  <p:childTnLst>
                                    <p:animMotion origin="layout" path="M 4.72222E-6 4.79297E-6 L 0.05503 0.06777 " pathEditMode="relative" rAng="0" ptsTypes="AA">
                                      <p:cBhvr>
                                        <p:cTn id="40" dur="2000" fill="hold"/>
                                        <p:tgtEl>
                                          <p:spTgt spid="24"/>
                                        </p:tgtEl>
                                        <p:attrNameLst>
                                          <p:attrName>ppt_x</p:attrName>
                                          <p:attrName>ppt_y</p:attrName>
                                        </p:attrNameLst>
                                      </p:cBhvr>
                                      <p:rCtr x="2743" y="3377"/>
                                    </p:animMotion>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42" presetClass="exit" presetSubtype="0" fill="hold" grpId="1" nodeType="clickEffect">
                                  <p:stCondLst>
                                    <p:cond delay="0"/>
                                  </p:stCondLst>
                                  <p:childTnLst>
                                    <p:animEffect transition="out" filter="fade">
                                      <p:cBhvr>
                                        <p:cTn id="64" dur="1000"/>
                                        <p:tgtEl>
                                          <p:spTgt spid="6"/>
                                        </p:tgtEl>
                                      </p:cBhvr>
                                    </p:animEffect>
                                    <p:anim calcmode="lin" valueType="num">
                                      <p:cBhvr>
                                        <p:cTn id="65" dur="1000"/>
                                        <p:tgtEl>
                                          <p:spTgt spid="6"/>
                                        </p:tgtEl>
                                        <p:attrNameLst>
                                          <p:attrName>ppt_x</p:attrName>
                                        </p:attrNameLst>
                                      </p:cBhvr>
                                      <p:tavLst>
                                        <p:tav tm="0">
                                          <p:val>
                                            <p:strVal val="ppt_x"/>
                                          </p:val>
                                        </p:tav>
                                        <p:tav tm="100000">
                                          <p:val>
                                            <p:strVal val="ppt_x"/>
                                          </p:val>
                                        </p:tav>
                                      </p:tavLst>
                                    </p:anim>
                                    <p:anim calcmode="lin" valueType="num">
                                      <p:cBhvr>
                                        <p:cTn id="66" dur="1000"/>
                                        <p:tgtEl>
                                          <p:spTgt spid="6"/>
                                        </p:tgtEl>
                                        <p:attrNameLst>
                                          <p:attrName>ppt_y</p:attrName>
                                        </p:attrNameLst>
                                      </p:cBhvr>
                                      <p:tavLst>
                                        <p:tav tm="0">
                                          <p:val>
                                            <p:strVal val="ppt_y"/>
                                          </p:val>
                                        </p:tav>
                                        <p:tav tm="100000">
                                          <p:val>
                                            <p:strVal val="ppt_y+.1"/>
                                          </p:val>
                                        </p:tav>
                                      </p:tavLst>
                                    </p:anim>
                                    <p:set>
                                      <p:cBhvr>
                                        <p:cTn id="67" dur="1" fill="hold">
                                          <p:stCondLst>
                                            <p:cond delay="999"/>
                                          </p:stCondLst>
                                        </p:cTn>
                                        <p:tgtEl>
                                          <p:spTgt spid="6"/>
                                        </p:tgtEl>
                                        <p:attrNameLst>
                                          <p:attrName>style.visibility</p:attrName>
                                        </p:attrNameLst>
                                      </p:cBhvr>
                                      <p:to>
                                        <p:strVal val="hidden"/>
                                      </p:to>
                                    </p:set>
                                  </p:childTnLst>
                                </p:cTn>
                              </p:par>
                              <p:par>
                                <p:cTn id="68" presetID="42" presetClass="exit" presetSubtype="0" fill="hold" nodeType="withEffect">
                                  <p:stCondLst>
                                    <p:cond delay="0"/>
                                  </p:stCondLst>
                                  <p:childTnLst>
                                    <p:animEffect transition="out" filter="fade">
                                      <p:cBhvr>
                                        <p:cTn id="69" dur="1000"/>
                                        <p:tgtEl>
                                          <p:spTgt spid="8"/>
                                        </p:tgtEl>
                                      </p:cBhvr>
                                    </p:animEffect>
                                    <p:anim calcmode="lin" valueType="num">
                                      <p:cBhvr>
                                        <p:cTn id="70" dur="1000"/>
                                        <p:tgtEl>
                                          <p:spTgt spid="8"/>
                                        </p:tgtEl>
                                        <p:attrNameLst>
                                          <p:attrName>ppt_x</p:attrName>
                                        </p:attrNameLst>
                                      </p:cBhvr>
                                      <p:tavLst>
                                        <p:tav tm="0">
                                          <p:val>
                                            <p:strVal val="ppt_x"/>
                                          </p:val>
                                        </p:tav>
                                        <p:tav tm="100000">
                                          <p:val>
                                            <p:strVal val="ppt_x"/>
                                          </p:val>
                                        </p:tav>
                                      </p:tavLst>
                                    </p:anim>
                                    <p:anim calcmode="lin" valueType="num">
                                      <p:cBhvr>
                                        <p:cTn id="71" dur="1000"/>
                                        <p:tgtEl>
                                          <p:spTgt spid="8"/>
                                        </p:tgtEl>
                                        <p:attrNameLst>
                                          <p:attrName>ppt_y</p:attrName>
                                        </p:attrNameLst>
                                      </p:cBhvr>
                                      <p:tavLst>
                                        <p:tav tm="0">
                                          <p:val>
                                            <p:strVal val="ppt_y"/>
                                          </p:val>
                                        </p:tav>
                                        <p:tav tm="100000">
                                          <p:val>
                                            <p:strVal val="ppt_y+.1"/>
                                          </p:val>
                                        </p:tav>
                                      </p:tavLst>
                                    </p:anim>
                                    <p:set>
                                      <p:cBhvr>
                                        <p:cTn id="72" dur="1" fill="hold">
                                          <p:stCondLst>
                                            <p:cond delay="999"/>
                                          </p:stCondLst>
                                        </p:cTn>
                                        <p:tgtEl>
                                          <p:spTgt spid="8"/>
                                        </p:tgtEl>
                                        <p:attrNameLst>
                                          <p:attrName>style.visibility</p:attrName>
                                        </p:attrNameLst>
                                      </p:cBhvr>
                                      <p:to>
                                        <p:strVal val="hidden"/>
                                      </p:to>
                                    </p:set>
                                  </p:childTnLst>
                                </p:cTn>
                              </p:par>
                              <p:par>
                                <p:cTn id="73" presetID="42" presetClass="exit" presetSubtype="0" fill="hold" nodeType="withEffect">
                                  <p:stCondLst>
                                    <p:cond delay="0"/>
                                  </p:stCondLst>
                                  <p:childTnLst>
                                    <p:animEffect transition="out" filter="fade">
                                      <p:cBhvr>
                                        <p:cTn id="74" dur="1000"/>
                                        <p:tgtEl>
                                          <p:spTgt spid="10"/>
                                        </p:tgtEl>
                                      </p:cBhvr>
                                    </p:animEffect>
                                    <p:anim calcmode="lin" valueType="num">
                                      <p:cBhvr>
                                        <p:cTn id="75" dur="1000"/>
                                        <p:tgtEl>
                                          <p:spTgt spid="10"/>
                                        </p:tgtEl>
                                        <p:attrNameLst>
                                          <p:attrName>ppt_x</p:attrName>
                                        </p:attrNameLst>
                                      </p:cBhvr>
                                      <p:tavLst>
                                        <p:tav tm="0">
                                          <p:val>
                                            <p:strVal val="ppt_x"/>
                                          </p:val>
                                        </p:tav>
                                        <p:tav tm="100000">
                                          <p:val>
                                            <p:strVal val="ppt_x"/>
                                          </p:val>
                                        </p:tav>
                                      </p:tavLst>
                                    </p:anim>
                                    <p:anim calcmode="lin" valueType="num">
                                      <p:cBhvr>
                                        <p:cTn id="76" dur="1000"/>
                                        <p:tgtEl>
                                          <p:spTgt spid="10"/>
                                        </p:tgtEl>
                                        <p:attrNameLst>
                                          <p:attrName>ppt_y</p:attrName>
                                        </p:attrNameLst>
                                      </p:cBhvr>
                                      <p:tavLst>
                                        <p:tav tm="0">
                                          <p:val>
                                            <p:strVal val="ppt_y"/>
                                          </p:val>
                                        </p:tav>
                                        <p:tav tm="100000">
                                          <p:val>
                                            <p:strVal val="ppt_y+.1"/>
                                          </p:val>
                                        </p:tav>
                                      </p:tavLst>
                                    </p:anim>
                                    <p:set>
                                      <p:cBhvr>
                                        <p:cTn id="77" dur="1" fill="hold">
                                          <p:stCondLst>
                                            <p:cond delay="999"/>
                                          </p:stCondLst>
                                        </p:cTn>
                                        <p:tgtEl>
                                          <p:spTgt spid="10"/>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43"/>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44"/>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42" presetClass="path" presetSubtype="0" accel="50000" decel="50000" fill="hold" nodeType="clickEffect">
                                  <p:stCondLst>
                                    <p:cond delay="0"/>
                                  </p:stCondLst>
                                  <p:childTnLst>
                                    <p:animMotion origin="layout" path="M -4.16667E-6 3.87462E-6 L 0.06407 0.22299 " pathEditMode="relative" rAng="0" ptsTypes="AA">
                                      <p:cBhvr>
                                        <p:cTn id="89" dur="2000" fill="hold"/>
                                        <p:tgtEl>
                                          <p:spTgt spid="45"/>
                                        </p:tgtEl>
                                        <p:attrNameLst>
                                          <p:attrName>ppt_x</p:attrName>
                                          <p:attrName>ppt_y</p:attrName>
                                        </p:attrNameLst>
                                      </p:cBhvr>
                                      <p:rCtr x="3194" y="111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animBg="1"/>
      <p:bldP spid="6" grpId="1" animBg="1"/>
      <p:bldP spid="39" grpId="0"/>
      <p:bldP spid="40"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543800" cy="4343400"/>
          </a:xfrm>
        </p:spPr>
        <p:txBody>
          <a:bodyPr/>
          <a:lstStyle/>
          <a:p>
            <a:r>
              <a:rPr lang="en-US" dirty="0" smtClean="0">
                <a:solidFill>
                  <a:srgbClr val="FFFF00"/>
                </a:solidFill>
              </a:rPr>
              <a:t>Clicker Question  -  Which penny would slip at the lower angular velocity?</a:t>
            </a:r>
            <a:br>
              <a:rPr lang="en-US" dirty="0" smtClean="0">
                <a:solidFill>
                  <a:srgbClr val="FFFF00"/>
                </a:solidFill>
              </a:rPr>
            </a:br>
            <a:r>
              <a:rPr lang="en-US" dirty="0" smtClean="0">
                <a:solidFill>
                  <a:srgbClr val="FFFF00"/>
                </a:solidFill>
              </a:rPr>
              <a:t/>
            </a:r>
            <a:br>
              <a:rPr lang="en-US" dirty="0" smtClean="0">
                <a:solidFill>
                  <a:srgbClr val="FFFF00"/>
                </a:solidFill>
              </a:rPr>
            </a:br>
            <a:r>
              <a:rPr lang="en-US" dirty="0" smtClean="0">
                <a:solidFill>
                  <a:srgbClr val="FFFF00"/>
                </a:solidFill>
              </a:rPr>
              <a:t>A)	The inner penny.</a:t>
            </a:r>
            <a:br>
              <a:rPr lang="en-US" dirty="0" smtClean="0">
                <a:solidFill>
                  <a:srgbClr val="FFFF00"/>
                </a:solidFill>
              </a:rPr>
            </a:br>
            <a:r>
              <a:rPr lang="en-US" dirty="0" smtClean="0">
                <a:solidFill>
                  <a:srgbClr val="FFFF00"/>
                </a:solidFill>
              </a:rPr>
              <a:t>B)	The outer penny.</a:t>
            </a:r>
            <a:br>
              <a:rPr lang="en-US" dirty="0" smtClean="0">
                <a:solidFill>
                  <a:srgbClr val="FFFF00"/>
                </a:solidFill>
              </a:rPr>
            </a:br>
            <a:r>
              <a:rPr lang="en-US" dirty="0" smtClean="0">
                <a:solidFill>
                  <a:srgbClr val="FFFF00"/>
                </a:solidFill>
              </a:rPr>
              <a:t>C)	Both should slip at the same angular 	velocity.</a:t>
            </a:r>
            <a:endParaRPr lang="en-US" dirty="0">
              <a:solidFill>
                <a:srgbClr val="FFFF00"/>
              </a:solidFill>
            </a:endParaRPr>
          </a:p>
        </p:txBody>
      </p:sp>
    </p:spTree>
    <p:extLst>
      <p:ext uri="{BB962C8B-B14F-4D97-AF65-F5344CB8AC3E}">
        <p14:creationId xmlns:p14="http://schemas.microsoft.com/office/powerpoint/2010/main" val="1556959312"/>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543800" cy="1295400"/>
          </a:xfrm>
        </p:spPr>
        <p:txBody>
          <a:bodyPr/>
          <a:lstStyle/>
          <a:p>
            <a:pPr algn="ctr"/>
            <a:r>
              <a:rPr lang="en-US" dirty="0" smtClean="0"/>
              <a:t>Loop the loop - a first look at roller coasters.</a:t>
            </a:r>
            <a:endParaRPr lang="en-US" dirty="0"/>
          </a:p>
        </p:txBody>
      </p:sp>
      <p:sp>
        <p:nvSpPr>
          <p:cNvPr id="3" name="Title 1"/>
          <p:cNvSpPr txBox="1">
            <a:spLocks/>
          </p:cNvSpPr>
          <p:nvPr/>
        </p:nvSpPr>
        <p:spPr>
          <a:xfrm>
            <a:off x="762000" y="1855432"/>
            <a:ext cx="7543800" cy="187836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What happens as the speed of the car drops that results in the car falling off the track?</a:t>
            </a:r>
            <a:endParaRPr lang="en-US" dirty="0"/>
          </a:p>
        </p:txBody>
      </p:sp>
      <p:sp>
        <p:nvSpPr>
          <p:cNvPr id="4" name="Title 1"/>
          <p:cNvSpPr txBox="1">
            <a:spLocks/>
          </p:cNvSpPr>
          <p:nvPr/>
        </p:nvSpPr>
        <p:spPr>
          <a:xfrm>
            <a:off x="762000" y="3733799"/>
            <a:ext cx="7543800" cy="1295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Take 2 minutes to talk it over.</a:t>
            </a:r>
            <a:endParaRPr lang="en-US" dirty="0"/>
          </a:p>
        </p:txBody>
      </p:sp>
    </p:spTree>
    <p:extLst>
      <p:ext uri="{BB962C8B-B14F-4D97-AF65-F5344CB8AC3E}">
        <p14:creationId xmlns:p14="http://schemas.microsoft.com/office/powerpoint/2010/main" val="297599019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543800" cy="609600"/>
          </a:xfrm>
        </p:spPr>
        <p:txBody>
          <a:bodyPr/>
          <a:lstStyle/>
          <a:p>
            <a:pPr algn="ctr"/>
            <a:r>
              <a:rPr lang="en-US" dirty="0" smtClean="0"/>
              <a:t>Top of the loop</a:t>
            </a:r>
            <a:endParaRPr lang="en-US" dirty="0"/>
          </a:p>
        </p:txBody>
      </p:sp>
      <p:sp>
        <p:nvSpPr>
          <p:cNvPr id="3" name="Arc 2"/>
          <p:cNvSpPr>
            <a:spLocks noChangeAspect="1"/>
          </p:cNvSpPr>
          <p:nvPr/>
        </p:nvSpPr>
        <p:spPr>
          <a:xfrm rot="19014460">
            <a:off x="4908611" y="1289480"/>
            <a:ext cx="3657600" cy="3657600"/>
          </a:xfrm>
          <a:prstGeom prst="arc">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a:spLocks noChangeAspect="1"/>
          </p:cNvSpPr>
          <p:nvPr/>
        </p:nvSpPr>
        <p:spPr>
          <a:xfrm>
            <a:off x="6600251" y="1295400"/>
            <a:ext cx="274320" cy="27432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152400" y="1143000"/>
            <a:ext cx="2766134" cy="17526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What do we need to add to the picture?</a:t>
            </a:r>
            <a:endParaRPr lang="en-US" dirty="0"/>
          </a:p>
        </p:txBody>
      </p:sp>
      <p:grpSp>
        <p:nvGrpSpPr>
          <p:cNvPr id="22" name="Group 21"/>
          <p:cNvGrpSpPr/>
          <p:nvPr/>
        </p:nvGrpSpPr>
        <p:grpSpPr>
          <a:xfrm>
            <a:off x="6934200" y="114300"/>
            <a:ext cx="1981200" cy="1181100"/>
            <a:chOff x="6934200" y="114300"/>
            <a:chExt cx="1981200" cy="1181100"/>
          </a:xfrm>
        </p:grpSpPr>
        <p:cxnSp>
          <p:nvCxnSpPr>
            <p:cNvPr id="8" name="Straight Arrow Connector 7"/>
            <p:cNvCxnSpPr/>
            <p:nvPr/>
          </p:nvCxnSpPr>
          <p:spPr>
            <a:xfrm>
              <a:off x="8382000" y="457200"/>
              <a:ext cx="0" cy="609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6934200" y="114300"/>
              <a:ext cx="1981200" cy="1181100"/>
              <a:chOff x="6934200" y="114300"/>
              <a:chExt cx="1981200" cy="1181100"/>
            </a:xfrm>
          </p:grpSpPr>
          <p:cxnSp>
            <p:nvCxnSpPr>
              <p:cNvPr id="7" name="Straight Arrow Connector 6"/>
              <p:cNvCxnSpPr/>
              <p:nvPr/>
            </p:nvCxnSpPr>
            <p:spPr>
              <a:xfrm flipH="1">
                <a:off x="7467600" y="457200"/>
                <a:ext cx="9144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8382000" y="609600"/>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y</a:t>
                </a:r>
              </a:p>
            </p:txBody>
          </p:sp>
          <p:sp>
            <p:nvSpPr>
              <p:cNvPr id="12" name="Title 1"/>
              <p:cNvSpPr txBox="1">
                <a:spLocks/>
              </p:cNvSpPr>
              <p:nvPr/>
            </p:nvSpPr>
            <p:spPr>
              <a:xfrm>
                <a:off x="6934200" y="114300"/>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x</a:t>
                </a:r>
                <a:endParaRPr lang="en-US" dirty="0"/>
              </a:p>
            </p:txBody>
          </p:sp>
        </p:grpSp>
      </p:grpSp>
      <p:cxnSp>
        <p:nvCxnSpPr>
          <p:cNvPr id="15" name="Straight Arrow Connector 14"/>
          <p:cNvCxnSpPr/>
          <p:nvPr/>
        </p:nvCxnSpPr>
        <p:spPr>
          <a:xfrm>
            <a:off x="6737411" y="1676400"/>
            <a:ext cx="0" cy="76200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6" name="Title 1"/>
          <p:cNvSpPr txBox="1">
            <a:spLocks/>
          </p:cNvSpPr>
          <p:nvPr/>
        </p:nvSpPr>
        <p:spPr>
          <a:xfrm>
            <a:off x="6819900" y="1714500"/>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mg</a:t>
            </a:r>
            <a:endParaRPr lang="en-US" dirty="0">
              <a:solidFill>
                <a:srgbClr val="00B0F0"/>
              </a:solidFill>
            </a:endParaRPr>
          </a:p>
        </p:txBody>
      </p:sp>
      <p:sp>
        <p:nvSpPr>
          <p:cNvPr id="17" name="Title 1"/>
          <p:cNvSpPr txBox="1">
            <a:spLocks/>
          </p:cNvSpPr>
          <p:nvPr/>
        </p:nvSpPr>
        <p:spPr>
          <a:xfrm>
            <a:off x="6066851" y="611818"/>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N</a:t>
            </a:r>
            <a:endParaRPr lang="en-US" dirty="0">
              <a:solidFill>
                <a:srgbClr val="00B0F0"/>
              </a:solidFill>
            </a:endParaRPr>
          </a:p>
        </p:txBody>
      </p:sp>
      <p:cxnSp>
        <p:nvCxnSpPr>
          <p:cNvPr id="18" name="Straight Arrow Connector 17"/>
          <p:cNvCxnSpPr/>
          <p:nvPr/>
        </p:nvCxnSpPr>
        <p:spPr>
          <a:xfrm>
            <a:off x="6737411" y="516384"/>
            <a:ext cx="0" cy="76200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737411" y="2590800"/>
            <a:ext cx="0" cy="762000"/>
          </a:xfrm>
          <a:prstGeom prst="straightConnector1">
            <a:avLst/>
          </a:prstGeom>
          <a:ln w="50800" cmpd="dbl">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6819900" y="2590800"/>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rgbClr val="FFFF00"/>
                </a:solidFill>
              </a:rPr>
              <a:t>a</a:t>
            </a:r>
          </a:p>
        </p:txBody>
      </p:sp>
      <p:sp>
        <p:nvSpPr>
          <p:cNvPr id="21" name="Title 1"/>
          <p:cNvSpPr txBox="1">
            <a:spLocks/>
          </p:cNvSpPr>
          <p:nvPr/>
        </p:nvSpPr>
        <p:spPr>
          <a:xfrm>
            <a:off x="228600" y="3276600"/>
            <a:ext cx="6019800" cy="26932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FFFF00"/>
                </a:solidFill>
              </a:rPr>
              <a:t>Clicker Question  -  Did I leave out the upward force?</a:t>
            </a:r>
          </a:p>
          <a:p>
            <a:endParaRPr lang="en-US" dirty="0">
              <a:solidFill>
                <a:srgbClr val="FFFF00"/>
              </a:solidFill>
            </a:endParaRPr>
          </a:p>
          <a:p>
            <a:r>
              <a:rPr lang="en-US" dirty="0" smtClean="0">
                <a:solidFill>
                  <a:srgbClr val="FFFF00"/>
                </a:solidFill>
              </a:rPr>
              <a:t>A)	Yes</a:t>
            </a:r>
          </a:p>
          <a:p>
            <a:r>
              <a:rPr lang="en-US" dirty="0" smtClean="0">
                <a:solidFill>
                  <a:srgbClr val="FFFF00"/>
                </a:solidFill>
              </a:rPr>
              <a:t>B)	No</a:t>
            </a:r>
            <a:endParaRPr lang="en-US" dirty="0">
              <a:solidFill>
                <a:srgbClr val="FFFF00"/>
              </a:solidFill>
            </a:endParaRPr>
          </a:p>
        </p:txBody>
      </p:sp>
      <p:sp>
        <p:nvSpPr>
          <p:cNvPr id="23" name="Title 1"/>
          <p:cNvSpPr txBox="1">
            <a:spLocks/>
          </p:cNvSpPr>
          <p:nvPr/>
        </p:nvSpPr>
        <p:spPr>
          <a:xfrm>
            <a:off x="4657151" y="3733800"/>
            <a:ext cx="3886200" cy="246337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What next?  Newton of course!</a:t>
            </a:r>
          </a:p>
          <a:p>
            <a:endParaRPr lang="en-US" dirty="0"/>
          </a:p>
          <a:p>
            <a:r>
              <a:rPr lang="en-US" dirty="0" smtClean="0"/>
              <a:t>mg + N = ma</a:t>
            </a:r>
            <a:endParaRPr lang="en-US" dirty="0"/>
          </a:p>
        </p:txBody>
      </p:sp>
    </p:spTree>
    <p:extLst>
      <p:ext uri="{BB962C8B-B14F-4D97-AF65-F5344CB8AC3E}">
        <p14:creationId xmlns:p14="http://schemas.microsoft.com/office/powerpoint/2010/main" val="177087079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16" grpId="0"/>
      <p:bldP spid="17" grpId="0"/>
      <p:bldP spid="20" grpId="0"/>
      <p:bldP spid="21"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543800" cy="1143000"/>
          </a:xfrm>
        </p:spPr>
        <p:txBody>
          <a:bodyPr/>
          <a:lstStyle/>
          <a:p>
            <a:r>
              <a:rPr lang="en-US" dirty="0" smtClean="0"/>
              <a:t>Is the speed changing at the very top of the loop?</a:t>
            </a:r>
            <a:endParaRPr lang="en-US" dirty="0"/>
          </a:p>
        </p:txBody>
      </p:sp>
      <p:sp>
        <p:nvSpPr>
          <p:cNvPr id="3" name="Title 1"/>
          <p:cNvSpPr txBox="1">
            <a:spLocks/>
          </p:cNvSpPr>
          <p:nvPr/>
        </p:nvSpPr>
        <p:spPr>
          <a:xfrm>
            <a:off x="762000" y="1708952"/>
            <a:ext cx="4219113" cy="12954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 only acceleration is radial, v</a:t>
            </a:r>
            <a:r>
              <a:rPr lang="en-US" baseline="30000" dirty="0" smtClean="0"/>
              <a:t>2</a:t>
            </a:r>
            <a:r>
              <a:rPr lang="en-US" dirty="0" smtClean="0"/>
              <a:t>/r.</a:t>
            </a:r>
            <a:endParaRPr lang="en-US" dirty="0"/>
          </a:p>
        </p:txBody>
      </p:sp>
      <p:sp>
        <p:nvSpPr>
          <p:cNvPr id="4" name="Title 1"/>
          <p:cNvSpPr txBox="1">
            <a:spLocks/>
          </p:cNvSpPr>
          <p:nvPr/>
        </p:nvSpPr>
        <p:spPr>
          <a:xfrm>
            <a:off x="762000" y="3194113"/>
            <a:ext cx="5771671" cy="33028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smtClean="0"/>
          </a:p>
          <a:p>
            <a:r>
              <a:rPr lang="en-US" dirty="0" smtClean="0"/>
              <a:t>Suppose I release the car from a different altitude.  The velocity at the top will change.</a:t>
            </a:r>
          </a:p>
          <a:p>
            <a:r>
              <a:rPr lang="en-US" dirty="0" smtClean="0"/>
              <a:t>If changing v changes the size of the acceleration, what else changes if v, say, gets larger?</a:t>
            </a:r>
            <a:endParaRPr lang="en-US" dirty="0"/>
          </a:p>
        </p:txBody>
      </p:sp>
      <p:sp>
        <p:nvSpPr>
          <p:cNvPr id="5" name="Arc 4"/>
          <p:cNvSpPr>
            <a:spLocks noChangeAspect="1"/>
          </p:cNvSpPr>
          <p:nvPr/>
        </p:nvSpPr>
        <p:spPr>
          <a:xfrm rot="19014460">
            <a:off x="4908613" y="2083293"/>
            <a:ext cx="3657600" cy="3657600"/>
          </a:xfrm>
          <a:prstGeom prst="arc">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5"/>
          <p:cNvSpPr>
            <a:spLocks noChangeAspect="1"/>
          </p:cNvSpPr>
          <p:nvPr/>
        </p:nvSpPr>
        <p:spPr>
          <a:xfrm>
            <a:off x="6600253" y="2089213"/>
            <a:ext cx="274320" cy="27432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6934202" y="908113"/>
            <a:ext cx="1981200" cy="1181100"/>
            <a:chOff x="6934200" y="114300"/>
            <a:chExt cx="1981200" cy="1181100"/>
          </a:xfrm>
        </p:grpSpPr>
        <p:cxnSp>
          <p:nvCxnSpPr>
            <p:cNvPr id="8" name="Straight Arrow Connector 7"/>
            <p:cNvCxnSpPr/>
            <p:nvPr/>
          </p:nvCxnSpPr>
          <p:spPr>
            <a:xfrm>
              <a:off x="8382000" y="457200"/>
              <a:ext cx="0" cy="609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934200" y="114300"/>
              <a:ext cx="1981200" cy="1181100"/>
              <a:chOff x="6934200" y="114300"/>
              <a:chExt cx="1981200" cy="1181100"/>
            </a:xfrm>
          </p:grpSpPr>
          <p:cxnSp>
            <p:nvCxnSpPr>
              <p:cNvPr id="10" name="Straight Arrow Connector 9"/>
              <p:cNvCxnSpPr/>
              <p:nvPr/>
            </p:nvCxnSpPr>
            <p:spPr>
              <a:xfrm flipH="1">
                <a:off x="7467600" y="457200"/>
                <a:ext cx="9144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8382000" y="609600"/>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y</a:t>
                </a:r>
              </a:p>
            </p:txBody>
          </p:sp>
          <p:sp>
            <p:nvSpPr>
              <p:cNvPr id="12" name="Title 1"/>
              <p:cNvSpPr txBox="1">
                <a:spLocks/>
              </p:cNvSpPr>
              <p:nvPr/>
            </p:nvSpPr>
            <p:spPr>
              <a:xfrm>
                <a:off x="6934200" y="114300"/>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x</a:t>
                </a:r>
                <a:endParaRPr lang="en-US" dirty="0"/>
              </a:p>
            </p:txBody>
          </p:sp>
        </p:grpSp>
      </p:grpSp>
      <p:cxnSp>
        <p:nvCxnSpPr>
          <p:cNvPr id="13" name="Straight Arrow Connector 12"/>
          <p:cNvCxnSpPr/>
          <p:nvPr/>
        </p:nvCxnSpPr>
        <p:spPr>
          <a:xfrm>
            <a:off x="6737413" y="2470213"/>
            <a:ext cx="0" cy="76200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a:xfrm>
            <a:off x="6819902" y="2508313"/>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mg</a:t>
            </a:r>
            <a:endParaRPr lang="en-US" dirty="0">
              <a:solidFill>
                <a:srgbClr val="00B0F0"/>
              </a:solidFill>
            </a:endParaRPr>
          </a:p>
        </p:txBody>
      </p:sp>
      <p:sp>
        <p:nvSpPr>
          <p:cNvPr id="15" name="Title 1"/>
          <p:cNvSpPr txBox="1">
            <a:spLocks/>
          </p:cNvSpPr>
          <p:nvPr/>
        </p:nvSpPr>
        <p:spPr>
          <a:xfrm>
            <a:off x="6066853" y="1405631"/>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N</a:t>
            </a:r>
            <a:endParaRPr lang="en-US" dirty="0">
              <a:solidFill>
                <a:srgbClr val="00B0F0"/>
              </a:solidFill>
            </a:endParaRPr>
          </a:p>
        </p:txBody>
      </p:sp>
      <p:cxnSp>
        <p:nvCxnSpPr>
          <p:cNvPr id="16" name="Straight Arrow Connector 15"/>
          <p:cNvCxnSpPr/>
          <p:nvPr/>
        </p:nvCxnSpPr>
        <p:spPr>
          <a:xfrm>
            <a:off x="6737413" y="1310197"/>
            <a:ext cx="0" cy="76200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737413" y="3384613"/>
            <a:ext cx="0" cy="762000"/>
          </a:xfrm>
          <a:prstGeom prst="straightConnector1">
            <a:avLst/>
          </a:prstGeom>
          <a:ln w="50800" cmpd="dbl">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6819902" y="3384613"/>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rgbClr val="FFFF00"/>
                </a:solidFill>
              </a:rPr>
              <a:t>a</a:t>
            </a:r>
          </a:p>
        </p:txBody>
      </p:sp>
    </p:spTree>
    <p:extLst>
      <p:ext uri="{BB962C8B-B14F-4D97-AF65-F5344CB8AC3E}">
        <p14:creationId xmlns:p14="http://schemas.microsoft.com/office/powerpoint/2010/main" val="340336340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12813"/>
            <a:ext cx="8305800" cy="1143000"/>
          </a:xfrm>
        </p:spPr>
        <p:txBody>
          <a:bodyPr/>
          <a:lstStyle/>
          <a:p>
            <a:r>
              <a:rPr lang="en-US" dirty="0" smtClean="0"/>
              <a:t>What happens as I release the car from lower and lower points on the track?</a:t>
            </a:r>
            <a:endParaRPr lang="en-US" dirty="0"/>
          </a:p>
        </p:txBody>
      </p:sp>
      <p:sp>
        <p:nvSpPr>
          <p:cNvPr id="3" name="Title 1"/>
          <p:cNvSpPr txBox="1">
            <a:spLocks/>
          </p:cNvSpPr>
          <p:nvPr/>
        </p:nvSpPr>
        <p:spPr>
          <a:xfrm>
            <a:off x="381000" y="1860612"/>
            <a:ext cx="4800600" cy="25589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There is a critical velocity to just avoid falling off the track.  </a:t>
            </a:r>
            <a:r>
              <a:rPr lang="en-US" dirty="0" smtClean="0">
                <a:solidFill>
                  <a:srgbClr val="FFFF00"/>
                </a:solidFill>
              </a:rPr>
              <a:t>Take 1 minute and work it out.</a:t>
            </a:r>
            <a:endParaRPr lang="en-US" dirty="0">
              <a:solidFill>
                <a:srgbClr val="FFFF00"/>
              </a:solidFill>
            </a:endParaRPr>
          </a:p>
        </p:txBody>
      </p:sp>
      <p:sp>
        <p:nvSpPr>
          <p:cNvPr id="5" name="Arc 4"/>
          <p:cNvSpPr>
            <a:spLocks noChangeAspect="1"/>
          </p:cNvSpPr>
          <p:nvPr/>
        </p:nvSpPr>
        <p:spPr>
          <a:xfrm rot="19014460">
            <a:off x="4908613" y="2083293"/>
            <a:ext cx="3657600" cy="3657600"/>
          </a:xfrm>
          <a:prstGeom prst="arc">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5"/>
          <p:cNvSpPr>
            <a:spLocks noChangeAspect="1"/>
          </p:cNvSpPr>
          <p:nvPr/>
        </p:nvSpPr>
        <p:spPr>
          <a:xfrm>
            <a:off x="6600253" y="2089213"/>
            <a:ext cx="274320" cy="27432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6934202" y="908113"/>
            <a:ext cx="1981200" cy="1181100"/>
            <a:chOff x="6934200" y="114300"/>
            <a:chExt cx="1981200" cy="1181100"/>
          </a:xfrm>
        </p:grpSpPr>
        <p:cxnSp>
          <p:nvCxnSpPr>
            <p:cNvPr id="8" name="Straight Arrow Connector 7"/>
            <p:cNvCxnSpPr/>
            <p:nvPr/>
          </p:nvCxnSpPr>
          <p:spPr>
            <a:xfrm>
              <a:off x="8382000" y="457200"/>
              <a:ext cx="0" cy="609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934200" y="114300"/>
              <a:ext cx="1981200" cy="1181100"/>
              <a:chOff x="6934200" y="114300"/>
              <a:chExt cx="1981200" cy="1181100"/>
            </a:xfrm>
          </p:grpSpPr>
          <p:cxnSp>
            <p:nvCxnSpPr>
              <p:cNvPr id="10" name="Straight Arrow Connector 9"/>
              <p:cNvCxnSpPr/>
              <p:nvPr/>
            </p:nvCxnSpPr>
            <p:spPr>
              <a:xfrm flipH="1">
                <a:off x="7467600" y="457200"/>
                <a:ext cx="9144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8382000" y="609600"/>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y</a:t>
                </a:r>
              </a:p>
            </p:txBody>
          </p:sp>
          <p:sp>
            <p:nvSpPr>
              <p:cNvPr id="12" name="Title 1"/>
              <p:cNvSpPr txBox="1">
                <a:spLocks/>
              </p:cNvSpPr>
              <p:nvPr/>
            </p:nvSpPr>
            <p:spPr>
              <a:xfrm>
                <a:off x="6934200" y="114300"/>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x</a:t>
                </a:r>
                <a:endParaRPr lang="en-US" dirty="0"/>
              </a:p>
            </p:txBody>
          </p:sp>
        </p:grpSp>
      </p:grpSp>
      <p:cxnSp>
        <p:nvCxnSpPr>
          <p:cNvPr id="13" name="Straight Arrow Connector 12"/>
          <p:cNvCxnSpPr/>
          <p:nvPr/>
        </p:nvCxnSpPr>
        <p:spPr>
          <a:xfrm>
            <a:off x="6737413" y="2470213"/>
            <a:ext cx="0" cy="76200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a:xfrm>
            <a:off x="6819902" y="2508313"/>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mg</a:t>
            </a:r>
            <a:endParaRPr lang="en-US" dirty="0">
              <a:solidFill>
                <a:srgbClr val="00B0F0"/>
              </a:solidFill>
            </a:endParaRPr>
          </a:p>
        </p:txBody>
      </p:sp>
      <p:sp>
        <p:nvSpPr>
          <p:cNvPr id="15" name="Title 1"/>
          <p:cNvSpPr txBox="1">
            <a:spLocks/>
          </p:cNvSpPr>
          <p:nvPr/>
        </p:nvSpPr>
        <p:spPr>
          <a:xfrm>
            <a:off x="6066853" y="1405631"/>
            <a:ext cx="533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B0F0"/>
                </a:solidFill>
              </a:rPr>
              <a:t>N</a:t>
            </a:r>
            <a:endParaRPr lang="en-US" dirty="0">
              <a:solidFill>
                <a:srgbClr val="00B0F0"/>
              </a:solidFill>
            </a:endParaRPr>
          </a:p>
        </p:txBody>
      </p:sp>
      <p:cxnSp>
        <p:nvCxnSpPr>
          <p:cNvPr id="16" name="Straight Arrow Connector 15"/>
          <p:cNvCxnSpPr/>
          <p:nvPr/>
        </p:nvCxnSpPr>
        <p:spPr>
          <a:xfrm>
            <a:off x="6737413" y="1310197"/>
            <a:ext cx="0" cy="76200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737413" y="3384613"/>
            <a:ext cx="0" cy="762000"/>
          </a:xfrm>
          <a:prstGeom prst="straightConnector1">
            <a:avLst/>
          </a:prstGeom>
          <a:ln w="50800" cmpd="dbl">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6819902" y="3384613"/>
            <a:ext cx="7620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rgbClr val="FFFF00"/>
                </a:solidFill>
              </a:rPr>
              <a:t>a</a:t>
            </a:r>
          </a:p>
        </p:txBody>
      </p:sp>
      <p:graphicFrame>
        <p:nvGraphicFramePr>
          <p:cNvPr id="19" name="Object 18"/>
          <p:cNvGraphicFramePr>
            <a:graphicFrameLocks noChangeAspect="1"/>
          </p:cNvGraphicFramePr>
          <p:nvPr>
            <p:extLst>
              <p:ext uri="{D42A27DB-BD31-4B8C-83A1-F6EECF244321}">
                <p14:modId xmlns:p14="http://schemas.microsoft.com/office/powerpoint/2010/main" val="2845872792"/>
              </p:ext>
            </p:extLst>
          </p:nvPr>
        </p:nvGraphicFramePr>
        <p:xfrm>
          <a:off x="533400" y="4495800"/>
          <a:ext cx="2743200" cy="1930320"/>
        </p:xfrm>
        <a:graphic>
          <a:graphicData uri="http://schemas.openxmlformats.org/presentationml/2006/ole">
            <mc:AlternateContent xmlns:mc="http://schemas.openxmlformats.org/markup-compatibility/2006">
              <mc:Choice xmlns:v="urn:schemas-microsoft-com:vml" Requires="v">
                <p:oleObj spid="_x0000_s2054" name="Equation" r:id="rId3" imgW="1371600" imgH="965160" progId="Equation.3">
                  <p:embed/>
                </p:oleObj>
              </mc:Choice>
              <mc:Fallback>
                <p:oleObj name="Equation" r:id="rId3" imgW="1371600" imgH="965160" progId="Equation.3">
                  <p:embed/>
                  <p:pic>
                    <p:nvPicPr>
                      <p:cNvPr id="0" name=""/>
                      <p:cNvPicPr/>
                      <p:nvPr/>
                    </p:nvPicPr>
                    <p:blipFill>
                      <a:blip r:embed="rId4"/>
                      <a:stretch>
                        <a:fillRect/>
                      </a:stretch>
                    </p:blipFill>
                    <p:spPr>
                      <a:xfrm>
                        <a:off x="533400" y="4495800"/>
                        <a:ext cx="2743200" cy="1930320"/>
                      </a:xfrm>
                      <a:prstGeom prst="rect">
                        <a:avLst/>
                      </a:prstGeom>
                      <a:solidFill>
                        <a:schemeClr val="accent1">
                          <a:lumMod val="60000"/>
                          <a:lumOff val="40000"/>
                        </a:schemeClr>
                      </a:solidFill>
                    </p:spPr>
                  </p:pic>
                </p:oleObj>
              </mc:Fallback>
            </mc:AlternateContent>
          </a:graphicData>
        </a:graphic>
      </p:graphicFrame>
    </p:spTree>
    <p:extLst>
      <p:ext uri="{BB962C8B-B14F-4D97-AF65-F5344CB8AC3E}">
        <p14:creationId xmlns:p14="http://schemas.microsoft.com/office/powerpoint/2010/main" val="246234140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519</TotalTime>
  <Words>571</Words>
  <Application>Microsoft Office PowerPoint</Application>
  <PresentationFormat>On-screen Show (4:3)</PresentationFormat>
  <Paragraphs>82</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Default Theme</vt:lpstr>
      <vt:lpstr>Microsoft Equation 3.0</vt:lpstr>
      <vt:lpstr>Physics 101  -  Lecture 7</vt:lpstr>
      <vt:lpstr>These are from chapters 7 &amp; 8</vt:lpstr>
      <vt:lpstr>Spinning about a fixed axis and rolling without slipping</vt:lpstr>
      <vt:lpstr>Radial Acceleration</vt:lpstr>
      <vt:lpstr>Clicker Question  -  Which penny would slip at the lower angular velocity?  A) The inner penny. B) The outer penny. C) Both should slip at the same angular  velocity.</vt:lpstr>
      <vt:lpstr>Loop the loop - a first look at roller coasters.</vt:lpstr>
      <vt:lpstr>Top of the loop</vt:lpstr>
      <vt:lpstr>Is the speed changing at the very top of the loop?</vt:lpstr>
      <vt:lpstr>What happens as I release the car from lower and lower points on the track?</vt:lpstr>
      <vt:lpstr>Clicker Question  -  A car driver over a large hump in the road.  The hump has the shape of the top part of a circle of radius 10m.  Ignore the distance from the road to the car itself and find the maximum speed of the car if it is to remain in contact with the road. A) 9.8m/s B) 98m/s C) 9.9m/s D) 1.0m/s</vt:lpstr>
      <vt:lpstr>Planetary Motion</vt:lpstr>
      <vt:lpstr>Draw a picture of Europa  -  It’s easy!</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33</cp:revision>
  <dcterms:created xsi:type="dcterms:W3CDTF">2012-09-16T23:14:53Z</dcterms:created>
  <dcterms:modified xsi:type="dcterms:W3CDTF">2012-09-19T16:27:46Z</dcterms:modified>
</cp:coreProperties>
</file>