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notesMasterIdLst>
    <p:notesMasterId r:id="rId12"/>
  </p:notesMasterIdLst>
  <p:sldIdLst>
    <p:sldId id="257" r:id="rId2"/>
    <p:sldId id="282" r:id="rId3"/>
    <p:sldId id="283" r:id="rId4"/>
    <p:sldId id="284" r:id="rId5"/>
    <p:sldId id="285" r:id="rId6"/>
    <p:sldId id="286" r:id="rId7"/>
    <p:sldId id="287" r:id="rId8"/>
    <p:sldId id="288" r:id="rId9"/>
    <p:sldId id="289" r:id="rId10"/>
    <p:sldId id="290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3300"/>
    <a:srgbClr val="A1DBA4"/>
    <a:srgbClr val="B686DA"/>
    <a:srgbClr val="FFDD71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1834" autoAdjust="0"/>
  </p:normalViewPr>
  <p:slideViewPr>
    <p:cSldViewPr>
      <p:cViewPr varScale="1">
        <p:scale>
          <a:sx n="103" d="100"/>
          <a:sy n="103" d="100"/>
        </p:scale>
        <p:origin x="-121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45720" cy="4572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7" Type="http://schemas.openxmlformats.org/officeDocument/2006/relationships/image" Target="../media/image15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image" Target="../media/image18.wmf"/><Relationship Id="rId7" Type="http://schemas.openxmlformats.org/officeDocument/2006/relationships/image" Target="../media/image22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6" Type="http://schemas.openxmlformats.org/officeDocument/2006/relationships/image" Target="../media/image21.wmf"/><Relationship Id="rId11" Type="http://schemas.openxmlformats.org/officeDocument/2006/relationships/image" Target="../media/image26.wmf"/><Relationship Id="rId5" Type="http://schemas.openxmlformats.org/officeDocument/2006/relationships/image" Target="../media/image20.wmf"/><Relationship Id="rId10" Type="http://schemas.openxmlformats.org/officeDocument/2006/relationships/image" Target="../media/image25.wmf"/><Relationship Id="rId4" Type="http://schemas.openxmlformats.org/officeDocument/2006/relationships/image" Target="../media/image19.wmf"/><Relationship Id="rId9" Type="http://schemas.openxmlformats.org/officeDocument/2006/relationships/image" Target="../media/image2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071FFD-C035-4E47-ABC8-35C7A43D8A7B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2DDE62-0F45-4A26-8B3A-EBD5CE1A8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944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683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683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683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683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683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683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683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683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68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447800"/>
            <a:ext cx="7543800" cy="838200"/>
          </a:xfrm>
        </p:spPr>
        <p:txBody>
          <a:bodyPr>
            <a:noAutofit/>
          </a:bodyPr>
          <a:lstStyle>
            <a:lvl1pPr>
              <a:defRPr sz="3600">
                <a:solidFill>
                  <a:schemeClr val="tx1"/>
                </a:solidFill>
                <a:latin typeface="Garamond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ransition>
    <p:wipe dir="d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5.bin"/><Relationship Id="rId5" Type="http://schemas.openxmlformats.org/officeDocument/2006/relationships/image" Target="../media/image31.jpeg"/><Relationship Id="rId4" Type="http://schemas.openxmlformats.org/officeDocument/2006/relationships/image" Target="../media/image2.jpeg"/><Relationship Id="rId9" Type="http://schemas.openxmlformats.org/officeDocument/2006/relationships/image" Target="../media/image30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gi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jpeg"/><Relationship Id="rId9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5.gi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11" Type="http://schemas.openxmlformats.org/officeDocument/2006/relationships/image" Target="../media/image8.wmf"/><Relationship Id="rId5" Type="http://schemas.openxmlformats.org/officeDocument/2006/relationships/oleObject" Target="../embeddings/oleObject3.bin"/><Relationship Id="rId10" Type="http://schemas.openxmlformats.org/officeDocument/2006/relationships/oleObject" Target="../embeddings/oleObject5.bin"/><Relationship Id="rId4" Type="http://schemas.openxmlformats.org/officeDocument/2006/relationships/image" Target="../media/image2.jpeg"/><Relationship Id="rId9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13" Type="http://schemas.openxmlformats.org/officeDocument/2006/relationships/oleObject" Target="../embeddings/oleObject10.bin"/><Relationship Id="rId18" Type="http://schemas.openxmlformats.org/officeDocument/2006/relationships/image" Target="../media/image15.wmf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7.bin"/><Relationship Id="rId12" Type="http://schemas.openxmlformats.org/officeDocument/2006/relationships/image" Target="../media/image12.wmf"/><Relationship Id="rId17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4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wmf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6.bin"/><Relationship Id="rId15" Type="http://schemas.openxmlformats.org/officeDocument/2006/relationships/oleObject" Target="../embeddings/oleObject11.bin"/><Relationship Id="rId10" Type="http://schemas.openxmlformats.org/officeDocument/2006/relationships/image" Target="../media/image11.wmf"/><Relationship Id="rId4" Type="http://schemas.openxmlformats.org/officeDocument/2006/relationships/image" Target="../media/image2.jpeg"/><Relationship Id="rId9" Type="http://schemas.openxmlformats.org/officeDocument/2006/relationships/oleObject" Target="../embeddings/oleObject8.bin"/><Relationship Id="rId14" Type="http://schemas.openxmlformats.org/officeDocument/2006/relationships/image" Target="../media/image13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13" Type="http://schemas.openxmlformats.org/officeDocument/2006/relationships/oleObject" Target="../embeddings/oleObject17.bin"/><Relationship Id="rId18" Type="http://schemas.openxmlformats.org/officeDocument/2006/relationships/image" Target="../media/image22.wmf"/><Relationship Id="rId26" Type="http://schemas.openxmlformats.org/officeDocument/2006/relationships/image" Target="../media/image26.wmf"/><Relationship Id="rId3" Type="http://schemas.openxmlformats.org/officeDocument/2006/relationships/notesSlide" Target="../notesSlides/notesSlide5.xml"/><Relationship Id="rId21" Type="http://schemas.openxmlformats.org/officeDocument/2006/relationships/oleObject" Target="../embeddings/oleObject21.bin"/><Relationship Id="rId7" Type="http://schemas.openxmlformats.org/officeDocument/2006/relationships/oleObject" Target="../embeddings/oleObject14.bin"/><Relationship Id="rId12" Type="http://schemas.openxmlformats.org/officeDocument/2006/relationships/image" Target="../media/image19.wmf"/><Relationship Id="rId17" Type="http://schemas.openxmlformats.org/officeDocument/2006/relationships/oleObject" Target="../embeddings/oleObject19.bin"/><Relationship Id="rId25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1.wmf"/><Relationship Id="rId20" Type="http://schemas.openxmlformats.org/officeDocument/2006/relationships/image" Target="../media/image23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16.wmf"/><Relationship Id="rId11" Type="http://schemas.openxmlformats.org/officeDocument/2006/relationships/oleObject" Target="../embeddings/oleObject16.bin"/><Relationship Id="rId24" Type="http://schemas.openxmlformats.org/officeDocument/2006/relationships/image" Target="../media/image25.wmf"/><Relationship Id="rId5" Type="http://schemas.openxmlformats.org/officeDocument/2006/relationships/oleObject" Target="../embeddings/oleObject13.bin"/><Relationship Id="rId15" Type="http://schemas.openxmlformats.org/officeDocument/2006/relationships/oleObject" Target="../embeddings/oleObject18.bin"/><Relationship Id="rId23" Type="http://schemas.openxmlformats.org/officeDocument/2006/relationships/oleObject" Target="../embeddings/oleObject22.bin"/><Relationship Id="rId10" Type="http://schemas.openxmlformats.org/officeDocument/2006/relationships/image" Target="../media/image18.wmf"/><Relationship Id="rId19" Type="http://schemas.openxmlformats.org/officeDocument/2006/relationships/oleObject" Target="../embeddings/oleObject20.bin"/><Relationship Id="rId4" Type="http://schemas.openxmlformats.org/officeDocument/2006/relationships/image" Target="../media/image2.jpeg"/><Relationship Id="rId9" Type="http://schemas.openxmlformats.org/officeDocument/2006/relationships/oleObject" Target="../embeddings/oleObject15.bin"/><Relationship Id="rId14" Type="http://schemas.openxmlformats.org/officeDocument/2006/relationships/image" Target="../media/image20.wmf"/><Relationship Id="rId22" Type="http://schemas.openxmlformats.org/officeDocument/2006/relationships/image" Target="../media/image24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57200"/>
            <a:ext cx="7543800" cy="838200"/>
          </a:xfrm>
        </p:spPr>
        <p:txBody>
          <a:bodyPr/>
          <a:lstStyle/>
          <a:p>
            <a:pPr algn="ctr"/>
            <a:r>
              <a:rPr lang="en-US" dirty="0" smtClean="0"/>
              <a:t>Physics 101  -  Lecture 26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691640" y="1720735"/>
            <a:ext cx="5897880" cy="53721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Today’s lecture will cover sections 14.5 to 14.8</a:t>
            </a:r>
            <a:endParaRPr lang="en-US" sz="24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 smtClean="0">
                <a:solidFill>
                  <a:schemeClr val="bg1"/>
                </a:solidFill>
              </a:rPr>
              <a:t>1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25245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 smtClean="0">
                <a:solidFill>
                  <a:schemeClr val="bg1"/>
                </a:solidFill>
              </a:rPr>
              <a:t>10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75457" y="193155"/>
            <a:ext cx="3200400" cy="5943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Blackbody Results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75457" y="3017520"/>
            <a:ext cx="3102495" cy="1691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dirty="0" smtClean="0"/>
              <a:t>Stefan’s law works for absorption and radiation.  Just use it twice.  Be sure to use the temperature of the emitting body.</a:t>
            </a:r>
          </a:p>
        </p:txBody>
      </p:sp>
      <p:pic>
        <p:nvPicPr>
          <p:cNvPr id="119810" name="Picture 2" descr="http://www.google.ca/url?source=imglanding&amp;ct=img&amp;q=http://www.webexhibits.org/causesofcolor/images/content/29z.jpg&amp;sa=X&amp;ei=YXi_UI7yMMrm2QXQwoDICA&amp;ved=0CAwQ8wc&amp;usg=AFQjCNHB73syfRfnA7m14XSHrdH8ihW6S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997" y="1594080"/>
            <a:ext cx="5276850" cy="527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375457" y="994496"/>
            <a:ext cx="3154680" cy="7315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Stefan’s Radiation Law</a:t>
            </a:r>
          </a:p>
          <a:p>
            <a:r>
              <a:rPr lang="en-US" sz="2400" dirty="0" smtClean="0"/>
              <a:t>( Sum over wavelengths )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8320941"/>
              </p:ext>
            </p:extLst>
          </p:nvPr>
        </p:nvGraphicFramePr>
        <p:xfrm>
          <a:off x="375457" y="1932997"/>
          <a:ext cx="10668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23" name="Equation" r:id="rId6" imgW="711000" imgH="203040" progId="Equation.3">
                  <p:embed/>
                </p:oleObj>
              </mc:Choice>
              <mc:Fallback>
                <p:oleObj name="Equation" r:id="rId6" imgW="711000" imgH="203040" progId="Equation.3">
                  <p:embed/>
                  <p:pic>
                    <p:nvPicPr>
                      <p:cNvPr id="0" name="Object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5457" y="1932997"/>
                        <a:ext cx="1066800" cy="3048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itle 1"/>
          <p:cNvSpPr txBox="1">
            <a:spLocks/>
          </p:cNvSpPr>
          <p:nvPr/>
        </p:nvSpPr>
        <p:spPr>
          <a:xfrm>
            <a:off x="375457" y="2444778"/>
            <a:ext cx="2468880" cy="3657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l-GR" sz="2000" dirty="0" smtClean="0"/>
              <a:t>σ</a:t>
            </a:r>
            <a:r>
              <a:rPr lang="en-US" sz="2000" dirty="0" smtClean="0"/>
              <a:t>=5.67·10</a:t>
            </a:r>
            <a:r>
              <a:rPr lang="en-US" sz="2000" baseline="30000" dirty="0" smtClean="0"/>
              <a:t>-8</a:t>
            </a:r>
            <a:r>
              <a:rPr lang="en-US" sz="2000" dirty="0" smtClean="0"/>
              <a:t>W/m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K</a:t>
            </a:r>
            <a:r>
              <a:rPr lang="en-US" sz="2000" baseline="30000" dirty="0" smtClean="0"/>
              <a:t>4</a:t>
            </a:r>
            <a:endParaRPr lang="en-US" sz="2000" dirty="0" smtClean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75457" y="5212080"/>
            <a:ext cx="3246120" cy="457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err="1" smtClean="0"/>
              <a:t>Wein’s</a:t>
            </a:r>
            <a:r>
              <a:rPr lang="en-US" sz="2400" dirty="0" smtClean="0"/>
              <a:t> Displacement Law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9070318"/>
              </p:ext>
            </p:extLst>
          </p:nvPr>
        </p:nvGraphicFramePr>
        <p:xfrm>
          <a:off x="375457" y="5760720"/>
          <a:ext cx="219075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24" name="Equation" r:id="rId8" imgW="1460160" imgH="419040" progId="Equation.3">
                  <p:embed/>
                </p:oleObj>
              </mc:Choice>
              <mc:Fallback>
                <p:oleObj name="Equation" r:id="rId8" imgW="1460160" imgH="419040" progId="Equation.3">
                  <p:embed/>
                  <p:pic>
                    <p:nvPicPr>
                      <p:cNvPr id="0" name="Object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5457" y="5760720"/>
                        <a:ext cx="2190750" cy="6286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2" name="Straight Arrow Connector 11"/>
          <p:cNvCxnSpPr/>
          <p:nvPr/>
        </p:nvCxnSpPr>
        <p:spPr>
          <a:xfrm flipV="1">
            <a:off x="2844337" y="4709160"/>
            <a:ext cx="2596343" cy="1234440"/>
          </a:xfrm>
          <a:prstGeom prst="straightConnector1">
            <a:avLst/>
          </a:prstGeom>
          <a:ln w="254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019672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-1" y="0"/>
            <a:ext cx="5485427" cy="5943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dirty="0" smtClean="0"/>
              <a:t>Recall from last time</a:t>
            </a:r>
          </a:p>
        </p:txBody>
      </p:sp>
      <p:graphicFrame>
        <p:nvGraphicFramePr>
          <p:cNvPr id="66" name="Object 6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3542709"/>
              </p:ext>
            </p:extLst>
          </p:nvPr>
        </p:nvGraphicFramePr>
        <p:xfrm>
          <a:off x="5313363" y="4916488"/>
          <a:ext cx="165735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60" name="Equation" r:id="rId5" imgW="1104840" imgH="241200" progId="Equation.3">
                  <p:embed/>
                </p:oleObj>
              </mc:Choice>
              <mc:Fallback>
                <p:oleObj name="Equation" r:id="rId5" imgW="11048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3363" y="4916488"/>
                        <a:ext cx="1657350" cy="361950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-1" y="822959"/>
            <a:ext cx="5485427" cy="38404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/>
              <a:t>We focus on internal energy, U.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/>
              <a:t>Temperature reflects the mean KE </a:t>
            </a:r>
            <a:r>
              <a:rPr lang="en-US" sz="2400" u="sng" dirty="0" smtClean="0"/>
              <a:t>per particle</a:t>
            </a:r>
            <a:r>
              <a:rPr lang="en-US" sz="2400" dirty="0" smtClean="0"/>
              <a:t> not total energy.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/>
              <a:t>Heat</a:t>
            </a:r>
            <a:r>
              <a:rPr lang="en-US" sz="2400" dirty="0" smtClean="0">
                <a:latin typeface="+mj-lt"/>
              </a:rPr>
              <a:t>, Q, is disorganized energy being moved from on location to another.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Q &gt; 0 for heat added to the system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Q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&lt;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0 for heat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removed from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system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>
                <a:latin typeface="+mj-lt"/>
              </a:rPr>
              <a:t>Heat capacity and specific heat were</a:t>
            </a:r>
            <a:r>
              <a:rPr lang="en-US" sz="2400" dirty="0" smtClean="0"/>
              <a:t> defined.</a:t>
            </a:r>
          </a:p>
        </p:txBody>
      </p:sp>
      <p:pic>
        <p:nvPicPr>
          <p:cNvPr id="9" name="Picture 8" descr="http://hyperphysics.phy-astr.gsu.edu/hbase/thermo/imgheat/pha1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5427" y="15564"/>
            <a:ext cx="3657600" cy="1825221"/>
          </a:xfrm>
          <a:prstGeom prst="rect">
            <a:avLst/>
          </a:prstGeom>
          <a:solidFill>
            <a:schemeClr val="tx1"/>
          </a:solidFill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5921700"/>
              </p:ext>
            </p:extLst>
          </p:nvPr>
        </p:nvGraphicFramePr>
        <p:xfrm>
          <a:off x="1920240" y="4800600"/>
          <a:ext cx="140970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61" name="Equation" r:id="rId8" imgW="939600" imgH="393480" progId="Equation.3">
                  <p:embed/>
                </p:oleObj>
              </mc:Choice>
              <mc:Fallback>
                <p:oleObj name="Equation" r:id="rId8" imgW="939600" imgH="393480" progId="Equation.3">
                  <p:embed/>
                  <p:pic>
                    <p:nvPicPr>
                      <p:cNvPr id="0" name="Object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0240" y="4800600"/>
                        <a:ext cx="1409700" cy="5905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Straight Arrow Connector 3"/>
          <p:cNvCxnSpPr/>
          <p:nvPr/>
        </p:nvCxnSpPr>
        <p:spPr>
          <a:xfrm>
            <a:off x="3657600" y="5074920"/>
            <a:ext cx="128016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97285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22179" y="58852"/>
            <a:ext cx="5072003" cy="11887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dirty="0" smtClean="0"/>
              <a:t>Latent Heat  -  The energy of phase transition.</a:t>
            </a:r>
          </a:p>
        </p:txBody>
      </p:sp>
      <p:graphicFrame>
        <p:nvGraphicFramePr>
          <p:cNvPr id="66" name="Object 6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6962387"/>
              </p:ext>
            </p:extLst>
          </p:nvPr>
        </p:nvGraphicFramePr>
        <p:xfrm>
          <a:off x="4114800" y="4754880"/>
          <a:ext cx="1485900" cy="171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72" name="Equation" r:id="rId5" imgW="990360" imgH="1143000" progId="Equation.3">
                  <p:embed/>
                </p:oleObj>
              </mc:Choice>
              <mc:Fallback>
                <p:oleObj name="Equation" r:id="rId5" imgW="990360" imgH="1143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4754880"/>
                        <a:ext cx="1485900" cy="17145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422179" y="1547610"/>
            <a:ext cx="4936786" cy="18745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0 &lt; </a:t>
            </a:r>
            <a:r>
              <a:rPr lang="en-US" sz="2400" dirty="0" err="1" smtClean="0"/>
              <a:t>Q</a:t>
            </a:r>
            <a:r>
              <a:rPr lang="en-US" sz="2400" baseline="-25000" dirty="0" err="1" smtClean="0"/>
              <a:t>melting</a:t>
            </a:r>
            <a:r>
              <a:rPr lang="en-US" sz="2400" dirty="0" smtClean="0"/>
              <a:t> = -</a:t>
            </a:r>
            <a:r>
              <a:rPr lang="en-US" sz="2400" dirty="0" err="1" smtClean="0"/>
              <a:t>Q</a:t>
            </a:r>
            <a:r>
              <a:rPr lang="en-US" sz="2400" baseline="-25000" dirty="0" err="1" smtClean="0"/>
              <a:t>freezing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Proportional to amount of material, m</a:t>
            </a:r>
          </a:p>
          <a:p>
            <a:r>
              <a:rPr lang="en-US" sz="2400" dirty="0" smtClean="0"/>
              <a:t>Material property </a:t>
            </a:r>
          </a:p>
          <a:p>
            <a:r>
              <a:rPr lang="en-US" sz="2400" dirty="0" smtClean="0"/>
              <a:t>Common notation is L</a:t>
            </a:r>
            <a:r>
              <a:rPr lang="en-US" sz="2400" baseline="-25000" dirty="0" smtClean="0"/>
              <a:t>f</a:t>
            </a:r>
            <a:r>
              <a:rPr lang="en-US" sz="2400" dirty="0" smtClean="0"/>
              <a:t> for latent heat of fusion.</a:t>
            </a:r>
          </a:p>
        </p:txBody>
      </p:sp>
      <p:pic>
        <p:nvPicPr>
          <p:cNvPr id="9" name="Picture 8" descr="http://hyperphysics.phy-astr.gsu.edu/hbase/thermo/imgheat/pha1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5427" y="15564"/>
            <a:ext cx="3657600" cy="1825221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3931920" y="3619298"/>
            <a:ext cx="2058373" cy="7315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2400" dirty="0" smtClean="0"/>
              <a:t>For water </a:t>
            </a:r>
          </a:p>
          <a:p>
            <a:pPr algn="ctr"/>
            <a:r>
              <a:rPr lang="en-US" sz="2400" dirty="0" smtClean="0"/>
              <a:t>( to within 1% )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2667117"/>
              </p:ext>
            </p:extLst>
          </p:nvPr>
        </p:nvGraphicFramePr>
        <p:xfrm>
          <a:off x="422179" y="3722168"/>
          <a:ext cx="190500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73" name="Equation" r:id="rId8" imgW="1269720" imgH="419040" progId="Equation.3">
                  <p:embed/>
                </p:oleObj>
              </mc:Choice>
              <mc:Fallback>
                <p:oleObj name="Equation" r:id="rId8" imgW="1269720" imgH="419040" progId="Equation.3">
                  <p:embed/>
                  <p:pic>
                    <p:nvPicPr>
                      <p:cNvPr id="0" name="Object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179" y="3722168"/>
                        <a:ext cx="1905000" cy="6286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8452490"/>
              </p:ext>
            </p:extLst>
          </p:nvPr>
        </p:nvGraphicFramePr>
        <p:xfrm>
          <a:off x="422179" y="5362372"/>
          <a:ext cx="232410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74" name="Equation" r:id="rId10" imgW="1549080" imgH="419040" progId="Equation.3">
                  <p:embed/>
                </p:oleObj>
              </mc:Choice>
              <mc:Fallback>
                <p:oleObj name="Equation" r:id="rId10" imgW="1549080" imgH="41904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179" y="5362372"/>
                        <a:ext cx="2324100" cy="6286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itle 1"/>
          <p:cNvSpPr txBox="1">
            <a:spLocks/>
          </p:cNvSpPr>
          <p:nvPr/>
        </p:nvSpPr>
        <p:spPr>
          <a:xfrm>
            <a:off x="422179" y="4650856"/>
            <a:ext cx="1279187" cy="4114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Similarly</a:t>
            </a:r>
          </a:p>
        </p:txBody>
      </p:sp>
    </p:spTree>
    <p:extLst>
      <p:ext uri="{BB962C8B-B14F-4D97-AF65-F5344CB8AC3E}">
        <p14:creationId xmlns:p14="http://schemas.microsoft.com/office/powerpoint/2010/main" val="1163659822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20040" y="0"/>
            <a:ext cx="3703320" cy="5943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Calorimetry example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02920" y="4204293"/>
            <a:ext cx="7909560" cy="232390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FFFF00"/>
                </a:solidFill>
              </a:rPr>
              <a:t>Clicker Question </a:t>
            </a:r>
            <a:r>
              <a:rPr lang="en-US" sz="2400" dirty="0" smtClean="0">
                <a:solidFill>
                  <a:srgbClr val="FFFF00"/>
                </a:solidFill>
              </a:rPr>
              <a:t>(L26Q1) </a:t>
            </a:r>
            <a:r>
              <a:rPr lang="en-US" sz="2400" dirty="0" smtClean="0">
                <a:solidFill>
                  <a:srgbClr val="FFFF00"/>
                </a:solidFill>
              </a:rPr>
              <a:t>-  Focusing on the ice, if it melts, what is the algebraic sign of the heat associated with that process?</a:t>
            </a:r>
          </a:p>
          <a:p>
            <a:endParaRPr lang="en-US" sz="2400" dirty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A)  Positive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B)  Negative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C)  It depends upon the final temperature.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20040" y="731520"/>
            <a:ext cx="8481703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I place into an insulated box three things:  50g of a metal at 150°C, 100g of water at 50°C, and 25g of ice at 0°C.  The box is closed and I wait for a thermometer placed into the water to stop changing.  When it does so it reads 35°C.  What is the specific heat of the metal?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11480" y="2514600"/>
            <a:ext cx="8183880" cy="15087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Main Ideas:</a:t>
            </a:r>
          </a:p>
          <a:p>
            <a:r>
              <a:rPr lang="en-US" sz="2400" dirty="0" smtClean="0"/>
              <a:t>At equilibrium all the temperatures are the same.  ( Why? )</a:t>
            </a:r>
          </a:p>
          <a:p>
            <a:r>
              <a:rPr lang="en-US" sz="2400" dirty="0" smtClean="0"/>
              <a:t>No energy escapes the box; thus the sum of the heat exchanges is zero.</a:t>
            </a:r>
          </a:p>
        </p:txBody>
      </p:sp>
    </p:spTree>
    <p:extLst>
      <p:ext uri="{BB962C8B-B14F-4D97-AF65-F5344CB8AC3E}">
        <p14:creationId xmlns:p14="http://schemas.microsoft.com/office/powerpoint/2010/main" val="10509292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858000" y="4846320"/>
            <a:ext cx="1325880" cy="5943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dirty="0" smtClean="0"/>
              <a:t>I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17220" y="2377440"/>
            <a:ext cx="736092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Sum the heats added to each part ( Some will be negative. ) and set the sum equal to zero.  </a:t>
            </a:r>
            <a:r>
              <a:rPr lang="en-US" sz="2400" dirty="0" smtClean="0">
                <a:solidFill>
                  <a:srgbClr val="92D050"/>
                </a:solidFill>
              </a:rPr>
              <a:t>Avoid writing out heat gained = heat lost.  You are likely to make sign errors.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17220" y="137160"/>
            <a:ext cx="7909560" cy="2057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FFFF00"/>
                </a:solidFill>
              </a:rPr>
              <a:t>Clicker Question </a:t>
            </a:r>
            <a:r>
              <a:rPr lang="en-US" sz="2400" dirty="0" smtClean="0">
                <a:solidFill>
                  <a:srgbClr val="FFFF00"/>
                </a:solidFill>
              </a:rPr>
              <a:t>(L26Q2) </a:t>
            </a:r>
            <a:r>
              <a:rPr lang="en-US" sz="2400" dirty="0" smtClean="0">
                <a:solidFill>
                  <a:srgbClr val="FFFF00"/>
                </a:solidFill>
              </a:rPr>
              <a:t>-  How much energy is required to melt the ice?</a:t>
            </a:r>
            <a:r>
              <a:rPr lang="en-US" sz="2400" dirty="0"/>
              <a:t> </a:t>
            </a:r>
            <a:r>
              <a:rPr lang="en-US" sz="2000" dirty="0"/>
              <a:t>I place into an insulated box three things:  50g of a metal at 150°C, 100g of water at 50°C, and 25g of ice at 0°C</a:t>
            </a:r>
            <a:r>
              <a:rPr lang="en-US" sz="2000" dirty="0" smtClean="0"/>
              <a:t>.</a:t>
            </a:r>
          </a:p>
          <a:p>
            <a:endParaRPr lang="en-US" sz="2000" dirty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A)  25cal</a:t>
            </a:r>
            <a:r>
              <a:rPr lang="en-US" sz="2400" dirty="0">
                <a:solidFill>
                  <a:srgbClr val="FFFF00"/>
                </a:solidFill>
              </a:rPr>
              <a:t>	</a:t>
            </a:r>
            <a:r>
              <a:rPr lang="en-US" sz="2400" dirty="0" smtClean="0">
                <a:solidFill>
                  <a:srgbClr val="FFFF00"/>
                </a:solidFill>
              </a:rPr>
              <a:t>	B)  100cal</a:t>
            </a:r>
            <a:r>
              <a:rPr lang="en-US" sz="2400" dirty="0">
                <a:solidFill>
                  <a:srgbClr val="FFFF00"/>
                </a:solidFill>
              </a:rPr>
              <a:t>	</a:t>
            </a:r>
            <a:r>
              <a:rPr lang="en-US" sz="2400" dirty="0" smtClean="0">
                <a:solidFill>
                  <a:srgbClr val="FFFF00"/>
                </a:solidFill>
              </a:rPr>
              <a:t>	C)  175cal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D)  2000cal		E)  8000cal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0889601"/>
              </p:ext>
            </p:extLst>
          </p:nvPr>
        </p:nvGraphicFramePr>
        <p:xfrm>
          <a:off x="3743325" y="3520440"/>
          <a:ext cx="165735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49" name="Equation" r:id="rId5" imgW="1104840" imgH="228600" progId="Equation.3">
                  <p:embed/>
                </p:oleObj>
              </mc:Choice>
              <mc:Fallback>
                <p:oleObj name="Equation" r:id="rId5" imgW="1104840" imgH="228600" progId="Equation.3">
                  <p:embed/>
                  <p:pic>
                    <p:nvPicPr>
                      <p:cNvPr id="0" name="Object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3325" y="3520440"/>
                        <a:ext cx="1657350" cy="3429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0628337"/>
              </p:ext>
            </p:extLst>
          </p:nvPr>
        </p:nvGraphicFramePr>
        <p:xfrm>
          <a:off x="617220" y="3977640"/>
          <a:ext cx="188595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50" name="Equation" r:id="rId7" imgW="1257120" imgH="241200" progId="Equation.3">
                  <p:embed/>
                </p:oleObj>
              </mc:Choice>
              <mc:Fallback>
                <p:oleObj name="Equation" r:id="rId7" imgW="1257120" imgH="241200" progId="Equation.3">
                  <p:embed/>
                  <p:pic>
                    <p:nvPicPr>
                      <p:cNvPr id="0" name="Object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" y="3977640"/>
                        <a:ext cx="1885950" cy="3619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6889347"/>
              </p:ext>
            </p:extLst>
          </p:nvPr>
        </p:nvGraphicFramePr>
        <p:xfrm>
          <a:off x="1325880" y="5535772"/>
          <a:ext cx="133350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51" name="Equation" r:id="rId9" imgW="888840" imgH="241200" progId="Equation.3">
                  <p:embed/>
                </p:oleObj>
              </mc:Choice>
              <mc:Fallback>
                <p:oleObj name="Equation" r:id="rId9" imgW="888840" imgH="241200" progId="Equation.3">
                  <p:embed/>
                  <p:pic>
                    <p:nvPicPr>
                      <p:cNvPr id="0" name="Object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25880" y="5535772"/>
                        <a:ext cx="1333500" cy="3619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5764033"/>
              </p:ext>
            </p:extLst>
          </p:nvPr>
        </p:nvGraphicFramePr>
        <p:xfrm>
          <a:off x="1325880" y="4756706"/>
          <a:ext cx="289560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52" name="Equation" r:id="rId11" imgW="1930320" imgH="241200" progId="Equation.3">
                  <p:embed/>
                </p:oleObj>
              </mc:Choice>
              <mc:Fallback>
                <p:oleObj name="Equation" r:id="rId11" imgW="1930320" imgH="241200" progId="Equation.3">
                  <p:embed/>
                  <p:pic>
                    <p:nvPicPr>
                      <p:cNvPr id="0" name="Object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25880" y="4756706"/>
                        <a:ext cx="2895600" cy="3619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2937814"/>
              </p:ext>
            </p:extLst>
          </p:nvPr>
        </p:nvGraphicFramePr>
        <p:xfrm>
          <a:off x="617220" y="6314837"/>
          <a:ext cx="337185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53" name="Equation" r:id="rId13" imgW="2247840" imgH="241200" progId="Equation.3">
                  <p:embed/>
                </p:oleObj>
              </mc:Choice>
              <mc:Fallback>
                <p:oleObj name="Equation" r:id="rId13" imgW="2247840" imgH="241200" progId="Equation.3">
                  <p:embed/>
                  <p:pic>
                    <p:nvPicPr>
                      <p:cNvPr id="0" name="Object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" y="6314837"/>
                        <a:ext cx="3371850" cy="3619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408901"/>
              </p:ext>
            </p:extLst>
          </p:nvPr>
        </p:nvGraphicFramePr>
        <p:xfrm>
          <a:off x="5989320" y="3977640"/>
          <a:ext cx="268605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54" name="Equation" r:id="rId15" imgW="1790640" imgH="241200" progId="Equation.3">
                  <p:embed/>
                </p:oleObj>
              </mc:Choice>
              <mc:Fallback>
                <p:oleObj name="Equation" r:id="rId15" imgW="1790640" imgH="241200" progId="Equation.3">
                  <p:embed/>
                  <p:pic>
                    <p:nvPicPr>
                      <p:cNvPr id="0" name="Object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89320" y="3977640"/>
                        <a:ext cx="2686050" cy="3619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3051876"/>
              </p:ext>
            </p:extLst>
          </p:nvPr>
        </p:nvGraphicFramePr>
        <p:xfrm>
          <a:off x="5989320" y="4756706"/>
          <a:ext cx="272415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55" name="Equation" r:id="rId17" imgW="1815840" imgH="241200" progId="Equation.3">
                  <p:embed/>
                </p:oleObj>
              </mc:Choice>
              <mc:Fallback>
                <p:oleObj name="Equation" r:id="rId17" imgW="1815840" imgH="241200" progId="Equation.3">
                  <p:embed/>
                  <p:pic>
                    <p:nvPicPr>
                      <p:cNvPr id="0" name="Object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89320" y="4756706"/>
                        <a:ext cx="2724150" cy="3619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itle 1"/>
          <p:cNvSpPr txBox="1">
            <a:spLocks/>
          </p:cNvSpPr>
          <p:nvPr/>
        </p:nvSpPr>
        <p:spPr>
          <a:xfrm>
            <a:off x="5623560" y="5760720"/>
            <a:ext cx="3246120" cy="4343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Combine the three heats.</a:t>
            </a:r>
          </a:p>
        </p:txBody>
      </p:sp>
    </p:spTree>
    <p:extLst>
      <p:ext uri="{BB962C8B-B14F-4D97-AF65-F5344CB8AC3E}">
        <p14:creationId xmlns:p14="http://schemas.microsoft.com/office/powerpoint/2010/main" val="2001086814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6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5223238"/>
              </p:ext>
            </p:extLst>
          </p:nvPr>
        </p:nvGraphicFramePr>
        <p:xfrm>
          <a:off x="594360" y="137160"/>
          <a:ext cx="337185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02" name="Equation" r:id="rId5" imgW="2247840" imgH="241200" progId="Equation.3">
                  <p:embed/>
                </p:oleObj>
              </mc:Choice>
              <mc:Fallback>
                <p:oleObj name="Equation" r:id="rId5" imgW="2247840" imgH="2412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" y="137160"/>
                        <a:ext cx="3371850" cy="3619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6598210"/>
              </p:ext>
            </p:extLst>
          </p:nvPr>
        </p:nvGraphicFramePr>
        <p:xfrm>
          <a:off x="594360" y="773523"/>
          <a:ext cx="268605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03" name="Equation" r:id="rId7" imgW="1790640" imgH="241200" progId="Equation.3">
                  <p:embed/>
                </p:oleObj>
              </mc:Choice>
              <mc:Fallback>
                <p:oleObj name="Equation" r:id="rId7" imgW="1790640" imgH="2412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" y="773523"/>
                        <a:ext cx="2686050" cy="3619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6973434"/>
              </p:ext>
            </p:extLst>
          </p:nvPr>
        </p:nvGraphicFramePr>
        <p:xfrm>
          <a:off x="594360" y="1409886"/>
          <a:ext cx="272415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04" name="Equation" r:id="rId9" imgW="1815840" imgH="241200" progId="Equation.3">
                  <p:embed/>
                </p:oleObj>
              </mc:Choice>
              <mc:Fallback>
                <p:oleObj name="Equation" r:id="rId9" imgW="1815840" imgH="2412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" y="1409886"/>
                        <a:ext cx="2724150" cy="3619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2343786"/>
              </p:ext>
            </p:extLst>
          </p:nvPr>
        </p:nvGraphicFramePr>
        <p:xfrm>
          <a:off x="594360" y="2046249"/>
          <a:ext cx="802005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05" name="Equation" r:id="rId11" imgW="5346360" imgH="241200" progId="Equation.3">
                  <p:embed/>
                </p:oleObj>
              </mc:Choice>
              <mc:Fallback>
                <p:oleObj name="Equation" r:id="rId11" imgW="5346360" imgH="241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" y="2046249"/>
                        <a:ext cx="8020050" cy="3619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itle 1"/>
          <p:cNvSpPr txBox="1">
            <a:spLocks/>
          </p:cNvSpPr>
          <p:nvPr/>
        </p:nvSpPr>
        <p:spPr>
          <a:xfrm>
            <a:off x="594360" y="2682612"/>
            <a:ext cx="8023860" cy="3886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Divide by the mass of the ice and by the specific heat of water.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8084971"/>
              </p:ext>
            </p:extLst>
          </p:nvPr>
        </p:nvGraphicFramePr>
        <p:xfrm>
          <a:off x="594360" y="3345645"/>
          <a:ext cx="699135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06" name="Equation" r:id="rId13" imgW="4660560" imgH="482400" progId="Equation.3">
                  <p:embed/>
                </p:oleObj>
              </mc:Choice>
              <mc:Fallback>
                <p:oleObj name="Equation" r:id="rId13" imgW="4660560" imgH="4824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" y="3345645"/>
                        <a:ext cx="6991350" cy="7239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itle 1"/>
          <p:cNvSpPr txBox="1">
            <a:spLocks/>
          </p:cNvSpPr>
          <p:nvPr/>
        </p:nvSpPr>
        <p:spPr>
          <a:xfrm>
            <a:off x="594360" y="4343958"/>
            <a:ext cx="2667693" cy="3886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The ratios are easy.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5157333"/>
              </p:ext>
            </p:extLst>
          </p:nvPr>
        </p:nvGraphicFramePr>
        <p:xfrm>
          <a:off x="594360" y="5006991"/>
          <a:ext cx="22098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07" name="Equation" r:id="rId15" imgW="1473120" imgH="457200" progId="Equation.3">
                  <p:embed/>
                </p:oleObj>
              </mc:Choice>
              <mc:Fallback>
                <p:oleObj name="Equation" r:id="rId15" imgW="1473120" imgH="457200" progId="Equation.3">
                  <p:embed/>
                  <p:pic>
                    <p:nvPicPr>
                      <p:cNvPr id="0" name="Object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" y="5006991"/>
                        <a:ext cx="2209800" cy="6858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7486512"/>
              </p:ext>
            </p:extLst>
          </p:nvPr>
        </p:nvGraphicFramePr>
        <p:xfrm>
          <a:off x="3806305" y="5045091"/>
          <a:ext cx="7620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08" name="Equation" r:id="rId17" imgW="507960" imgH="431640" progId="Equation.3">
                  <p:embed/>
                </p:oleObj>
              </mc:Choice>
              <mc:Fallback>
                <p:oleObj name="Equation" r:id="rId17" imgW="507960" imgH="431640" progId="Equation.3">
                  <p:embed/>
                  <p:pic>
                    <p:nvPicPr>
                      <p:cNvPr id="0" name="Object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6305" y="5045091"/>
                        <a:ext cx="762000" cy="6477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3616194"/>
              </p:ext>
            </p:extLst>
          </p:nvPr>
        </p:nvGraphicFramePr>
        <p:xfrm>
          <a:off x="5623560" y="5045091"/>
          <a:ext cx="78105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09" name="Equation" r:id="rId19" imgW="520560" imgH="431640" progId="Equation.3">
                  <p:embed/>
                </p:oleObj>
              </mc:Choice>
              <mc:Fallback>
                <p:oleObj name="Equation" r:id="rId19" imgW="520560" imgH="43164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23560" y="5045091"/>
                        <a:ext cx="781050" cy="6477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7008678"/>
              </p:ext>
            </p:extLst>
          </p:nvPr>
        </p:nvGraphicFramePr>
        <p:xfrm>
          <a:off x="594360" y="5967203"/>
          <a:ext cx="379095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10" name="Equation" r:id="rId21" imgW="2527200" imgH="482400" progId="Equation.3">
                  <p:embed/>
                </p:oleObj>
              </mc:Choice>
              <mc:Fallback>
                <p:oleObj name="Equation" r:id="rId21" imgW="2527200" imgH="4824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" y="5967203"/>
                        <a:ext cx="3790950" cy="7239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8506958"/>
              </p:ext>
            </p:extLst>
          </p:nvPr>
        </p:nvGraphicFramePr>
        <p:xfrm>
          <a:off x="5120640" y="6100553"/>
          <a:ext cx="163830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11" name="Equation" r:id="rId23" imgW="1091880" imgH="393480" progId="Equation.3">
                  <p:embed/>
                </p:oleObj>
              </mc:Choice>
              <mc:Fallback>
                <p:oleObj name="Equation" r:id="rId23" imgW="1091880" imgH="39348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20640" y="6100553"/>
                        <a:ext cx="1638300" cy="5905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7004662"/>
              </p:ext>
            </p:extLst>
          </p:nvPr>
        </p:nvGraphicFramePr>
        <p:xfrm>
          <a:off x="7269480" y="6367253"/>
          <a:ext cx="1771650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12" name="Equation" r:id="rId25" imgW="1180800" imgH="215640" progId="Equation.3">
                  <p:embed/>
                </p:oleObj>
              </mc:Choice>
              <mc:Fallback>
                <p:oleObj name="Equation" r:id="rId25" imgW="1180800" imgH="21564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69480" y="6367253"/>
                        <a:ext cx="1771650" cy="3238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Straight Arrow Connector 19"/>
          <p:cNvCxnSpPr/>
          <p:nvPr/>
        </p:nvCxnSpPr>
        <p:spPr>
          <a:xfrm>
            <a:off x="4480560" y="6400800"/>
            <a:ext cx="50292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6858000" y="6528195"/>
            <a:ext cx="36576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3452684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68680" y="165446"/>
            <a:ext cx="5989320" cy="5943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200" dirty="0" smtClean="0"/>
              <a:t>Heat Transfer  -  Conduction</a:t>
            </a:r>
          </a:p>
        </p:txBody>
      </p:sp>
      <p:graphicFrame>
        <p:nvGraphicFramePr>
          <p:cNvPr id="66" name="Object 6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6726189"/>
              </p:ext>
            </p:extLst>
          </p:nvPr>
        </p:nvGraphicFramePr>
        <p:xfrm>
          <a:off x="1234440" y="5212080"/>
          <a:ext cx="120015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51" name="Equation" r:id="rId5" imgW="799920" imgH="393480" progId="Equation.3">
                  <p:embed/>
                </p:oleObj>
              </mc:Choice>
              <mc:Fallback>
                <p:oleObj name="Equation" r:id="rId5" imgW="7999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4440" y="5212080"/>
                        <a:ext cx="1200150" cy="5905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640080" y="1097280"/>
            <a:ext cx="7635240" cy="37033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>
                <a:latin typeface="+mj-lt"/>
              </a:rPr>
              <a:t>Model one dimensional heat transfer with simplest model.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dirty="0" smtClean="0">
                <a:latin typeface="+mj-lt"/>
              </a:rPr>
              <a:t>Let </a:t>
            </a:r>
            <a:r>
              <a:rPr lang="en-US" i="1" dirty="0" smtClean="0">
                <a:latin typeface="+mj-lt"/>
              </a:rPr>
              <a:t>P</a:t>
            </a:r>
            <a:r>
              <a:rPr lang="en-US" dirty="0" smtClean="0">
                <a:latin typeface="+mj-lt"/>
              </a:rPr>
              <a:t> be the rate of heat flow ( energy/time )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i="1" dirty="0" smtClean="0">
                <a:latin typeface="+mn-lt"/>
              </a:rPr>
              <a:t>P</a:t>
            </a:r>
            <a:r>
              <a:rPr lang="en-US" dirty="0" smtClean="0">
                <a:latin typeface="+mn-lt"/>
              </a:rPr>
              <a:t> should be proportional to the temperature difference between two points.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i="1" dirty="0" smtClean="0">
                <a:latin typeface="+mn-lt"/>
              </a:rPr>
              <a:t>P</a:t>
            </a:r>
            <a:r>
              <a:rPr lang="en-US" dirty="0" smtClean="0">
                <a:latin typeface="+mn-lt"/>
              </a:rPr>
              <a:t> should be inversely proportional to the distance between the two points.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i="1" dirty="0" smtClean="0">
                <a:latin typeface="+mn-lt"/>
              </a:rPr>
              <a:t>P</a:t>
            </a:r>
            <a:r>
              <a:rPr lang="en-US" dirty="0" smtClean="0">
                <a:latin typeface="+mn-lt"/>
              </a:rPr>
              <a:t> should be proportional to the cross-sectional area through which the heat flows.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dirty="0" smtClean="0">
                <a:latin typeface="+mn-lt"/>
              </a:rPr>
              <a:t>There should be a proportionality constant to account for differences between materials.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995160" y="0"/>
            <a:ext cx="2148841" cy="342900"/>
          </a:xfrm>
          <a:prstGeom prst="rect">
            <a:avLst/>
          </a:prstGeom>
          <a:blipFill>
            <a:blip r:embed="rId7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dirty="0" smtClean="0"/>
              <a:t>metal fingers demo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0" y="5257800"/>
            <a:ext cx="4572000" cy="8895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FFFF00"/>
                </a:solidFill>
              </a:rPr>
              <a:t>In this demonstration what causes the marbles to fall off?</a:t>
            </a:r>
          </a:p>
        </p:txBody>
      </p:sp>
    </p:spTree>
    <p:extLst>
      <p:ext uri="{BB962C8B-B14F-4D97-AF65-F5344CB8AC3E}">
        <p14:creationId xmlns:p14="http://schemas.microsoft.com/office/powerpoint/2010/main" val="288700677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11480" y="411480"/>
            <a:ext cx="8138160" cy="33375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FFFF00"/>
                </a:solidFill>
              </a:rPr>
              <a:t>Clicker Question </a:t>
            </a:r>
            <a:r>
              <a:rPr lang="en-US" sz="2400" dirty="0" smtClean="0">
                <a:solidFill>
                  <a:srgbClr val="FFFF00"/>
                </a:solidFill>
              </a:rPr>
              <a:t>(L26Q3) </a:t>
            </a:r>
            <a:r>
              <a:rPr lang="en-US" sz="2400" dirty="0" smtClean="0">
                <a:solidFill>
                  <a:srgbClr val="FFFF00"/>
                </a:solidFill>
              </a:rPr>
              <a:t>-  What parameters matter in determining the order in which the marbles fall off?  These all apply to the metal fingers.</a:t>
            </a:r>
          </a:p>
          <a:p>
            <a:endParaRPr lang="en-US" sz="2400" dirty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A)  Thermal conductivity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B)  Specific heat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C)  Length of finger and cross-sectional area of finger.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D)  A) and C)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E)  A), B), and C)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11480" y="4617720"/>
            <a:ext cx="8001000" cy="1828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Convection is the transport of energy by moving the matter in the system itself.  Buoyant forces often drive convective flows.</a:t>
            </a:r>
          </a:p>
          <a:p>
            <a:endParaRPr lang="en-US" sz="2400" dirty="0"/>
          </a:p>
          <a:p>
            <a:r>
              <a:rPr lang="en-US" sz="2400" dirty="0" smtClean="0"/>
              <a:t>Quantitative analysis is not within the scope of this course.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7589520" y="0"/>
            <a:ext cx="1554481" cy="34290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dirty="0" smtClean="0"/>
              <a:t>convection demo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11480" y="3887124"/>
            <a:ext cx="4754880" cy="5943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Heat Transfer  -  Convection</a:t>
            </a:r>
          </a:p>
        </p:txBody>
      </p:sp>
    </p:spTree>
    <p:extLst>
      <p:ext uri="{BB962C8B-B14F-4D97-AF65-F5344CB8AC3E}">
        <p14:creationId xmlns:p14="http://schemas.microsoft.com/office/powerpoint/2010/main" val="1575550386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94360" y="193155"/>
            <a:ext cx="4754880" cy="5943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Heat Transfer  -  Radiation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92265" y="1325880"/>
            <a:ext cx="7498080" cy="40233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/>
              <a:t>All surfaces absorb and emit electromagnetic waves.  These waves carry energy.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/>
              <a:t>Some surfaces ( black ) are more efficient at BOTH radiating as well as absorbing EM waves.  Polished metal surfaces are the least efficient.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/>
              <a:t>There is a distribution of intensities by wavelength.  It depends upon the surface and upon the temperature.  For a perfect absorber - a black body - this distribution was worked out in detail about 110 years ago by Max Planck.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/>
              <a:t>His work in this area was one of the first steps in the development of quantum mechanics.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589520" y="0"/>
            <a:ext cx="1554481" cy="34290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dirty="0" smtClean="0"/>
              <a:t>Radiation demo</a:t>
            </a:r>
          </a:p>
        </p:txBody>
      </p:sp>
    </p:spTree>
    <p:extLst>
      <p:ext uri="{BB962C8B-B14F-4D97-AF65-F5344CB8AC3E}">
        <p14:creationId xmlns:p14="http://schemas.microsoft.com/office/powerpoint/2010/main" val="73518793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Elementa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14354</TotalTime>
  <Words>730</Words>
  <Application>Microsoft Office PowerPoint</Application>
  <PresentationFormat>On-screen Show (4:3)</PresentationFormat>
  <Paragraphs>88</Paragraphs>
  <Slides>10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Default Theme</vt:lpstr>
      <vt:lpstr>Equation</vt:lpstr>
      <vt:lpstr>Physics 101  -  Lecture 26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Illinois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101  -  Lecture 7</dc:title>
  <dc:creator>Halfpap, Bradford Lee</dc:creator>
  <cp:lastModifiedBy>Halfpap, Bradford Lee</cp:lastModifiedBy>
  <cp:revision>561</cp:revision>
  <dcterms:created xsi:type="dcterms:W3CDTF">2012-09-16T23:14:53Z</dcterms:created>
  <dcterms:modified xsi:type="dcterms:W3CDTF">2013-04-23T15:48:05Z</dcterms:modified>
</cp:coreProperties>
</file>