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7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098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F83475-2CA7-46C9-BB41-1A82CA876917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55183C-1AE8-4ED5-B63E-F1B6125CF2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B3EAC-194A-4D7E-8604-F74313343BDC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E239B6-C3D6-4B35-BE90-7E49D3286D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883EF-90BD-4853-8B72-2EFAF5CA6C53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6B95E-FCBE-4562-8FA0-08F1866FD0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762000" y="381000"/>
            <a:ext cx="7543800" cy="1600200"/>
          </a:xfrm>
        </p:spPr>
        <p:txBody>
          <a:bodyPr/>
          <a:lstStyle>
            <a:lvl1pPr marL="0" indent="0">
              <a:buNone/>
              <a:defRPr sz="3600" baseline="0">
                <a:solidFill>
                  <a:schemeClr val="accent1"/>
                </a:solidFill>
                <a:latin typeface="Garamond" pitchFamily="18" charset="0"/>
              </a:defRPr>
            </a:lvl1pPr>
            <a:lvl2pPr marL="457200" indent="0">
              <a:buNone/>
              <a:defRPr sz="3600" baseline="0">
                <a:solidFill>
                  <a:schemeClr val="accent1"/>
                </a:solidFill>
                <a:latin typeface="Garamond" pitchFamily="18" charset="0"/>
              </a:defRPr>
            </a:lvl2pPr>
            <a:lvl3pPr marL="914400" indent="0">
              <a:buNone/>
              <a:defRPr sz="3600" baseline="0">
                <a:solidFill>
                  <a:schemeClr val="accent1"/>
                </a:solidFill>
                <a:latin typeface="Garamond" pitchFamily="18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239000" y="5029200"/>
            <a:ext cx="1295400" cy="129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3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0B7C05-ADD6-429C-9E75-4D258C343573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8425DE-011A-4C1B-8449-67E9FA05D4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1B34A4-C2F0-481B-96A7-D728B495CD25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90A28E-C635-4730-B0FB-18DE7859F7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6C8D39-3D4B-4CD4-848E-4D65A8CEA04B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306877-F114-445E-A1E5-5FD2BE3A52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EBD30-0AFF-4E5F-BE58-604A5F5A067E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1C53489-24B4-411F-890D-F5B3A6B25E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8F44B1-3516-426C-99FF-D4707096D3D9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480272-4C23-4BB1-8EA1-016DC47A83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7F373-3228-4190-8CFC-349B3F65BB8E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818962-2E67-429C-87B2-C2C766B073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3309D4-D298-4661-951B-566ABA12503D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D4C8A4-E37E-4414-8EF5-4B718C5958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65DDB-75E0-476D-B800-9083A43D3876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C4461C-4909-4357-BB9F-F698E71774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59366BE9-6191-4E48-A342-DFC49CA02FE2}" type="datetimeFigureOut">
              <a:rPr lang="en-US" smtClean="0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501E7B00-7B15-4181-9EE2-94B3771AF4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2.jpeg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image" Target="../media/image14.wmf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Relationship Id="rId1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image" Target="../media/image2.jpe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Physics 101 – Lecture 5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914400" y="2174875"/>
            <a:ext cx="7543800" cy="1600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dirty="0" smtClean="0">
                <a:solidFill>
                  <a:schemeClr val="tx1"/>
                </a:solidFill>
              </a:rPr>
              <a:t>Today’s lecture will cover sections 4.3 through 4.5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685800" y="838200"/>
            <a:ext cx="8001000" cy="480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+</a:t>
            </a:r>
            <a:r>
              <a:rPr lang="en-US" sz="2800" dirty="0" smtClean="0">
                <a:solidFill>
                  <a:schemeClr val="tx1"/>
                </a:solidFill>
              </a:rPr>
              <a:t>2a</a:t>
            </a:r>
            <a:r>
              <a:rPr lang="el-GR" sz="2800" dirty="0" smtClean="0">
                <a:solidFill>
                  <a:schemeClr val="tx1"/>
                </a:solidFill>
              </a:rPr>
              <a:t> </a:t>
            </a:r>
            <a:r>
              <a:rPr lang="el-GR" sz="2800" dirty="0">
                <a:solidFill>
                  <a:schemeClr val="tx1"/>
                </a:solidFill>
              </a:rPr>
              <a:t>Δ</a:t>
            </a:r>
            <a:r>
              <a:rPr lang="en-US" sz="2800" dirty="0">
                <a:solidFill>
                  <a:schemeClr val="tx1"/>
                </a:solidFill>
              </a:rPr>
              <a:t>x = (</a:t>
            </a:r>
            <a:r>
              <a:rPr lang="en-US" sz="2800" dirty="0" err="1">
                <a:solidFill>
                  <a:schemeClr val="tx1"/>
                </a:solidFill>
              </a:rPr>
              <a:t>v</a:t>
            </a:r>
            <a:r>
              <a:rPr lang="en-US" sz="2800" baseline="-25000" dirty="0" err="1">
                <a:solidFill>
                  <a:schemeClr val="tx1"/>
                </a:solidFill>
              </a:rPr>
              <a:t>final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2800" baseline="30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- (</a:t>
            </a:r>
            <a:r>
              <a:rPr lang="en-US" sz="2800" dirty="0" err="1" smtClean="0">
                <a:solidFill>
                  <a:schemeClr val="tx1"/>
                </a:solidFill>
              </a:rPr>
              <a:t>v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initial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Write this if acceleration and displacement are in the SAME direction</a:t>
            </a:r>
            <a:r>
              <a:rPr lang="en-US" sz="2800" dirty="0" smtClean="0">
                <a:solidFill>
                  <a:schemeClr val="tx1"/>
                </a:solidFill>
              </a:rPr>
              <a:t>.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(minus)(minus) = </a:t>
            </a:r>
            <a:r>
              <a:rPr lang="en-US" sz="2800" dirty="0" smtClean="0">
                <a:solidFill>
                  <a:srgbClr val="FFFF00"/>
                </a:solidFill>
              </a:rPr>
              <a:t>positive</a:t>
            </a:r>
            <a:endParaRPr lang="en-US" sz="2800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92D050"/>
                </a:solidFill>
              </a:rPr>
              <a:t>-</a:t>
            </a:r>
            <a:r>
              <a:rPr lang="en-US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2a</a:t>
            </a:r>
            <a:r>
              <a:rPr lang="el-GR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l-GR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Δ</a:t>
            </a:r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x = (</a:t>
            </a:r>
            <a:r>
              <a:rPr lang="en-US" sz="28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v</a:t>
            </a:r>
            <a:r>
              <a:rPr lang="en-US" sz="2800" baseline="-250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final</a:t>
            </a:r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r>
              <a:rPr lang="en-US" sz="280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</a:t>
            </a:r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- (</a:t>
            </a:r>
            <a:r>
              <a:rPr lang="en-US" sz="28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v</a:t>
            </a:r>
            <a:r>
              <a:rPr lang="en-US" sz="2800" baseline="-250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initial</a:t>
            </a:r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r>
              <a:rPr lang="en-US" sz="280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Write this if acceleration and displacement are </a:t>
            </a:r>
            <a:r>
              <a:rPr lang="en-US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 OPPOSITE directions</a:t>
            </a:r>
            <a:r>
              <a:rPr lang="en-US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(minus)(plus) = </a:t>
            </a:r>
            <a:r>
              <a:rPr lang="en-US" sz="2800" dirty="0" smtClean="0">
                <a:solidFill>
                  <a:srgbClr val="92D050"/>
                </a:solidFill>
              </a:rPr>
              <a:t>negative</a:t>
            </a:r>
            <a:endParaRPr lang="en-US" sz="2800" dirty="0">
              <a:solidFill>
                <a:srgbClr val="92D05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10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990600" y="1371600"/>
            <a:ext cx="2286000" cy="12954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838200" y="3886200"/>
            <a:ext cx="2209800" cy="121920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609600" y="1600200"/>
            <a:ext cx="7924800" cy="1676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effectLst/>
              </a:rPr>
              <a:t>A rock is tossed at a speed of 20m/s from the top of a 10m high cliff.  The initial velocity is 30° above the horizontal.  How far is it from the cliff when it is 5m above the ground?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sz="quarter" idx="11"/>
          </p:nvPr>
        </p:nvSpPr>
        <p:spPr>
          <a:xfrm>
            <a:off x="647700" y="3429000"/>
            <a:ext cx="7924800" cy="685800"/>
          </a:xfrm>
        </p:spPr>
        <p:txBody>
          <a:bodyPr/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rgbClr val="92D050"/>
                </a:solidFill>
              </a:rPr>
              <a:t>Take 3 minutes and start the solution.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2438400" y="609600"/>
            <a:ext cx="4343400" cy="609600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Example  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-  A rock off the cliff.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11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171700" y="304800"/>
            <a:ext cx="4724400" cy="57943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effectLst/>
              </a:rPr>
              <a:t>Did you draw a picture?</a:t>
            </a:r>
            <a:endParaRPr lang="en-US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5883291" y="3392884"/>
            <a:ext cx="2816225" cy="1367631"/>
          </a:xfrm>
        </p:spPr>
        <p:txBody>
          <a:bodyPr>
            <a:normAutofit/>
          </a:bodyPr>
          <a:lstStyle/>
          <a:p>
            <a:pPr marL="18288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Now write out the relevant kinematic expressions.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81000" y="1371600"/>
            <a:ext cx="4991100" cy="2705100"/>
            <a:chOff x="6553200" y="869456"/>
            <a:chExt cx="4991100" cy="2705100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086600" y="1174256"/>
              <a:ext cx="0" cy="17970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7086600" y="2971306"/>
              <a:ext cx="40386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ontent Placeholder 1"/>
            <p:cNvSpPr txBox="1">
              <a:spLocks/>
            </p:cNvSpPr>
            <p:nvPr/>
          </p:nvSpPr>
          <p:spPr>
            <a:xfrm>
              <a:off x="10706100" y="2774456"/>
              <a:ext cx="838200" cy="8001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 smtClean="0">
                  <a:solidFill>
                    <a:schemeClr val="tx1"/>
                  </a:solidFill>
                  <a:effectLst/>
                </a:rPr>
                <a:t>x</a:t>
              </a:r>
              <a:endParaRPr lang="en-US" sz="24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" name="Content Placeholder 1"/>
            <p:cNvSpPr txBox="1">
              <a:spLocks/>
            </p:cNvSpPr>
            <p:nvPr/>
          </p:nvSpPr>
          <p:spPr>
            <a:xfrm>
              <a:off x="6553200" y="869456"/>
              <a:ext cx="838200" cy="8001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>
                  <a:solidFill>
                    <a:schemeClr val="tx1"/>
                  </a:solidFill>
                  <a:effectLst/>
                </a:rPr>
                <a:t>y</a:t>
              </a:r>
            </a:p>
          </p:txBody>
        </p:sp>
      </p:grpSp>
      <p:sp>
        <p:nvSpPr>
          <p:cNvPr id="11" name="Freeform 10"/>
          <p:cNvSpPr/>
          <p:nvPr/>
        </p:nvSpPr>
        <p:spPr>
          <a:xfrm>
            <a:off x="904875" y="1547813"/>
            <a:ext cx="3454400" cy="1452562"/>
          </a:xfrm>
          <a:custGeom>
            <a:avLst/>
            <a:gdLst>
              <a:gd name="connsiteX0" fmla="*/ 0 w 3453414"/>
              <a:gd name="connsiteY0" fmla="*/ 706459 h 1452183"/>
              <a:gd name="connsiteX1" fmla="*/ 1704513 w 3453414"/>
              <a:gd name="connsiteY1" fmla="*/ 22879 h 1452183"/>
              <a:gd name="connsiteX2" fmla="*/ 3453414 w 3453414"/>
              <a:gd name="connsiteY2" fmla="*/ 1452183 h 1452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3414" h="1452183">
                <a:moveTo>
                  <a:pt x="0" y="706459"/>
                </a:moveTo>
                <a:cubicBezTo>
                  <a:pt x="564472" y="302525"/>
                  <a:pt x="1128944" y="-101408"/>
                  <a:pt x="1704513" y="22879"/>
                </a:cubicBezTo>
                <a:cubicBezTo>
                  <a:pt x="2280082" y="147166"/>
                  <a:pt x="2866748" y="799674"/>
                  <a:pt x="3453414" y="1452183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191000" y="1981200"/>
            <a:ext cx="762000" cy="76200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4598988" y="1084263"/>
            <a:ext cx="1295400" cy="1295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rgbClr val="FFFF00"/>
                </a:solidFill>
                <a:latin typeface="Garamond" pitchFamily="18" charset="0"/>
              </a:rPr>
              <a:t>t = T</a:t>
            </a:r>
            <a:endParaRPr lang="en-US" sz="3200" dirty="0">
              <a:solidFill>
                <a:srgbClr val="FFFF00"/>
              </a:solidFill>
              <a:latin typeface="Garamond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904875" y="2743200"/>
            <a:ext cx="3209925" cy="0"/>
          </a:xfrm>
          <a:prstGeom prst="line">
            <a:avLst/>
          </a:prstGeom>
          <a:ln w="3175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114800" y="2743200"/>
            <a:ext cx="0" cy="730250"/>
          </a:xfrm>
          <a:prstGeom prst="line">
            <a:avLst/>
          </a:prstGeom>
          <a:ln w="3175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904875" y="1981200"/>
            <a:ext cx="1714500" cy="8794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y( T )=5m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275013" y="3473450"/>
            <a:ext cx="1714500" cy="8794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x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( T )=?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904875" y="1295400"/>
            <a:ext cx="1076325" cy="979488"/>
          </a:xfrm>
          <a:prstGeom prst="straightConnector1">
            <a:avLst/>
          </a:prstGeom>
          <a:ln w="44450" cmpd="dbl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/>
          <p:cNvSpPr txBox="1">
            <a:spLocks/>
          </p:cNvSpPr>
          <p:nvPr/>
        </p:nvSpPr>
        <p:spPr>
          <a:xfrm>
            <a:off x="990600" y="1236663"/>
            <a:ext cx="635000" cy="8794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  <a:latin typeface="Garamond" pitchFamily="18" charset="0"/>
              </a:rPr>
              <a:t>v</a:t>
            </a:r>
            <a:r>
              <a:rPr lang="en-US" sz="2400" baseline="-25000" dirty="0" smtClean="0">
                <a:solidFill>
                  <a:srgbClr val="00B050"/>
                </a:solidFill>
                <a:latin typeface="Garamond" pitchFamily="18" charset="0"/>
              </a:rPr>
              <a:t>0</a:t>
            </a:r>
            <a:endParaRPr lang="en-US" sz="2400" dirty="0">
              <a:solidFill>
                <a:srgbClr val="00B050"/>
              </a:solidFill>
              <a:latin typeface="Garamond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581400" y="4514850"/>
            <a:ext cx="0" cy="1036638"/>
          </a:xfrm>
          <a:prstGeom prst="straightConnector1">
            <a:avLst/>
          </a:prstGeom>
          <a:ln w="44450" cmpd="dbl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089025" y="5551488"/>
            <a:ext cx="2492375" cy="0"/>
          </a:xfrm>
          <a:prstGeom prst="straightConnector1">
            <a:avLst/>
          </a:prstGeom>
          <a:ln w="44450" cmpd="dbl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1089025" y="4352925"/>
            <a:ext cx="2492375" cy="1198563"/>
            <a:chOff x="1088439" y="4353203"/>
            <a:chExt cx="2492961" cy="1197957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1088439" y="4496006"/>
              <a:ext cx="2492961" cy="1055154"/>
            </a:xfrm>
            <a:prstGeom prst="straightConnector1">
              <a:avLst/>
            </a:prstGeom>
            <a:ln w="44450" cmpd="dbl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1969709" y="4353203"/>
              <a:ext cx="635149" cy="87903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274320" indent="-256032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Char char=""/>
                <a:defRPr sz="21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6400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0058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7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64592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18288" indent="0" fontAlgn="auto">
                <a:buFont typeface="Wingdings" pitchFamily="2" charset="2"/>
                <a:buNone/>
                <a:defRPr/>
              </a:pPr>
              <a:r>
                <a:rPr lang="en-US" sz="2400" dirty="0" smtClean="0">
                  <a:solidFill>
                    <a:srgbClr val="00B050"/>
                  </a:solidFill>
                  <a:latin typeface="Garamond" pitchFamily="18" charset="0"/>
                </a:rPr>
                <a:t>v</a:t>
              </a:r>
              <a:r>
                <a:rPr lang="en-US" sz="2400" baseline="-25000" dirty="0" smtClean="0">
                  <a:solidFill>
                    <a:srgbClr val="00B050"/>
                  </a:solidFill>
                  <a:latin typeface="Garamond" pitchFamily="18" charset="0"/>
                </a:rPr>
                <a:t>0</a:t>
              </a:r>
              <a:endParaRPr lang="en-US" sz="2400" dirty="0">
                <a:solidFill>
                  <a:srgbClr val="00B050"/>
                </a:solidFill>
                <a:latin typeface="Garamond" pitchFamily="18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3581400" y="4668838"/>
            <a:ext cx="1905000" cy="8778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  <a:latin typeface="Garamond" pitchFamily="18" charset="0"/>
              </a:rPr>
              <a:t>v</a:t>
            </a:r>
            <a:r>
              <a:rPr lang="en-US" sz="2400" baseline="-25000" dirty="0" smtClean="0">
                <a:solidFill>
                  <a:srgbClr val="00B050"/>
                </a:solidFill>
                <a:latin typeface="Garamond" pitchFamily="18" charset="0"/>
              </a:rPr>
              <a:t>0</a:t>
            </a:r>
            <a:r>
              <a:rPr lang="en-US" sz="2400" dirty="0" smtClean="0">
                <a:solidFill>
                  <a:srgbClr val="00B050"/>
                </a:solidFill>
                <a:latin typeface="Garamond" pitchFamily="18" charset="0"/>
              </a:rPr>
              <a:t>sin(30°)</a:t>
            </a:r>
            <a:endParaRPr lang="en-US" sz="2400" dirty="0">
              <a:solidFill>
                <a:srgbClr val="00B050"/>
              </a:solidFill>
              <a:latin typeface="Garamond" pitchFamily="18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557338" y="5334000"/>
            <a:ext cx="1905000" cy="8794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  <a:latin typeface="Garamond" pitchFamily="18" charset="0"/>
              </a:rPr>
              <a:t>v</a:t>
            </a:r>
            <a:r>
              <a:rPr lang="en-US" sz="2400" baseline="-25000" dirty="0" smtClean="0">
                <a:solidFill>
                  <a:srgbClr val="00B050"/>
                </a:solidFill>
                <a:latin typeface="Garamond" pitchFamily="18" charset="0"/>
              </a:rPr>
              <a:t>0</a:t>
            </a:r>
            <a:r>
              <a:rPr lang="en-US" sz="2400" dirty="0" smtClean="0">
                <a:solidFill>
                  <a:srgbClr val="00B050"/>
                </a:solidFill>
                <a:latin typeface="Garamond" pitchFamily="18" charset="0"/>
              </a:rPr>
              <a:t>cos(30°)</a:t>
            </a:r>
            <a:endParaRPr lang="en-US" sz="2400" dirty="0">
              <a:solidFill>
                <a:srgbClr val="00B050"/>
              </a:solidFill>
              <a:latin typeface="Garamond" pitchFamily="18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54813" y="446088"/>
            <a:ext cx="2236787" cy="30273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y(0)=10m</a:t>
            </a:r>
          </a:p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x(0)=0m</a:t>
            </a:r>
          </a:p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  <a:latin typeface="Garamond" pitchFamily="18" charset="0"/>
              </a:rPr>
              <a:t>v</a:t>
            </a:r>
            <a:r>
              <a:rPr lang="en-US" sz="2400" baseline="-25000" dirty="0" smtClean="0">
                <a:solidFill>
                  <a:srgbClr val="00B050"/>
                </a:solidFill>
                <a:latin typeface="Garamond" pitchFamily="18" charset="0"/>
              </a:rPr>
              <a:t>0</a:t>
            </a:r>
            <a:r>
              <a:rPr lang="en-US" sz="2400" dirty="0" smtClean="0">
                <a:solidFill>
                  <a:srgbClr val="00B050"/>
                </a:solidFill>
                <a:latin typeface="Garamond" pitchFamily="18" charset="0"/>
              </a:rPr>
              <a:t>=20m/s</a:t>
            </a:r>
            <a:endParaRPr lang="en-US" sz="2400" dirty="0">
              <a:solidFill>
                <a:srgbClr val="00B050"/>
              </a:solidFill>
              <a:latin typeface="Garamond" pitchFamily="18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12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4" grpId="0"/>
      <p:bldP spid="19" grpId="0"/>
      <p:bldP spid="20" grpId="0"/>
      <p:bldP spid="23" grpId="0"/>
      <p:bldP spid="32" grpId="0"/>
      <p:bldP spid="33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550700998"/>
              </p:ext>
            </p:extLst>
          </p:nvPr>
        </p:nvGraphicFramePr>
        <p:xfrm>
          <a:off x="379668" y="762000"/>
          <a:ext cx="2133600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Equation" r:id="rId3" imgW="1422400" imgH="1193800" progId="Equation.3">
                  <p:embed/>
                </p:oleObj>
              </mc:Choice>
              <mc:Fallback>
                <p:oleObj name="Equation" r:id="rId3" imgW="1422400" imgH="1193800" progId="Equation.3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668" y="762000"/>
                        <a:ext cx="2133600" cy="17907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83723541"/>
              </p:ext>
            </p:extLst>
          </p:nvPr>
        </p:nvGraphicFramePr>
        <p:xfrm>
          <a:off x="6629400" y="764959"/>
          <a:ext cx="21717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2" name="Equation" r:id="rId5" imgW="1447800" imgH="1143000" progId="Equation.3">
                  <p:embed/>
                </p:oleObj>
              </mc:Choice>
              <mc:Fallback>
                <p:oleObj name="Equation" r:id="rId5" imgW="1447800" imgH="11430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764959"/>
                        <a:ext cx="2171700" cy="17145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2786109" y="5638799"/>
            <a:ext cx="2700291" cy="5429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latin typeface="Garamond" pitchFamily="18" charset="0"/>
              </a:rPr>
              <a:t>Now compute </a:t>
            </a:r>
            <a:r>
              <a:rPr lang="en-US" sz="2400" dirty="0" smtClean="0">
                <a:latin typeface="Garamond" pitchFamily="18" charset="0"/>
              </a:rPr>
              <a:t>x(T). </a:t>
            </a:r>
            <a:endParaRPr lang="en-US" sz="2400" dirty="0">
              <a:latin typeface="Garamond" pitchFamily="18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12218785"/>
              </p:ext>
            </p:extLst>
          </p:nvPr>
        </p:nvGraphicFramePr>
        <p:xfrm>
          <a:off x="385587" y="3733800"/>
          <a:ext cx="41529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Equation" r:id="rId7" imgW="2768400" imgH="419040" progId="Equation.3">
                  <p:embed/>
                </p:oleObj>
              </mc:Choice>
              <mc:Fallback>
                <p:oleObj name="Equation" r:id="rId7" imgW="2768400" imgH="419040" progId="Equation.3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587" y="3733800"/>
                        <a:ext cx="4152900" cy="6286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77005173"/>
              </p:ext>
            </p:extLst>
          </p:nvPr>
        </p:nvGraphicFramePr>
        <p:xfrm>
          <a:off x="411480" y="4993319"/>
          <a:ext cx="3200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Equation" r:id="rId9" imgW="2133600" imgH="228600" progId="Equation.3">
                  <p:embed/>
                </p:oleObj>
              </mc:Choice>
              <mc:Fallback>
                <p:oleObj name="Equation" r:id="rId9" imgW="2133600" imgH="228600" progId="Equation.3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" y="4993319"/>
                        <a:ext cx="3200400" cy="3429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500109"/>
              </p:ext>
            </p:extLst>
          </p:nvPr>
        </p:nvGraphicFramePr>
        <p:xfrm>
          <a:off x="5715000" y="5867400"/>
          <a:ext cx="33337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5" name="Equation" r:id="rId11" imgW="2222280" imgH="431640" progId="Equation.3">
                  <p:embed/>
                </p:oleObj>
              </mc:Choice>
              <mc:Fallback>
                <p:oleObj name="Equation" r:id="rId11" imgW="222228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867400"/>
                        <a:ext cx="3333750" cy="647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13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524000" y="2667000"/>
            <a:ext cx="0" cy="990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696200" y="2667000"/>
            <a:ext cx="0" cy="302654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819400" y="6248400"/>
            <a:ext cx="2667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074416" y="5410200"/>
            <a:ext cx="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167416"/>
              </p:ext>
            </p:extLst>
          </p:nvPr>
        </p:nvGraphicFramePr>
        <p:xfrm>
          <a:off x="1447800" y="5943600"/>
          <a:ext cx="1219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6" name="Equation" r:id="rId14" imgW="812520" imgH="457200" progId="Equation.3">
                  <p:embed/>
                </p:oleObj>
              </mc:Choice>
              <mc:Fallback>
                <p:oleObj name="Equation" r:id="rId14" imgW="812520" imgH="457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943600"/>
                        <a:ext cx="1219200" cy="6858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>
            <a:off x="2057400" y="4419600"/>
            <a:ext cx="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 txBox="1">
            <a:spLocks/>
          </p:cNvSpPr>
          <p:nvPr/>
        </p:nvSpPr>
        <p:spPr>
          <a:xfrm>
            <a:off x="1676400" y="2738576"/>
            <a:ext cx="3352800" cy="6667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400" dirty="0" smtClean="0">
                <a:latin typeface="Garamond" pitchFamily="18" charset="0"/>
              </a:rPr>
              <a:t>You need T to compute x(T).  Use y(T) to find T.</a:t>
            </a:r>
            <a:endParaRPr lang="en-US" sz="24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15438" y="381000"/>
            <a:ext cx="8482213" cy="9046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 (</a:t>
            </a:r>
            <a:r>
              <a:rPr lang="en-US" sz="2800" dirty="0" smtClean="0">
                <a:solidFill>
                  <a:srgbClr val="FFFF00"/>
                </a:solidFill>
              </a:rPr>
              <a:t>L5Q1</a:t>
            </a:r>
            <a:r>
              <a:rPr lang="en-US" sz="2800" dirty="0" smtClean="0">
                <a:solidFill>
                  <a:srgbClr val="FFFF00"/>
                </a:solidFill>
              </a:rPr>
              <a:t>)	</a:t>
            </a:r>
            <a:r>
              <a:rPr lang="en-US" sz="2800" dirty="0" smtClean="0">
                <a:solidFill>
                  <a:srgbClr val="FFFF00"/>
                </a:solidFill>
              </a:rPr>
              <a:t>What does your author mean but the phrase “apparent weight?”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5438" y="1669450"/>
            <a:ext cx="8229600" cy="8014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A)  </a:t>
            </a:r>
            <a:r>
              <a:rPr lang="en-US" sz="2800" dirty="0" smtClean="0">
                <a:solidFill>
                  <a:srgbClr val="FFFF00"/>
                </a:solidFill>
              </a:rPr>
              <a:t>The gravitational attraction between an object and the Earth.</a:t>
            </a:r>
            <a:r>
              <a:rPr lang="en-US" sz="2800" dirty="0">
                <a:solidFill>
                  <a:srgbClr val="FFFF00"/>
                </a:solidFill>
              </a:rPr>
              <a:t>	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5438" y="2854691"/>
            <a:ext cx="8229600" cy="8857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B)  </a:t>
            </a:r>
            <a:r>
              <a:rPr lang="en-US" sz="2800" dirty="0" smtClean="0">
                <a:solidFill>
                  <a:srgbClr val="FFFF00"/>
                </a:solidFill>
              </a:rPr>
              <a:t>The upward normal force exerted on an object by whatever the object is sitting on.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438" y="4124289"/>
            <a:ext cx="8229600" cy="818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C)  </a:t>
            </a:r>
            <a:r>
              <a:rPr lang="en-US" sz="2800" dirty="0" smtClean="0">
                <a:solidFill>
                  <a:srgbClr val="FFFF00"/>
                </a:solidFill>
              </a:rPr>
              <a:t>The gravitational attraction between an object and the moon.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5438" y="5326380"/>
            <a:ext cx="8229600" cy="8001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D) </a:t>
            </a:r>
            <a:r>
              <a:rPr lang="en-US" sz="2800" dirty="0" smtClean="0">
                <a:solidFill>
                  <a:srgbClr val="FFFF00"/>
                </a:solidFill>
              </a:rPr>
              <a:t>The force needed to maintain constant downward velocity.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9259017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762000" y="381000"/>
            <a:ext cx="7543800" cy="3048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effectLst/>
              </a:rPr>
              <a:t>Projectile motion refers to the motion of an object under the influence of a constant total force.  Far and away the most common situation is a ball that has been thrown near the surface of the Earth.  </a:t>
            </a:r>
            <a:r>
              <a:rPr lang="en-US" sz="3200" u="sng" dirty="0" smtClean="0">
                <a:solidFill>
                  <a:schemeClr val="tx1"/>
                </a:solidFill>
                <a:effectLst/>
              </a:rPr>
              <a:t>In this case</a:t>
            </a:r>
            <a:r>
              <a:rPr lang="en-US" sz="3200" dirty="0" smtClean="0">
                <a:solidFill>
                  <a:schemeClr val="tx1"/>
                </a:solidFill>
                <a:effectLst/>
              </a:rPr>
              <a:t>, the </a:t>
            </a:r>
            <a:r>
              <a:rPr lang="en-US" sz="3200" dirty="0" smtClean="0">
                <a:solidFill>
                  <a:schemeClr val="tx1"/>
                </a:solidFill>
                <a:effectLst/>
              </a:rPr>
              <a:t>only force is the weight of the ball. </a:t>
            </a:r>
            <a:r>
              <a:rPr lang="en-US" sz="3200" dirty="0" smtClean="0">
                <a:effectLst/>
              </a:rPr>
              <a:t> </a:t>
            </a:r>
            <a:endParaRPr lang="en-US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sz="quarter" idx="11"/>
          </p:nvPr>
        </p:nvSpPr>
        <p:spPr>
          <a:xfrm>
            <a:off x="2133600" y="6172200"/>
            <a:ext cx="466725" cy="463550"/>
          </a:xfrm>
        </p:spPr>
        <p:txBody>
          <a:bodyPr>
            <a:normAutofit lnSpcReduction="10000"/>
          </a:bodyPr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533400" y="4600575"/>
            <a:ext cx="457200" cy="514350"/>
          </a:xfrm>
        </p:spPr>
        <p:txBody>
          <a:bodyPr/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/>
              <a:t>y</a:t>
            </a:r>
          </a:p>
        </p:txBody>
      </p:sp>
      <p:sp>
        <p:nvSpPr>
          <p:cNvPr id="15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134340" y="5215730"/>
            <a:ext cx="685800" cy="474663"/>
          </a:xfrm>
        </p:spPr>
        <p:txBody>
          <a:bodyPr>
            <a:normAutofit/>
          </a:bodyPr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effectLst/>
                <a:latin typeface="Garamond" pitchFamily="18" charset="0"/>
              </a:rPr>
              <a:t>mg</a:t>
            </a:r>
            <a:endParaRPr lang="en-US" sz="2400" dirty="0">
              <a:effectLst/>
              <a:latin typeface="Garamond" pitchFamily="18" charset="0"/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904875" y="4876800"/>
            <a:ext cx="2855913" cy="1371600"/>
            <a:chOff x="904973" y="4876800"/>
            <a:chExt cx="2856322" cy="1371600"/>
          </a:xfrm>
        </p:grpSpPr>
        <p:cxnSp>
          <p:nvCxnSpPr>
            <p:cNvPr id="4" name="Straight Arrow Connector 3"/>
            <p:cNvCxnSpPr/>
            <p:nvPr/>
          </p:nvCxnSpPr>
          <p:spPr>
            <a:xfrm flipV="1">
              <a:off x="914499" y="4876800"/>
              <a:ext cx="0" cy="1371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914499" y="6248400"/>
              <a:ext cx="129558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1981452" y="5038725"/>
              <a:ext cx="152422" cy="1524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904973" y="4976813"/>
              <a:ext cx="2856322" cy="1254125"/>
            </a:xfrm>
            <a:custGeom>
              <a:avLst/>
              <a:gdLst>
                <a:gd name="connsiteX0" fmla="*/ 0 w 2856322"/>
                <a:gd name="connsiteY0" fmla="*/ 1253712 h 1253712"/>
                <a:gd name="connsiteX1" fmla="*/ 1451728 w 2856322"/>
                <a:gd name="connsiteY1" fmla="*/ 9373 h 1253712"/>
                <a:gd name="connsiteX2" fmla="*/ 2856322 w 2856322"/>
                <a:gd name="connsiteY2" fmla="*/ 650396 h 12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6322" h="1253712">
                  <a:moveTo>
                    <a:pt x="0" y="1253712"/>
                  </a:moveTo>
                  <a:cubicBezTo>
                    <a:pt x="487837" y="681819"/>
                    <a:pt x="975674" y="109926"/>
                    <a:pt x="1451728" y="9373"/>
                  </a:cubicBezTo>
                  <a:cubicBezTo>
                    <a:pt x="1927782" y="-91180"/>
                    <a:pt x="2856322" y="650396"/>
                    <a:pt x="2856322" y="650396"/>
                  </a:cubicBezTo>
                </a:path>
              </a:pathLst>
            </a:custGeom>
            <a:ln w="19050">
              <a:solidFill>
                <a:srgbClr val="FFFF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>
            <a:off x="2057400" y="5191125"/>
            <a:ext cx="0" cy="5238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572000" y="3581400"/>
            <a:ext cx="2880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aramond" pitchFamily="18" charset="0"/>
              </a:rPr>
              <a:t>Use Newton’s 2nd law.</a:t>
            </a:r>
            <a:endParaRPr lang="en-US" sz="2400" dirty="0">
              <a:latin typeface="Garamond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941904"/>
              </p:ext>
            </p:extLst>
          </p:nvPr>
        </p:nvGraphicFramePr>
        <p:xfrm>
          <a:off x="4572000" y="4452145"/>
          <a:ext cx="2152440" cy="38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Equation" r:id="rId3" imgW="1434960" imgH="253800" progId="Equation.3">
                  <p:embed/>
                </p:oleObj>
              </mc:Choice>
              <mc:Fallback>
                <p:oleObj name="Equation" r:id="rId3" imgW="14349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4452145"/>
                        <a:ext cx="2152440" cy="3807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608739"/>
              </p:ext>
            </p:extLst>
          </p:nvPr>
        </p:nvGraphicFramePr>
        <p:xfrm>
          <a:off x="4572000" y="5241925"/>
          <a:ext cx="40957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Equation" r:id="rId5" imgW="2730240" imgH="482400" progId="Equation.3">
                  <p:embed/>
                </p:oleObj>
              </mc:Choice>
              <mc:Fallback>
                <p:oleObj name="Equation" r:id="rId5" imgW="273024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241925"/>
                        <a:ext cx="4095750" cy="723900"/>
                      </a:xfrm>
                      <a:prstGeom prst="rect">
                        <a:avLst/>
                      </a:prstGeom>
                      <a:solidFill>
                        <a:srgbClr val="CCD1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>
            <a:off x="7924800" y="4724400"/>
            <a:ext cx="76200" cy="6096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316138" y="5867400"/>
            <a:ext cx="295275" cy="439739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80193" y="4324290"/>
            <a:ext cx="1963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Garamond" pitchFamily="18" charset="0"/>
              </a:rPr>
              <a:t>gravitational mass</a:t>
            </a:r>
            <a:endParaRPr lang="en-US" sz="2000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05776" y="6248400"/>
            <a:ext cx="1422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Garamond" pitchFamily="18" charset="0"/>
              </a:rPr>
              <a:t>inertial mass</a:t>
            </a:r>
            <a:endParaRPr lang="en-US" sz="2000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90755" y="6218758"/>
            <a:ext cx="1902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Garamond" pitchFamily="18" charset="0"/>
              </a:rPr>
              <a:t>Units of acceleration 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Garamond" pitchFamily="18" charset="0"/>
              </a:rPr>
              <a:t>but not acceleration!</a:t>
            </a:r>
            <a:endParaRPr lang="en-US" sz="1600" dirty="0">
              <a:solidFill>
                <a:srgbClr val="FFFF00"/>
              </a:solidFill>
              <a:latin typeface="Garamond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8162096" y="5715000"/>
            <a:ext cx="295275" cy="439739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3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5" grpId="0" build="p"/>
      <p:bldP spid="3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34340" y="228600"/>
            <a:ext cx="8275320" cy="1828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Example </a:t>
            </a:r>
            <a:endParaRPr lang="en-US" sz="28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 car has an initial velocity of </a:t>
            </a:r>
            <a:r>
              <a:rPr lang="en-US" sz="2800" dirty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0m/s.  It skids uniformly to a stop in a distance of 500m.  What is the coefficient of kinetic friction between tires and road?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11480" y="2286000"/>
            <a:ext cx="76962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fontAlgn="auto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  <a:latin typeface="Garamond" pitchFamily="18" charset="0"/>
              </a:rPr>
              <a:t>Clicker </a:t>
            </a:r>
            <a:r>
              <a:rPr lang="en-US" sz="2800" dirty="0" smtClean="0">
                <a:solidFill>
                  <a:srgbClr val="FFFF00"/>
                </a:solidFill>
                <a:latin typeface="Garamond" pitchFamily="18" charset="0"/>
              </a:rPr>
              <a:t>Question (L5Q2)  </a:t>
            </a:r>
            <a:r>
              <a:rPr lang="en-US" sz="2800" dirty="0" smtClean="0">
                <a:solidFill>
                  <a:srgbClr val="FFFF00"/>
                </a:solidFill>
                <a:latin typeface="Garamond" pitchFamily="18" charset="0"/>
              </a:rPr>
              <a:t>Which of these expressions is likely to be easier to use in this problem</a:t>
            </a:r>
            <a:r>
              <a:rPr lang="en-US" sz="2800" dirty="0" smtClean="0">
                <a:solidFill>
                  <a:srgbClr val="FFFF00"/>
                </a:solidFill>
                <a:latin typeface="Garamond" pitchFamily="18" charset="0"/>
              </a:rPr>
              <a:t>?</a:t>
            </a:r>
            <a:endParaRPr lang="en-US" sz="2800" dirty="0" smtClean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4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" y="3936539"/>
            <a:ext cx="3544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A)  2a</a:t>
            </a:r>
            <a:r>
              <a:rPr lang="el-GR" sz="2400" dirty="0">
                <a:solidFill>
                  <a:srgbClr val="FFFF00"/>
                </a:solidFill>
                <a:latin typeface="Garamond" pitchFamily="18" charset="0"/>
              </a:rPr>
              <a:t>Δ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x = (</a:t>
            </a:r>
            <a:r>
              <a:rPr lang="en-US" sz="2400" dirty="0" err="1">
                <a:solidFill>
                  <a:srgbClr val="FFFF00"/>
                </a:solidFill>
                <a:latin typeface="Garamond" pitchFamily="18" charset="0"/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  <a:latin typeface="Garamond" pitchFamily="18" charset="0"/>
              </a:rPr>
              <a:t>final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)</a:t>
            </a:r>
            <a:r>
              <a:rPr lang="en-US" sz="2400" baseline="30000" dirty="0">
                <a:solidFill>
                  <a:srgbClr val="FFFF00"/>
                </a:solidFill>
                <a:latin typeface="Garamond" pitchFamily="18" charset="0"/>
              </a:rPr>
              <a:t>2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 - (</a:t>
            </a:r>
            <a:r>
              <a:rPr lang="en-US" sz="2400" dirty="0" err="1">
                <a:solidFill>
                  <a:srgbClr val="FFFF00"/>
                </a:solidFill>
                <a:latin typeface="Garamond" pitchFamily="18" charset="0"/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  <a:latin typeface="Garamond" pitchFamily="18" charset="0"/>
              </a:rPr>
              <a:t>initial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)</a:t>
            </a:r>
            <a:r>
              <a:rPr lang="en-US" sz="2400" baseline="30000" dirty="0">
                <a:solidFill>
                  <a:srgbClr val="FFFF00"/>
                </a:solidFill>
                <a:latin typeface="Garamond" pitchFamily="18" charset="0"/>
              </a:rPr>
              <a:t>2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1480" y="4905743"/>
            <a:ext cx="3339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B)  x(t) = x</a:t>
            </a:r>
            <a:r>
              <a:rPr lang="en-US" sz="2400" baseline="-25000" dirty="0">
                <a:solidFill>
                  <a:srgbClr val="FFFF00"/>
                </a:solidFill>
                <a:latin typeface="Garamond" pitchFamily="18" charset="0"/>
              </a:rPr>
              <a:t>0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 + v</a:t>
            </a:r>
            <a:r>
              <a:rPr lang="en-US" sz="2400" baseline="-25000" dirty="0">
                <a:solidFill>
                  <a:srgbClr val="FFFF00"/>
                </a:solidFill>
                <a:latin typeface="Garamond" pitchFamily="18" charset="0"/>
              </a:rPr>
              <a:t>0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t + 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0.5at</a:t>
            </a:r>
            <a:r>
              <a:rPr lang="en-US" sz="2400" baseline="30000" dirty="0" smtClean="0">
                <a:solidFill>
                  <a:srgbClr val="FFFF00"/>
                </a:solidFill>
                <a:latin typeface="Garamond" pitchFamily="18" charset="0"/>
              </a:rPr>
              <a:t>2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480" y="5874946"/>
            <a:ext cx="221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C)  v(t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) = 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v</a:t>
            </a:r>
            <a:r>
              <a:rPr lang="en-US" sz="2400" baseline="-25000" dirty="0" smtClean="0">
                <a:solidFill>
                  <a:srgbClr val="FFFF00"/>
                </a:solidFill>
                <a:latin typeface="Garamond" pitchFamily="18" charset="0"/>
              </a:rPr>
              <a:t>0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+ at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10" name="Right Arrow 9"/>
          <p:cNvSpPr/>
          <p:nvPr/>
        </p:nvSpPr>
        <p:spPr>
          <a:xfrm flipH="1">
            <a:off x="3954780" y="3966916"/>
            <a:ext cx="609600" cy="404629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11480" y="152400"/>
            <a:ext cx="5486400" cy="533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How does </a:t>
            </a:r>
            <a:r>
              <a:rPr lang="el-GR" sz="2800" dirty="0" smtClean="0">
                <a:solidFill>
                  <a:schemeClr val="tx1"/>
                </a:solidFill>
              </a:rPr>
              <a:t>μ</a:t>
            </a:r>
            <a:r>
              <a:rPr lang="en-US" sz="2800" baseline="-25000" dirty="0" smtClean="0">
                <a:solidFill>
                  <a:schemeClr val="tx1"/>
                </a:solidFill>
              </a:rPr>
              <a:t>k</a:t>
            </a:r>
            <a:r>
              <a:rPr lang="en-US" sz="2800" dirty="0" smtClean="0">
                <a:solidFill>
                  <a:schemeClr val="tx1"/>
                </a:solidFill>
              </a:rPr>
              <a:t> get into the solution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11480" y="976171"/>
            <a:ext cx="4465320" cy="457199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Force Model             </a:t>
            </a:r>
            <a:r>
              <a:rPr lang="en-US" sz="2400" dirty="0" err="1" smtClean="0">
                <a:solidFill>
                  <a:schemeClr val="tx1"/>
                </a:solidFill>
              </a:rPr>
              <a:t>F</a:t>
            </a:r>
            <a:r>
              <a:rPr lang="en-US" sz="2400" baseline="-25000" dirty="0" err="1" smtClean="0">
                <a:solidFill>
                  <a:schemeClr val="tx1"/>
                </a:solidFill>
              </a:rPr>
              <a:t>f</a:t>
            </a:r>
            <a:r>
              <a:rPr lang="en-US" sz="2400" baseline="-25000" dirty="0" smtClean="0">
                <a:solidFill>
                  <a:schemeClr val="tx1"/>
                </a:solidFill>
              </a:rPr>
              <a:t> =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l-GR" sz="2400" dirty="0" smtClean="0">
                <a:solidFill>
                  <a:schemeClr val="tx1"/>
                </a:solidFill>
              </a:rPr>
              <a:t>μ</a:t>
            </a:r>
            <a:r>
              <a:rPr lang="en-US" sz="2400" baseline="-25000" dirty="0" err="1" smtClean="0">
                <a:solidFill>
                  <a:schemeClr val="tx1"/>
                </a:solidFill>
              </a:rPr>
              <a:t>k</a:t>
            </a:r>
            <a:r>
              <a:rPr lang="en-US" sz="2400" dirty="0" err="1" smtClean="0">
                <a:solidFill>
                  <a:schemeClr val="tx1"/>
                </a:solidFill>
              </a:rPr>
              <a:t>∙</a:t>
            </a:r>
            <a:r>
              <a:rPr lang="en-US" sz="2400" dirty="0" err="1" smtClean="0">
                <a:solidFill>
                  <a:schemeClr val="tx1"/>
                </a:solidFill>
              </a:rPr>
              <a:t>N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11480" y="1723741"/>
            <a:ext cx="3771900" cy="3508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How are we going to find </a:t>
            </a:r>
            <a:r>
              <a:rPr lang="en-US" sz="2400" dirty="0" err="1" smtClean="0">
                <a:solidFill>
                  <a:schemeClr val="tx1"/>
                </a:solidFill>
              </a:rPr>
              <a:t>F</a:t>
            </a:r>
            <a:r>
              <a:rPr lang="en-US" sz="2400" baseline="-25000" dirty="0" err="1" smtClean="0">
                <a:solidFill>
                  <a:schemeClr val="tx1"/>
                </a:solidFill>
              </a:rPr>
              <a:t>f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11480" y="2364950"/>
            <a:ext cx="2438400" cy="56356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Newton’s 2</a:t>
            </a:r>
            <a:r>
              <a:rPr lang="en-US" sz="2400" baseline="30000" dirty="0" smtClean="0">
                <a:solidFill>
                  <a:schemeClr val="tx1"/>
                </a:solidFill>
              </a:rPr>
              <a:t>nd</a:t>
            </a:r>
            <a:r>
              <a:rPr lang="en-US" sz="2400" dirty="0" smtClean="0">
                <a:solidFill>
                  <a:schemeClr val="tx1"/>
                </a:solidFill>
              </a:rPr>
              <a:t> law.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11480" y="3279909"/>
            <a:ext cx="7696200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So what should we be doing?  CLICKER</a:t>
            </a:r>
            <a:r>
              <a:rPr lang="en-US" sz="2800" dirty="0" smtClean="0">
                <a:solidFill>
                  <a:srgbClr val="FFFF00"/>
                </a:solidFill>
              </a:rPr>
              <a:t>!  (L5Q3)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11480" y="5562600"/>
            <a:ext cx="2743200" cy="38996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C</a:t>
            </a:r>
            <a:r>
              <a:rPr lang="en-US" sz="2400" dirty="0" smtClean="0">
                <a:solidFill>
                  <a:srgbClr val="FFFF00"/>
                </a:solidFill>
              </a:rPr>
              <a:t>)  Drawing a picture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5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1480" y="4119555"/>
            <a:ext cx="3239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A)  Looking up 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equations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" y="4871591"/>
            <a:ext cx="395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B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)  Finding a table of </a:t>
            </a:r>
            <a:r>
              <a:rPr lang="el-GR" sz="2400" dirty="0" smtClean="0">
                <a:solidFill>
                  <a:srgbClr val="FFFF00"/>
                </a:solidFill>
                <a:latin typeface="Garamond" pitchFamily="18" charset="0"/>
              </a:rPr>
              <a:t>μ</a:t>
            </a:r>
            <a:r>
              <a:rPr lang="en-US" sz="2400" baseline="-25000" dirty="0" smtClean="0">
                <a:solidFill>
                  <a:srgbClr val="FFFF00"/>
                </a:solidFill>
                <a:latin typeface="Garamond" pitchFamily="18" charset="0"/>
              </a:rPr>
              <a:t>k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 values.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11" name="Right Arrow 10"/>
          <p:cNvSpPr/>
          <p:nvPr/>
        </p:nvSpPr>
        <p:spPr>
          <a:xfrm flipH="1">
            <a:off x="3212715" y="5638800"/>
            <a:ext cx="609600" cy="404629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3" grpId="0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457450" y="228600"/>
            <a:ext cx="4229100" cy="609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Draw the free body diagram.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5" name="Content Placeholder 1"/>
          <p:cNvSpPr>
            <a:spLocks noGrp="1"/>
          </p:cNvSpPr>
          <p:nvPr>
            <p:ph sz="quarter" idx="11"/>
          </p:nvPr>
        </p:nvSpPr>
        <p:spPr>
          <a:xfrm>
            <a:off x="5562600" y="3335337"/>
            <a:ext cx="3009900" cy="1444625"/>
          </a:xfrm>
        </p:spPr>
        <p:txBody>
          <a:bodyPr/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effectLst/>
                <a:latin typeface="Garamond" pitchFamily="18" charset="0"/>
              </a:rPr>
              <a:t>∑</a:t>
            </a:r>
            <a:r>
              <a:rPr lang="en-US" sz="2400" dirty="0" err="1" smtClean="0">
                <a:effectLst/>
                <a:latin typeface="Garamond" pitchFamily="18" charset="0"/>
              </a:rPr>
              <a:t>F</a:t>
            </a:r>
            <a:r>
              <a:rPr lang="en-US" sz="2400" baseline="-25000" dirty="0" err="1" smtClean="0">
                <a:effectLst/>
                <a:latin typeface="Garamond" pitchFamily="18" charset="0"/>
              </a:rPr>
              <a:t>y</a:t>
            </a:r>
            <a:r>
              <a:rPr lang="en-US" sz="2400" dirty="0" smtClean="0">
                <a:effectLst/>
                <a:latin typeface="Garamond" pitchFamily="18" charset="0"/>
              </a:rPr>
              <a:t> → N - mg = 0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>
                <a:latin typeface="Garamond" pitchFamily="18" charset="0"/>
              </a:rPr>
              <a:t>∑</a:t>
            </a:r>
            <a:r>
              <a:rPr lang="en-US" sz="2400" dirty="0" err="1" smtClean="0">
                <a:latin typeface="Garamond" pitchFamily="18" charset="0"/>
              </a:rPr>
              <a:t>F</a:t>
            </a:r>
            <a:r>
              <a:rPr lang="en-US" sz="2400" baseline="-25000" dirty="0" err="1" smtClean="0">
                <a:latin typeface="Garamond" pitchFamily="18" charset="0"/>
              </a:rPr>
              <a:t>x</a:t>
            </a:r>
            <a:r>
              <a:rPr lang="en-US" sz="2400" dirty="0" smtClean="0">
                <a:latin typeface="Garamond" pitchFamily="18" charset="0"/>
              </a:rPr>
              <a:t> </a:t>
            </a:r>
            <a:r>
              <a:rPr lang="en-US" sz="2400" dirty="0">
                <a:latin typeface="Garamond" pitchFamily="18" charset="0"/>
              </a:rPr>
              <a:t>→ </a:t>
            </a:r>
            <a:r>
              <a:rPr lang="en-US" sz="2400" dirty="0" smtClean="0">
                <a:latin typeface="Garamond" pitchFamily="18" charset="0"/>
              </a:rPr>
              <a:t>-</a:t>
            </a:r>
            <a:r>
              <a:rPr lang="en-US" sz="2400" dirty="0" err="1" smtClean="0">
                <a:latin typeface="Garamond" pitchFamily="18" charset="0"/>
              </a:rPr>
              <a:t>F</a:t>
            </a:r>
            <a:r>
              <a:rPr lang="en-US" sz="2400" baseline="-25000" dirty="0" err="1" smtClean="0">
                <a:latin typeface="Garamond" pitchFamily="18" charset="0"/>
              </a:rPr>
              <a:t>f</a:t>
            </a:r>
            <a:r>
              <a:rPr lang="en-US" sz="2400" dirty="0" smtClean="0">
                <a:latin typeface="Garamond" pitchFamily="18" charset="0"/>
              </a:rPr>
              <a:t> </a:t>
            </a:r>
            <a:r>
              <a:rPr lang="en-US" sz="2400" dirty="0">
                <a:latin typeface="Garamond" pitchFamily="18" charset="0"/>
              </a:rPr>
              <a:t>= </a:t>
            </a:r>
            <a:r>
              <a:rPr lang="en-US" sz="2400" dirty="0" smtClean="0">
                <a:latin typeface="Garamond" pitchFamily="18" charset="0"/>
              </a:rPr>
              <a:t>m(-a)</a:t>
            </a:r>
            <a:endParaRPr lang="en-US" sz="2400" dirty="0">
              <a:latin typeface="Garamond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58088" y="608244"/>
            <a:ext cx="1535113" cy="1511300"/>
            <a:chOff x="7086600" y="1783856"/>
            <a:chExt cx="1534357" cy="1511794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7086600" y="2209445"/>
              <a:ext cx="0" cy="76224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7086600" y="2971694"/>
              <a:ext cx="76162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ontent Placeholder 1"/>
            <p:cNvSpPr txBox="1">
              <a:spLocks/>
            </p:cNvSpPr>
            <p:nvPr/>
          </p:nvSpPr>
          <p:spPr>
            <a:xfrm>
              <a:off x="7783170" y="2495288"/>
              <a:ext cx="837787" cy="800362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x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Content Placeholder 1"/>
            <p:cNvSpPr txBox="1">
              <a:spLocks/>
            </p:cNvSpPr>
            <p:nvPr/>
          </p:nvSpPr>
          <p:spPr>
            <a:xfrm>
              <a:off x="7086600" y="1783856"/>
              <a:ext cx="837787" cy="800362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y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2286000" y="2667000"/>
            <a:ext cx="990600" cy="457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2781300" y="1600200"/>
            <a:ext cx="868363" cy="1066800"/>
            <a:chOff x="2781300" y="1600200"/>
            <a:chExt cx="868532" cy="1066800"/>
          </a:xfrm>
        </p:grpSpPr>
        <p:cxnSp>
          <p:nvCxnSpPr>
            <p:cNvPr id="17" name="Straight Arrow Connector 16"/>
            <p:cNvCxnSpPr>
              <a:stCxn id="4" idx="0"/>
            </p:cNvCxnSpPr>
            <p:nvPr/>
          </p:nvCxnSpPr>
          <p:spPr>
            <a:xfrm flipV="1">
              <a:off x="2781300" y="1600200"/>
              <a:ext cx="0" cy="1066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ontent Placeholder 1"/>
            <p:cNvSpPr txBox="1">
              <a:spLocks/>
            </p:cNvSpPr>
            <p:nvPr/>
          </p:nvSpPr>
          <p:spPr>
            <a:xfrm>
              <a:off x="2811469" y="1733550"/>
              <a:ext cx="838363" cy="8001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N</a:t>
              </a: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2781300" y="3124200"/>
            <a:ext cx="838200" cy="1066800"/>
            <a:chOff x="2781300" y="3124200"/>
            <a:chExt cx="838200" cy="1066800"/>
          </a:xfrm>
        </p:grpSpPr>
        <p:cxnSp>
          <p:nvCxnSpPr>
            <p:cNvPr id="15" name="Straight Arrow Connector 14"/>
            <p:cNvCxnSpPr>
              <a:stCxn id="4" idx="2"/>
            </p:cNvCxnSpPr>
            <p:nvPr/>
          </p:nvCxnSpPr>
          <p:spPr>
            <a:xfrm>
              <a:off x="2781300" y="3124200"/>
              <a:ext cx="0" cy="1066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ontent Placeholder 1"/>
            <p:cNvSpPr txBox="1">
              <a:spLocks/>
            </p:cNvSpPr>
            <p:nvPr/>
          </p:nvSpPr>
          <p:spPr>
            <a:xfrm>
              <a:off x="2781300" y="3257550"/>
              <a:ext cx="838200" cy="8001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mg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1295400" y="2324100"/>
            <a:ext cx="914400" cy="800100"/>
            <a:chOff x="1295400" y="2324100"/>
            <a:chExt cx="914400" cy="800100"/>
          </a:xfrm>
        </p:grpSpPr>
        <p:cxnSp>
          <p:nvCxnSpPr>
            <p:cNvPr id="13" name="Straight Arrow Connector 12"/>
            <p:cNvCxnSpPr/>
            <p:nvPr/>
          </p:nvCxnSpPr>
          <p:spPr>
            <a:xfrm flipH="1">
              <a:off x="1295400" y="3124200"/>
              <a:ext cx="914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ontent Placeholder 1"/>
            <p:cNvSpPr txBox="1">
              <a:spLocks/>
            </p:cNvSpPr>
            <p:nvPr/>
          </p:nvSpPr>
          <p:spPr>
            <a:xfrm>
              <a:off x="1371600" y="2324100"/>
              <a:ext cx="838200" cy="8001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 err="1" smtClean="0">
                  <a:solidFill>
                    <a:schemeClr val="tx1"/>
                  </a:solidFill>
                </a:rPr>
                <a:t>F</a:t>
              </a:r>
              <a:r>
                <a:rPr lang="en-US" sz="2400" baseline="-25000" dirty="0" err="1" smtClean="0">
                  <a:solidFill>
                    <a:schemeClr val="tx1"/>
                  </a:solidFill>
                </a:rPr>
                <a:t>f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3733800" y="2495550"/>
            <a:ext cx="838200" cy="438150"/>
            <a:chOff x="3733800" y="2495550"/>
            <a:chExt cx="838200" cy="438150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3733800" y="2895600"/>
              <a:ext cx="838200" cy="0"/>
            </a:xfrm>
            <a:prstGeom prst="straightConnector1">
              <a:avLst/>
            </a:prstGeom>
            <a:ln w="50800" cmpd="dbl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ontent Placeholder 1"/>
            <p:cNvSpPr txBox="1">
              <a:spLocks/>
            </p:cNvSpPr>
            <p:nvPr/>
          </p:nvSpPr>
          <p:spPr>
            <a:xfrm>
              <a:off x="4038600" y="2495550"/>
              <a:ext cx="419100" cy="438150"/>
            </a:xfrm>
            <a:prstGeom prst="rect">
              <a:avLst/>
            </a:prstGeom>
          </p:spPr>
          <p:txBody>
            <a:bodyPr anchor="ctr">
              <a:normAutofit lnSpcReduction="10000"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>
                  <a:solidFill>
                    <a:srgbClr val="00B050"/>
                  </a:solidFill>
                </a:rPr>
                <a:t>a</a:t>
              </a:r>
            </a:p>
          </p:txBody>
        </p:sp>
      </p:grpSp>
      <p:sp>
        <p:nvSpPr>
          <p:cNvPr id="24" name="Content Placeholder 1"/>
          <p:cNvSpPr txBox="1">
            <a:spLocks/>
          </p:cNvSpPr>
          <p:nvPr/>
        </p:nvSpPr>
        <p:spPr>
          <a:xfrm>
            <a:off x="5562600" y="2113626"/>
            <a:ext cx="2835491" cy="7239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Trot out Newton.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4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72440" y="533400"/>
            <a:ext cx="819912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Write down our model for </a:t>
            </a:r>
            <a:r>
              <a:rPr lang="en-US" sz="2800" dirty="0" err="1" smtClean="0">
                <a:solidFill>
                  <a:schemeClr val="tx1"/>
                </a:solidFill>
              </a:rPr>
              <a:t>F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f</a:t>
            </a:r>
            <a:r>
              <a:rPr lang="en-US" sz="2800" dirty="0" smtClean="0">
                <a:solidFill>
                  <a:schemeClr val="tx1"/>
                </a:solidFill>
              </a:rPr>
              <a:t> and gather our equations together.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533400" y="1600200"/>
            <a:ext cx="7543800" cy="4495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800" dirty="0" err="1" smtClean="0">
                <a:solidFill>
                  <a:srgbClr val="FFFF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FF00"/>
                </a:solidFill>
              </a:rPr>
              <a:t>f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=</a:t>
            </a:r>
            <a:r>
              <a:rPr lang="en-US" sz="2800" dirty="0" smtClean="0"/>
              <a:t> </a:t>
            </a:r>
            <a:r>
              <a:rPr lang="el-GR" sz="2800" dirty="0" smtClean="0">
                <a:solidFill>
                  <a:srgbClr val="FFFF00"/>
                </a:solidFill>
              </a:rPr>
              <a:t>μ</a:t>
            </a:r>
            <a:r>
              <a:rPr lang="en-US" sz="2800" baseline="-25000" dirty="0" err="1" smtClean="0">
                <a:solidFill>
                  <a:srgbClr val="FFFF00"/>
                </a:solidFill>
              </a:rPr>
              <a:t>k</a:t>
            </a:r>
            <a:r>
              <a:rPr lang="en-US" sz="2800" dirty="0" err="1" smtClean="0"/>
              <a:t>∙</a:t>
            </a:r>
            <a:r>
              <a:rPr lang="en-US" sz="2800" dirty="0" err="1" smtClean="0">
                <a:solidFill>
                  <a:srgbClr val="FFFF00"/>
                </a:solidFill>
              </a:rPr>
              <a:t>N</a:t>
            </a:r>
            <a:endParaRPr lang="en-US" sz="2800" dirty="0" smtClean="0">
              <a:solidFill>
                <a:srgbClr val="FFFF00"/>
              </a:solidFill>
            </a:endParaRPr>
          </a:p>
          <a:p>
            <a:pPr fontAlgn="auto">
              <a:defRPr/>
            </a:pPr>
            <a:r>
              <a:rPr lang="en-US" sz="2800" dirty="0" err="1">
                <a:solidFill>
                  <a:schemeClr val="tx1"/>
                </a:solidFill>
              </a:rPr>
              <a:t>F</a:t>
            </a:r>
            <a:r>
              <a:rPr lang="en-US" sz="2800" baseline="-25000" dirty="0" err="1">
                <a:solidFill>
                  <a:schemeClr val="tx1"/>
                </a:solidFill>
              </a:rPr>
              <a:t>f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=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ma</a:t>
            </a:r>
          </a:p>
          <a:p>
            <a:pPr fontAlgn="auto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N - mg = 0</a:t>
            </a:r>
          </a:p>
          <a:p>
            <a:pPr fontAlgn="auto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2a</a:t>
            </a:r>
            <a:r>
              <a:rPr lang="el-GR" sz="2800" dirty="0" smtClean="0">
                <a:solidFill>
                  <a:schemeClr val="tx1"/>
                </a:solidFill>
              </a:rPr>
              <a:t>Δ</a:t>
            </a:r>
            <a:r>
              <a:rPr lang="en-US" sz="2800" dirty="0" smtClean="0">
                <a:solidFill>
                  <a:schemeClr val="tx1"/>
                </a:solidFill>
              </a:rPr>
              <a:t>x = (</a:t>
            </a:r>
            <a:r>
              <a:rPr lang="en-US" sz="2800" dirty="0" err="1" smtClean="0">
                <a:solidFill>
                  <a:schemeClr val="tx1"/>
                </a:solidFill>
              </a:rPr>
              <a:t>v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final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- 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</a:rPr>
              <a:t>v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initial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 smtClean="0">
              <a:solidFill>
                <a:schemeClr val="tx1"/>
              </a:solidFill>
            </a:endParaRPr>
          </a:p>
          <a:p>
            <a:pPr fontAlgn="auto"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 fontAlgn="auto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We have 5 unknowns: </a:t>
            </a:r>
            <a:r>
              <a:rPr lang="en-US" sz="2800" dirty="0" err="1" smtClean="0">
                <a:solidFill>
                  <a:schemeClr val="tx1"/>
                </a:solidFill>
              </a:rPr>
              <a:t>F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f</a:t>
            </a:r>
            <a:r>
              <a:rPr lang="en-US" sz="2800" dirty="0" smtClean="0">
                <a:solidFill>
                  <a:schemeClr val="tx1"/>
                </a:solidFill>
              </a:rPr>
              <a:t>, N, </a:t>
            </a:r>
            <a:r>
              <a:rPr lang="el-GR" sz="2800" dirty="0">
                <a:solidFill>
                  <a:schemeClr val="tx1"/>
                </a:solidFill>
              </a:rPr>
              <a:t>μ</a:t>
            </a:r>
            <a:r>
              <a:rPr lang="en-US" sz="2800" baseline="-25000" dirty="0" smtClean="0">
                <a:solidFill>
                  <a:schemeClr val="tx1"/>
                </a:solidFill>
              </a:rPr>
              <a:t>k</a:t>
            </a:r>
            <a:r>
              <a:rPr lang="en-US" sz="2800" dirty="0" smtClean="0">
                <a:solidFill>
                  <a:schemeClr val="tx1"/>
                </a:solidFill>
              </a:rPr>
              <a:t>, a, and m.</a:t>
            </a:r>
          </a:p>
          <a:p>
            <a:pPr fontAlgn="auto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Are we stuck?  Maybe.  Let’s find out.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7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703614256"/>
              </p:ext>
            </p:extLst>
          </p:nvPr>
        </p:nvGraphicFramePr>
        <p:xfrm>
          <a:off x="205740" y="304801"/>
          <a:ext cx="1123463" cy="106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2" name="Equation" r:id="rId3" imgW="748975" imgH="710891" progId="Equation.3">
                  <p:embed/>
                </p:oleObj>
              </mc:Choice>
              <mc:Fallback>
                <p:oleObj name="Equation" r:id="rId3" imgW="748975" imgH="710891" progId="Equation.3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" y="304801"/>
                        <a:ext cx="1123463" cy="106633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1"/>
          <p:cNvSpPr>
            <a:spLocks noGrp="1"/>
          </p:cNvSpPr>
          <p:nvPr>
            <p:ph sz="quarter" idx="11"/>
          </p:nvPr>
        </p:nvSpPr>
        <p:spPr>
          <a:xfrm>
            <a:off x="2286000" y="2438400"/>
            <a:ext cx="2667000" cy="990600"/>
          </a:xfrm>
        </p:spPr>
        <p:txBody>
          <a:bodyPr>
            <a:noAutofit/>
          </a:bodyPr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latin typeface="Garamond" pitchFamily="18" charset="0"/>
              </a:rPr>
              <a:t>How NICE!  One additional equation eliminated N </a:t>
            </a:r>
            <a:r>
              <a:rPr lang="en-US" sz="2400" u="sng" dirty="0" smtClean="0">
                <a:latin typeface="Garamond" pitchFamily="18" charset="0"/>
              </a:rPr>
              <a:t>and</a:t>
            </a:r>
            <a:r>
              <a:rPr lang="en-US" sz="2400" dirty="0" smtClean="0">
                <a:latin typeface="Garamond" pitchFamily="18" charset="0"/>
              </a:rPr>
              <a:t> m.</a:t>
            </a:r>
            <a:endParaRPr lang="en-US" sz="2400" dirty="0">
              <a:latin typeface="Garamond" pitchFamily="18" charset="0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05740" y="5791200"/>
            <a:ext cx="4846320" cy="457200"/>
          </a:xfrm>
        </p:spPr>
        <p:txBody>
          <a:bodyPr>
            <a:noAutofit/>
          </a:bodyPr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B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)  Look at our picture and THINK!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133170"/>
              </p:ext>
            </p:extLst>
          </p:nvPr>
        </p:nvGraphicFramePr>
        <p:xfrm>
          <a:off x="205740" y="2419350"/>
          <a:ext cx="1238250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3" name="Equation" r:id="rId5" imgW="825500" imgH="673100" progId="Equation.3">
                  <p:embed/>
                </p:oleObj>
              </mc:Choice>
              <mc:Fallback>
                <p:oleObj name="Equation" r:id="rId5" imgW="825500" imgH="673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" y="2419350"/>
                        <a:ext cx="1238250" cy="10096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564961"/>
              </p:ext>
            </p:extLst>
          </p:nvPr>
        </p:nvGraphicFramePr>
        <p:xfrm>
          <a:off x="5791200" y="304800"/>
          <a:ext cx="1924020" cy="1504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Equation" r:id="rId7" imgW="1282680" imgH="1002960" progId="Equation.3">
                  <p:embed/>
                </p:oleObj>
              </mc:Choice>
              <mc:Fallback>
                <p:oleObj name="Equation" r:id="rId7" imgW="1282680" imgH="10029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04800"/>
                        <a:ext cx="1924020" cy="150444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0798317"/>
              </p:ext>
            </p:extLst>
          </p:nvPr>
        </p:nvGraphicFramePr>
        <p:xfrm>
          <a:off x="5791200" y="2400300"/>
          <a:ext cx="24003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Equation" r:id="rId9" imgW="1600200" imgH="685800" progId="Equation.3">
                  <p:embed/>
                </p:oleObj>
              </mc:Choice>
              <mc:Fallback>
                <p:oleObj name="Equation" r:id="rId9" imgW="1600200" imgH="685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400300"/>
                        <a:ext cx="2400300" cy="10287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11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8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" y="3972810"/>
            <a:ext cx="5489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aramond" pitchFamily="18" charset="0"/>
              </a:rPr>
              <a:t>What’s going on?  Must be time for </a:t>
            </a: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Clickers!</a:t>
            </a:r>
            <a:endParaRPr lang="en-US" sz="2400" dirty="0">
              <a:latin typeface="Garamon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740" y="4578940"/>
            <a:ext cx="4244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What should we do now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?  (L5Q4)</a:t>
            </a:r>
            <a:endParaRPr lang="en-US" sz="2400" dirty="0">
              <a:latin typeface="Garamond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740" y="5185070"/>
            <a:ext cx="7004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88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rgbClr val="FFFF00"/>
                </a:solidFill>
                <a:latin typeface="Garamond" pitchFamily="18" charset="0"/>
              </a:rPr>
              <a:t>A)  What are erasers for?  Rub out </a:t>
            </a:r>
            <a:r>
              <a:rPr lang="en-US" sz="2400" dirty="0" smtClean="0">
                <a:solidFill>
                  <a:srgbClr val="FFFF00"/>
                </a:solidFill>
                <a:latin typeface="Garamond" pitchFamily="18" charset="0"/>
              </a:rPr>
              <a:t>that pesky minus sign!</a:t>
            </a:r>
            <a:endParaRPr lang="en-US" sz="2400" dirty="0">
              <a:solidFill>
                <a:srgbClr val="FFFF00"/>
              </a:solidFill>
              <a:latin typeface="Garamond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62000" y="1447800"/>
            <a:ext cx="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600200" y="533400"/>
            <a:ext cx="4038600" cy="2133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781800" y="1905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447800" y="457200"/>
            <a:ext cx="613410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Here is a hint; look at the velocity and </a:t>
            </a:r>
            <a:r>
              <a:rPr lang="el-GR" sz="2800" dirty="0" smtClean="0">
                <a:solidFill>
                  <a:schemeClr val="tx1"/>
                </a:solidFill>
              </a:rPr>
              <a:t>Δ</a:t>
            </a:r>
            <a:r>
              <a:rPr lang="en-US" sz="2800" dirty="0" smtClean="0">
                <a:solidFill>
                  <a:schemeClr val="tx1"/>
                </a:solidFill>
              </a:rPr>
              <a:t>x</a:t>
            </a:r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5905500" y="1682750"/>
            <a:ext cx="1143000" cy="800100"/>
            <a:chOff x="3733800" y="2133600"/>
            <a:chExt cx="1143000" cy="800100"/>
          </a:xfrm>
        </p:grpSpPr>
        <p:cxnSp>
          <p:nvCxnSpPr>
            <p:cNvPr id="23" name="Straight Arrow Connector 22"/>
            <p:cNvCxnSpPr/>
            <p:nvPr/>
          </p:nvCxnSpPr>
          <p:spPr>
            <a:xfrm flipH="1">
              <a:off x="3733800" y="2895600"/>
              <a:ext cx="838200" cy="0"/>
            </a:xfrm>
            <a:prstGeom prst="straightConnector1">
              <a:avLst/>
            </a:prstGeom>
            <a:ln w="50800" cmpd="dbl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ontent Placeholder 1"/>
            <p:cNvSpPr txBox="1">
              <a:spLocks/>
            </p:cNvSpPr>
            <p:nvPr/>
          </p:nvSpPr>
          <p:spPr>
            <a:xfrm>
              <a:off x="4038600" y="2133600"/>
              <a:ext cx="838200" cy="8001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v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5905500" y="2667000"/>
            <a:ext cx="1790700" cy="800100"/>
            <a:chOff x="3733800" y="2133600"/>
            <a:chExt cx="1143000" cy="800100"/>
          </a:xfrm>
        </p:grpSpPr>
        <p:cxnSp>
          <p:nvCxnSpPr>
            <p:cNvPr id="26" name="Straight Arrow Connector 25"/>
            <p:cNvCxnSpPr/>
            <p:nvPr/>
          </p:nvCxnSpPr>
          <p:spPr>
            <a:xfrm flipH="1">
              <a:off x="3733800" y="2895600"/>
              <a:ext cx="1143000" cy="0"/>
            </a:xfrm>
            <a:prstGeom prst="straightConnector1">
              <a:avLst/>
            </a:prstGeom>
            <a:ln w="50800" cmpd="dbl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ontent Placeholder 1"/>
            <p:cNvSpPr txBox="1">
              <a:spLocks/>
            </p:cNvSpPr>
            <p:nvPr/>
          </p:nvSpPr>
          <p:spPr>
            <a:xfrm>
              <a:off x="4038803" y="2133600"/>
              <a:ext cx="837997" cy="8001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dirty="0" err="1" smtClean="0">
                  <a:solidFill>
                    <a:schemeClr val="tx1"/>
                  </a:solidFill>
                </a:rPr>
                <a:t>Δx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Content Placeholder 1"/>
          <p:cNvSpPr txBox="1">
            <a:spLocks/>
          </p:cNvSpPr>
          <p:nvPr/>
        </p:nvSpPr>
        <p:spPr>
          <a:xfrm>
            <a:off x="411480" y="4572000"/>
            <a:ext cx="845820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3600" kern="1200" baseline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None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2400" dirty="0" smtClean="0">
                <a:solidFill>
                  <a:schemeClr val="tx1"/>
                </a:solidFill>
                <a:effectLst/>
              </a:rPr>
              <a:t>This equation is subtle.  </a:t>
            </a:r>
          </a:p>
          <a:p>
            <a:pPr fontAlgn="auto">
              <a:defRPr/>
            </a:pPr>
            <a:r>
              <a:rPr lang="en-US" sz="2400" dirty="0" smtClean="0">
                <a:solidFill>
                  <a:schemeClr val="tx1"/>
                </a:solidFill>
                <a:effectLst/>
              </a:rPr>
              <a:t>2a</a:t>
            </a:r>
            <a:r>
              <a:rPr lang="el-GR" sz="2400" dirty="0">
                <a:solidFill>
                  <a:schemeClr val="tx1"/>
                </a:solidFill>
                <a:effectLst/>
              </a:rPr>
              <a:t> Δ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x = </a:t>
            </a:r>
            <a:r>
              <a:rPr lang="en-US" sz="2400" dirty="0">
                <a:solidFill>
                  <a:schemeClr val="tx1"/>
                </a:solidFill>
                <a:effectLst/>
              </a:rPr>
              <a:t>(</a:t>
            </a:r>
            <a:r>
              <a:rPr lang="en-US" sz="2400" dirty="0" err="1">
                <a:solidFill>
                  <a:schemeClr val="tx1"/>
                </a:solidFill>
                <a:effectLst/>
              </a:rPr>
              <a:t>v</a:t>
            </a:r>
            <a:r>
              <a:rPr lang="en-US" sz="2400" baseline="-25000" dirty="0" err="1">
                <a:solidFill>
                  <a:schemeClr val="tx1"/>
                </a:solidFill>
                <a:effectLst/>
              </a:rPr>
              <a:t>final</a:t>
            </a:r>
            <a:r>
              <a:rPr lang="en-US" sz="2400" dirty="0">
                <a:solidFill>
                  <a:schemeClr val="tx1"/>
                </a:solidFill>
                <a:effectLst/>
              </a:rPr>
              <a:t>)</a:t>
            </a:r>
            <a:r>
              <a:rPr lang="en-US" sz="2400" baseline="30000" dirty="0">
                <a:solidFill>
                  <a:schemeClr val="tx1"/>
                </a:solidFill>
                <a:effectLst/>
              </a:rPr>
              <a:t>2</a:t>
            </a:r>
            <a:r>
              <a:rPr lang="en-US" sz="2400" dirty="0">
                <a:solidFill>
                  <a:schemeClr val="tx1"/>
                </a:solidFill>
                <a:effectLst/>
              </a:rPr>
              <a:t> - (</a:t>
            </a:r>
            <a:r>
              <a:rPr lang="en-US" sz="2400" dirty="0" err="1">
                <a:solidFill>
                  <a:schemeClr val="tx1"/>
                </a:solidFill>
                <a:effectLst/>
              </a:rPr>
              <a:t>v</a:t>
            </a:r>
            <a:r>
              <a:rPr lang="en-US" sz="2400" baseline="-25000" dirty="0" err="1">
                <a:solidFill>
                  <a:schemeClr val="tx1"/>
                </a:solidFill>
                <a:effectLst/>
              </a:rPr>
              <a:t>initial</a:t>
            </a:r>
            <a:r>
              <a:rPr lang="en-US" sz="2400" dirty="0">
                <a:solidFill>
                  <a:schemeClr val="tx1"/>
                </a:solidFill>
                <a:effectLst/>
              </a:rPr>
              <a:t>)</a:t>
            </a:r>
            <a:r>
              <a:rPr lang="en-US" sz="2400" baseline="30000" dirty="0">
                <a:solidFill>
                  <a:schemeClr val="tx1"/>
                </a:solidFill>
                <a:effectLst/>
              </a:rPr>
              <a:t>2</a:t>
            </a:r>
            <a:endParaRPr lang="en-US" sz="2400" dirty="0" smtClean="0">
              <a:solidFill>
                <a:schemeClr val="tx1"/>
              </a:solidFill>
              <a:effectLst/>
            </a:endParaRPr>
          </a:p>
          <a:p>
            <a:pPr fontAlgn="auto">
              <a:defRPr/>
            </a:pPr>
            <a:r>
              <a:rPr lang="en-US" sz="2400" dirty="0" smtClean="0">
                <a:solidFill>
                  <a:schemeClr val="tx1"/>
                </a:solidFill>
                <a:effectLst/>
              </a:rPr>
              <a:t>There is an algebraic sign that you must supply on the left hand side.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9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90600" y="1676400"/>
            <a:ext cx="3276600" cy="2590800"/>
            <a:chOff x="1295400" y="1600200"/>
            <a:chExt cx="3276600" cy="2590800"/>
          </a:xfrm>
        </p:grpSpPr>
        <p:sp>
          <p:nvSpPr>
            <p:cNvPr id="32" name="Rectangle 31"/>
            <p:cNvSpPr/>
            <p:nvPr/>
          </p:nvSpPr>
          <p:spPr>
            <a:xfrm>
              <a:off x="2286000" y="2667000"/>
              <a:ext cx="990600" cy="45720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3" name="Group 32"/>
            <p:cNvGrpSpPr>
              <a:grpSpLocks/>
            </p:cNvGrpSpPr>
            <p:nvPr/>
          </p:nvGrpSpPr>
          <p:grpSpPr bwMode="auto">
            <a:xfrm>
              <a:off x="2781300" y="1600200"/>
              <a:ext cx="868363" cy="1066800"/>
              <a:chOff x="2781300" y="1600200"/>
              <a:chExt cx="868532" cy="1066800"/>
            </a:xfrm>
          </p:grpSpPr>
          <p:cxnSp>
            <p:nvCxnSpPr>
              <p:cNvPr id="43" name="Straight Arrow Connector 42"/>
              <p:cNvCxnSpPr>
                <a:stCxn id="32" idx="0"/>
              </p:cNvCxnSpPr>
              <p:nvPr/>
            </p:nvCxnSpPr>
            <p:spPr>
              <a:xfrm flipV="1">
                <a:off x="2781300" y="1600200"/>
                <a:ext cx="0" cy="10668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Content Placeholder 1"/>
              <p:cNvSpPr txBox="1">
                <a:spLocks/>
              </p:cNvSpPr>
              <p:nvPr/>
            </p:nvSpPr>
            <p:spPr>
              <a:xfrm>
                <a:off x="2811469" y="1733550"/>
                <a:ext cx="838363" cy="800100"/>
              </a:xfrm>
              <a:prstGeom prst="rect">
                <a:avLst/>
              </a:prstGeom>
            </p:spPr>
            <p:txBody>
              <a:bodyPr anchor="ctr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0"/>
                  </a:spcAft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5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196596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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24028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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51460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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283464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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en-US" sz="2400" dirty="0">
                    <a:solidFill>
                      <a:schemeClr val="tx1"/>
                    </a:solidFill>
                  </a:rPr>
                  <a:t>N</a:t>
                </a:r>
              </a:p>
            </p:txBody>
          </p:sp>
        </p:grp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2781300" y="3124200"/>
              <a:ext cx="838200" cy="1066800"/>
              <a:chOff x="2781300" y="3124200"/>
              <a:chExt cx="838200" cy="1066800"/>
            </a:xfrm>
          </p:grpSpPr>
          <p:cxnSp>
            <p:nvCxnSpPr>
              <p:cNvPr id="41" name="Straight Arrow Connector 40"/>
              <p:cNvCxnSpPr>
                <a:stCxn id="32" idx="2"/>
              </p:cNvCxnSpPr>
              <p:nvPr/>
            </p:nvCxnSpPr>
            <p:spPr>
              <a:xfrm>
                <a:off x="2781300" y="3124200"/>
                <a:ext cx="0" cy="10668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ontent Placeholder 1"/>
              <p:cNvSpPr txBox="1">
                <a:spLocks/>
              </p:cNvSpPr>
              <p:nvPr/>
            </p:nvSpPr>
            <p:spPr>
              <a:xfrm>
                <a:off x="2781300" y="3257550"/>
                <a:ext cx="838200" cy="800100"/>
              </a:xfrm>
              <a:prstGeom prst="rect">
                <a:avLst/>
              </a:prstGeom>
            </p:spPr>
            <p:txBody>
              <a:bodyPr anchor="ctr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0"/>
                  </a:spcAft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5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196596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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24028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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51460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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283464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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mg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Group 34"/>
            <p:cNvGrpSpPr>
              <a:grpSpLocks/>
            </p:cNvGrpSpPr>
            <p:nvPr/>
          </p:nvGrpSpPr>
          <p:grpSpPr bwMode="auto">
            <a:xfrm>
              <a:off x="1295400" y="2324100"/>
              <a:ext cx="914400" cy="800100"/>
              <a:chOff x="1295400" y="2324100"/>
              <a:chExt cx="914400" cy="8001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 flipH="1">
                <a:off x="1295400" y="3124200"/>
                <a:ext cx="9144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Content Placeholder 1"/>
              <p:cNvSpPr txBox="1">
                <a:spLocks/>
              </p:cNvSpPr>
              <p:nvPr/>
            </p:nvSpPr>
            <p:spPr>
              <a:xfrm>
                <a:off x="1371600" y="2324100"/>
                <a:ext cx="838200" cy="800100"/>
              </a:xfrm>
              <a:prstGeom prst="rect">
                <a:avLst/>
              </a:prstGeom>
            </p:spPr>
            <p:txBody>
              <a:bodyPr anchor="ctr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0"/>
                  </a:spcAft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5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196596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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24028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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51460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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283464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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en-US" sz="2400" dirty="0" err="1" smtClean="0">
                    <a:solidFill>
                      <a:schemeClr val="tx1"/>
                    </a:solidFill>
                  </a:rPr>
                  <a:t>F</a:t>
                </a:r>
                <a:r>
                  <a:rPr lang="en-US" sz="2400" baseline="-25000" dirty="0" err="1" smtClean="0">
                    <a:solidFill>
                      <a:schemeClr val="tx1"/>
                    </a:solidFill>
                  </a:rPr>
                  <a:t>f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Group 35"/>
            <p:cNvGrpSpPr>
              <a:grpSpLocks/>
            </p:cNvGrpSpPr>
            <p:nvPr/>
          </p:nvGrpSpPr>
          <p:grpSpPr bwMode="auto">
            <a:xfrm>
              <a:off x="3733800" y="2495550"/>
              <a:ext cx="838200" cy="438150"/>
              <a:chOff x="3733800" y="2495550"/>
              <a:chExt cx="838200" cy="438150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flipH="1">
                <a:off x="3733800" y="2895600"/>
                <a:ext cx="838200" cy="0"/>
              </a:xfrm>
              <a:prstGeom prst="straightConnector1">
                <a:avLst/>
              </a:prstGeom>
              <a:ln w="50800" cmpd="dbl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Content Placeholder 1"/>
              <p:cNvSpPr txBox="1">
                <a:spLocks/>
              </p:cNvSpPr>
              <p:nvPr/>
            </p:nvSpPr>
            <p:spPr>
              <a:xfrm>
                <a:off x="4038600" y="2495550"/>
                <a:ext cx="419100" cy="438150"/>
              </a:xfrm>
              <a:prstGeom prst="rect">
                <a:avLst/>
              </a:prstGeom>
            </p:spPr>
            <p:txBody>
              <a:bodyPr anchor="ctr">
                <a:normAutofit lnSpcReduction="10000"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0"/>
                  </a:spcAft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3600" kern="1200" baseline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None/>
                  <a:defRPr sz="15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196596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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24028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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51460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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2834640" indent="-256032" algn="l" defTabSz="914400" rtl="0" eaLnBrk="1" latinLnBrk="0" hangingPunct="1">
                  <a:spcBef>
                    <a:spcPct val="20000"/>
                  </a:spcBef>
                  <a:buSzPct val="60000"/>
                  <a:buFont typeface="Wingdings" pitchFamily="2" charset="2"/>
                  <a:buChar char=""/>
                  <a:defRPr sz="1400" kern="1200">
                    <a:solidFill>
                      <a:schemeClr val="tx1"/>
                    </a:solidFill>
                    <a:effectLst>
                      <a:outerShdw blurRad="38100" dist="38100" dir="2700000" algn="ctr" rotWithShape="0">
                        <a:srgbClr val="000000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en-US" sz="2400" dirty="0">
                    <a:solidFill>
                      <a:srgbClr val="00B050"/>
                    </a:solidFill>
                  </a:rPr>
                  <a:t>a</a:t>
                </a:r>
              </a:p>
            </p:txBody>
          </p:sp>
        </p:grpSp>
      </p:grpSp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381000" y="1327150"/>
            <a:ext cx="1535113" cy="1511300"/>
            <a:chOff x="7086600" y="1783856"/>
            <a:chExt cx="1534357" cy="1511794"/>
          </a:xfrm>
        </p:grpSpPr>
        <p:cxnSp>
          <p:nvCxnSpPr>
            <p:cNvPr id="46" name="Straight Arrow Connector 45"/>
            <p:cNvCxnSpPr/>
            <p:nvPr/>
          </p:nvCxnSpPr>
          <p:spPr>
            <a:xfrm flipV="1">
              <a:off x="7086600" y="2209445"/>
              <a:ext cx="0" cy="76224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7086600" y="2971694"/>
              <a:ext cx="76162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ontent Placeholder 1"/>
            <p:cNvSpPr txBox="1">
              <a:spLocks/>
            </p:cNvSpPr>
            <p:nvPr/>
          </p:nvSpPr>
          <p:spPr>
            <a:xfrm>
              <a:off x="7783170" y="2495288"/>
              <a:ext cx="837787" cy="800362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x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49" name="Content Placeholder 1"/>
            <p:cNvSpPr txBox="1">
              <a:spLocks/>
            </p:cNvSpPr>
            <p:nvPr/>
          </p:nvSpPr>
          <p:spPr>
            <a:xfrm>
              <a:off x="7086600" y="1783856"/>
              <a:ext cx="837787" cy="800362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0"/>
                </a:spcAft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3600" kern="1200" baseline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196596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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24028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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251460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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2834640" indent="-256032" algn="l" defTabSz="914400" rtl="0" eaLnBrk="1" latinLnBrk="0" hangingPunct="1">
                <a:spcBef>
                  <a:spcPct val="20000"/>
                </a:spcBef>
                <a:buSzPct val="60000"/>
                <a:buFont typeface="Wingdings" pitchFamily="2" charset="2"/>
                <a:buChar char=""/>
                <a:defRPr sz="1400" kern="1200">
                  <a:solidFill>
                    <a:schemeClr val="tx1"/>
                  </a:solidFill>
                  <a:effectLst>
                    <a:outerShdw blurRad="38100" dist="38100" dir="2700000" algn="ctr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ad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>
            <a:latin typeface="Garamond" pitchFamily="18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Brad</Template>
  <TotalTime>435</TotalTime>
  <Words>672</Words>
  <Application>Microsoft Office PowerPoint</Application>
  <PresentationFormat>On-screen Show (4:3)</PresentationFormat>
  <Paragraphs>104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Brad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</dc:creator>
  <cp:lastModifiedBy>Halfpap, Bradford Lee</cp:lastModifiedBy>
  <cp:revision>39</cp:revision>
  <dcterms:created xsi:type="dcterms:W3CDTF">2012-09-12T02:58:58Z</dcterms:created>
  <dcterms:modified xsi:type="dcterms:W3CDTF">2013-01-29T22:27:10Z</dcterms:modified>
</cp:coreProperties>
</file>