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7"/>
  </p:sldMasterIdLst>
  <p:notesMasterIdLst>
    <p:notesMasterId r:id="rId38"/>
  </p:notesMasterIdLst>
  <p:sldIdLst>
    <p:sldId id="294" r:id="rId8"/>
    <p:sldId id="1730" r:id="rId9"/>
    <p:sldId id="1736" r:id="rId10"/>
    <p:sldId id="1752" r:id="rId11"/>
    <p:sldId id="1741" r:id="rId12"/>
    <p:sldId id="353" r:id="rId13"/>
    <p:sldId id="1742" r:id="rId14"/>
    <p:sldId id="1744" r:id="rId15"/>
    <p:sldId id="1746" r:id="rId16"/>
    <p:sldId id="1738" r:id="rId17"/>
    <p:sldId id="1754" r:id="rId18"/>
    <p:sldId id="349" r:id="rId19"/>
    <p:sldId id="352" r:id="rId20"/>
    <p:sldId id="350" r:id="rId21"/>
    <p:sldId id="357" r:id="rId22"/>
    <p:sldId id="359" r:id="rId23"/>
    <p:sldId id="358" r:id="rId24"/>
    <p:sldId id="360" r:id="rId25"/>
    <p:sldId id="362" r:id="rId26"/>
    <p:sldId id="1720" r:id="rId27"/>
    <p:sldId id="1722" r:id="rId28"/>
    <p:sldId id="1745" r:id="rId29"/>
    <p:sldId id="1747" r:id="rId30"/>
    <p:sldId id="1749" r:id="rId31"/>
    <p:sldId id="1735" r:id="rId32"/>
    <p:sldId id="1732" r:id="rId33"/>
    <p:sldId id="1733" r:id="rId34"/>
    <p:sldId id="1734" r:id="rId35"/>
    <p:sldId id="1753" r:id="rId36"/>
    <p:sldId id="347" r:id="rId3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905E8A4-C72F-43E9-B0F9-E12B2988058C}">
          <p14:sldIdLst>
            <p14:sldId id="294"/>
            <p14:sldId id="1730"/>
          </p14:sldIdLst>
        </p14:section>
        <p14:section name="Introduction" id="{8C2532C3-ED1B-4CF6-A139-F4777D30B347}">
          <p14:sldIdLst>
            <p14:sldId id="1736"/>
            <p14:sldId id="1752"/>
            <p14:sldId id="1741"/>
            <p14:sldId id="353"/>
            <p14:sldId id="1742"/>
          </p14:sldIdLst>
        </p14:section>
        <p14:section name="PacBio Background" id="{700625A3-BD5A-4146-901E-407799BC8BE5}">
          <p14:sldIdLst>
            <p14:sldId id="1744"/>
            <p14:sldId id="1746"/>
            <p14:sldId id="1738"/>
            <p14:sldId id="1754"/>
          </p14:sldIdLst>
        </p14:section>
        <p14:section name="ONT Background" id="{E8D3F901-9174-4A0E-B074-9F8DDDEDA496}">
          <p14:sldIdLst>
            <p14:sldId id="349"/>
            <p14:sldId id="352"/>
            <p14:sldId id="350"/>
            <p14:sldId id="357"/>
            <p14:sldId id="359"/>
            <p14:sldId id="358"/>
            <p14:sldId id="360"/>
            <p14:sldId id="362"/>
            <p14:sldId id="1720"/>
            <p14:sldId id="1722"/>
            <p14:sldId id="1745"/>
          </p14:sldIdLst>
        </p14:section>
        <p14:section name="Tools" id="{9D2645A8-B037-4DB6-B0CB-A4CF46C5271A}">
          <p14:sldIdLst>
            <p14:sldId id="1747"/>
            <p14:sldId id="1749"/>
          </p14:sldIdLst>
        </p14:section>
        <p14:section name="ONT Methylation" id="{68A7149D-EE86-40BE-98AD-922648FBDEE9}">
          <p14:sldIdLst>
            <p14:sldId id="1735"/>
          </p14:sldIdLst>
        </p14:section>
        <p14:section name="ONT Dark Genome" id="{133C92CB-35FD-42AB-A287-460B3585E022}">
          <p14:sldIdLst>
            <p14:sldId id="1732"/>
            <p14:sldId id="1733"/>
            <p14:sldId id="1734"/>
          </p14:sldIdLst>
        </p14:section>
        <p14:section name="Outro" id="{E9698C2E-B6D6-4D39-9A31-292B78C97BE8}">
          <p14:sldIdLst>
            <p14:sldId id="1753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9">
          <p15:clr>
            <a:srgbClr val="A4A3A4"/>
          </p15:clr>
        </p15:guide>
        <p15:guide id="2" orient="horz" pos="33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3992">
          <p15:clr>
            <a:srgbClr val="A4A3A4"/>
          </p15:clr>
        </p15:guide>
        <p15:guide id="5" orient="horz" pos="4105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orient="horz" pos="1250">
          <p15:clr>
            <a:srgbClr val="A4A3A4"/>
          </p15:clr>
        </p15:guide>
        <p15:guide id="8" pos="3144">
          <p15:clr>
            <a:srgbClr val="A4A3A4"/>
          </p15:clr>
        </p15:guide>
        <p15:guide id="9" pos="341">
          <p15:clr>
            <a:srgbClr val="A4A3A4"/>
          </p15:clr>
        </p15:guide>
        <p15:guide id="10" pos="1746">
          <p15:clr>
            <a:srgbClr val="A4A3A4"/>
          </p15:clr>
        </p15:guide>
        <p15:guide id="11" pos="3620">
          <p15:clr>
            <a:srgbClr val="A4A3A4"/>
          </p15:clr>
        </p15:guide>
        <p15:guide id="12" pos="3839">
          <p15:clr>
            <a:srgbClr val="A4A3A4"/>
          </p15:clr>
        </p15:guide>
        <p15:guide id="13" pos="5950">
          <p15:clr>
            <a:srgbClr val="A4A3A4"/>
          </p15:clr>
        </p15:guide>
        <p15:guide id="14" pos="7349">
          <p15:clr>
            <a:srgbClr val="A4A3A4"/>
          </p15:clr>
        </p15:guide>
        <p15:guide id="15" pos="4057">
          <p15:clr>
            <a:srgbClr val="A4A3A4"/>
          </p15:clr>
        </p15:guide>
        <p15:guide id="16" pos="4551">
          <p15:clr>
            <a:srgbClr val="A4A3A4"/>
          </p15:clr>
        </p15:guide>
        <p15:guide id="17" pos="6917">
          <p15:clr>
            <a:srgbClr val="A4A3A4"/>
          </p15:clr>
        </p15:guide>
        <p15:guide id="18" pos="6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A1C7B2-0E85-9487-40F8-88EE107A55A2}" name="Walsh, Jesse R., Ph.D." initials="JW" userId="S::walsh.jesse@mayo.edu::bef708b9-d1f6-48c8-982c-cdd940cb14d1" providerId="AD"/>
  <p188:author id="{B65C15E1-5938-0207-B245-5E6C7A59B4A3}" name="Balan, Jag" initials="BJ" userId="S::balan.jagadheshwar@mayo.edu::b8b50601-b3fb-4e62-83ee-2606abf939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165"/>
    <a:srgbClr val="E4F5EB"/>
    <a:srgbClr val="92D050"/>
    <a:srgbClr val="D9D9D9"/>
    <a:srgbClr val="000000"/>
    <a:srgbClr val="D2D2D2"/>
    <a:srgbClr val="9D9D9D"/>
    <a:srgbClr val="7F7F7F"/>
    <a:srgbClr val="FFFFFF"/>
    <a:srgbClr val="82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58475" autoAdjust="0"/>
  </p:normalViewPr>
  <p:slideViewPr>
    <p:cSldViewPr snapToGrid="0" showGuides="1">
      <p:cViewPr varScale="1">
        <p:scale>
          <a:sx n="111" d="100"/>
          <a:sy n="111" d="100"/>
        </p:scale>
        <p:origin x="480" y="96"/>
      </p:cViewPr>
      <p:guideLst>
        <p:guide orient="horz" pos="219"/>
        <p:guide orient="horz" pos="338"/>
        <p:guide orient="horz" pos="2160"/>
        <p:guide orient="horz" pos="3992"/>
        <p:guide orient="horz" pos="4105"/>
        <p:guide orient="horz" pos="1006"/>
        <p:guide orient="horz" pos="1250"/>
        <p:guide pos="3144"/>
        <p:guide pos="341"/>
        <p:guide pos="1746"/>
        <p:guide pos="3620"/>
        <p:guide pos="3839"/>
        <p:guide pos="5950"/>
        <p:guide pos="7349"/>
        <p:guide pos="4057"/>
        <p:guide pos="4551"/>
        <p:guide pos="6917"/>
        <p:guide pos="6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s13059-019-1707-2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benotes.com/sanger-sequencing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benotes.com/sanger-sequencing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science-sequencing.github.io/Win2018/lectures/lecture2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enome.gov/about-genomics/fact-sheets/DNA-Sequencing-Costs-Dat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cb.com/blog/sequencing-101-comparing-long-read-sequencing-technologie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acb.com/technology/hifi-sequencing/how-it-works/" TargetMode="External"/><Relationship Id="rId4" Type="http://schemas.openxmlformats.org/officeDocument/2006/relationships/hyperlink" Target="https://www.pacb.com/blog/smrt-cell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78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AD483-A41D-13F4-074A-DBAEC83A4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521F0-781D-C1C6-148F-CAE9C0A99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855A6F-46C5-90AA-255D-EB2B1C2E3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9DAAD-98E8-6812-3948-83174AE62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99680-EF79-83A4-1DBA-54B3D095C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4649E-2015-606A-1B9F-555828FCC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7EFB0-00AD-6D76-86F6-7DDF6E448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B2E9-816B-5A56-86C2-59190E4C1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85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PromethION</a:t>
            </a:r>
            <a:r>
              <a:rPr lang="en-US" dirty="0"/>
              <a:t> 24/48 - https://nanoporetech.com/products/sequence/promethion-24-48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GridIon</a:t>
            </a:r>
            <a:r>
              <a:rPr lang="en-US" dirty="0"/>
              <a:t> - https://enseqlopedia.com/2017/03/minion-gridion-core-lab/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MinIon</a:t>
            </a:r>
            <a:r>
              <a:rPr lang="en-US" dirty="0"/>
              <a:t> - https://nanoporetech.com/products/sequence/minion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P2 Solo - https://store.nanoporetech.com/us/p2-solo.html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50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https://nanoporetech.com/platform/technology/flow-cells-and-nanopores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https://nanoporetech.com/platform/technology/basecalling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7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partly from:</a:t>
            </a:r>
          </a:p>
          <a:p>
            <a:r>
              <a:rPr lang="en-US" dirty="0"/>
              <a:t>https://nanoporetech.com/platform/technology/basecalling</a:t>
            </a:r>
          </a:p>
          <a:p>
            <a:r>
              <a:rPr lang="en-US" dirty="0"/>
              <a:t>https://nanoporetech.com/platform/accuracy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80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D123-6923-A33A-3C15-643EC5DD4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268DC7-A548-135C-F28C-6038C3CBC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271A1C-DC40-9791-D56A-265750284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85EF6-5873-B1DC-B703-91AF5ED50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40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E1598-5714-EE69-6EC4-DE3119CFD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5D858-2090-4139-7E98-90670B4B5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09140-8809-B45E-F971-8C0441CB3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models available: https://github.com/nanoporetech/dorado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D75BC-AC58-FEA3-C998-B12D30B6B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09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962FB-1F3B-0B63-EAC8-6FC3B7CD7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E7951-9A34-D4C9-D21D-4F03AB065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B714A3-761D-9CD5-C98F-2617A9D4F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C3EB4-FB41-9565-0C11-8E8D4F33F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10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4C45D-4054-9694-8ABB-C4F3FEF9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BDD1C-D560-FFFB-CEED-97D4052B1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9ED46-88F5-A9DD-CDDE-C3D8AC268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https://nanoporetech.com/document/adaptive-sampling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F3093-81CE-18CD-2119-29517924E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17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87BEC-B18C-18C4-12AF-F1B4AEC7D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048064-ECFE-84C5-488F-D0CEE7EF2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2A0BB-A8DF-0265-F060-4A7CF2B6D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13DF6-4E22-5EE9-B188-4B2F03983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5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14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A966D-C8B4-0D1F-3386-F5534510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2AB769-88D5-DAEA-0A98-73F47B2D0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94FC0-40EA-E51D-273D-550C41519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6DCEC-99E3-7D6C-8FA2-DBF1DD9A2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3CD0C-D08D-884C-9094-91655C91CE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4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4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92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07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7B56F-BB3A-7742-CF83-07653DC01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8C5E9-08ED-6143-EC73-4FA52094F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E352EB-0BD2-4A81-1712-90E91CF54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BA8BA-651A-25D1-90AA-A2AF70A1B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2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18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 - </a:t>
            </a:r>
            <a:r>
              <a:rPr lang="en-US" dirty="0">
                <a:hlinkClick r:id="rId3"/>
              </a:rPr>
              <a:t>Systematic analysis of dark and camouflaged genes reveals disease-relevant genes hiding in plain sight | Genome Biology | Full Text</a:t>
            </a:r>
            <a:r>
              <a:rPr lang="en-US" dirty="0"/>
              <a:t> - https://genomebiology.biomedcentral.com/articles/10.1186/s13059-019-1707-2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14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03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93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A01BE-07A5-1874-DFB3-4A3D61EA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FB02A-F973-B8A4-A27C-A2EBCB5B6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714301-BEDA-9626-BDBF-57A7E491A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C6BD8-5E64-AF55-AF5B-722886E35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4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</a:t>
            </a:r>
            <a:r>
              <a:rPr lang="en-US" dirty="0">
                <a:hlinkClick r:id="rId3"/>
              </a:rPr>
              <a:t>Sanger Sequencing: Principle, Steps, Applications, Diagram</a:t>
            </a:r>
            <a:r>
              <a:rPr lang="en-US" dirty="0"/>
              <a:t> - https://microbenotes.com/sanger-sequencing/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61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4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A2C9E-BF23-C515-7116-EEA27EA2D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D7530-560E-1645-D32D-8F00FAC74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D8EC6-D73D-D11D-F9A3-5D2631B8C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from </a:t>
            </a:r>
            <a:r>
              <a:rPr lang="en-US" dirty="0">
                <a:hlinkClick r:id="rId3"/>
              </a:rPr>
              <a:t>Sanger Sequencing: Principle, Steps, Applications, Diagram</a:t>
            </a:r>
            <a:r>
              <a:rPr lang="en-US" dirty="0"/>
              <a:t> - https://microbenotes.com/sanger-sequencing/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4CF5F-4FDC-C80B-9256-C43D1C03D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75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1695B-9A38-2AC1-61FD-288B4D43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280D61-9F7F-4BD0-198D-784322625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D1366-C401-E328-289D-1FA3070A4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 </a:t>
            </a:r>
            <a:r>
              <a:rPr lang="en-US" sz="1600" dirty="0">
                <a:hlinkClick r:id="rId3"/>
              </a:rPr>
              <a:t>Basics of DNA &amp; Sequencing by Synthesis</a:t>
            </a:r>
            <a:r>
              <a:rPr lang="en-US" sz="1600" dirty="0"/>
              <a:t> - https://data-science-sequencing.github.io/Win2018/lectures/lecture2/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Cost per base of sequencing - </a:t>
            </a:r>
            <a:r>
              <a:rPr lang="en-US" sz="900" dirty="0">
                <a:hlinkClick r:id="rId4"/>
              </a:rPr>
              <a:t>DNA Sequencing Costs: Data</a:t>
            </a:r>
            <a:r>
              <a:rPr lang="en-US" sz="900" dirty="0"/>
              <a:t> - https://www.genome.gov/about-genomics/fact-sheets/DNA-Sequencing-Costs-Data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BC1FF-0884-C646-6025-B8E4921C7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4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2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ACA12-68F6-E7D8-E820-2C5866A5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515260-4115-F277-2135-E72116EF8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4527E-CC70-A1C8-320A-1B447F5C6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D4C0-0F44-C209-ECE3-76AF49873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33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65913-AC23-90E5-4C14-72F01AAE1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54071-E123-CA0E-8ECE-B70108819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29D99-415B-DDA6-37E6-61A0A2052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467A1-6BA6-5775-1D93-EDDCDB8A8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5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</a:t>
            </a:r>
          </a:p>
          <a:p>
            <a:r>
              <a:rPr lang="en-US" dirty="0">
                <a:hlinkClick r:id="rId3"/>
              </a:rPr>
              <a:t>Sequencing 101: Comparing long-read sequencing technologies – PacBio</a:t>
            </a:r>
            <a:r>
              <a:rPr lang="en-US" dirty="0"/>
              <a:t> - https://www.pacb.com/blog/sequencing-101-comparing-long-read-sequencing-technologies/</a:t>
            </a:r>
          </a:p>
          <a:p>
            <a:r>
              <a:rPr lang="en-US" dirty="0">
                <a:hlinkClick r:id="rId4"/>
              </a:rPr>
              <a:t>Sequencing 101: The SMRT Cell in PacBio long-read sequencing – PacBio</a:t>
            </a:r>
            <a:r>
              <a:rPr lang="en-US" dirty="0"/>
              <a:t> - https://www.pacb.com/blog/smrt-cell/</a:t>
            </a:r>
          </a:p>
          <a:p>
            <a:r>
              <a:rPr lang="en-US" dirty="0">
                <a:hlinkClick r:id="rId5"/>
              </a:rPr>
              <a:t>How HiFi sequencing works – PacBio</a:t>
            </a:r>
            <a:r>
              <a:rPr lang="en-US" dirty="0"/>
              <a:t> - https://www.pacb.com/technology/hifi-sequencing/how-it-works/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257675"/>
            <a:ext cx="9998921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DE492-4088-D4A4-E11C-22CA70488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338" y="536575"/>
            <a:ext cx="841248" cy="1017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88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an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4DD35E-FB4F-F627-C439-D4CCC4B34D04}"/>
              </a:ext>
            </a:extLst>
          </p:cNvPr>
          <p:cNvSpPr/>
          <p:nvPr userDrawn="1"/>
        </p:nvSpPr>
        <p:spPr>
          <a:xfrm>
            <a:off x="0" y="457200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5240863"/>
            <a:ext cx="2286000" cy="1088136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/>
          </p:nvPr>
        </p:nvSpPr>
        <p:spPr>
          <a:xfrm>
            <a:off x="973138" y="1883084"/>
            <a:ext cx="9998921" cy="676656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1800"/>
            </a:lvl2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973244" y="1597025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6"/>
          </p:nvPr>
        </p:nvSpPr>
        <p:spPr>
          <a:xfrm>
            <a:off x="973138" y="3141662"/>
            <a:ext cx="9998921" cy="960120"/>
          </a:xfrm>
        </p:spPr>
        <p:txBody>
          <a:bodyPr tIns="9144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73244" y="2854594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FCC8D01A-387E-4280-BAC9-38B7E85D8FA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46656" y="5240863"/>
            <a:ext cx="2286000" cy="1088136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F7757D34-B5B7-47AD-AE62-7CA370616FC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6656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88BF64C8-02FA-4776-8DE9-948D42CD38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20173" y="5240863"/>
            <a:ext cx="2286000" cy="1088136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4F53157F-C018-4A4C-82A0-9761BBAC5B2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20173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BE2011B3-D7FA-47F6-B7B0-F9FE6EA46C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84264" y="5240863"/>
            <a:ext cx="2286000" cy="1088136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DBAA90D9-8B22-4EB3-AB4B-DA12D85F0C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4264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774FE-AC1B-3B1E-0C99-F2BD003A2853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9239F233-A28B-4E90-BD26-B7AF41444B49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9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black_gray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B55729-EDF7-9029-D47E-9714EE558C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4750" y="1585913"/>
            <a:ext cx="6681788" cy="3673475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9239F233-A28B-4E90-BD26-B7AF41444B49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4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3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97115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397115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29475" y="6135688"/>
            <a:ext cx="4437062" cy="36576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503FE5-9572-BFFE-9E98-C018C0150A29}"/>
              </a:ext>
            </a:extLst>
          </p:cNvPr>
          <p:cNvSpPr/>
          <p:nvPr userDrawn="1"/>
        </p:nvSpPr>
        <p:spPr>
          <a:xfrm>
            <a:off x="740664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4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5" y="3086100"/>
            <a:ext cx="8200284" cy="685800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4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3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00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3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0488" y="536575"/>
            <a:ext cx="5226050" cy="9787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0488" y="1984375"/>
            <a:ext cx="5226050" cy="398678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44048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49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4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3525" y="536575"/>
            <a:ext cx="63230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525" y="1984375"/>
            <a:ext cx="6323012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343525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991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0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6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BA3CC-1785-099B-9C2F-6EEAC88C30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338" y="536575"/>
            <a:ext cx="841248" cy="1017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308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4712" y="536575"/>
            <a:ext cx="4441825" cy="9787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712" y="1984375"/>
            <a:ext cx="4441825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224713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94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anchor="t" anchorCtr="0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87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845917"/>
            <a:ext cx="8191499" cy="1397000"/>
          </a:xfrm>
        </p:spPr>
        <p:txBody>
          <a:bodyPr tIns="0" anchor="ctr" anchorCtr="0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_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03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_40/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46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ow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3" y="536576"/>
            <a:ext cx="5572125" cy="1447800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73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ower image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3" y="536576"/>
            <a:ext cx="5572125" cy="1447800"/>
          </a:xfrm>
        </p:spPr>
        <p:txBody>
          <a:bodyPr/>
          <a:lstStyle>
            <a:lvl1pPr marL="0" indent="0">
              <a:lnSpc>
                <a:spcPct val="113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973138" y="2838450"/>
            <a:ext cx="10693400" cy="3498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©2022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6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 layou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73138" y="1984375"/>
            <a:ext cx="9999662" cy="79057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47005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120872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8694738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547005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120872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694738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48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456904-7106-B7CE-D6AA-9148B3C7E129}"/>
              </a:ext>
            </a:extLst>
          </p:cNvPr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FF1EF-D919-9496-FEAD-6F03C7D0E47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9239F233-A28B-4E90-BD26-B7AF41444B49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8AAEDFD-B047-92DA-67F4-03DC034D5C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3543" y="1984375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9D73FAC-B01D-3BFD-0C9A-6CA7A95FB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3543" y="3379009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899D747-6E00-B850-4C4C-D1A4CAFA2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3543" y="4774724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2B3393D0-BC75-052B-3774-EF181DFADC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5131" y="3635799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9806F3C3-5DF9-B6F7-C3B7-A9ACBC9AF5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5131" y="5035308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673650EE-9977-3A77-5144-BA068018CD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5131" y="2241276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66829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4769327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1984374"/>
            <a:ext cx="4773612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ynamic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CAC9F1-D503-6C92-7741-8F0E00E927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bg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CF814-30EA-D02D-D022-F9D826393C2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/>
                </a:solidFill>
              </a:rPr>
              <a:t>©</a:t>
            </a:r>
            <a:fld id="{D558B60A-1145-4F0A-8AF7-E7E89EA3B390}" type="datetimeyyyy">
              <a:rPr lang="en-US" sz="700" smtClean="0">
                <a:solidFill>
                  <a:schemeClr val="bg1"/>
                </a:solidFill>
              </a:rPr>
              <a:t>2025</a:t>
            </a:fld>
            <a:r>
              <a:rPr lang="en-US" sz="700" dirty="0">
                <a:solidFill>
                  <a:schemeClr val="bg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/>
                </a:solidFill>
              </a:rPr>
              <a:pPr lvl="0"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AFB36-C93F-32CD-6B3C-02F778D3C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38" y="536575"/>
            <a:ext cx="841248" cy="1017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28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/40 Title and Conten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5467349" cy="97873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984375"/>
            <a:ext cx="5467350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753350" y="1984375"/>
            <a:ext cx="3913188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DE0E1CB7-DA98-4AE3-9B7A-4E54193F9C18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24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itle and Two Content Comparison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074987" cy="2125663"/>
          </a:xfrm>
        </p:spPr>
        <p:txBody>
          <a:bodyPr tIns="0" bIns="0" anchor="ctr" anchorCtr="0"/>
          <a:lstStyle>
            <a:lvl1pPr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991100" y="1206456"/>
            <a:ext cx="3144837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260556"/>
            <a:ext cx="3144837" cy="3986784"/>
          </a:xfrm>
        </p:spPr>
        <p:txBody>
          <a:bodyPr tIns="9144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2000"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2"/>
          </p:nvPr>
        </p:nvSpPr>
        <p:spPr>
          <a:xfrm>
            <a:off x="8524876" y="1206456"/>
            <a:ext cx="3144837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524876" y="2260556"/>
            <a:ext cx="3144837" cy="3986784"/>
          </a:xfrm>
        </p:spPr>
        <p:txBody>
          <a:bodyPr vert="horz" lIns="0" tIns="91440" rIns="0" bIns="45724" rtlCol="0">
            <a:noAutofit/>
          </a:bodyPr>
          <a:lstStyle>
            <a:lvl1pPr>
              <a:defRPr lang="en-US" sz="2000" dirty="0" smtClean="0"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lang="en-US" sz="20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C4E928E9-032F-4C67-90C8-3230976C52E1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5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24052" y="536576"/>
            <a:ext cx="2742486" cy="54356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138" y="536576"/>
            <a:ext cx="7592510" cy="543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0/4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C1DF5-8A82-8272-372A-63CA0047D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338" y="536575"/>
            <a:ext cx="841248" cy="1017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47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699951-E944-7166-8E85-BCAF2C5239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3138" y="2714625"/>
            <a:ext cx="4773612" cy="357188"/>
          </a:xfrm>
        </p:spPr>
        <p:txBody>
          <a:bodyPr anchor="b" anchorCtr="0"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7ECC0D-9726-AC27-B563-B357C7ECD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 lIns="365760" tIns="27432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4"/>
            <a:ext cx="4773612" cy="97840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1F8B54-E896-F7BA-1399-C4F7D8AA8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3138" y="1984375"/>
            <a:ext cx="4773612" cy="730250"/>
          </a:xfrm>
        </p:spPr>
        <p:txBody>
          <a:bodyPr anchor="b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0346084-E235-17F4-E090-59B38DAF3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3138" y="3429000"/>
            <a:ext cx="4773612" cy="18288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76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am 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342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Large Team 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E03A4154-A1EC-BD03-17C0-11522661604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35414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6096C9B8-F926-FE5D-34C5-49BD8CA72BF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35414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D9AD9E50-67F9-1803-826D-40AB4A3A970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35414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6F5639B4-4656-EFF1-ACFF-E0D6645233A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35414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F55AED64-DA6A-8339-B778-417CD234A13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35414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16BE438-B61F-2BC2-FC76-2E74FD4FD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1718C8B2-06DD-026C-F813-9412B6C442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FC85773-B9B4-EBD6-917E-72194F44F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8636B3-BDB5-D546-45BB-E6DF87D19B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AF07145E-F4F7-436A-B5F3-A889F17CC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2" name="Picture Placeholder 22">
            <a:extLst>
              <a:ext uri="{FF2B5EF4-FFF2-40B4-BE49-F238E27FC236}">
                <a16:creationId xmlns:a16="http://schemas.microsoft.com/office/drawing/2014/main" id="{B86C10AC-8E41-72DF-0C13-96BFB1192D2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35414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663DB5A-6460-CE1E-32CB-EE35E75E51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4" name="Picture Placeholder 22">
            <a:extLst>
              <a:ext uri="{FF2B5EF4-FFF2-40B4-BE49-F238E27FC236}">
                <a16:creationId xmlns:a16="http://schemas.microsoft.com/office/drawing/2014/main" id="{D0E2F85F-CA0E-0EFB-985F-9985EE89042A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50209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22">
            <a:extLst>
              <a:ext uri="{FF2B5EF4-FFF2-40B4-BE49-F238E27FC236}">
                <a16:creationId xmlns:a16="http://schemas.microsoft.com/office/drawing/2014/main" id="{AE9110EE-A0D8-8E05-4714-256413B5D18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50209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22">
            <a:extLst>
              <a:ext uri="{FF2B5EF4-FFF2-40B4-BE49-F238E27FC236}">
                <a16:creationId xmlns:a16="http://schemas.microsoft.com/office/drawing/2014/main" id="{09BF1A41-360D-4333-4297-303B5B792AD1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50209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22">
            <a:extLst>
              <a:ext uri="{FF2B5EF4-FFF2-40B4-BE49-F238E27FC236}">
                <a16:creationId xmlns:a16="http://schemas.microsoft.com/office/drawing/2014/main" id="{9A657E46-4CE6-9A1D-CB7D-5B1661FC947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50209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22">
            <a:extLst>
              <a:ext uri="{FF2B5EF4-FFF2-40B4-BE49-F238E27FC236}">
                <a16:creationId xmlns:a16="http://schemas.microsoft.com/office/drawing/2014/main" id="{211623EB-574A-EEE0-399C-F3388A781F65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50209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A67EB585-53CD-EC5F-3AF9-BF79B50171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7E8902CD-83D0-98B2-8EB7-06ABB2FB29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0222283B-C6B5-01A4-94A1-DD09D75796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DC414C6C-0815-819B-7B12-A0E837CC99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3" name="Text Placeholder 35">
            <a:extLst>
              <a:ext uri="{FF2B5EF4-FFF2-40B4-BE49-F238E27FC236}">
                <a16:creationId xmlns:a16="http://schemas.microsoft.com/office/drawing/2014/main" id="{12A13BFD-511E-6272-662C-FB4EE46583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4" name="Picture Placeholder 22">
            <a:extLst>
              <a:ext uri="{FF2B5EF4-FFF2-40B4-BE49-F238E27FC236}">
                <a16:creationId xmlns:a16="http://schemas.microsoft.com/office/drawing/2014/main" id="{9DF4B2AF-8CF5-2250-11CE-90266F2CAC5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50209"/>
            <a:ext cx="1143000" cy="136788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BCB63897-9C12-8CB4-A248-21C0D70889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7880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590674"/>
            <a:ext cx="9998921" cy="4389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S_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4"/>
            <a:ext cx="9998921" cy="1645920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FF88AD6-1349-BDB1-CA0E-BCBBB76DB8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8" y="2746375"/>
            <a:ext cx="9999662" cy="3264408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57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  <a:prstGeom prst="rect">
            <a:avLst/>
          </a:prstGeom>
        </p:spPr>
        <p:txBody>
          <a:bodyPr vert="horz" lIns="0" tIns="45724" rIns="0" bIns="45724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138" y="1597025"/>
            <a:ext cx="9998921" cy="4389120"/>
          </a:xfrm>
          <a:prstGeom prst="rect">
            <a:avLst/>
          </a:prstGeom>
        </p:spPr>
        <p:txBody>
          <a:bodyPr vert="horz" lIns="0" tIns="0" rIns="0" bIns="45724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9431920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fld id="{D558B60A-1145-4F0A-8AF7-E7E89EA3B390}" type="datetimeyyyy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fld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95" r:id="rId2"/>
    <p:sldLayoutId id="2147483722" r:id="rId3"/>
    <p:sldLayoutId id="2147483712" r:id="rId4"/>
    <p:sldLayoutId id="2147483716" r:id="rId5"/>
    <p:sldLayoutId id="2147483717" r:id="rId6"/>
    <p:sldLayoutId id="2147483720" r:id="rId7"/>
    <p:sldLayoutId id="2147483662" r:id="rId8"/>
    <p:sldLayoutId id="2147483723" r:id="rId9"/>
    <p:sldLayoutId id="2147483699" r:id="rId10"/>
    <p:sldLayoutId id="2147483714" r:id="rId11"/>
    <p:sldLayoutId id="2147483698" r:id="rId12"/>
    <p:sldLayoutId id="2147483719" r:id="rId13"/>
    <p:sldLayoutId id="2147483718" r:id="rId14"/>
    <p:sldLayoutId id="2147483684" r:id="rId15"/>
    <p:sldLayoutId id="2147483683" r:id="rId16"/>
    <p:sldLayoutId id="2147483704" r:id="rId17"/>
    <p:sldLayoutId id="2147483709" r:id="rId18"/>
    <p:sldLayoutId id="2147483705" r:id="rId19"/>
    <p:sldLayoutId id="2147483708" r:id="rId20"/>
    <p:sldLayoutId id="2147483685" r:id="rId21"/>
    <p:sldLayoutId id="2147483675" r:id="rId22"/>
    <p:sldLayoutId id="2147483686" r:id="rId23"/>
    <p:sldLayoutId id="2147483710" r:id="rId24"/>
    <p:sldLayoutId id="2147483687" r:id="rId25"/>
    <p:sldLayoutId id="2147483688" r:id="rId26"/>
    <p:sldLayoutId id="2147483692" r:id="rId27"/>
    <p:sldLayoutId id="2147483721" r:id="rId28"/>
    <p:sldLayoutId id="2147483664" r:id="rId29"/>
    <p:sldLayoutId id="2147483665" r:id="rId30"/>
    <p:sldLayoutId id="2147483696" r:id="rId31"/>
    <p:sldLayoutId id="2147483697" r:id="rId32"/>
    <p:sldLayoutId id="2147483666" r:id="rId33"/>
    <p:sldLayoutId id="2147483701" r:id="rId34"/>
    <p:sldLayoutId id="2147483667" r:id="rId35"/>
    <p:sldLayoutId id="2147483670" r:id="rId36"/>
    <p:sldLayoutId id="2147483671" r:id="rId37"/>
    <p:sldLayoutId id="2147483672" r:id="rId38"/>
  </p:sldLayoutIdLs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84" rtl="0" eaLnBrk="1" latinLnBrk="0" hangingPunct="1">
        <a:lnSpc>
          <a:spcPct val="90000"/>
        </a:lnSpc>
        <a:spcBef>
          <a:spcPts val="15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ebbert/DarkRegionFinde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microbenotes.com/sanger-sequencin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6.xml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hyperlink" Target="https://microbenotes.com/sanger-sequenc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hyperlink" Target="https://data-science-sequencing.github.io/Win2018/lectures/lecture2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acb.com/blog/sequencing-101-comparing-long-read-sequencing-technologies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acb.com/blog/sequencing-101-comparing-long-read-sequencing-technologies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8"/>
          <p:cNvSpPr>
            <a:spLocks noChangeAspect="1"/>
          </p:cNvSpPr>
          <p:nvPr/>
        </p:nvSpPr>
        <p:spPr bwMode="auto">
          <a:xfrm>
            <a:off x="9866304" y="697278"/>
            <a:ext cx="1784994" cy="1792224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Long Read Sequencing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73137" y="4980972"/>
            <a:ext cx="10001503" cy="685800"/>
          </a:xfrm>
          <a:prstGeom prst="rect">
            <a:avLst/>
          </a:prstGeom>
        </p:spPr>
        <p:txBody>
          <a:bodyPr vert="horz" lIns="0" tIns="45720" rIns="0" bIns="45724" rtlCol="0" anchor="ctr" anchorCtr="0">
            <a:noAutofit/>
          </a:bodyPr>
          <a:lstStyle>
            <a:lvl1pPr marL="0" indent="0" algn="l" defTabSz="914484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41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84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25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68" indent="0" algn="ctr" defTabSz="914484" rtl="0" eaLnBrk="1" latinLnBrk="0" hangingPunct="1">
              <a:lnSpc>
                <a:spcPct val="80000"/>
              </a:lnSpc>
              <a:spcBef>
                <a:spcPts val="600"/>
              </a:spcBef>
              <a:buClr>
                <a:srgbClr val="A8A8A8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09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452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693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936" indent="0" algn="ctr" defTabSz="91448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dirty="0">
                <a:solidFill>
                  <a:schemeClr val="tx1"/>
                </a:solidFill>
              </a:rPr>
              <a:t>Jesse R. Walsh, Ph.D.</a:t>
            </a:r>
          </a:p>
          <a:p>
            <a:r>
              <a:rPr lang="en-US" sz="2200" b="0" dirty="0">
                <a:solidFill>
                  <a:schemeClr val="tx1"/>
                </a:solidFill>
              </a:rPr>
              <a:t>Jag Balan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3138" y="5629656"/>
            <a:ext cx="5130800" cy="694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UIUC – Comp Gen Course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June 25</a:t>
            </a:r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2025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5546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26F5A-6447-F165-663E-D76723BD9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830F-5FCD-A86A-CF27-4258AFA3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PacBio SMRT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2CA0D-1C7B-FFA4-DCC8-DF677886B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45724" rtlCol="0" anchor="t">
            <a:noAutofit/>
          </a:bodyPr>
          <a:lstStyle/>
          <a:p>
            <a:r>
              <a:rPr lang="en-US" dirty="0"/>
              <a:t>WGS on human genome</a:t>
            </a:r>
          </a:p>
          <a:p>
            <a:pPr lvl="1"/>
            <a:r>
              <a:rPr lang="en-US" dirty="0"/>
              <a:t>15-20kb library</a:t>
            </a:r>
          </a:p>
          <a:p>
            <a:pPr lvl="1"/>
            <a:r>
              <a:rPr lang="en-US" dirty="0"/>
              <a:t>30-40x per SMRT Cell (1 sample per)</a:t>
            </a:r>
          </a:p>
          <a:p>
            <a:r>
              <a:rPr lang="en-US" dirty="0"/>
              <a:t>Error rate in sequencing is advertised as 99.95% (Q33)</a:t>
            </a:r>
          </a:p>
          <a:p>
            <a:r>
              <a:rPr lang="en-US" dirty="0"/>
              <a:t>Methylation output available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4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00D25-DA19-24D0-7F1A-3241912A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6D03-46EA-5B03-CC04-B5990A9A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Accurate is Q33?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CD646-D858-E7B3-126F-24C07B30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63"/>
          <a:stretch/>
        </p:blipFill>
        <p:spPr>
          <a:xfrm>
            <a:off x="482177" y="2298700"/>
            <a:ext cx="11501761" cy="4267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F0476-D0BF-DC13-CF80-5ECDECA63449}"/>
              </a:ext>
            </a:extLst>
          </p:cNvPr>
          <p:cNvSpPr txBox="1"/>
          <p:nvPr/>
        </p:nvSpPr>
        <p:spPr>
          <a:xfrm>
            <a:off x="482177" y="1989693"/>
            <a:ext cx="3649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Q21.2 (99.25%) ONT “High-Accuracy”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56814-AC5C-E87E-8FC7-8F2DAEF541B6}"/>
              </a:ext>
            </a:extLst>
          </p:cNvPr>
          <p:cNvSpPr txBox="1"/>
          <p:nvPr/>
        </p:nvSpPr>
        <p:spPr>
          <a:xfrm>
            <a:off x="4301029" y="1989693"/>
            <a:ext cx="408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Q26 (99.75%) ONT “Super High-Accuracy”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D5423-7E11-5146-6D61-F2BABEC6E000}"/>
              </a:ext>
            </a:extLst>
          </p:cNvPr>
          <p:cNvSpPr txBox="1"/>
          <p:nvPr/>
        </p:nvSpPr>
        <p:spPr>
          <a:xfrm>
            <a:off x="8889226" y="1989693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Q33 (99.95%) PacBio HiFi</a:t>
            </a:r>
          </a:p>
        </p:txBody>
      </p:sp>
    </p:spTree>
    <p:extLst>
      <p:ext uri="{BB962C8B-B14F-4D97-AF65-F5344CB8AC3E}">
        <p14:creationId xmlns:p14="http://schemas.microsoft.com/office/powerpoint/2010/main" val="65786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8312B-1A7E-BAE2-C48A-8583D11AE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6BBA13-AD1D-535C-E32B-8739FA34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 Long Read PLATFORMs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93AF2-03B5-1191-04B5-A34AFE0F0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90674"/>
            <a:ext cx="7341806" cy="4932046"/>
          </a:xfrm>
        </p:spPr>
        <p:txBody>
          <a:bodyPr vert="horz" lIns="0" tIns="0" rIns="0" bIns="45724" rtlCol="0" anchor="t">
            <a:noAutofit/>
          </a:bodyPr>
          <a:lstStyle/>
          <a:p>
            <a:r>
              <a:rPr lang="en-US" dirty="0"/>
              <a:t>Oxford Nanopore Technology (ONT)</a:t>
            </a:r>
          </a:p>
          <a:p>
            <a:pPr lvl="1"/>
            <a:r>
              <a:rPr lang="en-US" dirty="0" err="1"/>
              <a:t>MinION</a:t>
            </a:r>
            <a:endParaRPr lang="en-US" dirty="0"/>
          </a:p>
          <a:p>
            <a:pPr lvl="2"/>
            <a:r>
              <a:rPr lang="en-US" dirty="0"/>
              <a:t>1 Flow cell</a:t>
            </a:r>
          </a:p>
          <a:p>
            <a:pPr lvl="1"/>
            <a:r>
              <a:rPr lang="en-US" dirty="0">
                <a:cs typeface="Arial"/>
              </a:rPr>
              <a:t>P2 Solo</a:t>
            </a:r>
          </a:p>
          <a:p>
            <a:pPr lvl="2"/>
            <a:r>
              <a:rPr lang="en-US" dirty="0">
                <a:cs typeface="Arial"/>
              </a:rPr>
              <a:t>2 </a:t>
            </a:r>
            <a:r>
              <a:rPr lang="en-US" dirty="0"/>
              <a:t>Flow cells</a:t>
            </a:r>
            <a:endParaRPr lang="en-US" dirty="0">
              <a:cs typeface="Arial"/>
            </a:endParaRPr>
          </a:p>
          <a:p>
            <a:pPr lvl="1"/>
            <a:r>
              <a:rPr lang="en-US" dirty="0" err="1"/>
              <a:t>GridION</a:t>
            </a:r>
            <a:endParaRPr lang="en-US" dirty="0"/>
          </a:p>
          <a:p>
            <a:pPr lvl="2"/>
            <a:r>
              <a:rPr lang="en-US" dirty="0"/>
              <a:t>5 Flow cells</a:t>
            </a:r>
            <a:endParaRPr lang="en-US" dirty="0">
              <a:cs typeface="Arial"/>
            </a:endParaRPr>
          </a:p>
          <a:p>
            <a:pPr lvl="1"/>
            <a:r>
              <a:rPr lang="en-US" dirty="0" err="1"/>
              <a:t>PromethION</a:t>
            </a:r>
            <a:r>
              <a:rPr lang="en-US" dirty="0"/>
              <a:t> 24</a:t>
            </a:r>
          </a:p>
          <a:p>
            <a:pPr lvl="2"/>
            <a:r>
              <a:rPr lang="en-US" dirty="0"/>
              <a:t>24 Flow cells</a:t>
            </a:r>
          </a:p>
          <a:p>
            <a:pPr lvl="1"/>
            <a:r>
              <a:rPr lang="en-US" dirty="0" err="1"/>
              <a:t>PromethION</a:t>
            </a:r>
            <a:r>
              <a:rPr lang="en-US" dirty="0"/>
              <a:t> 48</a:t>
            </a:r>
          </a:p>
          <a:p>
            <a:pPr lvl="2"/>
            <a:r>
              <a:rPr lang="en-US" dirty="0"/>
              <a:t>48 Flow cells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BCE936-01C1-02C7-ECDE-02AD6E4C2A22}"/>
              </a:ext>
            </a:extLst>
          </p:cNvPr>
          <p:cNvGrpSpPr/>
          <p:nvPr/>
        </p:nvGrpSpPr>
        <p:grpSpPr>
          <a:xfrm>
            <a:off x="6464980" y="3250216"/>
            <a:ext cx="5597662" cy="3437131"/>
            <a:chOff x="6464980" y="3250216"/>
            <a:chExt cx="5597662" cy="34371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A67525-3B3E-20CD-5175-D0790DCC3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5930" y="3250216"/>
              <a:ext cx="4472536" cy="29773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90BE0D-1B7A-9D1E-3BC7-8F49DF20995C}"/>
                </a:ext>
              </a:extLst>
            </p:cNvPr>
            <p:cNvSpPr txBox="1"/>
            <p:nvPr/>
          </p:nvSpPr>
          <p:spPr>
            <a:xfrm>
              <a:off x="6464980" y="4858119"/>
              <a:ext cx="25487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PromethION</a:t>
              </a:r>
              <a:r>
                <a:rPr lang="en-US" dirty="0"/>
                <a:t> 24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80F70A-1E4C-781E-EF68-3C133E8ACCA9}"/>
                </a:ext>
              </a:extLst>
            </p:cNvPr>
            <p:cNvSpPr txBox="1"/>
            <p:nvPr/>
          </p:nvSpPr>
          <p:spPr>
            <a:xfrm>
              <a:off x="9704992" y="6225682"/>
              <a:ext cx="2357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PromethION</a:t>
              </a:r>
              <a:r>
                <a:rPr lang="en-US" dirty="0"/>
                <a:t> 48</a:t>
              </a:r>
            </a:p>
          </p:txBody>
        </p:sp>
      </p:grpSp>
      <p:pic>
        <p:nvPicPr>
          <p:cNvPr id="5122" name="Picture 2" descr="MinION or GridION for your core lab - Enseqlopedia">
            <a:extLst>
              <a:ext uri="{FF2B5EF4-FFF2-40B4-BE49-F238E27FC236}">
                <a16:creationId xmlns:a16="http://schemas.microsoft.com/office/drawing/2014/main" id="{D8030225-0030-A8FE-5E82-9362C575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08" y="1763650"/>
            <a:ext cx="2152701" cy="20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ack and silver device with a black cover&#10;&#10;AI-generated content may be incorrect.">
            <a:extLst>
              <a:ext uri="{FF2B5EF4-FFF2-40B4-BE49-F238E27FC236}">
                <a16:creationId xmlns:a16="http://schemas.microsoft.com/office/drawing/2014/main" id="{C8390A94-B903-17BE-00EA-0DC9BBA3B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080" y="5875380"/>
            <a:ext cx="983488" cy="7376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C18D7E-25E1-494D-F052-849FF0CCD9A9}"/>
              </a:ext>
            </a:extLst>
          </p:cNvPr>
          <p:cNvSpPr txBox="1"/>
          <p:nvPr/>
        </p:nvSpPr>
        <p:spPr>
          <a:xfrm>
            <a:off x="10567289" y="3589984"/>
            <a:ext cx="162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GridION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315387-106F-2531-2882-3832DADE4B42}"/>
              </a:ext>
            </a:extLst>
          </p:cNvPr>
          <p:cNvSpPr txBox="1"/>
          <p:nvPr/>
        </p:nvSpPr>
        <p:spPr>
          <a:xfrm>
            <a:off x="5440874" y="6090592"/>
            <a:ext cx="1353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MinION</a:t>
            </a:r>
            <a:endParaRPr lang="en-US" dirty="0"/>
          </a:p>
        </p:txBody>
      </p:sp>
      <p:pic>
        <p:nvPicPr>
          <p:cNvPr id="5126" name="Picture 6" descr="Nanopore store: PromethION 2 Solo">
            <a:extLst>
              <a:ext uri="{FF2B5EF4-FFF2-40B4-BE49-F238E27FC236}">
                <a16:creationId xmlns:a16="http://schemas.microsoft.com/office/drawing/2014/main" id="{B3C800CD-80C4-499C-8791-12C6AB6C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83" y="684657"/>
            <a:ext cx="3104667" cy="22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986372-8939-1956-20D2-1B9229DA84EB}"/>
              </a:ext>
            </a:extLst>
          </p:cNvPr>
          <p:cNvSpPr txBox="1"/>
          <p:nvPr/>
        </p:nvSpPr>
        <p:spPr>
          <a:xfrm>
            <a:off x="8367133" y="591378"/>
            <a:ext cx="1450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P2 Solo</a:t>
            </a:r>
          </a:p>
        </p:txBody>
      </p:sp>
    </p:spTree>
    <p:extLst>
      <p:ext uri="{BB962C8B-B14F-4D97-AF65-F5344CB8AC3E}">
        <p14:creationId xmlns:p14="http://schemas.microsoft.com/office/powerpoint/2010/main" val="19787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4B93-E2D1-7A70-E984-C2963B73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Nanopore Sequencing Works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2CA9ED-14BE-105E-DC1E-0F397E3AE42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72" y="1590674"/>
            <a:ext cx="4130622" cy="231054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A51D363-547C-EC37-64BA-4E5BCC389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472" y="4225014"/>
            <a:ext cx="4130622" cy="2310549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ECE1EAD-C360-57C2-A64F-20868BAA8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592" y="4225015"/>
            <a:ext cx="4130622" cy="2310548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0553F59-0806-56ED-C2C5-61CD12304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592" y="1590674"/>
            <a:ext cx="4130622" cy="23105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EC6D46-5D26-58D8-EF6C-F59F489B8B88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117783" y="3901222"/>
            <a:ext cx="0" cy="3237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AB834E-4D38-32F1-A279-77D3EC43D1CB}"/>
              </a:ext>
            </a:extLst>
          </p:cNvPr>
          <p:cNvCxnSpPr>
            <a:cxnSpLocks/>
          </p:cNvCxnSpPr>
          <p:nvPr/>
        </p:nvCxnSpPr>
        <p:spPr>
          <a:xfrm flipV="1">
            <a:off x="8703035" y="3901222"/>
            <a:ext cx="0" cy="3237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6ACC4A-9839-2157-A1C6-1E6D0CC83E6F}"/>
              </a:ext>
            </a:extLst>
          </p:cNvPr>
          <p:cNvCxnSpPr>
            <a:cxnSpLocks/>
          </p:cNvCxnSpPr>
          <p:nvPr/>
        </p:nvCxnSpPr>
        <p:spPr>
          <a:xfrm rot="5400000" flipV="1">
            <a:off x="6380591" y="5296012"/>
            <a:ext cx="0" cy="3237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F3279E-A88B-DF8A-4C12-DDBF7D6B8C81}"/>
              </a:ext>
            </a:extLst>
          </p:cNvPr>
          <p:cNvSpPr txBox="1"/>
          <p:nvPr/>
        </p:nvSpPr>
        <p:spPr>
          <a:xfrm>
            <a:off x="1671900" y="159067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3820A-6EB5-DB6F-0E6F-90BC9B5BF7D8}"/>
              </a:ext>
            </a:extLst>
          </p:cNvPr>
          <p:cNvSpPr txBox="1"/>
          <p:nvPr/>
        </p:nvSpPr>
        <p:spPr>
          <a:xfrm>
            <a:off x="1671900" y="4225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AB767-9DAA-AB77-6200-0933E6F71AB0}"/>
              </a:ext>
            </a:extLst>
          </p:cNvPr>
          <p:cNvSpPr txBox="1"/>
          <p:nvPr/>
        </p:nvSpPr>
        <p:spPr>
          <a:xfrm>
            <a:off x="10716214" y="42250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90D9AE-D28D-41ED-38B8-CBBE7FFA1A0F}"/>
              </a:ext>
            </a:extLst>
          </p:cNvPr>
          <p:cNvSpPr txBox="1"/>
          <p:nvPr/>
        </p:nvSpPr>
        <p:spPr>
          <a:xfrm>
            <a:off x="10720430" y="15867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22CE1-C24B-6FEF-557F-AA9ED041EE18}"/>
              </a:ext>
            </a:extLst>
          </p:cNvPr>
          <p:cNvSpPr txBox="1"/>
          <p:nvPr/>
        </p:nvSpPr>
        <p:spPr>
          <a:xfrm>
            <a:off x="5591944" y="6579138"/>
            <a:ext cx="19872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https://nanoporetech.com/</a:t>
            </a:r>
          </a:p>
        </p:txBody>
      </p:sp>
    </p:spTree>
    <p:extLst>
      <p:ext uri="{BB962C8B-B14F-4D97-AF65-F5344CB8AC3E}">
        <p14:creationId xmlns:p14="http://schemas.microsoft.com/office/powerpoint/2010/main" val="168614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FB38-E200-7626-E264-6C3101C5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Base</a:t>
            </a:r>
            <a:r>
              <a:rPr lang="zh-CN" altLang="en-US" sz="3200" dirty="0"/>
              <a:t> </a:t>
            </a:r>
            <a:r>
              <a:rPr lang="en-US" altLang="zh-CN" sz="3200" dirty="0"/>
              <a:t>prediction</a:t>
            </a:r>
            <a:r>
              <a:rPr lang="zh-CN" altLang="en-US" sz="3200" dirty="0"/>
              <a:t> </a:t>
            </a:r>
            <a:r>
              <a:rPr lang="en-US" altLang="zh-CN" sz="3200" dirty="0"/>
              <a:t>from</a:t>
            </a:r>
            <a:r>
              <a:rPr lang="zh-CN" altLang="en-US" sz="3200" dirty="0"/>
              <a:t> </a:t>
            </a:r>
            <a:r>
              <a:rPr lang="en-US" altLang="zh-CN" sz="3200" dirty="0"/>
              <a:t>signal</a:t>
            </a:r>
            <a:r>
              <a:rPr lang="zh-CN" altLang="en-US" sz="3200" dirty="0"/>
              <a:t> </a:t>
            </a:r>
            <a:r>
              <a:rPr lang="en-US" altLang="zh-CN" sz="3200" dirty="0"/>
              <a:t>by</a:t>
            </a:r>
            <a:r>
              <a:rPr lang="zh-CN" altLang="en-US" sz="3200" dirty="0"/>
              <a:t> </a:t>
            </a:r>
            <a:r>
              <a:rPr lang="en-US" altLang="zh-CN" sz="3200" dirty="0"/>
              <a:t>pre-trained</a:t>
            </a:r>
            <a:r>
              <a:rPr lang="zh-CN" altLang="en-US" sz="3200" dirty="0"/>
              <a:t> </a:t>
            </a:r>
            <a:r>
              <a:rPr lang="en-US" altLang="zh-CN" sz="3200" dirty="0"/>
              <a:t>Neural Network</a:t>
            </a:r>
            <a:r>
              <a:rPr lang="zh-CN" altLang="en-US" sz="3200" dirty="0"/>
              <a:t> </a:t>
            </a:r>
            <a:r>
              <a:rPr lang="en-US" altLang="zh-CN" sz="3200" dirty="0"/>
              <a:t>models</a:t>
            </a:r>
            <a:endParaRPr lang="en-US" dirty="0"/>
          </a:p>
        </p:txBody>
      </p:sp>
      <p:pic>
        <p:nvPicPr>
          <p:cNvPr id="4" name="Picture 3" descr="RNN">
            <a:extLst>
              <a:ext uri="{FF2B5EF4-FFF2-40B4-BE49-F238E27FC236}">
                <a16:creationId xmlns:a16="http://schemas.microsoft.com/office/drawing/2014/main" id="{6376002D-F4F8-AD8C-4DA1-87D95F48EBE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40" y="2041778"/>
            <a:ext cx="4392374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secalling Acceleration">
            <a:extLst>
              <a:ext uri="{FF2B5EF4-FFF2-40B4-BE49-F238E27FC236}">
                <a16:creationId xmlns:a16="http://schemas.microsoft.com/office/drawing/2014/main" id="{B4B27D38-299E-0819-B4F6-20BACBFB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15" y="2722128"/>
            <a:ext cx="6326660" cy="284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E93208F-1CAB-9A89-B7D4-24DC5F33C437}"/>
              </a:ext>
            </a:extLst>
          </p:cNvPr>
          <p:cNvSpPr txBox="1"/>
          <p:nvPr/>
        </p:nvSpPr>
        <p:spPr>
          <a:xfrm>
            <a:off x="6030779" y="2722128"/>
            <a:ext cx="323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 err="1"/>
              <a:t>basecalling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43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3DF75-FFDE-176A-AFF4-4CDF1B8ED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9166-F07C-E3A3-212E-ED512952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 Nanopore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E3004-1B2C-C243-9A75-4ABD7BBD8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45724" rtlCol="0" anchor="t">
            <a:noAutofit/>
          </a:bodyPr>
          <a:lstStyle/>
          <a:p>
            <a:r>
              <a:rPr lang="en-US" dirty="0"/>
              <a:t>Large range in read lengths</a:t>
            </a:r>
          </a:p>
          <a:p>
            <a:pPr lvl="1"/>
            <a:r>
              <a:rPr lang="en-US" dirty="0"/>
              <a:t>Read length is dependent on prep and sample quality</a:t>
            </a:r>
          </a:p>
          <a:p>
            <a:pPr lvl="1"/>
            <a:r>
              <a:rPr lang="en-US" dirty="0"/>
              <a:t>Some tradeoff between length and coverage</a:t>
            </a:r>
          </a:p>
          <a:p>
            <a:pPr lvl="1"/>
            <a:r>
              <a:rPr lang="en-US" dirty="0"/>
              <a:t>Have seen experiments targeting 15kb and 30kb lengths</a:t>
            </a:r>
          </a:p>
          <a:p>
            <a:r>
              <a:rPr lang="en-US" dirty="0"/>
              <a:t>Have seen N50’s from ~500bp to 10,000bp</a:t>
            </a:r>
          </a:p>
          <a:p>
            <a:pPr lvl="1"/>
            <a:r>
              <a:rPr lang="en-US" dirty="0"/>
              <a:t>Shorter fragments get through nanopore faster, so they can bring down N50 average</a:t>
            </a:r>
          </a:p>
          <a:p>
            <a:r>
              <a:rPr lang="en-US" dirty="0"/>
              <a:t>Error rate in sequencing is advertised as 99.25% (Q21.2) - 99.75 (Q26) depending on model</a:t>
            </a:r>
          </a:p>
          <a:p>
            <a:r>
              <a:rPr lang="en-US" dirty="0"/>
              <a:t>Methylation output available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1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2D0A3-1206-F0A3-37A9-DE16C30C1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FE45-B007-3FC4-87B9-DF6AC1BB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Calling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E238-E271-379C-CBA6-218EBD1F4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90674"/>
            <a:ext cx="9998921" cy="4993006"/>
          </a:xfrm>
        </p:spPr>
        <p:txBody>
          <a:bodyPr/>
          <a:lstStyle/>
          <a:p>
            <a:r>
              <a:rPr lang="en-US" dirty="0"/>
              <a:t>Dorado</a:t>
            </a:r>
          </a:p>
          <a:p>
            <a:pPr lvl="1"/>
            <a:r>
              <a:rPr lang="en-US" dirty="0"/>
              <a:t>ONT provided </a:t>
            </a:r>
            <a:r>
              <a:rPr lang="en-US" dirty="0" err="1"/>
              <a:t>basecaller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GPU accelerated</a:t>
            </a:r>
          </a:p>
          <a:p>
            <a:pPr lvl="1"/>
            <a:r>
              <a:rPr lang="en-US" dirty="0"/>
              <a:t>Uses pre-trained neural networks</a:t>
            </a:r>
          </a:p>
          <a:p>
            <a:pPr lvl="1"/>
            <a:r>
              <a:rPr lang="en-US" dirty="0"/>
              <a:t>Many models (and versions) available</a:t>
            </a:r>
          </a:p>
          <a:p>
            <a:r>
              <a:rPr lang="en-US" dirty="0"/>
              <a:t>Model choice matters</a:t>
            </a:r>
          </a:p>
          <a:p>
            <a:pPr lvl="1"/>
            <a:r>
              <a:rPr lang="en-US" dirty="0"/>
              <a:t>Accuracy</a:t>
            </a:r>
          </a:p>
          <a:p>
            <a:pPr lvl="2"/>
            <a:r>
              <a:rPr lang="en-US" dirty="0"/>
              <a:t>Fast (fast)</a:t>
            </a:r>
          </a:p>
          <a:p>
            <a:pPr lvl="2"/>
            <a:r>
              <a:rPr lang="en-US" dirty="0"/>
              <a:t>High (hac)</a:t>
            </a:r>
          </a:p>
          <a:p>
            <a:pPr lvl="2"/>
            <a:r>
              <a:rPr lang="en-US" dirty="0"/>
              <a:t>Super-high (sup)</a:t>
            </a:r>
          </a:p>
          <a:p>
            <a:pPr lvl="1"/>
            <a:r>
              <a:rPr lang="en-US" dirty="0"/>
              <a:t>Version</a:t>
            </a:r>
          </a:p>
          <a:p>
            <a:pPr lvl="1"/>
            <a:r>
              <a:rPr lang="en-US" dirty="0"/>
              <a:t>Modified bases (Methylation)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A0A422-D567-933F-663E-B153C60A3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11209"/>
              </p:ext>
            </p:extLst>
          </p:nvPr>
        </p:nvGraphicFramePr>
        <p:xfrm>
          <a:off x="7002909" y="1292989"/>
          <a:ext cx="5112764" cy="2930902"/>
        </p:xfrm>
        <a:graphic>
          <a:graphicData uri="http://schemas.openxmlformats.org/drawingml/2006/table">
            <a:tbl>
              <a:tblPr/>
              <a:tblGrid>
                <a:gridCol w="3020440">
                  <a:extLst>
                    <a:ext uri="{9D8B030D-6E8A-4147-A177-3AD203B41FA5}">
                      <a16:colId xmlns:a16="http://schemas.microsoft.com/office/drawing/2014/main" val="3490534329"/>
                    </a:ext>
                  </a:extLst>
                </a:gridCol>
                <a:gridCol w="1317053">
                  <a:extLst>
                    <a:ext uri="{9D8B030D-6E8A-4147-A177-3AD203B41FA5}">
                      <a16:colId xmlns:a16="http://schemas.microsoft.com/office/drawing/2014/main" val="2933638713"/>
                    </a:ext>
                  </a:extLst>
                </a:gridCol>
                <a:gridCol w="775271">
                  <a:extLst>
                    <a:ext uri="{9D8B030D-6E8A-4147-A177-3AD203B41FA5}">
                      <a16:colId xmlns:a16="http://schemas.microsoft.com/office/drawing/2014/main" val="59508907"/>
                    </a:ext>
                  </a:extLst>
                </a:gridCol>
              </a:tblGrid>
              <a:tr h="523671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Basecalling Models</a:t>
                      </a: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effectLst/>
                        </a:rPr>
                        <a:t>Compatible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Modifications</a:t>
                      </a: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>Version</a:t>
                      </a: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49783"/>
                  </a:ext>
                </a:extLst>
              </a:tr>
              <a:tr h="369411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</a:rPr>
                        <a:t>dna_r10.4.1_e8.2_400bps_fast@v5.0.0</a:t>
                      </a:r>
                      <a:endParaRPr lang="en-US" sz="1200" dirty="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306152"/>
                  </a:ext>
                </a:extLst>
              </a:tr>
              <a:tr h="83219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</a:rPr>
                        <a:t>dna_r10.4.1_e8.2_400bps_hac@v5.0.0</a:t>
                      </a:r>
                      <a:endParaRPr lang="en-US" sz="1200" dirty="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>
                          <a:effectLst/>
                        </a:rPr>
                        <a:t>4mC_5mC</a:t>
                      </a:r>
                      <a:br>
                        <a:rPr lang="pl-PL" sz="1200">
                          <a:effectLst/>
                        </a:rPr>
                      </a:br>
                      <a:r>
                        <a:rPr lang="pl-PL" sz="1200">
                          <a:effectLst/>
                        </a:rPr>
                        <a:t>5mCG_5hmCG</a:t>
                      </a:r>
                      <a:br>
                        <a:rPr lang="pl-PL" sz="1200">
                          <a:effectLst/>
                        </a:rPr>
                      </a:br>
                      <a:r>
                        <a:rPr lang="pl-PL" sz="1200">
                          <a:effectLst/>
                        </a:rPr>
                        <a:t>5mC_5hmC</a:t>
                      </a:r>
                      <a:br>
                        <a:rPr lang="pl-PL" sz="1200">
                          <a:effectLst/>
                        </a:rPr>
                      </a:br>
                      <a:r>
                        <a:rPr lang="pl-PL" sz="1200">
                          <a:effectLst/>
                        </a:rPr>
                        <a:t>6mA</a:t>
                      </a:r>
                      <a:br>
                        <a:rPr lang="pl-PL" sz="1200">
                          <a:effectLst/>
                        </a:rPr>
                      </a:br>
                      <a:endParaRPr lang="pl-PL" sz="120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>v3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v3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v3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v3</a:t>
                      </a:r>
                      <a:endParaRPr lang="en-US" sz="1200" dirty="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24254"/>
                  </a:ext>
                </a:extLst>
              </a:tr>
              <a:tr h="832190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</a:rPr>
                        <a:t>dna_r10.4.1_e8.2_400bps_sup@v5.0.0</a:t>
                      </a:r>
                      <a:endParaRPr lang="en-US" sz="120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>
                          <a:effectLst/>
                        </a:rPr>
                        <a:t>4mC_5mC</a:t>
                      </a:r>
                      <a:br>
                        <a:rPr lang="pl-PL" sz="1200">
                          <a:effectLst/>
                        </a:rPr>
                      </a:br>
                      <a:r>
                        <a:rPr lang="pl-PL" sz="1200">
                          <a:effectLst/>
                        </a:rPr>
                        <a:t>5mCG_5hmCG</a:t>
                      </a:r>
                      <a:br>
                        <a:rPr lang="pl-PL" sz="1200">
                          <a:effectLst/>
                        </a:rPr>
                      </a:br>
                      <a:r>
                        <a:rPr lang="pl-PL" sz="1200">
                          <a:effectLst/>
                        </a:rPr>
                        <a:t>5mC_5hmC</a:t>
                      </a:r>
                      <a:br>
                        <a:rPr lang="pl-PL" sz="1200">
                          <a:effectLst/>
                        </a:rPr>
                      </a:br>
                      <a:r>
                        <a:rPr lang="pl-PL" sz="1200">
                          <a:effectLst/>
                        </a:rPr>
                        <a:t>6mA</a:t>
                      </a:r>
                      <a:br>
                        <a:rPr lang="pl-PL" sz="1200">
                          <a:effectLst/>
                        </a:rPr>
                      </a:br>
                      <a:endParaRPr lang="pl-PL" sz="120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>v3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v3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v3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v3</a:t>
                      </a:r>
                      <a:endParaRPr lang="en-US" sz="1200" dirty="0">
                        <a:effectLst/>
                      </a:endParaRPr>
                    </a:p>
                  </a:txBody>
                  <a:tcPr marL="113220" marR="113220" marT="52255" marB="52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064266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F7804-04F6-5F9A-5244-C28D587E04A0}"/>
              </a:ext>
            </a:extLst>
          </p:cNvPr>
          <p:cNvGrpSpPr/>
          <p:nvPr/>
        </p:nvGrpSpPr>
        <p:grpSpPr>
          <a:xfrm>
            <a:off x="5492054" y="4821420"/>
            <a:ext cx="6696771" cy="1303007"/>
            <a:chOff x="1092964" y="5280673"/>
            <a:chExt cx="6696771" cy="13030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87350C-7CAF-1F5B-B7E6-EDE9B52A082E}"/>
                </a:ext>
              </a:extLst>
            </p:cNvPr>
            <p:cNvSpPr txBox="1"/>
            <p:nvPr/>
          </p:nvSpPr>
          <p:spPr>
            <a:xfrm>
              <a:off x="1687639" y="6122015"/>
              <a:ext cx="61020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dirty="0">
                  <a:solidFill>
                    <a:srgbClr val="C00000"/>
                  </a:solidFill>
                </a:rPr>
                <a:t>sup</a:t>
              </a:r>
              <a:r>
                <a:rPr lang="en-US" dirty="0"/>
                <a:t>@</a:t>
              </a:r>
              <a:r>
                <a:rPr lang="en-US" dirty="0">
                  <a:solidFill>
                    <a:srgbClr val="00B050"/>
                  </a:solidFill>
                </a:rPr>
                <a:t>v4.2.0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70C0"/>
                  </a:solidFill>
                </a:rPr>
                <a:t>5mCG_5hmCG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1CA2D9-A7E7-453D-519E-8E22B081E448}"/>
                </a:ext>
              </a:extLst>
            </p:cNvPr>
            <p:cNvSpPr txBox="1"/>
            <p:nvPr/>
          </p:nvSpPr>
          <p:spPr>
            <a:xfrm>
              <a:off x="1092964" y="5280673"/>
              <a:ext cx="14843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Accuracy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0AB8B8-F79E-E828-8791-04A623B2EC0B}"/>
                </a:ext>
              </a:extLst>
            </p:cNvPr>
            <p:cNvSpPr txBox="1"/>
            <p:nvPr/>
          </p:nvSpPr>
          <p:spPr>
            <a:xfrm>
              <a:off x="3068130" y="5280673"/>
              <a:ext cx="14843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Version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F52B0-8E68-7FE4-6352-9D846B182D13}"/>
                </a:ext>
              </a:extLst>
            </p:cNvPr>
            <p:cNvSpPr txBox="1"/>
            <p:nvPr/>
          </p:nvSpPr>
          <p:spPr>
            <a:xfrm>
              <a:off x="4899207" y="5280673"/>
              <a:ext cx="20617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Modifications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F6A4C08-A0B0-6F81-59EB-7D7A984FA9FC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1835152" y="5742338"/>
              <a:ext cx="664208" cy="487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92A5FBF-5FF0-F7DE-8092-E91CFF396C2C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3758937" y="5742338"/>
              <a:ext cx="51381" cy="3796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B34AE1-1DFC-FE70-3D38-BACFC9C89334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5641395" y="5742338"/>
              <a:ext cx="288670" cy="3796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F95783E-7B96-45B1-D137-4FE55C08E80B}"/>
              </a:ext>
            </a:extLst>
          </p:cNvPr>
          <p:cNvSpPr txBox="1"/>
          <p:nvPr/>
        </p:nvSpPr>
        <p:spPr>
          <a:xfrm>
            <a:off x="8465649" y="4262125"/>
            <a:ext cx="28986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https://github.com/nanoporetech/dorado</a:t>
            </a:r>
          </a:p>
        </p:txBody>
      </p:sp>
    </p:spTree>
    <p:extLst>
      <p:ext uri="{BB962C8B-B14F-4D97-AF65-F5344CB8AC3E}">
        <p14:creationId xmlns:p14="http://schemas.microsoft.com/office/powerpoint/2010/main" val="149818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172F-9347-5580-8253-A201B0FE4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38C317-9518-3D8B-A643-0671C5D4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04" y="3029013"/>
            <a:ext cx="6415250" cy="353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B48C2-9EAA-075D-6549-737F4504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1FA88-46C9-698A-9B13-AE35576F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85" y="1590674"/>
            <a:ext cx="5115205" cy="4389120"/>
          </a:xfrm>
        </p:spPr>
        <p:txBody>
          <a:bodyPr/>
          <a:lstStyle/>
          <a:p>
            <a:r>
              <a:rPr lang="en-US" dirty="0"/>
              <a:t>Can start and stop individual FC’s</a:t>
            </a:r>
          </a:p>
          <a:p>
            <a:r>
              <a:rPr lang="en-US" dirty="0"/>
              <a:t>Add an additional sample while machine is already running</a:t>
            </a:r>
          </a:p>
          <a:p>
            <a:r>
              <a:rPr lang="en-US" dirty="0"/>
              <a:t>Restart a failed sample without impacting others</a:t>
            </a:r>
          </a:p>
          <a:p>
            <a:r>
              <a:rPr lang="en-US" dirty="0"/>
              <a:t>Improve a sample by reloading mid-run</a:t>
            </a:r>
          </a:p>
          <a:p>
            <a:pPr lvl="1"/>
            <a:r>
              <a:rPr lang="en-US" dirty="0"/>
              <a:t>e.g. Wash and reload at 48hr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3638E-0B64-FE36-18B2-EF6465A02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624" y="138533"/>
            <a:ext cx="4455023" cy="290428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3A4DFE-4C16-FFF6-32BF-4551BF771824}"/>
              </a:ext>
            </a:extLst>
          </p:cNvPr>
          <p:cNvCxnSpPr/>
          <p:nvPr/>
        </p:nvCxnSpPr>
        <p:spPr>
          <a:xfrm>
            <a:off x="6094412" y="3925824"/>
            <a:ext cx="0" cy="35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3EBA32-B957-41D1-2E97-AE4CE4416B27}"/>
              </a:ext>
            </a:extLst>
          </p:cNvPr>
          <p:cNvCxnSpPr/>
          <p:nvPr/>
        </p:nvCxnSpPr>
        <p:spPr>
          <a:xfrm>
            <a:off x="8673020" y="5309616"/>
            <a:ext cx="0" cy="35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87861A-D2E4-BC12-D814-652843310CBD}"/>
              </a:ext>
            </a:extLst>
          </p:cNvPr>
          <p:cNvCxnSpPr/>
          <p:nvPr/>
        </p:nvCxnSpPr>
        <p:spPr>
          <a:xfrm>
            <a:off x="8898572" y="4450080"/>
            <a:ext cx="0" cy="35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7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71D34-9776-B6FD-EC76-5CEFB0E16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EEE5-B361-98C8-CB15-37CE67E4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58C3-5D52-81AE-DEBF-DA1C73796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Whole Genome Sequencing mode (~20-30x depth)</a:t>
            </a:r>
          </a:p>
          <a:p>
            <a:r>
              <a:rPr lang="en-US" dirty="0"/>
              <a:t>Adaptive sampling mode can get 3-5x boost</a:t>
            </a:r>
          </a:p>
        </p:txBody>
      </p:sp>
      <p:pic>
        <p:nvPicPr>
          <p:cNvPr id="3074" name="Picture 2" descr="Adaptive sampling">
            <a:extLst>
              <a:ext uri="{FF2B5EF4-FFF2-40B4-BE49-F238E27FC236}">
                <a16:creationId xmlns:a16="http://schemas.microsoft.com/office/drawing/2014/main" id="{E84E69AA-8F33-7784-D5F7-2ED36CF62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462" y="2530396"/>
            <a:ext cx="8209900" cy="39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0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3AEBD-4460-190F-74A5-78D02DF90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E0E4-D925-F31E-DEB4-7388DB57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sampling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F7D77-407E-1A75-B9BD-0C08645E2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90674"/>
            <a:ext cx="9998921" cy="4858894"/>
          </a:xfrm>
        </p:spPr>
        <p:txBody>
          <a:bodyPr/>
          <a:lstStyle/>
          <a:p>
            <a:r>
              <a:rPr lang="en-US" dirty="0"/>
              <a:t>Need to provide a bed file to define the ROI</a:t>
            </a:r>
          </a:p>
          <a:p>
            <a:r>
              <a:rPr lang="en-US" dirty="0"/>
              <a:t>A well-designed bed file is</a:t>
            </a:r>
          </a:p>
          <a:p>
            <a:pPr lvl="1"/>
            <a:r>
              <a:rPr lang="en-US" dirty="0"/>
              <a:t>Total size of bed file should cover 1-5% of genome</a:t>
            </a:r>
          </a:p>
          <a:p>
            <a:pPr lvl="1"/>
            <a:r>
              <a:rPr lang="en-US" dirty="0"/>
              <a:t>Bigger on-target boost with smaller size</a:t>
            </a:r>
          </a:p>
          <a:p>
            <a:pPr lvl="2"/>
            <a:r>
              <a:rPr lang="en-US" dirty="0"/>
              <a:t>Diminishing returns between 1% and 3%</a:t>
            </a:r>
          </a:p>
          <a:p>
            <a:pPr lvl="1"/>
            <a:r>
              <a:rPr lang="en-US" dirty="0"/>
              <a:t>Padding size recommended at N90 of fragment library</a:t>
            </a:r>
          </a:p>
          <a:p>
            <a:pPr lvl="2"/>
            <a:r>
              <a:rPr lang="en-US" dirty="0"/>
              <a:t>Which is to say, the padding should be larger than most reads</a:t>
            </a:r>
          </a:p>
          <a:p>
            <a:r>
              <a:rPr lang="en-US" dirty="0"/>
              <a:t>Size of the ROI impacts the boost in depth</a:t>
            </a:r>
          </a:p>
          <a:p>
            <a:pPr lvl="1"/>
            <a:r>
              <a:rPr lang="en-US" dirty="0"/>
              <a:t>A 1% of the genome ROI might see a 5x boost</a:t>
            </a:r>
          </a:p>
          <a:p>
            <a:pPr lvl="1"/>
            <a:r>
              <a:rPr lang="en-US" dirty="0"/>
              <a:t>A 10% of the genome ROI might only see a 2x boost</a:t>
            </a:r>
          </a:p>
          <a:p>
            <a:r>
              <a:rPr lang="en-US" dirty="0"/>
              <a:t>Off-target reads are rejected after around 200-600bp. These reads can be useful as a low-pass short-read WGS.</a:t>
            </a:r>
          </a:p>
        </p:txBody>
      </p:sp>
    </p:spTree>
    <p:extLst>
      <p:ext uri="{BB962C8B-B14F-4D97-AF65-F5344CB8AC3E}">
        <p14:creationId xmlns:p14="http://schemas.microsoft.com/office/powerpoint/2010/main" val="296232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65C32-6D4C-FC9E-1040-EF08BE9504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long reads? (“3</a:t>
            </a:r>
            <a:r>
              <a:rPr lang="en-US" baseline="30000" dirty="0"/>
              <a:t>rd</a:t>
            </a:r>
            <a:r>
              <a:rPr lang="en-US" dirty="0"/>
              <a:t>” generation sequencing)</a:t>
            </a:r>
          </a:p>
          <a:p>
            <a:r>
              <a:rPr lang="en-US" dirty="0"/>
              <a:t>Long read platforms</a:t>
            </a:r>
          </a:p>
          <a:p>
            <a:r>
              <a:rPr lang="en-US" dirty="0"/>
              <a:t>Bioinformatics tools</a:t>
            </a:r>
          </a:p>
          <a:p>
            <a:r>
              <a:rPr lang="en-US" dirty="0"/>
              <a:t>Examples</a:t>
            </a:r>
          </a:p>
          <a:p>
            <a:r>
              <a:rPr lang="en-US" dirty="0"/>
              <a:t>Lab/Workshop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E780BD-1997-7D46-6DB2-1E5B0CC3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02523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3C199-B283-E178-C8DB-BB6D78A1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C9E14A-A2FA-2CC9-7907-420C0DA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sampling example output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BB82C7-110E-F582-1FB0-52B71645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9" y="1591153"/>
            <a:ext cx="10242550" cy="1380766"/>
          </a:xfrm>
        </p:spPr>
        <p:txBody>
          <a:bodyPr/>
          <a:lstStyle/>
          <a:p>
            <a:r>
              <a:rPr lang="en-US" dirty="0"/>
              <a:t>Target: 3-5x boost in ROI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988B1F5-4818-C627-7DE9-B04F1972C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805692"/>
              </p:ext>
            </p:extLst>
          </p:nvPr>
        </p:nvGraphicFramePr>
        <p:xfrm>
          <a:off x="1113804" y="3203225"/>
          <a:ext cx="10038126" cy="2838430"/>
        </p:xfrm>
        <a:graphic>
          <a:graphicData uri="http://schemas.openxmlformats.org/drawingml/2006/table">
            <a:tbl>
              <a:tblPr firstRow="1" bandRow="1"/>
              <a:tblGrid>
                <a:gridCol w="2608513">
                  <a:extLst>
                    <a:ext uri="{9D8B030D-6E8A-4147-A177-3AD203B41FA5}">
                      <a16:colId xmlns:a16="http://schemas.microsoft.com/office/drawing/2014/main" val="4232351052"/>
                    </a:ext>
                  </a:extLst>
                </a:gridCol>
                <a:gridCol w="1185132">
                  <a:extLst>
                    <a:ext uri="{9D8B030D-6E8A-4147-A177-3AD203B41FA5}">
                      <a16:colId xmlns:a16="http://schemas.microsoft.com/office/drawing/2014/main" val="944328910"/>
                    </a:ext>
                  </a:extLst>
                </a:gridCol>
                <a:gridCol w="1697478">
                  <a:extLst>
                    <a:ext uri="{9D8B030D-6E8A-4147-A177-3AD203B41FA5}">
                      <a16:colId xmlns:a16="http://schemas.microsoft.com/office/drawing/2014/main" val="1045742666"/>
                    </a:ext>
                  </a:extLst>
                </a:gridCol>
                <a:gridCol w="1588483">
                  <a:extLst>
                    <a:ext uri="{9D8B030D-6E8A-4147-A177-3AD203B41FA5}">
                      <a16:colId xmlns:a16="http://schemas.microsoft.com/office/drawing/2014/main" val="2867387406"/>
                    </a:ext>
                  </a:extLst>
                </a:gridCol>
                <a:gridCol w="1525635">
                  <a:extLst>
                    <a:ext uri="{9D8B030D-6E8A-4147-A177-3AD203B41FA5}">
                      <a16:colId xmlns:a16="http://schemas.microsoft.com/office/drawing/2014/main" val="2802990314"/>
                    </a:ext>
                  </a:extLst>
                </a:gridCol>
                <a:gridCol w="1432885">
                  <a:extLst>
                    <a:ext uri="{9D8B030D-6E8A-4147-A177-3AD203B41FA5}">
                      <a16:colId xmlns:a16="http://schemas.microsoft.com/office/drawing/2014/main" val="2792967461"/>
                    </a:ext>
                  </a:extLst>
                </a:gridCol>
              </a:tblGrid>
              <a:tr h="283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WGS Depth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On-target Depth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Off-target Depth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% Genome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OnTarget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/WGS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488517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32.55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N/A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N/A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249234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2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27.88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41.61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26.12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(Methyl) 10%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1.49x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982692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36.12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60.85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34.88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(Methyl) 5%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1.68x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387154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37.54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70.47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36.62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(Methyl) 3%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1.88x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228873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35.19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73.53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34.89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(Methyl) 1%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2.09x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81311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32.09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65.49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30.27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(CMRG) 1%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2.04x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353333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1, SRE, Not Sheared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11.84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37.60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11.59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(CMRG) 1%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3.19x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16602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1, SRE, Sheared 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24.04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84.54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23.46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(CMRG) 1%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3.52x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558904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Sample 3, 20kb library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20.41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157.37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19.60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(CMRG) 1%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7.71x</a:t>
                      </a:r>
                    </a:p>
                  </a:txBody>
                  <a:tcPr marL="9523" marR="9523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20329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99A9857-1EFC-4CEF-0DB1-4746288A387A}"/>
              </a:ext>
            </a:extLst>
          </p:cNvPr>
          <p:cNvSpPr/>
          <p:nvPr/>
        </p:nvSpPr>
        <p:spPr>
          <a:xfrm>
            <a:off x="2623279" y="3439122"/>
            <a:ext cx="8592410" cy="1507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FDF202-791B-5E00-46F0-CBA94BC8581B}"/>
              </a:ext>
            </a:extLst>
          </p:cNvPr>
          <p:cNvSpPr/>
          <p:nvPr/>
        </p:nvSpPr>
        <p:spPr>
          <a:xfrm>
            <a:off x="2623279" y="4946753"/>
            <a:ext cx="8592410" cy="231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21DB3-E02F-B00A-EEF7-D351F842DFCD}"/>
              </a:ext>
            </a:extLst>
          </p:cNvPr>
          <p:cNvSpPr/>
          <p:nvPr/>
        </p:nvSpPr>
        <p:spPr>
          <a:xfrm>
            <a:off x="1113804" y="5178059"/>
            <a:ext cx="10101885" cy="578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DB536E-6B6A-88D8-D7AD-88AF5EB66502}"/>
              </a:ext>
            </a:extLst>
          </p:cNvPr>
          <p:cNvCxnSpPr>
            <a:cxnSpLocks/>
          </p:cNvCxnSpPr>
          <p:nvPr/>
        </p:nvCxnSpPr>
        <p:spPr>
          <a:xfrm>
            <a:off x="5831174" y="2608289"/>
            <a:ext cx="0" cy="4750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FBE070-78C3-0508-C431-1717D59AF657}"/>
              </a:ext>
            </a:extLst>
          </p:cNvPr>
          <p:cNvCxnSpPr>
            <a:cxnSpLocks/>
          </p:cNvCxnSpPr>
          <p:nvPr/>
        </p:nvCxnSpPr>
        <p:spPr>
          <a:xfrm>
            <a:off x="7512571" y="2608289"/>
            <a:ext cx="0" cy="4750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97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6AA49-3104-553C-3C95-A9003BDC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BF3D2CE-272F-E960-2BCA-0235108F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3139" y="1760780"/>
            <a:ext cx="9674769" cy="4049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2A7069-99AB-735E-40DD-E42BB704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“Keep/Reject” Reads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B09E6090-FBA0-BC51-D519-AD315FDC77E8}"/>
              </a:ext>
            </a:extLst>
          </p:cNvPr>
          <p:cNvGraphicFramePr>
            <a:graphicFrameLocks/>
          </p:cNvGraphicFramePr>
          <p:nvPr/>
        </p:nvGraphicFramePr>
        <p:xfrm>
          <a:off x="6004381" y="1591154"/>
          <a:ext cx="6099819" cy="11429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4771">
                  <a:extLst>
                    <a:ext uri="{9D8B030D-6E8A-4147-A177-3AD203B41FA5}">
                      <a16:colId xmlns:a16="http://schemas.microsoft.com/office/drawing/2014/main" val="311344306"/>
                    </a:ext>
                  </a:extLst>
                </a:gridCol>
                <a:gridCol w="1780514">
                  <a:extLst>
                    <a:ext uri="{9D8B030D-6E8A-4147-A177-3AD203B41FA5}">
                      <a16:colId xmlns:a16="http://schemas.microsoft.com/office/drawing/2014/main" val="2064364119"/>
                    </a:ext>
                  </a:extLst>
                </a:gridCol>
                <a:gridCol w="875003">
                  <a:extLst>
                    <a:ext uri="{9D8B030D-6E8A-4147-A177-3AD203B41FA5}">
                      <a16:colId xmlns:a16="http://schemas.microsoft.com/office/drawing/2014/main" val="2737194657"/>
                    </a:ext>
                  </a:extLst>
                </a:gridCol>
                <a:gridCol w="855757">
                  <a:extLst>
                    <a:ext uri="{9D8B030D-6E8A-4147-A177-3AD203B41FA5}">
                      <a16:colId xmlns:a16="http://schemas.microsoft.com/office/drawing/2014/main" val="1281746390"/>
                    </a:ext>
                  </a:extLst>
                </a:gridCol>
                <a:gridCol w="903774">
                  <a:extLst>
                    <a:ext uri="{9D8B030D-6E8A-4147-A177-3AD203B41FA5}">
                      <a16:colId xmlns:a16="http://schemas.microsoft.com/office/drawing/2014/main" val="2989975211"/>
                    </a:ext>
                  </a:extLst>
                </a:gridCol>
              </a:tblGrid>
              <a:tr h="380901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Read Status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Mean Length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N10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N50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N90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93251097"/>
                  </a:ext>
                </a:extLst>
              </a:tr>
              <a:tr h="380901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Keep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2,931.5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8,445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3,934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1,504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95050460"/>
                  </a:ext>
                </a:extLst>
              </a:tr>
              <a:tr h="380901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Reject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672.9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867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707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542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55378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756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E841C-C798-C102-165D-9E8A02DD0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549E-128D-0A91-614F-9AD44D8C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“Keep/Reject” Reads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E5FBAF-3E16-AF89-CA76-B370F8EB0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973139" y="1591154"/>
            <a:ext cx="9674769" cy="4388295"/>
          </a:xfrm>
        </p:spPr>
      </p:pic>
      <p:graphicFrame>
        <p:nvGraphicFramePr>
          <p:cNvPr id="6" name="Content Placeholder 11">
            <a:extLst>
              <a:ext uri="{FF2B5EF4-FFF2-40B4-BE49-F238E27FC236}">
                <a16:creationId xmlns:a16="http://schemas.microsoft.com/office/drawing/2014/main" id="{C398CADD-785D-2894-5C05-A2C3F59851E2}"/>
              </a:ext>
            </a:extLst>
          </p:cNvPr>
          <p:cNvGraphicFramePr>
            <a:graphicFrameLocks/>
          </p:cNvGraphicFramePr>
          <p:nvPr/>
        </p:nvGraphicFramePr>
        <p:xfrm>
          <a:off x="5817392" y="1591154"/>
          <a:ext cx="6311214" cy="11429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4771">
                  <a:extLst>
                    <a:ext uri="{9D8B030D-6E8A-4147-A177-3AD203B41FA5}">
                      <a16:colId xmlns:a16="http://schemas.microsoft.com/office/drawing/2014/main" val="311344306"/>
                    </a:ext>
                  </a:extLst>
                </a:gridCol>
                <a:gridCol w="1741351">
                  <a:extLst>
                    <a:ext uri="{9D8B030D-6E8A-4147-A177-3AD203B41FA5}">
                      <a16:colId xmlns:a16="http://schemas.microsoft.com/office/drawing/2014/main" val="2064364119"/>
                    </a:ext>
                  </a:extLst>
                </a:gridCol>
                <a:gridCol w="990659">
                  <a:extLst>
                    <a:ext uri="{9D8B030D-6E8A-4147-A177-3AD203B41FA5}">
                      <a16:colId xmlns:a16="http://schemas.microsoft.com/office/drawing/2014/main" val="2737194657"/>
                    </a:ext>
                  </a:extLst>
                </a:gridCol>
                <a:gridCol w="990659">
                  <a:extLst>
                    <a:ext uri="{9D8B030D-6E8A-4147-A177-3AD203B41FA5}">
                      <a16:colId xmlns:a16="http://schemas.microsoft.com/office/drawing/2014/main" val="1281746390"/>
                    </a:ext>
                  </a:extLst>
                </a:gridCol>
                <a:gridCol w="903774">
                  <a:extLst>
                    <a:ext uri="{9D8B030D-6E8A-4147-A177-3AD203B41FA5}">
                      <a16:colId xmlns:a16="http://schemas.microsoft.com/office/drawing/2014/main" val="2989975211"/>
                    </a:ext>
                  </a:extLst>
                </a:gridCol>
              </a:tblGrid>
              <a:tr h="380901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Read Status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Mean Length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N10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N50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N90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593251097"/>
                  </a:ext>
                </a:extLst>
              </a:tr>
              <a:tr h="380901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/>
                          </a:solidFill>
                        </a:rPr>
                        <a:t>Keep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6,157.2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41,087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16,922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2,446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95050460"/>
                  </a:ext>
                </a:extLst>
              </a:tr>
              <a:tr h="38090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Reject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665.9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866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703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519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55378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040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BA0EE587-F133-B945-9F3C-CDEF1FD5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97" y="1174750"/>
            <a:ext cx="7524228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41D064-FAD7-819B-8E15-CC6664354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for ONT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BF24F-CF52-26CF-1722-A1491EFF4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9" y="1590674"/>
            <a:ext cx="4081462" cy="4389120"/>
          </a:xfrm>
        </p:spPr>
        <p:txBody>
          <a:bodyPr/>
          <a:lstStyle/>
          <a:p>
            <a:r>
              <a:rPr lang="en-US" dirty="0"/>
              <a:t>Internally developed using mostly published tools</a:t>
            </a:r>
          </a:p>
          <a:p>
            <a:r>
              <a:rPr lang="en-US" dirty="0"/>
              <a:t>Designed for DNA variant calling</a:t>
            </a:r>
          </a:p>
          <a:p>
            <a:r>
              <a:rPr lang="en-US" dirty="0"/>
              <a:t>Includes methylation</a:t>
            </a:r>
          </a:p>
          <a:p>
            <a:r>
              <a:rPr lang="en-US" dirty="0"/>
              <a:t>Several long-read specific tools doing familiar bioinformatics tasks</a:t>
            </a:r>
          </a:p>
          <a:p>
            <a:pPr lvl="1"/>
            <a:r>
              <a:rPr lang="en-US" dirty="0"/>
              <a:t>e.g. Alignment</a:t>
            </a:r>
          </a:p>
        </p:txBody>
      </p:sp>
    </p:spTree>
    <p:extLst>
      <p:ext uri="{BB962C8B-B14F-4D97-AF65-F5344CB8AC3E}">
        <p14:creationId xmlns:p14="http://schemas.microsoft.com/office/powerpoint/2010/main" val="2758102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101D8-8F09-FDD7-2664-BDFF9CA6A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E560F-310A-B7EB-DF22-9782CD50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ModKit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9CAF6-5F9D-AA56-33CD-8AB788B47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ONT developed tool for converting </a:t>
            </a:r>
            <a:r>
              <a:rPr lang="en-US" dirty="0" err="1"/>
              <a:t>modBAM</a:t>
            </a:r>
            <a:r>
              <a:rPr lang="en-US" dirty="0"/>
              <a:t> to </a:t>
            </a:r>
            <a:r>
              <a:rPr lang="en-US" dirty="0" err="1"/>
              <a:t>bedMethyl</a:t>
            </a:r>
            <a:r>
              <a:rPr lang="en-US" dirty="0"/>
              <a:t> format</a:t>
            </a:r>
          </a:p>
          <a:p>
            <a:r>
              <a:rPr lang="en-US" dirty="0"/>
              <a:t>If base calling was performed with an appropriate modification model, then the resulting bam has MM: and ML: tags representing methylation</a:t>
            </a:r>
          </a:p>
          <a:p>
            <a:r>
              <a:rPr lang="en-US" dirty="0"/>
              <a:t>The </a:t>
            </a:r>
            <a:r>
              <a:rPr lang="en-US" dirty="0" err="1"/>
              <a:t>bedMethyl</a:t>
            </a:r>
            <a:r>
              <a:rPr lang="en-US" dirty="0"/>
              <a:t> format is the base 3-column bed file with additional columns describing methylation</a:t>
            </a:r>
          </a:p>
          <a:p>
            <a:pPr lvl="1"/>
            <a:r>
              <a:rPr lang="en-US" dirty="0"/>
              <a:t>Count of reads at this position</a:t>
            </a:r>
          </a:p>
          <a:p>
            <a:pPr lvl="1"/>
            <a:r>
              <a:rPr lang="en-US" dirty="0"/>
              <a:t>Count of methylated reads at this position</a:t>
            </a:r>
          </a:p>
        </p:txBody>
      </p:sp>
    </p:spTree>
    <p:extLst>
      <p:ext uri="{BB962C8B-B14F-4D97-AF65-F5344CB8AC3E}">
        <p14:creationId xmlns:p14="http://schemas.microsoft.com/office/powerpoint/2010/main" val="39835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F082-49E5-9B8E-6FA1-B318F50D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50" y="110563"/>
            <a:ext cx="10242550" cy="682625"/>
          </a:xfrm>
        </p:spPr>
        <p:txBody>
          <a:bodyPr/>
          <a:lstStyle/>
          <a:p>
            <a:r>
              <a:rPr lang="en-US" sz="2800"/>
              <a:t>FRAGILE-X syndrome</a:t>
            </a:r>
          </a:p>
        </p:txBody>
      </p:sp>
      <p:pic>
        <p:nvPicPr>
          <p:cNvPr id="4" name="Content Placeholder 20" descr="A colorful lin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2768EE6B-32FA-AD4E-93FA-F464C47EE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754" r="5797"/>
          <a:stretch/>
        </p:blipFill>
        <p:spPr>
          <a:xfrm>
            <a:off x="240632" y="705493"/>
            <a:ext cx="5711618" cy="1861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205B11-650B-A773-1745-03EB56838A35}"/>
              </a:ext>
            </a:extLst>
          </p:cNvPr>
          <p:cNvSpPr txBox="1"/>
          <p:nvPr/>
        </p:nvSpPr>
        <p:spPr>
          <a:xfrm>
            <a:off x="1087219" y="940117"/>
            <a:ext cx="52393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42424"/>
                </a:solidFill>
                <a:effectLst/>
                <a:latin typeface="Aptos Narrow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result: FMR1 expansion (&gt;200 and &gt;200). Methylation </a:t>
            </a:r>
            <a:r>
              <a:rPr lang="en-US" sz="1200" b="1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abnormal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E895B21-6945-EED9-5318-60700C835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63" y="2614791"/>
            <a:ext cx="4568457" cy="1937116"/>
          </a:xfrm>
          <a:prstGeom prst="rect">
            <a:avLst/>
          </a:prstGeom>
        </p:spPr>
      </p:pic>
      <p:pic>
        <p:nvPicPr>
          <p:cNvPr id="7171" name="Picture 1">
            <a:extLst>
              <a:ext uri="{FF2B5EF4-FFF2-40B4-BE49-F238E27FC236}">
                <a16:creationId xmlns:a16="http://schemas.microsoft.com/office/drawing/2014/main" id="{92838957-3487-D20E-72BA-6DDF66CA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13" y="2655005"/>
            <a:ext cx="4347105" cy="209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colorful graph with black text&#10;&#10;AI-generated content may be incorrect.">
            <a:extLst>
              <a:ext uri="{FF2B5EF4-FFF2-40B4-BE49-F238E27FC236}">
                <a16:creationId xmlns:a16="http://schemas.microsoft.com/office/drawing/2014/main" id="{82FB17F8-87DE-B8EB-C93F-96C99AE775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16"/>
          <a:stretch/>
        </p:blipFill>
        <p:spPr>
          <a:xfrm>
            <a:off x="6094412" y="705493"/>
            <a:ext cx="5484780" cy="18618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CB367B-59B8-56D0-AD81-0A0CB344ECF9}"/>
              </a:ext>
            </a:extLst>
          </p:cNvPr>
          <p:cNvSpPr txBox="1"/>
          <p:nvPr/>
        </p:nvSpPr>
        <p:spPr>
          <a:xfrm>
            <a:off x="0" y="3396529"/>
            <a:ext cx="9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Tool: </a:t>
            </a:r>
            <a:r>
              <a:rPr lang="en-US" sz="1400" b="1" dirty="0" err="1"/>
              <a:t>trgt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B65BA-A5CD-B59E-218A-2E694DF994C8}"/>
              </a:ext>
            </a:extLst>
          </p:cNvPr>
          <p:cNvSpPr txBox="1"/>
          <p:nvPr/>
        </p:nvSpPr>
        <p:spPr>
          <a:xfrm>
            <a:off x="5991169" y="3388040"/>
            <a:ext cx="9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Tool: </a:t>
            </a:r>
            <a:r>
              <a:rPr lang="en-US" sz="1400" b="1" err="1"/>
              <a:t>trgt</a:t>
            </a:r>
            <a:endParaRPr lang="en-US" sz="1400"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005F28-E4FE-7950-DE97-A05FDE93A3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028" y="4503657"/>
            <a:ext cx="4464767" cy="2354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0444A-B98C-EDF6-6F4A-E45654BCCBEC}"/>
              </a:ext>
            </a:extLst>
          </p:cNvPr>
          <p:cNvSpPr txBox="1"/>
          <p:nvPr/>
        </p:nvSpPr>
        <p:spPr>
          <a:xfrm>
            <a:off x="6468768" y="940117"/>
            <a:ext cx="5709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42424"/>
                </a:solidFill>
                <a:effectLst/>
                <a:latin typeface="Aptos Narrow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result: FMR1 expansion (&gt;200 and 172). Methylation </a:t>
            </a:r>
            <a:r>
              <a:rPr lang="en-US" sz="1200" b="1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abnormal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90F0C8-8F7F-16D0-D75B-C9512EEB8121}"/>
              </a:ext>
            </a:extLst>
          </p:cNvPr>
          <p:cNvSpPr txBox="1"/>
          <p:nvPr/>
        </p:nvSpPr>
        <p:spPr>
          <a:xfrm>
            <a:off x="0" y="5311496"/>
            <a:ext cx="36961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Methylation result: </a:t>
            </a:r>
            <a:r>
              <a:rPr lang="en-US" sz="1400" u="sng"/>
              <a:t>Hypermethylation</a:t>
            </a:r>
            <a:r>
              <a:rPr lang="en-US" sz="1400"/>
              <a:t> in FMR1 promoter region</a:t>
            </a:r>
          </a:p>
          <a:p>
            <a:endParaRPr lang="en-US" sz="1400"/>
          </a:p>
          <a:p>
            <a:r>
              <a:rPr lang="en-US" sz="1400"/>
              <a:t>Used average of methylation frequencies from </a:t>
            </a:r>
            <a:r>
              <a:rPr lang="en-US" sz="1400" err="1"/>
              <a:t>modkit</a:t>
            </a:r>
            <a:r>
              <a:rPr lang="en-US" sz="1400"/>
              <a:t> output in FMR1 promoter region</a:t>
            </a:r>
          </a:p>
        </p:txBody>
      </p:sp>
    </p:spTree>
    <p:extLst>
      <p:ext uri="{BB962C8B-B14F-4D97-AF65-F5344CB8AC3E}">
        <p14:creationId xmlns:p14="http://schemas.microsoft.com/office/powerpoint/2010/main" val="394872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9FC6-9884-AB2B-A20B-8DD045B0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Improved dark genome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B682D-3D4E-EBE0-1E08-DF7D69201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4113"/>
          <a:stretch/>
        </p:blipFill>
        <p:spPr>
          <a:xfrm>
            <a:off x="1855598" y="1512267"/>
            <a:ext cx="8477627" cy="311544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A811C-387D-9167-D49F-46CDDB790D05}"/>
              </a:ext>
            </a:extLst>
          </p:cNvPr>
          <p:cNvSpPr txBox="1"/>
          <p:nvPr/>
        </p:nvSpPr>
        <p:spPr>
          <a:xfrm>
            <a:off x="313516" y="4899374"/>
            <a:ext cx="11952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Genomic regions that cannot be adequately assembled or aligned using short reads.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Dark by “depth” – Lack of coverage for regions. ( &lt;5x).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Dark by “ambiguous alignments” of sequence reads. (&gt;90% of reads have low MQ, &lt;10)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3772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ECF57-7866-0D01-FA66-29CB02BC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7" y="243110"/>
            <a:ext cx="10242550" cy="682625"/>
          </a:xfrm>
        </p:spPr>
        <p:txBody>
          <a:bodyPr/>
          <a:lstStyle/>
          <a:p>
            <a:r>
              <a:rPr lang="en-US"/>
              <a:t>DARK GENOME and what it constitutes?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EF7FB-CB49-7FD8-CDFF-287DF4BB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7" y="1370336"/>
            <a:ext cx="10242550" cy="4389120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https://github.com/mebbert/DarkRegionFinder</a:t>
            </a:r>
            <a:r>
              <a:rPr lang="en-US" sz="2400" dirty="0"/>
              <a:t> </a:t>
            </a:r>
          </a:p>
          <a:p>
            <a:r>
              <a:rPr lang="en-US" sz="2400" dirty="0"/>
              <a:t>36,794 dark regions characterized</a:t>
            </a:r>
          </a:p>
          <a:p>
            <a:r>
              <a:rPr lang="en-US" sz="2400" dirty="0"/>
              <a:t>Implicated in pathways important to human health, development, and reproduction. </a:t>
            </a:r>
          </a:p>
          <a:p>
            <a:r>
              <a:rPr lang="en-US" sz="2400" dirty="0"/>
              <a:t>76 dark genes with known mutations associated with 326 human diseases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ED65C-6CB7-8C49-DA95-D3185CD13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36" y="3693388"/>
            <a:ext cx="5170273" cy="3027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BBF0A-E76C-7BB7-2E3E-2569F18837E0}"/>
              </a:ext>
            </a:extLst>
          </p:cNvPr>
          <p:cNvSpPr txBox="1"/>
          <p:nvPr/>
        </p:nvSpPr>
        <p:spPr>
          <a:xfrm>
            <a:off x="6969208" y="4254953"/>
            <a:ext cx="4844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Ebbert, M.T.W., Jensen, T.D., Jansen-West, K. et al. Systematic analysis of dark and camouflaged genes reveals disease-relevant genes hiding in plain sight. Genome Biol 20, 97 (2019). https://doi.org/10.1186/s13059-019-1707-2</a:t>
            </a:r>
          </a:p>
        </p:txBody>
      </p:sp>
    </p:spTree>
    <p:extLst>
      <p:ext uri="{BB962C8B-B14F-4D97-AF65-F5344CB8AC3E}">
        <p14:creationId xmlns:p14="http://schemas.microsoft.com/office/powerpoint/2010/main" val="3464350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A5FB-2330-D7BA-0D53-C0156644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57" y="130176"/>
            <a:ext cx="11188700" cy="513292"/>
          </a:xfrm>
        </p:spPr>
        <p:txBody>
          <a:bodyPr/>
          <a:lstStyle/>
          <a:p>
            <a:r>
              <a:rPr lang="en-US" sz="2400"/>
              <a:t>Long read sequencing resolves dark regions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BA35C8-53FD-E9EC-520C-C329C3E6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746" y="755397"/>
            <a:ext cx="3017017" cy="61026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E03AB-17C3-8B81-B6E9-E3CE9CF1659D}"/>
              </a:ext>
            </a:extLst>
          </p:cNvPr>
          <p:cNvSpPr txBox="1"/>
          <p:nvPr/>
        </p:nvSpPr>
        <p:spPr>
          <a:xfrm>
            <a:off x="4595938" y="5108403"/>
            <a:ext cx="4844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Ebbert, M.T.W., Jensen, T.D., Jansen-West, K. et al. Systematic analysis of dark and camouflaged genes reveals disease-relevant genes hiding in plain sight. Genome Biol 20, 97 (2019). https://doi.org/10.1186/s13059-019-1707-2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B0473-8E8D-4C1E-E55D-FCA22B56F40F}"/>
              </a:ext>
            </a:extLst>
          </p:cNvPr>
          <p:cNvSpPr txBox="1"/>
          <p:nvPr/>
        </p:nvSpPr>
        <p:spPr>
          <a:xfrm>
            <a:off x="4366366" y="1700611"/>
            <a:ext cx="7493393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Authors showed good alignments in </a:t>
            </a:r>
          </a:p>
          <a:p>
            <a:pPr marL="952393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Pseudogenes</a:t>
            </a:r>
          </a:p>
          <a:p>
            <a:pPr marL="952393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Low complexity regions</a:t>
            </a:r>
          </a:p>
          <a:p>
            <a:pPr marL="952393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Repeats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Resolves 77% of dark regions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04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604F-AECE-A190-EF9E-4A4E52B9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8CF57A-9D72-D20A-F4E6-9C20389D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6CCAE-C9A7-52C5-C182-778887463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read technology is much more mature than previous generations</a:t>
            </a:r>
          </a:p>
          <a:p>
            <a:r>
              <a:rPr lang="en-US" dirty="0"/>
              <a:t>Long reads can do basically anything that short reads can do in terms of </a:t>
            </a:r>
          </a:p>
          <a:p>
            <a:r>
              <a:rPr lang="en-US" dirty="0"/>
              <a:t>Long reads can do things short reads can’t</a:t>
            </a:r>
          </a:p>
          <a:p>
            <a:pPr lvl="1"/>
            <a:r>
              <a:rPr lang="en-US" dirty="0"/>
              <a:t>Challenging Medically Relevant Gene (CMRG) regions</a:t>
            </a:r>
          </a:p>
          <a:p>
            <a:pPr lvl="1"/>
            <a:r>
              <a:rPr lang="en-US" dirty="0"/>
              <a:t>Methylation</a:t>
            </a:r>
          </a:p>
          <a:p>
            <a:r>
              <a:rPr lang="en-US" dirty="0"/>
              <a:t>As cost and consistency improve, long reads open new possibilities in research and clinical practice</a:t>
            </a:r>
          </a:p>
        </p:txBody>
      </p:sp>
    </p:spTree>
    <p:extLst>
      <p:ext uri="{BB962C8B-B14F-4D97-AF65-F5344CB8AC3E}">
        <p14:creationId xmlns:p14="http://schemas.microsoft.com/office/powerpoint/2010/main" val="95890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B2F5-7B27-AD43-9139-1051BF8DE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981D02-85F8-2BE1-62CC-7C707597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59" b="1755"/>
          <a:stretch/>
        </p:blipFill>
        <p:spPr>
          <a:xfrm>
            <a:off x="1597245" y="548641"/>
            <a:ext cx="8994334" cy="5779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43ED55-E92C-1AF2-4D30-BF16319D40CE}"/>
              </a:ext>
            </a:extLst>
          </p:cNvPr>
          <p:cNvSpPr txBox="1"/>
          <p:nvPr/>
        </p:nvSpPr>
        <p:spPr>
          <a:xfrm>
            <a:off x="5086612" y="6575416"/>
            <a:ext cx="2218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hlinkClick r:id="rId4"/>
              </a:rPr>
              <a:t>Sanger Sequencing: Principle, Steps, Applications, Diagram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083424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8"/>
          <p:cNvSpPr>
            <a:spLocks noChangeAspect="1"/>
          </p:cNvSpPr>
          <p:nvPr/>
        </p:nvSpPr>
        <p:spPr bwMode="auto">
          <a:xfrm>
            <a:off x="7228831" y="2803525"/>
            <a:ext cx="1784994" cy="1792224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QUESTIONS </a:t>
            </a:r>
            <a:br>
              <a:rPr lang="en-US" sz="4000" dirty="0"/>
            </a:br>
            <a:r>
              <a:rPr lang="en-US" sz="4000" dirty="0"/>
              <a:t>&amp; ANSWERS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0365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FF53E-8318-B2E7-7936-4E3004F89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684A-8B25-B237-9BC6-E58589CF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How we got to 3</a:t>
            </a:r>
            <a:r>
              <a:rPr lang="en-US" baseline="30000" dirty="0">
                <a:cs typeface="Arial"/>
              </a:rPr>
              <a:t>rd</a:t>
            </a:r>
            <a:r>
              <a:rPr lang="en-US" dirty="0">
                <a:cs typeface="Arial"/>
              </a:rPr>
              <a:t> Gen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3F86-D423-C0ED-4BA7-188D89272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9" y="1590674"/>
            <a:ext cx="5222946" cy="438912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>
                <a:cs typeface="Arial"/>
              </a:rPr>
              <a:t>Generation</a:t>
            </a:r>
            <a:r>
              <a:rPr lang="en-US" dirty="0"/>
              <a:t> sequencing</a:t>
            </a:r>
          </a:p>
          <a:p>
            <a:r>
              <a:rPr lang="en-US" dirty="0"/>
              <a:t>Characterized by</a:t>
            </a:r>
          </a:p>
          <a:p>
            <a:pPr lvl="1"/>
            <a:r>
              <a:rPr lang="en-US" dirty="0"/>
              <a:t>Chain termination method</a:t>
            </a:r>
          </a:p>
          <a:p>
            <a:pPr lvl="1"/>
            <a:r>
              <a:rPr lang="en-US" dirty="0"/>
              <a:t>High accuracy</a:t>
            </a:r>
          </a:p>
          <a:p>
            <a:pPr lvl="1"/>
            <a:r>
              <a:rPr lang="en-US" dirty="0"/>
              <a:t>Low throughput</a:t>
            </a:r>
          </a:p>
          <a:p>
            <a:r>
              <a:rPr lang="en-US" dirty="0"/>
              <a:t>Example Sequencing Methods</a:t>
            </a:r>
          </a:p>
          <a:p>
            <a:pPr lvl="1"/>
            <a:r>
              <a:rPr lang="en-US" dirty="0"/>
              <a:t>Sanger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EB8AC7-25A5-5F3C-C04E-70823A3C8D0F}"/>
              </a:ext>
            </a:extLst>
          </p:cNvPr>
          <p:cNvGrpSpPr/>
          <p:nvPr/>
        </p:nvGrpSpPr>
        <p:grpSpPr>
          <a:xfrm>
            <a:off x="5321300" y="1955008"/>
            <a:ext cx="6753225" cy="4024786"/>
            <a:chOff x="5698600" y="2952003"/>
            <a:chExt cx="6490225" cy="3755800"/>
          </a:xfrm>
        </p:grpSpPr>
        <p:pic>
          <p:nvPicPr>
            <p:cNvPr id="1026" name="Picture 2" descr="Sanger Sequencing">
              <a:extLst>
                <a:ext uri="{FF2B5EF4-FFF2-40B4-BE49-F238E27FC236}">
                  <a16:creationId xmlns:a16="http://schemas.microsoft.com/office/drawing/2014/main" id="{F114CBE4-C722-527F-184D-B0F5367EF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67"/>
            <a:stretch/>
          </p:blipFill>
          <p:spPr bwMode="auto">
            <a:xfrm>
              <a:off x="5698600" y="3406134"/>
              <a:ext cx="6490225" cy="306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AA886D-C311-AA4A-2BBE-F1816435CE93}"/>
                </a:ext>
              </a:extLst>
            </p:cNvPr>
            <p:cNvSpPr txBox="1"/>
            <p:nvPr/>
          </p:nvSpPr>
          <p:spPr>
            <a:xfrm>
              <a:off x="7833125" y="6517493"/>
              <a:ext cx="2221174" cy="190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>
                  <a:hlinkClick r:id="rId4"/>
                </a:rPr>
                <a:t>Sanger Sequencing: Principle, Steps, Applications, Diagram</a:t>
              </a:r>
              <a:endParaRPr lang="en-US" sz="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795753-7A81-F80C-E29B-5AFD6D87E7FE}"/>
                </a:ext>
              </a:extLst>
            </p:cNvPr>
            <p:cNvSpPr txBox="1"/>
            <p:nvPr/>
          </p:nvSpPr>
          <p:spPr>
            <a:xfrm>
              <a:off x="7497643" y="2952003"/>
              <a:ext cx="2892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Sanger Sequencing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E6CF2F-ED95-2D26-5B6E-63605B879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105" y="0"/>
            <a:ext cx="2935720" cy="196362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7FBDC07-5D2D-D6B9-DF58-C591CB4A87C6}"/>
              </a:ext>
            </a:extLst>
          </p:cNvPr>
          <p:cNvSpPr/>
          <p:nvPr/>
        </p:nvSpPr>
        <p:spPr>
          <a:xfrm>
            <a:off x="9331448" y="1376363"/>
            <a:ext cx="334045" cy="326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9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D55FD-33BF-3FD6-7B5F-AA94837F3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EC99-C317-5FF2-8B28-057892BE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How we got to 3</a:t>
            </a:r>
            <a:r>
              <a:rPr lang="en-US" baseline="30000" dirty="0">
                <a:cs typeface="Arial"/>
              </a:rPr>
              <a:t>rd</a:t>
            </a:r>
            <a:r>
              <a:rPr lang="en-US" dirty="0">
                <a:cs typeface="Arial"/>
              </a:rPr>
              <a:t> Gen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5AB62-EADF-BDC3-2125-2661637C3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90674"/>
            <a:ext cx="4854455" cy="438912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>
                <a:cs typeface="Arial"/>
              </a:rPr>
              <a:t>Generation</a:t>
            </a:r>
            <a:r>
              <a:rPr lang="en-US" dirty="0"/>
              <a:t> sequencing (NGS)</a:t>
            </a:r>
          </a:p>
          <a:p>
            <a:r>
              <a:rPr lang="en-US" dirty="0"/>
              <a:t>Characterized by</a:t>
            </a:r>
          </a:p>
          <a:p>
            <a:pPr lvl="1"/>
            <a:r>
              <a:rPr lang="en-US" dirty="0"/>
              <a:t>High throughput</a:t>
            </a:r>
          </a:p>
          <a:p>
            <a:pPr lvl="1"/>
            <a:r>
              <a:rPr lang="en-US" dirty="0"/>
              <a:t>Short reads</a:t>
            </a:r>
          </a:p>
          <a:p>
            <a:r>
              <a:rPr lang="en-US" dirty="0"/>
              <a:t>Example Sequencing Methods</a:t>
            </a:r>
          </a:p>
          <a:p>
            <a:pPr lvl="1"/>
            <a:r>
              <a:rPr lang="en-US" dirty="0"/>
              <a:t>Roche/454</a:t>
            </a:r>
          </a:p>
          <a:p>
            <a:pPr lvl="1"/>
            <a:r>
              <a:rPr lang="en-US" dirty="0"/>
              <a:t>Illumina</a:t>
            </a:r>
          </a:p>
          <a:p>
            <a:pPr lvl="1"/>
            <a:r>
              <a:rPr lang="en-US" dirty="0" err="1"/>
              <a:t>SOLiD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807FD9-B68F-029F-1766-1AB060146ABB}"/>
              </a:ext>
            </a:extLst>
          </p:cNvPr>
          <p:cNvGrpSpPr/>
          <p:nvPr/>
        </p:nvGrpSpPr>
        <p:grpSpPr>
          <a:xfrm>
            <a:off x="5588871" y="2583041"/>
            <a:ext cx="6490225" cy="3079323"/>
            <a:chOff x="5698599" y="2900033"/>
            <a:chExt cx="6490225" cy="307932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5735CC6-F670-BE78-9932-77311D520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5698599" y="3361698"/>
              <a:ext cx="6490225" cy="250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BF72B6-D6BB-2308-268D-35FE047184F5}"/>
                </a:ext>
              </a:extLst>
            </p:cNvPr>
            <p:cNvSpPr txBox="1"/>
            <p:nvPr/>
          </p:nvSpPr>
          <p:spPr>
            <a:xfrm>
              <a:off x="7886010" y="5763912"/>
              <a:ext cx="211540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4"/>
                </a:rPr>
                <a:t>Basics of DNA &amp; Sequencing by Synthesis</a:t>
              </a:r>
              <a:endParaRPr lang="en-US" sz="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EB6B08-CFCC-C5EF-A57D-D31642F6591E}"/>
                </a:ext>
              </a:extLst>
            </p:cNvPr>
            <p:cNvSpPr txBox="1"/>
            <p:nvPr/>
          </p:nvSpPr>
          <p:spPr>
            <a:xfrm>
              <a:off x="7121738" y="2900033"/>
              <a:ext cx="3643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Sequencing by Synthesis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B658AD-DBB4-A563-0C37-22E609E53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105" y="0"/>
            <a:ext cx="2935720" cy="196362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DDEDD2D-F4C6-1FEE-08B6-BF8E9FBDA998}"/>
              </a:ext>
            </a:extLst>
          </p:cNvPr>
          <p:cNvSpPr/>
          <p:nvPr/>
        </p:nvSpPr>
        <p:spPr>
          <a:xfrm>
            <a:off x="10638014" y="1373673"/>
            <a:ext cx="334045" cy="326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33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A7DF-96E4-52B4-B636-9D14720B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Why Long reads?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6687-C43C-EF62-E1F1-106F1E77E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Eventually, limitations of SRS led to the need to develop LRS</a:t>
            </a:r>
          </a:p>
          <a:p>
            <a:r>
              <a:rPr lang="en-US" dirty="0"/>
              <a:t>Short read methods</a:t>
            </a:r>
          </a:p>
          <a:p>
            <a:pPr lvl="1"/>
            <a:r>
              <a:rPr lang="en-US" dirty="0"/>
              <a:t>Are unable to span difficult to sequence regions of the genome</a:t>
            </a:r>
          </a:p>
          <a:p>
            <a:pPr lvl="1"/>
            <a:r>
              <a:rPr lang="en-US" dirty="0"/>
              <a:t>Haplotyping is a major challenge</a:t>
            </a:r>
          </a:p>
          <a:p>
            <a:pPr lvl="1"/>
            <a:r>
              <a:rPr lang="en-US" dirty="0"/>
              <a:t>Additional capabilities, such as methylation, require additional assays</a:t>
            </a:r>
          </a:p>
        </p:txBody>
      </p:sp>
    </p:spTree>
    <p:extLst>
      <p:ext uri="{BB962C8B-B14F-4D97-AF65-F5344CB8AC3E}">
        <p14:creationId xmlns:p14="http://schemas.microsoft.com/office/powerpoint/2010/main" val="91624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D776D-EB75-E31D-465E-083B3E9A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85C2-E174-413F-3DB1-33903DB1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How we got to 3</a:t>
            </a:r>
            <a:r>
              <a:rPr lang="en-US" baseline="30000" dirty="0">
                <a:cs typeface="Arial"/>
              </a:rPr>
              <a:t>rd</a:t>
            </a:r>
            <a:r>
              <a:rPr lang="en-US" dirty="0">
                <a:cs typeface="Arial"/>
              </a:rPr>
              <a:t> Gen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7BC26-11C2-606D-79D3-092F21D46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9" y="1590674"/>
            <a:ext cx="4793678" cy="438912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>
                <a:cs typeface="Arial"/>
              </a:rPr>
              <a:t>Generation</a:t>
            </a:r>
            <a:r>
              <a:rPr lang="en-US" dirty="0"/>
              <a:t> sequencing</a:t>
            </a:r>
          </a:p>
          <a:p>
            <a:r>
              <a:rPr lang="en-US" dirty="0"/>
              <a:t>Characterized by</a:t>
            </a:r>
          </a:p>
          <a:p>
            <a:pPr lvl="1"/>
            <a:r>
              <a:rPr lang="en-US" dirty="0"/>
              <a:t>Longer reads</a:t>
            </a:r>
          </a:p>
          <a:p>
            <a:pPr lvl="1"/>
            <a:r>
              <a:rPr lang="en-US" dirty="0"/>
              <a:t>Single molecule</a:t>
            </a:r>
          </a:p>
          <a:p>
            <a:pPr lvl="1"/>
            <a:r>
              <a:rPr lang="en-US" dirty="0"/>
              <a:t>Real time</a:t>
            </a:r>
          </a:p>
          <a:p>
            <a:r>
              <a:rPr lang="en-US" dirty="0"/>
              <a:t>Example Sequencing Methods</a:t>
            </a:r>
          </a:p>
          <a:p>
            <a:pPr lvl="1"/>
            <a:r>
              <a:rPr lang="en-US" dirty="0"/>
              <a:t>PacBio SMRT</a:t>
            </a:r>
          </a:p>
          <a:p>
            <a:pPr lvl="1"/>
            <a:r>
              <a:rPr lang="en-US" dirty="0"/>
              <a:t>ONT Nanopore</a:t>
            </a:r>
          </a:p>
          <a:p>
            <a:r>
              <a:rPr lang="en-US" dirty="0"/>
              <a:t>Use Cases for Long Reads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C74B6C-C1A7-CEA8-015A-C8BF1217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9075" y="1963627"/>
            <a:ext cx="5635133" cy="4402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7A94C-88E6-FB5C-A098-67438F93E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105" y="0"/>
            <a:ext cx="2935720" cy="19636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8771573-9530-08F2-0AA3-B2357789FBA5}"/>
              </a:ext>
            </a:extLst>
          </p:cNvPr>
          <p:cNvSpPr/>
          <p:nvPr/>
        </p:nvSpPr>
        <p:spPr>
          <a:xfrm>
            <a:off x="11296773" y="576263"/>
            <a:ext cx="334045" cy="326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9D88A-8311-99A0-BB5A-4B9A4013C02B}"/>
              </a:ext>
            </a:extLst>
          </p:cNvPr>
          <p:cNvSpPr txBox="1"/>
          <p:nvPr/>
        </p:nvSpPr>
        <p:spPr>
          <a:xfrm>
            <a:off x="8375904" y="6181408"/>
            <a:ext cx="275539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hlinkClick r:id="rId6"/>
              </a:rPr>
              <a:t>Sequencing 101: Comparing long-read sequencing technologies - PacBio</a:t>
            </a:r>
            <a:endParaRPr lang="en-US" sz="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76A438-63BF-6BB0-DC03-A7C7EB34D9D9}"/>
              </a:ext>
            </a:extLst>
          </p:cNvPr>
          <p:cNvGrpSpPr/>
          <p:nvPr/>
        </p:nvGrpSpPr>
        <p:grpSpPr>
          <a:xfrm>
            <a:off x="824991" y="5528996"/>
            <a:ext cx="5104759" cy="657461"/>
            <a:chOff x="2836612" y="3392174"/>
            <a:chExt cx="7197404" cy="9686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313B56-AE54-7952-F28F-E2C33A819937}"/>
                </a:ext>
              </a:extLst>
            </p:cNvPr>
            <p:cNvSpPr/>
            <p:nvPr/>
          </p:nvSpPr>
          <p:spPr>
            <a:xfrm>
              <a:off x="6616192" y="3860976"/>
              <a:ext cx="1585701" cy="49987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SMN1/2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1B11E2-03F4-F386-8363-541B1A1B4857}"/>
                </a:ext>
              </a:extLst>
            </p:cNvPr>
            <p:cNvSpPr/>
            <p:nvPr/>
          </p:nvSpPr>
          <p:spPr>
            <a:xfrm>
              <a:off x="4784069" y="3860976"/>
              <a:ext cx="1585701" cy="49987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Fragile-X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BBE148-ABCD-A153-5C0C-BC706AA72A27}"/>
                </a:ext>
              </a:extLst>
            </p:cNvPr>
            <p:cNvSpPr/>
            <p:nvPr/>
          </p:nvSpPr>
          <p:spPr>
            <a:xfrm>
              <a:off x="2951946" y="3860976"/>
              <a:ext cx="1585701" cy="49987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BRCA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B7755D-2564-AE39-9CF3-3EABEA0CB3AC}"/>
                </a:ext>
              </a:extLst>
            </p:cNvPr>
            <p:cNvSpPr/>
            <p:nvPr/>
          </p:nvSpPr>
          <p:spPr>
            <a:xfrm>
              <a:off x="8448315" y="3860976"/>
              <a:ext cx="1585701" cy="49987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Telomere Length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493363-C317-A759-3289-4ECBD5305C19}"/>
                </a:ext>
              </a:extLst>
            </p:cNvPr>
            <p:cNvCxnSpPr>
              <a:cxnSpLocks/>
            </p:cNvCxnSpPr>
            <p:nvPr/>
          </p:nvCxnSpPr>
          <p:spPr>
            <a:xfrm>
              <a:off x="2951946" y="3730752"/>
              <a:ext cx="15857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273B3F-4B85-FA5E-1209-4CD62315CC95}"/>
                </a:ext>
              </a:extLst>
            </p:cNvPr>
            <p:cNvCxnSpPr>
              <a:cxnSpLocks/>
            </p:cNvCxnSpPr>
            <p:nvPr/>
          </p:nvCxnSpPr>
          <p:spPr>
            <a:xfrm>
              <a:off x="4784069" y="3730752"/>
              <a:ext cx="15857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EDCF66-C65D-76CE-C6EC-FE57F4F551AD}"/>
                </a:ext>
              </a:extLst>
            </p:cNvPr>
            <p:cNvCxnSpPr>
              <a:cxnSpLocks/>
            </p:cNvCxnSpPr>
            <p:nvPr/>
          </p:nvCxnSpPr>
          <p:spPr>
            <a:xfrm>
              <a:off x="6616192" y="3730752"/>
              <a:ext cx="15857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C6E4B7-6EED-575F-5F21-91D5C43F7EFF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15" y="3730752"/>
              <a:ext cx="15857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441DE5-7973-8BC1-6C1B-3B5D9E4E17B4}"/>
                </a:ext>
              </a:extLst>
            </p:cNvPr>
            <p:cNvSpPr txBox="1"/>
            <p:nvPr/>
          </p:nvSpPr>
          <p:spPr>
            <a:xfrm>
              <a:off x="2836612" y="3392174"/>
              <a:ext cx="1840474" cy="48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Traditional Panels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AB9507-80C1-656F-D97A-57FC506A294C}"/>
                </a:ext>
              </a:extLst>
            </p:cNvPr>
            <p:cNvSpPr txBox="1"/>
            <p:nvPr/>
          </p:nvSpPr>
          <p:spPr>
            <a:xfrm>
              <a:off x="4956118" y="3392174"/>
              <a:ext cx="1266727" cy="48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Methylation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3EF404-609F-16A2-2EF2-A0D68D158EC0}"/>
                </a:ext>
              </a:extLst>
            </p:cNvPr>
            <p:cNvSpPr txBox="1"/>
            <p:nvPr/>
          </p:nvSpPr>
          <p:spPr>
            <a:xfrm>
              <a:off x="6677912" y="3392174"/>
              <a:ext cx="1484124" cy="48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Dark Genome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D3E30B4-9720-11D4-C215-E57923E27B57}"/>
                </a:ext>
              </a:extLst>
            </p:cNvPr>
            <p:cNvSpPr txBox="1"/>
            <p:nvPr/>
          </p:nvSpPr>
          <p:spPr>
            <a:xfrm>
              <a:off x="8672316" y="3392174"/>
              <a:ext cx="1190526" cy="48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Telomeres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83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9729-BAF1-A9FF-B927-052A8E9E8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cBio Announces Revio, a Revolutionary New Long Read Sequencing System  Designed to Provide 15 Times More HiFi Data and Human Genomes at Scale for  Under $1,000 - PacBio">
            <a:extLst>
              <a:ext uri="{FF2B5EF4-FFF2-40B4-BE49-F238E27FC236}">
                <a16:creationId xmlns:a16="http://schemas.microsoft.com/office/drawing/2014/main" id="{294A2F08-ADF6-6009-3F04-44F1E7E6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5" y="1231288"/>
            <a:ext cx="3998259" cy="39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10304A-54B1-1AB2-3774-338A603D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Pacbio</a:t>
            </a:r>
            <a:r>
              <a:rPr lang="en-US" dirty="0"/>
              <a:t> LONG READ PLATFORMs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E8C49-33BB-32DC-EFBC-D186F6C1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90674"/>
            <a:ext cx="5260514" cy="4932046"/>
          </a:xfrm>
        </p:spPr>
        <p:txBody>
          <a:bodyPr vert="horz" lIns="0" tIns="0" rIns="0" bIns="45724" rtlCol="0" anchor="t">
            <a:noAutofit/>
          </a:bodyPr>
          <a:lstStyle/>
          <a:p>
            <a:pPr>
              <a:buClr>
                <a:srgbClr val="009CDE"/>
              </a:buClr>
            </a:pPr>
            <a:r>
              <a:rPr lang="en-US" dirty="0">
                <a:cs typeface="Arial"/>
              </a:rPr>
              <a:t>PacBio</a:t>
            </a:r>
          </a:p>
          <a:p>
            <a:pPr lvl="1">
              <a:buClr>
                <a:srgbClr val="009CDE"/>
              </a:buClr>
            </a:pPr>
            <a:r>
              <a:rPr lang="en-US" dirty="0">
                <a:cs typeface="Arial"/>
              </a:rPr>
              <a:t>Vega</a:t>
            </a:r>
          </a:p>
          <a:p>
            <a:pPr lvl="2">
              <a:buClr>
                <a:srgbClr val="009CDE"/>
              </a:buClr>
            </a:pPr>
            <a:r>
              <a:rPr lang="en-US" dirty="0">
                <a:cs typeface="Arial"/>
              </a:rPr>
              <a:t>1 SMRT cell</a:t>
            </a:r>
          </a:p>
          <a:p>
            <a:pPr lvl="1">
              <a:buClr>
                <a:srgbClr val="009CDE"/>
              </a:buClr>
            </a:pPr>
            <a:r>
              <a:rPr lang="en-US" dirty="0" err="1">
                <a:cs typeface="Arial"/>
              </a:rPr>
              <a:t>Revio</a:t>
            </a:r>
            <a:endParaRPr lang="en-US" dirty="0">
              <a:cs typeface="Arial"/>
            </a:endParaRPr>
          </a:p>
          <a:p>
            <a:pPr lvl="2">
              <a:buClr>
                <a:srgbClr val="009CDE"/>
              </a:buClr>
            </a:pPr>
            <a:r>
              <a:rPr lang="en-US" dirty="0">
                <a:cs typeface="Arial"/>
              </a:rPr>
              <a:t>Up to 4 SMRT cells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8871A-6C94-D2B7-5F0A-CD6F58D70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306" y="3004145"/>
            <a:ext cx="2975005" cy="31003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219062-668C-78FE-50AF-E8D5EAAD97F1}"/>
              </a:ext>
            </a:extLst>
          </p:cNvPr>
          <p:cNvSpPr txBox="1"/>
          <p:nvPr/>
        </p:nvSpPr>
        <p:spPr>
          <a:xfrm>
            <a:off x="9833999" y="2754539"/>
            <a:ext cx="910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Vega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4AAC7-4D6E-0952-9A80-3CFCC97B3CFB}"/>
              </a:ext>
            </a:extLst>
          </p:cNvPr>
          <p:cNvSpPr txBox="1"/>
          <p:nvPr/>
        </p:nvSpPr>
        <p:spPr>
          <a:xfrm>
            <a:off x="6850988" y="1123950"/>
            <a:ext cx="1047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cs typeface="Arial"/>
              </a:rPr>
              <a:t>Revio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7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BC799F5-DDB9-E6BC-5CDC-D899456DB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5412" y="3276600"/>
            <a:ext cx="7837855" cy="3169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D327C-902D-5776-1DFB-2CB3B517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HIFI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92319-7D4D-9DB6-867E-126B138DD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90674"/>
            <a:ext cx="4641081" cy="4389120"/>
          </a:xfrm>
        </p:spPr>
        <p:txBody>
          <a:bodyPr/>
          <a:lstStyle/>
          <a:p>
            <a:r>
              <a:rPr lang="en-US" dirty="0"/>
              <a:t>PacBio uses </a:t>
            </a:r>
            <a:r>
              <a:rPr lang="en-US" dirty="0" err="1"/>
              <a:t>Hi-FI</a:t>
            </a:r>
            <a:r>
              <a:rPr lang="en-US" dirty="0"/>
              <a:t> sequencing method</a:t>
            </a:r>
          </a:p>
          <a:p>
            <a:r>
              <a:rPr lang="en-US" dirty="0"/>
              <a:t>Each Single Molecule, Real-Time (SMRT) cell contains many zero mode waveguides (ZMWs)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EE852D-7CDB-4241-673A-EB757BE2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42" y="1360361"/>
            <a:ext cx="3205112" cy="11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211C8-91EB-DE8D-5092-C34DE3B9FD1A}"/>
              </a:ext>
            </a:extLst>
          </p:cNvPr>
          <p:cNvSpPr txBox="1"/>
          <p:nvPr/>
        </p:nvSpPr>
        <p:spPr>
          <a:xfrm>
            <a:off x="6078539" y="6534751"/>
            <a:ext cx="2701796" cy="187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hlinkClick r:id="rId6"/>
              </a:rPr>
              <a:t>Sequencing 101: Comparing long-read sequencing technologies - PacBio</a:t>
            </a:r>
            <a:endParaRPr lang="en-US" sz="600" dirty="0"/>
          </a:p>
        </p:txBody>
      </p:sp>
      <p:pic>
        <p:nvPicPr>
          <p:cNvPr id="2052" name="Picture 4" descr="SMRT Cell">
            <a:extLst>
              <a:ext uri="{FF2B5EF4-FFF2-40B4-BE49-F238E27FC236}">
                <a16:creationId xmlns:a16="http://schemas.microsoft.com/office/drawing/2014/main" id="{A597BA1B-181D-081B-10AB-9D83EB24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73" y="976059"/>
            <a:ext cx="1877026" cy="187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image of hifi reads process">
            <a:extLst>
              <a:ext uri="{FF2B5EF4-FFF2-40B4-BE49-F238E27FC236}">
                <a16:creationId xmlns:a16="http://schemas.microsoft.com/office/drawing/2014/main" id="{5D804BEB-A1AB-FCF5-CE32-A94CF342DA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2463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C3629F-BD53-0973-102A-65C15899DFEB}"/>
              </a:ext>
            </a:extLst>
          </p:cNvPr>
          <p:cNvCxnSpPr>
            <a:stCxn id="2052" idx="3"/>
            <a:endCxn id="2050" idx="1"/>
          </p:cNvCxnSpPr>
          <p:nvPr/>
        </p:nvCxnSpPr>
        <p:spPr>
          <a:xfrm>
            <a:off x="8184799" y="1914572"/>
            <a:ext cx="465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12F01E-6E46-5BBF-E0F3-39F22EAE3582}"/>
              </a:ext>
            </a:extLst>
          </p:cNvPr>
          <p:cNvCxnSpPr>
            <a:cxnSpLocks/>
          </p:cNvCxnSpPr>
          <p:nvPr/>
        </p:nvCxnSpPr>
        <p:spPr>
          <a:xfrm flipH="1">
            <a:off x="6986016" y="2609088"/>
            <a:ext cx="1926336" cy="972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09951"/>
      </p:ext>
    </p:extLst>
  </p:cSld>
  <p:clrMapOvr>
    <a:masterClrMapping/>
  </p:clrMapOvr>
</p:sld>
</file>

<file path=ppt/theme/theme1.xml><?xml version="1.0" encoding="utf-8"?>
<a:theme xmlns:a="http://schemas.openxmlformats.org/drawingml/2006/main" name="2020_MC_White (12-28-2020)">
  <a:themeElements>
    <a:clrScheme name="2020_MC_White">
      <a:dk1>
        <a:srgbClr val="FFFFFF"/>
      </a:dk1>
      <a:lt1>
        <a:srgbClr val="000000"/>
      </a:lt1>
      <a:dk2>
        <a:srgbClr val="D2D2D2"/>
      </a:dk2>
      <a:lt2>
        <a:srgbClr val="0057B8"/>
      </a:lt2>
      <a:accent1>
        <a:srgbClr val="009CDE"/>
      </a:accent1>
      <a:accent2>
        <a:srgbClr val="0057B8"/>
      </a:accent2>
      <a:accent3>
        <a:srgbClr val="00873E"/>
      </a:accent3>
      <a:accent4>
        <a:srgbClr val="8246AF"/>
      </a:accent4>
      <a:accent5>
        <a:srgbClr val="FE5000"/>
      </a:accent5>
      <a:accent6>
        <a:srgbClr val="FFC845"/>
      </a:accent6>
      <a:hlink>
        <a:srgbClr val="009CDE"/>
      </a:hlink>
      <a:folHlink>
        <a:srgbClr val="A8A8A8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_White_final (11-8-2023).pptx" id="{4F823B4B-2F10-4F5F-858D-0FCEBAC8BEF2}" vid="{D198A388-1438-477F-93BB-B03781D4E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1,"isValidatorEnabled":false,"isLocked":false,"elementsMetadata":[],"slideId":"897054214612582400","enableDocumentContentUpdater":false,"version":"2.0"}]]></TemplafySlideTemplateConfiguration>
</file>

<file path=customXml/item3.xml><?xml version="1.0" encoding="utf-8"?>
<TemplafyFormConfiguration><![CDATA[{"formFields":[],"formDataEntries":[]}]]></TemplafyFormConfiguration>
</file>

<file path=customXml/item4.xml><?xml version="1.0" encoding="utf-8"?>
<TemplafyTemplateConfiguration><![CDATA[{"elementsMetadata":[],"transformationConfigurations":[],"templateName":"MC White Default PPT","templateDescription":"","enableDocumentContentUpdater":false,"version":"2.0"}]]></TemplafyTemplateConfiguration>
</file>

<file path=customXml/item5.xml><?xml version="1.0" encoding="utf-8"?>
<TemplafySlideTemplateConfiguration><![CDATA[{"slideVersion":1,"isValidatorEnabled":false,"isLocked":false,"elementsMetadata":[],"slideId":"897054214612582401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C0E532B1-97EE-44D6-A22D-A6C377FE7062}">
  <ds:schemaRefs/>
</ds:datastoreItem>
</file>

<file path=customXml/itemProps2.xml><?xml version="1.0" encoding="utf-8"?>
<ds:datastoreItem xmlns:ds="http://schemas.openxmlformats.org/officeDocument/2006/customXml" ds:itemID="{0B62F6F5-86F5-4C54-8F11-30A091AE1E7D}">
  <ds:schemaRefs/>
</ds:datastoreItem>
</file>

<file path=customXml/itemProps3.xml><?xml version="1.0" encoding="utf-8"?>
<ds:datastoreItem xmlns:ds="http://schemas.openxmlformats.org/officeDocument/2006/customXml" ds:itemID="{DA2D44D8-97E4-4964-ADBF-7431EF672393}">
  <ds:schemaRefs/>
</ds:datastoreItem>
</file>

<file path=customXml/itemProps4.xml><?xml version="1.0" encoding="utf-8"?>
<ds:datastoreItem xmlns:ds="http://schemas.openxmlformats.org/officeDocument/2006/customXml" ds:itemID="{BD4CEDB1-4739-4335-B785-5D06280098AF}">
  <ds:schemaRefs/>
</ds:datastoreItem>
</file>

<file path=customXml/itemProps5.xml><?xml version="1.0" encoding="utf-8"?>
<ds:datastoreItem xmlns:ds="http://schemas.openxmlformats.org/officeDocument/2006/customXml" ds:itemID="{7FC123DA-4F24-4D39-85A0-429C44B65D9F}">
  <ds:schemaRefs/>
</ds:datastoreItem>
</file>

<file path=customXml/itemProps6.xml><?xml version="1.0" encoding="utf-8"?>
<ds:datastoreItem xmlns:ds="http://schemas.openxmlformats.org/officeDocument/2006/customXml" ds:itemID="{EEA2E68D-7A27-4937-9F61-2CBDAFAFE7B2}">
  <ds:schemaRefs/>
</ds:datastoreItem>
</file>

<file path=docMetadata/LabelInfo.xml><?xml version="1.0" encoding="utf-8"?>
<clbl:labelList xmlns:clbl="http://schemas.microsoft.com/office/2020/mipLabelMetadata">
  <clbl:label id="{11372f5f-8e19-4efb-8afe-8eac20a980c4}" enabled="1" method="Standard" siteId="{a25fff9c-3f63-4fb2-9a8a-d9bdd0321f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97752AE0</Template>
  <TotalTime>25775</TotalTime>
  <Words>1751</Words>
  <Application>Microsoft Office PowerPoint</Application>
  <PresentationFormat>Custom</PresentationFormat>
  <Paragraphs>356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 Narrow</vt:lpstr>
      <vt:lpstr>Arial</vt:lpstr>
      <vt:lpstr>Arial Narrow</vt:lpstr>
      <vt:lpstr>Calibri</vt:lpstr>
      <vt:lpstr>2020_MC_White (12-28-2020)</vt:lpstr>
      <vt:lpstr>Long Read Sequencing</vt:lpstr>
      <vt:lpstr>Outline</vt:lpstr>
      <vt:lpstr>PowerPoint Presentation</vt:lpstr>
      <vt:lpstr>How we got to 3rd Gen Sequencing</vt:lpstr>
      <vt:lpstr>How we got to 3rd Gen Sequencing</vt:lpstr>
      <vt:lpstr>Why Long reads?</vt:lpstr>
      <vt:lpstr>How we got to 3rd Gen Sequencing</vt:lpstr>
      <vt:lpstr>Pacbio LONG READ PLATFORMs</vt:lpstr>
      <vt:lpstr>HIFI Sequencing</vt:lpstr>
      <vt:lpstr>PacBio SMRT Sequencing</vt:lpstr>
      <vt:lpstr>How Accurate is Q33?</vt:lpstr>
      <vt:lpstr>ONT Long Read PLATFORMs </vt:lpstr>
      <vt:lpstr>How Nanopore Sequencing Works</vt:lpstr>
      <vt:lpstr>Base prediction from signal by pre-trained Neural Network models</vt:lpstr>
      <vt:lpstr>ONT Nanopore Sequencing</vt:lpstr>
      <vt:lpstr>Base Calling</vt:lpstr>
      <vt:lpstr>Flexible loading</vt:lpstr>
      <vt:lpstr>Adaptive sampling</vt:lpstr>
      <vt:lpstr>Adaptive sampling Considerations</vt:lpstr>
      <vt:lpstr>Adaptive sampling example output</vt:lpstr>
      <vt:lpstr>“Keep/Reject” Reads</vt:lpstr>
      <vt:lpstr>“Keep/Reject” Reads</vt:lpstr>
      <vt:lpstr>Pipeline for ONT Data</vt:lpstr>
      <vt:lpstr>ModKit </vt:lpstr>
      <vt:lpstr>FRAGILE-X syndrome</vt:lpstr>
      <vt:lpstr>Improved dark genome</vt:lpstr>
      <vt:lpstr>DARK GENOME and what it constitutes?</vt:lpstr>
      <vt:lpstr>Long read sequencing resolves dark regions</vt:lpstr>
      <vt:lpstr>Final Thoughts </vt:lpstr>
      <vt:lpstr>QUESTIONS  &amp; ANSWERS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Walsh, Jesse R., Ph.D.</dc:creator>
  <dc:description>v2.15. 2020_MC_White</dc:description>
  <cp:lastModifiedBy>Walsh, Jesse R., Ph.D.</cp:lastModifiedBy>
  <cp:revision>155</cp:revision>
  <dcterms:created xsi:type="dcterms:W3CDTF">2025-03-26T07:52:06Z</dcterms:created>
  <dcterms:modified xsi:type="dcterms:W3CDTF">2025-06-24T18:56:14Z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2024-04-23T16:34:15</vt:lpwstr>
  </property>
  <property fmtid="{D5CDD505-2E9C-101B-9397-08002B2CF9AE}" pid="3" name="TemplafyTenantId">
    <vt:lpwstr>mcbrandtemplates</vt:lpwstr>
  </property>
  <property fmtid="{D5CDD505-2E9C-101B-9397-08002B2CF9AE}" pid="4" name="TemplafyTemplateId">
    <vt:lpwstr>897054205938238180</vt:lpwstr>
  </property>
  <property fmtid="{D5CDD505-2E9C-101B-9397-08002B2CF9AE}" pid="5" name="TemplafyUserProfileId">
    <vt:lpwstr>637647660183348512</vt:lpwstr>
  </property>
  <property fmtid="{D5CDD505-2E9C-101B-9397-08002B2CF9AE}" pid="6" name="TemplafyFromBlank">
    <vt:bool>true</vt:bool>
  </property>
</Properties>
</file>