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9" r:id="rId2"/>
    <p:sldId id="263" r:id="rId3"/>
    <p:sldId id="277" r:id="rId4"/>
    <p:sldId id="290" r:id="rId5"/>
    <p:sldId id="293" r:id="rId6"/>
    <p:sldId id="291" r:id="rId7"/>
    <p:sldId id="292" r:id="rId8"/>
    <p:sldId id="279" r:id="rId9"/>
    <p:sldId id="294" r:id="rId10"/>
    <p:sldId id="260" r:id="rId11"/>
    <p:sldId id="265" r:id="rId12"/>
    <p:sldId id="295" r:id="rId13"/>
    <p:sldId id="296" r:id="rId14"/>
    <p:sldId id="297" r:id="rId15"/>
    <p:sldId id="298" r:id="rId16"/>
    <p:sldId id="299" r:id="rId17"/>
    <p:sldId id="300" r:id="rId18"/>
    <p:sldId id="287" r:id="rId19"/>
    <p:sldId id="301" r:id="rId20"/>
    <p:sldId id="302"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it, Heather Colleen" initials="CHC" lastIdx="1" clrIdx="0">
    <p:extLst>
      <p:ext uri="{19B8F6BF-5375-455C-9EA6-DF929625EA0E}">
        <p15:presenceInfo xmlns:p15="http://schemas.microsoft.com/office/powerpoint/2012/main" userId="S::hcc@illinois.edu::b0dbdb4a-dbe4-4589-92fe-8d4f5101cc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87"/>
    <p:restoredTop sz="93846"/>
  </p:normalViewPr>
  <p:slideViewPr>
    <p:cSldViewPr snapToGrid="0" snapToObjects="1">
      <p:cViewPr varScale="1">
        <p:scale>
          <a:sx n="105" d="100"/>
          <a:sy n="105" d="100"/>
        </p:scale>
        <p:origin x="10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DAC4D-B7A5-044A-AA78-539AB281B360}" type="datetimeFigureOut">
              <a:rPr lang="en-US" smtClean="0"/>
              <a:t>2/18/21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D4E94-8721-0B4E-8581-020E0A0DF059}" type="slidenum">
              <a:rPr lang="en-US" smtClean="0"/>
              <a:t>‹#›</a:t>
            </a:fld>
            <a:endParaRPr lang="en-US"/>
          </a:p>
        </p:txBody>
      </p:sp>
    </p:spTree>
    <p:extLst>
      <p:ext uri="{BB962C8B-B14F-4D97-AF65-F5344CB8AC3E}">
        <p14:creationId xmlns:p14="http://schemas.microsoft.com/office/powerpoint/2010/main" val="1594200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606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350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82400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481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803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8038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798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303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5111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8218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169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355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129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95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93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67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300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37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2229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684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53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7B4B-708E-7449-9685-54F7069695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6C415F-5619-FC40-8E00-5B80B4717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80323E-A9AC-DE43-BDD5-57F67DF82AA8}"/>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5" name="Footer Placeholder 4">
            <a:extLst>
              <a:ext uri="{FF2B5EF4-FFF2-40B4-BE49-F238E27FC236}">
                <a16:creationId xmlns:a16="http://schemas.microsoft.com/office/drawing/2014/main" id="{DE1D8CB1-1046-7E49-9AC5-F5CC55906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E6E7-C8EF-A84C-ACDD-EB6769E6B74D}"/>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306958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5F2F-B5F0-D84F-83BB-BF4E9277FB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29EC2-C9CF-BC45-AF85-68CCE951D3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8D8F5-6B4A-4E4D-9AC1-7EE427433D43}"/>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5" name="Footer Placeholder 4">
            <a:extLst>
              <a:ext uri="{FF2B5EF4-FFF2-40B4-BE49-F238E27FC236}">
                <a16:creationId xmlns:a16="http://schemas.microsoft.com/office/drawing/2014/main" id="{954BB885-A3AF-2B40-912B-7E281B6B8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07A13-473A-EA4B-AC0F-8C9820459799}"/>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102028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131F66-BC7D-2848-A8E4-C94ABECE59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C15F23-5144-9A49-A350-FD85DFD675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5A0A3-2D68-5F48-8765-7F3B1951C22C}"/>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5" name="Footer Placeholder 4">
            <a:extLst>
              <a:ext uri="{FF2B5EF4-FFF2-40B4-BE49-F238E27FC236}">
                <a16:creationId xmlns:a16="http://schemas.microsoft.com/office/drawing/2014/main" id="{DBCCEF63-CCC9-A64C-8588-4F507D006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18BA6-7560-954B-8E7F-B1BC7974D03E}"/>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386727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C0F8-C28C-A54C-8501-91C854F85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FE1763-3C7B-6A48-9AB3-4E6B545C14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BDFA2-10EE-184F-AF1C-35A60D9D6B06}"/>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5" name="Footer Placeholder 4">
            <a:extLst>
              <a:ext uri="{FF2B5EF4-FFF2-40B4-BE49-F238E27FC236}">
                <a16:creationId xmlns:a16="http://schemas.microsoft.com/office/drawing/2014/main" id="{C89547EA-EC9A-CE49-A648-5F7FB1BFE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EC5F3-4BE0-184E-9D77-98D1C8EABDDB}"/>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217497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508B6-25A2-1142-9474-FC67DC331B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70F1E7-B7FE-A64E-8C3E-34B8BE9B32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C3E985-13E8-5F4A-8B18-C65D7AA1AEC5}"/>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5" name="Footer Placeholder 4">
            <a:extLst>
              <a:ext uri="{FF2B5EF4-FFF2-40B4-BE49-F238E27FC236}">
                <a16:creationId xmlns:a16="http://schemas.microsoft.com/office/drawing/2014/main" id="{D398C6CC-36D1-0F40-95A8-56B10E26C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1DAE5-4561-FC4E-A0DE-CEFDFC869B0B}"/>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396707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88F2-10B4-5640-9F26-3088EDF20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A21326-3081-904E-89EE-8DC3D26DF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381A2A-26E4-A047-BD09-BD23D8B856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B44648-1231-9648-B633-B0914F19905F}"/>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6" name="Footer Placeholder 5">
            <a:extLst>
              <a:ext uri="{FF2B5EF4-FFF2-40B4-BE49-F238E27FC236}">
                <a16:creationId xmlns:a16="http://schemas.microsoft.com/office/drawing/2014/main" id="{6496B066-EFE9-BD40-A558-B24BD4F40F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168B7F-9624-FB4E-9219-EC186837A60A}"/>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3011442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6E87F-7B29-C54A-A47E-7C3E9F3B74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3BB023-4D36-564F-9593-D25709AC7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E81CE5-CE62-2641-91A4-8E8E1C0A3F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4B6B32-91AE-984F-BF07-E85B20CFF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37C6B-4A90-E04E-882B-412180EE02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C4486C-6C76-194E-AA02-4F529F0ECE6F}"/>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8" name="Footer Placeholder 7">
            <a:extLst>
              <a:ext uri="{FF2B5EF4-FFF2-40B4-BE49-F238E27FC236}">
                <a16:creationId xmlns:a16="http://schemas.microsoft.com/office/drawing/2014/main" id="{4248E680-BC2D-9F49-9577-520EFA6EC2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FD4DCB-8DF1-3942-AAEF-86D76262E32C}"/>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2955654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C9D49-4634-1D4A-884B-013E96AEFF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EC4AB-E185-9740-80F7-6CD930D90ED0}"/>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4" name="Footer Placeholder 3">
            <a:extLst>
              <a:ext uri="{FF2B5EF4-FFF2-40B4-BE49-F238E27FC236}">
                <a16:creationId xmlns:a16="http://schemas.microsoft.com/office/drawing/2014/main" id="{91B1F571-3E7C-4748-A21E-4C1237FF3A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7B9287-2F6E-4B4E-91EF-756FE81238D9}"/>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446807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4D628-90F2-364F-98C8-9965A39C17DE}"/>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3" name="Footer Placeholder 2">
            <a:extLst>
              <a:ext uri="{FF2B5EF4-FFF2-40B4-BE49-F238E27FC236}">
                <a16:creationId xmlns:a16="http://schemas.microsoft.com/office/drawing/2014/main" id="{325DD01E-A9C7-D041-A522-C934F8DE0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4E0981-DB61-EB4C-B509-273D3EED8372}"/>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324839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7327-7AB4-534D-98C9-FEFB0082F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BA1B19-3A1C-4D47-852A-F0D5BB514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623E5F-785C-4642-A20F-1FAC63C72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813A5-F928-124E-97E9-5FE22EE39E4F}"/>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6" name="Footer Placeholder 5">
            <a:extLst>
              <a:ext uri="{FF2B5EF4-FFF2-40B4-BE49-F238E27FC236}">
                <a16:creationId xmlns:a16="http://schemas.microsoft.com/office/drawing/2014/main" id="{6C73D4C4-E565-C049-B5A7-D9F97F977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B0784-FCFB-6E45-925D-D9D1CADDAF3C}"/>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201633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4355-F8A7-064A-8D0F-90B9872EE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30DDB-0575-3549-84AD-BAEA785D97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6B0F25-765D-CC45-A664-71BB4969E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B32939-5107-D943-B64E-CC1C1902EDB0}"/>
              </a:ext>
            </a:extLst>
          </p:cNvPr>
          <p:cNvSpPr>
            <a:spLocks noGrp="1"/>
          </p:cNvSpPr>
          <p:nvPr>
            <p:ph type="dt" sz="half" idx="10"/>
          </p:nvPr>
        </p:nvSpPr>
        <p:spPr/>
        <p:txBody>
          <a:bodyPr/>
          <a:lstStyle/>
          <a:p>
            <a:fld id="{03349696-428A-B746-A8CB-FD4633B3A897}" type="datetimeFigureOut">
              <a:rPr lang="en-US" smtClean="0"/>
              <a:t>2/18/21</a:t>
            </a:fld>
            <a:endParaRPr lang="en-US"/>
          </a:p>
        </p:txBody>
      </p:sp>
      <p:sp>
        <p:nvSpPr>
          <p:cNvPr id="6" name="Footer Placeholder 5">
            <a:extLst>
              <a:ext uri="{FF2B5EF4-FFF2-40B4-BE49-F238E27FC236}">
                <a16:creationId xmlns:a16="http://schemas.microsoft.com/office/drawing/2014/main" id="{96B17D21-8F6D-554B-BA3B-0D693327C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7686D3-15BC-A043-BE14-A4306A93E320}"/>
              </a:ext>
            </a:extLst>
          </p:cNvPr>
          <p:cNvSpPr>
            <a:spLocks noGrp="1"/>
          </p:cNvSpPr>
          <p:nvPr>
            <p:ph type="sldNum" sz="quarter" idx="12"/>
          </p:nvPr>
        </p:nvSpPr>
        <p:spPr/>
        <p:txBody>
          <a:bodyPr/>
          <a:lstStyle/>
          <a:p>
            <a:fld id="{489864D6-0532-CC4F-B6E9-324C132DC897}" type="slidenum">
              <a:rPr lang="en-US" smtClean="0"/>
              <a:t>‹#›</a:t>
            </a:fld>
            <a:endParaRPr lang="en-US"/>
          </a:p>
        </p:txBody>
      </p:sp>
    </p:spTree>
    <p:extLst>
      <p:ext uri="{BB962C8B-B14F-4D97-AF65-F5344CB8AC3E}">
        <p14:creationId xmlns:p14="http://schemas.microsoft.com/office/powerpoint/2010/main" val="2105658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E1A21-7372-7548-9E3F-E86B9AAF6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E51360-32CE-F745-B82D-8F446B6EF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9D282-B748-1446-BDF0-F296D5CFF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49696-428A-B746-A8CB-FD4633B3A897}" type="datetimeFigureOut">
              <a:rPr lang="en-US" smtClean="0"/>
              <a:t>2/18/21</a:t>
            </a:fld>
            <a:endParaRPr lang="en-US"/>
          </a:p>
        </p:txBody>
      </p:sp>
      <p:sp>
        <p:nvSpPr>
          <p:cNvPr id="5" name="Footer Placeholder 4">
            <a:extLst>
              <a:ext uri="{FF2B5EF4-FFF2-40B4-BE49-F238E27FC236}">
                <a16:creationId xmlns:a16="http://schemas.microsoft.com/office/drawing/2014/main" id="{5B4679DA-ADD7-2F49-8941-8EAA4D5CE4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AD1DED-D15D-A34C-AE22-019E4BF41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9864D6-0532-CC4F-B6E9-324C132DC897}" type="slidenum">
              <a:rPr lang="en-US" smtClean="0"/>
              <a:t>‹#›</a:t>
            </a:fld>
            <a:endParaRPr lang="en-US"/>
          </a:p>
        </p:txBody>
      </p:sp>
    </p:spTree>
    <p:extLst>
      <p:ext uri="{BB962C8B-B14F-4D97-AF65-F5344CB8AC3E}">
        <p14:creationId xmlns:p14="http://schemas.microsoft.com/office/powerpoint/2010/main" val="1522221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hcc@Illinois.edu"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hcc@Illinoi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publicaffairs.illinois.edu/services/image-database/" TargetMode="External"/><Relationship Id="rId5" Type="http://schemas.openxmlformats.org/officeDocument/2006/relationships/hyperlink" Target="https://www.photoshelter.com/mu/home/index"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mailto:hcc@Illinois.edu"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0000">
              <a:srgbClr val="173669">
                <a:lumMod val="96000"/>
              </a:srgbClr>
            </a:gs>
            <a:gs pos="0">
              <a:srgbClr val="1B4284"/>
            </a:gs>
            <a:gs pos="100000">
              <a:srgbClr val="13294B"/>
            </a:gs>
          </a:gsLst>
          <a:lin ang="2700000" scaled="1"/>
        </a:gradFill>
        <a:effectLst/>
      </p:bgPr>
    </p:bg>
    <p:spTree>
      <p:nvGrpSpPr>
        <p:cNvPr id="1" name="Shape 121"/>
        <p:cNvGrpSpPr/>
        <p:nvPr/>
      </p:nvGrpSpPr>
      <p:grpSpPr>
        <a:xfrm>
          <a:off x="0" y="0"/>
          <a:ext cx="0" cy="0"/>
          <a:chOff x="0" y="0"/>
          <a:chExt cx="0" cy="0"/>
        </a:xfrm>
      </p:grpSpPr>
      <p:pic>
        <p:nvPicPr>
          <p:cNvPr id="32" name="Picture 31" descr="A close up of text on a white surface&#10;&#10;Description automatically generated">
            <a:extLst>
              <a:ext uri="{FF2B5EF4-FFF2-40B4-BE49-F238E27FC236}">
                <a16:creationId xmlns:a16="http://schemas.microsoft.com/office/drawing/2014/main" id="{75BAE91E-865F-A244-9664-63B3A3BF2BB8}"/>
              </a:ext>
            </a:extLst>
          </p:cNvPr>
          <p:cNvPicPr>
            <a:picLocks noChangeAspect="1"/>
          </p:cNvPicPr>
          <p:nvPr/>
        </p:nvPicPr>
        <p:blipFill>
          <a:blip r:embed="rId3">
            <a:alphaModFix amt="50000"/>
          </a:blip>
          <a:stretch>
            <a:fillRect/>
          </a:stretch>
        </p:blipFill>
        <p:spPr>
          <a:xfrm>
            <a:off x="0" y="0"/>
            <a:ext cx="12192000" cy="6858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DFE48B75-20BC-E340-934D-C0B2ED2E0039}"/>
              </a:ext>
            </a:extLst>
          </p:cNvPr>
          <p:cNvPicPr>
            <a:picLocks noChangeAspect="1"/>
          </p:cNvPicPr>
          <p:nvPr/>
        </p:nvPicPr>
        <p:blipFill>
          <a:blip r:embed="rId4"/>
          <a:stretch>
            <a:fillRect/>
          </a:stretch>
        </p:blipFill>
        <p:spPr>
          <a:xfrm>
            <a:off x="4245429" y="231483"/>
            <a:ext cx="3514906" cy="1280625"/>
          </a:xfrm>
          <a:prstGeom prst="rect">
            <a:avLst/>
          </a:prstGeom>
        </p:spPr>
      </p:pic>
      <p:sp>
        <p:nvSpPr>
          <p:cNvPr id="2" name="TextBox 1">
            <a:extLst>
              <a:ext uri="{FF2B5EF4-FFF2-40B4-BE49-F238E27FC236}">
                <a16:creationId xmlns:a16="http://schemas.microsoft.com/office/drawing/2014/main" id="{48928E7A-9CCD-4F4A-99D6-BF3023F8E9DF}"/>
              </a:ext>
            </a:extLst>
          </p:cNvPr>
          <p:cNvSpPr txBox="1"/>
          <p:nvPr/>
        </p:nvSpPr>
        <p:spPr>
          <a:xfrm>
            <a:off x="2764972" y="1481341"/>
            <a:ext cx="6662056" cy="584775"/>
          </a:xfrm>
          <a:prstGeom prst="rect">
            <a:avLst/>
          </a:prstGeom>
          <a:noFill/>
        </p:spPr>
        <p:txBody>
          <a:bodyPr wrap="square" rtlCol="0">
            <a:spAutoFit/>
          </a:bodyPr>
          <a:lstStyle/>
          <a:p>
            <a:r>
              <a:rPr lang="en-US" sz="3200" dirty="0" err="1">
                <a:solidFill>
                  <a:schemeClr val="bg1"/>
                </a:solidFill>
              </a:rPr>
              <a:t>PhotoShelter</a:t>
            </a:r>
            <a:r>
              <a:rPr lang="en-US" sz="3200" dirty="0">
                <a:solidFill>
                  <a:schemeClr val="bg1"/>
                </a:solidFill>
              </a:rPr>
              <a:t>: Store, Search, Share</a:t>
            </a:r>
          </a:p>
        </p:txBody>
      </p:sp>
      <p:pic>
        <p:nvPicPr>
          <p:cNvPr id="5" name="Picture 4" descr="Graphical user interface, application, website, Teams&#10;&#10;Description automatically generated">
            <a:extLst>
              <a:ext uri="{FF2B5EF4-FFF2-40B4-BE49-F238E27FC236}">
                <a16:creationId xmlns:a16="http://schemas.microsoft.com/office/drawing/2014/main" id="{EBCB0856-B99D-3748-81E9-5F6425D0C044}"/>
              </a:ext>
            </a:extLst>
          </p:cNvPr>
          <p:cNvPicPr>
            <a:picLocks noChangeAspect="1"/>
          </p:cNvPicPr>
          <p:nvPr/>
        </p:nvPicPr>
        <p:blipFill>
          <a:blip r:embed="rId5"/>
          <a:stretch>
            <a:fillRect/>
          </a:stretch>
        </p:blipFill>
        <p:spPr>
          <a:xfrm>
            <a:off x="1591867" y="2218028"/>
            <a:ext cx="9008266" cy="4216369"/>
          </a:xfrm>
          <a:prstGeom prst="rect">
            <a:avLst/>
          </a:prstGeom>
        </p:spPr>
      </p:pic>
    </p:spTree>
    <p:extLst>
      <p:ext uri="{BB962C8B-B14F-4D97-AF65-F5344CB8AC3E}">
        <p14:creationId xmlns:p14="http://schemas.microsoft.com/office/powerpoint/2010/main" val="392302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7000">
              <a:srgbClr val="184077"/>
            </a:gs>
            <a:gs pos="0">
              <a:srgbClr val="1D58A7"/>
            </a:gs>
            <a:gs pos="100000">
              <a:srgbClr val="13294B"/>
            </a:gs>
          </a:gsLst>
          <a:lin ang="2700000" scaled="1"/>
        </a:gradFill>
        <a:effectLst/>
      </p:bgPr>
    </p:bg>
    <p:spTree>
      <p:nvGrpSpPr>
        <p:cNvPr id="1" name="Shape 121"/>
        <p:cNvGrpSpPr/>
        <p:nvPr/>
      </p:nvGrpSpPr>
      <p:grpSpPr>
        <a:xfrm>
          <a:off x="0" y="0"/>
          <a:ext cx="0" cy="0"/>
          <a:chOff x="0" y="0"/>
          <a:chExt cx="0" cy="0"/>
        </a:xfrm>
      </p:grpSpPr>
      <p:sp>
        <p:nvSpPr>
          <p:cNvPr id="123" name="Google Shape;123;p4"/>
          <p:cNvSpPr txBox="1"/>
          <p:nvPr/>
        </p:nvSpPr>
        <p:spPr>
          <a:xfrm>
            <a:off x="2200645" y="1849231"/>
            <a:ext cx="7778187"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chemeClr val="lt1"/>
                </a:solidFill>
                <a:latin typeface="+mn-lt"/>
                <a:ea typeface="Helvetica Neue"/>
                <a:cs typeface="Helvetica Neue"/>
                <a:sym typeface="Helvetica Neue"/>
              </a:rPr>
              <a:t>PhotoShelter’s</a:t>
            </a:r>
            <a:r>
              <a:rPr lang="en-US" sz="4400" b="1" dirty="0">
                <a:solidFill>
                  <a:schemeClr val="lt1"/>
                </a:solidFill>
                <a:latin typeface="+mn-lt"/>
                <a:ea typeface="Helvetica Neue"/>
                <a:cs typeface="Helvetica Neue"/>
                <a:sym typeface="Helvetica Neue"/>
              </a:rPr>
              <a:t> Workspaces</a:t>
            </a:r>
            <a:endParaRPr lang="en-US" sz="4400" dirty="0">
              <a:latin typeface="+mn-lt"/>
            </a:endParaRPr>
          </a:p>
        </p:txBody>
      </p:sp>
      <p:sp>
        <p:nvSpPr>
          <p:cNvPr id="124" name="Google Shape;124;p4"/>
          <p:cNvSpPr txBox="1"/>
          <p:nvPr/>
        </p:nvSpPr>
        <p:spPr>
          <a:xfrm>
            <a:off x="1441528" y="3232230"/>
            <a:ext cx="9308941" cy="2062063"/>
          </a:xfrm>
          <a:prstGeom prst="rect">
            <a:avLst/>
          </a:prstGeom>
          <a:noFill/>
          <a:ln>
            <a:noFill/>
          </a:ln>
        </p:spPr>
        <p:txBody>
          <a:bodyPr spcFirstLastPara="1" wrap="square" lIns="91425" tIns="45700" rIns="91425" bIns="45700" anchor="t" anchorCtr="0">
            <a:spAutoFit/>
          </a:bodyPr>
          <a:lstStyle/>
          <a:p>
            <a:r>
              <a:rPr lang="en-US" sz="2000" b="1" dirty="0">
                <a:solidFill>
                  <a:schemeClr val="bg1"/>
                </a:solidFill>
              </a:rPr>
              <a:t>Workspaces</a:t>
            </a:r>
            <a:r>
              <a:rPr lang="en-US" dirty="0">
                <a:solidFill>
                  <a:schemeClr val="bg1"/>
                </a:solidFill>
              </a:rPr>
              <a:t> allows users to </a:t>
            </a:r>
            <a:r>
              <a:rPr lang="en-US" u="sng" dirty="0">
                <a:solidFill>
                  <a:schemeClr val="bg1"/>
                </a:solidFill>
              </a:rPr>
              <a:t>view, share, comment, and download photo or video content </a:t>
            </a:r>
            <a:r>
              <a:rPr lang="en-US" dirty="0">
                <a:solidFill>
                  <a:schemeClr val="bg1"/>
                </a:solidFill>
              </a:rPr>
              <a:t>from direct user uploads; all in one place — without ever leaving </a:t>
            </a:r>
            <a:r>
              <a:rPr lang="en-US" dirty="0" err="1">
                <a:solidFill>
                  <a:schemeClr val="bg1"/>
                </a:solidFill>
              </a:rPr>
              <a:t>PhotoShelter</a:t>
            </a:r>
            <a:r>
              <a:rPr lang="en-US" dirty="0">
                <a:solidFill>
                  <a:schemeClr val="bg1"/>
                </a:solidFill>
              </a:rPr>
              <a:t>.</a:t>
            </a:r>
          </a:p>
          <a:p>
            <a:r>
              <a:rPr lang="en-US" dirty="0">
                <a:solidFill>
                  <a:schemeClr val="bg1"/>
                </a:solidFill>
              </a:rPr>
              <a:t>For </a:t>
            </a:r>
            <a:r>
              <a:rPr lang="en-US" u="sng" dirty="0">
                <a:solidFill>
                  <a:schemeClr val="bg1"/>
                </a:solidFill>
              </a:rPr>
              <a:t>Marcom Library Staff</a:t>
            </a:r>
            <a:r>
              <a:rPr lang="en-US" dirty="0">
                <a:solidFill>
                  <a:schemeClr val="bg1"/>
                </a:solidFill>
              </a:rPr>
              <a:t>, this space allows for collaboration on projects, like Limitless Magazine.</a:t>
            </a:r>
          </a:p>
          <a:p>
            <a:r>
              <a:rPr lang="en-US" dirty="0">
                <a:solidFill>
                  <a:schemeClr val="bg1"/>
                </a:solidFill>
              </a:rPr>
              <a:t>For </a:t>
            </a:r>
            <a:r>
              <a:rPr lang="en-US" u="sng" dirty="0">
                <a:solidFill>
                  <a:schemeClr val="bg1"/>
                </a:solidFill>
              </a:rPr>
              <a:t>Invited Users</a:t>
            </a:r>
            <a:r>
              <a:rPr lang="en-US" dirty="0">
                <a:solidFill>
                  <a:schemeClr val="bg1"/>
                </a:solidFill>
              </a:rPr>
              <a:t>, like Department Communicators, content is shared by uploading it to an assigned Workspaces folder. Communicators can add captions to the comments section. Anyone who has access to that folder can leave their own feedback in the comments section, as well. </a:t>
            </a:r>
          </a:p>
          <a:p>
            <a:r>
              <a:rPr lang="en-US" dirty="0">
                <a:solidFill>
                  <a:schemeClr val="bg1"/>
                </a:solidFill>
              </a:rPr>
              <a:t>To access Workspaces, log in to your </a:t>
            </a:r>
            <a:r>
              <a:rPr lang="en-US" dirty="0" err="1">
                <a:solidFill>
                  <a:schemeClr val="bg1"/>
                </a:solidFill>
              </a:rPr>
              <a:t>PhotoShelter</a:t>
            </a:r>
            <a:r>
              <a:rPr lang="en-US" dirty="0">
                <a:solidFill>
                  <a:schemeClr val="bg1"/>
                </a:solidFill>
              </a:rPr>
              <a:t> account.</a:t>
            </a:r>
            <a:endParaRPr lang="en-US" sz="2800" b="0" i="0" u="none" strike="noStrike" cap="none" dirty="0">
              <a:solidFill>
                <a:schemeClr val="lt1"/>
              </a:solidFill>
              <a:latin typeface="+mn-lt"/>
              <a:ea typeface="Helvetica Neue Light"/>
              <a:cs typeface="Helvetica Neue Light"/>
              <a:sym typeface="Helvetica Neue Light"/>
            </a:endParaRPr>
          </a:p>
        </p:txBody>
      </p:sp>
      <p:sp>
        <p:nvSpPr>
          <p:cNvPr id="14" name="Google Shape;125;p4">
            <a:extLst>
              <a:ext uri="{FF2B5EF4-FFF2-40B4-BE49-F238E27FC236}">
                <a16:creationId xmlns:a16="http://schemas.microsoft.com/office/drawing/2014/main" id="{AD12B357-C94A-C241-B373-14253E9CE3EB}"/>
              </a:ext>
            </a:extLst>
          </p:cNvPr>
          <p:cNvSpPr/>
          <p:nvPr/>
        </p:nvSpPr>
        <p:spPr>
          <a:xfrm flipV="1">
            <a:off x="3507919" y="2595773"/>
            <a:ext cx="5163641" cy="45719"/>
          </a:xfrm>
          <a:prstGeom prst="rect">
            <a:avLst/>
          </a:prstGeom>
          <a:solidFill>
            <a:srgbClr val="FF55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 name="Picture 6" descr="A close up of a logo&#10;&#10;Description automatically generated">
            <a:extLst>
              <a:ext uri="{FF2B5EF4-FFF2-40B4-BE49-F238E27FC236}">
                <a16:creationId xmlns:a16="http://schemas.microsoft.com/office/drawing/2014/main" id="{99CF7B7A-AF3D-4C4E-AA16-8913D23E6F44}"/>
              </a:ext>
            </a:extLst>
          </p:cNvPr>
          <p:cNvPicPr>
            <a:picLocks noChangeAspect="1"/>
          </p:cNvPicPr>
          <p:nvPr/>
        </p:nvPicPr>
        <p:blipFill>
          <a:blip r:embed="rId3"/>
          <a:stretch>
            <a:fillRect/>
          </a:stretch>
        </p:blipFill>
        <p:spPr>
          <a:xfrm>
            <a:off x="11471322" y="342028"/>
            <a:ext cx="276682" cy="399652"/>
          </a:xfrm>
          <a:prstGeom prst="rect">
            <a:avLst/>
          </a:prstGeom>
        </p:spPr>
      </p:pic>
    </p:spTree>
    <p:extLst>
      <p:ext uri="{BB962C8B-B14F-4D97-AF65-F5344CB8AC3E}">
        <p14:creationId xmlns:p14="http://schemas.microsoft.com/office/powerpoint/2010/main" val="427522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0000">
              <a:srgbClr val="18417A"/>
            </a:gs>
            <a:gs pos="0">
              <a:srgbClr val="1D58A7"/>
            </a:gs>
            <a:gs pos="100000">
              <a:srgbClr val="13294B"/>
            </a:gs>
          </a:gsLst>
          <a:path path="circle">
            <a:fillToRect r="100000" b="100000"/>
          </a:path>
          <a:tileRect l="-100000" t="-100000"/>
        </a:gradFill>
        <a:effectLst/>
      </p:bgPr>
    </p:bg>
    <p:spTree>
      <p:nvGrpSpPr>
        <p:cNvPr id="1" name="Shape 167"/>
        <p:cNvGrpSpPr/>
        <p:nvPr/>
      </p:nvGrpSpPr>
      <p:grpSpPr>
        <a:xfrm>
          <a:off x="0" y="0"/>
          <a:ext cx="0" cy="0"/>
          <a:chOff x="0" y="0"/>
          <a:chExt cx="0" cy="0"/>
        </a:xfrm>
      </p:grpSpPr>
      <p:pic>
        <p:nvPicPr>
          <p:cNvPr id="8" name="Picture 7" descr="A picture containing building, street&#10;&#10;Description automatically generated">
            <a:extLst>
              <a:ext uri="{FF2B5EF4-FFF2-40B4-BE49-F238E27FC236}">
                <a16:creationId xmlns:a16="http://schemas.microsoft.com/office/drawing/2014/main" id="{1DC7C3D8-F7DE-C842-8808-504EBD772354}"/>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169" name="Google Shape;169;p9"/>
          <p:cNvSpPr txBox="1"/>
          <p:nvPr/>
        </p:nvSpPr>
        <p:spPr>
          <a:xfrm>
            <a:off x="376808" y="1439964"/>
            <a:ext cx="685619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Helvetica Neue"/>
              <a:buNone/>
            </a:pPr>
            <a:r>
              <a:rPr lang="en-US" sz="3600" b="1" dirty="0">
                <a:solidFill>
                  <a:schemeClr val="lt1"/>
                </a:solidFill>
                <a:ea typeface="Helvetica Neue"/>
                <a:cs typeface="Helvetica Neue"/>
                <a:sym typeface="Helvetica Neue"/>
              </a:rPr>
              <a:t>Content we’d love to see from you</a:t>
            </a:r>
            <a:endParaRPr sz="3600" b="1" u="none" strike="noStrike" cap="none" dirty="0">
              <a:solidFill>
                <a:schemeClr val="lt1"/>
              </a:solidFill>
              <a:latin typeface="+mn-lt"/>
              <a:ea typeface="Helvetica Neue"/>
              <a:cs typeface="Helvetica Neue"/>
              <a:sym typeface="Helvetica Neue"/>
            </a:endParaRPr>
          </a:p>
        </p:txBody>
      </p:sp>
      <p:sp>
        <p:nvSpPr>
          <p:cNvPr id="170" name="Google Shape;170;p9"/>
          <p:cNvSpPr txBox="1"/>
          <p:nvPr/>
        </p:nvSpPr>
        <p:spPr>
          <a:xfrm>
            <a:off x="376809" y="2479579"/>
            <a:ext cx="6416797" cy="368608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lt1"/>
              </a:buClr>
              <a:buSzPts val="2200"/>
              <a:buFont typeface="Wingdings" pitchFamily="2" charset="2"/>
              <a:buChar char="v"/>
            </a:pPr>
            <a:r>
              <a:rPr lang="en-US" sz="2200" dirty="0">
                <a:solidFill>
                  <a:schemeClr val="lt1"/>
                </a:solidFill>
                <a:ea typeface="Helvetica Neue Light"/>
                <a:cs typeface="Helvetica Neue Light"/>
                <a:sym typeface="Helvetica Neue Light"/>
              </a:rPr>
              <a:t>Images suited for publication on our website or social posts -  of your department’s faculty, students, and alumni, research groups, lab spaces, building renovations, events, timely subjects, etc.</a:t>
            </a:r>
          </a:p>
          <a:p>
            <a:pPr marL="342900" marR="0" lvl="0" indent="-342900" algn="l" rtl="0">
              <a:lnSpc>
                <a:spcPct val="100000"/>
              </a:lnSpc>
              <a:spcBef>
                <a:spcPts val="0"/>
              </a:spcBef>
              <a:spcAft>
                <a:spcPts val="0"/>
              </a:spcAft>
              <a:buClr>
                <a:schemeClr val="lt1"/>
              </a:buClr>
              <a:buSzPts val="2200"/>
              <a:buFont typeface="Wingdings" pitchFamily="2" charset="2"/>
              <a:buChar char="v"/>
            </a:pPr>
            <a:endParaRPr lang="en-US" sz="2200" dirty="0">
              <a:solidFill>
                <a:schemeClr val="lt1"/>
              </a:solidFill>
              <a:ea typeface="Helvetica Neue Light"/>
              <a:cs typeface="Helvetica Neue Light"/>
              <a:sym typeface="Helvetica Neue Light"/>
            </a:endParaRPr>
          </a:p>
          <a:p>
            <a:pPr marL="342900" marR="0" lvl="0" indent="-342900" algn="l" rtl="0">
              <a:lnSpc>
                <a:spcPct val="100000"/>
              </a:lnSpc>
              <a:spcBef>
                <a:spcPts val="0"/>
              </a:spcBef>
              <a:spcAft>
                <a:spcPts val="0"/>
              </a:spcAft>
              <a:buClr>
                <a:schemeClr val="lt1"/>
              </a:buClr>
              <a:buSzPts val="2200"/>
              <a:buFont typeface="Wingdings" pitchFamily="2" charset="2"/>
              <a:buChar char="v"/>
            </a:pPr>
            <a:r>
              <a:rPr lang="en-US" sz="2200" dirty="0">
                <a:solidFill>
                  <a:schemeClr val="lt1"/>
                </a:solidFill>
                <a:ea typeface="Helvetica Neue Light"/>
                <a:cs typeface="Helvetica Neue Light"/>
                <a:sym typeface="Helvetica Neue Light"/>
              </a:rPr>
              <a:t>Video content can include completed videos or b-roll clips with the above list in mind. </a:t>
            </a:r>
          </a:p>
          <a:p>
            <a:pPr marL="342900" marR="0" lvl="0" indent="-342900" algn="l" rtl="0">
              <a:lnSpc>
                <a:spcPct val="100000"/>
              </a:lnSpc>
              <a:spcBef>
                <a:spcPts val="0"/>
              </a:spcBef>
              <a:spcAft>
                <a:spcPts val="0"/>
              </a:spcAft>
              <a:buClr>
                <a:schemeClr val="lt1"/>
              </a:buClr>
              <a:buSzPts val="2200"/>
              <a:buFont typeface="Wingdings" pitchFamily="2" charset="2"/>
              <a:buChar char="v"/>
            </a:pPr>
            <a:endParaRPr lang="en-US" sz="2200" dirty="0">
              <a:solidFill>
                <a:schemeClr val="lt1"/>
              </a:solidFill>
              <a:ea typeface="Helvetica Neue Light"/>
              <a:cs typeface="Helvetica Neue Light"/>
              <a:sym typeface="Helvetica Neue Light"/>
            </a:endParaRPr>
          </a:p>
          <a:p>
            <a:pPr marL="342900" marR="0" lvl="0" indent="-342900" algn="l" rtl="0">
              <a:lnSpc>
                <a:spcPct val="100000"/>
              </a:lnSpc>
              <a:spcBef>
                <a:spcPts val="0"/>
              </a:spcBef>
              <a:spcAft>
                <a:spcPts val="0"/>
              </a:spcAft>
              <a:buClr>
                <a:schemeClr val="lt1"/>
              </a:buClr>
              <a:buSzPts val="2200"/>
              <a:buFont typeface="Wingdings" pitchFamily="2" charset="2"/>
              <a:buChar char="v"/>
            </a:pPr>
            <a:r>
              <a:rPr lang="en-US" sz="2200" dirty="0">
                <a:solidFill>
                  <a:schemeClr val="lt1"/>
                </a:solidFill>
                <a:ea typeface="Helvetica Neue Light"/>
                <a:cs typeface="Helvetica Neue Light"/>
                <a:sym typeface="Helvetica Neue Light"/>
              </a:rPr>
              <a:t>Be sure you have permission to share any content that you did not photograph or record yourselves.</a:t>
            </a:r>
          </a:p>
          <a:p>
            <a:pPr marL="342900" marR="0" lvl="0" indent="-342900" algn="l" rtl="0">
              <a:lnSpc>
                <a:spcPct val="100000"/>
              </a:lnSpc>
              <a:spcBef>
                <a:spcPts val="0"/>
              </a:spcBef>
              <a:spcAft>
                <a:spcPts val="0"/>
              </a:spcAft>
              <a:buClr>
                <a:schemeClr val="lt1"/>
              </a:buClr>
              <a:buSzPts val="2200"/>
              <a:buFont typeface="Wingdings" pitchFamily="2" charset="2"/>
              <a:buChar char="v"/>
            </a:pPr>
            <a:endParaRPr lang="en-US" sz="2200" dirty="0">
              <a:solidFill>
                <a:schemeClr val="lt1"/>
              </a:solidFill>
              <a:ea typeface="Helvetica Neue Light"/>
              <a:cs typeface="Helvetica Neue Light"/>
              <a:sym typeface="Helvetica Neue Light"/>
            </a:endParaRPr>
          </a:p>
          <a:p>
            <a:pPr marL="342900" marR="0" lvl="0" indent="-342900" algn="l" rtl="0">
              <a:lnSpc>
                <a:spcPct val="100000"/>
              </a:lnSpc>
              <a:spcBef>
                <a:spcPts val="0"/>
              </a:spcBef>
              <a:spcAft>
                <a:spcPts val="0"/>
              </a:spcAft>
              <a:buClr>
                <a:schemeClr val="lt1"/>
              </a:buClr>
              <a:buSzPts val="2200"/>
              <a:buFont typeface="Wingdings" pitchFamily="2" charset="2"/>
              <a:buChar char="v"/>
            </a:pPr>
            <a:endParaRPr lang="en-US" sz="2200" dirty="0">
              <a:solidFill>
                <a:schemeClr val="lt1"/>
              </a:solidFill>
              <a:ea typeface="Helvetica Neue Light"/>
              <a:cs typeface="Helvetica Neue Light"/>
              <a:sym typeface="Helvetica Neue Light"/>
            </a:endParaRPr>
          </a:p>
          <a:p>
            <a:pPr marL="342900" marR="0" lvl="0" indent="-342900" algn="l" rtl="0">
              <a:lnSpc>
                <a:spcPct val="100000"/>
              </a:lnSpc>
              <a:spcBef>
                <a:spcPts val="0"/>
              </a:spcBef>
              <a:spcAft>
                <a:spcPts val="0"/>
              </a:spcAft>
              <a:buClr>
                <a:schemeClr val="lt1"/>
              </a:buClr>
              <a:buSzPts val="2200"/>
              <a:buFont typeface="Wingdings" pitchFamily="2" charset="2"/>
              <a:buChar char="v"/>
            </a:pPr>
            <a:endParaRPr lang="en-US" sz="2200" dirty="0">
              <a:solidFill>
                <a:schemeClr val="lt1"/>
              </a:solidFill>
              <a:latin typeface="+mn-lt"/>
              <a:ea typeface="Helvetica Neue Light"/>
              <a:cs typeface="Helvetica Neue Light"/>
              <a:sym typeface="Helvetica Neue Light"/>
            </a:endParaRPr>
          </a:p>
        </p:txBody>
      </p:sp>
      <p:pic>
        <p:nvPicPr>
          <p:cNvPr id="6" name="Picture 5" descr="A close up of a logo&#10;&#10;Description automatically generated">
            <a:extLst>
              <a:ext uri="{FF2B5EF4-FFF2-40B4-BE49-F238E27FC236}">
                <a16:creationId xmlns:a16="http://schemas.microsoft.com/office/drawing/2014/main" id="{4A9D1278-2D72-A542-B1D0-332E84346D0E}"/>
              </a:ext>
            </a:extLst>
          </p:cNvPr>
          <p:cNvPicPr>
            <a:picLocks noChangeAspect="1"/>
          </p:cNvPicPr>
          <p:nvPr/>
        </p:nvPicPr>
        <p:blipFill>
          <a:blip r:embed="rId4"/>
          <a:stretch>
            <a:fillRect/>
          </a:stretch>
        </p:blipFill>
        <p:spPr>
          <a:xfrm>
            <a:off x="376518" y="362610"/>
            <a:ext cx="277906" cy="401420"/>
          </a:xfrm>
          <a:prstGeom prst="rect">
            <a:avLst/>
          </a:prstGeom>
        </p:spPr>
      </p:pic>
      <p:pic>
        <p:nvPicPr>
          <p:cNvPr id="3" name="Picture 2" descr="A picture containing person, smiling, posing&#10;&#10;Description automatically generated">
            <a:extLst>
              <a:ext uri="{FF2B5EF4-FFF2-40B4-BE49-F238E27FC236}">
                <a16:creationId xmlns:a16="http://schemas.microsoft.com/office/drawing/2014/main" id="{E0FFC5D0-640C-D54E-95C5-E0A2AB7BD6F1}"/>
              </a:ext>
            </a:extLst>
          </p:cNvPr>
          <p:cNvPicPr>
            <a:picLocks noChangeAspect="1"/>
          </p:cNvPicPr>
          <p:nvPr/>
        </p:nvPicPr>
        <p:blipFill>
          <a:blip r:embed="rId5"/>
          <a:stretch>
            <a:fillRect/>
          </a:stretch>
        </p:blipFill>
        <p:spPr>
          <a:xfrm>
            <a:off x="8382360" y="652660"/>
            <a:ext cx="2220886" cy="2700706"/>
          </a:xfrm>
          <a:prstGeom prst="rect">
            <a:avLst/>
          </a:prstGeom>
        </p:spPr>
      </p:pic>
      <p:pic>
        <p:nvPicPr>
          <p:cNvPr id="5" name="Picture 4" descr="A person in a graduation gown&#10;&#10;Description automatically generated with low confidence">
            <a:extLst>
              <a:ext uri="{FF2B5EF4-FFF2-40B4-BE49-F238E27FC236}">
                <a16:creationId xmlns:a16="http://schemas.microsoft.com/office/drawing/2014/main" id="{80C70CA4-BD89-384A-BB27-9EDA6CA393E3}"/>
              </a:ext>
            </a:extLst>
          </p:cNvPr>
          <p:cNvPicPr>
            <a:picLocks noChangeAspect="1"/>
          </p:cNvPicPr>
          <p:nvPr/>
        </p:nvPicPr>
        <p:blipFill>
          <a:blip r:embed="rId6"/>
          <a:stretch>
            <a:fillRect/>
          </a:stretch>
        </p:blipFill>
        <p:spPr>
          <a:xfrm>
            <a:off x="7270618" y="3504634"/>
            <a:ext cx="4444370" cy="2962913"/>
          </a:xfrm>
          <a:prstGeom prst="rect">
            <a:avLst/>
          </a:prstGeom>
        </p:spPr>
      </p:pic>
    </p:spTree>
    <p:extLst>
      <p:ext uri="{BB962C8B-B14F-4D97-AF65-F5344CB8AC3E}">
        <p14:creationId xmlns:p14="http://schemas.microsoft.com/office/powerpoint/2010/main" val="2278058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Workspaces as a collaborative tool</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7" name="Picture 6" descr="Graphical user interface, application, website&#10;&#10;Description automatically generated">
            <a:extLst>
              <a:ext uri="{FF2B5EF4-FFF2-40B4-BE49-F238E27FC236}">
                <a16:creationId xmlns:a16="http://schemas.microsoft.com/office/drawing/2014/main" id="{82EE2ECC-D815-6B4F-BFB5-E90C4D7DD120}"/>
              </a:ext>
            </a:extLst>
          </p:cNvPr>
          <p:cNvPicPr>
            <a:picLocks noChangeAspect="1"/>
          </p:cNvPicPr>
          <p:nvPr/>
        </p:nvPicPr>
        <p:blipFill>
          <a:blip r:embed="rId4"/>
          <a:stretch>
            <a:fillRect/>
          </a:stretch>
        </p:blipFill>
        <p:spPr>
          <a:xfrm>
            <a:off x="3734856" y="1005851"/>
            <a:ext cx="8097260" cy="5344079"/>
          </a:xfrm>
          <a:prstGeom prst="rect">
            <a:avLst/>
          </a:prstGeom>
        </p:spPr>
      </p:pic>
      <p:sp>
        <p:nvSpPr>
          <p:cNvPr id="8" name="Rectangle 7">
            <a:extLst>
              <a:ext uri="{FF2B5EF4-FFF2-40B4-BE49-F238E27FC236}">
                <a16:creationId xmlns:a16="http://schemas.microsoft.com/office/drawing/2014/main" id="{9B70D21D-030C-A043-A309-F503EF84FEC0}"/>
              </a:ext>
            </a:extLst>
          </p:cNvPr>
          <p:cNvSpPr/>
          <p:nvPr/>
        </p:nvSpPr>
        <p:spPr>
          <a:xfrm>
            <a:off x="701930" y="2169429"/>
            <a:ext cx="2691510" cy="251914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Communicators have their own assigned Workspaces folder. Contact </a:t>
            </a:r>
            <a:r>
              <a:rPr lang="en-US" dirty="0">
                <a:solidFill>
                  <a:schemeClr val="tx1"/>
                </a:solidFill>
                <a:hlinkClick r:id="rId5"/>
              </a:rPr>
              <a:t>hcc@Illinois.edu</a:t>
            </a:r>
            <a:r>
              <a:rPr lang="en-US" dirty="0">
                <a:solidFill>
                  <a:schemeClr val="tx1"/>
                </a:solidFill>
              </a:rPr>
              <a:t> if you need an invite to your folder or need one added to this list.</a:t>
            </a:r>
          </a:p>
        </p:txBody>
      </p:sp>
    </p:spTree>
    <p:extLst>
      <p:ext uri="{BB962C8B-B14F-4D97-AF65-F5344CB8AC3E}">
        <p14:creationId xmlns:p14="http://schemas.microsoft.com/office/powerpoint/2010/main" val="1272435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Workspaces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5" name="Picture 4" descr="Graphical user interface, website&#10;&#10;Description automatically generated">
            <a:extLst>
              <a:ext uri="{FF2B5EF4-FFF2-40B4-BE49-F238E27FC236}">
                <a16:creationId xmlns:a16="http://schemas.microsoft.com/office/drawing/2014/main" id="{882D2BA4-EDB4-B846-BD1E-AFF6F62C47D5}"/>
              </a:ext>
            </a:extLst>
          </p:cNvPr>
          <p:cNvPicPr>
            <a:picLocks noChangeAspect="1"/>
          </p:cNvPicPr>
          <p:nvPr/>
        </p:nvPicPr>
        <p:blipFill>
          <a:blip r:embed="rId4"/>
          <a:stretch>
            <a:fillRect/>
          </a:stretch>
        </p:blipFill>
        <p:spPr>
          <a:xfrm>
            <a:off x="3707128" y="1185928"/>
            <a:ext cx="8101884" cy="4788562"/>
          </a:xfrm>
          <a:prstGeom prst="rect">
            <a:avLst/>
          </a:prstGeom>
        </p:spPr>
      </p:pic>
      <p:sp>
        <p:nvSpPr>
          <p:cNvPr id="6" name="Rectangle 5">
            <a:extLst>
              <a:ext uri="{FF2B5EF4-FFF2-40B4-BE49-F238E27FC236}">
                <a16:creationId xmlns:a16="http://schemas.microsoft.com/office/drawing/2014/main" id="{E4BCA003-BB82-9F4B-9AEA-44ABC47332AB}"/>
              </a:ext>
            </a:extLst>
          </p:cNvPr>
          <p:cNvSpPr/>
          <p:nvPr/>
        </p:nvSpPr>
        <p:spPr>
          <a:xfrm>
            <a:off x="638545" y="1185928"/>
            <a:ext cx="2763023" cy="3166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Here is an example of content Debra Larson uploaded to her Aerospace-Shared-Content Workspaces folder. Two Custom Filters, which act as subfolders, were created to better organize the volume of Mike Hopkins and Michael </a:t>
            </a:r>
            <a:r>
              <a:rPr lang="en-US" dirty="0" err="1">
                <a:solidFill>
                  <a:schemeClr val="tx1"/>
                </a:solidFill>
              </a:rPr>
              <a:t>Lembeck</a:t>
            </a:r>
            <a:r>
              <a:rPr lang="en-US" dirty="0">
                <a:solidFill>
                  <a:schemeClr val="tx1"/>
                </a:solidFill>
              </a:rPr>
              <a:t> photos. </a:t>
            </a:r>
          </a:p>
        </p:txBody>
      </p:sp>
    </p:spTree>
    <p:extLst>
      <p:ext uri="{BB962C8B-B14F-4D97-AF65-F5344CB8AC3E}">
        <p14:creationId xmlns:p14="http://schemas.microsoft.com/office/powerpoint/2010/main" val="1853098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Workspaces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3" name="Picture 2" descr="Graphical user interface, application, website&#10;&#10;Description automatically generated">
            <a:extLst>
              <a:ext uri="{FF2B5EF4-FFF2-40B4-BE49-F238E27FC236}">
                <a16:creationId xmlns:a16="http://schemas.microsoft.com/office/drawing/2014/main" id="{E80E90A3-F56C-B042-A52B-15E80140E326}"/>
              </a:ext>
            </a:extLst>
          </p:cNvPr>
          <p:cNvPicPr>
            <a:picLocks noChangeAspect="1"/>
          </p:cNvPicPr>
          <p:nvPr/>
        </p:nvPicPr>
        <p:blipFill>
          <a:blip r:embed="rId4"/>
          <a:stretch>
            <a:fillRect/>
          </a:stretch>
        </p:blipFill>
        <p:spPr>
          <a:xfrm>
            <a:off x="2098084" y="934394"/>
            <a:ext cx="7585412" cy="3886678"/>
          </a:xfrm>
          <a:prstGeom prst="rect">
            <a:avLst/>
          </a:prstGeom>
        </p:spPr>
      </p:pic>
      <p:sp>
        <p:nvSpPr>
          <p:cNvPr id="4" name="Rectangle 3">
            <a:extLst>
              <a:ext uri="{FF2B5EF4-FFF2-40B4-BE49-F238E27FC236}">
                <a16:creationId xmlns:a16="http://schemas.microsoft.com/office/drawing/2014/main" id="{7183F4A0-29C6-1743-80DF-250515D9F115}"/>
              </a:ext>
            </a:extLst>
          </p:cNvPr>
          <p:cNvSpPr/>
          <p:nvPr/>
        </p:nvSpPr>
        <p:spPr>
          <a:xfrm>
            <a:off x="2575559" y="4836701"/>
            <a:ext cx="7040880" cy="14517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 helpful feature is File Info and Comments, which allows communicators to add image information. The comments bubble below the rocketing-</a:t>
            </a:r>
            <a:r>
              <a:rPr lang="en-US" dirty="0" err="1">
                <a:solidFill>
                  <a:schemeClr val="tx1"/>
                </a:solidFill>
              </a:rPr>
              <a:t>illini</a:t>
            </a:r>
            <a:r>
              <a:rPr lang="en-US" dirty="0">
                <a:solidFill>
                  <a:schemeClr val="tx1"/>
                </a:solidFill>
              </a:rPr>
              <a:t>-</a:t>
            </a:r>
            <a:r>
              <a:rPr lang="en-US" dirty="0" err="1">
                <a:solidFill>
                  <a:schemeClr val="tx1"/>
                </a:solidFill>
              </a:rPr>
              <a:t>Lembeck</a:t>
            </a:r>
            <a:r>
              <a:rPr lang="en-US" dirty="0">
                <a:solidFill>
                  <a:schemeClr val="tx1"/>
                </a:solidFill>
              </a:rPr>
              <a:t> image indicates a comment was entered.</a:t>
            </a:r>
          </a:p>
        </p:txBody>
      </p:sp>
    </p:spTree>
    <p:extLst>
      <p:ext uri="{BB962C8B-B14F-4D97-AF65-F5344CB8AC3E}">
        <p14:creationId xmlns:p14="http://schemas.microsoft.com/office/powerpoint/2010/main" val="3588794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Workspaces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3" name="Picture 2" descr="Graphical user interface&#10;&#10;Description automatically generated">
            <a:extLst>
              <a:ext uri="{FF2B5EF4-FFF2-40B4-BE49-F238E27FC236}">
                <a16:creationId xmlns:a16="http://schemas.microsoft.com/office/drawing/2014/main" id="{8357718C-EE3B-174D-B645-C6A15C05809A}"/>
              </a:ext>
            </a:extLst>
          </p:cNvPr>
          <p:cNvPicPr>
            <a:picLocks noChangeAspect="1"/>
          </p:cNvPicPr>
          <p:nvPr/>
        </p:nvPicPr>
        <p:blipFill>
          <a:blip r:embed="rId4"/>
          <a:stretch>
            <a:fillRect/>
          </a:stretch>
        </p:blipFill>
        <p:spPr>
          <a:xfrm>
            <a:off x="4053844" y="1472721"/>
            <a:ext cx="7667687" cy="3912557"/>
          </a:xfrm>
          <a:prstGeom prst="rect">
            <a:avLst/>
          </a:prstGeom>
        </p:spPr>
      </p:pic>
      <p:sp>
        <p:nvSpPr>
          <p:cNvPr id="4" name="Rectangle 3">
            <a:extLst>
              <a:ext uri="{FF2B5EF4-FFF2-40B4-BE49-F238E27FC236}">
                <a16:creationId xmlns:a16="http://schemas.microsoft.com/office/drawing/2014/main" id="{958E3BB1-3E73-2942-86E8-F9AA082B9850}"/>
              </a:ext>
            </a:extLst>
          </p:cNvPr>
          <p:cNvSpPr/>
          <p:nvPr/>
        </p:nvSpPr>
        <p:spPr>
          <a:xfrm>
            <a:off x="470469" y="1472720"/>
            <a:ext cx="3136331" cy="39125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After clicking on the image, you can see Debra left caption information in Comments, to which I responded. This information will accompany the photo when it’s moved to Our Library Stills for storage - and for sharing with those who have access to the folder in which it’s housed.</a:t>
            </a:r>
          </a:p>
        </p:txBody>
      </p:sp>
      <p:pic>
        <p:nvPicPr>
          <p:cNvPr id="8" name="Picture 7" descr="Graphical user interface, text, application, email&#10;&#10;Description automatically generated">
            <a:extLst>
              <a:ext uri="{FF2B5EF4-FFF2-40B4-BE49-F238E27FC236}">
                <a16:creationId xmlns:a16="http://schemas.microsoft.com/office/drawing/2014/main" id="{6542F811-2BF9-6A41-A12E-58ECDB4400BB}"/>
              </a:ext>
            </a:extLst>
          </p:cNvPr>
          <p:cNvPicPr>
            <a:picLocks noChangeAspect="1"/>
          </p:cNvPicPr>
          <p:nvPr/>
        </p:nvPicPr>
        <p:blipFill>
          <a:blip r:embed="rId5"/>
          <a:stretch>
            <a:fillRect/>
          </a:stretch>
        </p:blipFill>
        <p:spPr>
          <a:xfrm>
            <a:off x="3493195" y="4619116"/>
            <a:ext cx="1361441" cy="1532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752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Upload/Download</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sp>
        <p:nvSpPr>
          <p:cNvPr id="6" name="Rectangle 5">
            <a:extLst>
              <a:ext uri="{FF2B5EF4-FFF2-40B4-BE49-F238E27FC236}">
                <a16:creationId xmlns:a16="http://schemas.microsoft.com/office/drawing/2014/main" id="{0E9B71A0-3FF4-4F43-823A-016F9B83A3B5}"/>
              </a:ext>
            </a:extLst>
          </p:cNvPr>
          <p:cNvSpPr/>
          <p:nvPr/>
        </p:nvSpPr>
        <p:spPr>
          <a:xfrm>
            <a:off x="6526775" y="1153095"/>
            <a:ext cx="3707115" cy="408273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Fairly self explanatory, but the up arrow at the bottom of the folder allows for uploads, down arrow for downloads, and the circled check mark, when clicked on, allows for batch selection of photos. You can delete images from here or give them a thumbs up for approval.</a:t>
            </a:r>
          </a:p>
        </p:txBody>
      </p:sp>
      <p:pic>
        <p:nvPicPr>
          <p:cNvPr id="8" name="Picture 7" descr="Graphical user interface, website&#10;&#10;Description automatically generated">
            <a:extLst>
              <a:ext uri="{FF2B5EF4-FFF2-40B4-BE49-F238E27FC236}">
                <a16:creationId xmlns:a16="http://schemas.microsoft.com/office/drawing/2014/main" id="{3D5B0F17-EEAC-9A40-87EA-5D6084ACEFB2}"/>
              </a:ext>
            </a:extLst>
          </p:cNvPr>
          <p:cNvPicPr>
            <a:picLocks noChangeAspect="1"/>
          </p:cNvPicPr>
          <p:nvPr/>
        </p:nvPicPr>
        <p:blipFill>
          <a:blip r:embed="rId4"/>
          <a:stretch>
            <a:fillRect/>
          </a:stretch>
        </p:blipFill>
        <p:spPr>
          <a:xfrm>
            <a:off x="-1" y="934394"/>
            <a:ext cx="4660457" cy="3043026"/>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EE766D0D-437B-7244-815B-D0797E037528}"/>
              </a:ext>
            </a:extLst>
          </p:cNvPr>
          <p:cNvPicPr>
            <a:picLocks noChangeAspect="1"/>
          </p:cNvPicPr>
          <p:nvPr/>
        </p:nvPicPr>
        <p:blipFill>
          <a:blip r:embed="rId5"/>
          <a:stretch>
            <a:fillRect/>
          </a:stretch>
        </p:blipFill>
        <p:spPr>
          <a:xfrm>
            <a:off x="2538268" y="2337430"/>
            <a:ext cx="2578678" cy="3737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Graphical user interface, text, application&#10;&#10;Description automatically generated">
            <a:extLst>
              <a:ext uri="{FF2B5EF4-FFF2-40B4-BE49-F238E27FC236}">
                <a16:creationId xmlns:a16="http://schemas.microsoft.com/office/drawing/2014/main" id="{447F5AE0-E336-3C48-A8C4-14AD73C4E31A}"/>
              </a:ext>
            </a:extLst>
          </p:cNvPr>
          <p:cNvPicPr>
            <a:picLocks noChangeAspect="1"/>
          </p:cNvPicPr>
          <p:nvPr/>
        </p:nvPicPr>
        <p:blipFill>
          <a:blip r:embed="rId6"/>
          <a:stretch>
            <a:fillRect/>
          </a:stretch>
        </p:blipFill>
        <p:spPr>
          <a:xfrm>
            <a:off x="6095999" y="5289949"/>
            <a:ext cx="4641719" cy="829912"/>
          </a:xfrm>
          <a:prstGeom prst="rect">
            <a:avLst/>
          </a:prstGeom>
        </p:spPr>
      </p:pic>
    </p:spTree>
    <p:extLst>
      <p:ext uri="{BB962C8B-B14F-4D97-AF65-F5344CB8AC3E}">
        <p14:creationId xmlns:p14="http://schemas.microsoft.com/office/powerpoint/2010/main" val="3361341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 Workspace access permissions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3" name="Picture 2" descr="Graphical user interface, application, email&#10;&#10;Description automatically generated">
            <a:extLst>
              <a:ext uri="{FF2B5EF4-FFF2-40B4-BE49-F238E27FC236}">
                <a16:creationId xmlns:a16="http://schemas.microsoft.com/office/drawing/2014/main" id="{3A5F187F-48CF-6043-8AF2-3C8FDC969E99}"/>
              </a:ext>
            </a:extLst>
          </p:cNvPr>
          <p:cNvPicPr>
            <a:picLocks noChangeAspect="1"/>
          </p:cNvPicPr>
          <p:nvPr/>
        </p:nvPicPr>
        <p:blipFill>
          <a:blip r:embed="rId4"/>
          <a:stretch>
            <a:fillRect/>
          </a:stretch>
        </p:blipFill>
        <p:spPr>
          <a:xfrm>
            <a:off x="376810" y="1178113"/>
            <a:ext cx="7233067" cy="4999554"/>
          </a:xfrm>
          <a:prstGeom prst="rect">
            <a:avLst/>
          </a:prstGeom>
        </p:spPr>
      </p:pic>
      <p:sp>
        <p:nvSpPr>
          <p:cNvPr id="4" name="Rectangle 3">
            <a:extLst>
              <a:ext uri="{FF2B5EF4-FFF2-40B4-BE49-F238E27FC236}">
                <a16:creationId xmlns:a16="http://schemas.microsoft.com/office/drawing/2014/main" id="{FB86F8F3-6704-994D-A697-864901FE28DE}"/>
              </a:ext>
            </a:extLst>
          </p:cNvPr>
          <p:cNvSpPr/>
          <p:nvPr/>
        </p:nvSpPr>
        <p:spPr>
          <a:xfrm>
            <a:off x="8391352" y="1875175"/>
            <a:ext cx="3012386" cy="36076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a communicator wants to invite someone from their department to the Workspaces folder, they may do so and set permissions here. Clicking on the plus icon, seen next to the communicator’s initials at upper right, opens the Workspace Access window. </a:t>
            </a:r>
          </a:p>
        </p:txBody>
      </p:sp>
    </p:spTree>
    <p:extLst>
      <p:ext uri="{BB962C8B-B14F-4D97-AF65-F5344CB8AC3E}">
        <p14:creationId xmlns:p14="http://schemas.microsoft.com/office/powerpoint/2010/main" val="3479730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0000">
              <a:srgbClr val="18417A"/>
            </a:gs>
            <a:gs pos="0">
              <a:srgbClr val="1D58A7"/>
            </a:gs>
            <a:gs pos="100000">
              <a:srgbClr val="13294B"/>
            </a:gs>
          </a:gsLst>
          <a:path path="circle">
            <a:fillToRect r="100000" b="100000"/>
          </a:path>
        </a:gradFill>
        <a:effectLst/>
      </p:bgPr>
    </p:bg>
    <p:spTree>
      <p:nvGrpSpPr>
        <p:cNvPr id="1" name="Shape 175"/>
        <p:cNvGrpSpPr/>
        <p:nvPr/>
      </p:nvGrpSpPr>
      <p:grpSpPr>
        <a:xfrm>
          <a:off x="0" y="0"/>
          <a:ext cx="0" cy="0"/>
          <a:chOff x="0" y="0"/>
          <a:chExt cx="0" cy="0"/>
        </a:xfrm>
      </p:grpSpPr>
      <p:pic>
        <p:nvPicPr>
          <p:cNvPr id="10" name="Picture 9" descr="A picture containing building, street&#10;&#10;Description automatically generated">
            <a:extLst>
              <a:ext uri="{FF2B5EF4-FFF2-40B4-BE49-F238E27FC236}">
                <a16:creationId xmlns:a16="http://schemas.microsoft.com/office/drawing/2014/main" id="{3CEB7081-C95F-9F4F-B2D4-1C4219C485FB}"/>
              </a:ext>
            </a:extLst>
          </p:cNvPr>
          <p:cNvPicPr>
            <a:picLocks noChangeAspect="1"/>
          </p:cNvPicPr>
          <p:nvPr/>
        </p:nvPicPr>
        <p:blipFill>
          <a:blip r:embed="rId3">
            <a:alphaModFix amt="25000"/>
          </a:blip>
          <a:stretch>
            <a:fillRect/>
          </a:stretch>
        </p:blipFill>
        <p:spPr>
          <a:xfrm>
            <a:off x="0" y="0"/>
            <a:ext cx="12192000" cy="6858000"/>
          </a:xfrm>
          <a:prstGeom prst="rect">
            <a:avLst/>
          </a:prstGeom>
        </p:spPr>
      </p:pic>
      <p:sp>
        <p:nvSpPr>
          <p:cNvPr id="177" name="Google Shape;177;p10"/>
          <p:cNvSpPr txBox="1"/>
          <p:nvPr/>
        </p:nvSpPr>
        <p:spPr>
          <a:xfrm>
            <a:off x="4938535" y="1439964"/>
            <a:ext cx="641679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Helvetica Neue"/>
              <a:buNone/>
            </a:pPr>
            <a:r>
              <a:rPr lang="en-US" sz="4000" b="1" u="none" strike="noStrike" cap="none" dirty="0">
                <a:solidFill>
                  <a:schemeClr val="lt1"/>
                </a:solidFill>
                <a:latin typeface="+mn-lt"/>
                <a:ea typeface="Helvetica Neue"/>
                <a:cs typeface="Helvetica Neue"/>
                <a:sym typeface="Helvetica Neue"/>
              </a:rPr>
              <a:t>Archives</a:t>
            </a:r>
            <a:endParaRPr sz="4000" b="1" u="none" strike="noStrike" cap="none" dirty="0">
              <a:solidFill>
                <a:schemeClr val="lt1"/>
              </a:solidFill>
              <a:latin typeface="+mn-lt"/>
              <a:ea typeface="Helvetica Neue"/>
              <a:cs typeface="Helvetica Neue"/>
              <a:sym typeface="Helvetica Neue"/>
            </a:endParaRPr>
          </a:p>
        </p:txBody>
      </p:sp>
      <p:sp>
        <p:nvSpPr>
          <p:cNvPr id="178" name="Google Shape;178;p10"/>
          <p:cNvSpPr txBox="1">
            <a:spLocks noGrp="1"/>
          </p:cNvSpPr>
          <p:nvPr>
            <p:ph type="body" idx="1"/>
          </p:nvPr>
        </p:nvSpPr>
        <p:spPr>
          <a:xfrm>
            <a:off x="4938535" y="2479579"/>
            <a:ext cx="6416797" cy="368608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sz="2200" dirty="0">
                <a:solidFill>
                  <a:schemeClr val="lt1"/>
                </a:solidFill>
                <a:latin typeface="+mn-lt"/>
                <a:ea typeface="Helvetica Neue Light"/>
                <a:cs typeface="Helvetica Neue Light"/>
                <a:sym typeface="Helvetica Neue Light"/>
              </a:rPr>
              <a:t>Inside </a:t>
            </a:r>
            <a:r>
              <a:rPr lang="en-US" sz="2200" dirty="0" err="1">
                <a:solidFill>
                  <a:schemeClr val="lt1"/>
                </a:solidFill>
                <a:latin typeface="+mn-lt"/>
                <a:ea typeface="Helvetica Neue Light"/>
                <a:cs typeface="Helvetica Neue Light"/>
                <a:sym typeface="Helvetica Neue Light"/>
              </a:rPr>
              <a:t>PhotoShelter</a:t>
            </a:r>
            <a:r>
              <a:rPr lang="en-US" sz="2200" dirty="0">
                <a:solidFill>
                  <a:schemeClr val="lt1"/>
                </a:solidFill>
                <a:latin typeface="+mn-lt"/>
                <a:ea typeface="Helvetica Neue Light"/>
                <a:cs typeface="Helvetica Neue Light"/>
                <a:sym typeface="Helvetica Neue Light"/>
              </a:rPr>
              <a:t>, we have a huge volume of engineering-related photos which span decades. We acquired these photos after an IT campus server was discontinued.</a:t>
            </a:r>
          </a:p>
          <a:p>
            <a:pPr marL="0" lvl="0" indent="0" algn="l" rtl="0">
              <a:lnSpc>
                <a:spcPct val="100000"/>
              </a:lnSpc>
              <a:spcBef>
                <a:spcPts val="0"/>
              </a:spcBef>
              <a:spcAft>
                <a:spcPts val="0"/>
              </a:spcAft>
              <a:buClr>
                <a:schemeClr val="lt1"/>
              </a:buClr>
              <a:buSzPts val="2200"/>
              <a:buNone/>
            </a:pPr>
            <a:endParaRPr lang="en-US" sz="2200" dirty="0">
              <a:solidFill>
                <a:schemeClr val="lt1"/>
              </a:solidFill>
              <a:ea typeface="Helvetica Neue Light"/>
              <a:cs typeface="Helvetica Neue Light"/>
              <a:sym typeface="Helvetica Neue Light"/>
            </a:endParaRPr>
          </a:p>
          <a:p>
            <a:pPr marL="0" lvl="0" indent="0">
              <a:lnSpc>
                <a:spcPct val="100000"/>
              </a:lnSpc>
              <a:spcBef>
                <a:spcPts val="0"/>
              </a:spcBef>
              <a:buClr>
                <a:schemeClr val="lt1"/>
              </a:buClr>
              <a:buSzPts val="2200"/>
              <a:buNone/>
            </a:pPr>
            <a:r>
              <a:rPr lang="en-US" sz="2200" dirty="0">
                <a:solidFill>
                  <a:schemeClr val="lt1"/>
                </a:solidFill>
                <a:ea typeface="Helvetica Neue Light"/>
                <a:cs typeface="Helvetica Neue Light"/>
                <a:sym typeface="Helvetica Neue Light"/>
              </a:rPr>
              <a:t>We would like your help in identifying any of these images that lack captions by using Workspaces. You might also know faculty or alumni, who would benefit  from having these images – and you may share with them. </a:t>
            </a:r>
            <a:endParaRPr lang="en-US" sz="2200" dirty="0">
              <a:solidFill>
                <a:schemeClr val="lt1"/>
              </a:solidFill>
              <a:latin typeface="+mn-lt"/>
              <a:ea typeface="Helvetica Neue Light"/>
              <a:cs typeface="Helvetica Neue Light"/>
              <a:sym typeface="Helvetica Neue Light"/>
            </a:endParaRPr>
          </a:p>
          <a:p>
            <a:pPr marL="0" lvl="0" indent="0" algn="l" rtl="0">
              <a:lnSpc>
                <a:spcPct val="100000"/>
              </a:lnSpc>
              <a:spcBef>
                <a:spcPts val="0"/>
              </a:spcBef>
              <a:spcAft>
                <a:spcPts val="0"/>
              </a:spcAft>
              <a:buClr>
                <a:schemeClr val="lt1"/>
              </a:buClr>
              <a:buSzPts val="2200"/>
              <a:buNone/>
            </a:pPr>
            <a:endParaRPr lang="en-US" sz="2200" dirty="0">
              <a:solidFill>
                <a:schemeClr val="lt1"/>
              </a:solidFill>
              <a:ea typeface="Helvetica Neue Light"/>
              <a:sym typeface="Helvetica Neue Light"/>
            </a:endParaRPr>
          </a:p>
          <a:p>
            <a:pPr marL="0" lvl="0" indent="0" algn="l" rtl="0">
              <a:lnSpc>
                <a:spcPct val="100000"/>
              </a:lnSpc>
              <a:spcBef>
                <a:spcPts val="0"/>
              </a:spcBef>
              <a:spcAft>
                <a:spcPts val="0"/>
              </a:spcAft>
              <a:buClr>
                <a:schemeClr val="lt1"/>
              </a:buClr>
              <a:buSzPts val="2200"/>
              <a:buNone/>
            </a:pPr>
            <a:endParaRPr dirty="0">
              <a:latin typeface="+mn-lt"/>
            </a:endParaRPr>
          </a:p>
          <a:p>
            <a:pPr marL="0" lvl="0" indent="0" algn="l" rtl="0">
              <a:lnSpc>
                <a:spcPct val="100000"/>
              </a:lnSpc>
              <a:spcBef>
                <a:spcPts val="0"/>
              </a:spcBef>
              <a:spcAft>
                <a:spcPts val="0"/>
              </a:spcAft>
              <a:buClr>
                <a:schemeClr val="dk1"/>
              </a:buClr>
              <a:buSzPts val="2200"/>
              <a:buNone/>
            </a:pPr>
            <a:endParaRPr sz="2200" dirty="0">
              <a:solidFill>
                <a:schemeClr val="lt1"/>
              </a:solidFill>
              <a:latin typeface="+mn-lt"/>
              <a:ea typeface="Helvetica Neue Light"/>
              <a:cs typeface="Helvetica Neue Light"/>
              <a:sym typeface="Helvetica Neue Light"/>
            </a:endParaRPr>
          </a:p>
        </p:txBody>
      </p:sp>
      <p:pic>
        <p:nvPicPr>
          <p:cNvPr id="8" name="Picture 7" descr="A close up of a logo&#10;&#10;Description automatically generated">
            <a:extLst>
              <a:ext uri="{FF2B5EF4-FFF2-40B4-BE49-F238E27FC236}">
                <a16:creationId xmlns:a16="http://schemas.microsoft.com/office/drawing/2014/main" id="{987C2375-8694-2D46-91D7-0D7FFDB291A9}"/>
              </a:ext>
            </a:extLst>
          </p:cNvPr>
          <p:cNvPicPr>
            <a:picLocks noChangeAspect="1"/>
          </p:cNvPicPr>
          <p:nvPr/>
        </p:nvPicPr>
        <p:blipFill>
          <a:blip r:embed="rId4"/>
          <a:stretch>
            <a:fillRect/>
          </a:stretch>
        </p:blipFill>
        <p:spPr>
          <a:xfrm>
            <a:off x="11506231" y="362610"/>
            <a:ext cx="277906" cy="401420"/>
          </a:xfrm>
          <a:prstGeom prst="rect">
            <a:avLst/>
          </a:prstGeom>
        </p:spPr>
      </p:pic>
      <p:pic>
        <p:nvPicPr>
          <p:cNvPr id="3" name="Picture 2" descr="A picture containing text, white&#10;&#10;Description automatically generated">
            <a:extLst>
              <a:ext uri="{FF2B5EF4-FFF2-40B4-BE49-F238E27FC236}">
                <a16:creationId xmlns:a16="http://schemas.microsoft.com/office/drawing/2014/main" id="{CC4E336B-1E2F-AB40-AA7C-D26415845980}"/>
              </a:ext>
            </a:extLst>
          </p:cNvPr>
          <p:cNvPicPr>
            <a:picLocks noChangeAspect="1"/>
          </p:cNvPicPr>
          <p:nvPr/>
        </p:nvPicPr>
        <p:blipFill>
          <a:blip r:embed="rId5"/>
          <a:stretch>
            <a:fillRect/>
          </a:stretch>
        </p:blipFill>
        <p:spPr>
          <a:xfrm>
            <a:off x="384136" y="1092469"/>
            <a:ext cx="4170264" cy="4673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169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Help us caption these photos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3" name="Picture 2" descr="A person and person posing for a picture&#10;&#10;Description automatically generated with medium confidence">
            <a:extLst>
              <a:ext uri="{FF2B5EF4-FFF2-40B4-BE49-F238E27FC236}">
                <a16:creationId xmlns:a16="http://schemas.microsoft.com/office/drawing/2014/main" id="{E419400B-4E91-0446-B88B-027E256FF8C8}"/>
              </a:ext>
            </a:extLst>
          </p:cNvPr>
          <p:cNvPicPr>
            <a:picLocks noChangeAspect="1"/>
          </p:cNvPicPr>
          <p:nvPr/>
        </p:nvPicPr>
        <p:blipFill>
          <a:blip r:embed="rId4"/>
          <a:stretch>
            <a:fillRect/>
          </a:stretch>
        </p:blipFill>
        <p:spPr>
          <a:xfrm>
            <a:off x="3982720" y="1345220"/>
            <a:ext cx="7904480" cy="4356540"/>
          </a:xfrm>
          <a:prstGeom prst="rect">
            <a:avLst/>
          </a:prstGeom>
        </p:spPr>
      </p:pic>
      <p:sp>
        <p:nvSpPr>
          <p:cNvPr id="4" name="Rectangle 3">
            <a:extLst>
              <a:ext uri="{FF2B5EF4-FFF2-40B4-BE49-F238E27FC236}">
                <a16:creationId xmlns:a16="http://schemas.microsoft.com/office/drawing/2014/main" id="{E25BF778-C60A-EF4E-A188-7D03E8B3BFB9}"/>
              </a:ext>
            </a:extLst>
          </p:cNvPr>
          <p:cNvSpPr/>
          <p:nvPr/>
        </p:nvSpPr>
        <p:spPr>
          <a:xfrm>
            <a:off x="304800" y="1499620"/>
            <a:ext cx="3332480" cy="40477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These photos are yours to access, share, and store; many are also in need of captions, which is where you can help us. If you want to add a caption, simply click on the Workspaces add icon from the lower right.</a:t>
            </a: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You can add it to the Archives Workspaces folder and go into Comments to add info.</a:t>
            </a:r>
          </a:p>
        </p:txBody>
      </p:sp>
      <p:pic>
        <p:nvPicPr>
          <p:cNvPr id="6" name="Picture 5" descr="Icon&#10;&#10;Description automatically generated">
            <a:extLst>
              <a:ext uri="{FF2B5EF4-FFF2-40B4-BE49-F238E27FC236}">
                <a16:creationId xmlns:a16="http://schemas.microsoft.com/office/drawing/2014/main" id="{2F93B9DE-17BC-BC4C-8F48-89FE2CCC6E4C}"/>
              </a:ext>
            </a:extLst>
          </p:cNvPr>
          <p:cNvPicPr>
            <a:picLocks noChangeAspect="1"/>
          </p:cNvPicPr>
          <p:nvPr/>
        </p:nvPicPr>
        <p:blipFill>
          <a:blip r:embed="rId5"/>
          <a:stretch>
            <a:fillRect/>
          </a:stretch>
        </p:blipFill>
        <p:spPr>
          <a:xfrm>
            <a:off x="1777100" y="3786447"/>
            <a:ext cx="387880" cy="338513"/>
          </a:xfrm>
          <a:prstGeom prst="rect">
            <a:avLst/>
          </a:prstGeom>
        </p:spPr>
      </p:pic>
    </p:spTree>
    <p:extLst>
      <p:ext uri="{BB962C8B-B14F-4D97-AF65-F5344CB8AC3E}">
        <p14:creationId xmlns:p14="http://schemas.microsoft.com/office/powerpoint/2010/main" val="3283102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F68AD234-16BC-9E4C-93DE-99379D2E7033}"/>
              </a:ext>
            </a:extLst>
          </p:cNvPr>
          <p:cNvSpPr txBox="1"/>
          <p:nvPr/>
        </p:nvSpPr>
        <p:spPr>
          <a:xfrm>
            <a:off x="376809" y="237060"/>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err="1">
                <a:solidFill>
                  <a:schemeClr val="lt1"/>
                </a:solidFill>
                <a:latin typeface="+mn-lt"/>
                <a:ea typeface="Helvetica Neue Light"/>
                <a:cs typeface="Helvetica Neue Light"/>
                <a:sym typeface="Helvetica Neue Light"/>
              </a:rPr>
              <a:t>PhotoShelter</a:t>
            </a:r>
            <a:r>
              <a:rPr lang="en-US" sz="2000" dirty="0">
                <a:solidFill>
                  <a:schemeClr val="lt1"/>
                </a:solidFill>
                <a:latin typeface="+mn-lt"/>
                <a:ea typeface="Helvetica Neue Light"/>
                <a:cs typeface="Helvetica Neue Light"/>
                <a:sym typeface="Helvetica Neue Light"/>
              </a:rPr>
              <a:t> Overview</a:t>
            </a: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17" name="Picture 16" descr="A close up of a logo&#10;&#10;Description automatically generated">
            <a:extLst>
              <a:ext uri="{FF2B5EF4-FFF2-40B4-BE49-F238E27FC236}">
                <a16:creationId xmlns:a16="http://schemas.microsoft.com/office/drawing/2014/main" id="{EE9F50C9-D672-B147-A285-808227652D6C}"/>
              </a:ext>
            </a:extLst>
          </p:cNvPr>
          <p:cNvPicPr>
            <a:picLocks noChangeAspect="1"/>
          </p:cNvPicPr>
          <p:nvPr/>
        </p:nvPicPr>
        <p:blipFill>
          <a:blip r:embed="rId3"/>
          <a:stretch>
            <a:fillRect/>
          </a:stretch>
        </p:blipFill>
        <p:spPr>
          <a:xfrm>
            <a:off x="11502641" y="249047"/>
            <a:ext cx="277906" cy="401420"/>
          </a:xfrm>
          <a:prstGeom prst="rect">
            <a:avLst/>
          </a:prstGeom>
        </p:spPr>
      </p:pic>
      <p:pic>
        <p:nvPicPr>
          <p:cNvPr id="6" name="Picture 5" descr="A picture containing grass, tree, outdoor, park&#10;&#10;Description automatically generated">
            <a:extLst>
              <a:ext uri="{FF2B5EF4-FFF2-40B4-BE49-F238E27FC236}">
                <a16:creationId xmlns:a16="http://schemas.microsoft.com/office/drawing/2014/main" id="{36581C48-C65E-EC47-8C71-2EC078F74A0B}"/>
              </a:ext>
            </a:extLst>
          </p:cNvPr>
          <p:cNvPicPr>
            <a:picLocks noChangeAspect="1"/>
          </p:cNvPicPr>
          <p:nvPr/>
        </p:nvPicPr>
        <p:blipFill>
          <a:blip r:embed="rId4"/>
          <a:stretch>
            <a:fillRect/>
          </a:stretch>
        </p:blipFill>
        <p:spPr>
          <a:xfrm>
            <a:off x="2374899" y="930299"/>
            <a:ext cx="9817101" cy="5492958"/>
          </a:xfrm>
          <a:prstGeom prst="rect">
            <a:avLst/>
          </a:prstGeom>
        </p:spPr>
      </p:pic>
      <p:sp>
        <p:nvSpPr>
          <p:cNvPr id="8" name="Rectangle 7">
            <a:extLst>
              <a:ext uri="{FF2B5EF4-FFF2-40B4-BE49-F238E27FC236}">
                <a16:creationId xmlns:a16="http://schemas.microsoft.com/office/drawing/2014/main" id="{C8DA35D6-5510-D94F-BCD1-6F92BE70B586}"/>
              </a:ext>
            </a:extLst>
          </p:cNvPr>
          <p:cNvSpPr/>
          <p:nvPr/>
        </p:nvSpPr>
        <p:spPr>
          <a:xfrm>
            <a:off x="376809" y="2352985"/>
            <a:ext cx="4419600" cy="3066913"/>
          </a:xfrm>
          <a:prstGeom prst="rect">
            <a:avLst/>
          </a:prstGeom>
          <a:solidFill>
            <a:schemeClr val="bg2"/>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u="sng" dirty="0">
                <a:hlinkClick r:id="rId5"/>
              </a:rPr>
              <a:t>PhotoShelter</a:t>
            </a:r>
            <a:r>
              <a:rPr lang="en-US" sz="2000" dirty="0"/>
              <a:t> is cloud-based, digital management software. It is very useful as a searchable database and works much like </a:t>
            </a:r>
            <a:r>
              <a:rPr lang="en-US" sz="2000" dirty="0">
                <a:hlinkClick r:id="rId6"/>
              </a:rPr>
              <a:t>Public Affairs’ </a:t>
            </a:r>
            <a:r>
              <a:rPr lang="en-US" sz="2000" dirty="0" err="1"/>
              <a:t>PhotoShelter</a:t>
            </a:r>
            <a:r>
              <a:rPr lang="en-US" sz="2000" dirty="0"/>
              <a:t> image database, except we focus on all things Grainger Engineering. </a:t>
            </a:r>
          </a:p>
          <a:p>
            <a:pPr algn="ctr"/>
            <a:r>
              <a:rPr lang="en-US" sz="2000" dirty="0"/>
              <a:t>If you need the password to gain access, contact </a:t>
            </a:r>
            <a:r>
              <a:rPr lang="en-US" sz="2000" dirty="0">
                <a:hlinkClick r:id="rId7"/>
              </a:rPr>
              <a:t>hcc@Illinois.edu</a:t>
            </a:r>
            <a:r>
              <a:rPr lang="en-US" sz="2000" dirty="0"/>
              <a:t> </a:t>
            </a:r>
            <a:endParaRPr lang="en-US" dirty="0"/>
          </a:p>
        </p:txBody>
      </p:sp>
    </p:spTree>
    <p:extLst>
      <p:ext uri="{BB962C8B-B14F-4D97-AF65-F5344CB8AC3E}">
        <p14:creationId xmlns:p14="http://schemas.microsoft.com/office/powerpoint/2010/main" val="2446541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latin typeface="+mn-lt"/>
                <a:ea typeface="Helvetica Neue Light"/>
                <a:cs typeface="Helvetica Neue Light"/>
                <a:sym typeface="Helvetica Neue Light"/>
              </a:rPr>
              <a:t>Archives</a:t>
            </a: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3" name="Picture 2" descr="Graphical user interface, website&#10;&#10;Description automatically generated">
            <a:extLst>
              <a:ext uri="{FF2B5EF4-FFF2-40B4-BE49-F238E27FC236}">
                <a16:creationId xmlns:a16="http://schemas.microsoft.com/office/drawing/2014/main" id="{71679E7D-2003-194A-B161-878A95169220}"/>
              </a:ext>
            </a:extLst>
          </p:cNvPr>
          <p:cNvPicPr>
            <a:picLocks noChangeAspect="1"/>
          </p:cNvPicPr>
          <p:nvPr/>
        </p:nvPicPr>
        <p:blipFill>
          <a:blip r:embed="rId4">
            <a:alphaModFix amt="20000"/>
          </a:blip>
          <a:stretch>
            <a:fillRect/>
          </a:stretch>
        </p:blipFill>
        <p:spPr>
          <a:xfrm>
            <a:off x="4264811" y="1006130"/>
            <a:ext cx="7428352" cy="5315974"/>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a:schemeClr val="accent1"/>
            </a:glow>
            <a:softEdge rad="0"/>
          </a:effectLst>
        </p:spPr>
      </p:pic>
      <p:pic>
        <p:nvPicPr>
          <p:cNvPr id="5" name="Picture 4" descr="Graphical user interface, text&#10;&#10;Description automatically generated">
            <a:extLst>
              <a:ext uri="{FF2B5EF4-FFF2-40B4-BE49-F238E27FC236}">
                <a16:creationId xmlns:a16="http://schemas.microsoft.com/office/drawing/2014/main" id="{E8657F16-DCA4-9C4B-ADEF-E4A0B75328D2}"/>
              </a:ext>
            </a:extLst>
          </p:cNvPr>
          <p:cNvPicPr>
            <a:picLocks noChangeAspect="1"/>
          </p:cNvPicPr>
          <p:nvPr/>
        </p:nvPicPr>
        <p:blipFill>
          <a:blip r:embed="rId5"/>
          <a:stretch>
            <a:fillRect/>
          </a:stretch>
        </p:blipFill>
        <p:spPr>
          <a:xfrm>
            <a:off x="898925" y="1270949"/>
            <a:ext cx="4107134" cy="4813882"/>
          </a:xfrm>
          <a:prstGeom prst="rect">
            <a:avLst/>
          </a:prstGeom>
        </p:spPr>
      </p:pic>
    </p:spTree>
    <p:extLst>
      <p:ext uri="{BB962C8B-B14F-4D97-AF65-F5344CB8AC3E}">
        <p14:creationId xmlns:p14="http://schemas.microsoft.com/office/powerpoint/2010/main" val="2194367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0000">
              <a:srgbClr val="184077"/>
            </a:gs>
            <a:gs pos="0">
              <a:srgbClr val="1D58A7"/>
            </a:gs>
            <a:gs pos="100000">
              <a:srgbClr val="13294B"/>
            </a:gs>
          </a:gsLst>
          <a:lin ang="2700000" scaled="1"/>
        </a:gradFill>
        <a:effectLst/>
      </p:bgPr>
    </p:bg>
    <p:spTree>
      <p:nvGrpSpPr>
        <p:cNvPr id="1" name="Shape 121"/>
        <p:cNvGrpSpPr/>
        <p:nvPr/>
      </p:nvGrpSpPr>
      <p:grpSpPr>
        <a:xfrm>
          <a:off x="0" y="0"/>
          <a:ext cx="0" cy="0"/>
          <a:chOff x="0" y="0"/>
          <a:chExt cx="0" cy="0"/>
        </a:xfrm>
      </p:grpSpPr>
      <p:pic>
        <p:nvPicPr>
          <p:cNvPr id="13" name="Picture 12" descr="A picture containing building, street&#10;&#10;Description automatically generated">
            <a:extLst>
              <a:ext uri="{FF2B5EF4-FFF2-40B4-BE49-F238E27FC236}">
                <a16:creationId xmlns:a16="http://schemas.microsoft.com/office/drawing/2014/main" id="{592137BF-3201-C743-980B-437E476AEC85}"/>
              </a:ext>
            </a:extLst>
          </p:cNvPr>
          <p:cNvPicPr>
            <a:picLocks noChangeAspect="1"/>
          </p:cNvPicPr>
          <p:nvPr/>
        </p:nvPicPr>
        <p:blipFill>
          <a:blip r:embed="rId3">
            <a:alphaModFix amt="25000"/>
          </a:blip>
          <a:stretch>
            <a:fillRect/>
          </a:stretch>
        </p:blipFill>
        <p:spPr>
          <a:xfrm>
            <a:off x="-2"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38F16248-BD34-A346-8C2D-4ACAB556E3EC}"/>
              </a:ext>
            </a:extLst>
          </p:cNvPr>
          <p:cNvPicPr>
            <a:picLocks noChangeAspect="1"/>
          </p:cNvPicPr>
          <p:nvPr/>
        </p:nvPicPr>
        <p:blipFill>
          <a:blip r:embed="rId4"/>
          <a:stretch>
            <a:fillRect/>
          </a:stretch>
        </p:blipFill>
        <p:spPr>
          <a:xfrm>
            <a:off x="11554210" y="235709"/>
            <a:ext cx="277906" cy="401420"/>
          </a:xfrm>
          <a:prstGeom prst="rect">
            <a:avLst/>
          </a:prstGeom>
        </p:spPr>
      </p:pic>
      <p:sp>
        <p:nvSpPr>
          <p:cNvPr id="2" name="TextBox 1">
            <a:extLst>
              <a:ext uri="{FF2B5EF4-FFF2-40B4-BE49-F238E27FC236}">
                <a16:creationId xmlns:a16="http://schemas.microsoft.com/office/drawing/2014/main" id="{130607D7-4A4F-604D-A42E-928775CACAA0}"/>
              </a:ext>
            </a:extLst>
          </p:cNvPr>
          <p:cNvSpPr txBox="1"/>
          <p:nvPr/>
        </p:nvSpPr>
        <p:spPr>
          <a:xfrm>
            <a:off x="1295400" y="2290226"/>
            <a:ext cx="9601200" cy="2277547"/>
          </a:xfrm>
          <a:prstGeom prst="rect">
            <a:avLst/>
          </a:prstGeom>
          <a:noFill/>
        </p:spPr>
        <p:txBody>
          <a:bodyPr wrap="square" rtlCol="0">
            <a:spAutoFit/>
          </a:bodyPr>
          <a:lstStyle/>
          <a:p>
            <a:r>
              <a:rPr lang="en-US" sz="2800" dirty="0">
                <a:solidFill>
                  <a:schemeClr val="bg1"/>
                </a:solidFill>
              </a:rPr>
              <a:t>If you have any questions about </a:t>
            </a:r>
            <a:r>
              <a:rPr lang="en-US" sz="2800" dirty="0" err="1">
                <a:solidFill>
                  <a:schemeClr val="bg1"/>
                </a:solidFill>
              </a:rPr>
              <a:t>PhotoShelter</a:t>
            </a:r>
            <a:r>
              <a:rPr lang="en-US" sz="2800" dirty="0">
                <a:solidFill>
                  <a:schemeClr val="bg1"/>
                </a:solidFill>
              </a:rPr>
              <a:t> or any of its features, don’t hesitate to contact me: </a:t>
            </a:r>
            <a:r>
              <a:rPr lang="en-US" sz="2800" dirty="0">
                <a:solidFill>
                  <a:schemeClr val="bg1"/>
                </a:solidFill>
                <a:highlight>
                  <a:srgbClr val="C0C0C0"/>
                </a:highlight>
                <a:hlinkClick r:id="rId5"/>
              </a:rPr>
              <a:t>hcc@Illinois.edu</a:t>
            </a:r>
            <a:endParaRPr lang="en-US" sz="2800" dirty="0">
              <a:solidFill>
                <a:schemeClr val="bg1"/>
              </a:solidFill>
              <a:highlight>
                <a:srgbClr val="C0C0C0"/>
              </a:highlight>
            </a:endParaRPr>
          </a:p>
          <a:p>
            <a:endParaRPr lang="en-US" sz="2800" dirty="0">
              <a:solidFill>
                <a:schemeClr val="bg1"/>
              </a:solidFill>
              <a:highlight>
                <a:srgbClr val="C0C0C0"/>
              </a:highlight>
            </a:endParaRPr>
          </a:p>
          <a:p>
            <a:r>
              <a:rPr lang="en-US" sz="4000" dirty="0">
                <a:solidFill>
                  <a:schemeClr val="bg1"/>
                </a:solidFill>
              </a:rPr>
              <a:t>We look forward to sharing content with you!</a:t>
            </a:r>
          </a:p>
          <a:p>
            <a:endParaRPr lang="en-US" dirty="0">
              <a:solidFill>
                <a:schemeClr val="bg1"/>
              </a:solidFill>
            </a:endParaRPr>
          </a:p>
        </p:txBody>
      </p:sp>
    </p:spTree>
    <p:extLst>
      <p:ext uri="{BB962C8B-B14F-4D97-AF65-F5344CB8AC3E}">
        <p14:creationId xmlns:p14="http://schemas.microsoft.com/office/powerpoint/2010/main" val="190250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Google Shape;145;p7">
            <a:extLst>
              <a:ext uri="{FF2B5EF4-FFF2-40B4-BE49-F238E27FC236}">
                <a16:creationId xmlns:a16="http://schemas.microsoft.com/office/drawing/2014/main" id="{6600B433-3F06-9F4A-8BCC-F59E747FF684}"/>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37" name="Google Shape;145;p7">
            <a:extLst>
              <a:ext uri="{FF2B5EF4-FFF2-40B4-BE49-F238E27FC236}">
                <a16:creationId xmlns:a16="http://schemas.microsoft.com/office/drawing/2014/main" id="{4E7A6B88-8DE6-794C-9E17-21847C28A872}"/>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latin typeface="+mn-lt"/>
                <a:ea typeface="Helvetica Neue Light"/>
                <a:cs typeface="Helvetica Neue Light"/>
                <a:sym typeface="Helvetica Neue Light"/>
              </a:rPr>
              <a:t>Search options</a:t>
            </a:r>
          </a:p>
        </p:txBody>
      </p:sp>
      <p:sp>
        <p:nvSpPr>
          <p:cNvPr id="17" name="Google Shape;100;p1">
            <a:extLst>
              <a:ext uri="{FF2B5EF4-FFF2-40B4-BE49-F238E27FC236}">
                <a16:creationId xmlns:a16="http://schemas.microsoft.com/office/drawing/2014/main" id="{19240BA6-AA0C-7D4E-B6D7-4F41A3F3361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3" name="Picture 2" descr="A picture containing text, outdoor&#10;&#10;Description automatically generated">
            <a:extLst>
              <a:ext uri="{FF2B5EF4-FFF2-40B4-BE49-F238E27FC236}">
                <a16:creationId xmlns:a16="http://schemas.microsoft.com/office/drawing/2014/main" id="{3365488F-27CB-2740-8DEC-13367CC749CA}"/>
              </a:ext>
            </a:extLst>
          </p:cNvPr>
          <p:cNvPicPr>
            <a:picLocks noChangeAspect="1"/>
          </p:cNvPicPr>
          <p:nvPr/>
        </p:nvPicPr>
        <p:blipFill>
          <a:blip r:embed="rId4"/>
          <a:stretch>
            <a:fillRect/>
          </a:stretch>
        </p:blipFill>
        <p:spPr>
          <a:xfrm>
            <a:off x="4966342" y="934394"/>
            <a:ext cx="5053870" cy="2045614"/>
          </a:xfrm>
          <a:prstGeom prst="rect">
            <a:avLst/>
          </a:prstGeom>
        </p:spPr>
      </p:pic>
      <p:sp>
        <p:nvSpPr>
          <p:cNvPr id="5" name="Rectangle 4">
            <a:extLst>
              <a:ext uri="{FF2B5EF4-FFF2-40B4-BE49-F238E27FC236}">
                <a16:creationId xmlns:a16="http://schemas.microsoft.com/office/drawing/2014/main" id="{1D18FDA9-2BAF-5144-A738-64956F8EECAC}"/>
              </a:ext>
            </a:extLst>
          </p:cNvPr>
          <p:cNvSpPr/>
          <p:nvPr/>
        </p:nvSpPr>
        <p:spPr>
          <a:xfrm>
            <a:off x="2029437" y="1397948"/>
            <a:ext cx="2459603" cy="158205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Begin your search by clicking on Galleries in the menu.</a:t>
            </a:r>
          </a:p>
        </p:txBody>
      </p:sp>
      <p:sp>
        <p:nvSpPr>
          <p:cNvPr id="6" name="Rectangle 5">
            <a:extLst>
              <a:ext uri="{FF2B5EF4-FFF2-40B4-BE49-F238E27FC236}">
                <a16:creationId xmlns:a16="http://schemas.microsoft.com/office/drawing/2014/main" id="{02ED06E0-7D1D-9D44-8C97-56052E9F472E}"/>
              </a:ext>
            </a:extLst>
          </p:cNvPr>
          <p:cNvSpPr/>
          <p:nvPr/>
        </p:nvSpPr>
        <p:spPr>
          <a:xfrm>
            <a:off x="2029438" y="3456552"/>
            <a:ext cx="2459603" cy="275648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Next, type your chosen word(s), like Mechanical Science and Engineering, in the search bar. You can choose All Files for a broad search that includes all content accessible to you.</a:t>
            </a:r>
          </a:p>
        </p:txBody>
      </p:sp>
      <p:pic>
        <p:nvPicPr>
          <p:cNvPr id="8" name="Picture 7" descr="Graphical user interface, application&#10;&#10;Description automatically generated">
            <a:extLst>
              <a:ext uri="{FF2B5EF4-FFF2-40B4-BE49-F238E27FC236}">
                <a16:creationId xmlns:a16="http://schemas.microsoft.com/office/drawing/2014/main" id="{93BD2BBA-C0E6-EC4E-9F48-9F40207291BE}"/>
              </a:ext>
            </a:extLst>
          </p:cNvPr>
          <p:cNvPicPr>
            <a:picLocks noChangeAspect="1"/>
          </p:cNvPicPr>
          <p:nvPr/>
        </p:nvPicPr>
        <p:blipFill>
          <a:blip r:embed="rId5"/>
          <a:stretch>
            <a:fillRect/>
          </a:stretch>
        </p:blipFill>
        <p:spPr>
          <a:xfrm>
            <a:off x="4760262" y="3341771"/>
            <a:ext cx="6476010" cy="2929382"/>
          </a:xfrm>
          <a:prstGeom prst="rect">
            <a:avLst/>
          </a:prstGeom>
        </p:spPr>
      </p:pic>
    </p:spTree>
    <p:extLst>
      <p:ext uri="{BB962C8B-B14F-4D97-AF65-F5344CB8AC3E}">
        <p14:creationId xmlns:p14="http://schemas.microsoft.com/office/powerpoint/2010/main" val="303878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u="none" strike="noStrike" cap="none" dirty="0">
                <a:solidFill>
                  <a:schemeClr val="lt1"/>
                </a:solidFill>
                <a:latin typeface="+mn-lt"/>
                <a:ea typeface="Helvetica Neue Light"/>
                <a:cs typeface="Helvetica Neue Light"/>
                <a:sym typeface="Helvetica Neue Light"/>
              </a:rPr>
              <a:t>Search options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sp>
        <p:nvSpPr>
          <p:cNvPr id="2" name="Rectangle 1">
            <a:extLst>
              <a:ext uri="{FF2B5EF4-FFF2-40B4-BE49-F238E27FC236}">
                <a16:creationId xmlns:a16="http://schemas.microsoft.com/office/drawing/2014/main" id="{1AF3525F-A117-704B-8BE2-BA5297E2412B}"/>
              </a:ext>
            </a:extLst>
          </p:cNvPr>
          <p:cNvSpPr/>
          <p:nvPr/>
        </p:nvSpPr>
        <p:spPr>
          <a:xfrm>
            <a:off x="9082845" y="2498457"/>
            <a:ext cx="2978917" cy="2358866"/>
          </a:xfrm>
          <a:prstGeom prst="rect">
            <a:avLst/>
          </a:prstGeom>
          <a:solidFill>
            <a:schemeClr val="bg2">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Here you can modify your search by choosing from </a:t>
            </a:r>
            <a:r>
              <a:rPr lang="en-US" sz="2000" b="1" dirty="0">
                <a:solidFill>
                  <a:schemeClr val="tx1"/>
                </a:solidFill>
              </a:rPr>
              <a:t>Type, Orientation</a:t>
            </a:r>
            <a:r>
              <a:rPr lang="en-US" sz="2000" dirty="0">
                <a:solidFill>
                  <a:schemeClr val="tx1"/>
                </a:solidFill>
              </a:rPr>
              <a:t>, and </a:t>
            </a:r>
            <a:r>
              <a:rPr lang="en-US" sz="2000" b="1" dirty="0">
                <a:solidFill>
                  <a:schemeClr val="tx1"/>
                </a:solidFill>
              </a:rPr>
              <a:t>Dates</a:t>
            </a:r>
            <a:r>
              <a:rPr lang="en-US" sz="2000" dirty="0">
                <a:solidFill>
                  <a:schemeClr val="tx1"/>
                </a:solidFill>
              </a:rPr>
              <a:t> in the left pane.</a:t>
            </a:r>
          </a:p>
        </p:txBody>
      </p:sp>
      <p:pic>
        <p:nvPicPr>
          <p:cNvPr id="8" name="Picture 7" descr="Graphical user interface, text, application&#10;&#10;Description automatically generated">
            <a:extLst>
              <a:ext uri="{FF2B5EF4-FFF2-40B4-BE49-F238E27FC236}">
                <a16:creationId xmlns:a16="http://schemas.microsoft.com/office/drawing/2014/main" id="{4254AC96-CA0D-5640-8D24-877CB0423455}"/>
              </a:ext>
            </a:extLst>
          </p:cNvPr>
          <p:cNvPicPr>
            <a:picLocks noChangeAspect="1"/>
          </p:cNvPicPr>
          <p:nvPr/>
        </p:nvPicPr>
        <p:blipFill>
          <a:blip r:embed="rId4"/>
          <a:stretch>
            <a:fillRect/>
          </a:stretch>
        </p:blipFill>
        <p:spPr>
          <a:xfrm>
            <a:off x="322835" y="5016459"/>
            <a:ext cx="1478647" cy="1420557"/>
          </a:xfrm>
          <a:prstGeom prst="rect">
            <a:avLst/>
          </a:prstGeom>
        </p:spPr>
      </p:pic>
      <p:pic>
        <p:nvPicPr>
          <p:cNvPr id="10" name="Picture 9" descr="Graphical user interface, application, website, Teams&#10;&#10;Description automatically generated">
            <a:extLst>
              <a:ext uri="{FF2B5EF4-FFF2-40B4-BE49-F238E27FC236}">
                <a16:creationId xmlns:a16="http://schemas.microsoft.com/office/drawing/2014/main" id="{090BC553-573D-6A4D-845D-F14931A6065D}"/>
              </a:ext>
            </a:extLst>
          </p:cNvPr>
          <p:cNvPicPr>
            <a:picLocks noChangeAspect="1"/>
          </p:cNvPicPr>
          <p:nvPr/>
        </p:nvPicPr>
        <p:blipFill>
          <a:blip r:embed="rId5"/>
          <a:stretch>
            <a:fillRect/>
          </a:stretch>
        </p:blipFill>
        <p:spPr>
          <a:xfrm>
            <a:off x="322836" y="1185928"/>
            <a:ext cx="8629774" cy="4092018"/>
          </a:xfrm>
          <a:prstGeom prst="rect">
            <a:avLst/>
          </a:prstGeom>
        </p:spPr>
      </p:pic>
    </p:spTree>
    <p:extLst>
      <p:ext uri="{BB962C8B-B14F-4D97-AF65-F5344CB8AC3E}">
        <p14:creationId xmlns:p14="http://schemas.microsoft.com/office/powerpoint/2010/main" val="138914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u="none" strike="noStrike" cap="none" dirty="0">
                <a:solidFill>
                  <a:schemeClr val="lt1"/>
                </a:solidFill>
                <a:latin typeface="+mn-lt"/>
                <a:ea typeface="Helvetica Neue Light"/>
                <a:cs typeface="Helvetica Neue Light"/>
                <a:sym typeface="Helvetica Neue Light"/>
              </a:rPr>
              <a:t>Search options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5" name="Picture 4" descr="Graphical user interface, website&#10;&#10;Description automatically generated">
            <a:extLst>
              <a:ext uri="{FF2B5EF4-FFF2-40B4-BE49-F238E27FC236}">
                <a16:creationId xmlns:a16="http://schemas.microsoft.com/office/drawing/2014/main" id="{689CDD66-53EE-524D-A941-E9F678CD71D9}"/>
              </a:ext>
            </a:extLst>
          </p:cNvPr>
          <p:cNvPicPr>
            <a:picLocks noChangeAspect="1"/>
          </p:cNvPicPr>
          <p:nvPr/>
        </p:nvPicPr>
        <p:blipFill>
          <a:blip r:embed="rId4"/>
          <a:stretch>
            <a:fillRect/>
          </a:stretch>
        </p:blipFill>
        <p:spPr>
          <a:xfrm>
            <a:off x="3179500" y="1124373"/>
            <a:ext cx="8798518" cy="5031007"/>
          </a:xfrm>
          <a:prstGeom prst="rect">
            <a:avLst/>
          </a:prstGeom>
        </p:spPr>
      </p:pic>
      <p:sp>
        <p:nvSpPr>
          <p:cNvPr id="6" name="Rectangle 5">
            <a:extLst>
              <a:ext uri="{FF2B5EF4-FFF2-40B4-BE49-F238E27FC236}">
                <a16:creationId xmlns:a16="http://schemas.microsoft.com/office/drawing/2014/main" id="{65AE74E4-6FE0-234F-B78A-E369447BE441}"/>
              </a:ext>
            </a:extLst>
          </p:cNvPr>
          <p:cNvSpPr/>
          <p:nvPr/>
        </p:nvSpPr>
        <p:spPr>
          <a:xfrm>
            <a:off x="376810" y="1805764"/>
            <a:ext cx="2373943" cy="324647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For narrower searches, return to the Galleries page and choose your type, like Video. In this example,  we’ll choose Library Stills and add the word </a:t>
            </a:r>
            <a:r>
              <a:rPr lang="en-US" b="1" dirty="0">
                <a:solidFill>
                  <a:schemeClr val="tx1"/>
                </a:solidFill>
              </a:rPr>
              <a:t>graduates</a:t>
            </a:r>
            <a:r>
              <a:rPr lang="en-US" dirty="0">
                <a:solidFill>
                  <a:schemeClr val="tx1"/>
                </a:solidFill>
              </a:rPr>
              <a:t> to our original search. The more specific your keywords, the better the search.</a:t>
            </a:r>
          </a:p>
        </p:txBody>
      </p:sp>
    </p:spTree>
    <p:extLst>
      <p:ext uri="{BB962C8B-B14F-4D97-AF65-F5344CB8AC3E}">
        <p14:creationId xmlns:p14="http://schemas.microsoft.com/office/powerpoint/2010/main" val="3126168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u="none" strike="noStrike" cap="none" dirty="0">
                <a:solidFill>
                  <a:schemeClr val="lt1"/>
                </a:solidFill>
                <a:latin typeface="+mn-lt"/>
                <a:ea typeface="Helvetica Neue Light"/>
                <a:cs typeface="Helvetica Neue Light"/>
                <a:sym typeface="Helvetica Neue Light"/>
              </a:rPr>
              <a:t>Search options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11" name="Picture 10" descr="Graphical user interface, website&#10;&#10;Description automatically generated">
            <a:extLst>
              <a:ext uri="{FF2B5EF4-FFF2-40B4-BE49-F238E27FC236}">
                <a16:creationId xmlns:a16="http://schemas.microsoft.com/office/drawing/2014/main" id="{852674B0-A160-B641-964F-7800C11E0572}"/>
              </a:ext>
            </a:extLst>
          </p:cNvPr>
          <p:cNvPicPr>
            <a:picLocks noChangeAspect="1"/>
          </p:cNvPicPr>
          <p:nvPr/>
        </p:nvPicPr>
        <p:blipFill>
          <a:blip r:embed="rId4"/>
          <a:stretch>
            <a:fillRect/>
          </a:stretch>
        </p:blipFill>
        <p:spPr>
          <a:xfrm>
            <a:off x="376810" y="934394"/>
            <a:ext cx="5374725" cy="2957573"/>
          </a:xfrm>
          <a:prstGeom prst="rect">
            <a:avLst/>
          </a:prstGeom>
        </p:spPr>
      </p:pic>
      <p:pic>
        <p:nvPicPr>
          <p:cNvPr id="19" name="Picture 18" descr="A picture containing text, person, screenshot&#10;&#10;Description automatically generated">
            <a:extLst>
              <a:ext uri="{FF2B5EF4-FFF2-40B4-BE49-F238E27FC236}">
                <a16:creationId xmlns:a16="http://schemas.microsoft.com/office/drawing/2014/main" id="{9B217ED6-881E-5542-86CD-B28A3A6ABAA9}"/>
              </a:ext>
            </a:extLst>
          </p:cNvPr>
          <p:cNvPicPr>
            <a:picLocks noChangeAspect="1"/>
          </p:cNvPicPr>
          <p:nvPr/>
        </p:nvPicPr>
        <p:blipFill>
          <a:blip r:embed="rId5"/>
          <a:stretch>
            <a:fillRect/>
          </a:stretch>
        </p:blipFill>
        <p:spPr>
          <a:xfrm>
            <a:off x="6786070" y="1826249"/>
            <a:ext cx="5022942" cy="3418336"/>
          </a:xfrm>
          <a:prstGeom prst="rect">
            <a:avLst/>
          </a:prstGeom>
        </p:spPr>
      </p:pic>
      <p:sp>
        <p:nvSpPr>
          <p:cNvPr id="20" name="Rectangle 19">
            <a:extLst>
              <a:ext uri="{FF2B5EF4-FFF2-40B4-BE49-F238E27FC236}">
                <a16:creationId xmlns:a16="http://schemas.microsoft.com/office/drawing/2014/main" id="{F19BF57E-B979-7B48-BF26-69E6297C8DA7}"/>
              </a:ext>
            </a:extLst>
          </p:cNvPr>
          <p:cNvSpPr/>
          <p:nvPr/>
        </p:nvSpPr>
        <p:spPr>
          <a:xfrm>
            <a:off x="1356743" y="4180388"/>
            <a:ext cx="3414857" cy="13922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All images that contain the words </a:t>
            </a:r>
            <a:r>
              <a:rPr lang="en-US" b="1" dirty="0">
                <a:solidFill>
                  <a:schemeClr val="tx1"/>
                </a:solidFill>
              </a:rPr>
              <a:t>Mechanical Science and Engineering </a:t>
            </a:r>
            <a:r>
              <a:rPr lang="en-US" dirty="0">
                <a:solidFill>
                  <a:schemeClr val="tx1"/>
                </a:solidFill>
              </a:rPr>
              <a:t>and </a:t>
            </a:r>
            <a:r>
              <a:rPr lang="en-US" b="1" dirty="0">
                <a:solidFill>
                  <a:schemeClr val="tx1"/>
                </a:solidFill>
              </a:rPr>
              <a:t>graduates</a:t>
            </a:r>
            <a:r>
              <a:rPr lang="en-US" dirty="0">
                <a:solidFill>
                  <a:schemeClr val="tx1"/>
                </a:solidFill>
              </a:rPr>
              <a:t> in the database’s metadata will show up here.</a:t>
            </a:r>
          </a:p>
        </p:txBody>
      </p:sp>
      <p:sp>
        <p:nvSpPr>
          <p:cNvPr id="21" name="Rectangle 20">
            <a:extLst>
              <a:ext uri="{FF2B5EF4-FFF2-40B4-BE49-F238E27FC236}">
                <a16:creationId xmlns:a16="http://schemas.microsoft.com/office/drawing/2014/main" id="{FA9ACA2B-C0AD-DF43-AA24-458815FA6102}"/>
              </a:ext>
            </a:extLst>
          </p:cNvPr>
          <p:cNvSpPr/>
          <p:nvPr/>
        </p:nvSpPr>
        <p:spPr>
          <a:xfrm>
            <a:off x="7028991" y="5111250"/>
            <a:ext cx="3433313" cy="104081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Click on a particular image and searchable words, part of metadata, will accompany the image.</a:t>
            </a:r>
          </a:p>
        </p:txBody>
      </p:sp>
      <p:cxnSp>
        <p:nvCxnSpPr>
          <p:cNvPr id="26" name="Straight Arrow Connector 25">
            <a:extLst>
              <a:ext uri="{FF2B5EF4-FFF2-40B4-BE49-F238E27FC236}">
                <a16:creationId xmlns:a16="http://schemas.microsoft.com/office/drawing/2014/main" id="{962E2CD0-1AB1-674A-A239-9D23F417A0CB}"/>
              </a:ext>
            </a:extLst>
          </p:cNvPr>
          <p:cNvCxnSpPr>
            <a:cxnSpLocks/>
          </p:cNvCxnSpPr>
          <p:nvPr/>
        </p:nvCxnSpPr>
        <p:spPr>
          <a:xfrm>
            <a:off x="5859048" y="3429000"/>
            <a:ext cx="819509" cy="4629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713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Metadata</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10" name="Picture 9" descr="A group of people wearing face masks&#10;&#10;Description automatically generated with low confidence">
            <a:extLst>
              <a:ext uri="{FF2B5EF4-FFF2-40B4-BE49-F238E27FC236}">
                <a16:creationId xmlns:a16="http://schemas.microsoft.com/office/drawing/2014/main" id="{B9C069DF-C49C-EE4B-A455-DD4B1CB032B0}"/>
              </a:ext>
            </a:extLst>
          </p:cNvPr>
          <p:cNvPicPr>
            <a:picLocks noChangeAspect="1"/>
          </p:cNvPicPr>
          <p:nvPr/>
        </p:nvPicPr>
        <p:blipFill>
          <a:blip r:embed="rId4"/>
          <a:stretch>
            <a:fillRect/>
          </a:stretch>
        </p:blipFill>
        <p:spPr>
          <a:xfrm>
            <a:off x="432170" y="1073785"/>
            <a:ext cx="5858705" cy="3800140"/>
          </a:xfrm>
          <a:prstGeom prst="rect">
            <a:avLst/>
          </a:prstGeom>
        </p:spPr>
      </p:pic>
      <p:pic>
        <p:nvPicPr>
          <p:cNvPr id="17" name="Picture 16" descr="Text&#10;&#10;Description automatically generated with medium confidence">
            <a:extLst>
              <a:ext uri="{FF2B5EF4-FFF2-40B4-BE49-F238E27FC236}">
                <a16:creationId xmlns:a16="http://schemas.microsoft.com/office/drawing/2014/main" id="{78EDE207-31E8-6343-B909-3DDCA235B6E1}"/>
              </a:ext>
            </a:extLst>
          </p:cNvPr>
          <p:cNvPicPr>
            <a:picLocks noChangeAspect="1"/>
          </p:cNvPicPr>
          <p:nvPr/>
        </p:nvPicPr>
        <p:blipFill>
          <a:blip r:embed="rId5"/>
          <a:stretch>
            <a:fillRect/>
          </a:stretch>
        </p:blipFill>
        <p:spPr>
          <a:xfrm>
            <a:off x="10572304" y="1273018"/>
            <a:ext cx="1372178" cy="4809744"/>
          </a:xfrm>
          <a:prstGeom prst="rect">
            <a:avLst/>
          </a:prstGeom>
        </p:spPr>
      </p:pic>
      <p:pic>
        <p:nvPicPr>
          <p:cNvPr id="20" name="Picture 19" descr="Graphical user interface&#10;&#10;Description automatically generated with low confidence">
            <a:extLst>
              <a:ext uri="{FF2B5EF4-FFF2-40B4-BE49-F238E27FC236}">
                <a16:creationId xmlns:a16="http://schemas.microsoft.com/office/drawing/2014/main" id="{AC4DA6C2-4209-0847-BB5D-2F4F1089AA68}"/>
              </a:ext>
            </a:extLst>
          </p:cNvPr>
          <p:cNvPicPr>
            <a:picLocks noChangeAspect="1"/>
          </p:cNvPicPr>
          <p:nvPr/>
        </p:nvPicPr>
        <p:blipFill>
          <a:blip r:embed="rId6"/>
          <a:stretch>
            <a:fillRect/>
          </a:stretch>
        </p:blipFill>
        <p:spPr>
          <a:xfrm>
            <a:off x="8794718" y="4281969"/>
            <a:ext cx="1864883" cy="2021212"/>
          </a:xfrm>
          <a:prstGeom prst="rect">
            <a:avLst/>
          </a:prstGeom>
        </p:spPr>
      </p:pic>
      <p:sp>
        <p:nvSpPr>
          <p:cNvPr id="21" name="Rectangle 20">
            <a:extLst>
              <a:ext uri="{FF2B5EF4-FFF2-40B4-BE49-F238E27FC236}">
                <a16:creationId xmlns:a16="http://schemas.microsoft.com/office/drawing/2014/main" id="{A73C1DDE-8FF4-0F40-9CBE-689C4B686256}"/>
              </a:ext>
            </a:extLst>
          </p:cNvPr>
          <p:cNvSpPr/>
          <p:nvPr/>
        </p:nvSpPr>
        <p:spPr>
          <a:xfrm>
            <a:off x="376810" y="5028945"/>
            <a:ext cx="5719190" cy="133572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a:p>
            <a:pPr algn="ctr"/>
            <a:r>
              <a:rPr lang="en-US" sz="1600" dirty="0">
                <a:solidFill>
                  <a:schemeClr val="tx1"/>
                </a:solidFill>
              </a:rPr>
              <a:t>Our metadata includes fields like Description/Caption, Headline, Keywords, City, State, Credit, Source, and Copyright. Any words found in these fields make content more searchable to you. </a:t>
            </a:r>
          </a:p>
          <a:p>
            <a:pPr algn="ctr"/>
            <a:endParaRPr lang="en-US" dirty="0">
              <a:solidFill>
                <a:schemeClr val="tx1"/>
              </a:solidFill>
            </a:endParaRPr>
          </a:p>
        </p:txBody>
      </p:sp>
      <p:pic>
        <p:nvPicPr>
          <p:cNvPr id="23" name="Picture 22" descr="A picture containing text, person, screenshot&#10;&#10;Description automatically generated">
            <a:extLst>
              <a:ext uri="{FF2B5EF4-FFF2-40B4-BE49-F238E27FC236}">
                <a16:creationId xmlns:a16="http://schemas.microsoft.com/office/drawing/2014/main" id="{A7EB11AB-49B9-CC4B-9693-51702BE4F99D}"/>
              </a:ext>
            </a:extLst>
          </p:cNvPr>
          <p:cNvPicPr>
            <a:picLocks noChangeAspect="1"/>
          </p:cNvPicPr>
          <p:nvPr/>
        </p:nvPicPr>
        <p:blipFill>
          <a:blip r:embed="rId7"/>
          <a:stretch>
            <a:fillRect/>
          </a:stretch>
        </p:blipFill>
        <p:spPr>
          <a:xfrm>
            <a:off x="7689608" y="1273018"/>
            <a:ext cx="2969993" cy="2021212"/>
          </a:xfrm>
          <a:prstGeom prst="rect">
            <a:avLst/>
          </a:prstGeom>
        </p:spPr>
      </p:pic>
      <p:sp>
        <p:nvSpPr>
          <p:cNvPr id="25" name="Rectangle 24">
            <a:extLst>
              <a:ext uri="{FF2B5EF4-FFF2-40B4-BE49-F238E27FC236}">
                <a16:creationId xmlns:a16="http://schemas.microsoft.com/office/drawing/2014/main" id="{FF5FB4B8-A434-C542-BC30-39B4274AB346}"/>
              </a:ext>
            </a:extLst>
          </p:cNvPr>
          <p:cNvSpPr/>
          <p:nvPr/>
        </p:nvSpPr>
        <p:spPr>
          <a:xfrm>
            <a:off x="7689608" y="3139609"/>
            <a:ext cx="2882696" cy="10700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Scroll to the bottom of the metadata associated with your photo, and you’ll find its related </a:t>
            </a:r>
            <a:r>
              <a:rPr lang="en-US" sz="1600" b="1" dirty="0">
                <a:solidFill>
                  <a:schemeClr val="tx1"/>
                </a:solidFill>
              </a:rPr>
              <a:t>keywords</a:t>
            </a:r>
            <a:r>
              <a:rPr lang="en-US" sz="1600" dirty="0">
                <a:solidFill>
                  <a:schemeClr val="tx1"/>
                </a:solidFill>
              </a:rPr>
              <a:t>.</a:t>
            </a:r>
          </a:p>
        </p:txBody>
      </p:sp>
    </p:spTree>
    <p:extLst>
      <p:ext uri="{BB962C8B-B14F-4D97-AF65-F5344CB8AC3E}">
        <p14:creationId xmlns:p14="http://schemas.microsoft.com/office/powerpoint/2010/main" val="2796897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49" name="Google Shape;149;p7"/>
          <p:cNvSpPr txBox="1"/>
          <p:nvPr/>
        </p:nvSpPr>
        <p:spPr>
          <a:xfrm>
            <a:off x="9911508" y="7302639"/>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A5A5A5"/>
                </a:solidFill>
                <a:latin typeface="+mn-lt"/>
                <a:ea typeface="Helvetica Neue Light"/>
                <a:cs typeface="Helvetica Neue Light"/>
                <a:sym typeface="Helvetica Neue Light"/>
              </a:rPr>
              <a:t>IMAGE / GAPHIC</a:t>
            </a:r>
            <a:endParaRPr dirty="0">
              <a:latin typeface="+mn-lt"/>
            </a:endParaRPr>
          </a:p>
        </p:txBody>
      </p:sp>
      <p:sp>
        <p:nvSpPr>
          <p:cNvPr id="151" name="Google Shape;151;p7"/>
          <p:cNvSpPr txBox="1"/>
          <p:nvPr/>
        </p:nvSpPr>
        <p:spPr>
          <a:xfrm>
            <a:off x="10263491" y="7487305"/>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A5A5A5"/>
                </a:solidFill>
                <a:latin typeface="+mn-lt"/>
                <a:ea typeface="Helvetica Neue Light"/>
                <a:cs typeface="Helvetica Neue Light"/>
                <a:sym typeface="Helvetica Neue Light"/>
              </a:rPr>
              <a:t>IMAGE / GRAPHIC</a:t>
            </a:r>
            <a:endParaRPr dirty="0">
              <a:latin typeface="+mn-lt"/>
            </a:endParaRPr>
          </a:p>
        </p:txBody>
      </p:sp>
      <p:sp>
        <p:nvSpPr>
          <p:cNvPr id="13" name="Google Shape;100;p1">
            <a:extLst>
              <a:ext uri="{FF2B5EF4-FFF2-40B4-BE49-F238E27FC236}">
                <a16:creationId xmlns:a16="http://schemas.microsoft.com/office/drawing/2014/main" id="{F68AD234-16BC-9E4C-93DE-99379D2E7033}"/>
              </a:ext>
            </a:extLst>
          </p:cNvPr>
          <p:cNvSpPr txBox="1"/>
          <p:nvPr/>
        </p:nvSpPr>
        <p:spPr>
          <a:xfrm>
            <a:off x="376809" y="237060"/>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Keywords</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17" name="Picture 16" descr="A close up of a logo&#10;&#10;Description automatically generated">
            <a:extLst>
              <a:ext uri="{FF2B5EF4-FFF2-40B4-BE49-F238E27FC236}">
                <a16:creationId xmlns:a16="http://schemas.microsoft.com/office/drawing/2014/main" id="{FFFACEAB-54EC-324F-B691-DA1345847F1B}"/>
              </a:ext>
            </a:extLst>
          </p:cNvPr>
          <p:cNvPicPr>
            <a:picLocks noChangeAspect="1"/>
          </p:cNvPicPr>
          <p:nvPr/>
        </p:nvPicPr>
        <p:blipFill>
          <a:blip r:embed="rId3"/>
          <a:stretch>
            <a:fillRect/>
          </a:stretch>
        </p:blipFill>
        <p:spPr>
          <a:xfrm>
            <a:off x="11554210" y="235709"/>
            <a:ext cx="277906" cy="401420"/>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D2F57858-2574-0A4C-8B27-7E8CFB86B5D3}"/>
              </a:ext>
            </a:extLst>
          </p:cNvPr>
          <p:cNvPicPr>
            <a:picLocks noChangeAspect="1"/>
          </p:cNvPicPr>
          <p:nvPr/>
        </p:nvPicPr>
        <p:blipFill>
          <a:blip r:embed="rId4">
            <a:alphaModFix/>
            <a:extLst>
              <a:ext uri="{BEBA8EAE-BF5A-486C-A8C5-ECC9F3942E4B}">
                <a14:imgProps xmlns:a14="http://schemas.microsoft.com/office/drawing/2010/main">
                  <a14:imgLayer r:embed="rId5">
                    <a14:imgEffect>
                      <a14:saturation sat="24000"/>
                    </a14:imgEffect>
                  </a14:imgLayer>
                </a14:imgProps>
              </a:ext>
            </a:extLst>
          </a:blip>
          <a:stretch>
            <a:fillRect/>
          </a:stretch>
        </p:blipFill>
        <p:spPr>
          <a:xfrm>
            <a:off x="1031011" y="1015484"/>
            <a:ext cx="2941298" cy="3334219"/>
          </a:xfrm>
          <a:prstGeom prst="rect">
            <a:avLst/>
          </a:prstGeom>
        </p:spPr>
      </p:pic>
      <p:sp>
        <p:nvSpPr>
          <p:cNvPr id="8" name="Rectangle 7">
            <a:extLst>
              <a:ext uri="{FF2B5EF4-FFF2-40B4-BE49-F238E27FC236}">
                <a16:creationId xmlns:a16="http://schemas.microsoft.com/office/drawing/2014/main" id="{1943E5D8-0E6D-4C4A-93E4-5C0BB0DA8DFB}"/>
              </a:ext>
            </a:extLst>
          </p:cNvPr>
          <p:cNvSpPr/>
          <p:nvPr/>
        </p:nvSpPr>
        <p:spPr>
          <a:xfrm>
            <a:off x="1311509" y="4138778"/>
            <a:ext cx="2380302" cy="212095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You can click on a word, like </a:t>
            </a:r>
            <a:r>
              <a:rPr lang="en-US" sz="1600" b="1" dirty="0">
                <a:solidFill>
                  <a:schemeClr val="tx1"/>
                </a:solidFill>
              </a:rPr>
              <a:t>research group</a:t>
            </a:r>
            <a:r>
              <a:rPr lang="en-US" sz="1600" dirty="0">
                <a:solidFill>
                  <a:schemeClr val="tx1"/>
                </a:solidFill>
              </a:rPr>
              <a:t>, which leads you to all images that include that word. You can always modify the search so that the word is included in content, like Video.</a:t>
            </a:r>
          </a:p>
        </p:txBody>
      </p:sp>
      <p:pic>
        <p:nvPicPr>
          <p:cNvPr id="12" name="Picture 11" descr="Graphical user interface, application, website&#10;&#10;Description automatically generated">
            <a:extLst>
              <a:ext uri="{FF2B5EF4-FFF2-40B4-BE49-F238E27FC236}">
                <a16:creationId xmlns:a16="http://schemas.microsoft.com/office/drawing/2014/main" id="{855AF600-2BE6-FF4E-A8D8-E139FF8E6B89}"/>
              </a:ext>
            </a:extLst>
          </p:cNvPr>
          <p:cNvPicPr>
            <a:picLocks noChangeAspect="1"/>
          </p:cNvPicPr>
          <p:nvPr/>
        </p:nvPicPr>
        <p:blipFill>
          <a:blip r:embed="rId6">
            <a:alphaModFix/>
          </a:blip>
          <a:stretch>
            <a:fillRect/>
          </a:stretch>
        </p:blipFill>
        <p:spPr>
          <a:xfrm>
            <a:off x="4425042" y="1015484"/>
            <a:ext cx="6972810" cy="4677844"/>
          </a:xfrm>
          <a:prstGeom prst="rect">
            <a:avLst/>
          </a:prstGeom>
          <a:noFill/>
          <a:ln>
            <a:noFill/>
          </a:ln>
        </p:spPr>
      </p:pic>
      <p:cxnSp>
        <p:nvCxnSpPr>
          <p:cNvPr id="21" name="Straight Connector 20">
            <a:extLst>
              <a:ext uri="{FF2B5EF4-FFF2-40B4-BE49-F238E27FC236}">
                <a16:creationId xmlns:a16="http://schemas.microsoft.com/office/drawing/2014/main" id="{DB0C1B9C-DDBD-7B48-95E7-8C7F988BAEC2}"/>
              </a:ext>
            </a:extLst>
          </p:cNvPr>
          <p:cNvCxnSpPr/>
          <p:nvPr/>
        </p:nvCxnSpPr>
        <p:spPr>
          <a:xfrm>
            <a:off x="1353312" y="2856896"/>
            <a:ext cx="13457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38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Google Shape;145;p7">
            <a:extLst>
              <a:ext uri="{FF2B5EF4-FFF2-40B4-BE49-F238E27FC236}">
                <a16:creationId xmlns:a16="http://schemas.microsoft.com/office/drawing/2014/main" id="{0A953C53-4907-4049-9D4D-A7060C6E730F}"/>
              </a:ext>
            </a:extLst>
          </p:cNvPr>
          <p:cNvSpPr/>
          <p:nvPr/>
        </p:nvSpPr>
        <p:spPr>
          <a:xfrm rot="10800000" flipH="1">
            <a:off x="-1" y="0"/>
            <a:ext cx="12192000" cy="918764"/>
          </a:xfrm>
          <a:prstGeom prst="rect">
            <a:avLst/>
          </a:prstGeom>
          <a:gradFill>
            <a:gsLst>
              <a:gs pos="0">
                <a:srgbClr val="1B4284"/>
              </a:gs>
              <a:gs pos="100000">
                <a:srgbClr val="13294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pic>
        <p:nvPicPr>
          <p:cNvPr id="12" name="Picture 11" descr="A close up of a logo&#10;&#10;Description automatically generated">
            <a:extLst>
              <a:ext uri="{FF2B5EF4-FFF2-40B4-BE49-F238E27FC236}">
                <a16:creationId xmlns:a16="http://schemas.microsoft.com/office/drawing/2014/main" id="{2064AA1B-F967-7B47-A025-1925E8E13363}"/>
              </a:ext>
            </a:extLst>
          </p:cNvPr>
          <p:cNvPicPr>
            <a:picLocks noChangeAspect="1"/>
          </p:cNvPicPr>
          <p:nvPr/>
        </p:nvPicPr>
        <p:blipFill>
          <a:blip r:embed="rId3"/>
          <a:stretch>
            <a:fillRect/>
          </a:stretch>
        </p:blipFill>
        <p:spPr>
          <a:xfrm>
            <a:off x="11554210" y="235709"/>
            <a:ext cx="277906" cy="401420"/>
          </a:xfrm>
          <a:prstGeom prst="rect">
            <a:avLst/>
          </a:prstGeom>
        </p:spPr>
      </p:pic>
      <p:sp>
        <p:nvSpPr>
          <p:cNvPr id="13" name="Google Shape;100;p1">
            <a:extLst>
              <a:ext uri="{FF2B5EF4-FFF2-40B4-BE49-F238E27FC236}">
                <a16:creationId xmlns:a16="http://schemas.microsoft.com/office/drawing/2014/main" id="{F68AD234-16BC-9E4C-93DE-99379D2E7033}"/>
              </a:ext>
            </a:extLst>
          </p:cNvPr>
          <p:cNvSpPr txBox="1"/>
          <p:nvPr/>
        </p:nvSpPr>
        <p:spPr>
          <a:xfrm>
            <a:off x="376810" y="267162"/>
            <a:ext cx="11026928"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000" dirty="0">
                <a:solidFill>
                  <a:schemeClr val="lt1"/>
                </a:solidFill>
                <a:ea typeface="Helvetica Neue Light"/>
                <a:cs typeface="Helvetica Neue Light"/>
                <a:sym typeface="Helvetica Neue Light"/>
              </a:rPr>
              <a:t>Chosen content</a:t>
            </a:r>
            <a:endParaRPr lang="en-US" sz="2000" dirty="0">
              <a:solidFill>
                <a:schemeClr val="lt1"/>
              </a:solidFill>
              <a:latin typeface="+mn-lt"/>
              <a:ea typeface="Helvetica Neue Light"/>
              <a:cs typeface="Helvetica Neue Light"/>
              <a:sym typeface="Helvetica Neue Light"/>
            </a:endParaRPr>
          </a:p>
        </p:txBody>
      </p:sp>
      <p:sp>
        <p:nvSpPr>
          <p:cNvPr id="14" name="Google Shape;145;p7">
            <a:extLst>
              <a:ext uri="{FF2B5EF4-FFF2-40B4-BE49-F238E27FC236}">
                <a16:creationId xmlns:a16="http://schemas.microsoft.com/office/drawing/2014/main" id="{AFEC5F62-3030-0049-B9A7-09C71CEE56BA}"/>
              </a:ext>
            </a:extLst>
          </p:cNvPr>
          <p:cNvSpPr/>
          <p:nvPr/>
        </p:nvSpPr>
        <p:spPr>
          <a:xfrm rot="10800000" flipH="1">
            <a:off x="0" y="6437016"/>
            <a:ext cx="12191999" cy="420984"/>
          </a:xfrm>
          <a:prstGeom prst="rect">
            <a:avLst/>
          </a:prstGeom>
          <a:solidFill>
            <a:schemeClr val="bg1">
              <a:lumMod val="6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6" name="Google Shape;145;p7">
            <a:extLst>
              <a:ext uri="{FF2B5EF4-FFF2-40B4-BE49-F238E27FC236}">
                <a16:creationId xmlns:a16="http://schemas.microsoft.com/office/drawing/2014/main" id="{2C16E00E-5CBA-774A-B447-B23B6FFACA8B}"/>
              </a:ext>
            </a:extLst>
          </p:cNvPr>
          <p:cNvSpPr/>
          <p:nvPr/>
        </p:nvSpPr>
        <p:spPr>
          <a:xfrm rot="10800000" flipH="1">
            <a:off x="8745648" y="6437016"/>
            <a:ext cx="3446352" cy="420984"/>
          </a:xfrm>
          <a:custGeom>
            <a:avLst/>
            <a:gdLst>
              <a:gd name="connsiteX0" fmla="*/ 0 w 3446352"/>
              <a:gd name="connsiteY0" fmla="*/ 0 h 420984"/>
              <a:gd name="connsiteX1" fmla="*/ 3446352 w 3446352"/>
              <a:gd name="connsiteY1" fmla="*/ 0 h 420984"/>
              <a:gd name="connsiteX2" fmla="*/ 3446352 w 3446352"/>
              <a:gd name="connsiteY2" fmla="*/ 420984 h 420984"/>
              <a:gd name="connsiteX3" fmla="*/ 0 w 3446352"/>
              <a:gd name="connsiteY3" fmla="*/ 420984 h 420984"/>
              <a:gd name="connsiteX4" fmla="*/ 0 w 3446352"/>
              <a:gd name="connsiteY4" fmla="*/ 0 h 420984"/>
              <a:gd name="connsiteX0" fmla="*/ 0 w 3446352"/>
              <a:gd name="connsiteY0" fmla="*/ 0 h 420984"/>
              <a:gd name="connsiteX1" fmla="*/ 3446352 w 3446352"/>
              <a:gd name="connsiteY1" fmla="*/ 0 h 420984"/>
              <a:gd name="connsiteX2" fmla="*/ 3446352 w 3446352"/>
              <a:gd name="connsiteY2" fmla="*/ 420984 h 420984"/>
              <a:gd name="connsiteX3" fmla="*/ 269875 w 3446352"/>
              <a:gd name="connsiteY3" fmla="*/ 420984 h 420984"/>
              <a:gd name="connsiteX4" fmla="*/ 0 w 3446352"/>
              <a:gd name="connsiteY4" fmla="*/ 0 h 42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352" h="420984">
                <a:moveTo>
                  <a:pt x="0" y="0"/>
                </a:moveTo>
                <a:lnTo>
                  <a:pt x="3446352" y="0"/>
                </a:lnTo>
                <a:lnTo>
                  <a:pt x="3446352" y="420984"/>
                </a:lnTo>
                <a:lnTo>
                  <a:pt x="269875" y="420984"/>
                </a:lnTo>
                <a:lnTo>
                  <a:pt x="0" y="0"/>
                </a:lnTo>
                <a:close/>
              </a:path>
            </a:pathLst>
          </a:custGeom>
          <a:solidFill>
            <a:schemeClr val="bg1">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8" name="Google Shape;100;p1">
            <a:extLst>
              <a:ext uri="{FF2B5EF4-FFF2-40B4-BE49-F238E27FC236}">
                <a16:creationId xmlns:a16="http://schemas.microsoft.com/office/drawing/2014/main" id="{17DE7431-2EEC-E24D-8ABD-CDDCB604DB2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spc="300" dirty="0">
                <a:solidFill>
                  <a:schemeClr val="bg1"/>
                </a:solidFill>
                <a:latin typeface="+mn-lt"/>
                <a:ea typeface="Helvetica Neue Light"/>
                <a:cs typeface="Helvetica Neue Light"/>
                <a:sym typeface="Helvetica Neue Light"/>
              </a:rPr>
              <a:t>GRAINGER ENGINEERING</a:t>
            </a:r>
          </a:p>
        </p:txBody>
      </p:sp>
      <p:pic>
        <p:nvPicPr>
          <p:cNvPr id="3" name="Picture 2" descr="A picture containing text, outdoor&#10;&#10;Description automatically generated">
            <a:extLst>
              <a:ext uri="{FF2B5EF4-FFF2-40B4-BE49-F238E27FC236}">
                <a16:creationId xmlns:a16="http://schemas.microsoft.com/office/drawing/2014/main" id="{FFB5DFC1-82D1-A34B-ABEF-D2638F9A3164}"/>
              </a:ext>
            </a:extLst>
          </p:cNvPr>
          <p:cNvPicPr>
            <a:picLocks noChangeAspect="1"/>
          </p:cNvPicPr>
          <p:nvPr/>
        </p:nvPicPr>
        <p:blipFill>
          <a:blip r:embed="rId4"/>
          <a:stretch>
            <a:fillRect/>
          </a:stretch>
        </p:blipFill>
        <p:spPr>
          <a:xfrm>
            <a:off x="63756" y="993748"/>
            <a:ext cx="7507956" cy="5443268"/>
          </a:xfrm>
          <a:prstGeom prst="rect">
            <a:avLst/>
          </a:prstGeom>
        </p:spPr>
      </p:pic>
      <p:sp>
        <p:nvSpPr>
          <p:cNvPr id="6" name="TextBox 5">
            <a:extLst>
              <a:ext uri="{FF2B5EF4-FFF2-40B4-BE49-F238E27FC236}">
                <a16:creationId xmlns:a16="http://schemas.microsoft.com/office/drawing/2014/main" id="{B7D8E0C4-AAE4-E94D-8763-D058662995EE}"/>
              </a:ext>
            </a:extLst>
          </p:cNvPr>
          <p:cNvSpPr txBox="1"/>
          <p:nvPr/>
        </p:nvSpPr>
        <p:spPr>
          <a:xfrm>
            <a:off x="8097106" y="1201531"/>
            <a:ext cx="3706720" cy="923330"/>
          </a:xfrm>
          <a:prstGeom prst="rect">
            <a:avLst/>
          </a:prstGeom>
          <a:noFill/>
        </p:spPr>
        <p:txBody>
          <a:bodyPr wrap="square" rtlCol="0">
            <a:spAutoFit/>
          </a:bodyPr>
          <a:lstStyle/>
          <a:p>
            <a:r>
              <a:rPr lang="en-US" dirty="0"/>
              <a:t>Those icons on the bottom right area </a:t>
            </a:r>
          </a:p>
          <a:p>
            <a:r>
              <a:rPr lang="en-US" dirty="0"/>
              <a:t>of the image have a function.</a:t>
            </a:r>
          </a:p>
          <a:p>
            <a:endParaRPr lang="en-US" dirty="0"/>
          </a:p>
        </p:txBody>
      </p:sp>
      <p:pic>
        <p:nvPicPr>
          <p:cNvPr id="9" name="Picture 8" descr="A picture containing application&#10;&#10;Description automatically generated">
            <a:extLst>
              <a:ext uri="{FF2B5EF4-FFF2-40B4-BE49-F238E27FC236}">
                <a16:creationId xmlns:a16="http://schemas.microsoft.com/office/drawing/2014/main" id="{6F3C875E-4566-084E-BC2C-720C54C6701D}"/>
              </a:ext>
            </a:extLst>
          </p:cNvPr>
          <p:cNvPicPr>
            <a:picLocks noChangeAspect="1"/>
          </p:cNvPicPr>
          <p:nvPr/>
        </p:nvPicPr>
        <p:blipFill>
          <a:blip r:embed="rId5"/>
          <a:stretch>
            <a:fillRect/>
          </a:stretch>
        </p:blipFill>
        <p:spPr>
          <a:xfrm>
            <a:off x="8036720" y="2202404"/>
            <a:ext cx="803619" cy="652940"/>
          </a:xfrm>
          <a:prstGeom prst="rect">
            <a:avLst/>
          </a:prstGeom>
        </p:spPr>
      </p:pic>
      <p:pic>
        <p:nvPicPr>
          <p:cNvPr id="11" name="Picture 10" descr="Icon&#10;&#10;Description automatically generated">
            <a:extLst>
              <a:ext uri="{FF2B5EF4-FFF2-40B4-BE49-F238E27FC236}">
                <a16:creationId xmlns:a16="http://schemas.microsoft.com/office/drawing/2014/main" id="{8E3ABE32-6A8D-4240-B3E1-8C40E0D6F08D}"/>
              </a:ext>
            </a:extLst>
          </p:cNvPr>
          <p:cNvPicPr>
            <a:picLocks noChangeAspect="1"/>
          </p:cNvPicPr>
          <p:nvPr/>
        </p:nvPicPr>
        <p:blipFill>
          <a:blip r:embed="rId6"/>
          <a:stretch>
            <a:fillRect/>
          </a:stretch>
        </p:blipFill>
        <p:spPr>
          <a:xfrm>
            <a:off x="8036720" y="3024951"/>
            <a:ext cx="748159" cy="652939"/>
          </a:xfrm>
          <a:prstGeom prst="rect">
            <a:avLst/>
          </a:prstGeom>
        </p:spPr>
      </p:pic>
      <p:pic>
        <p:nvPicPr>
          <p:cNvPr id="20" name="Picture 19" descr="Icon&#10;&#10;Description automatically generated">
            <a:extLst>
              <a:ext uri="{FF2B5EF4-FFF2-40B4-BE49-F238E27FC236}">
                <a16:creationId xmlns:a16="http://schemas.microsoft.com/office/drawing/2014/main" id="{6D6A1D9F-6261-F842-A5A9-C7BD1F84B7FB}"/>
              </a:ext>
            </a:extLst>
          </p:cNvPr>
          <p:cNvPicPr>
            <a:picLocks noChangeAspect="1"/>
          </p:cNvPicPr>
          <p:nvPr/>
        </p:nvPicPr>
        <p:blipFill>
          <a:blip r:embed="rId7"/>
          <a:stretch>
            <a:fillRect/>
          </a:stretch>
        </p:blipFill>
        <p:spPr>
          <a:xfrm>
            <a:off x="8027539" y="3847497"/>
            <a:ext cx="812800" cy="584200"/>
          </a:xfrm>
          <a:prstGeom prst="rect">
            <a:avLst/>
          </a:prstGeom>
        </p:spPr>
      </p:pic>
      <p:pic>
        <p:nvPicPr>
          <p:cNvPr id="22" name="Picture 21" descr="A picture containing wrench, handcart, tool&#10;&#10;Description automatically generated">
            <a:extLst>
              <a:ext uri="{FF2B5EF4-FFF2-40B4-BE49-F238E27FC236}">
                <a16:creationId xmlns:a16="http://schemas.microsoft.com/office/drawing/2014/main" id="{CE56FB3B-6686-664A-ADC8-C5A512297637}"/>
              </a:ext>
            </a:extLst>
          </p:cNvPr>
          <p:cNvPicPr>
            <a:picLocks noChangeAspect="1"/>
          </p:cNvPicPr>
          <p:nvPr/>
        </p:nvPicPr>
        <p:blipFill>
          <a:blip r:embed="rId8"/>
          <a:stretch>
            <a:fillRect/>
          </a:stretch>
        </p:blipFill>
        <p:spPr>
          <a:xfrm>
            <a:off x="8036720" y="4601304"/>
            <a:ext cx="750603" cy="585216"/>
          </a:xfrm>
          <a:prstGeom prst="rect">
            <a:avLst/>
          </a:prstGeom>
        </p:spPr>
      </p:pic>
      <p:sp>
        <p:nvSpPr>
          <p:cNvPr id="24" name="TextBox 23">
            <a:extLst>
              <a:ext uri="{FF2B5EF4-FFF2-40B4-BE49-F238E27FC236}">
                <a16:creationId xmlns:a16="http://schemas.microsoft.com/office/drawing/2014/main" id="{6641A256-710D-6744-A329-3DF2F74D5D32}"/>
              </a:ext>
            </a:extLst>
          </p:cNvPr>
          <p:cNvSpPr txBox="1"/>
          <p:nvPr/>
        </p:nvSpPr>
        <p:spPr>
          <a:xfrm>
            <a:off x="9120915" y="2374985"/>
            <a:ext cx="2547877" cy="307777"/>
          </a:xfrm>
          <a:prstGeom prst="rect">
            <a:avLst/>
          </a:prstGeom>
          <a:noFill/>
        </p:spPr>
        <p:txBody>
          <a:bodyPr wrap="none" rtlCol="0">
            <a:spAutoFit/>
          </a:bodyPr>
          <a:lstStyle/>
          <a:p>
            <a:r>
              <a:rPr lang="en-US" sz="1400" dirty="0"/>
              <a:t>For lightbox, which we don’t use</a:t>
            </a:r>
          </a:p>
        </p:txBody>
      </p:sp>
      <p:sp>
        <p:nvSpPr>
          <p:cNvPr id="25" name="TextBox 24">
            <a:extLst>
              <a:ext uri="{FF2B5EF4-FFF2-40B4-BE49-F238E27FC236}">
                <a16:creationId xmlns:a16="http://schemas.microsoft.com/office/drawing/2014/main" id="{3A47D50B-A325-704F-8F6E-3DA1E3F05339}"/>
              </a:ext>
            </a:extLst>
          </p:cNvPr>
          <p:cNvSpPr txBox="1"/>
          <p:nvPr/>
        </p:nvSpPr>
        <p:spPr>
          <a:xfrm>
            <a:off x="9120915" y="3121223"/>
            <a:ext cx="2302682" cy="307777"/>
          </a:xfrm>
          <a:prstGeom prst="rect">
            <a:avLst/>
          </a:prstGeom>
          <a:noFill/>
        </p:spPr>
        <p:txBody>
          <a:bodyPr wrap="none" rtlCol="0">
            <a:spAutoFit/>
          </a:bodyPr>
          <a:lstStyle/>
          <a:p>
            <a:r>
              <a:rPr lang="en-US" sz="1400" dirty="0"/>
              <a:t>To add image to Workspaces </a:t>
            </a:r>
          </a:p>
        </p:txBody>
      </p:sp>
      <p:sp>
        <p:nvSpPr>
          <p:cNvPr id="26" name="TextBox 25">
            <a:extLst>
              <a:ext uri="{FF2B5EF4-FFF2-40B4-BE49-F238E27FC236}">
                <a16:creationId xmlns:a16="http://schemas.microsoft.com/office/drawing/2014/main" id="{411EF84B-CB06-9D49-BA7E-386A6A1A530B}"/>
              </a:ext>
            </a:extLst>
          </p:cNvPr>
          <p:cNvSpPr txBox="1"/>
          <p:nvPr/>
        </p:nvSpPr>
        <p:spPr>
          <a:xfrm>
            <a:off x="9120915" y="3878992"/>
            <a:ext cx="1889748" cy="307777"/>
          </a:xfrm>
          <a:prstGeom prst="rect">
            <a:avLst/>
          </a:prstGeom>
          <a:noFill/>
        </p:spPr>
        <p:txBody>
          <a:bodyPr wrap="none" rtlCol="0">
            <a:spAutoFit/>
          </a:bodyPr>
          <a:lstStyle/>
          <a:p>
            <a:r>
              <a:rPr lang="en-US" sz="1400" dirty="0"/>
              <a:t>To download the image</a:t>
            </a:r>
          </a:p>
        </p:txBody>
      </p:sp>
      <p:sp>
        <p:nvSpPr>
          <p:cNvPr id="27" name="TextBox 26">
            <a:extLst>
              <a:ext uri="{FF2B5EF4-FFF2-40B4-BE49-F238E27FC236}">
                <a16:creationId xmlns:a16="http://schemas.microsoft.com/office/drawing/2014/main" id="{C7C30C01-2D40-4A49-A7DA-4CF2F5692503}"/>
              </a:ext>
            </a:extLst>
          </p:cNvPr>
          <p:cNvSpPr txBox="1"/>
          <p:nvPr/>
        </p:nvSpPr>
        <p:spPr>
          <a:xfrm>
            <a:off x="9120915" y="4640302"/>
            <a:ext cx="2218171" cy="307777"/>
          </a:xfrm>
          <a:prstGeom prst="rect">
            <a:avLst/>
          </a:prstGeom>
          <a:noFill/>
        </p:spPr>
        <p:txBody>
          <a:bodyPr wrap="none" rtlCol="0">
            <a:spAutoFit/>
          </a:bodyPr>
          <a:lstStyle/>
          <a:p>
            <a:r>
              <a:rPr lang="en-US" sz="1400" dirty="0"/>
              <a:t>To share the link in an email</a:t>
            </a:r>
          </a:p>
        </p:txBody>
      </p:sp>
    </p:spTree>
    <p:extLst>
      <p:ext uri="{BB962C8B-B14F-4D97-AF65-F5344CB8AC3E}">
        <p14:creationId xmlns:p14="http://schemas.microsoft.com/office/powerpoint/2010/main" val="2928729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1825</TotalTime>
  <Words>1026</Words>
  <Application>Microsoft Macintosh PowerPoint</Application>
  <PresentationFormat>Widescreen</PresentationFormat>
  <Paragraphs>84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Coit, Heather Colleen</dc:creator>
  <cp:lastModifiedBy>Coit, Heather Colleen</cp:lastModifiedBy>
  <cp:revision>323</cp:revision>
  <dcterms:created xsi:type="dcterms:W3CDTF">2020-12-22T22:17:52Z</dcterms:created>
  <dcterms:modified xsi:type="dcterms:W3CDTF">2021-02-18T20:45:35Z</dcterms:modified>
</cp:coreProperties>
</file>