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9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A2080-7C3D-48CC-AA3D-00DEB5393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410538-5B21-4815-81B0-1393A4D0A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7BEAE-CCA2-4943-B134-9A0A09FFC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55374-C2CE-44BA-98B5-A55DBD904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B54CF-964B-4326-B12D-77D52203C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9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C134A-3964-48D0-A234-45111C898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F9E7C-4BF3-4B6E-A25B-A4D6B4576C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D2D3B-0B1B-4CC1-A387-3311FDFAA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31078-2C89-4EB2-A17A-43063FC3A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D4EC6-8A73-4375-BD65-69E50723D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29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9A8EE8-9695-46F4-BA80-0915C1491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828849-F59F-48C5-BB6A-18522D7B9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11874-A731-4D72-A2CD-EEB78170C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799F0-5920-47FD-A921-DAC8486C4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FCF99-935D-4039-BAD1-CAAFD3388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93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598F9-B56A-4E19-8CC4-8A39BA9A4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44826-1D1A-49AF-98B8-D44E3BC66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79270-A659-421F-8446-564F53441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1547E-EAE6-422F-BC77-92FA0AE22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85FE6-CD21-46C4-ADDC-B445A736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CF9BD-D7A3-45A9-BD37-05F06E007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E2391-0261-4EEC-9A49-6B2A5C0B7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8DEBE-2361-40FB-9308-091809AB2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D7F7F-4B71-4808-8D80-FB260E0D5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87F69-4AE8-4AC6-A0BD-9B4F1D37C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9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A3A2E-5F9F-49DF-9539-42D8CC936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887EA-E9C4-40F1-8C28-5B5E58470E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84BBCD-7D46-49E5-ADBE-2EE6649A5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5CB08-2399-45C8-80DC-37DF15054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E7432-ADFC-46D2-8524-C9A4C83FA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3A582-735C-4730-B0E6-7028E3368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55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B89DD-A5EB-4CE3-B13C-764210B68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27661-AF95-4764-BF16-A3FB10DEC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C4CC0E-3272-4027-B35C-78FD79C33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BAFCCE-C789-44B9-8022-403A669E4B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6896EA-2C9D-41B3-A5BD-2F8E3677B6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8D9B27-AB82-4CE4-BD4A-EF5C51EA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87BE42-218B-43E8-8C2C-BD89B40B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B61286-81D2-4BE7-9158-99D74979D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81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3F3B2-BC2F-4F81-A8A7-AAFDE74A1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37F87E-8EA2-4B1A-BD42-C10210FA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585F8-0F7C-488E-958D-5D5C5C2E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F1E86F-BC57-42D1-9C05-AE2CC9842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54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F22D5-25EA-4877-9A20-8C389CF0A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301C72-9B22-4FD0-88F2-3B60585CA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82A544-FCE6-480C-B6C2-2A63B78B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E23C2-927C-469D-AC91-E95A0D0D4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588EF-9AB9-42BD-B90B-2DAC40F84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038CA5-E317-468C-8929-4489B65E18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9E9B4-7264-41CF-9254-62688DFC2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41E96-ACEF-450C-96A2-B90FE42F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0E749-940D-4FF5-B16E-E239C2DA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2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86375-6D74-428F-BC40-935423E72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49B4C1-8B18-4FB4-809E-55AD911255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77861-0512-4B17-A374-1AA4A743B1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2A0AF-62D8-4BEB-8771-8B868186F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4B8FC4-9B0C-46C1-9B88-CE7A8A863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A9691-461E-4828-BA89-821D3CF75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5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D02F90-9718-41A2-B26C-2C1C20BEB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F6596-488E-4EEB-92DF-B89A6D79D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DEDEA-9F7E-4860-B62E-43E5CC45B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15C05-7D6C-4B18-BBEF-8EF16BAE9AFF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1CB37-9F7E-419C-85D4-EFF3E3246F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D655-5871-415F-9289-A0AA26835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F1261-0E43-4ACB-8934-71EA765D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3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Box 20">
            <a:extLst>
              <a:ext uri="{FF2B5EF4-FFF2-40B4-BE49-F238E27FC236}">
                <a16:creationId xmlns:a16="http://schemas.microsoft.com/office/drawing/2014/main" id="{52387F4C-FC83-4AD0-A529-A105A30EA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3538" y="1735138"/>
            <a:ext cx="185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050" name="Group 1">
            <a:extLst>
              <a:ext uri="{FF2B5EF4-FFF2-40B4-BE49-F238E27FC236}">
                <a16:creationId xmlns:a16="http://schemas.microsoft.com/office/drawing/2014/main" id="{999F293A-3044-4471-AB25-91DCD7037D7D}"/>
              </a:ext>
            </a:extLst>
          </p:cNvPr>
          <p:cNvGrpSpPr>
            <a:grpSpLocks/>
          </p:cNvGrpSpPr>
          <p:nvPr/>
        </p:nvGrpSpPr>
        <p:grpSpPr bwMode="auto">
          <a:xfrm>
            <a:off x="-11113" y="6172200"/>
            <a:ext cx="12192001" cy="674688"/>
            <a:chOff x="-11791" y="6172200"/>
            <a:chExt cx="12192000" cy="67446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F547CDC-F172-B74A-ADA7-4752C82579A6}"/>
                </a:ext>
              </a:extLst>
            </p:cNvPr>
            <p:cNvSpPr/>
            <p:nvPr/>
          </p:nvSpPr>
          <p:spPr>
            <a:xfrm>
              <a:off x="-11791" y="6172200"/>
              <a:ext cx="12192000" cy="67446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pic>
          <p:nvPicPr>
            <p:cNvPr id="2054" name="Picture 16">
              <a:extLst>
                <a:ext uri="{FF2B5EF4-FFF2-40B4-BE49-F238E27FC236}">
                  <a16:creationId xmlns:a16="http://schemas.microsoft.com/office/drawing/2014/main" id="{BD4D2E3A-5EE3-4D00-8BAD-E551797268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3292" y="6342399"/>
              <a:ext cx="1714878" cy="310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5" name="Picture 17">
              <a:extLst>
                <a:ext uri="{FF2B5EF4-FFF2-40B4-BE49-F238E27FC236}">
                  <a16:creationId xmlns:a16="http://schemas.microsoft.com/office/drawing/2014/main" id="{0994A670-7354-4E18-901C-86C60F0D79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0161" y="6251763"/>
              <a:ext cx="1568312" cy="543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18">
              <a:extLst>
                <a:ext uri="{FF2B5EF4-FFF2-40B4-BE49-F238E27FC236}">
                  <a16:creationId xmlns:a16="http://schemas.microsoft.com/office/drawing/2014/main" id="{6160360A-771A-4033-AA5B-10FE6578A2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2895" y="6344367"/>
              <a:ext cx="1642447" cy="330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7" name="Picture 19">
              <a:extLst>
                <a:ext uri="{FF2B5EF4-FFF2-40B4-BE49-F238E27FC236}">
                  <a16:creationId xmlns:a16="http://schemas.microsoft.com/office/drawing/2014/main" id="{98A35AEC-232A-489C-B5EF-13722E7F03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85346" y="6359765"/>
              <a:ext cx="1707820" cy="287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8" name="Rectangle 15">
              <a:extLst>
                <a:ext uri="{FF2B5EF4-FFF2-40B4-BE49-F238E27FC236}">
                  <a16:creationId xmlns:a16="http://schemas.microsoft.com/office/drawing/2014/main" id="{068F6864-594D-44E4-AC63-B7196835A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378" y="6323550"/>
              <a:ext cx="437171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chemeClr val="bg1"/>
                  </a:solidFill>
                  <a:latin typeface="Helvetica" panose="020B0604020202020204" pitchFamily="34" charset="0"/>
                </a:rPr>
                <a:t>Chicago Quantum Exchange</a:t>
              </a:r>
              <a:endParaRPr lang="en-US" altLang="en-US" sz="2000">
                <a:solidFill>
                  <a:schemeClr val="bg1"/>
                </a:solidFill>
              </a:endParaRPr>
            </a:p>
          </p:txBody>
        </p:sp>
      </p:grpSp>
      <p:sp>
        <p:nvSpPr>
          <p:cNvPr id="2051" name="TextBox 7">
            <a:extLst>
              <a:ext uri="{FF2B5EF4-FFF2-40B4-BE49-F238E27FC236}">
                <a16:creationId xmlns:a16="http://schemas.microsoft.com/office/drawing/2014/main" id="{1D8C21D8-AA85-4B06-BC68-73C5F1C35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" y="182563"/>
            <a:ext cx="11430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Helvetica" panose="020B0604020202020204" pitchFamily="34" charset="0"/>
              </a:rPr>
              <a:t>Quantum Communication and Information Theory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86AC9CA-7672-C24D-B437-73ED4AC6ACC9}"/>
              </a:ext>
            </a:extLst>
          </p:cNvPr>
          <p:cNvCxnSpPr/>
          <p:nvPr/>
        </p:nvCxnSpPr>
        <p:spPr>
          <a:xfrm>
            <a:off x="336550" y="671513"/>
            <a:ext cx="1155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FEFBBF0-DEE0-4191-8CE7-75B5ADB831CB}"/>
              </a:ext>
            </a:extLst>
          </p:cNvPr>
          <p:cNvSpPr txBox="1"/>
          <p:nvPr/>
        </p:nvSpPr>
        <p:spPr>
          <a:xfrm>
            <a:off x="336550" y="780466"/>
            <a:ext cx="2165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Eric Chitambar (ECE)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1AF8B8-F8D3-4444-984D-9BE5E4355041}"/>
              </a:ext>
            </a:extLst>
          </p:cNvPr>
          <p:cNvSpPr txBox="1"/>
          <p:nvPr/>
        </p:nvSpPr>
        <p:spPr>
          <a:xfrm>
            <a:off x="4510818" y="1307508"/>
            <a:ext cx="4083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Main Research Interests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6074C5-D8CF-4DB7-9FC9-EB7BDE472637}"/>
              </a:ext>
            </a:extLst>
          </p:cNvPr>
          <p:cNvSpPr txBox="1"/>
          <p:nvPr/>
        </p:nvSpPr>
        <p:spPr>
          <a:xfrm>
            <a:off x="2319487" y="1810232"/>
            <a:ext cx="4751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Distributed quantum information processing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A5B61A-8809-4156-9B1F-5656D257EF6A}"/>
              </a:ext>
            </a:extLst>
          </p:cNvPr>
          <p:cNvSpPr txBox="1"/>
          <p:nvPr/>
        </p:nvSpPr>
        <p:spPr>
          <a:xfrm>
            <a:off x="3225904" y="2209473"/>
            <a:ext cx="8588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- In a multi-party quantum network, what tasks (</a:t>
            </a:r>
            <a:r>
              <a:rPr lang="en-US" sz="1600" dirty="0">
                <a:solidFill>
                  <a:srgbClr val="FF0000"/>
                </a:solidFill>
              </a:rPr>
              <a:t>communication, hypothesis testing/parameter estimation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FF0000"/>
                </a:solidFill>
              </a:rPr>
              <a:t>function computation</a:t>
            </a:r>
            <a:r>
              <a:rPr lang="en-US" sz="1600" dirty="0"/>
              <a:t>) can be performed when parties interact through classical signals?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C572BC-E6A2-476A-B187-31A3DFA7502A}"/>
              </a:ext>
            </a:extLst>
          </p:cNvPr>
          <p:cNvSpPr txBox="1"/>
          <p:nvPr/>
        </p:nvSpPr>
        <p:spPr>
          <a:xfrm>
            <a:off x="5084009" y="3112798"/>
            <a:ext cx="2666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Entanglement theory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D461E5F-98A1-487D-975B-D68CC6F9467E}"/>
              </a:ext>
            </a:extLst>
          </p:cNvPr>
          <p:cNvSpPr txBox="1"/>
          <p:nvPr/>
        </p:nvSpPr>
        <p:spPr>
          <a:xfrm>
            <a:off x="4759411" y="3484934"/>
            <a:ext cx="35867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- How can we detect entanglement, </a:t>
            </a:r>
            <a:r>
              <a:rPr lang="en-US" sz="1600" dirty="0">
                <a:solidFill>
                  <a:srgbClr val="FF0000"/>
                </a:solidFill>
              </a:rPr>
              <a:t>quantify</a:t>
            </a:r>
            <a:r>
              <a:rPr lang="en-US" sz="1600" dirty="0"/>
              <a:t> its amount, and </a:t>
            </a:r>
            <a:r>
              <a:rPr lang="en-US" sz="1600" dirty="0">
                <a:solidFill>
                  <a:srgbClr val="FF0000"/>
                </a:solidFill>
              </a:rPr>
              <a:t>classify</a:t>
            </a:r>
            <a:r>
              <a:rPr lang="en-US" sz="1600" dirty="0"/>
              <a:t> its mathematical structure in small-dimensional systems?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4E01D8F-A444-4581-B48C-4AA1557208A2}"/>
              </a:ext>
            </a:extLst>
          </p:cNvPr>
          <p:cNvSpPr txBox="1"/>
          <p:nvPr/>
        </p:nvSpPr>
        <p:spPr>
          <a:xfrm>
            <a:off x="2199037" y="4732407"/>
            <a:ext cx="728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Quantum foundations and probing the classical/quantum boundary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F60AFA2-9E5A-4644-B0CC-21F4F4C0C869}"/>
              </a:ext>
            </a:extLst>
          </p:cNvPr>
          <p:cNvSpPr txBox="1"/>
          <p:nvPr/>
        </p:nvSpPr>
        <p:spPr>
          <a:xfrm>
            <a:off x="3241593" y="5112150"/>
            <a:ext cx="85884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- Which features of quantum mechanics are truly ``non-classical’’?  How well can we simulate phenomena such as quantum </a:t>
            </a:r>
            <a:r>
              <a:rPr lang="en-US" sz="1600" dirty="0">
                <a:solidFill>
                  <a:srgbClr val="FF0000"/>
                </a:solidFill>
              </a:rPr>
              <a:t>teleportation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FF0000"/>
                </a:solidFill>
              </a:rPr>
              <a:t>nonlocality</a:t>
            </a:r>
            <a:r>
              <a:rPr lang="en-US" sz="1600" dirty="0"/>
              <a:t>, and </a:t>
            </a:r>
            <a:r>
              <a:rPr lang="en-US" sz="1600" dirty="0">
                <a:solidFill>
                  <a:srgbClr val="FF0000"/>
                </a:solidFill>
              </a:rPr>
              <a:t>quantum computation </a:t>
            </a:r>
            <a:r>
              <a:rPr lang="en-US" sz="1600" dirty="0"/>
              <a:t>using classical models?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238F4BE-236D-400F-BBCE-F461FD5FB7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3579" y="4794788"/>
            <a:ext cx="1889769" cy="1171974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9CF48FF-451D-4C69-89FD-192F8CEE587F}"/>
              </a:ext>
            </a:extLst>
          </p:cNvPr>
          <p:cNvCxnSpPr/>
          <p:nvPr/>
        </p:nvCxnSpPr>
        <p:spPr>
          <a:xfrm>
            <a:off x="921547" y="2223738"/>
            <a:ext cx="296562" cy="419739"/>
          </a:xfrm>
          <a:prstGeom prst="line">
            <a:avLst/>
          </a:prstGeom>
          <a:ln w="12700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7245D60-1866-466B-ACE7-66D058CDF926}"/>
              </a:ext>
            </a:extLst>
          </p:cNvPr>
          <p:cNvCxnSpPr>
            <a:cxnSpLocks/>
          </p:cNvCxnSpPr>
          <p:nvPr/>
        </p:nvCxnSpPr>
        <p:spPr>
          <a:xfrm flipH="1">
            <a:off x="921547" y="1933091"/>
            <a:ext cx="376881" cy="289083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A5A916D-2831-4633-8997-5747259C8C07}"/>
              </a:ext>
            </a:extLst>
          </p:cNvPr>
          <p:cNvCxnSpPr>
            <a:cxnSpLocks/>
          </p:cNvCxnSpPr>
          <p:nvPr/>
        </p:nvCxnSpPr>
        <p:spPr>
          <a:xfrm flipV="1">
            <a:off x="1658214" y="1919288"/>
            <a:ext cx="289038" cy="163347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8253102-2D0F-4824-8E3A-02A47C7334BA}"/>
              </a:ext>
            </a:extLst>
          </p:cNvPr>
          <p:cNvCxnSpPr>
            <a:cxnSpLocks/>
          </p:cNvCxnSpPr>
          <p:nvPr/>
        </p:nvCxnSpPr>
        <p:spPr>
          <a:xfrm flipV="1">
            <a:off x="1212895" y="2347151"/>
            <a:ext cx="296564" cy="296327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9275E11-AECF-4E1C-8893-1DE75C65F587}"/>
              </a:ext>
            </a:extLst>
          </p:cNvPr>
          <p:cNvCxnSpPr>
            <a:cxnSpLocks/>
          </p:cNvCxnSpPr>
          <p:nvPr/>
        </p:nvCxnSpPr>
        <p:spPr>
          <a:xfrm>
            <a:off x="1298429" y="1929212"/>
            <a:ext cx="370702" cy="156144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D486FCB-571D-47A5-923D-73C371ECACB3}"/>
              </a:ext>
            </a:extLst>
          </p:cNvPr>
          <p:cNvCxnSpPr>
            <a:cxnSpLocks/>
          </p:cNvCxnSpPr>
          <p:nvPr/>
        </p:nvCxnSpPr>
        <p:spPr>
          <a:xfrm flipV="1">
            <a:off x="1514669" y="2093161"/>
            <a:ext cx="152402" cy="253990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7C2CC40-6078-45F4-B888-D2BDD61A1C3F}"/>
              </a:ext>
            </a:extLst>
          </p:cNvPr>
          <p:cNvCxnSpPr>
            <a:cxnSpLocks/>
          </p:cNvCxnSpPr>
          <p:nvPr/>
        </p:nvCxnSpPr>
        <p:spPr>
          <a:xfrm>
            <a:off x="1001869" y="1824907"/>
            <a:ext cx="296560" cy="104305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2404C9E-0168-48E0-9DA7-197DB487FC15}"/>
              </a:ext>
            </a:extLst>
          </p:cNvPr>
          <p:cNvCxnSpPr>
            <a:cxnSpLocks/>
          </p:cNvCxnSpPr>
          <p:nvPr/>
        </p:nvCxnSpPr>
        <p:spPr>
          <a:xfrm flipV="1">
            <a:off x="624980" y="2222133"/>
            <a:ext cx="296564" cy="296327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6A88D62-722B-4B5E-8EA3-CBB23B5A608C}"/>
              </a:ext>
            </a:extLst>
          </p:cNvPr>
          <p:cNvCxnSpPr>
            <a:cxnSpLocks/>
          </p:cNvCxnSpPr>
          <p:nvPr/>
        </p:nvCxnSpPr>
        <p:spPr>
          <a:xfrm flipH="1" flipV="1">
            <a:off x="1226821" y="2643479"/>
            <a:ext cx="442310" cy="29175"/>
          </a:xfrm>
          <a:prstGeom prst="line">
            <a:avLst/>
          </a:prstGeom>
          <a:ln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B6C4AD7A-7181-4B28-9FC0-E5BC9EE939F9}"/>
              </a:ext>
            </a:extLst>
          </p:cNvPr>
          <p:cNvSpPr txBox="1"/>
          <p:nvPr/>
        </p:nvSpPr>
        <p:spPr>
          <a:xfrm>
            <a:off x="712078" y="3126122"/>
            <a:ext cx="2942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Quantum Shannon theory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196EF49-CB33-451C-98C0-7A90D51553E0}"/>
              </a:ext>
            </a:extLst>
          </p:cNvPr>
          <p:cNvSpPr txBox="1"/>
          <p:nvPr/>
        </p:nvSpPr>
        <p:spPr>
          <a:xfrm>
            <a:off x="470518" y="3500956"/>
            <a:ext cx="4084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- What is the </a:t>
            </a:r>
            <a:r>
              <a:rPr lang="en-US" sz="1600" dirty="0">
                <a:solidFill>
                  <a:srgbClr val="FF0000"/>
                </a:solidFill>
              </a:rPr>
              <a:t>capacity</a:t>
            </a:r>
            <a:r>
              <a:rPr lang="en-US" sz="1600" dirty="0"/>
              <a:t> of a quantum system to store, compress, and transmit either classical, private, or quantum information?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CF798F0-6416-4113-A999-653D915C25EA}"/>
              </a:ext>
            </a:extLst>
          </p:cNvPr>
          <p:cNvSpPr txBox="1"/>
          <p:nvPr/>
        </p:nvSpPr>
        <p:spPr>
          <a:xfrm>
            <a:off x="8459144" y="3111223"/>
            <a:ext cx="3489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Information-theoretic security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1AC3F87-CBC9-4F9C-B2E4-E98CC74E8E1F}"/>
              </a:ext>
            </a:extLst>
          </p:cNvPr>
          <p:cNvSpPr txBox="1"/>
          <p:nvPr/>
        </p:nvSpPr>
        <p:spPr>
          <a:xfrm>
            <a:off x="8223422" y="3489912"/>
            <a:ext cx="3774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- In what ways can information security be quantified, and how can it be attained in quantum and classical systems?</a:t>
            </a:r>
          </a:p>
        </p:txBody>
      </p:sp>
      <p:sp>
        <p:nvSpPr>
          <p:cNvPr id="2052" name="TextBox 2051">
            <a:extLst>
              <a:ext uri="{FF2B5EF4-FFF2-40B4-BE49-F238E27FC236}">
                <a16:creationId xmlns:a16="http://schemas.microsoft.com/office/drawing/2014/main" id="{61E04FD3-1E2E-40EB-B77D-3B1768BCAC07}"/>
              </a:ext>
            </a:extLst>
          </p:cNvPr>
          <p:cNvSpPr txBox="1"/>
          <p:nvPr/>
        </p:nvSpPr>
        <p:spPr>
          <a:xfrm>
            <a:off x="336550" y="1174839"/>
            <a:ext cx="3354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http://quantum-entangled.ece.Illinois.edu</a:t>
            </a:r>
          </a:p>
        </p:txBody>
      </p:sp>
      <p:sp>
        <p:nvSpPr>
          <p:cNvPr id="2059" name="TextBox 2058">
            <a:extLst>
              <a:ext uri="{FF2B5EF4-FFF2-40B4-BE49-F238E27FC236}">
                <a16:creationId xmlns:a16="http://schemas.microsoft.com/office/drawing/2014/main" id="{DED8CDF1-3877-489F-A14E-7BB2DD271C8C}"/>
              </a:ext>
            </a:extLst>
          </p:cNvPr>
          <p:cNvSpPr txBox="1"/>
          <p:nvPr/>
        </p:nvSpPr>
        <p:spPr>
          <a:xfrm>
            <a:off x="730019" y="1658471"/>
            <a:ext cx="2718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12376B6-798B-4814-94C7-204D24A4E635}"/>
              </a:ext>
            </a:extLst>
          </p:cNvPr>
          <p:cNvSpPr txBox="1"/>
          <p:nvPr/>
        </p:nvSpPr>
        <p:spPr>
          <a:xfrm>
            <a:off x="1891643" y="1686407"/>
            <a:ext cx="2718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37B2081-4BE0-4601-9A1B-8924EDC794DF}"/>
              </a:ext>
            </a:extLst>
          </p:cNvPr>
          <p:cNvSpPr txBox="1"/>
          <p:nvPr/>
        </p:nvSpPr>
        <p:spPr>
          <a:xfrm>
            <a:off x="440229" y="2504979"/>
            <a:ext cx="2718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FF5C359-4713-4695-ABC8-C474E72D383F}"/>
              </a:ext>
            </a:extLst>
          </p:cNvPr>
          <p:cNvSpPr txBox="1"/>
          <p:nvPr/>
        </p:nvSpPr>
        <p:spPr>
          <a:xfrm>
            <a:off x="1667071" y="2631535"/>
            <a:ext cx="2718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Chitambar, Eric</dc:creator>
  <cp:lastModifiedBy>Chitambar, Eric</cp:lastModifiedBy>
  <cp:revision>1</cp:revision>
  <dcterms:created xsi:type="dcterms:W3CDTF">2021-01-26T04:43:23Z</dcterms:created>
  <dcterms:modified xsi:type="dcterms:W3CDTF">2021-01-26T04:44:02Z</dcterms:modified>
</cp:coreProperties>
</file>