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3" r:id="rId1"/>
  </p:sldMasterIdLst>
  <p:notesMasterIdLst>
    <p:notesMasterId r:id="rId40"/>
  </p:notesMasterIdLst>
  <p:sldIdLst>
    <p:sldId id="261" r:id="rId2"/>
    <p:sldId id="275" r:id="rId3"/>
    <p:sldId id="307" r:id="rId4"/>
    <p:sldId id="306" r:id="rId5"/>
    <p:sldId id="281" r:id="rId6"/>
    <p:sldId id="282" r:id="rId7"/>
    <p:sldId id="310" r:id="rId8"/>
    <p:sldId id="280" r:id="rId9"/>
    <p:sldId id="283" r:id="rId10"/>
    <p:sldId id="284" r:id="rId11"/>
    <p:sldId id="285" r:id="rId12"/>
    <p:sldId id="286" r:id="rId13"/>
    <p:sldId id="287" r:id="rId14"/>
    <p:sldId id="304" r:id="rId15"/>
    <p:sldId id="288" r:id="rId16"/>
    <p:sldId id="309" r:id="rId17"/>
    <p:sldId id="311" r:id="rId18"/>
    <p:sldId id="308" r:id="rId19"/>
    <p:sldId id="290" r:id="rId20"/>
    <p:sldId id="289" r:id="rId21"/>
    <p:sldId id="302" r:id="rId22"/>
    <p:sldId id="305" r:id="rId23"/>
    <p:sldId id="303" r:id="rId24"/>
    <p:sldId id="300" r:id="rId25"/>
    <p:sldId id="279" r:id="rId26"/>
    <p:sldId id="291" r:id="rId27"/>
    <p:sldId id="257" r:id="rId28"/>
    <p:sldId id="258" r:id="rId29"/>
    <p:sldId id="259" r:id="rId30"/>
    <p:sldId id="30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294B"/>
    <a:srgbClr val="E84A27"/>
    <a:srgbClr val="131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0"/>
    <p:restoredTop sz="94694"/>
  </p:normalViewPr>
  <p:slideViewPr>
    <p:cSldViewPr snapToGrid="0" snapToObjects="1">
      <p:cViewPr varScale="1">
        <p:scale>
          <a:sx n="115" d="100"/>
          <a:sy n="115" d="100"/>
        </p:scale>
        <p:origin x="224" y="2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1073F-683C-2E40-8A24-A2F34AD534BC}" type="datetimeFigureOut">
              <a:rPr lang="en-US" smtClean="0"/>
              <a:t>8/21/20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67A82-4210-BC4F-BFBD-1C443D53E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035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67A82-4210-BC4F-BFBD-1C443D53ED1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96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67A82-4210-BC4F-BFBD-1C443D53ED1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88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67A82-4210-BC4F-BFBD-1C443D53ED1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184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41" y="5965187"/>
            <a:ext cx="2370617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16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41" y="5965187"/>
            <a:ext cx="2370617" cy="41148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6088284" y="0"/>
            <a:ext cx="610371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180138" y="92598"/>
            <a:ext cx="5927725" cy="665586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7349" y="0"/>
            <a:ext cx="11453447" cy="1325563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387349" y="1473200"/>
            <a:ext cx="11453447" cy="407181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Calibri" charset="0"/>
                <a:cs typeface="Calibri" charset="0"/>
              </a:defRPr>
            </a:lvl1pPr>
            <a:lvl2pPr>
              <a:defRPr>
                <a:latin typeface="Calibri" charset="0"/>
                <a:ea typeface="Calibri" charset="0"/>
                <a:cs typeface="Calibri" charset="0"/>
              </a:defRPr>
            </a:lvl2pPr>
            <a:lvl3pPr>
              <a:defRPr>
                <a:latin typeface="Calibri" charset="0"/>
                <a:ea typeface="Calibri" charset="0"/>
                <a:cs typeface="Calibri" charset="0"/>
              </a:defRPr>
            </a:lvl3pPr>
            <a:lvl4pPr>
              <a:defRPr>
                <a:latin typeface="Calibri" charset="0"/>
                <a:ea typeface="Calibri" charset="0"/>
                <a:cs typeface="Calibri" charset="0"/>
              </a:defRPr>
            </a:lvl4pPr>
            <a:lvl5pPr>
              <a:defRPr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264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7349" y="0"/>
            <a:ext cx="11453447" cy="1325563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387349" y="1493520"/>
            <a:ext cx="5546091" cy="405149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Calibri" charset="0"/>
                <a:cs typeface="Calibri" charset="0"/>
              </a:defRPr>
            </a:lvl1pPr>
            <a:lvl2pPr>
              <a:defRPr>
                <a:latin typeface="Calibri" charset="0"/>
                <a:ea typeface="Calibri" charset="0"/>
                <a:cs typeface="Calibri" charset="0"/>
              </a:defRPr>
            </a:lvl2pPr>
            <a:lvl3pPr>
              <a:defRPr>
                <a:latin typeface="Calibri" charset="0"/>
                <a:ea typeface="Calibri" charset="0"/>
                <a:cs typeface="Calibri" charset="0"/>
              </a:defRPr>
            </a:lvl3pPr>
            <a:lvl4pPr>
              <a:defRPr>
                <a:latin typeface="Calibri" charset="0"/>
                <a:ea typeface="Calibri" charset="0"/>
                <a:cs typeface="Calibri" charset="0"/>
              </a:defRPr>
            </a:lvl4pPr>
            <a:lvl5pPr>
              <a:defRPr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9C4E4D1C-24AF-A941-B3E7-FFE133CC3CF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58560" y="1493520"/>
            <a:ext cx="5546091" cy="405149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Calibri" charset="0"/>
                <a:cs typeface="Calibri" charset="0"/>
              </a:defRPr>
            </a:lvl1pPr>
            <a:lvl2pPr>
              <a:defRPr>
                <a:latin typeface="Calibri" charset="0"/>
                <a:ea typeface="Calibri" charset="0"/>
                <a:cs typeface="Calibri" charset="0"/>
              </a:defRPr>
            </a:lvl2pPr>
            <a:lvl3pPr>
              <a:defRPr>
                <a:latin typeface="Calibri" charset="0"/>
                <a:ea typeface="Calibri" charset="0"/>
                <a:cs typeface="Calibri" charset="0"/>
              </a:defRPr>
            </a:lvl3pPr>
            <a:lvl4pPr>
              <a:defRPr>
                <a:latin typeface="Calibri" charset="0"/>
                <a:ea typeface="Calibri" charset="0"/>
                <a:cs typeface="Calibri" charset="0"/>
              </a:defRPr>
            </a:lvl4pPr>
            <a:lvl5pPr>
              <a:defRPr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8768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310A-8ADD-46CA-ADE7-FE64EA74F439}" type="datetimeFigureOut">
              <a:rPr lang="en-US" smtClean="0"/>
              <a:t>8/21/20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C595-D612-41C2-BE1A-A7F9ACD13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005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838200" y="1503680"/>
            <a:ext cx="10515600" cy="4673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91B1D940-44AE-2544-8FEB-E784698727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32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8" r:id="rId2"/>
    <p:sldLayoutId id="2147483656" r:id="rId3"/>
    <p:sldLayoutId id="2147483659" r:id="rId4"/>
    <p:sldLayoutId id="2147483660" r:id="rId5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Calibri" charset="0"/>
          <a:ea typeface="Calibri" charset="0"/>
          <a:cs typeface="Calibri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Calibri" charset="0"/>
          <a:ea typeface="Calibri" charset="0"/>
          <a:cs typeface="Calibri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Calibri" charset="0"/>
          <a:ea typeface="Calibri" charset="0"/>
          <a:cs typeface="Calibri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alibri" charset="0"/>
          <a:ea typeface="Calibri" charset="0"/>
          <a:cs typeface="Calibri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Calibri" charset="0"/>
          <a:ea typeface="Calibri" charset="0"/>
          <a:cs typeface="Calibri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tank@illinois.edu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atalog.illinois.edu/courses-of-instruction/ae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rad.uiuc.edu/fellowship/" TargetMode="Externa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e.illinois.edu/department/academic-office/ae590seminarpolicy.pdf" TargetMode="Externa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rad.uiuc.edu/gradhandbook/chapterIII/section02.asp#topic3" TargetMode="Externa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887415" y="1588656"/>
            <a:ext cx="10141299" cy="202225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Aerospace Engineering </a:t>
            </a:r>
          </a:p>
          <a:p>
            <a:pPr algn="l"/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Graduate Student Welcome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87415" y="3798482"/>
            <a:ext cx="4565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Daniel J. </a:t>
            </a:r>
            <a:r>
              <a:rPr lang="en-US" sz="20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Bodony</a:t>
            </a:r>
            <a:br>
              <a:rPr lang="en-US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n-US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Aerospace Engineering</a:t>
            </a:r>
          </a:p>
          <a:p>
            <a:endParaRPr lang="en-US" sz="20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August 21, 2020</a:t>
            </a:r>
          </a:p>
        </p:txBody>
      </p:sp>
    </p:spTree>
    <p:extLst>
      <p:ext uri="{BB962C8B-B14F-4D97-AF65-F5344CB8AC3E}">
        <p14:creationId xmlns:p14="http://schemas.microsoft.com/office/powerpoint/2010/main" val="3429692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82080-4F6B-0C44-9D54-49AE77A96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AE Research Areas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BD25C9-0785-7D4D-8B22-1A1AAF3FA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45" y="1186542"/>
            <a:ext cx="5501495" cy="44849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7B7D62-5D39-F44E-A12F-5F0277816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7339" y="1221765"/>
            <a:ext cx="5457312" cy="44508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47A07D-3239-CF4A-93A7-144684A334E9}"/>
              </a:ext>
            </a:extLst>
          </p:cNvPr>
          <p:cNvSpPr txBox="1"/>
          <p:nvPr/>
        </p:nvSpPr>
        <p:spPr>
          <a:xfrm>
            <a:off x="1786605" y="6096001"/>
            <a:ext cx="8654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See https://</a:t>
            </a:r>
            <a:r>
              <a:rPr lang="en-US" dirty="0" err="1">
                <a:solidFill>
                  <a:schemeClr val="bg1"/>
                </a:solidFill>
              </a:rPr>
              <a:t>aerospace.illinois.edu</a:t>
            </a:r>
            <a:r>
              <a:rPr lang="en-US" dirty="0">
                <a:solidFill>
                  <a:schemeClr val="bg1"/>
                </a:solidFill>
              </a:rPr>
              <a:t>/research/research-areas for more information</a:t>
            </a:r>
          </a:p>
        </p:txBody>
      </p:sp>
    </p:spTree>
    <p:extLst>
      <p:ext uri="{BB962C8B-B14F-4D97-AF65-F5344CB8AC3E}">
        <p14:creationId xmlns:p14="http://schemas.microsoft.com/office/powerpoint/2010/main" val="648459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DCD68-3D4C-9B4E-A588-3F0A8A1EA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 Program Requirements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AA6D208-AAAE-D043-A19A-95ED0F3627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622612"/>
              </p:ext>
            </p:extLst>
          </p:nvPr>
        </p:nvGraphicFramePr>
        <p:xfrm>
          <a:off x="464456" y="1086077"/>
          <a:ext cx="11346544" cy="429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401">
                  <a:extLst>
                    <a:ext uri="{9D8B030D-6E8A-4147-A177-3AD203B41FA5}">
                      <a16:colId xmlns:a16="http://schemas.microsoft.com/office/drawing/2014/main" val="1820921791"/>
                    </a:ext>
                  </a:extLst>
                </a:gridCol>
                <a:gridCol w="2830286">
                  <a:extLst>
                    <a:ext uri="{9D8B030D-6E8A-4147-A177-3AD203B41FA5}">
                      <a16:colId xmlns:a16="http://schemas.microsoft.com/office/drawing/2014/main" val="3896997571"/>
                    </a:ext>
                  </a:extLst>
                </a:gridCol>
                <a:gridCol w="2797628">
                  <a:extLst>
                    <a:ext uri="{9D8B030D-6E8A-4147-A177-3AD203B41FA5}">
                      <a16:colId xmlns:a16="http://schemas.microsoft.com/office/drawing/2014/main" val="4056595991"/>
                    </a:ext>
                  </a:extLst>
                </a:gridCol>
                <a:gridCol w="3026229">
                  <a:extLst>
                    <a:ext uri="{9D8B030D-6E8A-4147-A177-3AD203B41FA5}">
                      <a16:colId xmlns:a16="http://schemas.microsoft.com/office/drawing/2014/main" val="4004100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MSNT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MS (must have advisor)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PhD (beyond MS)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116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coursework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(≤ 4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AE 597)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(0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AE 597)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(≤ 4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AE 597)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196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500-level coursework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486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500-level AE coursework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(≤ 4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AE 599)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44961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Math coursework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2359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Breadth coursework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courses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courses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7128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AE coursework </a:t>
                      </a:r>
                      <a:b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(400-level or above)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(≤ 8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AE 599)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709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AE 590 seminar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Enrolled all semesters, 10 seminars each semester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Enrolled all semesters, 10 seminars each semester</a:t>
                      </a:r>
                    </a:p>
                    <a:p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Each semester until you have completed four semesters after passing the qualifying exam.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3317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Thesis credit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hrs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377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 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semester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9656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893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88EC0-6252-3040-AC07-4D8740D90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Requirements for PhD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B7135-1CF3-A645-8A1B-CBC175C1F3A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Qualifying exam (quals)</a:t>
            </a:r>
          </a:p>
          <a:p>
            <a:pPr lvl="1"/>
            <a:r>
              <a:rPr lang="en-US" altLang="en-US" sz="24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To be taken within two semesters of entering the Ph.D. program</a:t>
            </a:r>
          </a:p>
          <a:p>
            <a:pPr lvl="1"/>
            <a:r>
              <a:rPr lang="en-US" altLang="en-US" sz="24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Offered twice a year (January and August)</a:t>
            </a:r>
          </a:p>
          <a:p>
            <a:pPr lvl="1"/>
            <a:r>
              <a:rPr lang="en-US" altLang="en-US" sz="24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3-hour written and/or oral exam in one of the groups (SMM, AFMCP, CDS &amp; SS)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Preliminary exam (prelim) </a:t>
            </a:r>
          </a:p>
          <a:p>
            <a:pPr lvl="1"/>
            <a:r>
              <a:rPr lang="en-US" altLang="en-US" sz="24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Taken at least 9 months before Ph.D. thesis defense</a:t>
            </a:r>
          </a:p>
          <a:p>
            <a:pPr lvl="1"/>
            <a:r>
              <a:rPr lang="en-US" altLang="en-US" sz="24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Primarily a PhD thesis proposal to thesis committee, includes document and presentation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Ph.D. thesis defense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743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78A02-9140-A44E-9132-CEED42349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MSNT/MS Looking for Funding → MS?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1C20A-CB91-1F47-8D8C-9341C883893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7349" y="1473200"/>
            <a:ext cx="11453447" cy="442685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Students wishing to switch to the MS program </a:t>
            </a:r>
            <a:r>
              <a:rPr lang="en-US" b="1" dirty="0"/>
              <a:t>must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Find an advisor who is willing to perform research with you</a:t>
            </a:r>
          </a:p>
          <a:p>
            <a:pPr lvl="1"/>
            <a:r>
              <a:rPr lang="en-US" dirty="0"/>
              <a:t>Find an advisor who is willing to </a:t>
            </a:r>
            <a:r>
              <a:rPr lang="en-US" u="sng" dirty="0">
                <a:solidFill>
                  <a:srgbClr val="FF0000"/>
                </a:solidFill>
              </a:rPr>
              <a:t>financially</a:t>
            </a:r>
            <a:r>
              <a:rPr lang="en-US" dirty="0"/>
              <a:t> support you</a:t>
            </a:r>
          </a:p>
          <a:p>
            <a:pPr lvl="1"/>
            <a:r>
              <a:rPr lang="en-US" dirty="0"/>
              <a:t>Have a GPA ≳ 3.5</a:t>
            </a:r>
          </a:p>
          <a:p>
            <a:r>
              <a:rPr lang="en-US" dirty="0"/>
              <a:t>Tips:</a:t>
            </a:r>
          </a:p>
          <a:p>
            <a:pPr lvl="1"/>
            <a:r>
              <a:rPr lang="en-US" dirty="0"/>
              <a:t>Be persistent and polite</a:t>
            </a:r>
          </a:p>
          <a:p>
            <a:pPr lvl="1"/>
            <a:r>
              <a:rPr lang="en-US" dirty="0"/>
              <a:t>Suggest independent study (AE 597)</a:t>
            </a:r>
          </a:p>
          <a:p>
            <a:pPr lvl="1"/>
            <a:r>
              <a:rPr lang="en-US" dirty="0"/>
              <a:t>Be flexible on research topic</a:t>
            </a:r>
          </a:p>
          <a:p>
            <a:r>
              <a:rPr lang="en-US" dirty="0"/>
              <a:t>Once you have an advisor, you must file a petition with the Graduate Policy Committee (see Ms. </a:t>
            </a:r>
            <a:r>
              <a:rPr lang="en-US" dirty="0" err="1"/>
              <a:t>McDannel</a:t>
            </a:r>
            <a:r>
              <a:rPr lang="en-US" dirty="0"/>
              <a:t>)</a:t>
            </a:r>
          </a:p>
          <a:p>
            <a:pPr lvl="1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B50BDF-89D7-9045-B1D1-30FB3E068C26}"/>
              </a:ext>
            </a:extLst>
          </p:cNvPr>
          <p:cNvSpPr txBox="1"/>
          <p:nvPr/>
        </p:nvSpPr>
        <p:spPr>
          <a:xfrm>
            <a:off x="947058" y="6047694"/>
            <a:ext cx="6298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Note: faculty must spend ~$100,000/year to support you.</a:t>
            </a:r>
          </a:p>
        </p:txBody>
      </p:sp>
    </p:spTree>
    <p:extLst>
      <p:ext uri="{BB962C8B-B14F-4D97-AF65-F5344CB8AC3E}">
        <p14:creationId xmlns:p14="http://schemas.microsoft.com/office/powerpoint/2010/main" val="1181440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5AB6FA4-321D-6148-B622-478BE53D70BA}"/>
              </a:ext>
            </a:extLst>
          </p:cNvPr>
          <p:cNvSpPr txBox="1">
            <a:spLocks/>
          </p:cNvSpPr>
          <p:nvPr/>
        </p:nvSpPr>
        <p:spPr>
          <a:xfrm>
            <a:off x="1887415" y="1588656"/>
            <a:ext cx="10141299" cy="202225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Any Questions So Far?</a:t>
            </a:r>
          </a:p>
        </p:txBody>
      </p:sp>
    </p:spTree>
    <p:extLst>
      <p:ext uri="{BB962C8B-B14F-4D97-AF65-F5344CB8AC3E}">
        <p14:creationId xmlns:p14="http://schemas.microsoft.com/office/powerpoint/2010/main" val="3045634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C9BF2-7268-5849-B8DE-88F89A901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COVID-19 impacts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47AE3-1251-F044-80D4-7AC9F202575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7349" y="1473200"/>
            <a:ext cx="11453447" cy="4318000"/>
          </a:xfrm>
        </p:spPr>
        <p:txBody>
          <a:bodyPr>
            <a:normAutofit/>
          </a:bodyPr>
          <a:lstStyle/>
          <a:p>
            <a:r>
              <a:rPr lang="en-US" altLang="en-US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Required</a:t>
            </a:r>
            <a:r>
              <a:rPr lang="en-US" altLang="en-US" sz="2800" dirty="0">
                <a:ea typeface="ＭＳ Ｐゴシック" panose="020B0600070205080204" pitchFamily="34" charset="-128"/>
              </a:rPr>
              <a:t> COVID-19 testing twice a week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You must get tested if you live within Champaign County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You will be given a testing schedule (e.g., Mondays &amp; Thursdays, Tuesdays &amp; Fridays, …) that you should follow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Failure to be tested will be referred to Office of Student Conflict Resolution</a:t>
            </a:r>
          </a:p>
          <a:p>
            <a:endParaRPr lang="en-US" altLang="en-US" sz="2800" dirty="0">
              <a:ea typeface="ＭＳ Ｐゴシック" panose="020B0600070205080204" pitchFamily="34" charset="-128"/>
            </a:endParaRP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Classes mostly moved online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Course Explorer (http://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courses.illinois.edu</a:t>
            </a:r>
            <a:r>
              <a:rPr lang="en-US" altLang="en-US" sz="2400" dirty="0">
                <a:ea typeface="ＭＳ Ｐゴシック" panose="020B0600070205080204" pitchFamily="34" charset="-128"/>
              </a:rPr>
              <a:t>)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http://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courses.grainger.illinois.edu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573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C9BF2-7268-5849-B8DE-88F89A901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COVID-19 impacts (2/2)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47AE3-1251-F044-80D4-7AC9F202575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7349" y="1473200"/>
            <a:ext cx="11453447" cy="4318000"/>
          </a:xfrm>
        </p:spPr>
        <p:txBody>
          <a:bodyPr>
            <a:normAutofit/>
          </a:bodyPr>
          <a:lstStyle/>
          <a:p>
            <a:r>
              <a:rPr lang="en-US" altLang="en-US" sz="2800" dirty="0">
                <a:ea typeface="ＭＳ Ｐゴシック" panose="020B0600070205080204" pitchFamily="34" charset="-128"/>
              </a:rPr>
              <a:t>AE 590 seminar class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Offered via Zoom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In-person option in DCL 1320 (will watch Zoom there)</a:t>
            </a:r>
          </a:p>
          <a:p>
            <a:endParaRPr lang="en-US" altLang="en-US" sz="2800" dirty="0">
              <a:ea typeface="ＭＳ Ｐゴシック" panose="020B0600070205080204" pitchFamily="34" charset="-128"/>
            </a:endParaRP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Access to Talbot restricted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Up-to-date (and negative) tests a must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Access must be requested and justified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Expect only </a:t>
            </a:r>
            <a:r>
              <a:rPr lang="en-US" altLang="en-US" sz="2400" i="1" dirty="0">
                <a:ea typeface="ＭＳ Ｐゴシック" panose="020B0600070205080204" pitchFamily="34" charset="-128"/>
              </a:rPr>
              <a:t>exceptional</a:t>
            </a:r>
            <a:r>
              <a:rPr lang="en-US" altLang="en-US" sz="2400" dirty="0">
                <a:ea typeface="ＭＳ Ｐゴシック" panose="020B0600070205080204" pitchFamily="34" charset="-128"/>
              </a:rPr>
              <a:t> requests to be approved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129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5AB6FA4-321D-6148-B622-478BE53D70BA}"/>
              </a:ext>
            </a:extLst>
          </p:cNvPr>
          <p:cNvSpPr txBox="1">
            <a:spLocks/>
          </p:cNvSpPr>
          <p:nvPr/>
        </p:nvSpPr>
        <p:spPr>
          <a:xfrm>
            <a:off x="1887415" y="1588656"/>
            <a:ext cx="10141299" cy="202225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Q &amp; A</a:t>
            </a:r>
          </a:p>
        </p:txBody>
      </p:sp>
    </p:spTree>
    <p:extLst>
      <p:ext uri="{BB962C8B-B14F-4D97-AF65-F5344CB8AC3E}">
        <p14:creationId xmlns:p14="http://schemas.microsoft.com/office/powerpoint/2010/main" val="4075694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C9BF2-7268-5849-B8DE-88F89A901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Maintaining Academic 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47AE3-1251-F044-80D4-7AC9F202575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7349" y="1473200"/>
            <a:ext cx="11453447" cy="4318000"/>
          </a:xfrm>
        </p:spPr>
        <p:txBody>
          <a:bodyPr>
            <a:normAutofit lnSpcReduction="10000"/>
          </a:bodyPr>
          <a:lstStyle/>
          <a:p>
            <a:r>
              <a:rPr lang="en-US" altLang="en-US" sz="2800" dirty="0">
                <a:ea typeface="ＭＳ Ｐゴシック" panose="020B0600070205080204" pitchFamily="34" charset="-128"/>
              </a:rPr>
              <a:t>You must maintain a </a:t>
            </a:r>
            <a:r>
              <a:rPr lang="en-US" altLang="en-US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3.0 GPA </a:t>
            </a:r>
            <a:r>
              <a:rPr lang="en-US" altLang="en-US" sz="2800" dirty="0">
                <a:ea typeface="ＭＳ Ｐゴシック" panose="020B0600070205080204" pitchFamily="34" charset="-128"/>
              </a:rPr>
              <a:t>(cumulative or semester) throughout your graduate program.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If you fall below a </a:t>
            </a:r>
            <a:r>
              <a:rPr lang="en-US" altLang="en-US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3.0 GPA </a:t>
            </a:r>
            <a:r>
              <a:rPr lang="en-US" altLang="en-US" sz="2800" dirty="0">
                <a:ea typeface="ＭＳ Ｐゴシック" panose="020B0600070205080204" pitchFamily="34" charset="-128"/>
              </a:rPr>
              <a:t>(cumulative or semester) you will be put on academic probation for one semester 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If you do not raise your GPA above 3.0 after probation, you will be dismissed from the program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Suggested course load (check with your advisor):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3 Courses for students not doing research 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2 Courses plus AE 599 for students conducting research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203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255C6-777A-F949-8607-AB2842D73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75B0F-BE6C-5340-AC1B-A3A72A5B964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7349" y="1132114"/>
            <a:ext cx="11453447" cy="4561115"/>
          </a:xfrm>
        </p:spPr>
        <p:txBody>
          <a:bodyPr>
            <a:normAutofit lnSpcReduction="10000"/>
          </a:bodyPr>
          <a:lstStyle/>
          <a:p>
            <a:r>
              <a:rPr lang="en-US" altLang="en-US" sz="2000" dirty="0">
                <a:ea typeface="ＭＳ Ｐゴシック" panose="020B0600070205080204" pitchFamily="34" charset="-128"/>
              </a:rPr>
              <a:t>Ethics in your </a:t>
            </a:r>
            <a:r>
              <a:rPr lang="en-US" altLang="en-US" sz="2000" b="1" dirty="0">
                <a:ea typeface="ＭＳ Ｐゴシック" panose="020B0600070205080204" pitchFamily="34" charset="-128"/>
              </a:rPr>
              <a:t>research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Your ethical behavior in research reflects not only on you, but also on your advisor’s research group and the department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Ethical violations will likely end your career as a researcher</a:t>
            </a: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Remember: Bad real data/results are </a:t>
            </a:r>
            <a:r>
              <a:rPr lang="en-US" altLang="en-US" sz="2000" b="1" u="sng" dirty="0">
                <a:ea typeface="ＭＳ Ｐゴシック" panose="020B0600070205080204" pitchFamily="34" charset="-128"/>
              </a:rPr>
              <a:t>always</a:t>
            </a:r>
            <a:r>
              <a:rPr lang="en-US" altLang="en-US" sz="2000" dirty="0">
                <a:ea typeface="ＭＳ Ｐゴシック" panose="020B0600070205080204" pitchFamily="34" charset="-128"/>
              </a:rPr>
              <a:t> better than good made-up data/results</a:t>
            </a: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Ethics in </a:t>
            </a:r>
            <a:r>
              <a:rPr lang="en-US" altLang="en-US" sz="2000" b="1" dirty="0">
                <a:ea typeface="ＭＳ Ｐゴシック" panose="020B0600070205080204" pitchFamily="34" charset="-128"/>
              </a:rPr>
              <a:t>teaching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Your ethical behavior as TA reflects on the department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Be a positive role model for undergraduate students</a:t>
            </a: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Ethics in </a:t>
            </a:r>
            <a:r>
              <a:rPr lang="en-US" altLang="en-US" sz="2000" b="1" dirty="0">
                <a:ea typeface="ＭＳ Ｐゴシック" panose="020B0600070205080204" pitchFamily="34" charset="-128"/>
              </a:rPr>
              <a:t>classes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Unethical behavior as a student may (will) lead to dismissal from the university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All students MUST take a university mandated course (CITI) within 2 weeks of their enrollment. Also all students on payroll (RAs, TAs, hourly, etc.) must complete a state mandated ethics training course annually. </a:t>
            </a:r>
            <a:r>
              <a:rPr lang="en-US" altLang="en-US" sz="1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Details to follow from Staci </a:t>
            </a:r>
            <a:r>
              <a:rPr lang="en-US" altLang="en-US" sz="1800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McDannel</a:t>
            </a:r>
            <a:r>
              <a:rPr lang="en-US" altLang="en-US" sz="1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. Check your email.</a:t>
            </a:r>
          </a:p>
          <a:p>
            <a:pPr lvl="1"/>
            <a:r>
              <a:rPr lang="en-US" altLang="en-US" sz="1800" dirty="0">
                <a:solidFill>
                  <a:srgbClr val="008000"/>
                </a:solidFill>
                <a:ea typeface="ＭＳ Ｐゴシック" panose="020B0600070205080204" pitchFamily="34" charset="-128"/>
              </a:rPr>
              <a:t>All students working in a laboratory environment need to take MSE492</a:t>
            </a:r>
          </a:p>
        </p:txBody>
      </p:sp>
    </p:spTree>
    <p:extLst>
      <p:ext uri="{BB962C8B-B14F-4D97-AF65-F5344CB8AC3E}">
        <p14:creationId xmlns:p14="http://schemas.microsoft.com/office/powerpoint/2010/main" val="1023260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5C6240-7B88-1E47-80C7-019D8AD8C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064" y="1634671"/>
            <a:ext cx="1358900" cy="2108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48E814-F9B9-564A-AC0A-8C4F332CF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1836" y="1630585"/>
            <a:ext cx="1506764" cy="21122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F4204E-9918-6145-8841-54B52ABDC9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321" y="1634671"/>
            <a:ext cx="1401102" cy="2108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A938B0-E1E8-7840-B612-30E9CA1C52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5428" y="1630585"/>
            <a:ext cx="1645937" cy="21122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AD5AC2-690A-BE43-980B-DD659F0448F8}"/>
              </a:ext>
            </a:extLst>
          </p:cNvPr>
          <p:cNvSpPr txBox="1"/>
          <p:nvPr/>
        </p:nvSpPr>
        <p:spPr>
          <a:xfrm>
            <a:off x="1197429" y="3875314"/>
            <a:ext cx="930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Daniel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Bodony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2C25F5-D7C7-8B48-AD9D-19B571FF5363}"/>
              </a:ext>
            </a:extLst>
          </p:cNvPr>
          <p:cNvSpPr txBox="1"/>
          <p:nvPr/>
        </p:nvSpPr>
        <p:spPr>
          <a:xfrm>
            <a:off x="2885814" y="3875313"/>
            <a:ext cx="1172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Staci</a:t>
            </a:r>
          </a:p>
          <a:p>
            <a:pPr algn="ctr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McDannel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EB4CCC-8069-9B43-B86A-020FC14252F1}"/>
              </a:ext>
            </a:extLst>
          </p:cNvPr>
          <p:cNvSpPr txBox="1"/>
          <p:nvPr/>
        </p:nvSpPr>
        <p:spPr>
          <a:xfrm>
            <a:off x="6659041" y="3875312"/>
            <a:ext cx="872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Jason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Merret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AAEE53-2A97-AC4B-94C5-B4EBA3388EBC}"/>
              </a:ext>
            </a:extLst>
          </p:cNvPr>
          <p:cNvSpPr txBox="1"/>
          <p:nvPr/>
        </p:nvSpPr>
        <p:spPr>
          <a:xfrm>
            <a:off x="8453870" y="3875312"/>
            <a:ext cx="8322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Jenna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Russell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0C3A5C-41DF-6F4C-9B7E-F4D5386705A5}"/>
              </a:ext>
            </a:extLst>
          </p:cNvPr>
          <p:cNvSpPr/>
          <p:nvPr/>
        </p:nvSpPr>
        <p:spPr>
          <a:xfrm>
            <a:off x="986064" y="4703173"/>
            <a:ext cx="3186359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A84B82F-8217-7A48-A5A6-0CF8E4F50F10}"/>
              </a:ext>
            </a:extLst>
          </p:cNvPr>
          <p:cNvSpPr/>
          <p:nvPr/>
        </p:nvSpPr>
        <p:spPr>
          <a:xfrm>
            <a:off x="6462248" y="4703173"/>
            <a:ext cx="3186359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1D37FE-6830-6441-B85E-0FA22434D6E9}"/>
              </a:ext>
            </a:extLst>
          </p:cNvPr>
          <p:cNvSpPr txBox="1"/>
          <p:nvPr/>
        </p:nvSpPr>
        <p:spPr>
          <a:xfrm>
            <a:off x="1900018" y="4853997"/>
            <a:ext cx="1358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MS and PhD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ECC667-2BA5-B443-AEF6-58827BA69ABA}"/>
              </a:ext>
            </a:extLst>
          </p:cNvPr>
          <p:cNvSpPr txBox="1"/>
          <p:nvPr/>
        </p:nvSpPr>
        <p:spPr>
          <a:xfrm>
            <a:off x="7692989" y="4853997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MEng</a:t>
            </a:r>
          </a:p>
        </p:txBody>
      </p:sp>
    </p:spTree>
    <p:extLst>
      <p:ext uri="{BB962C8B-B14F-4D97-AF65-F5344CB8AC3E}">
        <p14:creationId xmlns:p14="http://schemas.microsoft.com/office/powerpoint/2010/main" val="1929376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015DB-4A09-6249-BA68-15B1E0D01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Advising and Course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7C870-AE40-1947-A781-452DB13B6BF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altLang="en-US" sz="2800" dirty="0">
                <a:ea typeface="ＭＳ Ｐゴシック" panose="020B0600070205080204" pitchFamily="34" charset="-128"/>
              </a:rPr>
              <a:t>All graduate students should have an academic advisor to help with course selection, with various requirements, …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If MS or PhD student</a:t>
            </a:r>
            <a:r>
              <a:rPr lang="en-US" altLang="en-US" sz="2000" dirty="0">
                <a:ea typeface="ＭＳ Ｐゴシック" panose="020B0600070205080204" pitchFamily="34" charset="-128"/>
              </a:rPr>
              <a:t>: your academic advisor is your research advisor if s/he has an AE faculty appointment or is an AE faculty affiliate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If MSNT:</a:t>
            </a:r>
            <a:r>
              <a:rPr lang="en-US" altLang="en-US" sz="2000" dirty="0">
                <a:ea typeface="ＭＳ Ｐゴシック" panose="020B0600070205080204" pitchFamily="34" charset="-128"/>
              </a:rPr>
              <a:t> meet with J. Lambros (online), J.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Rovey</a:t>
            </a:r>
            <a:r>
              <a:rPr lang="en-US" altLang="en-US" sz="2000" dirty="0">
                <a:ea typeface="ＭＳ Ｐゴシック" panose="020B0600070205080204" pitchFamily="34" charset="-128"/>
              </a:rPr>
              <a:t> (on-campus) and S.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McDannel</a:t>
            </a:r>
            <a:r>
              <a:rPr lang="en-US" altLang="en-US" sz="2000" dirty="0">
                <a:ea typeface="ＭＳ Ｐゴシック" panose="020B0600070205080204" pitchFamily="34" charset="-128"/>
              </a:rPr>
              <a:t> at the beginning of each semester to discuss curriculum completion plans – </a:t>
            </a:r>
            <a:r>
              <a:rPr lang="en-US" altLang="en-US" sz="20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Email completed degree checklist to Staci at </a:t>
            </a:r>
            <a:r>
              <a:rPr lang="en-US" altLang="en-US" sz="2000" b="1" dirty="0">
                <a:solidFill>
                  <a:srgbClr val="FF0000"/>
                </a:solidFill>
                <a:ea typeface="ＭＳ Ｐゴシック" panose="020B0600070205080204" pitchFamily="34" charset="-128"/>
                <a:hlinkClick r:id="rId2"/>
              </a:rPr>
              <a:t>tank@illinois.edu</a:t>
            </a:r>
            <a:r>
              <a:rPr lang="en-US" altLang="en-US" sz="20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prior to advising meeting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All courses should be graded, technical and generally 4 hours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Use </a:t>
            </a:r>
            <a:r>
              <a:rPr lang="ja-JP" altLang="en-US" sz="2400">
                <a:ea typeface="ＭＳ Ｐゴシック" panose="020B0600070205080204" pitchFamily="34" charset="-128"/>
              </a:rPr>
              <a:t>“</a:t>
            </a:r>
            <a:r>
              <a:rPr lang="en-US" altLang="ja-JP" sz="2400" dirty="0">
                <a:ea typeface="ＭＳ Ｐゴシック" panose="020B0600070205080204" pitchFamily="34" charset="-128"/>
              </a:rPr>
              <a:t>suggested program tracks</a:t>
            </a:r>
            <a:r>
              <a:rPr lang="ja-JP" altLang="en-US" sz="2400">
                <a:ea typeface="ＭＳ Ｐゴシック" panose="020B0600070205080204" pitchFamily="34" charset="-128"/>
              </a:rPr>
              <a:t>”</a:t>
            </a:r>
            <a:r>
              <a:rPr lang="en-US" altLang="ja-JP" sz="2400" dirty="0">
                <a:ea typeface="ＭＳ Ｐゴシック" panose="020B0600070205080204" pitchFamily="34" charset="-128"/>
              </a:rPr>
              <a:t> put together by the AE faculty. Important note: </a:t>
            </a:r>
            <a:r>
              <a:rPr lang="en-US" altLang="ja-JP" sz="2400" u="sng" dirty="0">
                <a:ea typeface="ＭＳ Ｐゴシック" panose="020B0600070205080204" pitchFamily="34" charset="-128"/>
              </a:rPr>
              <a:t>this list is only a suggestion</a:t>
            </a:r>
            <a:r>
              <a:rPr lang="en-US" altLang="ja-JP" sz="2400" dirty="0">
                <a:ea typeface="ＭＳ Ｐゴシック" panose="020B0600070205080204" pitchFamily="34" charset="-128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7593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2CCA8-574D-9D4A-B808-9CFE7AF30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Selection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BD8EE4-9113-B247-932C-8985A17F6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936" y="1473200"/>
            <a:ext cx="9309100" cy="3975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1E0659-9F8B-954F-A9E6-FDBD5508DE3B}"/>
              </a:ext>
            </a:extLst>
          </p:cNvPr>
          <p:cNvSpPr txBox="1"/>
          <p:nvPr/>
        </p:nvSpPr>
        <p:spPr>
          <a:xfrm>
            <a:off x="903515" y="6085114"/>
            <a:ext cx="5553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Visit </a:t>
            </a: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http://</a:t>
            </a:r>
            <a:r>
              <a:rPr lang="en-US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catalog.illinois.edu</a:t>
            </a: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/courses-of-instruction/ae/</a:t>
            </a:r>
            <a:endParaRPr lang="en-US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65B94E-5CF9-604F-8A12-6B5BB7EFD607}"/>
              </a:ext>
            </a:extLst>
          </p:cNvPr>
          <p:cNvSpPr/>
          <p:nvPr/>
        </p:nvSpPr>
        <p:spPr>
          <a:xfrm>
            <a:off x="1212849" y="1409700"/>
            <a:ext cx="4480379" cy="419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7CF1D6-C542-8044-A717-050B6FC8F9E2}"/>
              </a:ext>
            </a:extLst>
          </p:cNvPr>
          <p:cNvSpPr txBox="1"/>
          <p:nvPr/>
        </p:nvSpPr>
        <p:spPr>
          <a:xfrm>
            <a:off x="6335486" y="849086"/>
            <a:ext cx="4073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Links to course details on Course Explorer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14E9425-8E36-CC42-B3FD-72782017EA0C}"/>
              </a:ext>
            </a:extLst>
          </p:cNvPr>
          <p:cNvCxnSpPr>
            <a:stCxn id="7" idx="1"/>
          </p:cNvCxnSpPr>
          <p:nvPr/>
        </p:nvCxnSpPr>
        <p:spPr>
          <a:xfrm flipH="1">
            <a:off x="5780315" y="1033752"/>
            <a:ext cx="555171" cy="3759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F3E84371-B9B0-C24D-9E02-41E5D873BCC2}"/>
              </a:ext>
            </a:extLst>
          </p:cNvPr>
          <p:cNvSpPr/>
          <p:nvPr/>
        </p:nvSpPr>
        <p:spPr>
          <a:xfrm>
            <a:off x="4497049" y="2113613"/>
            <a:ext cx="1708879" cy="4646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FEBEA8-A35F-2B49-917A-F05E0082381E}"/>
              </a:ext>
            </a:extLst>
          </p:cNvPr>
          <p:cNvSpPr txBox="1"/>
          <p:nvPr/>
        </p:nvSpPr>
        <p:spPr>
          <a:xfrm>
            <a:off x="7005225" y="2393642"/>
            <a:ext cx="455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Prerequisites are encouraged but not enforced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BD8BD13-D19C-744E-A7B9-779AB49E9A80}"/>
              </a:ext>
            </a:extLst>
          </p:cNvPr>
          <p:cNvCxnSpPr>
            <a:cxnSpLocks/>
          </p:cNvCxnSpPr>
          <p:nvPr/>
        </p:nvCxnSpPr>
        <p:spPr>
          <a:xfrm flipH="1" flipV="1">
            <a:off x="6335486" y="2393642"/>
            <a:ext cx="669740" cy="1846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41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1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5DCDC-DC5D-CE4F-B7C7-AD80D5157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 590 / 597 / 598 / 599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FF2FE-6377-1B4A-ACFE-6B309742B64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AE 590 — seminar series you are required to take</a:t>
            </a:r>
          </a:p>
          <a:p>
            <a:endParaRPr lang="en-US" dirty="0"/>
          </a:p>
          <a:p>
            <a:r>
              <a:rPr lang="en-US" dirty="0"/>
              <a:t>AE 597 — independent research with a faculty member that counts as course credit</a:t>
            </a:r>
          </a:p>
          <a:p>
            <a:endParaRPr lang="en-US" dirty="0"/>
          </a:p>
          <a:p>
            <a:r>
              <a:rPr lang="en-US" dirty="0"/>
              <a:t>AE 598 — special topics courses (next slide)</a:t>
            </a:r>
          </a:p>
          <a:p>
            <a:endParaRPr lang="en-US" dirty="0"/>
          </a:p>
          <a:p>
            <a:r>
              <a:rPr lang="en-US" dirty="0"/>
              <a:t>AE 599 — thesis credit</a:t>
            </a:r>
          </a:p>
        </p:txBody>
      </p:sp>
    </p:spTree>
    <p:extLst>
      <p:ext uri="{BB962C8B-B14F-4D97-AF65-F5344CB8AC3E}">
        <p14:creationId xmlns:p14="http://schemas.microsoft.com/office/powerpoint/2010/main" val="29975497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88BBF-E9AC-4B4B-BA51-B5B93547A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Topic Courses (498/598)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FD6FB-8A95-2341-9469-1CA8436E90C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7350" y="1473200"/>
            <a:ext cx="11453446" cy="4071815"/>
          </a:xfrm>
        </p:spPr>
        <p:txBody>
          <a:bodyPr/>
          <a:lstStyle/>
          <a:p>
            <a:r>
              <a:rPr lang="en-US" dirty="0"/>
              <a:t>AE 498 (UG and G) and AE 598 (G only) are special topics courses, often new courses on research-oriented topics</a:t>
            </a:r>
          </a:p>
          <a:p>
            <a:r>
              <a:rPr lang="en-US" dirty="0"/>
              <a:t>They are taught on an instructor-based schedule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CBC3AD-B1FD-4145-93DE-1C0B446A6E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52" b="5636"/>
          <a:stretch/>
        </p:blipFill>
        <p:spPr>
          <a:xfrm>
            <a:off x="18072" y="3147934"/>
            <a:ext cx="12192000" cy="239708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8654243-D05B-AF46-AD0B-5938FC37C3A1}"/>
              </a:ext>
            </a:extLst>
          </p:cNvPr>
          <p:cNvSpPr/>
          <p:nvPr/>
        </p:nvSpPr>
        <p:spPr>
          <a:xfrm>
            <a:off x="5126636" y="3429000"/>
            <a:ext cx="404734" cy="4384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B288E9-C37B-1443-B961-154420CDFEAB}"/>
              </a:ext>
            </a:extLst>
          </p:cNvPr>
          <p:cNvSpPr txBox="1"/>
          <p:nvPr/>
        </p:nvSpPr>
        <p:spPr>
          <a:xfrm>
            <a:off x="5981075" y="4219452"/>
            <a:ext cx="3166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Example: register for AE 598 CIF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8506D9F-24D6-A744-AF1B-3677AA46CEA5}"/>
              </a:ext>
            </a:extLst>
          </p:cNvPr>
          <p:cNvCxnSpPr>
            <a:cxnSpLocks/>
          </p:cNvCxnSpPr>
          <p:nvPr/>
        </p:nvCxnSpPr>
        <p:spPr>
          <a:xfrm flipH="1" flipV="1">
            <a:off x="5606321" y="3889274"/>
            <a:ext cx="449704" cy="4384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968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0618E-41FB-8A4B-B3D5-B07B865C3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84532-6FC6-8341-BC05-2274FBB51FD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7349" y="1473200"/>
            <a:ext cx="11453447" cy="4328886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sz="2800" dirty="0">
                <a:ea typeface="ＭＳ Ｐゴシック" panose="020B0600070205080204" pitchFamily="34" charset="-128"/>
              </a:rPr>
              <a:t>Once again: welcome!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Make the most of your graduate studies: this will likely be the best time of your life!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Get to know your colleagues and your professors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Work hard (but within limits): it is not a 9 to 5 job!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Take advantage of what the University has to offer (sports, cultural activities, clubs, …)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If you have any questions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Your advisor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Staci and me</a:t>
            </a:r>
          </a:p>
        </p:txBody>
      </p:sp>
    </p:spTree>
    <p:extLst>
      <p:ext uri="{BB962C8B-B14F-4D97-AF65-F5344CB8AC3E}">
        <p14:creationId xmlns:p14="http://schemas.microsoft.com/office/powerpoint/2010/main" val="1729788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887415" y="1588656"/>
            <a:ext cx="8503505" cy="202225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Contact Information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87414" y="2525262"/>
            <a:ext cx="797421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Daniel J. </a:t>
            </a:r>
            <a:r>
              <a:rPr lang="en-US" sz="20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Bodony</a:t>
            </a:r>
            <a:br>
              <a:rPr lang="en-US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n-US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Blue Waters Professor</a:t>
            </a:r>
          </a:p>
          <a:p>
            <a:r>
              <a:rPr lang="en-US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Department of Aerospace Engineering</a:t>
            </a:r>
          </a:p>
          <a:p>
            <a:r>
              <a:rPr lang="en-US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Department of Mechanical Science and Engineering (by courtesy)</a:t>
            </a:r>
          </a:p>
          <a:p>
            <a:r>
              <a:rPr lang="en-US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306C Talbot Labs</a:t>
            </a:r>
          </a:p>
          <a:p>
            <a:r>
              <a:rPr lang="en-US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104 S. Wright St.</a:t>
            </a:r>
          </a:p>
          <a:p>
            <a:r>
              <a:rPr lang="en-US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Urbana, IL  61801</a:t>
            </a:r>
          </a:p>
          <a:p>
            <a:r>
              <a:rPr lang="en-US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T: (217) 244-3844</a:t>
            </a:r>
          </a:p>
          <a:p>
            <a:r>
              <a:rPr lang="en-US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bodony@illinois.edu</a:t>
            </a:r>
          </a:p>
          <a:p>
            <a:r>
              <a:rPr lang="en-US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http://</a:t>
            </a:r>
            <a:r>
              <a:rPr lang="en-US" sz="20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acoustics.ae.illinois.edu</a:t>
            </a:r>
            <a:endParaRPr lang="en-US" sz="20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362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5AB6FA4-321D-6148-B622-478BE53D70BA}"/>
              </a:ext>
            </a:extLst>
          </p:cNvPr>
          <p:cNvSpPr txBox="1">
            <a:spLocks/>
          </p:cNvSpPr>
          <p:nvPr/>
        </p:nvSpPr>
        <p:spPr>
          <a:xfrm>
            <a:off x="1887415" y="1588656"/>
            <a:ext cx="10141299" cy="202225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Frequently Asked Questions</a:t>
            </a:r>
          </a:p>
        </p:txBody>
      </p:sp>
    </p:spTree>
    <p:extLst>
      <p:ext uri="{BB962C8B-B14F-4D97-AF65-F5344CB8AC3E}">
        <p14:creationId xmlns:p14="http://schemas.microsoft.com/office/powerpoint/2010/main" val="28718920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509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144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670DB4C3-5F7F-4299-B9D2-6269E5392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73" y="479685"/>
            <a:ext cx="10569732" cy="594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475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AB142D23-54F4-4621-AD00-553EA7C726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2" r="7754"/>
          <a:stretch/>
        </p:blipFill>
        <p:spPr>
          <a:xfrm>
            <a:off x="599626" y="370291"/>
            <a:ext cx="11002760" cy="618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038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We are glad you joined our program.</a:t>
            </a:r>
          </a:p>
          <a:p>
            <a:endParaRPr lang="en-US" dirty="0"/>
          </a:p>
          <a:p>
            <a:r>
              <a:rPr lang="en-US" dirty="0"/>
              <a:t>Today’s purpose:</a:t>
            </a:r>
          </a:p>
          <a:p>
            <a:pPr lvl="1"/>
            <a:r>
              <a:rPr lang="en-US" dirty="0"/>
              <a:t>Introduce you to the people and structure of the graduate program </a:t>
            </a:r>
          </a:p>
          <a:p>
            <a:pPr lvl="1"/>
            <a:r>
              <a:rPr lang="en-US" dirty="0"/>
              <a:t>Introduce you to each other</a:t>
            </a:r>
          </a:p>
          <a:p>
            <a:pPr lvl="1"/>
            <a:r>
              <a:rPr lang="en-US" dirty="0"/>
              <a:t>Provide you with resources when you need help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Answer as many questions as we can!</a:t>
            </a:r>
          </a:p>
        </p:txBody>
      </p:sp>
    </p:spTree>
    <p:extLst>
      <p:ext uri="{BB962C8B-B14F-4D97-AF65-F5344CB8AC3E}">
        <p14:creationId xmlns:p14="http://schemas.microsoft.com/office/powerpoint/2010/main" val="14855683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2F07F-2390-F84D-9C11-B5E35438E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Direct PhD details?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E6F33-7025-DE4F-B641-BC76CD1D882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Allows students (B.S. degree GPA of </a:t>
            </a:r>
            <a:r>
              <a:rPr lang="en-US" dirty="0">
                <a:solidFill>
                  <a:srgbClr val="FF0000"/>
                </a:solidFill>
              </a:rPr>
              <a:t>3.75</a:t>
            </a:r>
            <a:r>
              <a:rPr lang="en-US" dirty="0"/>
              <a:t>) to be admitted directly into the PhD program without an MS degree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Course requirements are the same for a combined MS and PhD, but only one dissertation is written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Students </a:t>
            </a:r>
            <a:r>
              <a:rPr lang="en-US" u="sng" dirty="0"/>
              <a:t>must</a:t>
            </a:r>
            <a:r>
              <a:rPr lang="en-US" dirty="0"/>
              <a:t> have the support of a faculty research advisor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Students currently in the MS program may petition to join the Direct PhD program</a:t>
            </a:r>
            <a:endParaRPr lang="en-US" altLang="en-US" kern="0" dirty="0"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2015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3FED4CD-AD8D-ED49-964C-951CC9C6A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Funding Opportunities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716A3F-4F35-E847-9871-EA1439A775D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buNone/>
            </a:pPr>
            <a:endParaRPr lang="en-US" altLang="en-US" sz="15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Announcements for fellowship opportunities are usually sent to graduate students via email. You should visit the </a:t>
            </a:r>
            <a:r>
              <a:rPr lang="en-US" altLang="en-US" sz="2400" u="sng" dirty="0">
                <a:ea typeface="ＭＳ Ｐゴシック" panose="020B0600070205080204" pitchFamily="34" charset="-128"/>
                <a:hlinkClick r:id="rId2"/>
              </a:rPr>
              <a:t>Fellowship Office website</a:t>
            </a:r>
            <a:r>
              <a:rPr lang="en-US" altLang="en-US" sz="2400" dirty="0">
                <a:ea typeface="ＭＳ Ｐゴシック" panose="020B0600070205080204" pitchFamily="34" charset="-128"/>
              </a:rPr>
              <a:t> to learn about other opportunities. Includes a searchable database.</a:t>
            </a:r>
          </a:p>
          <a:p>
            <a:pPr>
              <a:lnSpc>
                <a:spcPct val="80000"/>
              </a:lnSpc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Teaching assistantships (TA) assigned by individual groups and by Associate Head.  </a:t>
            </a:r>
            <a:r>
              <a:rPr lang="en-US" altLang="en-US" sz="2400" b="1" dirty="0">
                <a:ea typeface="ＭＳ Ｐゴシック" panose="020B0600070205080204" pitchFamily="34" charset="-128"/>
              </a:rPr>
              <a:t>Note:</a:t>
            </a:r>
            <a:r>
              <a:rPr lang="en-US" altLang="en-US" sz="2400" dirty="0">
                <a:ea typeface="ＭＳ Ｐゴシック" panose="020B0600070205080204" pitchFamily="34" charset="-128"/>
              </a:rPr>
              <a:t> AE does not offer TAs to MS non-thesis students</a:t>
            </a:r>
          </a:p>
          <a:p>
            <a:pPr lvl="1">
              <a:lnSpc>
                <a:spcPct val="8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50% appointment: 20 </a:t>
            </a:r>
            <a:r>
              <a:rPr lang="en-US" altLang="en-US" sz="1800" dirty="0" err="1">
                <a:ea typeface="ＭＳ Ｐゴシック" panose="020B0600070205080204" pitchFamily="34" charset="-128"/>
              </a:rPr>
              <a:t>hrs</a:t>
            </a:r>
            <a:r>
              <a:rPr lang="en-US" altLang="en-US" sz="1800" dirty="0">
                <a:ea typeface="ＭＳ Ｐゴシック" panose="020B0600070205080204" pitchFamily="34" charset="-128"/>
              </a:rPr>
              <a:t>/week</a:t>
            </a:r>
          </a:p>
          <a:p>
            <a:pPr lvl="1">
              <a:lnSpc>
                <a:spcPct val="8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25% appointment: 10 </a:t>
            </a:r>
            <a:r>
              <a:rPr lang="en-US" altLang="en-US" sz="1800" dirty="0" err="1">
                <a:ea typeface="ＭＳ Ｐゴシック" panose="020B0600070205080204" pitchFamily="34" charset="-128"/>
              </a:rPr>
              <a:t>hrs</a:t>
            </a:r>
            <a:r>
              <a:rPr lang="en-US" altLang="en-US" sz="1800" dirty="0">
                <a:ea typeface="ＭＳ Ｐゴシック" panose="020B0600070205080204" pitchFamily="34" charset="-128"/>
              </a:rPr>
              <a:t>/week</a:t>
            </a:r>
          </a:p>
          <a:p>
            <a:pPr lvl="1">
              <a:lnSpc>
                <a:spcPct val="80000"/>
              </a:lnSpc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Research assistantships (RA) offered by individual faculty members based on successful research grant proposals</a:t>
            </a:r>
          </a:p>
        </p:txBody>
      </p:sp>
    </p:spTree>
    <p:extLst>
      <p:ext uri="{BB962C8B-B14F-4D97-AF65-F5344CB8AC3E}">
        <p14:creationId xmlns:p14="http://schemas.microsoft.com/office/powerpoint/2010/main" val="14643589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3FED4CD-AD8D-ED49-964C-951CC9C6A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Seminar Attendance Required?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716A3F-4F35-E847-9871-EA1439A775D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Yes.  All MS degree students are required to register for AE 590 every semester in residence and attend 10 seminars. </a:t>
            </a:r>
            <a:r>
              <a:rPr lang="en-US" altLang="en-US" sz="2400" b="1" u="sng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There will be no make-up seminars allowed.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Special arrangements can be made in case of class conflict (see seminar policy below).</a:t>
            </a:r>
          </a:p>
          <a:p>
            <a:pPr>
              <a:spcBef>
                <a:spcPct val="0"/>
              </a:spcBef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All PhD students must register for AE 590 until they have completed four semesters after passing the qualifying exam.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 AE 590 seminar policy can be found at: </a:t>
            </a:r>
            <a:r>
              <a:rPr lang="en-US" altLang="en-US" sz="2400" u="sng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  <a:hlinkClick r:id="rId2"/>
              </a:rPr>
              <a:t>http://aerospace.illinois.edu/graduate-programs/course-offerings</a:t>
            </a:r>
            <a:r>
              <a:rPr lang="en-US" altLang="en-US" sz="24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.</a:t>
            </a:r>
          </a:p>
          <a:p>
            <a:pPr algn="ctr">
              <a:lnSpc>
                <a:spcPct val="80000"/>
              </a:lnSpc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07812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23844-D4F9-1B45-A9ED-F0970CCFD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Do I Find a Faculty Research Advisor?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A5DB0-4EDD-BB40-AC5E-01953DC553E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altLang="en-US" sz="2400" dirty="0">
                <a:ea typeface="ＭＳ Ｐゴシック" panose="020B0600070205080204" pitchFamily="34" charset="-128"/>
              </a:rPr>
              <a:t>Email faculty members that you are interested in their research and inquire if they have openings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Include your resume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Indicate if you have external support (i.e. fellowship or TA)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This will be more successful later in the semester</a:t>
            </a:r>
          </a:p>
          <a:p>
            <a:r>
              <a:rPr lang="en-US" altLang="en-US" sz="2400" dirty="0">
                <a:ea typeface="ＭＳ Ｐゴシック" panose="020B0600070205080204" pitchFamily="34" charset="-128"/>
              </a:rPr>
              <a:t>Talk to your instructors in class</a:t>
            </a:r>
          </a:p>
          <a:p>
            <a:r>
              <a:rPr lang="en-US" altLang="en-US" sz="2400" dirty="0">
                <a:ea typeface="ＭＳ Ｐゴシック" panose="020B0600070205080204" pitchFamily="34" charset="-128"/>
              </a:rPr>
              <a:t>Ask if faculty will advise you for an independent study project (AE 597)</a:t>
            </a:r>
          </a:p>
          <a:p>
            <a:r>
              <a:rPr lang="en-US" sz="2400" dirty="0"/>
              <a:t>It is OK to be persistent</a:t>
            </a:r>
          </a:p>
        </p:txBody>
      </p:sp>
    </p:spTree>
    <p:extLst>
      <p:ext uri="{BB962C8B-B14F-4D97-AF65-F5344CB8AC3E}">
        <p14:creationId xmlns:p14="http://schemas.microsoft.com/office/powerpoint/2010/main" val="16962021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19849-BE31-E047-834E-A768F97C2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non-AE Advisors OK?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F275B-1B0E-A84D-9F39-CC98E60AC68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altLang="en-US" sz="2400" dirty="0">
                <a:ea typeface="ＭＳ Ｐゴシック" panose="020B0600070205080204" pitchFamily="34" charset="-128"/>
              </a:rPr>
              <a:t>Yes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Note: AE faculty includes department affiliates</a:t>
            </a:r>
          </a:p>
          <a:p>
            <a:r>
              <a:rPr lang="en-US" altLang="en-US" sz="2400" dirty="0">
                <a:ea typeface="ＭＳ Ｐゴシック" panose="020B0600070205080204" pitchFamily="34" charset="-128"/>
              </a:rPr>
              <a:t>However, all students must have an AE co-advisor to help with AE academic requirements (coursework, qualifying exams, etc.)</a:t>
            </a:r>
          </a:p>
        </p:txBody>
      </p:sp>
    </p:spTree>
    <p:extLst>
      <p:ext uri="{BB962C8B-B14F-4D97-AF65-F5344CB8AC3E}">
        <p14:creationId xmlns:p14="http://schemas.microsoft.com/office/powerpoint/2010/main" val="14567377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23279-3CB6-094D-863F-6A2C8C98E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May I Take Grad. Courses Pass/Fail?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31AB0-6F3E-3B49-85C2-8D0B6639D05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No.  Only graded coursework will count toward a graduate degree in the Department of Aerospace Engineering.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Note: all courses for MS and Ph.D. must be technical </a:t>
            </a:r>
            <a:r>
              <a:rPr lang="en-US" altLang="en-US" b="1" i="1" u="sng" dirty="0">
                <a:ea typeface="ＭＳ Ｐゴシック" panose="020B0600070205080204" pitchFamily="34" charset="-128"/>
              </a:rPr>
              <a:t>graded</a:t>
            </a:r>
            <a:r>
              <a:rPr lang="en-US" altLang="en-US" dirty="0">
                <a:ea typeface="ＭＳ Ｐゴシック" panose="020B0600070205080204" pitchFamily="34" charset="-128"/>
              </a:rPr>
              <a:t> graduate level courses.  If in doubt, please contact the graduate office.</a:t>
            </a:r>
          </a:p>
        </p:txBody>
      </p:sp>
    </p:spTree>
    <p:extLst>
      <p:ext uri="{BB962C8B-B14F-4D97-AF65-F5344CB8AC3E}">
        <p14:creationId xmlns:p14="http://schemas.microsoft.com/office/powerpoint/2010/main" val="38771422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C3D36-2279-A543-823A-572E94B00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I Transfer Courses?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9E8E7-0159-1348-B2F4-134E27F1C90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Petition filled in by student and signed by advisor after completing 8 hours of graduate coursework at UIUC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Up to 12 hours of credit may be transferred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Transferred credit </a:t>
            </a:r>
            <a:r>
              <a:rPr lang="en-US" altLang="en-US" u="sng" dirty="0">
                <a:ea typeface="ＭＳ Ｐゴシック" panose="020B0600070205080204" pitchFamily="34" charset="-128"/>
              </a:rPr>
              <a:t>must not have been previously applied toward another degree</a:t>
            </a:r>
            <a:r>
              <a:rPr lang="en-US" altLang="en-US" dirty="0"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Credit can only be transferred to count towards the Master</a:t>
            </a:r>
            <a:r>
              <a:rPr lang="ja-JP" altLang="en-US">
                <a:ea typeface="ＭＳ Ｐゴシック" panose="020B0600070205080204" pitchFamily="34" charset="-128"/>
              </a:rPr>
              <a:t>’</a:t>
            </a:r>
            <a:r>
              <a:rPr lang="en-US" altLang="ja-JP" dirty="0">
                <a:ea typeface="ＭＳ Ｐゴシック" panose="020B0600070205080204" pitchFamily="34" charset="-128"/>
              </a:rPr>
              <a:t>s degree.</a:t>
            </a:r>
          </a:p>
        </p:txBody>
      </p:sp>
    </p:spTree>
    <p:extLst>
      <p:ext uri="{BB962C8B-B14F-4D97-AF65-F5344CB8AC3E}">
        <p14:creationId xmlns:p14="http://schemas.microsoft.com/office/powerpoint/2010/main" val="3380185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AF62F-1048-0646-BC8F-F35D983CF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TA Requirements?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F9FA7-3B60-E84B-A81F-C07C85E00DF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7349" y="1473200"/>
            <a:ext cx="11453447" cy="427445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VERY IMPORTANT: To receive and hold an assistantship, a student must be in </a:t>
            </a:r>
            <a:r>
              <a:rPr lang="en-US" altLang="en-US" sz="2800" dirty="0">
                <a:solidFill>
                  <a:srgbClr val="FF0000"/>
                </a:solidFill>
                <a:ea typeface="ＭＳ Ｐゴシック" panose="020B060007020508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good standing</a:t>
            </a:r>
            <a:r>
              <a:rPr lang="en-US" altLang="en-US" sz="2800" dirty="0">
                <a:ea typeface="ＭＳ Ｐゴシック" panose="020B0600070205080204" pitchFamily="34" charset="-128"/>
              </a:rPr>
              <a:t>. If you are on academic probation (i.e., if your GPA is less than 3.0), you are not allowed to receive any assistantship (TA or RA).</a:t>
            </a:r>
          </a:p>
          <a:p>
            <a:pPr>
              <a:lnSpc>
                <a:spcPct val="8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Recall: AE Department does not </a:t>
            </a:r>
            <a:r>
              <a:rPr lang="en-US" altLang="en-US" sz="2800" dirty="0" err="1">
                <a:ea typeface="ＭＳ Ｐゴシック" panose="020B0600070205080204" pitchFamily="34" charset="-128"/>
              </a:rPr>
              <a:t>generraly</a:t>
            </a:r>
            <a:r>
              <a:rPr lang="en-US" altLang="en-US" sz="2800" dirty="0">
                <a:ea typeface="ＭＳ Ｐゴシック" panose="020B0600070205080204" pitchFamily="34" charset="-128"/>
              </a:rPr>
              <a:t> offer TAs to students without an advisor</a:t>
            </a:r>
          </a:p>
          <a:p>
            <a:pPr>
              <a:lnSpc>
                <a:spcPct val="8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Mandatory training workshop for all TAs organized twice a year by the Center for Teaching Excellence (CTE)</a:t>
            </a:r>
          </a:p>
          <a:p>
            <a:pPr>
              <a:lnSpc>
                <a:spcPct val="8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NOTE:  International students must receive a 24 on the TOEFL </a:t>
            </a:r>
            <a:r>
              <a:rPr lang="en-US" altLang="en-US" sz="2800" dirty="0" err="1">
                <a:ea typeface="ＭＳ Ｐゴシック" panose="020B0600070205080204" pitchFamily="34" charset="-128"/>
              </a:rPr>
              <a:t>iBT</a:t>
            </a:r>
            <a:r>
              <a:rPr lang="en-US" altLang="en-US" sz="2800" dirty="0">
                <a:ea typeface="ＭＳ Ｐゴシック" panose="020B0600070205080204" pitchFamily="34" charset="-128"/>
              </a:rPr>
              <a:t> speaking sub-section or pass the English Proficiency Interview which is given by the University. </a:t>
            </a:r>
            <a:r>
              <a:rPr lang="en-US" altLang="en-US" sz="2800" u="sng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No exceptions.</a:t>
            </a:r>
          </a:p>
          <a:p>
            <a:pPr>
              <a:lnSpc>
                <a:spcPct val="8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TAs in laboratory courses must take MSE492: Lab Safety Fundamentals</a:t>
            </a:r>
          </a:p>
        </p:txBody>
      </p:sp>
    </p:spTree>
    <p:extLst>
      <p:ext uri="{BB962C8B-B14F-4D97-AF65-F5344CB8AC3E}">
        <p14:creationId xmlns:p14="http://schemas.microsoft.com/office/powerpoint/2010/main" val="33604523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09EF1-A260-3147-9B43-5D2B03D47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May I Take an AE 597 with My Advisor?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9CA4-6230-CB4D-9311-9E22BEC3354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MS students: no credit for independent study course (AE597)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MSNT students: up to 4 hours of AE597 with any AE faculty member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PhD students should not register for independent study with their research advisor, unless the project is </a:t>
            </a:r>
            <a:r>
              <a:rPr lang="en-US" altLang="en-US" i="1" dirty="0">
                <a:ea typeface="ＭＳ Ｐゴシック" panose="020B0600070205080204" pitchFamily="34" charset="-128"/>
              </a:rPr>
              <a:t>very different from the thesis work</a:t>
            </a:r>
            <a:r>
              <a:rPr lang="en-US" altLang="en-US" dirty="0">
                <a:ea typeface="ＭＳ Ｐゴシック" panose="020B0600070205080204" pitchFamily="34" charset="-128"/>
              </a:rPr>
              <a:t>. Departmental approval is required by petition.  </a:t>
            </a:r>
          </a:p>
        </p:txBody>
      </p:sp>
    </p:spTree>
    <p:extLst>
      <p:ext uri="{BB962C8B-B14F-4D97-AF65-F5344CB8AC3E}">
        <p14:creationId xmlns:p14="http://schemas.microsoft.com/office/powerpoint/2010/main" val="992438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Opening Thoughts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87349" y="1473200"/>
            <a:ext cx="11453447" cy="4503854"/>
          </a:xfrm>
        </p:spPr>
        <p:txBody>
          <a:bodyPr>
            <a:normAutofit/>
          </a:bodyPr>
          <a:lstStyle/>
          <a:p>
            <a:r>
              <a:rPr lang="en-US" dirty="0"/>
              <a:t>This year is unlike (hopefully) any other in our collective past or future</a:t>
            </a:r>
          </a:p>
          <a:p>
            <a:pPr lvl="1"/>
            <a:r>
              <a:rPr lang="en-US" dirty="0"/>
              <a:t>If we support each other, we will thrive</a:t>
            </a:r>
          </a:p>
          <a:p>
            <a:pPr lvl="1"/>
            <a:r>
              <a:rPr lang="en-US" dirty="0"/>
              <a:t>Please, please, please: contact me, Staci, Jason,</a:t>
            </a:r>
            <a:br>
              <a:rPr lang="en-US" dirty="0"/>
            </a:br>
            <a:r>
              <a:rPr lang="en-US" dirty="0"/>
              <a:t>or Jenna if you ever need anything</a:t>
            </a:r>
          </a:p>
          <a:p>
            <a:r>
              <a:rPr lang="en-US" dirty="0"/>
              <a:t>Remember that we are a diverse group from a wide variety of backgrounds.  We trust that you will respect that diversity in all its forms.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BB9AAA-980A-8542-937D-260A3C894C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17" r="19540"/>
          <a:stretch/>
        </p:blipFill>
        <p:spPr>
          <a:xfrm>
            <a:off x="8617049" y="2253356"/>
            <a:ext cx="1483054" cy="140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92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78A43-4A2F-494A-9638-140A9D361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8053822-0BF8-994D-B3A6-75A9C9BF5D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898546"/>
              </p:ext>
            </p:extLst>
          </p:nvPr>
        </p:nvGraphicFramePr>
        <p:xfrm>
          <a:off x="387349" y="1224642"/>
          <a:ext cx="11139008" cy="4343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405255">
                  <a:extLst>
                    <a:ext uri="{9D8B030D-6E8A-4147-A177-3AD203B41FA5}">
                      <a16:colId xmlns:a16="http://schemas.microsoft.com/office/drawing/2014/main" val="3935872232"/>
                    </a:ext>
                  </a:extLst>
                </a:gridCol>
                <a:gridCol w="4018916">
                  <a:extLst>
                    <a:ext uri="{9D8B030D-6E8A-4147-A177-3AD203B41FA5}">
                      <a16:colId xmlns:a16="http://schemas.microsoft.com/office/drawing/2014/main" val="218205181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968971706"/>
                    </a:ext>
                  </a:extLst>
                </a:gridCol>
                <a:gridCol w="1621971">
                  <a:extLst>
                    <a:ext uri="{9D8B030D-6E8A-4147-A177-3AD203B41FA5}">
                      <a16:colId xmlns:a16="http://schemas.microsoft.com/office/drawing/2014/main" val="3211352884"/>
                    </a:ext>
                  </a:extLst>
                </a:gridCol>
                <a:gridCol w="3884586">
                  <a:extLst>
                    <a:ext uri="{9D8B030D-6E8A-4147-A177-3AD203B41FA5}">
                      <a16:colId xmlns:a16="http://schemas.microsoft.com/office/drawing/2014/main" val="32685471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10:30–11:15 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Graduate Program Overview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12:00–12:15 pm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GSAC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6376449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Professor Daniel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Bodony</a:t>
                      </a:r>
                      <a:b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Associate Head and Dir. Of Grad. Programs</a:t>
                      </a:r>
                    </a:p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Staci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McDannel</a:t>
                      </a:r>
                      <a:b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Coordinator of Graduate Programs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9763" indent="0">
                        <a:buFont typeface="Arial" panose="020B0604020202020204" pitchFamily="34" charset="0"/>
                        <a:buNone/>
                        <a:tabLst/>
                      </a:pPr>
                      <a:endParaRPr lang="en-US" sz="14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Mr.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Gyu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-Sub Lee</a:t>
                      </a:r>
                    </a:p>
                    <a:p>
                      <a:r>
                        <a:rPr lang="en-US"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GSAC President and AE PhD Student</a:t>
                      </a:r>
                    </a:p>
                    <a:p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903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11:15–11:30 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Master of Engineering in Aerospace Systems Eng.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31F3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12:15–12:30 pm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31F3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Questions &amp; Answers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3877500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endParaRPr lang="en-US"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Professor Jason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Merret</a:t>
                      </a:r>
                      <a:b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 Director</a:t>
                      </a:r>
                    </a:p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Jenna Russell</a:t>
                      </a:r>
                      <a:b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Academic Advisor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All, led by Professor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Bodony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77896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11:30–11:45 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Welcome to 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rowSpan="4"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6376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Professor Jonathan Freund</a:t>
                      </a:r>
                    </a:p>
                    <a:p>
                      <a:r>
                        <a:rPr lang="en-US"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Department Head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2850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11:45–12:00 pm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Office of the Dean of Students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93640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Katherine Snyder</a:t>
                      </a:r>
                      <a:b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Associate Dean of Students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418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3198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40F17-310A-1B49-ACC0-D8360C917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2019 was AE’s 75</a:t>
            </a:r>
            <a:r>
              <a:rPr lang="en-US" baseline="30000" dirty="0"/>
              <a:t>th</a:t>
            </a:r>
            <a:r>
              <a:rPr lang="en-US" dirty="0"/>
              <a:t> Birthday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E79F9-55CE-A14F-A10A-C6C78EDC3CE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6000" dirty="0"/>
              <a:t>Department founded in 1944 by H. S. Stillwell</a:t>
            </a:r>
          </a:p>
          <a:p>
            <a:r>
              <a:rPr lang="en-US" sz="6000" dirty="0"/>
              <a:t>Originally:</a:t>
            </a:r>
          </a:p>
          <a:p>
            <a:pPr lvl="1"/>
            <a:r>
              <a:rPr lang="en-US" sz="5600" dirty="0"/>
              <a:t>Aeronautical Eng. Option in ME</a:t>
            </a:r>
          </a:p>
          <a:p>
            <a:pPr lvl="1"/>
            <a:r>
              <a:rPr lang="en-US" sz="5600" dirty="0"/>
              <a:t>Then: Aeronautical &amp; Astronautical Eng.</a:t>
            </a:r>
          </a:p>
          <a:p>
            <a:r>
              <a:rPr lang="en-US" sz="6000" dirty="0"/>
              <a:t>Stillwell was Dept. Head from 1944 → 1976</a:t>
            </a:r>
          </a:p>
          <a:p>
            <a:r>
              <a:rPr lang="en-US" sz="6000" dirty="0"/>
              <a:t>Now: Aerospace Engineering (2003)</a:t>
            </a:r>
          </a:p>
          <a:p>
            <a:r>
              <a:rPr lang="en-US" sz="6000" dirty="0"/>
              <a:t>Professor Jonathan Freund is 8</a:t>
            </a:r>
            <a:r>
              <a:rPr lang="en-US" sz="6000" baseline="30000" dirty="0"/>
              <a:t>th</a:t>
            </a:r>
            <a:r>
              <a:rPr lang="en-US" sz="6000" dirty="0"/>
              <a:t> Head</a:t>
            </a:r>
          </a:p>
          <a:p>
            <a:endParaRPr lang="en-US" sz="6000" dirty="0"/>
          </a:p>
          <a:p>
            <a:pPr lvl="2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24EA02-BF11-CD49-82E9-4FD916A66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0707" y="1143000"/>
            <a:ext cx="1739900" cy="2286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923603-76B8-E547-9744-6073A3B43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1207" y="3464657"/>
            <a:ext cx="1358900" cy="20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415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083637-9D86-2B4E-ACEB-002D71F18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 Degrees and Certificates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BFE2E2-0363-BF4A-8B6F-80766B4D23B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Master of Engineering (MEng)</a:t>
            </a:r>
          </a:p>
          <a:p>
            <a:pPr lvl="1"/>
            <a:r>
              <a:rPr lang="en-US" dirty="0"/>
              <a:t>Aerospace Systems</a:t>
            </a:r>
          </a:p>
          <a:p>
            <a:pPr lvl="1"/>
            <a:r>
              <a:rPr lang="en-US" dirty="0"/>
              <a:t>Started Spring 2020</a:t>
            </a:r>
          </a:p>
          <a:p>
            <a:r>
              <a:rPr lang="en-US" dirty="0"/>
              <a:t>Masters of Science (MS)</a:t>
            </a:r>
          </a:p>
          <a:p>
            <a:pPr lvl="1"/>
            <a:r>
              <a:rPr lang="en-US" dirty="0"/>
              <a:t>Non-thesis (MSNT)</a:t>
            </a:r>
          </a:p>
          <a:p>
            <a:pPr lvl="1"/>
            <a:r>
              <a:rPr lang="en-US" dirty="0"/>
              <a:t>Thesis</a:t>
            </a:r>
          </a:p>
          <a:p>
            <a:r>
              <a:rPr lang="en-US" dirty="0"/>
              <a:t>PhD (including direct)</a:t>
            </a:r>
          </a:p>
          <a:p>
            <a:pPr lvl="1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7E622C-4549-8A4D-8C75-94EA0EA0EB5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58560" y="1493520"/>
            <a:ext cx="5748383" cy="4051495"/>
          </a:xfrm>
        </p:spPr>
        <p:txBody>
          <a:bodyPr/>
          <a:lstStyle/>
          <a:p>
            <a:r>
              <a:rPr lang="en-US" dirty="0"/>
              <a:t>Certificates (non-</a:t>
            </a:r>
            <a:r>
              <a:rPr lang="en-US" dirty="0" err="1"/>
              <a:t>transcriptible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Aerodynamics and Flight Mechanics</a:t>
            </a:r>
          </a:p>
          <a:p>
            <a:pPr lvl="1"/>
            <a:r>
              <a:rPr lang="en-US" dirty="0"/>
              <a:t>Aerospace Materials</a:t>
            </a:r>
          </a:p>
          <a:p>
            <a:pPr lvl="1"/>
            <a:r>
              <a:rPr lang="en-US" dirty="0"/>
              <a:t>Aerospace Structural Mechanics</a:t>
            </a:r>
          </a:p>
          <a:p>
            <a:pPr lvl="1"/>
            <a:r>
              <a:rPr lang="en-US" dirty="0"/>
              <a:t>Spaceflight Engineering</a:t>
            </a:r>
          </a:p>
          <a:p>
            <a:pPr lvl="1"/>
            <a:r>
              <a:rPr lang="en-US" dirty="0"/>
              <a:t>Aerospace Design and Systems  Engineering</a:t>
            </a:r>
          </a:p>
        </p:txBody>
      </p:sp>
    </p:spTree>
    <p:extLst>
      <p:ext uri="{BB962C8B-B14F-4D97-AF65-F5344CB8AC3E}">
        <p14:creationId xmlns:p14="http://schemas.microsoft.com/office/powerpoint/2010/main" val="4128241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083637-9D86-2B4E-ACEB-002D71F18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Enrollment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F5C94-82C4-8946-94C9-384CFC3DB5E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0F33D7-FBA9-2E4A-BA86-AC6198A3C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162" y="1493520"/>
            <a:ext cx="6495857" cy="410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4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F3F3F-6FCC-5C44-AF23-21804CE7A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Groups within AE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38AC9-736B-2B43-84A2-8BA2DA298D8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Aerodynamics, Fluid Mechanics, Combustion &amp; Propulsion (</a:t>
            </a:r>
            <a:r>
              <a:rPr lang="en-US" b="1" dirty="0"/>
              <a:t>AFMCP</a:t>
            </a:r>
            <a:r>
              <a:rPr lang="en-US" dirty="0"/>
              <a:t>)</a:t>
            </a:r>
          </a:p>
          <a:p>
            <a:r>
              <a:rPr lang="en-US" dirty="0"/>
              <a:t>Structural Mechanics and Materials (</a:t>
            </a:r>
            <a:r>
              <a:rPr lang="en-US" b="1" dirty="0"/>
              <a:t>SMM</a:t>
            </a:r>
            <a:r>
              <a:rPr lang="en-US" dirty="0"/>
              <a:t>)</a:t>
            </a:r>
          </a:p>
          <a:p>
            <a:r>
              <a:rPr lang="en-US" dirty="0"/>
              <a:t>Controls and Dynamical Systems (</a:t>
            </a:r>
            <a:r>
              <a:rPr lang="en-US" b="1" dirty="0"/>
              <a:t>CDS</a:t>
            </a:r>
            <a:r>
              <a:rPr lang="en-US" dirty="0"/>
              <a:t>)</a:t>
            </a:r>
          </a:p>
          <a:p>
            <a:r>
              <a:rPr lang="en-US" dirty="0"/>
              <a:t>Space Systems (</a:t>
            </a:r>
            <a:r>
              <a:rPr lang="en-US" b="1" dirty="0"/>
              <a:t>SS</a:t>
            </a:r>
            <a:r>
              <a:rPr lang="en-US" dirty="0"/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F361AA-ECE7-F742-A2F3-4E7493B609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Each group</a:t>
            </a:r>
          </a:p>
          <a:p>
            <a:pPr lvl="1"/>
            <a:r>
              <a:rPr lang="en-US" dirty="0"/>
              <a:t>Coordinates teaching of classes aligned with their area</a:t>
            </a:r>
          </a:p>
          <a:p>
            <a:pPr lvl="1"/>
            <a:r>
              <a:rPr lang="en-US" dirty="0"/>
              <a:t>Coordinates and administers qualifying exams</a:t>
            </a:r>
          </a:p>
        </p:txBody>
      </p:sp>
    </p:spTree>
    <p:extLst>
      <p:ext uri="{BB962C8B-B14F-4D97-AF65-F5344CB8AC3E}">
        <p14:creationId xmlns:p14="http://schemas.microsoft.com/office/powerpoint/2010/main" val="1146721666"/>
      </p:ext>
    </p:extLst>
  </p:cSld>
  <p:clrMapOvr>
    <a:masterClrMapping/>
  </p:clrMapOvr>
</p:sld>
</file>

<file path=ppt/theme/theme1.xml><?xml version="1.0" encoding="utf-8"?>
<a:theme xmlns:a="http://schemas.openxmlformats.org/drawingml/2006/main" name="ThemeILtemplates">
  <a:themeElements>
    <a:clrScheme name="Custom 3">
      <a:dk1>
        <a:srgbClr val="131F33"/>
      </a:dk1>
      <a:lt1>
        <a:srgbClr val="FFFFFF"/>
      </a:lt1>
      <a:dk2>
        <a:srgbClr val="FA6300"/>
      </a:dk2>
      <a:lt2>
        <a:srgbClr val="FAFAFA"/>
      </a:lt2>
      <a:accent1>
        <a:srgbClr val="131F33"/>
      </a:accent1>
      <a:accent2>
        <a:srgbClr val="FA6300"/>
      </a:accent2>
      <a:accent3>
        <a:srgbClr val="555555"/>
      </a:accent3>
      <a:accent4>
        <a:srgbClr val="888888"/>
      </a:accent4>
      <a:accent5>
        <a:srgbClr val="4BACC6"/>
      </a:accent5>
      <a:accent6>
        <a:srgbClr val="F79646"/>
      </a:accent6>
      <a:hlink>
        <a:srgbClr val="666666"/>
      </a:hlink>
      <a:folHlink>
        <a:srgbClr val="AAAAAA"/>
      </a:folHlink>
    </a:clrScheme>
    <a:fontScheme name="Garamond-Trebuchet MS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ILtemplates" id="{6EC0D3B8-D00B-9A47-9A8C-D7EB10692958}" vid="{653600DB-8A06-0545-A332-28A5B2E837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1581</TotalTime>
  <Words>2209</Words>
  <Application>Microsoft Macintosh PowerPoint</Application>
  <PresentationFormat>Widescreen</PresentationFormat>
  <Paragraphs>271</Paragraphs>
  <Slides>38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Calibri</vt:lpstr>
      <vt:lpstr>Georgia</vt:lpstr>
      <vt:lpstr>Trebuchet MS</vt:lpstr>
      <vt:lpstr>Wingdings</vt:lpstr>
      <vt:lpstr>ThemeILtemplates</vt:lpstr>
      <vt:lpstr>PowerPoint Presentation</vt:lpstr>
      <vt:lpstr>Welcome!</vt:lpstr>
      <vt:lpstr>Welcome!</vt:lpstr>
      <vt:lpstr>Opening Thoughts</vt:lpstr>
      <vt:lpstr>Agenda</vt:lpstr>
      <vt:lpstr>2019 was AE’s 75th Birthday</vt:lpstr>
      <vt:lpstr>AE Degrees and Certificates</vt:lpstr>
      <vt:lpstr>Enrollment Numbers</vt:lpstr>
      <vt:lpstr>Groups within AE</vt:lpstr>
      <vt:lpstr>Current AE Research Areas</vt:lpstr>
      <vt:lpstr>AE Program Requirements</vt:lpstr>
      <vt:lpstr>Additional Requirements for PhD</vt:lpstr>
      <vt:lpstr>MSNT/MS Looking for Funding → MS?</vt:lpstr>
      <vt:lpstr>PowerPoint Presentation</vt:lpstr>
      <vt:lpstr>Current COVID-19 impacts (1/2)</vt:lpstr>
      <vt:lpstr>Current COVID-19 impacts (2/2)</vt:lpstr>
      <vt:lpstr>PowerPoint Presentation</vt:lpstr>
      <vt:lpstr>Maintaining Academic Standing</vt:lpstr>
      <vt:lpstr>Ethics</vt:lpstr>
      <vt:lpstr>Advising and Course Selection</vt:lpstr>
      <vt:lpstr>Course Selection</vt:lpstr>
      <vt:lpstr>AE 590 / 597 / 598 / 599</vt:lpstr>
      <vt:lpstr>Special Topic Courses (498/598)</vt:lpstr>
      <vt:lpstr>Summary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are the Direct PhD details?</vt:lpstr>
      <vt:lpstr>Funding Opportunities</vt:lpstr>
      <vt:lpstr>Is Seminar Attendance Required?</vt:lpstr>
      <vt:lpstr>How Do I Find a Faculty Research Advisor?</vt:lpstr>
      <vt:lpstr>Are non-AE Advisors OK?</vt:lpstr>
      <vt:lpstr>May I Take Grad. Courses Pass/Fail?</vt:lpstr>
      <vt:lpstr>How Do I Transfer Courses?</vt:lpstr>
      <vt:lpstr>What Are the TA Requirements?</vt:lpstr>
      <vt:lpstr>May I Take an AE 597 with My Advisor?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Hoerr</dc:creator>
  <cp:lastModifiedBy>Bodony, Daniel J</cp:lastModifiedBy>
  <cp:revision>107</cp:revision>
  <cp:lastPrinted>2018-08-30T14:18:51Z</cp:lastPrinted>
  <dcterms:created xsi:type="dcterms:W3CDTF">2016-01-13T21:18:08Z</dcterms:created>
  <dcterms:modified xsi:type="dcterms:W3CDTF">2020-08-21T17:49:23Z</dcterms:modified>
</cp:coreProperties>
</file>