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3"/>
  </p:notesMasterIdLst>
  <p:sldIdLst>
    <p:sldId id="302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5" roundtripDataSignature="AMtx7mhSaRiTD9uDhGJ3nUfwohnl+c0R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E84B36"/>
    <a:srgbClr val="15264B"/>
    <a:srgbClr val="1B4284"/>
    <a:srgbClr val="FA5738"/>
    <a:srgbClr val="FF552E"/>
    <a:srgbClr val="13294B"/>
    <a:srgbClr val="0E2248"/>
    <a:srgbClr val="0E2E5A"/>
    <a:srgbClr val="0B1A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75911" autoAdjust="0"/>
  </p:normalViewPr>
  <p:slideViewPr>
    <p:cSldViewPr snapToGrid="0" snapToObjects="1">
      <p:cViewPr varScale="1">
        <p:scale>
          <a:sx n="106" d="100"/>
          <a:sy n="106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9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en-US" sz="1200" b="0" i="0" dirty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Immediately report accident/incident to supervisor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200" b="0" i="0" dirty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Promptly seek medical care as needed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200" b="0" i="0" dirty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Thoroughly complete and sign the First Report of Injury/Illness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5" name="Google Shape;15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2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6" r:id="rId5"/>
    <p:sldLayoutId id="2147483657" r:id="rId6"/>
    <p:sldLayoutId id="2147483658" r:id="rId7"/>
    <p:sldLayoutId id="2147483659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weather.gov/images/safety/Winter-Dress-Infographic.jpg" TargetMode="External"/><Relationship Id="rId5" Type="http://schemas.openxmlformats.org/officeDocument/2006/relationships/hyperlink" Target="https://iema.illinois.gov/content/dam/soi/en/web/iema/preparedness/documents/winter-storm-preparedness-guidebook.pdf" TargetMode="External"/><Relationship Id="rId4" Type="http://schemas.openxmlformats.org/officeDocument/2006/relationships/hyperlink" Target="https://www.drs.illinois.edu/Page/SafetyLibrary/ColdStres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145;p7">
            <a:extLst>
              <a:ext uri="{FF2B5EF4-FFF2-40B4-BE49-F238E27FC236}">
                <a16:creationId xmlns:a16="http://schemas.microsoft.com/office/drawing/2014/main" id="{5DE4B35C-AD2D-8148-A3D7-1E1ED7909233}"/>
              </a:ext>
            </a:extLst>
          </p:cNvPr>
          <p:cNvSpPr/>
          <p:nvPr/>
        </p:nvSpPr>
        <p:spPr>
          <a:xfrm rot="10800000" flipH="1">
            <a:off x="0" y="6437013"/>
            <a:ext cx="12192000" cy="42098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b="0" i="0" u="none" strike="noStrike" cap="none">
              <a:solidFill>
                <a:srgbClr val="13294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100;p1">
            <a:extLst>
              <a:ext uri="{FF2B5EF4-FFF2-40B4-BE49-F238E27FC236}">
                <a16:creationId xmlns:a16="http://schemas.microsoft.com/office/drawing/2014/main" id="{774F6727-8801-C64F-BFC2-04EC87E30D51}"/>
              </a:ext>
            </a:extLst>
          </p:cNvPr>
          <p:cNvSpPr txBox="1"/>
          <p:nvPr/>
        </p:nvSpPr>
        <p:spPr>
          <a:xfrm>
            <a:off x="136663" y="6553050"/>
            <a:ext cx="2772792" cy="230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900" spc="200" dirty="0">
                <a:solidFill>
                  <a:schemeClr val="bg1"/>
                </a:solidFill>
                <a:ea typeface="Helvetica Neue Light"/>
                <a:cs typeface="Helvetica Neue Light"/>
                <a:sym typeface="Helvetica Neue Light"/>
              </a:rPr>
              <a:t>ISE / </a:t>
            </a:r>
            <a:r>
              <a:rPr lang="en-US" sz="900" b="1" spc="200" dirty="0">
                <a:solidFill>
                  <a:schemeClr val="bg1"/>
                </a:solidFill>
                <a:ea typeface="Helvetica Neue Light"/>
                <a:cs typeface="Helvetica Neue Light"/>
                <a:sym typeface="Helvetica Neue Light"/>
              </a:rPr>
              <a:t>OFFICE OF SAFETY</a:t>
            </a:r>
          </a:p>
        </p:txBody>
      </p:sp>
      <p:sp>
        <p:nvSpPr>
          <p:cNvPr id="22" name="Google Shape;100;p1">
            <a:extLst>
              <a:ext uri="{FF2B5EF4-FFF2-40B4-BE49-F238E27FC236}">
                <a16:creationId xmlns:a16="http://schemas.microsoft.com/office/drawing/2014/main" id="{97A51456-7BB9-BA42-8AC0-3FBAA7ADE334}"/>
              </a:ext>
            </a:extLst>
          </p:cNvPr>
          <p:cNvSpPr txBox="1"/>
          <p:nvPr/>
        </p:nvSpPr>
        <p:spPr>
          <a:xfrm>
            <a:off x="9335597" y="6524381"/>
            <a:ext cx="2473415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/>
            <a:r>
              <a:rPr lang="en-US" sz="800" b="1" spc="200" dirty="0">
                <a:solidFill>
                  <a:schemeClr val="bg1"/>
                </a:solidFill>
                <a:ea typeface="Helvetica Neue Light"/>
                <a:cs typeface="Helvetica Neue Light"/>
                <a:sym typeface="Helvetica Neue Light"/>
              </a:rPr>
              <a:t>GRAINGER ENGINEERING</a:t>
            </a:r>
          </a:p>
        </p:txBody>
      </p:sp>
      <p:sp>
        <p:nvSpPr>
          <p:cNvPr id="23" name="Google Shape;145;p7">
            <a:extLst>
              <a:ext uri="{FF2B5EF4-FFF2-40B4-BE49-F238E27FC236}">
                <a16:creationId xmlns:a16="http://schemas.microsoft.com/office/drawing/2014/main" id="{3DE14F04-2DDF-9A49-941F-4E19DD8F838E}"/>
              </a:ext>
            </a:extLst>
          </p:cNvPr>
          <p:cNvSpPr/>
          <p:nvPr/>
        </p:nvSpPr>
        <p:spPr>
          <a:xfrm rot="10800000" flipH="1">
            <a:off x="-9526" y="-7695"/>
            <a:ext cx="12201525" cy="868218"/>
          </a:xfrm>
          <a:prstGeom prst="rect">
            <a:avLst/>
          </a:prstGeom>
          <a:gradFill>
            <a:gsLst>
              <a:gs pos="0">
                <a:srgbClr val="1B4284"/>
              </a:gs>
              <a:gs pos="100000">
                <a:srgbClr val="13294B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b="0" i="0" u="none" strike="noStrike" cap="none">
              <a:solidFill>
                <a:srgbClr val="13294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" name="Picture 23" descr="A close up of a logo&#10;&#10;Description automatically generated">
            <a:extLst>
              <a:ext uri="{FF2B5EF4-FFF2-40B4-BE49-F238E27FC236}">
                <a16:creationId xmlns:a16="http://schemas.microsoft.com/office/drawing/2014/main" id="{64F39A5D-F812-0B44-A021-03BEB2D97A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54210" y="228014"/>
            <a:ext cx="277906" cy="401420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B2D58210-5616-4526-A877-9D436962C73C}"/>
              </a:ext>
            </a:extLst>
          </p:cNvPr>
          <p:cNvSpPr txBox="1"/>
          <p:nvPr/>
        </p:nvSpPr>
        <p:spPr>
          <a:xfrm>
            <a:off x="359160" y="1099428"/>
            <a:ext cx="44740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E84B36"/>
                </a:solidFill>
              </a:rPr>
              <a:t>Preparing for Winter</a:t>
            </a:r>
            <a:endParaRPr lang="en-US" sz="2000" b="1" dirty="0">
              <a:solidFill>
                <a:srgbClr val="E84B36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2F73237-1069-4A41-B5BB-AF68532D0050}"/>
              </a:ext>
            </a:extLst>
          </p:cNvPr>
          <p:cNvSpPr txBox="1"/>
          <p:nvPr/>
        </p:nvSpPr>
        <p:spPr>
          <a:xfrm>
            <a:off x="359160" y="2813659"/>
            <a:ext cx="38707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E84B36"/>
                </a:solidFill>
              </a:rPr>
              <a:t>Winter Weather Risks</a:t>
            </a:r>
            <a:endParaRPr lang="en-US" sz="1800" b="1" dirty="0">
              <a:solidFill>
                <a:srgbClr val="E84B36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E0E4584-BF99-445C-8C6D-3C3EB2C80C1F}"/>
              </a:ext>
            </a:extLst>
          </p:cNvPr>
          <p:cNvSpPr txBox="1"/>
          <p:nvPr/>
        </p:nvSpPr>
        <p:spPr>
          <a:xfrm>
            <a:off x="289499" y="3296567"/>
            <a:ext cx="6625107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n-US" dirty="0"/>
              <a:t>Winter weather risks include vehicle crashes, fires from improper use of heaters, overexertion, and exposure (cold stress).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n-US" dirty="0"/>
              <a:t>Workers exposed to cold temperatures and wind chill are at risk of cold </a:t>
            </a:r>
            <a:br>
              <a:rPr lang="en-US" dirty="0"/>
            </a:br>
            <a:r>
              <a:rPr lang="en-US" dirty="0"/>
              <a:t>stress. Example health risks of cold stress are hypothermia and frostbite.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n-US" dirty="0"/>
              <a:t>Winter driving conditions contribute to an average of nearly 29,000 vehicle crashes, more than 4,500 injuries and 80 fatalities in Illinois each year. (IEMA)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541D424-73C3-4F54-AF69-DD5ACBB1ADE9}"/>
              </a:ext>
            </a:extLst>
          </p:cNvPr>
          <p:cNvSpPr txBox="1"/>
          <p:nvPr/>
        </p:nvSpPr>
        <p:spPr>
          <a:xfrm>
            <a:off x="170927" y="5169246"/>
            <a:ext cx="807609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15264B"/>
                </a:solidFill>
              </a:rPr>
              <a:t>Additional resources: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hlinkClick r:id="rId4"/>
              </a:rPr>
              <a:t>Cold Stress</a:t>
            </a:r>
            <a:r>
              <a:rPr lang="en-US" dirty="0"/>
              <a:t> – DRS Library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hlinkClick r:id="rId5"/>
              </a:rPr>
              <a:t>Winter Weather Preparedness Guide</a:t>
            </a:r>
            <a:r>
              <a:rPr lang="en-US" dirty="0"/>
              <a:t> – Illinois Emergency Management Agency (IEMA)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hlinkClick r:id="rId6"/>
              </a:rPr>
              <a:t>Winter Dress Infographic </a:t>
            </a:r>
            <a:r>
              <a:rPr lang="en-US" dirty="0"/>
              <a:t>– NOAA</a:t>
            </a:r>
          </a:p>
        </p:txBody>
      </p:sp>
      <p:sp>
        <p:nvSpPr>
          <p:cNvPr id="18" name="Google Shape;100;p1">
            <a:extLst>
              <a:ext uri="{FF2B5EF4-FFF2-40B4-BE49-F238E27FC236}">
                <a16:creationId xmlns:a16="http://schemas.microsoft.com/office/drawing/2014/main" id="{11472EE8-BFB5-414D-BA56-3C05879A9C9C}"/>
              </a:ext>
            </a:extLst>
          </p:cNvPr>
          <p:cNvSpPr txBox="1"/>
          <p:nvPr/>
        </p:nvSpPr>
        <p:spPr>
          <a:xfrm>
            <a:off x="376810" y="195602"/>
            <a:ext cx="2865154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1" u="none" strike="noStrike" cap="none" dirty="0">
                <a:solidFill>
                  <a:schemeClr val="lt1"/>
                </a:solidFill>
                <a:latin typeface="+mn-lt"/>
                <a:ea typeface="Helvetica Neue Light"/>
                <a:cs typeface="Helvetica Neue Light"/>
                <a:sym typeface="Helvetica Neue Light"/>
              </a:rPr>
              <a:t>Minute for Safety -</a:t>
            </a:r>
            <a:endParaRPr lang="en-US" sz="2400" b="1" i="1" dirty="0">
              <a:solidFill>
                <a:schemeClr val="lt1"/>
              </a:solidFill>
              <a:latin typeface="+mn-l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2279D7-4FBC-45F9-9E2F-EA5366950323}"/>
              </a:ext>
            </a:extLst>
          </p:cNvPr>
          <p:cNvSpPr txBox="1"/>
          <p:nvPr/>
        </p:nvSpPr>
        <p:spPr>
          <a:xfrm>
            <a:off x="3168075" y="195582"/>
            <a:ext cx="54787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lt1"/>
                </a:solidFill>
                <a:latin typeface="+mn-lt"/>
                <a:ea typeface="Helvetica Neue Light"/>
                <a:cs typeface="Helvetica Neue Light"/>
                <a:sym typeface="Helvetica Neue Light"/>
              </a:rPr>
              <a:t>Winter Weather</a:t>
            </a:r>
            <a:endParaRPr lang="en-US" sz="2400" b="1" i="1" dirty="0">
              <a:solidFill>
                <a:schemeClr val="lt1"/>
              </a:solidFill>
              <a:latin typeface="+mn-l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D8D3224-D9B1-4710-9B14-28B652B7B728}"/>
              </a:ext>
            </a:extLst>
          </p:cNvPr>
          <p:cNvSpPr txBox="1"/>
          <p:nvPr/>
        </p:nvSpPr>
        <p:spPr>
          <a:xfrm>
            <a:off x="289499" y="1586234"/>
            <a:ext cx="5045601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fontAlgn="base">
              <a:spcAft>
                <a:spcPts val="600"/>
              </a:spcAft>
              <a:buFontTx/>
              <a:buChar char="-"/>
            </a:pPr>
            <a:r>
              <a:rPr lang="en-US" dirty="0"/>
              <a:t>On average, Illinois experiences five severe winter storms   each year. (IEMA)</a:t>
            </a:r>
          </a:p>
          <a:p>
            <a:pPr marL="285750" indent="-285750" fontAlgn="base">
              <a:spcAft>
                <a:spcPts val="600"/>
              </a:spcAft>
              <a:buFontTx/>
              <a:buChar char="-"/>
            </a:pPr>
            <a:r>
              <a:rPr lang="en-US" dirty="0"/>
              <a:t>Be familiar with winter weather terms. (see IEMA guide)</a:t>
            </a:r>
          </a:p>
          <a:p>
            <a:pPr marL="285750" indent="-285750" fontAlgn="base">
              <a:spcAft>
                <a:spcPts val="600"/>
              </a:spcAft>
              <a:buFontTx/>
              <a:buChar char="-"/>
            </a:pPr>
            <a:r>
              <a:rPr lang="en-US" dirty="0"/>
              <a:t>Adding layers helps you keep warm</a:t>
            </a:r>
          </a:p>
        </p:txBody>
      </p:sp>
      <p:pic>
        <p:nvPicPr>
          <p:cNvPr id="11" name="Picture 10" descr="Graphical user interface&#10;&#10;Description automatically generated">
            <a:extLst>
              <a:ext uri="{FF2B5EF4-FFF2-40B4-BE49-F238E27FC236}">
                <a16:creationId xmlns:a16="http://schemas.microsoft.com/office/drawing/2014/main" id="{5D8AD194-16E6-4A75-AF86-5BACB5D4626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88795" y="1034128"/>
            <a:ext cx="4604368" cy="52292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8" grpId="0"/>
      <p:bldP spid="52" grpId="0" uiExpand="1" build="p"/>
      <p:bldP spid="54" grpId="0"/>
      <p:bldP spid="19" grpId="0"/>
      <p:bldP spid="2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30045</TotalTime>
  <Words>178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Lato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 template. Please copy this document before making any edits</dc:title>
  <dc:creator>Nielsen, Joshua</dc:creator>
  <cp:lastModifiedBy>Corral, Jose</cp:lastModifiedBy>
  <cp:revision>155</cp:revision>
  <dcterms:created xsi:type="dcterms:W3CDTF">2019-01-14T22:06:33Z</dcterms:created>
  <dcterms:modified xsi:type="dcterms:W3CDTF">2023-01-05T15:18:58Z</dcterms:modified>
</cp:coreProperties>
</file>