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9"/>
  </p:notesMasterIdLst>
  <p:sldIdLst>
    <p:sldId id="2425" r:id="rId2"/>
    <p:sldId id="367" r:id="rId3"/>
    <p:sldId id="2426" r:id="rId4"/>
    <p:sldId id="2427" r:id="rId5"/>
    <p:sldId id="2428" r:id="rId6"/>
    <p:sldId id="2429" r:id="rId7"/>
    <p:sldId id="243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D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6599"/>
  </p:normalViewPr>
  <p:slideViewPr>
    <p:cSldViewPr snapToGrid="0" snapToObjects="1">
      <p:cViewPr varScale="1">
        <p:scale>
          <a:sx n="92" d="100"/>
          <a:sy n="92" d="100"/>
        </p:scale>
        <p:origin x="1808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29658-8823-BB49-858E-FDAC73E50EF8}" type="datetimeFigureOut">
              <a:rPr lang="en-US" smtClean="0"/>
              <a:t>11/2/20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F7B84-B59F-4F43-808D-EB176627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93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127FC6-7DB9-4653-A33A-A2FCD35D50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25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057C9-03C4-4F2B-8ADD-9C01B54156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24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F7B84-B59F-4F43-808D-EB17662751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08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F7B84-B59F-4F43-808D-EB17662751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61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F7B84-B59F-4F43-808D-EB17662751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9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5A2DF9-3384-4DF7-8289-DA197368C1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00">
            <a:solidFill>
              <a:srgbClr val="E84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0B71D6-48CD-4D87-8335-1852F7DDBF74}"/>
              </a:ext>
            </a:extLst>
          </p:cNvPr>
          <p:cNvSpPr txBox="1"/>
          <p:nvPr userDrawn="1"/>
        </p:nvSpPr>
        <p:spPr>
          <a:xfrm rot="606815">
            <a:off x="-1079200" y="-569645"/>
            <a:ext cx="3673310" cy="754697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981F6-33D9-4A2D-A507-0EC06D88C4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83647" y="2383691"/>
            <a:ext cx="9093646" cy="1466831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2E1D6D-B9DD-4168-A762-21B30DB18865}"/>
              </a:ext>
            </a:extLst>
          </p:cNvPr>
          <p:cNvCxnSpPr>
            <a:cxnSpLocks/>
          </p:cNvCxnSpPr>
          <p:nvPr userDrawn="1"/>
        </p:nvCxnSpPr>
        <p:spPr>
          <a:xfrm flipH="1">
            <a:off x="1863632" y="-365760"/>
            <a:ext cx="1375236" cy="7606971"/>
          </a:xfrm>
          <a:prstGeom prst="line">
            <a:avLst/>
          </a:prstGeom>
          <a:ln w="317500">
            <a:solidFill>
              <a:srgbClr val="E84A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C7903A5-DC4C-4AD1-96D3-486EAE243A15}"/>
              </a:ext>
            </a:extLst>
          </p:cNvPr>
          <p:cNvSpPr/>
          <p:nvPr userDrawn="1"/>
        </p:nvSpPr>
        <p:spPr>
          <a:xfrm>
            <a:off x="-301062" y="201281"/>
            <a:ext cx="33923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Kwiat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Quantum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Information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Group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78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31505-DC2B-49FE-90D0-472DE7E97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F4D6-4DD3-42AC-BEC3-B77CB893F4E2}" type="datetime1">
              <a:rPr lang="en-US" smtClean="0"/>
              <a:t>11/2/20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1792B6-A129-4CE7-8F4A-319886427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85836-EF0A-494E-BC2F-85A0C74C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35F5-48DE-483F-8570-43BCBC436577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33CE3E-E424-4655-B04D-9D23DC9728B7}"/>
              </a:ext>
            </a:extLst>
          </p:cNvPr>
          <p:cNvGrpSpPr/>
          <p:nvPr userDrawn="1"/>
        </p:nvGrpSpPr>
        <p:grpSpPr>
          <a:xfrm>
            <a:off x="0" y="-213360"/>
            <a:ext cx="12192000" cy="1849120"/>
            <a:chOff x="0" y="-213360"/>
            <a:chExt cx="12192000" cy="18491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EE6D533-80CD-4C3B-A041-7B27DF2FF6E5}"/>
                </a:ext>
              </a:extLst>
            </p:cNvPr>
            <p:cNvSpPr/>
            <p:nvPr userDrawn="1"/>
          </p:nvSpPr>
          <p:spPr>
            <a:xfrm>
              <a:off x="0" y="0"/>
              <a:ext cx="12192000" cy="1412999"/>
            </a:xfrm>
            <a:prstGeom prst="rect">
              <a:avLst/>
            </a:prstGeom>
            <a:solidFill>
              <a:srgbClr val="1329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F3EADFD7-303D-4244-9F27-A8320FD8908F}"/>
                </a:ext>
              </a:extLst>
            </p:cNvPr>
            <p:cNvSpPr/>
            <p:nvPr/>
          </p:nvSpPr>
          <p:spPr>
            <a:xfrm rot="16200000">
              <a:off x="5888100" y="-4668140"/>
              <a:ext cx="415800" cy="12192000"/>
            </a:xfrm>
            <a:prstGeom prst="arc">
              <a:avLst>
                <a:gd name="adj1" fmla="val 16200000"/>
                <a:gd name="adj2" fmla="val 54021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BA9DE6AA-0EAE-42B6-9472-057C01E714F8}"/>
                </a:ext>
              </a:extLst>
            </p:cNvPr>
            <p:cNvSpPr/>
            <p:nvPr/>
          </p:nvSpPr>
          <p:spPr>
            <a:xfrm rot="5400000" flipV="1">
              <a:off x="5888100" y="-6101460"/>
              <a:ext cx="415800" cy="12192000"/>
            </a:xfrm>
            <a:prstGeom prst="arc">
              <a:avLst>
                <a:gd name="adj1" fmla="val 16200000"/>
                <a:gd name="adj2" fmla="val 5402140"/>
              </a:avLst>
            </a:prstGeom>
            <a:solidFill>
              <a:srgbClr val="E84A27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2783DE4-BBF3-4753-AF19-A5E05BB20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460"/>
            <a:ext cx="12191999" cy="1412999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49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0BF5D-AC7B-47D5-A361-22E002159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66752-5F9F-4CBD-8435-1C7DC073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8F742-1219-4C42-BC8E-AFE29BADAFB9}" type="datetime1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AE2A0-35D4-4412-BCC1-334201CCA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58699-5FD2-412A-81B2-57B910ADF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35F5-48DE-483F-8570-43BCBC43657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C4E124-F0FD-4C60-8B98-EB8228EC94A0}"/>
              </a:ext>
            </a:extLst>
          </p:cNvPr>
          <p:cNvGrpSpPr/>
          <p:nvPr userDrawn="1"/>
        </p:nvGrpSpPr>
        <p:grpSpPr>
          <a:xfrm>
            <a:off x="0" y="-213360"/>
            <a:ext cx="12192000" cy="1849120"/>
            <a:chOff x="0" y="-213360"/>
            <a:chExt cx="12192000" cy="18491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562F31-EBE9-4DC0-BB97-89CC77A1B819}"/>
                </a:ext>
              </a:extLst>
            </p:cNvPr>
            <p:cNvSpPr/>
            <p:nvPr userDrawn="1"/>
          </p:nvSpPr>
          <p:spPr>
            <a:xfrm>
              <a:off x="0" y="0"/>
              <a:ext cx="12192000" cy="1412999"/>
            </a:xfrm>
            <a:prstGeom prst="rect">
              <a:avLst/>
            </a:prstGeom>
            <a:solidFill>
              <a:srgbClr val="1329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DD5460F7-0D56-4727-9E6A-77E72C5A8391}"/>
                </a:ext>
              </a:extLst>
            </p:cNvPr>
            <p:cNvSpPr/>
            <p:nvPr/>
          </p:nvSpPr>
          <p:spPr>
            <a:xfrm rot="16200000">
              <a:off x="5888100" y="-4668140"/>
              <a:ext cx="415800" cy="12192000"/>
            </a:xfrm>
            <a:prstGeom prst="arc">
              <a:avLst>
                <a:gd name="adj1" fmla="val 16200000"/>
                <a:gd name="adj2" fmla="val 54021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B8F58D3B-E52A-4812-B9A9-4D18894F54DE}"/>
                </a:ext>
              </a:extLst>
            </p:cNvPr>
            <p:cNvSpPr/>
            <p:nvPr/>
          </p:nvSpPr>
          <p:spPr>
            <a:xfrm rot="5400000" flipV="1">
              <a:off x="5888100" y="-6101460"/>
              <a:ext cx="415800" cy="12192000"/>
            </a:xfrm>
            <a:prstGeom prst="arc">
              <a:avLst>
                <a:gd name="adj1" fmla="val 16200000"/>
                <a:gd name="adj2" fmla="val 5402140"/>
              </a:avLst>
            </a:prstGeom>
            <a:solidFill>
              <a:srgbClr val="E84A27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E2EAE54B-3C9E-4F08-99CC-4DBD84EF8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460"/>
            <a:ext cx="12191999" cy="1412999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33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6C303-3ACE-49C2-87B3-4E9E36860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0B58A-990F-4AB7-A258-23C90CF44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66CDD-E961-42B1-BAFD-3A17776E9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501D6-FE90-4F75-B3C1-C3FE1AA54D79}" type="datetime1">
              <a:rPr lang="en-US" smtClean="0"/>
              <a:t>11/2/20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0870C-F64F-4800-9DCD-FE180204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844C4-CF8B-4442-B61C-7DB41CDB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35F5-48DE-483F-8570-43BCBC436577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4DD056-502E-4E40-AB8F-AEED9A7AFE93}"/>
              </a:ext>
            </a:extLst>
          </p:cNvPr>
          <p:cNvGrpSpPr/>
          <p:nvPr userDrawn="1"/>
        </p:nvGrpSpPr>
        <p:grpSpPr>
          <a:xfrm>
            <a:off x="0" y="-213360"/>
            <a:ext cx="12192000" cy="1849120"/>
            <a:chOff x="0" y="-213360"/>
            <a:chExt cx="12192000" cy="18491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3E4C11-5D5F-4EDE-9C30-C8094E6D1305}"/>
                </a:ext>
              </a:extLst>
            </p:cNvPr>
            <p:cNvSpPr/>
            <p:nvPr userDrawn="1"/>
          </p:nvSpPr>
          <p:spPr>
            <a:xfrm>
              <a:off x="0" y="0"/>
              <a:ext cx="12192000" cy="1412999"/>
            </a:xfrm>
            <a:prstGeom prst="rect">
              <a:avLst/>
            </a:prstGeom>
            <a:solidFill>
              <a:srgbClr val="1329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70149381-5263-40AA-9973-420C7E8AC7F7}"/>
                </a:ext>
              </a:extLst>
            </p:cNvPr>
            <p:cNvSpPr/>
            <p:nvPr/>
          </p:nvSpPr>
          <p:spPr>
            <a:xfrm rot="16200000">
              <a:off x="5888100" y="-4668140"/>
              <a:ext cx="415800" cy="12192000"/>
            </a:xfrm>
            <a:prstGeom prst="arc">
              <a:avLst>
                <a:gd name="adj1" fmla="val 16200000"/>
                <a:gd name="adj2" fmla="val 54021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877DA4B1-E896-4D9A-8F40-CD6D85F8FCCF}"/>
                </a:ext>
              </a:extLst>
            </p:cNvPr>
            <p:cNvSpPr/>
            <p:nvPr/>
          </p:nvSpPr>
          <p:spPr>
            <a:xfrm rot="5400000" flipV="1">
              <a:off x="5888100" y="-6101460"/>
              <a:ext cx="415800" cy="12192000"/>
            </a:xfrm>
            <a:prstGeom prst="arc">
              <a:avLst>
                <a:gd name="adj1" fmla="val 16200000"/>
                <a:gd name="adj2" fmla="val 5402140"/>
              </a:avLst>
            </a:prstGeom>
            <a:solidFill>
              <a:srgbClr val="E84A27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30CB2644-1C66-42DA-BD24-240749752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460"/>
            <a:ext cx="12191999" cy="1412999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21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EA9B9-6538-481C-90F1-9D410D4B3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57222-4564-40A9-A711-A97EE5DC4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0C0B14-86A1-4F4F-8174-7A92010EF9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08D3B-6BF9-4972-A910-F94A6A2A7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9B29A-9D06-44EE-ABEC-1709B7B5A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9F12C-586C-4E20-A7F7-776AA60A049C}" type="datetime1">
              <a:rPr lang="en-US" smtClean="0"/>
              <a:t>11/2/20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B30618-1B07-4AD1-8F84-747D11FE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6C5269-2138-4DB5-AA72-5EE9CFA6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35F5-48DE-483F-8570-43BCBC436577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EB49F3-5BE2-43F4-92D4-AD3992B49ECD}"/>
              </a:ext>
            </a:extLst>
          </p:cNvPr>
          <p:cNvGrpSpPr/>
          <p:nvPr userDrawn="1"/>
        </p:nvGrpSpPr>
        <p:grpSpPr>
          <a:xfrm>
            <a:off x="0" y="-213360"/>
            <a:ext cx="12192000" cy="1849120"/>
            <a:chOff x="0" y="-213360"/>
            <a:chExt cx="12192000" cy="18491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9D6264-A766-40A2-BB55-D3C00FE1CB8B}"/>
                </a:ext>
              </a:extLst>
            </p:cNvPr>
            <p:cNvSpPr/>
            <p:nvPr userDrawn="1"/>
          </p:nvSpPr>
          <p:spPr>
            <a:xfrm>
              <a:off x="0" y="0"/>
              <a:ext cx="12192000" cy="1412999"/>
            </a:xfrm>
            <a:prstGeom prst="rect">
              <a:avLst/>
            </a:prstGeom>
            <a:solidFill>
              <a:srgbClr val="1329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06549062-33E3-4826-A1BC-C557AB51D698}"/>
                </a:ext>
              </a:extLst>
            </p:cNvPr>
            <p:cNvSpPr/>
            <p:nvPr/>
          </p:nvSpPr>
          <p:spPr>
            <a:xfrm rot="16200000">
              <a:off x="5888100" y="-4668140"/>
              <a:ext cx="415800" cy="12192000"/>
            </a:xfrm>
            <a:prstGeom prst="arc">
              <a:avLst>
                <a:gd name="adj1" fmla="val 16200000"/>
                <a:gd name="adj2" fmla="val 54021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0065906B-C299-4FBA-8240-086AF60D65BF}"/>
                </a:ext>
              </a:extLst>
            </p:cNvPr>
            <p:cNvSpPr/>
            <p:nvPr/>
          </p:nvSpPr>
          <p:spPr>
            <a:xfrm rot="5400000" flipV="1">
              <a:off x="5888100" y="-6101460"/>
              <a:ext cx="415800" cy="12192000"/>
            </a:xfrm>
            <a:prstGeom prst="arc">
              <a:avLst>
                <a:gd name="adj1" fmla="val 16200000"/>
                <a:gd name="adj2" fmla="val 5402140"/>
              </a:avLst>
            </a:prstGeom>
            <a:solidFill>
              <a:srgbClr val="E84A27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C8FAE8FD-E07A-496E-9B64-3B71F6B5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460"/>
            <a:ext cx="12191999" cy="1412999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446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85F2-D4E8-4A43-A6D6-BA338A4CB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0B7B5-EC4F-40F2-8108-4F3747E25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8B562-55EE-4F12-B5E7-A3EB1403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26116-5FAC-4283-9908-FC42D916FDD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A6756-40FF-483D-8F60-911AC23CB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2951C-AD57-4961-8D72-55DA6DB1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71277"/>
            <a:ext cx="2743200" cy="365125"/>
          </a:xfrm>
        </p:spPr>
        <p:txBody>
          <a:bodyPr/>
          <a:lstStyle/>
          <a:p>
            <a:fld id="{5C96D02C-99D5-4C51-8B44-7AB098DDD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78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44971-3D3D-4034-8FDA-86E22B06E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26116-5FAC-4283-9908-FC42D916FDD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CDFA5B-B487-400C-9CB1-11A13B3D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B1ED8-154D-4BC8-8F84-47FE9444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6D02C-99D5-4C51-8B44-7AB098DDD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679F7-3E54-42FB-BA7A-035AF5F40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573BD-B418-4E3C-BD24-984547BEA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7C854-A975-47AB-9C1F-C7D568AEF1F4}" type="datetime1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EC67D-CDE6-422D-AE3F-849D6DFB8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DCA3D-21F5-4DBF-B82A-ECB945A78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835F5-48DE-483F-8570-43BCBC436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5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2" r:id="rId6"/>
    <p:sldLayoutId id="214748367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7.wmf"/><Relationship Id="rId3" Type="http://schemas.openxmlformats.org/officeDocument/2006/relationships/image" Target="../media/image8.png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g"/><Relationship Id="rId11" Type="http://schemas.openxmlformats.org/officeDocument/2006/relationships/image" Target="../media/image14.emf"/><Relationship Id="rId5" Type="http://schemas.openxmlformats.org/officeDocument/2006/relationships/image" Target="../media/image10.png"/><Relationship Id="rId10" Type="http://schemas.openxmlformats.org/officeDocument/2006/relationships/image" Target="../media/image13.emf"/><Relationship Id="rId4" Type="http://schemas.openxmlformats.org/officeDocument/2006/relationships/image" Target="../media/image9.png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G_0562_edited.jpg">
            <a:extLst>
              <a:ext uri="{FF2B5EF4-FFF2-40B4-BE49-F238E27FC236}">
                <a16:creationId xmlns:a16="http://schemas.microsoft.com/office/drawing/2014/main" id="{BB54C439-C49B-6546-9033-CD452A30FB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r="9235"/>
          <a:stretch/>
        </p:blipFill>
        <p:spPr>
          <a:xfrm>
            <a:off x="2266122" y="92804"/>
            <a:ext cx="9925878" cy="649352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1C93CDD-DBB5-45CC-8ADE-F58E53B08D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00">
            <a:solidFill>
              <a:srgbClr val="E84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E34F31-4F53-4543-96C2-9EC7408601D9}"/>
              </a:ext>
            </a:extLst>
          </p:cNvPr>
          <p:cNvSpPr txBox="1"/>
          <p:nvPr/>
        </p:nvSpPr>
        <p:spPr>
          <a:xfrm rot="606815">
            <a:off x="-2145724" y="-1626132"/>
            <a:ext cx="5108231" cy="880685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1B9860-2A78-4285-902F-1BF6C57CC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99" y="92804"/>
            <a:ext cx="2765966" cy="60951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7E5571-DD06-4116-8E29-F59F5E18A3DA}"/>
              </a:ext>
            </a:extLst>
          </p:cNvPr>
          <p:cNvCxnSpPr>
            <a:cxnSpLocks/>
          </p:cNvCxnSpPr>
          <p:nvPr/>
        </p:nvCxnSpPr>
        <p:spPr>
          <a:xfrm flipH="1">
            <a:off x="1997635" y="-613458"/>
            <a:ext cx="1485707" cy="8218025"/>
          </a:xfrm>
          <a:prstGeom prst="line">
            <a:avLst/>
          </a:prstGeom>
          <a:ln w="317500">
            <a:solidFill>
              <a:srgbClr val="E84A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58C6B40-56B0-4217-A652-394F6EACA6D4}"/>
              </a:ext>
            </a:extLst>
          </p:cNvPr>
          <p:cNvSpPr/>
          <p:nvPr/>
        </p:nvSpPr>
        <p:spPr>
          <a:xfrm>
            <a:off x="-331507" y="1121127"/>
            <a:ext cx="33923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Kwiat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Quantum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Information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Group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B6C81D-A9F9-3B45-B5C3-511D578A830E}"/>
              </a:ext>
            </a:extLst>
          </p:cNvPr>
          <p:cNvSpPr/>
          <p:nvPr/>
        </p:nvSpPr>
        <p:spPr>
          <a:xfrm>
            <a:off x="-542756" y="3602038"/>
            <a:ext cx="38148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kwiat@illinois.edu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3E46E5-0D5F-1D45-8E72-C7109812471D}"/>
              </a:ext>
            </a:extLst>
          </p:cNvPr>
          <p:cNvSpPr/>
          <p:nvPr/>
        </p:nvSpPr>
        <p:spPr>
          <a:xfrm>
            <a:off x="5266299" y="5688974"/>
            <a:ext cx="48289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research.physics.illinois.edu</a:t>
            </a:r>
            <a:r>
              <a:rPr lang="en-US" dirty="0"/>
              <a:t>/QI/Photonics/</a:t>
            </a:r>
          </a:p>
        </p:txBody>
      </p:sp>
    </p:spTree>
    <p:extLst>
      <p:ext uri="{BB962C8B-B14F-4D97-AF65-F5344CB8AC3E}">
        <p14:creationId xmlns:p14="http://schemas.microsoft.com/office/powerpoint/2010/main" val="2857044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1">
            <a:extLst>
              <a:ext uri="{FF2B5EF4-FFF2-40B4-BE49-F238E27FC236}">
                <a16:creationId xmlns:a16="http://schemas.microsoft.com/office/drawing/2014/main" id="{4E70B237-7E10-46F0-AB4C-9EF3342D2F4F}"/>
              </a:ext>
            </a:extLst>
          </p:cNvPr>
          <p:cNvSpPr/>
          <p:nvPr/>
        </p:nvSpPr>
        <p:spPr>
          <a:xfrm rot="16200000">
            <a:off x="5888100" y="-4668140"/>
            <a:ext cx="415800" cy="12192000"/>
          </a:xfrm>
          <a:prstGeom prst="arc">
            <a:avLst>
              <a:gd name="adj1" fmla="val 16200000"/>
              <a:gd name="adj2" fmla="val 540214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BC8A6A1-3223-4C3A-9D61-979C24BBF7E0}"/>
              </a:ext>
            </a:extLst>
          </p:cNvPr>
          <p:cNvSpPr/>
          <p:nvPr/>
        </p:nvSpPr>
        <p:spPr>
          <a:xfrm>
            <a:off x="1026518" y="1427860"/>
            <a:ext cx="1043492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AutoNum type="arabicPeriod"/>
              <a:defRPr/>
            </a:pPr>
            <a:r>
              <a:rPr lang="en-US" sz="2800" dirty="0"/>
              <a:t>Developing state-of-the-art resources for single-, entangled- and hyper-entangled photon sources, quantum state characterization, quantum memories, and single-photon detectors.</a:t>
            </a:r>
          </a:p>
          <a:p>
            <a:pPr marL="514350" lvl="0" indent="-514350">
              <a:buAutoNum type="arabicPeriod"/>
              <a:defRPr/>
            </a:pPr>
            <a:r>
              <a:rPr lang="en-US" sz="2800" dirty="0"/>
              <a:t>Applying these resources to advanced quantum communication applications, e.g., mobile-platform entanglement distribution, quantum-enhanced information capacity, novel high-dimensional quantum protocols, …</a:t>
            </a:r>
          </a:p>
          <a:p>
            <a:pPr marL="514350" lvl="0" indent="-514350">
              <a:buAutoNum type="arabicPeriod"/>
              <a:defRPr/>
            </a:pPr>
            <a:r>
              <a:rPr lang="en-US" sz="2800" dirty="0"/>
              <a:t>Exploring quantum mechanically enhanced photonic sensors, e.g., using ‘weak measurements’, entanglement-enhanced precision timing, quantum-linked telescopes, etc.</a:t>
            </a:r>
          </a:p>
          <a:p>
            <a:pPr marL="514350" lvl="0" indent="-514350">
              <a:buAutoNum type="arabicPeriod"/>
              <a:defRPr/>
            </a:pPr>
            <a:endParaRPr lang="en-US" sz="2800" dirty="0"/>
          </a:p>
          <a:p>
            <a:pPr lvl="0">
              <a:defRPr/>
            </a:pPr>
            <a:endParaRPr lang="en-US" sz="2800" dirty="0"/>
          </a:p>
          <a:p>
            <a:pPr marL="514350" lvl="0" indent="-514350">
              <a:buFont typeface="+mj-lt"/>
              <a:buAutoNum type="arabicPeriod"/>
              <a:defRPr/>
            </a:pPr>
            <a:endParaRPr lang="en-US" sz="28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81133B6-C68A-4DFB-A657-7CB2B4192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4"/>
            <a:ext cx="12192000" cy="142592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E17E507C-B776-4A6A-ADB3-5CAEA4E08157}"/>
              </a:ext>
            </a:extLst>
          </p:cNvPr>
          <p:cNvSpPr/>
          <p:nvPr/>
        </p:nvSpPr>
        <p:spPr>
          <a:xfrm>
            <a:off x="0" y="286529"/>
            <a:ext cx="12192000" cy="819186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Three Primary Research Thrusts</a:t>
            </a:r>
            <a:endParaRPr lang="en-US" sz="3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33616B-EEA4-E947-A342-2E141BACD272}"/>
              </a:ext>
            </a:extLst>
          </p:cNvPr>
          <p:cNvGrpSpPr/>
          <p:nvPr/>
        </p:nvGrpSpPr>
        <p:grpSpPr>
          <a:xfrm>
            <a:off x="0" y="6185315"/>
            <a:ext cx="12192000" cy="672683"/>
            <a:chOff x="0" y="6185315"/>
            <a:chExt cx="12192000" cy="67268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6A796B-9338-3148-BA12-15F291D4D21F}"/>
                </a:ext>
              </a:extLst>
            </p:cNvPr>
            <p:cNvSpPr/>
            <p:nvPr/>
          </p:nvSpPr>
          <p:spPr>
            <a:xfrm>
              <a:off x="0" y="6185315"/>
              <a:ext cx="12192000" cy="672683"/>
            </a:xfrm>
            <a:prstGeom prst="rect">
              <a:avLst/>
            </a:prstGeom>
            <a:solidFill>
              <a:srgbClr val="0F1E3A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E777524-5B22-4240-A6E7-0AF57A457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61440" y="6268764"/>
              <a:ext cx="391568" cy="51450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EA6977-5656-4547-BB08-D344EC49E0AD}"/>
                </a:ext>
              </a:extLst>
            </p:cNvPr>
            <p:cNvSpPr txBox="1"/>
            <p:nvPr/>
          </p:nvSpPr>
          <p:spPr>
            <a:xfrm>
              <a:off x="195784" y="6258639"/>
              <a:ext cx="17666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solidFill>
                    <a:srgbClr val="E84A27"/>
                  </a:solidFill>
                  <a:latin typeface="Bookman Old Style" panose="02050604050505020204" pitchFamily="18" charset="0"/>
                </a:rPr>
                <a:t>IQUIST</a:t>
              </a:r>
              <a:r>
                <a:rPr lang="en-US" sz="2800" dirty="0">
                  <a:solidFill>
                    <a:schemeClr val="bg1"/>
                  </a:solidFill>
                  <a:latin typeface="Georgia" panose="02040502050405020303" pitchFamily="18" charset="0"/>
                </a:rPr>
                <a:t>      </a:t>
              </a:r>
              <a:endParaRPr lang="en-US" sz="2400" dirty="0">
                <a:solidFill>
                  <a:schemeClr val="bg1"/>
                </a:solidFill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35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8D25C7-EEC2-4AC8-9EB4-3D16B30A5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35F5-48DE-483F-8570-43BCBC436577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4B2420-AC05-4548-AA5B-DB22C27CF1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008" r="8467"/>
          <a:stretch/>
        </p:blipFill>
        <p:spPr>
          <a:xfrm>
            <a:off x="9135700" y="2453257"/>
            <a:ext cx="3026718" cy="26428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020E8DD-B371-47E0-B756-A2316284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for Optical Quantum Information Processing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9843952-F907-CC47-A4B6-36E7C0EA95FF}"/>
              </a:ext>
            </a:extLst>
          </p:cNvPr>
          <p:cNvSpPr txBox="1">
            <a:spLocks/>
          </p:cNvSpPr>
          <p:nvPr/>
        </p:nvSpPr>
        <p:spPr>
          <a:xfrm>
            <a:off x="981468" y="1346590"/>
            <a:ext cx="3323832" cy="7958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Multiplexed Single-Photon Sources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94BEE5-62BB-FC47-81BC-04705BC775B4}"/>
              </a:ext>
            </a:extLst>
          </p:cNvPr>
          <p:cNvSpPr txBox="1">
            <a:spLocks/>
          </p:cNvSpPr>
          <p:nvPr/>
        </p:nvSpPr>
        <p:spPr>
          <a:xfrm>
            <a:off x="8610600" y="1407539"/>
            <a:ext cx="3803375" cy="7958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Optimized Quantum State/Process Tomography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FC4BEB-E876-FD42-A540-C5CA3A158ECE}"/>
              </a:ext>
            </a:extLst>
          </p:cNvPr>
          <p:cNvSpPr txBox="1">
            <a:spLocks/>
          </p:cNvSpPr>
          <p:nvPr/>
        </p:nvSpPr>
        <p:spPr>
          <a:xfrm>
            <a:off x="5786701" y="1411326"/>
            <a:ext cx="2788205" cy="7958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Entangled &amp; Hyperentangled Sources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C474D-5D04-7B4C-B107-87DF752E5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542" y="4007924"/>
            <a:ext cx="3323832" cy="2295440"/>
          </a:xfrm>
          <a:prstGeom prst="rect">
            <a:avLst/>
          </a:prstGeom>
        </p:spPr>
      </p:pic>
      <p:pic>
        <p:nvPicPr>
          <p:cNvPr id="10" name="Picture 9" descr="A picture containing table, sitting, box, different&#10;&#10;Description automatically generated">
            <a:extLst>
              <a:ext uri="{FF2B5EF4-FFF2-40B4-BE49-F238E27FC236}">
                <a16:creationId xmlns:a16="http://schemas.microsoft.com/office/drawing/2014/main" id="{06E44C24-F245-4B4A-ADA7-BF4820B373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" t="10879" r="2167" b="14609"/>
          <a:stretch/>
        </p:blipFill>
        <p:spPr>
          <a:xfrm>
            <a:off x="2328286" y="2166942"/>
            <a:ext cx="3223083" cy="141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89940A-CEC4-9346-8F21-046DC416A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60" y="2037983"/>
            <a:ext cx="2312724" cy="3473427"/>
          </a:xfrm>
          <a:prstGeom prst="rect">
            <a:avLst/>
          </a:prstGeom>
        </p:spPr>
      </p:pic>
      <p:graphicFrame>
        <p:nvGraphicFramePr>
          <p:cNvPr id="33" name="Object 2">
            <a:extLst>
              <a:ext uri="{FF2B5EF4-FFF2-40B4-BE49-F238E27FC236}">
                <a16:creationId xmlns:a16="http://schemas.microsoft.com/office/drawing/2014/main" id="{81B72027-716D-B041-A95B-4BE59A78C6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699460"/>
              </p:ext>
            </p:extLst>
          </p:nvPr>
        </p:nvGraphicFramePr>
        <p:xfrm>
          <a:off x="5786701" y="2255477"/>
          <a:ext cx="2714626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Equation" r:id="rId7" imgW="1498600" imgH="457200" progId="Equation.DSMT4">
                  <p:embed/>
                </p:oleObj>
              </mc:Choice>
              <mc:Fallback>
                <p:oleObj name="Equation" r:id="rId7" imgW="1498600" imgH="457200" progId="Equation.DSMT4">
                  <p:embed/>
                  <p:pic>
                    <p:nvPicPr>
                      <p:cNvPr id="29" name="Object 2">
                        <a:extLst>
                          <a:ext uri="{FF2B5EF4-FFF2-40B4-BE49-F238E27FC236}">
                            <a16:creationId xmlns:a16="http://schemas.microsoft.com/office/drawing/2014/main" id="{F269AB11-9234-9A4E-AE09-4EFCACBFEB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701" y="2255477"/>
                        <a:ext cx="2714626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097D5C0C-D377-474B-90F4-F6BF0831F5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5916" y="4324427"/>
            <a:ext cx="3259680" cy="1905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032396-815A-0149-91E9-4CD48C806EF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9605"/>
          <a:stretch/>
        </p:blipFill>
        <p:spPr>
          <a:xfrm>
            <a:off x="7278832" y="3141793"/>
            <a:ext cx="998491" cy="8302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6965690-49DE-E447-B066-4C71E14621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9605"/>
          <a:stretch/>
        </p:blipFill>
        <p:spPr>
          <a:xfrm>
            <a:off x="5968055" y="3141248"/>
            <a:ext cx="998491" cy="830263"/>
          </a:xfrm>
          <a:prstGeom prst="rect">
            <a:avLst/>
          </a:prstGeom>
        </p:spPr>
      </p:pic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E6EA59AD-E7C3-4341-825F-D555C07A09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15213"/>
              </p:ext>
            </p:extLst>
          </p:nvPr>
        </p:nvGraphicFramePr>
        <p:xfrm>
          <a:off x="9711684" y="5281675"/>
          <a:ext cx="2108120" cy="755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Equation" r:id="rId12" imgW="1130040" imgH="406080" progId="Equation.DSMT4">
                  <p:embed/>
                </p:oleObj>
              </mc:Choice>
              <mc:Fallback>
                <p:oleObj name="Equation" r:id="rId12" imgW="1130040" imgH="4060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711684" y="5281675"/>
                        <a:ext cx="2108120" cy="755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03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8D25C7-EEC2-4AC8-9EB4-3D16B30A5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35F5-48DE-483F-8570-43BCBC436577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20E8DD-B371-47E0-B756-A2316284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for Optical Quantum Information Processing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3D060EF-D126-354B-B0BC-98075B829BBE}"/>
              </a:ext>
            </a:extLst>
          </p:cNvPr>
          <p:cNvSpPr txBox="1">
            <a:spLocks/>
          </p:cNvSpPr>
          <p:nvPr/>
        </p:nvSpPr>
        <p:spPr>
          <a:xfrm>
            <a:off x="405569" y="1320869"/>
            <a:ext cx="2569543" cy="7958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Memories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41C40E5-3E26-C042-9111-DA24A11B162C}"/>
              </a:ext>
            </a:extLst>
          </p:cNvPr>
          <p:cNvSpPr txBox="1">
            <a:spLocks/>
          </p:cNvSpPr>
          <p:nvPr/>
        </p:nvSpPr>
        <p:spPr>
          <a:xfrm>
            <a:off x="8295862" y="1323045"/>
            <a:ext cx="2971110" cy="7958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Single-Photon Detectors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AEF3-A967-E749-B27B-F139CCBF5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569" y="2156489"/>
            <a:ext cx="3628366" cy="2747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661CCA-0EC8-5C48-8C52-B90A6FD2B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7" r="24744"/>
          <a:stretch/>
        </p:blipFill>
        <p:spPr>
          <a:xfrm>
            <a:off x="4033935" y="1407539"/>
            <a:ext cx="2971111" cy="2988365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E79ECAB0-DAFB-2946-BDFD-3C89D2760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41" y="4657329"/>
            <a:ext cx="3227103" cy="2200671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E00701BF-5417-3041-8B3C-5B44C01BB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902" y="4669545"/>
            <a:ext cx="1906106" cy="1991881"/>
          </a:xfrm>
          <a:prstGeom prst="rect">
            <a:avLst/>
          </a:prstGeom>
        </p:spPr>
      </p:pic>
      <p:pic>
        <p:nvPicPr>
          <p:cNvPr id="18" name="Picture 17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1E810F43-D4A8-A24B-8573-1F91D9095507}"/>
              </a:ext>
            </a:extLst>
          </p:cNvPr>
          <p:cNvPicPr/>
          <p:nvPr/>
        </p:nvPicPr>
        <p:blipFill rotWithShape="1">
          <a:blip r:embed="rId6"/>
          <a:srcRect l="8229" t="1" b="28735"/>
          <a:stretch/>
        </p:blipFill>
        <p:spPr bwMode="auto">
          <a:xfrm>
            <a:off x="8467427" y="2156488"/>
            <a:ext cx="2592705" cy="2684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58F98880-5B29-C44C-9061-DECCD3F8F1F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8373959" y="4925637"/>
            <a:ext cx="3390724" cy="18068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B3E5FDC-ADDA-0142-923E-1106AA8E82A9}"/>
              </a:ext>
            </a:extLst>
          </p:cNvPr>
          <p:cNvSpPr txBox="1"/>
          <p:nvPr/>
        </p:nvSpPr>
        <p:spPr>
          <a:xfrm>
            <a:off x="9056163" y="4957607"/>
            <a:ext cx="2026315" cy="6463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Photon-number resolution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34C8D12-00C1-EF40-9276-669328156189}"/>
                  </a:ext>
                </a:extLst>
              </p:cNvPr>
              <p:cNvSpPr/>
              <p:nvPr/>
            </p:nvSpPr>
            <p:spPr>
              <a:xfrm>
                <a:off x="4938295" y="6536809"/>
                <a:ext cx="23839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fidelity = 0.998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0.001</a:t>
                </a: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34C8D12-00C1-EF40-9276-6693281561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295" y="6536809"/>
                <a:ext cx="2383986" cy="369332"/>
              </a:xfrm>
              <a:prstGeom prst="rect">
                <a:avLst/>
              </a:prstGeom>
              <a:blipFill>
                <a:blip r:embed="rId8"/>
                <a:stretch>
                  <a:fillRect l="-2128" t="-6897" r="-1064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0133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8D25C7-EEC2-4AC8-9EB4-3D16B30A5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35F5-48DE-483F-8570-43BCBC436577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20E8DD-B371-47E0-B756-A2316284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for Quantum </a:t>
            </a:r>
            <a:r>
              <a:rPr lang="en-US" dirty="0" err="1"/>
              <a:t>Commmunication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3D060EF-D126-354B-B0BC-98075B829BBE}"/>
              </a:ext>
            </a:extLst>
          </p:cNvPr>
          <p:cNvSpPr txBox="1">
            <a:spLocks/>
          </p:cNvSpPr>
          <p:nvPr/>
        </p:nvSpPr>
        <p:spPr>
          <a:xfrm>
            <a:off x="577848" y="1212078"/>
            <a:ext cx="5928969" cy="7958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Drone-based Entanglement Distribution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41C40E5-3E26-C042-9111-DA24A11B162C}"/>
              </a:ext>
            </a:extLst>
          </p:cNvPr>
          <p:cNvSpPr txBox="1">
            <a:spLocks/>
          </p:cNvSpPr>
          <p:nvPr/>
        </p:nvSpPr>
        <p:spPr>
          <a:xfrm>
            <a:off x="6838860" y="1212078"/>
            <a:ext cx="5347891" cy="7958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Communication from Space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0E1553-1A78-6749-9516-97C5702E5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07" y="3160671"/>
            <a:ext cx="5347891" cy="3560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B25F57-6DDB-AC40-926E-7E5436690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480" y="1820540"/>
            <a:ext cx="3499144" cy="1861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7C9AD6-8E4E-444D-B143-88B10CD952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078" t="14032" r="17949"/>
          <a:stretch/>
        </p:blipFill>
        <p:spPr>
          <a:xfrm>
            <a:off x="6842383" y="2394796"/>
            <a:ext cx="2648937" cy="4463204"/>
          </a:xfrm>
          <a:prstGeom prst="rect">
            <a:avLst/>
          </a:prstGeom>
        </p:spPr>
      </p:pic>
      <p:pic>
        <p:nvPicPr>
          <p:cNvPr id="17" name="Picture 4" descr="File:International Space Station after undocking of STS-132.jpg">
            <a:extLst>
              <a:ext uri="{FF2B5EF4-FFF2-40B4-BE49-F238E27FC236}">
                <a16:creationId xmlns:a16="http://schemas.microsoft.com/office/drawing/2014/main" id="{CD8AEBE6-2F7A-1B4A-9E0A-510F8422E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059" y="1794392"/>
            <a:ext cx="3499144" cy="1673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3E37FBE-67E7-6647-B48E-244013ADE493}"/>
              </a:ext>
            </a:extLst>
          </p:cNvPr>
          <p:cNvSpPr txBox="1"/>
          <p:nvPr/>
        </p:nvSpPr>
        <p:spPr>
          <a:xfrm>
            <a:off x="11035430" y="5042375"/>
            <a:ext cx="868930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" charset="0"/>
                <a:cs typeface="Arial" charset="0"/>
              </a:rPr>
              <a:t>Earth: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" charset="0"/>
                <a:cs typeface="Arial" charset="0"/>
              </a:rPr>
              <a:t>Bob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5A446DF-D61A-5F4C-ACB6-B58B0CBA6CE3}"/>
              </a:ext>
            </a:extLst>
          </p:cNvPr>
          <p:cNvGrpSpPr/>
          <p:nvPr/>
        </p:nvGrpSpPr>
        <p:grpSpPr>
          <a:xfrm>
            <a:off x="9792209" y="2603008"/>
            <a:ext cx="2251173" cy="4260171"/>
            <a:chOff x="10307671" y="2527369"/>
            <a:chExt cx="2251173" cy="426017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28017A1-C5D2-B14F-8B16-B804996189DF}"/>
                </a:ext>
              </a:extLst>
            </p:cNvPr>
            <p:cNvGrpSpPr/>
            <p:nvPr/>
          </p:nvGrpSpPr>
          <p:grpSpPr>
            <a:xfrm flipV="1">
              <a:off x="10578099" y="6262486"/>
              <a:ext cx="170344" cy="172563"/>
              <a:chOff x="3609110" y="3276600"/>
              <a:chExt cx="277090" cy="274320"/>
            </a:xfrm>
            <a:solidFill>
              <a:schemeClr val="accent5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threePt" dir="t"/>
            </a:scene3d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95A1CFD-9E2B-B948-8E8B-94714AEF39FE}"/>
                  </a:ext>
                </a:extLst>
              </p:cNvPr>
              <p:cNvSpPr/>
              <p:nvPr/>
            </p:nvSpPr>
            <p:spPr>
              <a:xfrm>
                <a:off x="3609110" y="3276600"/>
                <a:ext cx="277090" cy="274320"/>
              </a:xfrm>
              <a:prstGeom prst="rect">
                <a:avLst/>
              </a:prstGeom>
              <a:grp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DB6BFE1-CECB-DD45-8A4D-E130356ACB35}"/>
                  </a:ext>
                </a:extLst>
              </p:cNvPr>
              <p:cNvCxnSpPr/>
              <p:nvPr/>
            </p:nvCxnSpPr>
            <p:spPr>
              <a:xfrm>
                <a:off x="3609110" y="3276600"/>
                <a:ext cx="274320" cy="274320"/>
              </a:xfrm>
              <a:prstGeom prst="line">
                <a:avLst/>
              </a:prstGeom>
              <a:grpFill/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95EF5D6-2408-8241-A02E-B1CCCEA7C43A}"/>
                </a:ext>
              </a:extLst>
            </p:cNvPr>
            <p:cNvGrpSpPr/>
            <p:nvPr/>
          </p:nvGrpSpPr>
          <p:grpSpPr>
            <a:xfrm rot="16200000" flipV="1">
              <a:off x="11037723" y="6261206"/>
              <a:ext cx="170344" cy="172562"/>
              <a:chOff x="3609110" y="3276600"/>
              <a:chExt cx="277090" cy="274320"/>
            </a:xfrm>
            <a:solidFill>
              <a:schemeClr val="accent5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threePt" dir="t"/>
            </a:scene3d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EEB36C4-ECA3-9940-95B9-E5665ADAB6A0}"/>
                  </a:ext>
                </a:extLst>
              </p:cNvPr>
              <p:cNvSpPr/>
              <p:nvPr/>
            </p:nvSpPr>
            <p:spPr>
              <a:xfrm>
                <a:off x="3609110" y="3276600"/>
                <a:ext cx="277090" cy="274320"/>
              </a:xfrm>
              <a:prstGeom prst="rect">
                <a:avLst/>
              </a:prstGeom>
              <a:grp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7BA39CF-6288-414A-8198-04D17E2080DF}"/>
                  </a:ext>
                </a:extLst>
              </p:cNvPr>
              <p:cNvCxnSpPr/>
              <p:nvPr/>
            </p:nvCxnSpPr>
            <p:spPr>
              <a:xfrm>
                <a:off x="3609110" y="3276600"/>
                <a:ext cx="274320" cy="274320"/>
              </a:xfrm>
              <a:prstGeom prst="line">
                <a:avLst/>
              </a:prstGeom>
              <a:grpFill/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CEABFEC-BD73-9C40-903E-2F0894D28FA2}"/>
                </a:ext>
              </a:extLst>
            </p:cNvPr>
            <p:cNvGrpSpPr/>
            <p:nvPr/>
          </p:nvGrpSpPr>
          <p:grpSpPr>
            <a:xfrm flipV="1">
              <a:off x="11037723" y="5821898"/>
              <a:ext cx="170344" cy="172563"/>
              <a:chOff x="3609110" y="3276600"/>
              <a:chExt cx="277090" cy="274320"/>
            </a:xfrm>
            <a:solidFill>
              <a:schemeClr val="accent5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threePt" dir="t"/>
            </a:scene3d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830E4BC-4E89-0E40-9C7C-17D0AAB442FD}"/>
                  </a:ext>
                </a:extLst>
              </p:cNvPr>
              <p:cNvSpPr/>
              <p:nvPr/>
            </p:nvSpPr>
            <p:spPr>
              <a:xfrm>
                <a:off x="3609110" y="3276600"/>
                <a:ext cx="277090" cy="274320"/>
              </a:xfrm>
              <a:prstGeom prst="rect">
                <a:avLst/>
              </a:prstGeom>
              <a:grp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8D2E2A6-C38D-3B46-9BAB-7734EF511D35}"/>
                  </a:ext>
                </a:extLst>
              </p:cNvPr>
              <p:cNvCxnSpPr/>
              <p:nvPr/>
            </p:nvCxnSpPr>
            <p:spPr>
              <a:xfrm>
                <a:off x="3609110" y="3276600"/>
                <a:ext cx="274320" cy="274320"/>
              </a:xfrm>
              <a:prstGeom prst="line">
                <a:avLst/>
              </a:prstGeom>
              <a:grpFill/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8798812-8D07-1148-93F4-75CC65B6FDFA}"/>
                </a:ext>
              </a:extLst>
            </p:cNvPr>
            <p:cNvCxnSpPr>
              <a:cxnSpLocks/>
            </p:cNvCxnSpPr>
            <p:nvPr/>
          </p:nvCxnSpPr>
          <p:spPr>
            <a:xfrm>
              <a:off x="11124630" y="2527369"/>
              <a:ext cx="0" cy="4079355"/>
            </a:xfrm>
            <a:prstGeom prst="line">
              <a:avLst/>
            </a:prstGeom>
            <a:ln w="317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256E30A-BEF5-2345-8AA6-38314AE5149D}"/>
                </a:ext>
              </a:extLst>
            </p:cNvPr>
            <p:cNvSpPr/>
            <p:nvPr/>
          </p:nvSpPr>
          <p:spPr>
            <a:xfrm rot="5400000" flipV="1">
              <a:off x="11094876" y="6110810"/>
              <a:ext cx="55335" cy="177289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B48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C1578A9-5663-1E41-B2B2-869E4FD64F4A}"/>
                </a:ext>
              </a:extLst>
            </p:cNvPr>
            <p:cNvSpPr/>
            <p:nvPr/>
          </p:nvSpPr>
          <p:spPr>
            <a:xfrm rot="5400000" flipV="1">
              <a:off x="11094875" y="6010142"/>
              <a:ext cx="55335" cy="1772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Pie 31">
              <a:extLst>
                <a:ext uri="{FF2B5EF4-FFF2-40B4-BE49-F238E27FC236}">
                  <a16:creationId xmlns:a16="http://schemas.microsoft.com/office/drawing/2014/main" id="{251BCB4C-31F0-A94E-BAAE-E4ABF410D91C}"/>
                </a:ext>
              </a:extLst>
            </p:cNvPr>
            <p:cNvSpPr/>
            <p:nvPr/>
          </p:nvSpPr>
          <p:spPr>
            <a:xfrm rot="10800000" flipV="1">
              <a:off x="11007046" y="6389656"/>
              <a:ext cx="245865" cy="243471"/>
            </a:xfrm>
            <a:prstGeom prst="pie">
              <a:avLst>
                <a:gd name="adj1" fmla="val 0"/>
                <a:gd name="adj2" fmla="val 1080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87A528BA-FB94-F943-B3DA-4A803AEFD102}"/>
                </a:ext>
              </a:extLst>
            </p:cNvPr>
            <p:cNvSpPr/>
            <p:nvPr/>
          </p:nvSpPr>
          <p:spPr>
            <a:xfrm rot="8100000" flipV="1">
              <a:off x="11184951" y="5581463"/>
              <a:ext cx="365206" cy="364655"/>
            </a:xfrm>
            <a:prstGeom prst="rtTriangle">
              <a:avLst/>
            </a:prstGeom>
            <a:solidFill>
              <a:srgbClr val="00B0F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3117585-C041-E44F-B110-F93164894AC0}"/>
                </a:ext>
              </a:extLst>
            </p:cNvPr>
            <p:cNvCxnSpPr>
              <a:cxnSpLocks/>
            </p:cNvCxnSpPr>
            <p:nvPr/>
          </p:nvCxnSpPr>
          <p:spPr>
            <a:xfrm>
              <a:off x="11136269" y="5615845"/>
              <a:ext cx="324122" cy="0"/>
            </a:xfrm>
            <a:prstGeom prst="line">
              <a:avLst/>
            </a:prstGeom>
            <a:ln w="317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5C13241-2452-2248-9935-54106BEA830E}"/>
                </a:ext>
              </a:extLst>
            </p:cNvPr>
            <p:cNvCxnSpPr>
              <a:cxnSpLocks/>
            </p:cNvCxnSpPr>
            <p:nvPr/>
          </p:nvCxnSpPr>
          <p:spPr>
            <a:xfrm>
              <a:off x="10646496" y="5922783"/>
              <a:ext cx="802240" cy="0"/>
            </a:xfrm>
            <a:prstGeom prst="line">
              <a:avLst/>
            </a:prstGeom>
            <a:ln w="317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1D85B4C-88BC-F24C-80B7-C07963A3A282}"/>
                </a:ext>
              </a:extLst>
            </p:cNvPr>
            <p:cNvCxnSpPr>
              <a:cxnSpLocks/>
            </p:cNvCxnSpPr>
            <p:nvPr/>
          </p:nvCxnSpPr>
          <p:spPr>
            <a:xfrm>
              <a:off x="11443835" y="5608845"/>
              <a:ext cx="1" cy="326187"/>
            </a:xfrm>
            <a:prstGeom prst="line">
              <a:avLst/>
            </a:prstGeom>
            <a:ln w="317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30C2CE9-8B5A-C04A-9EA4-3B180F0234A1}"/>
                </a:ext>
              </a:extLst>
            </p:cNvPr>
            <p:cNvSpPr/>
            <p:nvPr/>
          </p:nvSpPr>
          <p:spPr>
            <a:xfrm rot="5400000" flipV="1">
              <a:off x="11097188" y="4974206"/>
              <a:ext cx="55335" cy="177289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B48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CFE2793-9B91-6542-A594-97A441ADC935}"/>
                </a:ext>
              </a:extLst>
            </p:cNvPr>
            <p:cNvSpPr/>
            <p:nvPr/>
          </p:nvSpPr>
          <p:spPr>
            <a:xfrm rot="5400000" flipV="1">
              <a:off x="11097247" y="5303885"/>
              <a:ext cx="55335" cy="1772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C682C5B9-CA42-5F49-A80E-26CC9EA0D0DD}"/>
                </a:ext>
              </a:extLst>
            </p:cNvPr>
            <p:cNvSpPr/>
            <p:nvPr/>
          </p:nvSpPr>
          <p:spPr>
            <a:xfrm flipV="1">
              <a:off x="10307671" y="4962265"/>
              <a:ext cx="2251173" cy="1825275"/>
            </a:xfrm>
            <a:prstGeom prst="roundRect">
              <a:avLst/>
            </a:prstGeom>
            <a:noFill/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52CFC4D-2995-FC43-A99D-04E9B40709C8}"/>
                </a:ext>
              </a:extLst>
            </p:cNvPr>
            <p:cNvCxnSpPr>
              <a:cxnSpLocks/>
            </p:cNvCxnSpPr>
            <p:nvPr/>
          </p:nvCxnSpPr>
          <p:spPr>
            <a:xfrm>
              <a:off x="11138334" y="6355802"/>
              <a:ext cx="292037" cy="531"/>
            </a:xfrm>
            <a:prstGeom prst="line">
              <a:avLst/>
            </a:prstGeom>
            <a:ln w="317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Pie 40">
              <a:extLst>
                <a:ext uri="{FF2B5EF4-FFF2-40B4-BE49-F238E27FC236}">
                  <a16:creationId xmlns:a16="http://schemas.microsoft.com/office/drawing/2014/main" id="{30C864FD-B757-DF44-94BA-CD8B5854EFDF}"/>
                </a:ext>
              </a:extLst>
            </p:cNvPr>
            <p:cNvSpPr/>
            <p:nvPr/>
          </p:nvSpPr>
          <p:spPr>
            <a:xfrm rot="5400000" flipV="1">
              <a:off x="11217418" y="6241779"/>
              <a:ext cx="245865" cy="243471"/>
            </a:xfrm>
            <a:prstGeom prst="pie">
              <a:avLst>
                <a:gd name="adj1" fmla="val 0"/>
                <a:gd name="adj2" fmla="val 1080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320CA73-DEA1-3547-883F-387711E2E1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55857" y="5923720"/>
              <a:ext cx="531" cy="641792"/>
            </a:xfrm>
            <a:prstGeom prst="line">
              <a:avLst/>
            </a:prstGeom>
            <a:ln w="317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F4E1303-5DCE-0D43-AA2E-10383A1309D9}"/>
                </a:ext>
              </a:extLst>
            </p:cNvPr>
            <p:cNvCxnSpPr>
              <a:cxnSpLocks/>
            </p:cNvCxnSpPr>
            <p:nvPr/>
          </p:nvCxnSpPr>
          <p:spPr>
            <a:xfrm>
              <a:off x="11122832" y="4201893"/>
              <a:ext cx="18" cy="131065"/>
            </a:xfrm>
            <a:prstGeom prst="line">
              <a:avLst/>
            </a:prstGeom>
            <a:ln w="3175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00EF26-4303-DE45-B3F6-1FB15D8C2FFC}"/>
                </a:ext>
              </a:extLst>
            </p:cNvPr>
            <p:cNvSpPr/>
            <p:nvPr/>
          </p:nvSpPr>
          <p:spPr>
            <a:xfrm rot="5400000" flipV="1">
              <a:off x="10635227" y="6112094"/>
              <a:ext cx="55335" cy="177289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B48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6EDCFBC-7EFB-0D40-B0C8-D20DCD9B7DE8}"/>
                </a:ext>
              </a:extLst>
            </p:cNvPr>
            <p:cNvSpPr/>
            <p:nvPr/>
          </p:nvSpPr>
          <p:spPr>
            <a:xfrm rot="5400000" flipV="1">
              <a:off x="10635227" y="6011427"/>
              <a:ext cx="55335" cy="1772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Pie 46">
              <a:extLst>
                <a:ext uri="{FF2B5EF4-FFF2-40B4-BE49-F238E27FC236}">
                  <a16:creationId xmlns:a16="http://schemas.microsoft.com/office/drawing/2014/main" id="{6A98BE5A-511E-CF4B-841E-AC0239B0AA1A}"/>
                </a:ext>
              </a:extLst>
            </p:cNvPr>
            <p:cNvSpPr/>
            <p:nvPr/>
          </p:nvSpPr>
          <p:spPr>
            <a:xfrm rot="10800000" flipV="1">
              <a:off x="10547438" y="6390940"/>
              <a:ext cx="245865" cy="243471"/>
            </a:xfrm>
            <a:prstGeom prst="pie">
              <a:avLst>
                <a:gd name="adj1" fmla="val 0"/>
                <a:gd name="adj2" fmla="val 1080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2FCB20-FEB8-4C4D-8839-73FA30931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367015" y="6356246"/>
              <a:ext cx="292037" cy="531"/>
            </a:xfrm>
            <a:prstGeom prst="line">
              <a:avLst/>
            </a:prstGeom>
            <a:ln w="317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Pie 48">
              <a:extLst>
                <a:ext uri="{FF2B5EF4-FFF2-40B4-BE49-F238E27FC236}">
                  <a16:creationId xmlns:a16="http://schemas.microsoft.com/office/drawing/2014/main" id="{9511DA78-BD61-0A4C-A56C-753B46FFADBF}"/>
                </a:ext>
              </a:extLst>
            </p:cNvPr>
            <p:cNvSpPr/>
            <p:nvPr/>
          </p:nvSpPr>
          <p:spPr>
            <a:xfrm rot="16200000" flipH="1" flipV="1">
              <a:off x="10327122" y="6227052"/>
              <a:ext cx="245865" cy="243471"/>
            </a:xfrm>
            <a:prstGeom prst="pie">
              <a:avLst>
                <a:gd name="adj1" fmla="val 0"/>
                <a:gd name="adj2" fmla="val 1080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3AF309B-561A-F741-8DE1-FD01A98659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53293" y="5572763"/>
              <a:ext cx="104290" cy="10429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7065504-984C-A644-BEE6-14F9082BE679}"/>
                </a:ext>
              </a:extLst>
            </p:cNvPr>
            <p:cNvSpPr/>
            <p:nvPr/>
          </p:nvSpPr>
          <p:spPr>
            <a:xfrm rot="5400000">
              <a:off x="11102124" y="5144917"/>
              <a:ext cx="35007" cy="15805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71F193CA-60EA-D941-A727-3C4D1988EF6B}"/>
              </a:ext>
            </a:extLst>
          </p:cNvPr>
          <p:cNvSpPr txBox="1"/>
          <p:nvPr/>
        </p:nvSpPr>
        <p:spPr>
          <a:xfrm>
            <a:off x="9247578" y="1772334"/>
            <a:ext cx="1667331" cy="40010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Arial" charset="0"/>
                <a:cs typeface="Arial" charset="0"/>
              </a:rPr>
              <a:t>Space: Alice</a:t>
            </a:r>
          </a:p>
        </p:txBody>
      </p:sp>
    </p:spTree>
    <p:extLst>
      <p:ext uri="{BB962C8B-B14F-4D97-AF65-F5344CB8AC3E}">
        <p14:creationId xmlns:p14="http://schemas.microsoft.com/office/powerpoint/2010/main" val="733396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8D25C7-EEC2-4AC8-9EB4-3D16B30A5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35F5-48DE-483F-8570-43BCBC436577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20E8DD-B371-47E0-B756-A2316284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for Quantum </a:t>
            </a:r>
            <a:r>
              <a:rPr lang="en-US" dirty="0" err="1"/>
              <a:t>Commmunication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3D060EF-D126-354B-B0BC-98075B829BBE}"/>
              </a:ext>
            </a:extLst>
          </p:cNvPr>
          <p:cNvSpPr txBox="1">
            <a:spLocks/>
          </p:cNvSpPr>
          <p:nvPr/>
        </p:nvSpPr>
        <p:spPr>
          <a:xfrm>
            <a:off x="224894" y="1350537"/>
            <a:ext cx="5928969" cy="7958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Quantum-enhanced Information Capacity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41C40E5-3E26-C042-9111-DA24A11B162C}"/>
              </a:ext>
            </a:extLst>
          </p:cNvPr>
          <p:cNvSpPr txBox="1">
            <a:spLocks/>
          </p:cNvSpPr>
          <p:nvPr/>
        </p:nvSpPr>
        <p:spPr>
          <a:xfrm>
            <a:off x="6506817" y="1350537"/>
            <a:ext cx="5572298" cy="7958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Hyper-entanglement Enabled Protocols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E37FBE-67E7-6647-B48E-244013ADE493}"/>
              </a:ext>
            </a:extLst>
          </p:cNvPr>
          <p:cNvSpPr txBox="1"/>
          <p:nvPr/>
        </p:nvSpPr>
        <p:spPr>
          <a:xfrm>
            <a:off x="6927926" y="4791015"/>
            <a:ext cx="2919386" cy="40010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" charset="0"/>
                <a:cs typeface="Arial" charset="0"/>
              </a:rPr>
              <a:t>Novel nonlocality tests</a:t>
            </a:r>
          </a:p>
        </p:txBody>
      </p:sp>
      <p:pic>
        <p:nvPicPr>
          <p:cNvPr id="52" name="Picture 51" descr="Screen Shot 2018-09-05 at 4.52.03 PM.png">
            <a:extLst>
              <a:ext uri="{FF2B5EF4-FFF2-40B4-BE49-F238E27FC236}">
                <a16:creationId xmlns:a16="http://schemas.microsoft.com/office/drawing/2014/main" id="{23A5D553-C6B3-8F4F-9E1E-AE43E8BBF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86" y="5191116"/>
            <a:ext cx="3706978" cy="139011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BDC523B-F1E2-E843-B23F-C432BE3FC2E9}"/>
              </a:ext>
            </a:extLst>
          </p:cNvPr>
          <p:cNvSpPr txBox="1"/>
          <p:nvPr/>
        </p:nvSpPr>
        <p:spPr>
          <a:xfrm>
            <a:off x="6927926" y="2033103"/>
            <a:ext cx="2919386" cy="40010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" charset="0"/>
                <a:cs typeface="Arial" charset="0"/>
              </a:rPr>
              <a:t>Novel protocols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79C6A9-6D32-034E-8881-898CE7F85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669" y="2463834"/>
            <a:ext cx="4115153" cy="2375824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53A2348F-45E2-9442-8B76-49D6B757D36B}"/>
              </a:ext>
            </a:extLst>
          </p:cNvPr>
          <p:cNvGrpSpPr/>
          <p:nvPr/>
        </p:nvGrpSpPr>
        <p:grpSpPr>
          <a:xfrm>
            <a:off x="668937" y="3835569"/>
            <a:ext cx="4861479" cy="2885906"/>
            <a:chOff x="5627054" y="2954149"/>
            <a:chExt cx="6492637" cy="317122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5F809CC-E354-E948-AFF6-0BBB549F53B8}"/>
                </a:ext>
              </a:extLst>
            </p:cNvPr>
            <p:cNvGrpSpPr/>
            <p:nvPr/>
          </p:nvGrpSpPr>
          <p:grpSpPr>
            <a:xfrm>
              <a:off x="5627054" y="2954149"/>
              <a:ext cx="6492637" cy="3171229"/>
              <a:chOff x="5627054" y="2801749"/>
              <a:chExt cx="6492637" cy="3171229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4FEA98B-9F1A-9A43-95D9-045FD20368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02851" y="3115812"/>
                <a:ext cx="816840" cy="244532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8A9B23C3-9001-DC48-9402-1A3C43AA3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01274" y="3086930"/>
                <a:ext cx="5452526" cy="2727868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881733C-1B13-ED4A-A716-2D3265529FA6}"/>
                  </a:ext>
                </a:extLst>
              </p:cNvPr>
              <p:cNvSpPr txBox="1"/>
              <p:nvPr/>
            </p:nvSpPr>
            <p:spPr>
              <a:xfrm>
                <a:off x="7240952" y="5603646"/>
                <a:ext cx="30331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Dephasing Probability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46327B4-E0A9-AF4E-8B29-4D993A5BEB35}"/>
                  </a:ext>
                </a:extLst>
              </p:cNvPr>
              <p:cNvSpPr txBox="1"/>
              <p:nvPr/>
            </p:nvSpPr>
            <p:spPr>
              <a:xfrm rot="16200000">
                <a:off x="4295154" y="4133649"/>
                <a:ext cx="30331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Erasure Probability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4D6FF93-9513-0F47-A519-B5F3085C9AED}"/>
                    </a:ext>
                  </a:extLst>
                </p:cNvPr>
                <p:cNvSpPr/>
                <p:nvPr/>
              </p:nvSpPr>
              <p:spPr>
                <a:xfrm>
                  <a:off x="5918980" y="4977858"/>
                  <a:ext cx="4932136" cy="4930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00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000" b="0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000" dirty="0">
                                        <a:solidFill>
                                          <a:schemeClr val="bg1"/>
                                        </a:solidFill>
                                      </a:rPr>
                                      <m:t>Ɛ</m:t>
                                    </m:r>
                                  </m:e>
                                  <m:sub>
                                    <m:r>
                                      <a:rPr lang="en-US" sz="2000" b="0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en-US" sz="2000" b="0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  <m:r>
                                  <a:rPr lang="en-US" sz="2000" b="0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2000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2000" b="0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</a:rPr>
                              <m:t>Ɛ</m:t>
                            </m:r>
                          </m:e>
                          <m:sub>
                            <m:r>
                              <a:rPr lang="en-US" sz="2000" b="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2000" b="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4D6FF93-9513-0F47-A519-B5F3085C9A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8980" y="4977858"/>
                  <a:ext cx="4932136" cy="493006"/>
                </a:xfrm>
                <a:prstGeom prst="rect">
                  <a:avLst/>
                </a:prstGeom>
                <a:blipFill>
                  <a:blip r:embed="rId7"/>
                  <a:stretch>
                    <a:fillRect t="-97222" b="-15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3A63CFC-A9FA-8E49-B9BB-35251037B056}"/>
                  </a:ext>
                </a:extLst>
              </p:cNvPr>
              <p:cNvSpPr/>
              <p:nvPr/>
            </p:nvSpPr>
            <p:spPr>
              <a:xfrm>
                <a:off x="432030" y="1905312"/>
                <a:ext cx="5572298" cy="2071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3825" lvl="1" indent="-123825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Quantum channels can be “</a:t>
                </a:r>
                <a:r>
                  <a:rPr lang="en-US" sz="2000" dirty="0" err="1"/>
                  <a:t>superadditive</a:t>
                </a:r>
                <a:r>
                  <a:rPr lang="en-US" sz="2000" dirty="0"/>
                  <a:t>”             </a:t>
                </a:r>
                <a:r>
                  <a:rPr lang="en-US" sz="2000" dirty="0">
                    <a:sym typeface="Wingdings" pitchFamily="2" charset="2"/>
                  </a:rPr>
                  <a:t> </a:t>
                </a:r>
                <a:r>
                  <a:rPr lang="en-US" sz="2000" dirty="0"/>
                  <a:t>information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000" dirty="0"/>
                          <m:t>Ɛ</m:t>
                        </m:r>
                      </m:e>
                    </m:d>
                  </m:oMath>
                </a14:m>
                <a:r>
                  <a:rPr lang="en-US" sz="2000" dirty="0"/>
                  <a:t> can scale nonlinearly with channel use: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𝑢𝑠𝑒𝑠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000" dirty="0"/>
                          <m:t>Ɛ</m:t>
                        </m:r>
                      </m:e>
                    </m:d>
                    <m:r>
                      <a:rPr lang="en-US" sz="2000" i="1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sz="2000" dirty="0"/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Ɛ</m:t>
                    </m:r>
                    <m: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ea typeface="Cambria Math" panose="02040503050406030204" pitchFamily="18" charset="0"/>
                </a:endParaRPr>
              </a:p>
              <a:p>
                <a:pPr marL="123825" indent="-123825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ea typeface="Cambria Math" panose="02040503050406030204" pitchFamily="18" charset="0"/>
                  </a:rPr>
                  <a:t>Some quantum channels exhibit “</a:t>
                </a:r>
                <a:r>
                  <a:rPr lang="en-US" sz="2000" dirty="0" err="1">
                    <a:ea typeface="Cambria Math" panose="02040503050406030204" pitchFamily="18" charset="0"/>
                  </a:rPr>
                  <a:t>superactivation</a:t>
                </a:r>
                <a:r>
                  <a:rPr lang="en-US" sz="2000" dirty="0">
                    <a:ea typeface="Cambria Math" panose="02040503050406030204" pitchFamily="18" charset="0"/>
                  </a:rPr>
                  <a:t>”        </a:t>
                </a:r>
                <a:r>
                  <a:rPr lang="en-US" sz="2000" dirty="0">
                    <a:ea typeface="Cambria Math" panose="02040503050406030204" pitchFamily="18" charset="0"/>
                    <a:sym typeface="Wingdings" pitchFamily="2" charset="2"/>
                  </a:rPr>
                  <a:t> </a:t>
                </a:r>
                <a:r>
                  <a:rPr lang="en-US" sz="2000" dirty="0">
                    <a:ea typeface="Cambria Math" panose="02040503050406030204" pitchFamily="18" charset="0"/>
                  </a:rPr>
                  <a:t>one copy of the channel cannot transmit any information, but together multiple copies can</a:t>
                </a: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3A63CFC-A9FA-8E49-B9BB-35251037B0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30" y="1905312"/>
                <a:ext cx="5572298" cy="2071849"/>
              </a:xfrm>
              <a:prstGeom prst="rect">
                <a:avLst/>
              </a:prstGeom>
              <a:blipFill>
                <a:blip r:embed="rId8"/>
                <a:stretch>
                  <a:fillRect l="-1142" t="-1852" r="-7763" b="-4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912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8D25C7-EEC2-4AC8-9EB4-3D16B30A5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835F5-48DE-483F-8570-43BCBC436577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20E8DD-B371-47E0-B756-A2316284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Quantum-Enhanced Optical Sensing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3D060EF-D126-354B-B0BC-98075B829BBE}"/>
              </a:ext>
            </a:extLst>
          </p:cNvPr>
          <p:cNvSpPr txBox="1">
            <a:spLocks/>
          </p:cNvSpPr>
          <p:nvPr/>
        </p:nvSpPr>
        <p:spPr>
          <a:xfrm>
            <a:off x="8610600" y="1468290"/>
            <a:ext cx="3489966" cy="7958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Entanglement-boosted Precision Timing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41C40E5-3E26-C042-9111-DA24A11B162C}"/>
              </a:ext>
            </a:extLst>
          </p:cNvPr>
          <p:cNvSpPr txBox="1">
            <a:spLocks/>
          </p:cNvSpPr>
          <p:nvPr/>
        </p:nvSpPr>
        <p:spPr>
          <a:xfrm>
            <a:off x="4658590" y="1468290"/>
            <a:ext cx="2743201" cy="7958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Quantum-linked Telescopes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827F16-6536-284F-867D-49DEA7B7AC3E}"/>
              </a:ext>
            </a:extLst>
          </p:cNvPr>
          <p:cNvSpPr txBox="1">
            <a:spLocks/>
          </p:cNvSpPr>
          <p:nvPr/>
        </p:nvSpPr>
        <p:spPr>
          <a:xfrm>
            <a:off x="236302" y="1468290"/>
            <a:ext cx="3213480" cy="7958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Recycled Quantum ‘Weak’ Measurements</a:t>
            </a:r>
          </a:p>
        </p:txBody>
      </p:sp>
      <p:pic>
        <p:nvPicPr>
          <p:cNvPr id="9" name="Picture 8" descr="Screen Shot 2017-05-25 at 6.46.27 AM.png">
            <a:extLst>
              <a:ext uri="{FF2B5EF4-FFF2-40B4-BE49-F238E27FC236}">
                <a16:creationId xmlns:a16="http://schemas.microsoft.com/office/drawing/2014/main" id="{A9849FE8-DB72-8D44-950B-3CE18180F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8"/>
          <a:stretch/>
        </p:blipFill>
        <p:spPr>
          <a:xfrm>
            <a:off x="4288554" y="2324905"/>
            <a:ext cx="3483271" cy="35909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AB1432-28A1-0F4D-AC71-47FC880E8404}"/>
              </a:ext>
            </a:extLst>
          </p:cNvPr>
          <p:cNvSpPr txBox="1"/>
          <p:nvPr/>
        </p:nvSpPr>
        <p:spPr>
          <a:xfrm>
            <a:off x="4658590" y="5915893"/>
            <a:ext cx="3095882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From Gottesman, </a:t>
            </a:r>
            <a:r>
              <a:rPr lang="en-US" sz="1600" dirty="0" err="1">
                <a:solidFill>
                  <a:prstClr val="black"/>
                </a:solidFill>
                <a:latin typeface="Arial" charset="0"/>
                <a:cs typeface="Arial" charset="0"/>
              </a:rPr>
              <a:t>Jennewein</a:t>
            </a:r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 &amp; Croke, </a:t>
            </a:r>
            <a:r>
              <a:rPr lang="en-US" sz="1600" i="1" dirty="0">
                <a:solidFill>
                  <a:prstClr val="black"/>
                </a:solidFill>
                <a:latin typeface="Arial" charset="0"/>
                <a:cs typeface="Arial" charset="0"/>
              </a:rPr>
              <a:t>PRL</a:t>
            </a:r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109</a:t>
            </a:r>
            <a:r>
              <a:rPr lang="en-US" sz="1600" dirty="0">
                <a:solidFill>
                  <a:prstClr val="black"/>
                </a:solidFill>
                <a:latin typeface="Arial" charset="0"/>
                <a:cs typeface="Arial" charset="0"/>
              </a:rPr>
              <a:t>, 070503 (2012)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D182AD-AE38-D441-9351-CAE3533B3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20" y="2324906"/>
            <a:ext cx="3213480" cy="2117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7BAE8F-4379-3341-9201-E439EDF55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35" y="4432192"/>
            <a:ext cx="3044591" cy="2289283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DEDB3F9B-E9EF-3E49-9D83-659A7355C609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0"/>
          <a:stretch/>
        </p:blipFill>
        <p:spPr>
          <a:xfrm>
            <a:off x="8146421" y="2292151"/>
            <a:ext cx="3954145" cy="2150619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F7F38EED-CC21-AE49-AB4C-31F67750ADE8}"/>
              </a:ext>
            </a:extLst>
          </p:cNvPr>
          <p:cNvPicPr/>
          <p:nvPr/>
        </p:nvPicPr>
        <p:blipFill rotWithShape="1">
          <a:blip r:embed="rId7">
            <a:extLst>
              <a:ext uri="{FF2B5EF4-FFF2-40B4-BE49-F238E27FC236}">
                <a16:creationI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16="http://schemas.microsoft.com/office/drawing/2014/main" xmlns:arto="http://schemas.microsoft.com/office/word/2006/arto" xmlns:lc="http://schemas.openxmlformats.org/drawingml/2006/lockedCanvas" id="{823B1D6B-3698-4B14-AB27-1486EB655536}"/>
              </a:ext>
            </a:extLst>
          </a:blip>
          <a:srcRect t="-171" b="-1"/>
          <a:stretch/>
        </p:blipFill>
        <p:spPr>
          <a:xfrm>
            <a:off x="8803646" y="4254919"/>
            <a:ext cx="3296920" cy="2289283"/>
          </a:xfrm>
          <a:custGeom>
            <a:avLst/>
            <a:gdLst>
              <a:gd name="connsiteX0" fmla="*/ 906944 w 3296920"/>
              <a:gd name="connsiteY0" fmla="*/ 0 h 2169600"/>
              <a:gd name="connsiteX1" fmla="*/ 3296920 w 3296920"/>
              <a:gd name="connsiteY1" fmla="*/ 0 h 2169600"/>
              <a:gd name="connsiteX2" fmla="*/ 3296920 w 3296920"/>
              <a:gd name="connsiteY2" fmla="*/ 2169600 h 2169600"/>
              <a:gd name="connsiteX3" fmla="*/ 0 w 3296920"/>
              <a:gd name="connsiteY3" fmla="*/ 2169600 h 2169600"/>
              <a:gd name="connsiteX4" fmla="*/ 0 w 3296920"/>
              <a:gd name="connsiteY4" fmla="*/ 906944 h 21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6920" h="2169600">
                <a:moveTo>
                  <a:pt x="906944" y="0"/>
                </a:moveTo>
                <a:lnTo>
                  <a:pt x="3296920" y="0"/>
                </a:lnTo>
                <a:lnTo>
                  <a:pt x="3296920" y="2169600"/>
                </a:lnTo>
                <a:lnTo>
                  <a:pt x="0" y="2169600"/>
                </a:lnTo>
                <a:lnTo>
                  <a:pt x="0" y="9069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8863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 theme 5" id="{4D9C38F1-2FB3-4349-9079-F7662BB3D459}" vid="{3411971D-0012-4593-9AB6-285C732F71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268</Words>
  <Application>Microsoft Macintosh PowerPoint</Application>
  <PresentationFormat>Widescreen</PresentationFormat>
  <Paragraphs>52</Paragraphs>
  <Slides>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Bookman Old Style</vt:lpstr>
      <vt:lpstr>Calibri</vt:lpstr>
      <vt:lpstr>Calibri Light</vt:lpstr>
      <vt:lpstr>Cambria Math</vt:lpstr>
      <vt:lpstr>Georgia</vt:lpstr>
      <vt:lpstr>Office Theme</vt:lpstr>
      <vt:lpstr>Equation</vt:lpstr>
      <vt:lpstr>PowerPoint Presentation</vt:lpstr>
      <vt:lpstr>PowerPoint Presentation</vt:lpstr>
      <vt:lpstr>Resources for Optical Quantum Information Processing</vt:lpstr>
      <vt:lpstr>Resources for Optical Quantum Information Processing</vt:lpstr>
      <vt:lpstr>Applications for Quantum Commmunication</vt:lpstr>
      <vt:lpstr>Applications for Quantum Commmunication</vt:lpstr>
      <vt:lpstr>Quantum-Enhanced Optical Sensing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Nanophotonic quantum nodes based on individual rare-earth qubits (Zhong UC)</dc:title>
  <dc:creator>Tian Zhong</dc:creator>
  <cp:lastModifiedBy>Microsoft Office User</cp:lastModifiedBy>
  <cp:revision>68</cp:revision>
  <dcterms:created xsi:type="dcterms:W3CDTF">2020-10-19T13:24:00Z</dcterms:created>
  <dcterms:modified xsi:type="dcterms:W3CDTF">2020-11-02T15:31:23Z</dcterms:modified>
</cp:coreProperties>
</file>